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577" r:id="rId2"/>
    <p:sldId id="832" r:id="rId3"/>
    <p:sldId id="917" r:id="rId4"/>
    <p:sldId id="835" r:id="rId5"/>
    <p:sldId id="842" r:id="rId6"/>
    <p:sldId id="912" r:id="rId7"/>
    <p:sldId id="880" r:id="rId8"/>
    <p:sldId id="844" r:id="rId9"/>
    <p:sldId id="845" r:id="rId10"/>
    <p:sldId id="920" r:id="rId11"/>
    <p:sldId id="921" r:id="rId12"/>
    <p:sldId id="886" r:id="rId13"/>
    <p:sldId id="919" r:id="rId14"/>
    <p:sldId id="925" r:id="rId15"/>
    <p:sldId id="930" r:id="rId16"/>
    <p:sldId id="931" r:id="rId17"/>
    <p:sldId id="926" r:id="rId18"/>
    <p:sldId id="936" r:id="rId19"/>
    <p:sldId id="942" r:id="rId20"/>
    <p:sldId id="943" r:id="rId21"/>
    <p:sldId id="934" r:id="rId22"/>
    <p:sldId id="935" r:id="rId23"/>
    <p:sldId id="937" r:id="rId24"/>
    <p:sldId id="938" r:id="rId25"/>
    <p:sldId id="790" r:id="rId26"/>
    <p:sldId id="792" r:id="rId27"/>
    <p:sldId id="918" r:id="rId28"/>
    <p:sldId id="939" r:id="rId29"/>
    <p:sldId id="900" r:id="rId30"/>
    <p:sldId id="804" r:id="rId31"/>
  </p:sldIdLst>
  <p:sldSz cx="10158413" cy="7616825"/>
  <p:notesSz cx="7315200" cy="9601200"/>
  <p:defaultTextStyle>
    <a:defPPr>
      <a:defRPr lang="en-US"/>
    </a:defPPr>
    <a:lvl1pPr marL="0" algn="l" defTabSz="507711" rtl="0" eaLnBrk="1" latinLnBrk="0" hangingPunct="1">
      <a:defRPr sz="2000" kern="1200">
        <a:solidFill>
          <a:schemeClr val="tx1"/>
        </a:solidFill>
        <a:latin typeface="+mn-lt"/>
        <a:ea typeface="+mn-ea"/>
        <a:cs typeface="+mn-cs"/>
      </a:defRPr>
    </a:lvl1pPr>
    <a:lvl2pPr marL="507711" algn="l" defTabSz="507711" rtl="0" eaLnBrk="1" latinLnBrk="0" hangingPunct="1">
      <a:defRPr sz="2000" kern="1200">
        <a:solidFill>
          <a:schemeClr val="tx1"/>
        </a:solidFill>
        <a:latin typeface="+mn-lt"/>
        <a:ea typeface="+mn-ea"/>
        <a:cs typeface="+mn-cs"/>
      </a:defRPr>
    </a:lvl2pPr>
    <a:lvl3pPr marL="1015422" algn="l" defTabSz="507711" rtl="0" eaLnBrk="1" latinLnBrk="0" hangingPunct="1">
      <a:defRPr sz="2000" kern="1200">
        <a:solidFill>
          <a:schemeClr val="tx1"/>
        </a:solidFill>
        <a:latin typeface="+mn-lt"/>
        <a:ea typeface="+mn-ea"/>
        <a:cs typeface="+mn-cs"/>
      </a:defRPr>
    </a:lvl3pPr>
    <a:lvl4pPr marL="1523132" algn="l" defTabSz="507711" rtl="0" eaLnBrk="1" latinLnBrk="0" hangingPunct="1">
      <a:defRPr sz="2000" kern="1200">
        <a:solidFill>
          <a:schemeClr val="tx1"/>
        </a:solidFill>
        <a:latin typeface="+mn-lt"/>
        <a:ea typeface="+mn-ea"/>
        <a:cs typeface="+mn-cs"/>
      </a:defRPr>
    </a:lvl4pPr>
    <a:lvl5pPr marL="2030843" algn="l" defTabSz="507711" rtl="0" eaLnBrk="1" latinLnBrk="0" hangingPunct="1">
      <a:defRPr sz="2000" kern="1200">
        <a:solidFill>
          <a:schemeClr val="tx1"/>
        </a:solidFill>
        <a:latin typeface="+mn-lt"/>
        <a:ea typeface="+mn-ea"/>
        <a:cs typeface="+mn-cs"/>
      </a:defRPr>
    </a:lvl5pPr>
    <a:lvl6pPr marL="2538556" algn="l" defTabSz="507711" rtl="0" eaLnBrk="1" latinLnBrk="0" hangingPunct="1">
      <a:defRPr sz="2000" kern="1200">
        <a:solidFill>
          <a:schemeClr val="tx1"/>
        </a:solidFill>
        <a:latin typeface="+mn-lt"/>
        <a:ea typeface="+mn-ea"/>
        <a:cs typeface="+mn-cs"/>
      </a:defRPr>
    </a:lvl6pPr>
    <a:lvl7pPr marL="3046266" algn="l" defTabSz="507711" rtl="0" eaLnBrk="1" latinLnBrk="0" hangingPunct="1">
      <a:defRPr sz="2000" kern="1200">
        <a:solidFill>
          <a:schemeClr val="tx1"/>
        </a:solidFill>
        <a:latin typeface="+mn-lt"/>
        <a:ea typeface="+mn-ea"/>
        <a:cs typeface="+mn-cs"/>
      </a:defRPr>
    </a:lvl7pPr>
    <a:lvl8pPr marL="3553977" algn="l" defTabSz="507711" rtl="0" eaLnBrk="1" latinLnBrk="0" hangingPunct="1">
      <a:defRPr sz="2000" kern="1200">
        <a:solidFill>
          <a:schemeClr val="tx1"/>
        </a:solidFill>
        <a:latin typeface="+mn-lt"/>
        <a:ea typeface="+mn-ea"/>
        <a:cs typeface="+mn-cs"/>
      </a:defRPr>
    </a:lvl8pPr>
    <a:lvl9pPr marL="4061687" algn="l" defTabSz="507711"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99">
          <p15:clr>
            <a:srgbClr val="A4A3A4"/>
          </p15:clr>
        </p15:guide>
        <p15:guide id="2" pos="320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850"/>
    <a:srgbClr val="D9D9D9"/>
    <a:srgbClr val="FFFFFF"/>
    <a:srgbClr val="000000"/>
    <a:srgbClr val="00B0F0"/>
    <a:srgbClr val="4E81BE"/>
    <a:srgbClr val="FF843F"/>
    <a:srgbClr val="E5FFB2"/>
    <a:srgbClr val="A3CC51"/>
    <a:srgbClr val="B7C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43" autoAdjust="0"/>
    <p:restoredTop sz="98385" autoAdjust="0"/>
  </p:normalViewPr>
  <p:slideViewPr>
    <p:cSldViewPr snapToObjects="1">
      <p:cViewPr varScale="1">
        <p:scale>
          <a:sx n="117" d="100"/>
          <a:sy n="117" d="100"/>
        </p:scale>
        <p:origin x="486" y="102"/>
      </p:cViewPr>
      <p:guideLst>
        <p:guide orient="horz" pos="2399"/>
        <p:guide pos="3200"/>
      </p:guideLst>
    </p:cSldViewPr>
  </p:slideViewPr>
  <p:outlineViewPr>
    <p:cViewPr>
      <p:scale>
        <a:sx n="33" d="100"/>
        <a:sy n="33" d="100"/>
      </p:scale>
      <p:origin x="0" y="3608"/>
    </p:cViewPr>
  </p:outlineViewPr>
  <p:notesTextViewPr>
    <p:cViewPr>
      <p:scale>
        <a:sx n="100" d="100"/>
        <a:sy n="100" d="100"/>
      </p:scale>
      <p:origin x="0" y="0"/>
    </p:cViewPr>
  </p:notesTextViewPr>
  <p:sorterViewPr>
    <p:cViewPr>
      <p:scale>
        <a:sx n="89" d="100"/>
        <a:sy n="89" d="100"/>
      </p:scale>
      <p:origin x="0" y="8048"/>
    </p:cViewPr>
  </p:sorterViewPr>
  <p:notesViewPr>
    <p:cSldViewPr snapToObjects="1">
      <p:cViewPr varScale="1">
        <p:scale>
          <a:sx n="90" d="100"/>
          <a:sy n="90" d="100"/>
        </p:scale>
        <p:origin x="-3168" y="-108"/>
      </p:cViewPr>
      <p:guideLst>
        <p:guide orient="horz" pos="3024"/>
        <p:guide pos="2304"/>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kocberbe:Dropbox:parsapc6_drop:itrs_scaling.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QuickSilver:Users:hardav:Documents:Research:Papers:mine:2010-ACLD-CMPmodels:CMP%20models:CMP%20Technology%20Trends%20LOP%20v7.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babak:Desktop:NCCR-estimate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QuickSilver:Users:hardav:Documents:Research:Papers:mine:2010-ACLD-CMPmodels:CMP%20models:CMP%20Technology%20Trends%20LOP%20v7.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VOLOS:Users:volos:Dropbox:ISCA15:submission:excel:motiv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VOLOS:Users:volos:Dropbox:ISCA15:submission:excel:motiv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Sheet1!$A$2</c:f>
              <c:strCache>
                <c:ptCount val="1"/>
                <c:pt idx="0">
                  <c:v>2001</c:v>
                </c:pt>
              </c:strCache>
            </c:strRef>
          </c:tx>
          <c:spPr>
            <a:ln>
              <a:solidFill>
                <a:srgbClr val="008000"/>
              </a:solidFill>
            </a:ln>
          </c:spPr>
          <c:marker>
            <c:symbol val="diamond"/>
            <c:size val="14"/>
            <c:spPr>
              <a:solidFill>
                <a:srgbClr val="1DCB0D"/>
              </a:solidFill>
              <a:ln>
                <a:solidFill>
                  <a:srgbClr val="1DCB0D"/>
                </a:solidFill>
              </a:ln>
            </c:spPr>
          </c:marker>
          <c:cat>
            <c:numRef>
              <c:f>Sheet1!$B$1:$AC$1</c:f>
              <c:numCache>
                <c:formatCode>General</c:formatCode>
                <c:ptCount val="2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numCache>
            </c:numRef>
          </c:cat>
          <c:val>
            <c:numRef>
              <c:f>Sheet1!$B$2:$AC$2</c:f>
              <c:numCache>
                <c:formatCode>General</c:formatCode>
                <c:ptCount val="28"/>
                <c:pt idx="0">
                  <c:v>1.2</c:v>
                </c:pt>
                <c:pt idx="1">
                  <c:v>1.1000000000000001</c:v>
                </c:pt>
                <c:pt idx="2">
                  <c:v>1</c:v>
                </c:pt>
                <c:pt idx="3">
                  <c:v>1</c:v>
                </c:pt>
                <c:pt idx="4">
                  <c:v>0.9</c:v>
                </c:pt>
                <c:pt idx="5">
                  <c:v>0.9</c:v>
                </c:pt>
                <c:pt idx="6">
                  <c:v>0.7</c:v>
                </c:pt>
                <c:pt idx="7">
                  <c:v>0.66669999999999996</c:v>
                </c:pt>
                <c:pt idx="8">
                  <c:v>0.63339999999999996</c:v>
                </c:pt>
                <c:pt idx="9">
                  <c:v>0.6</c:v>
                </c:pt>
                <c:pt idx="10">
                  <c:v>0.56669999999999998</c:v>
                </c:pt>
                <c:pt idx="11">
                  <c:v>0.53339999999999999</c:v>
                </c:pt>
                <c:pt idx="12">
                  <c:v>0.5</c:v>
                </c:pt>
                <c:pt idx="13">
                  <c:v>0.4667</c:v>
                </c:pt>
                <c:pt idx="14">
                  <c:v>0.43340000000000001</c:v>
                </c:pt>
                <c:pt idx="15">
                  <c:v>0.4</c:v>
                </c:pt>
              </c:numCache>
            </c:numRef>
          </c:val>
          <c:smooth val="0"/>
        </c:ser>
        <c:ser>
          <c:idx val="2"/>
          <c:order val="1"/>
          <c:tx>
            <c:strRef>
              <c:f>Sheet1!$A$4</c:f>
              <c:strCache>
                <c:ptCount val="1"/>
                <c:pt idx="0">
                  <c:v>2013</c:v>
                </c:pt>
              </c:strCache>
            </c:strRef>
          </c:tx>
          <c:spPr>
            <a:ln>
              <a:solidFill>
                <a:srgbClr val="FF0000"/>
              </a:solidFill>
            </a:ln>
          </c:spPr>
          <c:marker>
            <c:symbol val="triangle"/>
            <c:size val="13"/>
            <c:spPr>
              <a:solidFill>
                <a:srgbClr val="FF0000"/>
              </a:solidFill>
              <a:ln>
                <a:solidFill>
                  <a:srgbClr val="FF0000"/>
                </a:solidFill>
              </a:ln>
            </c:spPr>
          </c:marker>
          <c:cat>
            <c:numRef>
              <c:f>Sheet1!$B$1:$AC$1</c:f>
              <c:numCache>
                <c:formatCode>General</c:formatCode>
                <c:ptCount val="2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numCache>
            </c:numRef>
          </c:cat>
          <c:val>
            <c:numRef>
              <c:f>Sheet1!$B$4:$AC$4</c:f>
              <c:numCache>
                <c:formatCode>General</c:formatCode>
                <c:ptCount val="28"/>
                <c:pt idx="12">
                  <c:v>0.86</c:v>
                </c:pt>
                <c:pt idx="13">
                  <c:v>0.85</c:v>
                </c:pt>
                <c:pt idx="14">
                  <c:v>0.83</c:v>
                </c:pt>
                <c:pt idx="15">
                  <c:v>0.81</c:v>
                </c:pt>
                <c:pt idx="16">
                  <c:v>0.8</c:v>
                </c:pt>
                <c:pt idx="17">
                  <c:v>0.78</c:v>
                </c:pt>
                <c:pt idx="18">
                  <c:v>0.77</c:v>
                </c:pt>
                <c:pt idx="19">
                  <c:v>0.75</c:v>
                </c:pt>
                <c:pt idx="20">
                  <c:v>0.74</c:v>
                </c:pt>
                <c:pt idx="21">
                  <c:v>0.72</c:v>
                </c:pt>
                <c:pt idx="22">
                  <c:v>0.71</c:v>
                </c:pt>
                <c:pt idx="23">
                  <c:v>0.69</c:v>
                </c:pt>
                <c:pt idx="24">
                  <c:v>0.68</c:v>
                </c:pt>
                <c:pt idx="25">
                  <c:v>0.66</c:v>
                </c:pt>
                <c:pt idx="26">
                  <c:v>0.65</c:v>
                </c:pt>
                <c:pt idx="27">
                  <c:v>0.64</c:v>
                </c:pt>
              </c:numCache>
            </c:numRef>
          </c:val>
          <c:smooth val="0"/>
        </c:ser>
        <c:ser>
          <c:idx val="3"/>
          <c:order val="2"/>
          <c:tx>
            <c:strRef>
              <c:f>Sheet1!$A$5</c:f>
              <c:strCache>
                <c:ptCount val="1"/>
                <c:pt idx="0">
                  <c:v>Today</c:v>
                </c:pt>
              </c:strCache>
            </c:strRef>
          </c:tx>
          <c:spPr>
            <a:ln w="41275">
              <a:noFill/>
            </a:ln>
          </c:spPr>
          <c:marker>
            <c:symbol val="circle"/>
            <c:size val="9"/>
            <c:spPr>
              <a:solidFill>
                <a:srgbClr val="FF0000"/>
              </a:solidFill>
              <a:ln w="44450">
                <a:solidFill>
                  <a:schemeClr val="tx1"/>
                </a:solidFill>
              </a:ln>
            </c:spPr>
          </c:marker>
          <c:dPt>
            <c:idx val="13"/>
            <c:marker>
              <c:symbol val="circle"/>
              <c:size val="19"/>
            </c:marker>
            <c:bubble3D val="0"/>
          </c:dPt>
          <c:cat>
            <c:numRef>
              <c:f>Sheet1!$B$1:$AC$1</c:f>
              <c:numCache>
                <c:formatCode>General</c:formatCode>
                <c:ptCount val="2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numCache>
            </c:numRef>
          </c:cat>
          <c:val>
            <c:numRef>
              <c:f>Sheet1!$B$5:$AC$5</c:f>
              <c:numCache>
                <c:formatCode>General</c:formatCode>
                <c:ptCount val="28"/>
                <c:pt idx="13">
                  <c:v>0.85</c:v>
                </c:pt>
              </c:numCache>
            </c:numRef>
          </c:val>
          <c:smooth val="0"/>
        </c:ser>
        <c:dLbls>
          <c:showLegendKey val="0"/>
          <c:showVal val="0"/>
          <c:showCatName val="0"/>
          <c:showSerName val="0"/>
          <c:showPercent val="0"/>
          <c:showBubbleSize val="0"/>
        </c:dLbls>
        <c:marker val="1"/>
        <c:smooth val="0"/>
        <c:axId val="250969752"/>
        <c:axId val="250973280"/>
      </c:lineChart>
      <c:catAx>
        <c:axId val="250969752"/>
        <c:scaling>
          <c:orientation val="minMax"/>
        </c:scaling>
        <c:delete val="0"/>
        <c:axPos val="b"/>
        <c:majorGridlines>
          <c:spPr>
            <a:ln>
              <a:prstDash val="sysDash"/>
            </a:ln>
            <a:effectLst/>
          </c:spPr>
        </c:majorGridlines>
        <c:numFmt formatCode="General" sourceLinked="1"/>
        <c:majorTickMark val="out"/>
        <c:minorTickMark val="none"/>
        <c:tickLblPos val="nextTo"/>
        <c:txPr>
          <a:bodyPr/>
          <a:lstStyle/>
          <a:p>
            <a:pPr>
              <a:defRPr sz="2400"/>
            </a:pPr>
            <a:endParaRPr lang="en-US"/>
          </a:p>
        </c:txPr>
        <c:crossAx val="250973280"/>
        <c:crosses val="autoZero"/>
        <c:auto val="1"/>
        <c:lblAlgn val="ctr"/>
        <c:lblOffset val="100"/>
        <c:tickLblSkip val="5"/>
        <c:tickMarkSkip val="5"/>
        <c:noMultiLvlLbl val="0"/>
      </c:catAx>
      <c:valAx>
        <c:axId val="250973280"/>
        <c:scaling>
          <c:orientation val="minMax"/>
          <c:max val="1.2"/>
        </c:scaling>
        <c:delete val="0"/>
        <c:axPos val="l"/>
        <c:majorGridlines>
          <c:spPr>
            <a:ln>
              <a:prstDash val="sysDash"/>
            </a:ln>
          </c:spPr>
        </c:majorGridlines>
        <c:title>
          <c:tx>
            <c:rich>
              <a:bodyPr rot="-5400000" vert="horz"/>
              <a:lstStyle/>
              <a:p>
                <a:pPr>
                  <a:defRPr sz="3200"/>
                </a:pPr>
                <a:r>
                  <a:rPr lang="en-US" sz="3200" b="1" dirty="0"/>
                  <a:t>Power Supply </a:t>
                </a:r>
                <a:r>
                  <a:rPr lang="en-US" sz="3200" b="1" dirty="0" err="1"/>
                  <a:t>V</a:t>
                </a:r>
                <a:r>
                  <a:rPr lang="en-US" sz="3200" b="1" baseline="-25000" dirty="0" err="1"/>
                  <a:t>dd</a:t>
                </a:r>
                <a:endParaRPr lang="en-US" sz="3200" b="1" baseline="-25000" dirty="0"/>
              </a:p>
            </c:rich>
          </c:tx>
          <c:layout>
            <c:manualLayout>
              <c:xMode val="edge"/>
              <c:yMode val="edge"/>
              <c:x val="3.87970998109696E-3"/>
              <c:y val="0.16802111698390501"/>
            </c:manualLayout>
          </c:layout>
          <c:overlay val="0"/>
        </c:title>
        <c:numFmt formatCode="General" sourceLinked="1"/>
        <c:majorTickMark val="out"/>
        <c:minorTickMark val="none"/>
        <c:tickLblPos val="nextTo"/>
        <c:crossAx val="250969752"/>
        <c:crosses val="autoZero"/>
        <c:crossBetween val="between"/>
      </c:valAx>
    </c:plotArea>
    <c:legend>
      <c:legendPos val="r"/>
      <c:layout>
        <c:manualLayout>
          <c:xMode val="edge"/>
          <c:yMode val="edge"/>
          <c:x val="0.87273566948249803"/>
          <c:y val="0.46736786901752703"/>
          <c:w val="0.110919323016387"/>
          <c:h val="0.257081003975205"/>
        </c:manualLayout>
      </c:layout>
      <c:overlay val="0"/>
    </c:legend>
    <c:plotVisOnly val="1"/>
    <c:dispBlanksAs val="gap"/>
    <c:showDLblsOverMax val="0"/>
  </c:chart>
  <c:txPr>
    <a:bodyPr/>
    <a:lstStyle/>
    <a:p>
      <a:pPr>
        <a:defRPr sz="20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6629200529245"/>
          <c:y val="3.7997558582062801E-2"/>
          <c:w val="0.67763453775439197"/>
          <c:h val="0.74646153968899798"/>
        </c:manualLayout>
      </c:layout>
      <c:scatterChart>
        <c:scatterStyle val="smoothMarker"/>
        <c:varyColors val="0"/>
        <c:ser>
          <c:idx val="5"/>
          <c:order val="0"/>
          <c:tx>
            <c:strRef>
              <c:f>Sheet1!$R$140</c:f>
              <c:strCache>
                <c:ptCount val="1"/>
                <c:pt idx="0">
                  <c:v> Max EMB Cores</c:v>
                </c:pt>
              </c:strCache>
            </c:strRef>
          </c:tx>
          <c:spPr>
            <a:ln w="38100">
              <a:solidFill>
                <a:schemeClr val="bg1">
                  <a:lumMod val="65000"/>
                </a:schemeClr>
              </a:solidFill>
              <a:prstDash val="dash"/>
            </a:ln>
          </c:spPr>
          <c:marker>
            <c:spPr>
              <a:solidFill>
                <a:schemeClr val="bg1">
                  <a:lumMod val="65000"/>
                </a:schemeClr>
              </a:solidFill>
              <a:ln>
                <a:solidFill>
                  <a:schemeClr val="bg1">
                    <a:lumMod val="65000"/>
                  </a:schemeClr>
                </a:solidFill>
              </a:ln>
            </c:spPr>
          </c:marker>
          <c:xVal>
            <c:numRef>
              <c:f>Sheet1!$K$141:$K$144</c:f>
              <c:numCache>
                <c:formatCode>General</c:formatCode>
                <c:ptCount val="4"/>
                <c:pt idx="0">
                  <c:v>2007</c:v>
                </c:pt>
                <c:pt idx="1">
                  <c:v>2010</c:v>
                </c:pt>
                <c:pt idx="2">
                  <c:v>2013</c:v>
                </c:pt>
                <c:pt idx="3">
                  <c:v>2017</c:v>
                </c:pt>
              </c:numCache>
            </c:numRef>
          </c:xVal>
          <c:yVal>
            <c:numRef>
              <c:f>Sheet1!$R$141:$R$144</c:f>
              <c:numCache>
                <c:formatCode>General</c:formatCode>
                <c:ptCount val="4"/>
                <c:pt idx="0">
                  <c:v>89</c:v>
                </c:pt>
                <c:pt idx="1">
                  <c:v>193</c:v>
                </c:pt>
                <c:pt idx="2">
                  <c:v>388</c:v>
                </c:pt>
                <c:pt idx="3">
                  <c:v>1005</c:v>
                </c:pt>
              </c:numCache>
            </c:numRef>
          </c:yVal>
          <c:smooth val="1"/>
        </c:ser>
        <c:ser>
          <c:idx val="0"/>
          <c:order val="1"/>
          <c:tx>
            <c:v> Embedded (EMB)</c:v>
          </c:tx>
          <c:spPr>
            <a:ln w="38100">
              <a:solidFill>
                <a:srgbClr val="FFC000"/>
              </a:solidFill>
            </a:ln>
          </c:spPr>
          <c:marker>
            <c:symbol val="circle"/>
            <c:size val="12"/>
            <c:spPr>
              <a:noFill/>
              <a:ln w="25400">
                <a:solidFill>
                  <a:srgbClr val="FFC000"/>
                </a:solidFill>
              </a:ln>
            </c:spPr>
          </c:marker>
          <c:xVal>
            <c:numRef>
              <c:f>Sheet1!$K$141:$K$144</c:f>
              <c:numCache>
                <c:formatCode>General</c:formatCode>
                <c:ptCount val="4"/>
                <c:pt idx="0">
                  <c:v>2007</c:v>
                </c:pt>
                <c:pt idx="1">
                  <c:v>2010</c:v>
                </c:pt>
                <c:pt idx="2">
                  <c:v>2013</c:v>
                </c:pt>
                <c:pt idx="3">
                  <c:v>2017</c:v>
                </c:pt>
              </c:numCache>
            </c:numRef>
          </c:xVal>
          <c:yVal>
            <c:numRef>
              <c:f>Sheet1!$N$141:$N$144</c:f>
              <c:numCache>
                <c:formatCode>0.00</c:formatCode>
                <c:ptCount val="4"/>
                <c:pt idx="0">
                  <c:v>50.66666666666633</c:v>
                </c:pt>
                <c:pt idx="1">
                  <c:v>74.666666666666671</c:v>
                </c:pt>
                <c:pt idx="2">
                  <c:v>104</c:v>
                </c:pt>
                <c:pt idx="3">
                  <c:v>120</c:v>
                </c:pt>
              </c:numCache>
            </c:numRef>
          </c:yVal>
          <c:smooth val="1"/>
        </c:ser>
        <c:ser>
          <c:idx val="4"/>
          <c:order val="2"/>
          <c:tx>
            <c:v> General-Purpose (GPP)</c:v>
          </c:tx>
          <c:spPr>
            <a:ln w="38100">
              <a:solidFill>
                <a:srgbClr val="3366FF"/>
              </a:solidFill>
            </a:ln>
          </c:spPr>
          <c:marker>
            <c:symbol val="circle"/>
            <c:size val="12"/>
            <c:spPr>
              <a:noFill/>
              <a:ln w="25400">
                <a:solidFill>
                  <a:srgbClr val="3366FF"/>
                </a:solidFill>
              </a:ln>
            </c:spPr>
          </c:marker>
          <c:xVal>
            <c:numRef>
              <c:f>Sheet1!$K$141:$K$144</c:f>
              <c:numCache>
                <c:formatCode>General</c:formatCode>
                <c:ptCount val="4"/>
                <c:pt idx="0">
                  <c:v>2007</c:v>
                </c:pt>
                <c:pt idx="1">
                  <c:v>2010</c:v>
                </c:pt>
                <c:pt idx="2">
                  <c:v>2013</c:v>
                </c:pt>
                <c:pt idx="3">
                  <c:v>2017</c:v>
                </c:pt>
              </c:numCache>
            </c:numRef>
          </c:xVal>
          <c:yVal>
            <c:numRef>
              <c:f>Sheet1!$L$141:$L$144</c:f>
              <c:numCache>
                <c:formatCode>0</c:formatCode>
                <c:ptCount val="4"/>
                <c:pt idx="0">
                  <c:v>12</c:v>
                </c:pt>
                <c:pt idx="1">
                  <c:v>24</c:v>
                </c:pt>
                <c:pt idx="2">
                  <c:v>41.333333333333343</c:v>
                </c:pt>
                <c:pt idx="3">
                  <c:v>64</c:v>
                </c:pt>
              </c:numCache>
            </c:numRef>
          </c:yVal>
          <c:smooth val="1"/>
        </c:ser>
        <c:dLbls>
          <c:showLegendKey val="0"/>
          <c:showVal val="0"/>
          <c:showCatName val="0"/>
          <c:showSerName val="0"/>
          <c:showPercent val="0"/>
          <c:showBubbleSize val="0"/>
        </c:dLbls>
        <c:axId val="339529512"/>
        <c:axId val="339528336"/>
      </c:scatterChart>
      <c:valAx>
        <c:axId val="339529512"/>
        <c:scaling>
          <c:orientation val="minMax"/>
          <c:max val="2019"/>
          <c:min val="2004"/>
        </c:scaling>
        <c:delete val="0"/>
        <c:axPos val="b"/>
        <c:title>
          <c:tx>
            <c:rich>
              <a:bodyPr/>
              <a:lstStyle/>
              <a:p>
                <a:pPr>
                  <a:defRPr sz="2200" b="1"/>
                </a:pPr>
                <a:r>
                  <a:rPr lang="en-US" sz="1800" b="1" dirty="0" smtClean="0"/>
                  <a:t>Year of Technology</a:t>
                </a:r>
                <a:r>
                  <a:rPr lang="en-US" sz="1800" b="1" baseline="0" dirty="0" smtClean="0"/>
                  <a:t> Introduction</a:t>
                </a:r>
                <a:endParaRPr lang="en-US" sz="1800" b="1" dirty="0"/>
              </a:p>
            </c:rich>
          </c:tx>
          <c:layout>
            <c:manualLayout>
              <c:xMode val="edge"/>
              <c:yMode val="edge"/>
              <c:x val="0.26977341038408698"/>
              <c:y val="0.9199829758969819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a:pPr>
            <a:endParaRPr lang="en-US"/>
          </a:p>
        </c:txPr>
        <c:crossAx val="339528336"/>
        <c:crossesAt val="1"/>
        <c:crossBetween val="midCat"/>
        <c:majorUnit val="3"/>
      </c:valAx>
      <c:valAx>
        <c:axId val="339528336"/>
        <c:scaling>
          <c:logBase val="2"/>
          <c:orientation val="minMax"/>
        </c:scaling>
        <c:delete val="0"/>
        <c:axPos val="l"/>
        <c:majorGridlines>
          <c:spPr>
            <a:ln w="3175">
              <a:solidFill>
                <a:schemeClr val="bg1">
                  <a:lumMod val="85000"/>
                </a:schemeClr>
              </a:solidFill>
              <a:prstDash val="dash"/>
            </a:ln>
          </c:spPr>
        </c:majorGridlines>
        <c:title>
          <c:tx>
            <c:rich>
              <a:bodyPr/>
              <a:lstStyle/>
              <a:p>
                <a:pPr>
                  <a:defRPr sz="2200" b="1"/>
                </a:pPr>
                <a:r>
                  <a:rPr lang="en-US" sz="2200" b="1" dirty="0"/>
                  <a:t>Number</a:t>
                </a:r>
                <a:r>
                  <a:rPr lang="en-US" sz="2200" b="1" baseline="0" dirty="0"/>
                  <a:t> of Cores</a:t>
                </a:r>
                <a:endParaRPr lang="en-US" sz="2200" b="1" dirty="0"/>
              </a:p>
            </c:rich>
          </c:tx>
          <c:layout>
            <c:manualLayout>
              <c:xMode val="edge"/>
              <c:yMode val="edge"/>
              <c:x val="2.3226889585580598E-2"/>
              <c:y val="0.169365231977743"/>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1800"/>
            </a:pPr>
            <a:endParaRPr lang="en-US"/>
          </a:p>
        </c:txPr>
        <c:crossAx val="339529512"/>
        <c:crosses val="autoZero"/>
        <c:crossBetween val="midCat"/>
      </c:valAx>
      <c:spPr>
        <a:noFill/>
        <a:ln w="25400">
          <a:noFill/>
        </a:ln>
      </c:spPr>
    </c:plotArea>
    <c:legend>
      <c:legendPos val="r"/>
      <c:layout>
        <c:manualLayout>
          <c:xMode val="edge"/>
          <c:yMode val="edge"/>
          <c:x val="0.39597305338475902"/>
          <c:y val="0.56395447228566198"/>
          <c:w val="0.51654452784418903"/>
          <c:h val="0.18123621155977601"/>
        </c:manualLayout>
      </c:layout>
      <c:overlay val="0"/>
      <c:spPr>
        <a:solidFill>
          <a:srgbClr val="FFFFFF"/>
        </a:solidFill>
        <a:ln w="12700" cmpd="sng">
          <a:noFill/>
        </a:ln>
      </c:spPr>
      <c:txPr>
        <a:bodyPr/>
        <a:lstStyle/>
        <a:p>
          <a:pPr>
            <a:defRPr sz="1500"/>
          </a:pPr>
          <a:endParaRPr lang="en-US"/>
        </a:p>
      </c:txPr>
    </c:legend>
    <c:plotVisOnly val="1"/>
    <c:dispBlanksAs val="gap"/>
    <c:showDLblsOverMax val="0"/>
  </c:chart>
  <c:spPr>
    <a:noFill/>
    <a:ln w="9525">
      <a:noFill/>
    </a:ln>
  </c:spPr>
  <c:txPr>
    <a:bodyPr/>
    <a:lstStyle/>
    <a:p>
      <a:pPr>
        <a:defRPr sz="22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12892076609207E-2"/>
          <c:y val="3.3950617283950602E-2"/>
          <c:w val="0.90338413762636105"/>
          <c:h val="0.88854944247297396"/>
        </c:manualLayout>
      </c:layout>
      <c:lineChart>
        <c:grouping val="standard"/>
        <c:varyColors val="0"/>
        <c:ser>
          <c:idx val="0"/>
          <c:order val="0"/>
          <c:tx>
            <c:strRef>
              <c:f>Sheet2!$C$4</c:f>
              <c:strCache>
                <c:ptCount val="1"/>
                <c:pt idx="0">
                  <c:v>Energy Star's projections</c:v>
                </c:pt>
              </c:strCache>
            </c:strRef>
          </c:tx>
          <c:spPr>
            <a:ln>
              <a:solidFill>
                <a:srgbClr val="0000FF"/>
              </a:solidFill>
            </a:ln>
          </c:spPr>
          <c:marker>
            <c:symbol val="none"/>
          </c:marker>
          <c:val>
            <c:numRef>
              <c:f>Sheet2!$C$5:$C$22</c:f>
              <c:numCache>
                <c:formatCode>0</c:formatCode>
                <c:ptCount val="18"/>
                <c:pt idx="0">
                  <c:v>32</c:v>
                </c:pt>
                <c:pt idx="1">
                  <c:v>40</c:v>
                </c:pt>
                <c:pt idx="2">
                  <c:v>42</c:v>
                </c:pt>
                <c:pt idx="3">
                  <c:v>48</c:v>
                </c:pt>
                <c:pt idx="4">
                  <c:v>54</c:v>
                </c:pt>
                <c:pt idx="5">
                  <c:v>62</c:v>
                </c:pt>
                <c:pt idx="6">
                  <c:v>70</c:v>
                </c:pt>
                <c:pt idx="7">
                  <c:v>82</c:v>
                </c:pt>
                <c:pt idx="8">
                  <c:v>95</c:v>
                </c:pt>
                <c:pt idx="9">
                  <c:v>110</c:v>
                </c:pt>
                <c:pt idx="10">
                  <c:v>125</c:v>
                </c:pt>
                <c:pt idx="11">
                  <c:v>142</c:v>
                </c:pt>
                <c:pt idx="12">
                  <c:v>159</c:v>
                </c:pt>
                <c:pt idx="13">
                  <c:v>178</c:v>
                </c:pt>
                <c:pt idx="14">
                  <c:v>197</c:v>
                </c:pt>
                <c:pt idx="15">
                  <c:v>218</c:v>
                </c:pt>
                <c:pt idx="16">
                  <c:v>239</c:v>
                </c:pt>
                <c:pt idx="17">
                  <c:v>262</c:v>
                </c:pt>
              </c:numCache>
            </c:numRef>
          </c:val>
          <c:smooth val="0"/>
        </c:ser>
        <c:dLbls>
          <c:showLegendKey val="0"/>
          <c:showVal val="0"/>
          <c:showCatName val="0"/>
          <c:showSerName val="0"/>
          <c:showPercent val="0"/>
          <c:showBubbleSize val="0"/>
        </c:dLbls>
        <c:smooth val="0"/>
        <c:axId val="339528728"/>
        <c:axId val="339526768"/>
      </c:lineChart>
      <c:catAx>
        <c:axId val="339528728"/>
        <c:scaling>
          <c:orientation val="minMax"/>
        </c:scaling>
        <c:delete val="1"/>
        <c:axPos val="b"/>
        <c:majorTickMark val="out"/>
        <c:minorTickMark val="none"/>
        <c:tickLblPos val="nextTo"/>
        <c:crossAx val="339526768"/>
        <c:crosses val="autoZero"/>
        <c:auto val="1"/>
        <c:lblAlgn val="ctr"/>
        <c:lblOffset val="100"/>
        <c:noMultiLvlLbl val="0"/>
      </c:catAx>
      <c:valAx>
        <c:axId val="339526768"/>
        <c:scaling>
          <c:orientation val="minMax"/>
        </c:scaling>
        <c:delete val="0"/>
        <c:axPos val="l"/>
        <c:majorGridlines>
          <c:spPr>
            <a:ln>
              <a:noFill/>
            </a:ln>
          </c:spPr>
        </c:majorGridlines>
        <c:numFmt formatCode="0" sourceLinked="1"/>
        <c:majorTickMark val="out"/>
        <c:minorTickMark val="none"/>
        <c:tickLblPos val="nextTo"/>
        <c:txPr>
          <a:bodyPr/>
          <a:lstStyle/>
          <a:p>
            <a:pPr>
              <a:defRPr sz="2400"/>
            </a:pPr>
            <a:endParaRPr lang="en-US"/>
          </a:p>
        </c:txPr>
        <c:crossAx val="339528728"/>
        <c:crosses val="autoZero"/>
        <c:crossBetween val="between"/>
        <c:majorUnit val="40"/>
      </c:valAx>
      <c:spPr>
        <a:ln>
          <a:noFill/>
        </a:ln>
      </c:spPr>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92769193275301"/>
          <c:y val="5.0570962479608503E-2"/>
          <c:w val="0.57057365688440898"/>
          <c:h val="0.70640953303297005"/>
        </c:manualLayout>
      </c:layout>
      <c:scatterChart>
        <c:scatterStyle val="smoothMarker"/>
        <c:varyColors val="0"/>
        <c:ser>
          <c:idx val="6"/>
          <c:order val="0"/>
          <c:tx>
            <c:v> Transistor Scaling (Moore's Law)</c:v>
          </c:tx>
          <c:spPr>
            <a:ln w="38100">
              <a:solidFill>
                <a:schemeClr val="tx1"/>
              </a:solidFill>
              <a:prstDash val="solid"/>
            </a:ln>
          </c:spPr>
          <c:marker>
            <c:symbol val="circle"/>
            <c:size val="9"/>
            <c:spPr>
              <a:solidFill>
                <a:schemeClr val="tx1"/>
              </a:solidFill>
              <a:ln>
                <a:solidFill>
                  <a:schemeClr val="tx1"/>
                </a:solidFill>
                <a:prstDash val="solid"/>
              </a:ln>
            </c:spPr>
          </c:marker>
          <c:xVal>
            <c:numRef>
              <c:f>Sheet2!$C$13:$C$16</c:f>
              <c:numCache>
                <c:formatCode>General</c:formatCode>
                <c:ptCount val="4"/>
                <c:pt idx="0">
                  <c:v>2007</c:v>
                </c:pt>
                <c:pt idx="1">
                  <c:v>2010</c:v>
                </c:pt>
                <c:pt idx="2">
                  <c:v>2013</c:v>
                </c:pt>
                <c:pt idx="3">
                  <c:v>2017</c:v>
                </c:pt>
              </c:numCache>
            </c:numRef>
          </c:xVal>
          <c:yVal>
            <c:numRef>
              <c:f>Sheet2!$D$13:$D$16</c:f>
              <c:numCache>
                <c:formatCode>General</c:formatCode>
                <c:ptCount val="4"/>
                <c:pt idx="0">
                  <c:v>1</c:v>
                </c:pt>
                <c:pt idx="1">
                  <c:v>2.0864197530864201</c:v>
                </c:pt>
                <c:pt idx="2">
                  <c:v>4.1259765624999662</c:v>
                </c:pt>
                <c:pt idx="3">
                  <c:v>10.5625</c:v>
                </c:pt>
              </c:numCache>
            </c:numRef>
          </c:yVal>
          <c:smooth val="1"/>
        </c:ser>
        <c:ser>
          <c:idx val="4"/>
          <c:order val="1"/>
          <c:tx>
            <c:v> Pin Bandwidth</c:v>
          </c:tx>
          <c:spPr>
            <a:ln w="38100">
              <a:solidFill>
                <a:srgbClr val="C00000"/>
              </a:solidFill>
            </a:ln>
          </c:spPr>
          <c:marker>
            <c:symbol val="square"/>
            <c:size val="9"/>
            <c:spPr>
              <a:solidFill>
                <a:srgbClr val="C00000"/>
              </a:solidFill>
              <a:ln w="25400">
                <a:solidFill>
                  <a:srgbClr val="C00000"/>
                </a:solidFill>
              </a:ln>
            </c:spPr>
          </c:marker>
          <c:xVal>
            <c:numRef>
              <c:f>Sheet2!$C$13:$C$16</c:f>
              <c:numCache>
                <c:formatCode>General</c:formatCode>
                <c:ptCount val="4"/>
                <c:pt idx="0">
                  <c:v>2007</c:v>
                </c:pt>
                <c:pt idx="1">
                  <c:v>2010</c:v>
                </c:pt>
                <c:pt idx="2">
                  <c:v>2013</c:v>
                </c:pt>
                <c:pt idx="3">
                  <c:v>2017</c:v>
                </c:pt>
              </c:numCache>
            </c:numRef>
          </c:xVal>
          <c:yVal>
            <c:numRef>
              <c:f>Sheet2!$E$13:$E$16</c:f>
              <c:numCache>
                <c:formatCode>General</c:formatCode>
                <c:ptCount val="4"/>
                <c:pt idx="0">
                  <c:v>1</c:v>
                </c:pt>
                <c:pt idx="1">
                  <c:v>1.0914051841746251</c:v>
                </c:pt>
                <c:pt idx="2">
                  <c:v>1.3642564802182811</c:v>
                </c:pt>
                <c:pt idx="3">
                  <c:v>1.637107776261937</c:v>
                </c:pt>
              </c:numCache>
            </c:numRef>
          </c:yVal>
          <c:smooth val="1"/>
        </c:ser>
        <c:dLbls>
          <c:showLegendKey val="0"/>
          <c:showVal val="0"/>
          <c:showCatName val="0"/>
          <c:showSerName val="0"/>
          <c:showPercent val="0"/>
          <c:showBubbleSize val="0"/>
        </c:dLbls>
        <c:axId val="339524416"/>
        <c:axId val="339525984"/>
      </c:scatterChart>
      <c:valAx>
        <c:axId val="339524416"/>
        <c:scaling>
          <c:orientation val="minMax"/>
          <c:max val="2019"/>
          <c:min val="2004"/>
        </c:scaling>
        <c:delete val="0"/>
        <c:axPos val="b"/>
        <c:title>
          <c:tx>
            <c:rich>
              <a:bodyPr/>
              <a:lstStyle/>
              <a:p>
                <a:pPr>
                  <a:defRPr sz="2200" b="1"/>
                </a:pPr>
                <a:r>
                  <a:rPr lang="en-US" sz="2200" b="1" dirty="0" smtClean="0"/>
                  <a:t>Year</a:t>
                </a:r>
                <a:endParaRPr lang="en-US" sz="2200" b="1" dirty="0"/>
              </a:p>
            </c:rich>
          </c:tx>
          <c:layout>
            <c:manualLayout>
              <c:xMode val="edge"/>
              <c:yMode val="edge"/>
              <c:x val="0.399383809662681"/>
              <c:y val="0.9101604278074869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a:pPr>
            <a:endParaRPr lang="en-US"/>
          </a:p>
        </c:txPr>
        <c:crossAx val="339525984"/>
        <c:crossesAt val="1"/>
        <c:crossBetween val="midCat"/>
        <c:majorUnit val="3"/>
      </c:valAx>
      <c:valAx>
        <c:axId val="339525984"/>
        <c:scaling>
          <c:logBase val="2"/>
          <c:orientation val="minMax"/>
          <c:max val="16"/>
          <c:min val="1"/>
        </c:scaling>
        <c:delete val="0"/>
        <c:axPos val="l"/>
        <c:majorGridlines>
          <c:spPr>
            <a:ln w="3175">
              <a:solidFill>
                <a:schemeClr val="bg1">
                  <a:lumMod val="85000"/>
                </a:schemeClr>
              </a:solidFill>
              <a:prstDash val="lgDash"/>
            </a:ln>
          </c:spPr>
        </c:majorGridlines>
        <c:title>
          <c:tx>
            <c:rich>
              <a:bodyPr/>
              <a:lstStyle/>
              <a:p>
                <a:pPr>
                  <a:defRPr sz="2200" b="1"/>
                </a:pPr>
                <a:r>
                  <a:rPr lang="en-US" sz="2200" b="1"/>
                  <a:t>Scaling Factor</a:t>
                </a:r>
              </a:p>
            </c:rich>
          </c:tx>
          <c:layout>
            <c:manualLayout>
              <c:xMode val="edge"/>
              <c:yMode val="edge"/>
              <c:x val="6.35267813745504E-3"/>
              <c:y val="0.169661278971145"/>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2000"/>
            </a:pPr>
            <a:endParaRPr lang="en-US"/>
          </a:p>
        </c:txPr>
        <c:crossAx val="339524416"/>
        <c:crosses val="autoZero"/>
        <c:crossBetween val="midCat"/>
        <c:majorUnit val="2"/>
        <c:minorUnit val="2"/>
      </c:valAx>
      <c:spPr>
        <a:noFill/>
        <a:ln w="25400">
          <a:noFill/>
        </a:ln>
      </c:spPr>
    </c:plotArea>
    <c:legend>
      <c:legendPos val="r"/>
      <c:layout>
        <c:manualLayout>
          <c:xMode val="edge"/>
          <c:yMode val="edge"/>
          <c:x val="0.66545072073348199"/>
          <c:y val="0.252136210246446"/>
          <c:w val="0.30693674227929002"/>
          <c:h val="0.39227107306773801"/>
        </c:manualLayout>
      </c:layout>
      <c:overlay val="0"/>
      <c:spPr>
        <a:noFill/>
        <a:ln w="25400">
          <a:noFill/>
        </a:ln>
      </c:spPr>
      <c:txPr>
        <a:bodyPr/>
        <a:lstStyle/>
        <a:p>
          <a:pPr>
            <a:defRPr sz="2000"/>
          </a:pPr>
          <a:endParaRPr lang="en-US"/>
        </a:p>
      </c:txPr>
    </c:legend>
    <c:plotVisOnly val="1"/>
    <c:dispBlanksAs val="gap"/>
    <c:showDLblsOverMax val="0"/>
  </c:chart>
  <c:spPr>
    <a:noFill/>
    <a:ln w="9525">
      <a:noFill/>
    </a:ln>
  </c:spPr>
  <c:txPr>
    <a:bodyPr/>
    <a:lstStyle/>
    <a:p>
      <a:pPr>
        <a:defRPr sz="22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878692304345901"/>
          <c:y val="4.9907648020193297E-2"/>
          <c:w val="0.79665315527743497"/>
          <c:h val="0.75232794347562504"/>
        </c:manualLayout>
      </c:layout>
      <c:scatterChart>
        <c:scatterStyle val="lineMarker"/>
        <c:varyColors val="0"/>
        <c:ser>
          <c:idx val="1"/>
          <c:order val="0"/>
          <c:tx>
            <c:v>SerDes-connected DRAM</c:v>
          </c:tx>
          <c:spPr>
            <a:ln w="31750">
              <a:solidFill>
                <a:schemeClr val="accent3">
                  <a:lumMod val="75000"/>
                </a:schemeClr>
              </a:solidFill>
              <a:prstDash val="sysDash"/>
            </a:ln>
          </c:spPr>
          <c:marker>
            <c:symbol val="none"/>
          </c:marker>
          <c:errBars>
            <c:errDir val="y"/>
            <c:errBarType val="minus"/>
            <c:errValType val="cust"/>
            <c:noEndCap val="1"/>
            <c:plus>
              <c:numRef>
                <c:f>(Sheet1!$C$39,Sheet1!$E$39,Sheet1!$G$39)</c:f>
                <c:numCache>
                  <c:formatCode>General</c:formatCode>
                  <c:ptCount val="3"/>
                  <c:pt idx="0">
                    <c:v>5.4216399999999956</c:v>
                  </c:pt>
                  <c:pt idx="1">
                    <c:v>7.0438599000000011</c:v>
                  </c:pt>
                  <c:pt idx="2">
                    <c:v>10.98138719999997</c:v>
                  </c:pt>
                </c:numCache>
              </c:numRef>
            </c:plus>
            <c:minus>
              <c:numLit>
                <c:formatCode>General</c:formatCode>
                <c:ptCount val="1"/>
                <c:pt idx="0">
                  <c:v>1</c:v>
                </c:pt>
              </c:numLit>
            </c:minus>
            <c:spPr>
              <a:ln>
                <a:solidFill>
                  <a:schemeClr val="tx1">
                    <a:lumMod val="50000"/>
                    <a:lumOff val="50000"/>
                  </a:schemeClr>
                </a:solidFill>
              </a:ln>
            </c:spPr>
          </c:errBars>
          <c:xVal>
            <c:numRef>
              <c:f>(Sheet1!$B$38,Sheet1!$D$38,Sheet1!$F$38)</c:f>
              <c:numCache>
                <c:formatCode>General</c:formatCode>
                <c:ptCount val="3"/>
                <c:pt idx="0">
                  <c:v>320</c:v>
                </c:pt>
                <c:pt idx="1">
                  <c:v>540</c:v>
                </c:pt>
                <c:pt idx="2">
                  <c:v>960</c:v>
                </c:pt>
              </c:numCache>
            </c:numRef>
          </c:xVal>
          <c:yVal>
            <c:numRef>
              <c:f>(Sheet1!$C$38,Sheet1!$E$38,Sheet1!$G$38)</c:f>
              <c:numCache>
                <c:formatCode>General</c:formatCode>
                <c:ptCount val="3"/>
                <c:pt idx="0">
                  <c:v>189.74163999999999</c:v>
                </c:pt>
                <c:pt idx="1">
                  <c:v>233.81551344330711</c:v>
                </c:pt>
                <c:pt idx="2">
                  <c:v>310.96278716279983</c:v>
                </c:pt>
              </c:numCache>
            </c:numRef>
          </c:yVal>
          <c:smooth val="0"/>
        </c:ser>
        <c:ser>
          <c:idx val="3"/>
          <c:order val="1"/>
          <c:tx>
            <c:v>2015</c:v>
          </c:tx>
          <c:spPr>
            <a:ln w="47625">
              <a:noFill/>
            </a:ln>
          </c:spPr>
          <c:marker>
            <c:symbol val="none"/>
          </c:marker>
          <c:dPt>
            <c:idx val="0"/>
            <c:bubble3D val="0"/>
            <c:spPr>
              <a:ln w="47625">
                <a:noFill/>
              </a:ln>
              <a:effectLst/>
            </c:spPr>
          </c:dPt>
          <c:dPt>
            <c:idx val="1"/>
            <c:bubble3D val="0"/>
            <c:spPr>
              <a:ln w="47625">
                <a:noFill/>
              </a:ln>
              <a:effectLst/>
            </c:spPr>
          </c:dPt>
          <c:dPt>
            <c:idx val="2"/>
            <c:bubble3D val="0"/>
            <c:spPr>
              <a:ln w="47625">
                <a:noFill/>
              </a:ln>
              <a:effectLst/>
            </c:spPr>
          </c:dPt>
          <c:errBars>
            <c:errDir val="y"/>
            <c:errBarType val="both"/>
            <c:errValType val="cust"/>
            <c:noEndCap val="0"/>
            <c:plus>
              <c:numRef>
                <c:f>(Sheet1!$G$11,Sheet1!$G$13)</c:f>
                <c:numCache>
                  <c:formatCode>General</c:formatCode>
                  <c:ptCount val="2"/>
                  <c:pt idx="0">
                    <c:v>7.0695333333333323</c:v>
                  </c:pt>
                  <c:pt idx="1">
                    <c:v>5.4216399999999956</c:v>
                  </c:pt>
                </c:numCache>
              </c:numRef>
            </c:plus>
            <c:minus>
              <c:numRef>
                <c:f>(Sheet1!$F$11,Sheet1!$F$13)</c:f>
                <c:numCache>
                  <c:formatCode>General</c:formatCode>
                  <c:ptCount val="2"/>
                  <c:pt idx="0">
                    <c:v>7.0695333333333323</c:v>
                  </c:pt>
                  <c:pt idx="1">
                    <c:v>5.4216399999999956</c:v>
                  </c:pt>
                </c:numCache>
              </c:numRef>
            </c:minus>
            <c:spPr>
              <a:ln w="31750">
                <a:solidFill>
                  <a:schemeClr val="bg1">
                    <a:lumMod val="65000"/>
                  </a:schemeClr>
                </a:solidFill>
                <a:prstDash val="solid"/>
              </a:ln>
            </c:spPr>
          </c:errBars>
          <c:xVal>
            <c:numRef>
              <c:f>(Sheet1!$B$11,Sheet1!$B$13)</c:f>
              <c:numCache>
                <c:formatCode>General</c:formatCode>
                <c:ptCount val="2"/>
                <c:pt idx="0">
                  <c:v>51.2</c:v>
                </c:pt>
                <c:pt idx="1">
                  <c:v>320</c:v>
                </c:pt>
              </c:numCache>
            </c:numRef>
          </c:xVal>
          <c:yVal>
            <c:numRef>
              <c:f>(Sheet1!$E$11,Sheet1!$E$13)</c:f>
              <c:numCache>
                <c:formatCode>General</c:formatCode>
                <c:ptCount val="2"/>
                <c:pt idx="0">
                  <c:v>39.834652883261988</c:v>
                </c:pt>
                <c:pt idx="1">
                  <c:v>189.74163999999999</c:v>
                </c:pt>
              </c:numCache>
            </c:numRef>
          </c:yVal>
          <c:smooth val="0"/>
        </c:ser>
        <c:ser>
          <c:idx val="4"/>
          <c:order val="2"/>
          <c:tx>
            <c:v>2018</c:v>
          </c:tx>
          <c:spPr>
            <a:ln w="47625">
              <a:noFill/>
            </a:ln>
            <a:effectLst/>
          </c:spPr>
          <c:marker>
            <c:symbol val="none"/>
          </c:marker>
          <c:errBars>
            <c:errDir val="y"/>
            <c:errBarType val="both"/>
            <c:errValType val="cust"/>
            <c:noEndCap val="0"/>
            <c:plus>
              <c:numRef>
                <c:f>(Sheet1!$G$16,Sheet1!$G$18)</c:f>
                <c:numCache>
                  <c:formatCode>General</c:formatCode>
                  <c:ptCount val="2"/>
                  <c:pt idx="0">
                    <c:v>11.78071453125</c:v>
                  </c:pt>
                  <c:pt idx="1">
                    <c:v>7.0438599000000011</c:v>
                  </c:pt>
                </c:numCache>
              </c:numRef>
            </c:plus>
            <c:minus>
              <c:numRef>
                <c:f>(Sheet1!$F$16,Sheet1!$F$18)</c:f>
                <c:numCache>
                  <c:formatCode>General</c:formatCode>
                  <c:ptCount val="2"/>
                  <c:pt idx="0">
                    <c:v>11.78071453125</c:v>
                  </c:pt>
                  <c:pt idx="1">
                    <c:v>7.0438599000000011</c:v>
                  </c:pt>
                </c:numCache>
              </c:numRef>
            </c:minus>
            <c:spPr>
              <a:ln w="31750">
                <a:solidFill>
                  <a:schemeClr val="tx1">
                    <a:lumMod val="65000"/>
                    <a:lumOff val="35000"/>
                  </a:schemeClr>
                </a:solidFill>
              </a:ln>
            </c:spPr>
          </c:errBars>
          <c:xVal>
            <c:numRef>
              <c:f>(Sheet1!$B$16,Sheet1!$B$18)</c:f>
              <c:numCache>
                <c:formatCode>General</c:formatCode>
                <c:ptCount val="2"/>
                <c:pt idx="0">
                  <c:v>85.320000000000007</c:v>
                </c:pt>
                <c:pt idx="1">
                  <c:v>540</c:v>
                </c:pt>
              </c:numCache>
            </c:numRef>
          </c:xVal>
          <c:yVal>
            <c:numRef>
              <c:f>(Sheet1!$E$16,Sheet1!$E$18)</c:f>
              <c:numCache>
                <c:formatCode>General</c:formatCode>
                <c:ptCount val="2"/>
                <c:pt idx="0">
                  <c:v>58.634835487648942</c:v>
                </c:pt>
                <c:pt idx="1">
                  <c:v>233.81551344330711</c:v>
                </c:pt>
              </c:numCache>
            </c:numRef>
          </c:yVal>
          <c:smooth val="0"/>
        </c:ser>
        <c:ser>
          <c:idx val="5"/>
          <c:order val="3"/>
          <c:tx>
            <c:v>2021</c:v>
          </c:tx>
          <c:spPr>
            <a:ln w="47625">
              <a:noFill/>
            </a:ln>
            <a:effectLst/>
          </c:spPr>
          <c:marker>
            <c:symbol val="none"/>
          </c:marker>
          <c:errBars>
            <c:errDir val="y"/>
            <c:errBarType val="both"/>
            <c:errValType val="cust"/>
            <c:noEndCap val="0"/>
            <c:plus>
              <c:numRef>
                <c:f>(Sheet1!$G$20,Sheet1!$G$22)</c:f>
                <c:numCache>
                  <c:formatCode>General</c:formatCode>
                  <c:ptCount val="2"/>
                  <c:pt idx="0">
                    <c:v>17.676042562500001</c:v>
                  </c:pt>
                  <c:pt idx="1">
                    <c:v>10.981387200000031</c:v>
                  </c:pt>
                </c:numCache>
              </c:numRef>
            </c:plus>
            <c:minus>
              <c:numRef>
                <c:f>(Sheet1!$F$20,Sheet1!$F$22)</c:f>
                <c:numCache>
                  <c:formatCode>General</c:formatCode>
                  <c:ptCount val="2"/>
                  <c:pt idx="0">
                    <c:v>17.676042562500001</c:v>
                  </c:pt>
                  <c:pt idx="1">
                    <c:v>10.98138719999997</c:v>
                  </c:pt>
                </c:numCache>
              </c:numRef>
            </c:minus>
            <c:spPr>
              <a:ln w="31750">
                <a:solidFill>
                  <a:schemeClr val="tx1"/>
                </a:solidFill>
                <a:prstDash val="solid"/>
              </a:ln>
            </c:spPr>
          </c:errBars>
          <c:xVal>
            <c:numRef>
              <c:f>(Sheet1!$B$20,Sheet1!$B$22)</c:f>
              <c:numCache>
                <c:formatCode>General</c:formatCode>
                <c:ptCount val="2"/>
                <c:pt idx="0">
                  <c:v>128.01599999999999</c:v>
                </c:pt>
                <c:pt idx="1">
                  <c:v>960</c:v>
                </c:pt>
              </c:numCache>
            </c:numRef>
          </c:xVal>
          <c:yVal>
            <c:numRef>
              <c:f>(Sheet1!$E$20,Sheet1!$E$22)</c:f>
              <c:numCache>
                <c:formatCode>General</c:formatCode>
                <c:ptCount val="2"/>
                <c:pt idx="0">
                  <c:v>83.271811901459145</c:v>
                </c:pt>
                <c:pt idx="1">
                  <c:v>310.96278716279983</c:v>
                </c:pt>
              </c:numCache>
            </c:numRef>
          </c:yVal>
          <c:smooth val="0"/>
        </c:ser>
        <c:ser>
          <c:idx val="0"/>
          <c:order val="4"/>
          <c:tx>
            <c:v>DDR-connected DRAM</c:v>
          </c:tx>
          <c:spPr>
            <a:ln w="31750">
              <a:solidFill>
                <a:schemeClr val="accent3">
                  <a:lumMod val="75000"/>
                </a:schemeClr>
              </a:solidFill>
              <a:prstDash val="solid"/>
            </a:ln>
          </c:spPr>
          <c:marker>
            <c:symbol val="none"/>
          </c:marker>
          <c:dPt>
            <c:idx val="0"/>
            <c:bubble3D val="0"/>
            <c:spPr>
              <a:ln w="31750">
                <a:solidFill>
                  <a:schemeClr val="accent3">
                    <a:lumMod val="75000"/>
                  </a:schemeClr>
                </a:solidFill>
                <a:prstDash val="solid"/>
              </a:ln>
              <a:effectLst/>
            </c:spPr>
          </c:dPt>
          <c:dPt>
            <c:idx val="1"/>
            <c:bubble3D val="0"/>
            <c:spPr>
              <a:ln w="31750">
                <a:solidFill>
                  <a:schemeClr val="accent3">
                    <a:lumMod val="75000"/>
                  </a:schemeClr>
                </a:solidFill>
                <a:prstDash val="solid"/>
              </a:ln>
              <a:effectLst/>
            </c:spPr>
          </c:dPt>
          <c:dPt>
            <c:idx val="2"/>
            <c:bubble3D val="0"/>
            <c:spPr>
              <a:ln w="31750">
                <a:solidFill>
                  <a:schemeClr val="accent3">
                    <a:lumMod val="75000"/>
                  </a:schemeClr>
                </a:solidFill>
                <a:prstDash val="solid"/>
              </a:ln>
              <a:effectLst/>
            </c:spPr>
          </c:dPt>
          <c:errBars>
            <c:errDir val="y"/>
            <c:errBarType val="both"/>
            <c:errValType val="cust"/>
            <c:noEndCap val="1"/>
            <c:plus>
              <c:numRef>
                <c:f>(Sheet1!$C$35,Sheet1!$E$35,Sheet1!$G$35)</c:f>
                <c:numCache>
                  <c:formatCode>General</c:formatCode>
                  <c:ptCount val="3"/>
                  <c:pt idx="0">
                    <c:v>7.0695333333333323</c:v>
                  </c:pt>
                  <c:pt idx="1">
                    <c:v>11.78071453125</c:v>
                  </c:pt>
                  <c:pt idx="2">
                    <c:v>11.78071453125</c:v>
                  </c:pt>
                </c:numCache>
              </c:numRef>
            </c:plus>
            <c:minus>
              <c:numRef>
                <c:f>(Sheet1!$C$35,Sheet1!$E$35,Sheet1!$G$35)</c:f>
                <c:numCache>
                  <c:formatCode>General</c:formatCode>
                  <c:ptCount val="3"/>
                  <c:pt idx="0">
                    <c:v>7.0695333333333323</c:v>
                  </c:pt>
                  <c:pt idx="1">
                    <c:v>11.78071453125</c:v>
                  </c:pt>
                  <c:pt idx="2">
                    <c:v>11.78071453125</c:v>
                  </c:pt>
                </c:numCache>
              </c:numRef>
            </c:minus>
            <c:spPr>
              <a:ln w="12700">
                <a:noFill/>
                <a:prstDash val="solid"/>
              </a:ln>
            </c:spPr>
          </c:errBars>
          <c:xVal>
            <c:numRef>
              <c:f>(Sheet1!$B$34,Sheet1!$D$34,Sheet1!$F$34)</c:f>
              <c:numCache>
                <c:formatCode>General</c:formatCode>
                <c:ptCount val="3"/>
                <c:pt idx="0">
                  <c:v>51.2</c:v>
                </c:pt>
                <c:pt idx="1">
                  <c:v>85.320000000000007</c:v>
                </c:pt>
                <c:pt idx="2">
                  <c:v>128.01599999999999</c:v>
                </c:pt>
              </c:numCache>
            </c:numRef>
          </c:xVal>
          <c:yVal>
            <c:numRef>
              <c:f>(Sheet1!$C$34,Sheet1!$E$34,Sheet1!$G$34)</c:f>
              <c:numCache>
                <c:formatCode>General</c:formatCode>
                <c:ptCount val="3"/>
                <c:pt idx="0">
                  <c:v>39.834652883261988</c:v>
                </c:pt>
                <c:pt idx="1">
                  <c:v>58.634835487648942</c:v>
                </c:pt>
                <c:pt idx="2">
                  <c:v>83.271811901459145</c:v>
                </c:pt>
              </c:numCache>
            </c:numRef>
          </c:yVal>
          <c:smooth val="0"/>
        </c:ser>
        <c:dLbls>
          <c:showLegendKey val="0"/>
          <c:showVal val="0"/>
          <c:showCatName val="0"/>
          <c:showSerName val="0"/>
          <c:showPercent val="0"/>
          <c:showBubbleSize val="0"/>
        </c:dLbls>
        <c:axId val="339531472"/>
        <c:axId val="339525592"/>
      </c:scatterChart>
      <c:valAx>
        <c:axId val="339531472"/>
        <c:scaling>
          <c:orientation val="minMax"/>
          <c:max val="1000"/>
        </c:scaling>
        <c:delete val="0"/>
        <c:axPos val="b"/>
        <c:title>
          <c:tx>
            <c:rich>
              <a:bodyPr/>
              <a:lstStyle/>
              <a:p>
                <a:pPr>
                  <a:defRPr/>
                </a:pPr>
                <a:r>
                  <a:rPr lang="en-US" dirty="0" smtClean="0"/>
                  <a:t>Memory </a:t>
                </a:r>
                <a:r>
                  <a:rPr lang="en-US" dirty="0"/>
                  <a:t>bandwidth (GB/s)</a:t>
                </a:r>
              </a:p>
            </c:rich>
          </c:tx>
          <c:overlay val="0"/>
        </c:title>
        <c:numFmt formatCode="General" sourceLinked="1"/>
        <c:majorTickMark val="out"/>
        <c:minorTickMark val="none"/>
        <c:tickLblPos val="nextTo"/>
        <c:crossAx val="339525592"/>
        <c:crosses val="autoZero"/>
        <c:crossBetween val="midCat"/>
      </c:valAx>
      <c:valAx>
        <c:axId val="339525592"/>
        <c:scaling>
          <c:orientation val="minMax"/>
          <c:max val="325"/>
          <c:min val="0"/>
        </c:scaling>
        <c:delete val="0"/>
        <c:axPos val="l"/>
        <c:title>
          <c:tx>
            <c:rich>
              <a:bodyPr rot="-5400000" vert="horz"/>
              <a:lstStyle/>
              <a:p>
                <a:pPr>
                  <a:defRPr/>
                </a:pPr>
                <a:r>
                  <a:rPr lang="en-US"/>
                  <a:t>Memory power (W)</a:t>
                </a:r>
              </a:p>
            </c:rich>
          </c:tx>
          <c:layout>
            <c:manualLayout>
              <c:xMode val="edge"/>
              <c:yMode val="edge"/>
              <c:x val="1.8019890666575802E-2"/>
              <c:y val="0.19417025639042601"/>
            </c:manualLayout>
          </c:layout>
          <c:overlay val="0"/>
        </c:title>
        <c:numFmt formatCode="General" sourceLinked="1"/>
        <c:majorTickMark val="out"/>
        <c:minorTickMark val="none"/>
        <c:tickLblPos val="nextTo"/>
        <c:crossAx val="339531472"/>
        <c:crosses val="autoZero"/>
        <c:crossBetween val="midCat"/>
        <c:majorUnit val="100"/>
      </c:valAx>
      <c:spPr>
        <a:noFill/>
        <a:ln w="25400">
          <a:noFill/>
        </a:ln>
      </c:spPr>
    </c:plotArea>
    <c:legend>
      <c:legendPos val="t"/>
      <c:legendEntry>
        <c:idx val="1"/>
        <c:delete val="1"/>
      </c:legendEntry>
      <c:legendEntry>
        <c:idx val="2"/>
        <c:delete val="1"/>
      </c:legendEntry>
      <c:legendEntry>
        <c:idx val="3"/>
        <c:delete val="1"/>
      </c:legendEntry>
      <c:layout>
        <c:manualLayout>
          <c:xMode val="edge"/>
          <c:yMode val="edge"/>
          <c:x val="0.16344908293444499"/>
          <c:y val="4.1890627398813503E-2"/>
          <c:w val="0.416735277629249"/>
          <c:h val="0.16876797367962901"/>
        </c:manualLayout>
      </c:layout>
      <c:overlay val="0"/>
    </c:legend>
    <c:plotVisOnly val="1"/>
    <c:dispBlanksAs val="gap"/>
    <c:showDLblsOverMax val="0"/>
  </c:chart>
  <c:spPr>
    <a:ln>
      <a:noFill/>
    </a:ln>
  </c:spPr>
  <c:txPr>
    <a:bodyPr/>
    <a:lstStyle/>
    <a:p>
      <a:pPr>
        <a:defRPr sz="2000">
          <a:latin typeface="Gill Sans Light"/>
          <a:cs typeface="Gill Sans Ligh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381147170740801"/>
          <c:y val="4.9907648020193297E-2"/>
          <c:w val="0.82162854248138395"/>
          <c:h val="0.75232794347562504"/>
        </c:manualLayout>
      </c:layout>
      <c:scatterChart>
        <c:scatterStyle val="lineMarker"/>
        <c:varyColors val="0"/>
        <c:ser>
          <c:idx val="1"/>
          <c:order val="0"/>
          <c:tx>
            <c:v>SerDes-connected DRAM</c:v>
          </c:tx>
          <c:spPr>
            <a:ln w="31750">
              <a:solidFill>
                <a:schemeClr val="accent3">
                  <a:lumMod val="75000"/>
                </a:schemeClr>
              </a:solidFill>
              <a:prstDash val="sysDash"/>
            </a:ln>
          </c:spPr>
          <c:marker>
            <c:symbol val="none"/>
          </c:marker>
          <c:errBars>
            <c:errDir val="y"/>
            <c:errBarType val="minus"/>
            <c:errValType val="cust"/>
            <c:noEndCap val="1"/>
            <c:plus>
              <c:numRef>
                <c:f>(Sheet1!$C$39,Sheet1!$E$39,Sheet1!$G$39)</c:f>
                <c:numCache>
                  <c:formatCode>General</c:formatCode>
                  <c:ptCount val="3"/>
                  <c:pt idx="0">
                    <c:v>3.0980799999999822</c:v>
                  </c:pt>
                  <c:pt idx="1">
                    <c:v>4.0250628000000006</c:v>
                  </c:pt>
                  <c:pt idx="2">
                    <c:v>6.275078399999984</c:v>
                  </c:pt>
                </c:numCache>
              </c:numRef>
            </c:plus>
            <c:minus>
              <c:numLit>
                <c:formatCode>General</c:formatCode>
                <c:ptCount val="1"/>
                <c:pt idx="0">
                  <c:v>1</c:v>
                </c:pt>
              </c:numLit>
            </c:minus>
            <c:spPr>
              <a:ln>
                <a:solidFill>
                  <a:schemeClr val="tx1">
                    <a:lumMod val="50000"/>
                    <a:lumOff val="50000"/>
                  </a:schemeClr>
                </a:solidFill>
              </a:ln>
            </c:spPr>
          </c:errBars>
          <c:xVal>
            <c:numRef>
              <c:f>(Sheet1!$B$38,Sheet1!$D$38,Sheet1!$F$38)</c:f>
              <c:numCache>
                <c:formatCode>General</c:formatCode>
                <c:ptCount val="3"/>
                <c:pt idx="0">
                  <c:v>320</c:v>
                </c:pt>
                <c:pt idx="1">
                  <c:v>540</c:v>
                </c:pt>
                <c:pt idx="2">
                  <c:v>960</c:v>
                </c:pt>
              </c:numCache>
            </c:numRef>
          </c:xVal>
          <c:yVal>
            <c:numRef>
              <c:f>(Sheet1!$C$38,Sheet1!$E$38,Sheet1!$G$38)</c:f>
              <c:numCache>
                <c:formatCode>General</c:formatCode>
                <c:ptCount val="3"/>
                <c:pt idx="0">
                  <c:v>187.41808</c:v>
                </c:pt>
                <c:pt idx="1">
                  <c:v>230.79671634330711</c:v>
                </c:pt>
                <c:pt idx="2">
                  <c:v>306.25647836279961</c:v>
                </c:pt>
              </c:numCache>
            </c:numRef>
          </c:yVal>
          <c:smooth val="0"/>
        </c:ser>
        <c:ser>
          <c:idx val="4"/>
          <c:order val="1"/>
          <c:tx>
            <c:v>2018</c:v>
          </c:tx>
          <c:spPr>
            <a:ln w="47625">
              <a:noFill/>
            </a:ln>
            <a:effectLst/>
          </c:spPr>
          <c:marker>
            <c:symbol val="none"/>
          </c:marker>
          <c:xVal>
            <c:numRef>
              <c:f>Sheet1!$J$16:$J$18</c:f>
              <c:numCache>
                <c:formatCode>General</c:formatCode>
                <c:ptCount val="3"/>
                <c:pt idx="0">
                  <c:v>85.320000000000007</c:v>
                </c:pt>
                <c:pt idx="1">
                  <c:v>540</c:v>
                </c:pt>
                <c:pt idx="2">
                  <c:v>540</c:v>
                </c:pt>
              </c:numCache>
            </c:numRef>
          </c:xVal>
          <c:yVal>
            <c:numRef>
              <c:f>Sheet1!$M$16:$M$18</c:f>
              <c:numCache>
                <c:formatCode>General</c:formatCode>
                <c:ptCount val="3"/>
                <c:pt idx="0">
                  <c:v>53.58595783139944</c:v>
                </c:pt>
                <c:pt idx="1">
                  <c:v>52.82</c:v>
                </c:pt>
                <c:pt idx="2">
                  <c:v>230.79671634330711</c:v>
                </c:pt>
              </c:numCache>
            </c:numRef>
          </c:yVal>
          <c:smooth val="0"/>
        </c:ser>
        <c:ser>
          <c:idx val="5"/>
          <c:order val="2"/>
          <c:tx>
            <c:v>2021</c:v>
          </c:tx>
          <c:spPr>
            <a:ln w="47625">
              <a:noFill/>
            </a:ln>
            <a:effectLst/>
          </c:spPr>
          <c:marker>
            <c:symbol val="none"/>
          </c:marker>
          <c:xVal>
            <c:numRef>
              <c:f>Sheet1!$J$21:$J$23</c:f>
              <c:numCache>
                <c:formatCode>General</c:formatCode>
                <c:ptCount val="3"/>
                <c:pt idx="0">
                  <c:v>128.01599999999999</c:v>
                </c:pt>
                <c:pt idx="1">
                  <c:v>960</c:v>
                </c:pt>
                <c:pt idx="2">
                  <c:v>960</c:v>
                </c:pt>
              </c:numCache>
            </c:numRef>
          </c:xVal>
          <c:yVal>
            <c:numRef>
              <c:f>Sheet1!$M$21:$M$23</c:f>
              <c:numCache>
                <c:formatCode>General</c:formatCode>
                <c:ptCount val="3"/>
                <c:pt idx="0">
                  <c:v>75.696365088959226</c:v>
                </c:pt>
                <c:pt idx="1">
                  <c:v>77.344999999999999</c:v>
                </c:pt>
                <c:pt idx="2">
                  <c:v>306.25647836279961</c:v>
                </c:pt>
              </c:numCache>
            </c:numRef>
          </c:yVal>
          <c:smooth val="0"/>
        </c:ser>
        <c:ser>
          <c:idx val="0"/>
          <c:order val="3"/>
          <c:tx>
            <c:v>DDR-connected DRAM</c:v>
          </c:tx>
          <c:spPr>
            <a:ln w="31750">
              <a:solidFill>
                <a:schemeClr val="accent3">
                  <a:lumMod val="75000"/>
                </a:schemeClr>
              </a:solidFill>
            </a:ln>
          </c:spPr>
          <c:marker>
            <c:symbol val="none"/>
          </c:marker>
          <c:dPt>
            <c:idx val="0"/>
            <c:bubble3D val="0"/>
            <c:spPr>
              <a:ln w="31750">
                <a:solidFill>
                  <a:schemeClr val="accent3">
                    <a:lumMod val="75000"/>
                  </a:schemeClr>
                </a:solidFill>
              </a:ln>
              <a:effectLst/>
            </c:spPr>
          </c:dPt>
          <c:dPt>
            <c:idx val="1"/>
            <c:bubble3D val="0"/>
            <c:spPr>
              <a:ln w="31750">
                <a:solidFill>
                  <a:schemeClr val="accent3">
                    <a:lumMod val="75000"/>
                  </a:schemeClr>
                </a:solidFill>
              </a:ln>
              <a:effectLst/>
            </c:spPr>
          </c:dPt>
          <c:dPt>
            <c:idx val="2"/>
            <c:bubble3D val="0"/>
            <c:spPr>
              <a:ln w="31750">
                <a:solidFill>
                  <a:schemeClr val="accent3">
                    <a:lumMod val="75000"/>
                  </a:schemeClr>
                </a:solidFill>
              </a:ln>
              <a:effectLst/>
            </c:spPr>
          </c:dPt>
          <c:errBars>
            <c:errDir val="y"/>
            <c:errBarType val="both"/>
            <c:errValType val="cust"/>
            <c:noEndCap val="1"/>
            <c:plus>
              <c:numRef>
                <c:f>(Sheet1!$C$35,Sheet1!$E$35,Sheet1!$G$35)</c:f>
                <c:numCache>
                  <c:formatCode>General</c:formatCode>
                  <c:ptCount val="3"/>
                  <c:pt idx="0">
                    <c:v>4.0397333333333298</c:v>
                  </c:pt>
                  <c:pt idx="1">
                    <c:v>6.7318368749999946</c:v>
                  </c:pt>
                  <c:pt idx="2">
                    <c:v>6.7318368749999946</c:v>
                  </c:pt>
                </c:numCache>
              </c:numRef>
            </c:plus>
            <c:minus>
              <c:numRef>
                <c:f>(Sheet1!$C$35,Sheet1!$E$35,Sheet1!$G$35)</c:f>
                <c:numCache>
                  <c:formatCode>General</c:formatCode>
                  <c:ptCount val="3"/>
                  <c:pt idx="0">
                    <c:v>4.0397333333333298</c:v>
                  </c:pt>
                  <c:pt idx="1">
                    <c:v>6.7318368749999946</c:v>
                  </c:pt>
                  <c:pt idx="2">
                    <c:v>6.7318368749999946</c:v>
                  </c:pt>
                </c:numCache>
              </c:numRef>
            </c:minus>
            <c:spPr>
              <a:ln w="12700">
                <a:noFill/>
                <a:prstDash val="solid"/>
              </a:ln>
            </c:spPr>
          </c:errBars>
          <c:xVal>
            <c:numRef>
              <c:f>(Sheet1!$B$34,Sheet1!$D$34,Sheet1!$F$34)</c:f>
              <c:numCache>
                <c:formatCode>General</c:formatCode>
                <c:ptCount val="3"/>
                <c:pt idx="0">
                  <c:v>51.2</c:v>
                </c:pt>
                <c:pt idx="1">
                  <c:v>85.320000000000007</c:v>
                </c:pt>
                <c:pt idx="2">
                  <c:v>128.01599999999999</c:v>
                </c:pt>
              </c:numCache>
            </c:numRef>
          </c:xVal>
          <c:yVal>
            <c:numRef>
              <c:f>(Sheet1!$C$34,Sheet1!$E$34,Sheet1!$G$34)</c:f>
              <c:numCache>
                <c:formatCode>General</c:formatCode>
                <c:ptCount val="3"/>
                <c:pt idx="0">
                  <c:v>36.804852883262093</c:v>
                </c:pt>
                <c:pt idx="1">
                  <c:v>53.58595783139944</c:v>
                </c:pt>
                <c:pt idx="2">
                  <c:v>75.696365088959226</c:v>
                </c:pt>
              </c:numCache>
            </c:numRef>
          </c:yVal>
          <c:smooth val="0"/>
        </c:ser>
        <c:ser>
          <c:idx val="2"/>
          <c:order val="4"/>
          <c:tx>
            <c:v>MeSSOS</c:v>
          </c:tx>
          <c:spPr>
            <a:ln>
              <a:solidFill>
                <a:schemeClr val="tx2">
                  <a:lumMod val="60000"/>
                  <a:lumOff val="40000"/>
                </a:schemeClr>
              </a:solidFill>
            </a:ln>
          </c:spPr>
          <c:marker>
            <c:symbol val="none"/>
          </c:marker>
          <c:xVal>
            <c:numRef>
              <c:f>(Sheet1!$I$36,Sheet1!$K$36,Sheet1!$M$36)</c:f>
              <c:numCache>
                <c:formatCode>General</c:formatCode>
                <c:ptCount val="3"/>
                <c:pt idx="0">
                  <c:v>320</c:v>
                </c:pt>
                <c:pt idx="1">
                  <c:v>540</c:v>
                </c:pt>
                <c:pt idx="2">
                  <c:v>960</c:v>
                </c:pt>
              </c:numCache>
            </c:numRef>
          </c:xVal>
          <c:yVal>
            <c:numRef>
              <c:f>(Sheet1!$J$36,Sheet1!$L$36,Sheet1!$N$36)</c:f>
              <c:numCache>
                <c:formatCode>General</c:formatCode>
                <c:ptCount val="3"/>
                <c:pt idx="0">
                  <c:v>40.645000000000003</c:v>
                </c:pt>
                <c:pt idx="1">
                  <c:v>52.82</c:v>
                </c:pt>
                <c:pt idx="2">
                  <c:v>77.344999999999999</c:v>
                </c:pt>
              </c:numCache>
            </c:numRef>
          </c:yVal>
          <c:smooth val="0"/>
        </c:ser>
        <c:dLbls>
          <c:showLegendKey val="0"/>
          <c:showVal val="0"/>
          <c:showCatName val="0"/>
          <c:showSerName val="0"/>
          <c:showPercent val="0"/>
          <c:showBubbleSize val="0"/>
        </c:dLbls>
        <c:axId val="339527160"/>
        <c:axId val="339527552"/>
      </c:scatterChart>
      <c:valAx>
        <c:axId val="339527160"/>
        <c:scaling>
          <c:orientation val="minMax"/>
          <c:max val="1000"/>
        </c:scaling>
        <c:delete val="0"/>
        <c:axPos val="b"/>
        <c:title>
          <c:tx>
            <c:rich>
              <a:bodyPr/>
              <a:lstStyle/>
              <a:p>
                <a:pPr>
                  <a:defRPr/>
                </a:pPr>
                <a:r>
                  <a:rPr lang="en-US"/>
                  <a:t>Memory bandwidth (GB/s)</a:t>
                </a:r>
              </a:p>
            </c:rich>
          </c:tx>
          <c:overlay val="0"/>
        </c:title>
        <c:numFmt formatCode="General" sourceLinked="1"/>
        <c:majorTickMark val="out"/>
        <c:minorTickMark val="none"/>
        <c:tickLblPos val="nextTo"/>
        <c:crossAx val="339527552"/>
        <c:crosses val="autoZero"/>
        <c:crossBetween val="midCat"/>
      </c:valAx>
      <c:valAx>
        <c:axId val="339527552"/>
        <c:scaling>
          <c:orientation val="minMax"/>
          <c:max val="325"/>
          <c:min val="0"/>
        </c:scaling>
        <c:delete val="0"/>
        <c:axPos val="l"/>
        <c:title>
          <c:tx>
            <c:rich>
              <a:bodyPr rot="-5400000" vert="horz"/>
              <a:lstStyle/>
              <a:p>
                <a:pPr>
                  <a:defRPr/>
                </a:pPr>
                <a:r>
                  <a:rPr lang="en-US"/>
                  <a:t>Memory power (W)</a:t>
                </a:r>
              </a:p>
            </c:rich>
          </c:tx>
          <c:layout>
            <c:manualLayout>
              <c:xMode val="edge"/>
              <c:yMode val="edge"/>
              <c:x val="2.4102756158155898E-3"/>
              <c:y val="0.19417029914529901"/>
            </c:manualLayout>
          </c:layout>
          <c:overlay val="0"/>
        </c:title>
        <c:numFmt formatCode="General" sourceLinked="1"/>
        <c:majorTickMark val="out"/>
        <c:minorTickMark val="none"/>
        <c:tickLblPos val="nextTo"/>
        <c:crossAx val="339527160"/>
        <c:crosses val="autoZero"/>
        <c:crossBetween val="midCat"/>
        <c:majorUnit val="100"/>
      </c:valAx>
      <c:spPr>
        <a:noFill/>
        <a:ln w="25400">
          <a:noFill/>
        </a:ln>
      </c:spPr>
    </c:plotArea>
    <c:legend>
      <c:legendPos val="t"/>
      <c:legendEntry>
        <c:idx val="1"/>
        <c:delete val="1"/>
      </c:legendEntry>
      <c:legendEntry>
        <c:idx val="2"/>
        <c:delete val="1"/>
      </c:legendEntry>
      <c:layout>
        <c:manualLayout>
          <c:xMode val="edge"/>
          <c:yMode val="edge"/>
          <c:x val="0.150848346957761"/>
          <c:y val="5.14284188034188E-2"/>
          <c:w val="0.419844692704608"/>
          <c:h val="0.296498110035536"/>
        </c:manualLayout>
      </c:layout>
      <c:overlay val="0"/>
    </c:legend>
    <c:plotVisOnly val="1"/>
    <c:dispBlanksAs val="gap"/>
    <c:showDLblsOverMax val="0"/>
  </c:chart>
  <c:spPr>
    <a:ln>
      <a:noFill/>
    </a:ln>
  </c:spPr>
  <c:txPr>
    <a:bodyPr/>
    <a:lstStyle/>
    <a:p>
      <a:pPr>
        <a:defRPr sz="2000">
          <a:latin typeface="Gill Sans Light"/>
          <a:cs typeface="Gill Sans Light"/>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0.44781</cdr:x>
      <cdr:y>0.6155</cdr:y>
    </cdr:from>
    <cdr:to>
      <cdr:x>0.49831</cdr:x>
      <cdr:y>0.79495</cdr:y>
    </cdr:to>
    <cdr:sp macro="" textlink="">
      <cdr:nvSpPr>
        <cdr:cNvPr id="2" name="Notched Right Arrow 1"/>
        <cdr:cNvSpPr/>
      </cdr:nvSpPr>
      <cdr:spPr>
        <a:xfrm xmlns:a="http://schemas.openxmlformats.org/drawingml/2006/main" rot="18504422">
          <a:off x="3983041" y="3126399"/>
          <a:ext cx="855452" cy="470880"/>
        </a:xfrm>
        <a:prstGeom xmlns:a="http://schemas.openxmlformats.org/drawingml/2006/main" prst="notchedRightArrow">
          <a:avLst/>
        </a:prstGeom>
        <a:ln xmlns:a="http://schemas.openxmlformats.org/drawingml/2006/main" w="12700" cmpd="sng"/>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0.38535</cdr:x>
      <cdr:y>0.7855</cdr:y>
    </cdr:from>
    <cdr:to>
      <cdr:x>0.6333</cdr:x>
      <cdr:y>0.89526</cdr:y>
    </cdr:to>
    <cdr:sp macro="" textlink="">
      <cdr:nvSpPr>
        <cdr:cNvPr id="3" name="TextBox 2"/>
        <cdr:cNvSpPr txBox="1"/>
      </cdr:nvSpPr>
      <cdr:spPr>
        <a:xfrm xmlns:a="http://schemas.openxmlformats.org/drawingml/2006/main">
          <a:off x="3592946" y="3744520"/>
          <a:ext cx="2311873"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800" dirty="0" smtClean="0"/>
            <a:t>Slope = .053</a:t>
          </a:r>
          <a:endParaRPr lang="en-US" sz="2800" dirty="0"/>
        </a:p>
      </cdr:txBody>
    </cdr:sp>
  </cdr:relSizeAnchor>
  <cdr:relSizeAnchor xmlns:cdr="http://schemas.openxmlformats.org/drawingml/2006/chartDrawing">
    <cdr:from>
      <cdr:x>0.61785</cdr:x>
      <cdr:y>0.52238</cdr:y>
    </cdr:from>
    <cdr:to>
      <cdr:x>0.8658</cdr:x>
      <cdr:y>0.63214</cdr:y>
    </cdr:to>
    <cdr:sp macro="" textlink="">
      <cdr:nvSpPr>
        <cdr:cNvPr id="4" name="TextBox 3"/>
        <cdr:cNvSpPr txBox="1"/>
      </cdr:nvSpPr>
      <cdr:spPr>
        <a:xfrm xmlns:a="http://schemas.openxmlformats.org/drawingml/2006/main">
          <a:off x="5760800" y="2664371"/>
          <a:ext cx="2311873" cy="5598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800" dirty="0" smtClean="0"/>
            <a:t>Slope = .014</a:t>
          </a:r>
          <a:endParaRPr lang="en-US" sz="2800" dirty="0"/>
        </a:p>
      </cdr:txBody>
    </cdr:sp>
  </cdr:relSizeAnchor>
  <cdr:relSizeAnchor xmlns:cdr="http://schemas.openxmlformats.org/drawingml/2006/chartDrawing">
    <cdr:from>
      <cdr:x>0.61224</cdr:x>
      <cdr:y>0.3957</cdr:y>
    </cdr:from>
    <cdr:to>
      <cdr:x>0.66275</cdr:x>
      <cdr:y>0.57515</cdr:y>
    </cdr:to>
    <cdr:sp macro="" textlink="">
      <cdr:nvSpPr>
        <cdr:cNvPr id="5" name="Notched Right Arrow 4"/>
        <cdr:cNvSpPr/>
      </cdr:nvSpPr>
      <cdr:spPr>
        <a:xfrm xmlns:a="http://schemas.openxmlformats.org/drawingml/2006/main" rot="18504422">
          <a:off x="5516250" y="2078610"/>
          <a:ext cx="855452" cy="470880"/>
        </a:xfrm>
        <a:prstGeom xmlns:a="http://schemas.openxmlformats.org/drawingml/2006/main" prst="notchedRightArrow">
          <a:avLst/>
        </a:prstGeom>
        <a:ln xmlns:a="http://schemas.openxmlformats.org/drawingml/2006/main" w="12700" cmpd="sng"/>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0.44022</cdr:x>
      <cdr:y>0.3271</cdr:y>
    </cdr:from>
    <cdr:to>
      <cdr:x>0.49844</cdr:x>
      <cdr:y>0.51698</cdr:y>
    </cdr:to>
    <cdr:sp macro="" textlink="">
      <cdr:nvSpPr>
        <cdr:cNvPr id="6" name="Up-Down Arrow 5"/>
        <cdr:cNvSpPr/>
      </cdr:nvSpPr>
      <cdr:spPr>
        <a:xfrm xmlns:a="http://schemas.openxmlformats.org/drawingml/2006/main">
          <a:off x="4104570" y="1559315"/>
          <a:ext cx="542847" cy="905168"/>
        </a:xfrm>
        <a:prstGeom xmlns:a="http://schemas.openxmlformats.org/drawingml/2006/main" prst="upDownArrow">
          <a:avLst/>
        </a:prstGeom>
        <a:ln xmlns:a="http://schemas.openxmlformats.org/drawingml/2006/main" w="12700" cmpd="sng"/>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0.18755</cdr:x>
      <cdr:y>0.94679</cdr:y>
    </cdr:from>
    <cdr:to>
      <cdr:x>0.97617</cdr:x>
      <cdr:y>0.94679</cdr:y>
    </cdr:to>
    <cdr:cxnSp macro="">
      <cdr:nvCxnSpPr>
        <cdr:cNvPr id="3" name="Straight Connector 2"/>
        <cdr:cNvCxnSpPr/>
      </cdr:nvCxnSpPr>
      <cdr:spPr>
        <a:xfrm xmlns:a="http://schemas.openxmlformats.org/drawingml/2006/main">
          <a:off x="873398" y="3107200"/>
          <a:ext cx="3672444" cy="0"/>
        </a:xfrm>
        <a:prstGeom xmlns:a="http://schemas.openxmlformats.org/drawingml/2006/main" prst="line">
          <a:avLst/>
        </a:prstGeom>
        <a:ln xmlns:a="http://schemas.openxmlformats.org/drawingml/2006/main">
          <a:solidFill>
            <a:schemeClr val="bg2"/>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0.31126</cdr:x>
      <cdr:y>0.49253</cdr:y>
    </cdr:from>
    <cdr:to>
      <cdr:x>0.68237</cdr:x>
      <cdr:y>0.79971</cdr:y>
    </cdr:to>
    <cdr:sp macro="" textlink="">
      <cdr:nvSpPr>
        <cdr:cNvPr id="5" name="TextBox 4"/>
        <cdr:cNvSpPr txBox="1"/>
      </cdr:nvSpPr>
      <cdr:spPr>
        <a:xfrm xmlns:a="http://schemas.openxmlformats.org/drawingml/2006/main">
          <a:off x="1449462" y="1616402"/>
          <a:ext cx="1728192"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0.32672</cdr:x>
      <cdr:y>0.47059</cdr:y>
    </cdr:from>
    <cdr:to>
      <cdr:x>0.77515</cdr:x>
      <cdr:y>0.86272</cdr:y>
    </cdr:to>
    <cdr:sp macro="" textlink="">
      <cdr:nvSpPr>
        <cdr:cNvPr id="6" name="TextBox 5"/>
        <cdr:cNvSpPr txBox="1"/>
      </cdr:nvSpPr>
      <cdr:spPr>
        <a:xfrm xmlns:a="http://schemas.openxmlformats.org/drawingml/2006/main">
          <a:off x="1521470" y="1544394"/>
          <a:ext cx="2088232" cy="1286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0.20302</cdr:x>
      <cdr:y>0.07873</cdr:y>
    </cdr:from>
    <cdr:to>
      <cdr:x>0.82154</cdr:x>
      <cdr:y>0.50566</cdr:y>
    </cdr:to>
    <cdr:sp macro="" textlink="">
      <cdr:nvSpPr>
        <cdr:cNvPr id="2" name="TextBox 1"/>
        <cdr:cNvSpPr txBox="1"/>
      </cdr:nvSpPr>
      <cdr:spPr>
        <a:xfrm xmlns:a="http://schemas.openxmlformats.org/drawingml/2006/main">
          <a:off x="945406" y="252289"/>
          <a:ext cx="2880320" cy="13681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0" i="0" dirty="0" smtClean="0">
              <a:latin typeface="Gill Sans Light"/>
              <a:cs typeface="Gill Sans Light"/>
            </a:rPr>
            <a:t>Datacenter </a:t>
          </a:r>
        </a:p>
        <a:p xmlns:a="http://schemas.openxmlformats.org/drawingml/2006/main">
          <a:r>
            <a:rPr lang="en-US" sz="2000" b="0" i="0" dirty="0" smtClean="0">
              <a:latin typeface="Gill Sans Light"/>
              <a:cs typeface="Gill Sans Light"/>
            </a:rPr>
            <a:t>Electricity Demands</a:t>
          </a:r>
        </a:p>
        <a:p xmlns:a="http://schemas.openxmlformats.org/drawingml/2006/main">
          <a:r>
            <a:rPr lang="en-US" sz="2000" dirty="0" smtClean="0">
              <a:latin typeface="Gill Sans Light"/>
              <a:cs typeface="Gill Sans Light"/>
            </a:rPr>
            <a:t>In the US</a:t>
          </a:r>
          <a:endParaRPr lang="en-US" sz="2000" b="0" i="0" dirty="0" smtClean="0">
            <a:latin typeface="Gill Sans Light"/>
            <a:cs typeface="Gill Sans Light"/>
          </a:endParaRPr>
        </a:p>
        <a:p xmlns:a="http://schemas.openxmlformats.org/drawingml/2006/main">
          <a:r>
            <a:rPr lang="en-US" sz="2000" b="0" i="0" dirty="0" smtClean="0">
              <a:latin typeface="Gill Sans Light"/>
              <a:cs typeface="Gill Sans Light"/>
            </a:rPr>
            <a:t>(source: Energy Star)</a:t>
          </a:r>
          <a:endParaRPr lang="en-US" sz="2000" b="0" i="0" dirty="0">
            <a:latin typeface="Gill Sans Light"/>
            <a:cs typeface="Gill Sans 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C68DCF3-0EB0-4174-BA85-66C849651629}" type="datetimeFigureOut">
              <a:rPr lang="en-US" smtClean="0"/>
              <a:pPr/>
              <a:t>4/28/2015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A1A0034-53B2-4A50-ABAF-424BB9677A1C}" type="slidenum">
              <a:rPr lang="en-US" smtClean="0"/>
              <a:pPr/>
              <a:t>‹#›</a:t>
            </a:fld>
            <a:endParaRPr lang="en-US"/>
          </a:p>
        </p:txBody>
      </p:sp>
    </p:spTree>
    <p:extLst>
      <p:ext uri="{BB962C8B-B14F-4D97-AF65-F5344CB8AC3E}">
        <p14:creationId xmlns:p14="http://schemas.microsoft.com/office/powerpoint/2010/main" val="1017151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0DEFFA6-CB34-404B-B224-570F9145651A}" type="datetimeFigureOut">
              <a:rPr lang="en-US" smtClean="0"/>
              <a:pPr/>
              <a:t>4/28/2015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283C534-D55E-BB4C-855F-D591140389A6}" type="slidenum">
              <a:rPr lang="en-US" smtClean="0"/>
              <a:pPr/>
              <a:t>‹#›</a:t>
            </a:fld>
            <a:endParaRPr lang="en-US"/>
          </a:p>
        </p:txBody>
      </p:sp>
    </p:spTree>
    <p:extLst>
      <p:ext uri="{BB962C8B-B14F-4D97-AF65-F5344CB8AC3E}">
        <p14:creationId xmlns:p14="http://schemas.microsoft.com/office/powerpoint/2010/main" val="853917848"/>
      </p:ext>
    </p:extLst>
  </p:cSld>
  <p:clrMap bg1="lt1" tx1="dk1" bg2="lt2" tx2="dk2" accent1="accent1" accent2="accent2" accent3="accent3" accent4="accent4" accent5="accent5" accent6="accent6" hlink="hlink" folHlink="folHlink"/>
  <p:hf hdr="0" ftr="0" dt="0"/>
  <p:notesStyle>
    <a:lvl1pPr marL="0" algn="l" defTabSz="457066" rtl="0" eaLnBrk="1" latinLnBrk="0" hangingPunct="1">
      <a:defRPr sz="1200" kern="1200">
        <a:solidFill>
          <a:schemeClr val="tx1"/>
        </a:solidFill>
        <a:latin typeface="+mn-lt"/>
        <a:ea typeface="+mn-ea"/>
        <a:cs typeface="+mn-cs"/>
      </a:defRPr>
    </a:lvl1pPr>
    <a:lvl2pPr marL="457066" algn="l" defTabSz="457066" rtl="0" eaLnBrk="1" latinLnBrk="0" hangingPunct="1">
      <a:defRPr sz="1200" kern="1200">
        <a:solidFill>
          <a:schemeClr val="tx1"/>
        </a:solidFill>
        <a:latin typeface="+mn-lt"/>
        <a:ea typeface="+mn-ea"/>
        <a:cs typeface="+mn-cs"/>
      </a:defRPr>
    </a:lvl2pPr>
    <a:lvl3pPr marL="914135" algn="l" defTabSz="457066" rtl="0" eaLnBrk="1" latinLnBrk="0" hangingPunct="1">
      <a:defRPr sz="1200" kern="1200">
        <a:solidFill>
          <a:schemeClr val="tx1"/>
        </a:solidFill>
        <a:latin typeface="+mn-lt"/>
        <a:ea typeface="+mn-ea"/>
        <a:cs typeface="+mn-cs"/>
      </a:defRPr>
    </a:lvl3pPr>
    <a:lvl4pPr marL="1371200" algn="l" defTabSz="457066" rtl="0" eaLnBrk="1" latinLnBrk="0" hangingPunct="1">
      <a:defRPr sz="1200" kern="1200">
        <a:solidFill>
          <a:schemeClr val="tx1"/>
        </a:solidFill>
        <a:latin typeface="+mn-lt"/>
        <a:ea typeface="+mn-ea"/>
        <a:cs typeface="+mn-cs"/>
      </a:defRPr>
    </a:lvl4pPr>
    <a:lvl5pPr marL="1828270" algn="l" defTabSz="457066" rtl="0" eaLnBrk="1" latinLnBrk="0" hangingPunct="1">
      <a:defRPr sz="1200" kern="1200">
        <a:solidFill>
          <a:schemeClr val="tx1"/>
        </a:solidFill>
        <a:latin typeface="+mn-lt"/>
        <a:ea typeface="+mn-ea"/>
        <a:cs typeface="+mn-cs"/>
      </a:defRPr>
    </a:lvl5pPr>
    <a:lvl6pPr marL="2285339" algn="l" defTabSz="457066" rtl="0" eaLnBrk="1" latinLnBrk="0" hangingPunct="1">
      <a:defRPr sz="1200" kern="1200">
        <a:solidFill>
          <a:schemeClr val="tx1"/>
        </a:solidFill>
        <a:latin typeface="+mn-lt"/>
        <a:ea typeface="+mn-ea"/>
        <a:cs typeface="+mn-cs"/>
      </a:defRPr>
    </a:lvl6pPr>
    <a:lvl7pPr marL="2742406" algn="l" defTabSz="457066" rtl="0" eaLnBrk="1" latinLnBrk="0" hangingPunct="1">
      <a:defRPr sz="1200" kern="1200">
        <a:solidFill>
          <a:schemeClr val="tx1"/>
        </a:solidFill>
        <a:latin typeface="+mn-lt"/>
        <a:ea typeface="+mn-ea"/>
        <a:cs typeface="+mn-cs"/>
      </a:defRPr>
    </a:lvl7pPr>
    <a:lvl8pPr marL="3199474" algn="l" defTabSz="457066" rtl="0" eaLnBrk="1" latinLnBrk="0" hangingPunct="1">
      <a:defRPr sz="1200" kern="1200">
        <a:solidFill>
          <a:schemeClr val="tx1"/>
        </a:solidFill>
        <a:latin typeface="+mn-lt"/>
        <a:ea typeface="+mn-ea"/>
        <a:cs typeface="+mn-cs"/>
      </a:defRPr>
    </a:lvl8pPr>
    <a:lvl9pPr marL="3656545" algn="l" defTabSz="4570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3C534-D55E-BB4C-855F-D591140389A6}" type="slidenum">
              <a:rPr lang="en-US" smtClean="0"/>
              <a:pPr/>
              <a:t>3</a:t>
            </a:fld>
            <a:endParaRPr lang="en-US"/>
          </a:p>
        </p:txBody>
      </p:sp>
    </p:spTree>
    <p:extLst>
      <p:ext uri="{BB962C8B-B14F-4D97-AF65-F5344CB8AC3E}">
        <p14:creationId xmlns:p14="http://schemas.microsoft.com/office/powerpoint/2010/main" val="127662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less</a:t>
            </a:r>
            <a:endParaRPr lang="en-US" dirty="0"/>
          </a:p>
        </p:txBody>
      </p:sp>
      <p:sp>
        <p:nvSpPr>
          <p:cNvPr id="4" name="Slide Number Placeholder 3"/>
          <p:cNvSpPr>
            <a:spLocks noGrp="1"/>
          </p:cNvSpPr>
          <p:nvPr>
            <p:ph type="sldNum" sz="quarter" idx="10"/>
          </p:nvPr>
        </p:nvSpPr>
        <p:spPr/>
        <p:txBody>
          <a:bodyPr/>
          <a:lstStyle/>
          <a:p>
            <a:fld id="{07A10078-BDBD-4AEC-A16F-450DDFD55E6D}" type="slidenum">
              <a:rPr lang="en-US" smtClean="0"/>
              <a:pPr/>
              <a:t>25</a:t>
            </a:fld>
            <a:endParaRPr lang="en-US" dirty="0"/>
          </a:p>
        </p:txBody>
      </p:sp>
    </p:spTree>
    <p:extLst>
      <p:ext uri="{BB962C8B-B14F-4D97-AF65-F5344CB8AC3E}">
        <p14:creationId xmlns:p14="http://schemas.microsoft.com/office/powerpoint/2010/main" val="45440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Simulation results:</a:t>
            </a:r>
          </a:p>
          <a:p>
            <a:r>
              <a:rPr lang="en-US" dirty="0" smtClean="0"/>
              <a:t>-</a:t>
            </a:r>
            <a:r>
              <a:rPr lang="en-US" baseline="0" dirty="0" smtClean="0"/>
              <a:t> </a:t>
            </a:r>
            <a:r>
              <a:rPr lang="en-US" dirty="0" smtClean="0"/>
              <a:t>300ns latency (4x local DRAM)</a:t>
            </a:r>
          </a:p>
          <a:p>
            <a:r>
              <a:rPr lang="en-US" dirty="0" smtClean="0"/>
              <a:t>- Stream at memory bandwidth (read or send)</a:t>
            </a:r>
          </a:p>
          <a:p>
            <a:r>
              <a:rPr lang="en-US" dirty="0" smtClean="0"/>
              <a:t>- 10M IOPS per core</a:t>
            </a:r>
          </a:p>
          <a:p>
            <a:r>
              <a:rPr lang="en-US" dirty="0" smtClean="0"/>
              <a:t>Comparison with </a:t>
            </a:r>
            <a:r>
              <a:rPr lang="en-US" dirty="0" err="1" smtClean="0"/>
              <a:t>Mellanox</a:t>
            </a:r>
            <a:r>
              <a:rPr lang="en-US" dirty="0" smtClean="0"/>
              <a:t> Connect-X2 (20Gpbs)</a:t>
            </a:r>
          </a:p>
          <a:p>
            <a:r>
              <a:rPr lang="en-US" dirty="0" smtClean="0"/>
              <a:t>-</a:t>
            </a:r>
            <a:r>
              <a:rPr lang="en-US" baseline="0" dirty="0" smtClean="0"/>
              <a:t> </a:t>
            </a:r>
            <a:r>
              <a:rPr lang="en-US" dirty="0" smtClean="0"/>
              <a:t>10x better latency</a:t>
            </a:r>
          </a:p>
          <a:p>
            <a:r>
              <a:rPr lang="en-US" dirty="0" smtClean="0"/>
              <a:t>- 5x better bandwidth</a:t>
            </a:r>
          </a:p>
        </p:txBody>
      </p:sp>
      <p:sp>
        <p:nvSpPr>
          <p:cNvPr id="4" name="Slide Number Placeholder 3"/>
          <p:cNvSpPr>
            <a:spLocks noGrp="1"/>
          </p:cNvSpPr>
          <p:nvPr>
            <p:ph type="sldNum" sz="quarter" idx="10"/>
          </p:nvPr>
        </p:nvSpPr>
        <p:spPr/>
        <p:txBody>
          <a:bodyPr/>
          <a:lstStyle/>
          <a:p>
            <a:fld id="{A283C534-D55E-BB4C-855F-D591140389A6}" type="slidenum">
              <a:rPr lang="en-US" smtClean="0"/>
              <a:pPr/>
              <a:t>28</a:t>
            </a:fld>
            <a:endParaRPr lang="en-US"/>
          </a:p>
        </p:txBody>
      </p:sp>
    </p:spTree>
    <p:extLst>
      <p:ext uri="{BB962C8B-B14F-4D97-AF65-F5344CB8AC3E}">
        <p14:creationId xmlns:p14="http://schemas.microsoft.com/office/powerpoint/2010/main" val="89659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Scale-out</a:t>
            </a:r>
            <a:r>
              <a:rPr lang="en-US" baseline="0" dirty="0" smtClean="0"/>
              <a:t> datacenters have vast memory resident datasets that are sharded across many servers. The massive memory footprint contributes to a significant fraction of the total cost and power consumption. To maximize performance per cost, we need high throughput processors to fully leverage memory. </a:t>
            </a:r>
          </a:p>
          <a:p>
            <a:r>
              <a:rPr lang="en-US" baseline="0" dirty="0" smtClean="0"/>
              <a:t>For this goal, we propose multi-pod scale-out processors that deliver the maximum performance for scale-out workloads. Each pod in a scale-out processor is a stand-alone server with the maximum performance density. Not only the pod based design make it possible to achieve the maximum performance but also gives technology scalability for free: as more transistors become available more pods will be integrated which linearly increases the throughput.</a:t>
            </a:r>
            <a:endParaRPr lang="en-US" dirty="0"/>
          </a:p>
        </p:txBody>
      </p:sp>
      <p:sp>
        <p:nvSpPr>
          <p:cNvPr id="4" name="Slide Number Placeholder 3"/>
          <p:cNvSpPr>
            <a:spLocks noGrp="1"/>
          </p:cNvSpPr>
          <p:nvPr>
            <p:ph type="sldNum" sz="quarter" idx="10"/>
          </p:nvPr>
        </p:nvSpPr>
        <p:spPr/>
        <p:txBody>
          <a:bodyPr/>
          <a:lstStyle/>
          <a:p>
            <a:fld id="{A283C534-D55E-BB4C-855F-D591140389A6}" type="slidenum">
              <a:rPr lang="en-US" smtClean="0"/>
              <a:pPr/>
              <a:t>29</a:t>
            </a:fld>
            <a:endParaRPr lang="en-US"/>
          </a:p>
        </p:txBody>
      </p:sp>
    </p:spTree>
    <p:extLst>
      <p:ext uri="{BB962C8B-B14F-4D97-AF65-F5344CB8AC3E}">
        <p14:creationId xmlns:p14="http://schemas.microsoft.com/office/powerpoint/2010/main" val="116381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txBody>
          <a:bodyPr/>
          <a:lstStyle/>
          <a:p>
            <a:endParaRPr lang="en-US" sz="1700">
              <a:solidFill>
                <a:srgbClr val="000000"/>
              </a:solidFill>
              <a:latin typeface="Arial" charset="0"/>
              <a:cs typeface="Arial" charset="0"/>
              <a:sym typeface="Arial" charset="0"/>
            </a:endParaRPr>
          </a:p>
          <a:p>
            <a:r>
              <a:rPr lang="en-US" sz="1700">
                <a:solidFill>
                  <a:srgbClr val="000000"/>
                </a:solidFill>
                <a:latin typeface="Arial" charset="0"/>
                <a:cs typeface="Arial" charset="0"/>
                <a:sym typeface="Arial" charset="0"/>
              </a:rPr>
              <a:t>Founded in 1994.   1994-99</a:t>
            </a:r>
          </a:p>
          <a:p>
            <a:r>
              <a:rPr lang="en-US" sz="1700">
                <a:solidFill>
                  <a:srgbClr val="000000"/>
                </a:solidFill>
                <a:latin typeface="Arial" charset="0"/>
                <a:cs typeface="Arial" charset="0"/>
                <a:sym typeface="Arial" charset="0"/>
              </a:rPr>
              <a:t>Amazon revenue today: 55B $</a:t>
            </a:r>
          </a:p>
          <a:p>
            <a:endParaRPr lang="en-US" sz="1700">
              <a:solidFill>
                <a:srgbClr val="000000"/>
              </a:solidFill>
              <a:latin typeface="Arial" charset="0"/>
              <a:cs typeface="Arial" charset="0"/>
              <a:sym typeface="Arial" charset="0"/>
            </a:endParaRPr>
          </a:p>
          <a:p>
            <a:endParaRPr lang="en-US" sz="1700">
              <a:solidFill>
                <a:srgbClr val="000000"/>
              </a:solidFill>
              <a:latin typeface="Arial" charset="0"/>
              <a:cs typeface="Arial" charset="0"/>
              <a:sym typeface="Arial" charset="0"/>
            </a:endParaRPr>
          </a:p>
          <a:p>
            <a:endParaRPr lang="en-US" sz="1700">
              <a:solidFill>
                <a:srgbClr val="000000"/>
              </a:solidFill>
              <a:latin typeface="Arial" charset="0"/>
              <a:cs typeface="Arial" charset="0"/>
              <a:sym typeface="Arial" charset="0"/>
            </a:endParaRPr>
          </a:p>
          <a:p>
            <a:endParaRPr lang="en-US" sz="1700">
              <a:solidFill>
                <a:srgbClr val="000000"/>
              </a:solidFill>
              <a:latin typeface="Arial" charset="0"/>
              <a:cs typeface="Arial" charset="0"/>
              <a:sym typeface="Arial" charset="0"/>
            </a:endParaRPr>
          </a:p>
        </p:txBody>
      </p:sp>
    </p:spTree>
    <p:extLst>
      <p:ext uri="{BB962C8B-B14F-4D97-AF65-F5344CB8AC3E}">
        <p14:creationId xmlns:p14="http://schemas.microsoft.com/office/powerpoint/2010/main" val="84899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 solution is to pursue</a:t>
            </a:r>
            <a:r>
              <a:rPr lang="en-US" baseline="0" dirty="0" smtClean="0"/>
              <a:t> parallel computing</a:t>
            </a:r>
            <a:endParaRPr lang="en-US" dirty="0"/>
          </a:p>
        </p:txBody>
      </p:sp>
      <p:sp>
        <p:nvSpPr>
          <p:cNvPr id="4" name="Slide Number Placeholder 3"/>
          <p:cNvSpPr>
            <a:spLocks noGrp="1"/>
          </p:cNvSpPr>
          <p:nvPr>
            <p:ph type="sldNum" sz="quarter" idx="10"/>
          </p:nvPr>
        </p:nvSpPr>
        <p:spPr/>
        <p:txBody>
          <a:bodyPr/>
          <a:lstStyle/>
          <a:p>
            <a:fld id="{A283C534-D55E-BB4C-855F-D591140389A6}" type="slidenum">
              <a:rPr lang="en-US" smtClean="0"/>
              <a:pPr/>
              <a:t>8</a:t>
            </a:fld>
            <a:endParaRPr lang="en-US"/>
          </a:p>
        </p:txBody>
      </p:sp>
    </p:spTree>
    <p:extLst>
      <p:ext uri="{BB962C8B-B14F-4D97-AF65-F5344CB8AC3E}">
        <p14:creationId xmlns:p14="http://schemas.microsoft.com/office/powerpoint/2010/main" val="318277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How many homes?</a:t>
            </a:r>
            <a:endParaRPr lang="en-US" dirty="0"/>
          </a:p>
        </p:txBody>
      </p:sp>
      <p:sp>
        <p:nvSpPr>
          <p:cNvPr id="4" name="Slide Number Placeholder 3"/>
          <p:cNvSpPr>
            <a:spLocks noGrp="1"/>
          </p:cNvSpPr>
          <p:nvPr>
            <p:ph type="sldNum" sz="quarter" idx="10"/>
          </p:nvPr>
        </p:nvSpPr>
        <p:spPr/>
        <p:txBody>
          <a:bodyPr/>
          <a:lstStyle/>
          <a:p>
            <a:fld id="{A283C534-D55E-BB4C-855F-D591140389A6}" type="slidenum">
              <a:rPr lang="en-US" smtClean="0"/>
              <a:pPr/>
              <a:t>9</a:t>
            </a:fld>
            <a:endParaRPr lang="en-US"/>
          </a:p>
        </p:txBody>
      </p:sp>
    </p:spTree>
    <p:extLst>
      <p:ext uri="{BB962C8B-B14F-4D97-AF65-F5344CB8AC3E}">
        <p14:creationId xmlns:p14="http://schemas.microsoft.com/office/powerpoint/2010/main" val="60290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aseline="0" dirty="0" smtClean="0"/>
              <a:t>Therefore, the key to efficiency are processor designs that maximize the throughput per chip and deliver the biggest benefit from the costly memory investment.</a:t>
            </a:r>
          </a:p>
        </p:txBody>
      </p:sp>
      <p:sp>
        <p:nvSpPr>
          <p:cNvPr id="4" name="Slide Number Placeholder 3"/>
          <p:cNvSpPr>
            <a:spLocks noGrp="1"/>
          </p:cNvSpPr>
          <p:nvPr>
            <p:ph type="sldNum" sz="quarter" idx="10"/>
          </p:nvPr>
        </p:nvSpPr>
        <p:spPr/>
        <p:txBody>
          <a:bodyPr/>
          <a:lstStyle/>
          <a:p>
            <a:fld id="{A283C534-D55E-BB4C-855F-D591140389A6}" type="slidenum">
              <a:rPr lang="en-US" smtClean="0"/>
              <a:pPr/>
              <a:t>12</a:t>
            </a:fld>
            <a:endParaRPr lang="en-US"/>
          </a:p>
        </p:txBody>
      </p:sp>
    </p:spTree>
    <p:extLst>
      <p:ext uri="{BB962C8B-B14F-4D97-AF65-F5344CB8AC3E}">
        <p14:creationId xmlns:p14="http://schemas.microsoft.com/office/powerpoint/2010/main" val="189655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6A3E9-E7D9-5549-830F-432A1CE0FB96}" type="slidenum">
              <a:rPr lang="en-US" smtClean="0"/>
              <a:t>14</a:t>
            </a:fld>
            <a:endParaRPr lang="en-US"/>
          </a:p>
        </p:txBody>
      </p:sp>
    </p:spTree>
    <p:extLst>
      <p:ext uri="{BB962C8B-B14F-4D97-AF65-F5344CB8AC3E}">
        <p14:creationId xmlns:p14="http://schemas.microsoft.com/office/powerpoint/2010/main" val="387750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Emerging 3D die</a:t>
            </a:r>
            <a:r>
              <a:rPr lang="en-US" baseline="0" dirty="0" smtClean="0"/>
              <a:t> </a:t>
            </a:r>
            <a:r>
              <a:rPr lang="en-US" dirty="0" smtClean="0"/>
              <a:t>stacking technology allows us to stack</a:t>
            </a:r>
            <a:r>
              <a:rPr lang="en-US" baseline="0" dirty="0" smtClean="0"/>
              <a:t> heterogeneous dies, richly interconnected using dense through-silicon </a:t>
            </a:r>
            <a:r>
              <a:rPr lang="en-US" baseline="0" dirty="0" err="1" smtClean="0"/>
              <a:t>vias</a:t>
            </a:r>
            <a:r>
              <a:rPr lang="en-US" baseline="0" dirty="0" smtClean="0"/>
              <a:t>.</a:t>
            </a:r>
          </a:p>
          <a:p>
            <a:r>
              <a:rPr lang="en-US" baseline="0" dirty="0" smtClean="0"/>
              <a:t>What’s interesting to us is die-stacked DRAM on top of a CPU die, as shown in the picture, </a:t>
            </a:r>
            <a:r>
              <a:rPr lang="en-US" b="0" baseline="0" dirty="0" smtClean="0"/>
              <a:t>because provides low-latency, high-bandwidth and energy-efficient interface to the stacked DRAM -&gt; which is all we need. </a:t>
            </a:r>
          </a:p>
          <a:p>
            <a:r>
              <a:rPr lang="en-US" baseline="0" dirty="0" smtClean="0"/>
              <a:t>Today’s technology allows us to integrate hundreds of MB to a couple gigabytes of DRAM per chip, which might not enough to accommodate the whole memory of servers, </a:t>
            </a:r>
          </a:p>
          <a:p>
            <a:r>
              <a:rPr lang="en-US" baseline="0" dirty="0" smtClean="0"/>
              <a:t>but it is enough for a decent DRAM cache, that can greatly reduce off-chip traffic. </a:t>
            </a:r>
          </a:p>
        </p:txBody>
      </p:sp>
      <p:sp>
        <p:nvSpPr>
          <p:cNvPr id="4" name="Slide Number Placeholder 3"/>
          <p:cNvSpPr>
            <a:spLocks noGrp="1"/>
          </p:cNvSpPr>
          <p:nvPr>
            <p:ph type="sldNum" sz="quarter" idx="10"/>
          </p:nvPr>
        </p:nvSpPr>
        <p:spPr/>
        <p:txBody>
          <a:bodyPr/>
          <a:lstStyle/>
          <a:p>
            <a:fld id="{A283C534-D55E-BB4C-855F-D591140389A6}" type="slidenum">
              <a:rPr lang="en-US" smtClean="0"/>
              <a:pPr/>
              <a:t>17</a:t>
            </a:fld>
            <a:endParaRPr lang="en-US"/>
          </a:p>
        </p:txBody>
      </p:sp>
    </p:spTree>
    <p:extLst>
      <p:ext uri="{BB962C8B-B14F-4D97-AF65-F5344CB8AC3E}">
        <p14:creationId xmlns:p14="http://schemas.microsoft.com/office/powerpoint/2010/main" val="69608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Technology has offered several effective solutions, one of them being</a:t>
            </a:r>
            <a:r>
              <a:rPr lang="en-US" baseline="0" dirty="0" smtClean="0"/>
              <a:t> </a:t>
            </a:r>
            <a:r>
              <a:rPr lang="en-US" dirty="0" smtClean="0"/>
              <a:t>die-stacked DRAM caches</a:t>
            </a:r>
            <a:r>
              <a:rPr lang="en-US" baseline="0" dirty="0" smtClean="0"/>
              <a:t>. Die-stacking provides rich connectivity between the CPU and the stacked DRAM, and can accommodate BW needs of todays and future chips. Because they are made of DRAM, these caches have high capacity and thus are able to reduce off-chip traffic to sustainable levels. Whenever we find the data in the cache, we avoid accessing off-chip memory. The subject of this talk is how to build such a large DRAM cache.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283C534-D55E-BB4C-855F-D591140389A6}" type="slidenum">
              <a:rPr lang="en-US" smtClean="0"/>
              <a:pPr/>
              <a:t>18</a:t>
            </a:fld>
            <a:endParaRPr lang="en-US"/>
          </a:p>
        </p:txBody>
      </p:sp>
    </p:spTree>
    <p:extLst>
      <p:ext uri="{BB962C8B-B14F-4D97-AF65-F5344CB8AC3E}">
        <p14:creationId xmlns:p14="http://schemas.microsoft.com/office/powerpoint/2010/main" val="259926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Technology has offered several effective solutions, one of them being</a:t>
            </a:r>
            <a:r>
              <a:rPr lang="en-US" baseline="0" dirty="0" smtClean="0"/>
              <a:t> </a:t>
            </a:r>
            <a:r>
              <a:rPr lang="en-US" dirty="0" smtClean="0"/>
              <a:t>die-stacked DRAM caches</a:t>
            </a:r>
            <a:r>
              <a:rPr lang="en-US" baseline="0" dirty="0" smtClean="0"/>
              <a:t>. Die-stacking provides rich connectivity between the CPU and the stacked DRAM, and can accommodate BW needs of todays and future chips. Because they are made of DRAM, these caches have high capacity and thus are able to reduce off-chip traffic to sustainable levels. Whenever we find the data in the cache, we avoid accessing off-chip memory. The subject of this talk is how to build such a large DRAM cache.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283C534-D55E-BB4C-855F-D591140389A6}" type="slidenum">
              <a:rPr lang="en-US" smtClean="0"/>
              <a:pPr/>
              <a:t>19</a:t>
            </a:fld>
            <a:endParaRPr lang="en-US"/>
          </a:p>
        </p:txBody>
      </p:sp>
    </p:spTree>
    <p:extLst>
      <p:ext uri="{BB962C8B-B14F-4D97-AF65-F5344CB8AC3E}">
        <p14:creationId xmlns:p14="http://schemas.microsoft.com/office/powerpoint/2010/main" val="25992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1881" y="2366158"/>
            <a:ext cx="8634651" cy="1632681"/>
          </a:xfrm>
        </p:spPr>
        <p:txBody>
          <a:bodyPr/>
          <a:lstStyle/>
          <a:p>
            <a:r>
              <a:rPr lang="fr-CH" smtClean="0"/>
              <a:t>Click to edit Master title style</a:t>
            </a:r>
            <a:endParaRPr lang="en-US"/>
          </a:p>
        </p:txBody>
      </p:sp>
      <p:sp>
        <p:nvSpPr>
          <p:cNvPr id="3" name="Subtitle 2"/>
          <p:cNvSpPr>
            <a:spLocks noGrp="1"/>
          </p:cNvSpPr>
          <p:nvPr>
            <p:ph type="subTitle" idx="1"/>
          </p:nvPr>
        </p:nvSpPr>
        <p:spPr>
          <a:xfrm>
            <a:off x="1523762" y="4316201"/>
            <a:ext cx="7110889" cy="1946522"/>
          </a:xfrm>
        </p:spPr>
        <p:txBody>
          <a:bodyPr/>
          <a:lstStyle>
            <a:lvl1pPr marL="0" indent="0" algn="ctr">
              <a:buNone/>
              <a:defRPr>
                <a:solidFill>
                  <a:schemeClr val="tx1">
                    <a:tint val="75000"/>
                  </a:schemeClr>
                </a:solidFill>
              </a:defRPr>
            </a:lvl1pPr>
            <a:lvl2pPr marL="507711" indent="0" algn="ctr">
              <a:buNone/>
              <a:defRPr>
                <a:solidFill>
                  <a:schemeClr val="tx1">
                    <a:tint val="75000"/>
                  </a:schemeClr>
                </a:solidFill>
              </a:defRPr>
            </a:lvl2pPr>
            <a:lvl3pPr marL="1015422" indent="0" algn="ctr">
              <a:buNone/>
              <a:defRPr>
                <a:solidFill>
                  <a:schemeClr val="tx1">
                    <a:tint val="75000"/>
                  </a:schemeClr>
                </a:solidFill>
              </a:defRPr>
            </a:lvl3pPr>
            <a:lvl4pPr marL="1523132" indent="0" algn="ctr">
              <a:buNone/>
              <a:defRPr>
                <a:solidFill>
                  <a:schemeClr val="tx1">
                    <a:tint val="75000"/>
                  </a:schemeClr>
                </a:solidFill>
              </a:defRPr>
            </a:lvl4pPr>
            <a:lvl5pPr marL="2030843" indent="0" algn="ctr">
              <a:buNone/>
              <a:defRPr>
                <a:solidFill>
                  <a:schemeClr val="tx1">
                    <a:tint val="75000"/>
                  </a:schemeClr>
                </a:solidFill>
              </a:defRPr>
            </a:lvl5pPr>
            <a:lvl6pPr marL="2538556" indent="0" algn="ctr">
              <a:buNone/>
              <a:defRPr>
                <a:solidFill>
                  <a:schemeClr val="tx1">
                    <a:tint val="75000"/>
                  </a:schemeClr>
                </a:solidFill>
              </a:defRPr>
            </a:lvl6pPr>
            <a:lvl7pPr marL="3046266" indent="0" algn="ctr">
              <a:buNone/>
              <a:defRPr>
                <a:solidFill>
                  <a:schemeClr val="tx1">
                    <a:tint val="75000"/>
                  </a:schemeClr>
                </a:solidFill>
              </a:defRPr>
            </a:lvl7pPr>
            <a:lvl8pPr marL="3553977" indent="0" algn="ctr">
              <a:buNone/>
              <a:defRPr>
                <a:solidFill>
                  <a:schemeClr val="tx1">
                    <a:tint val="75000"/>
                  </a:schemeClr>
                </a:solidFill>
              </a:defRPr>
            </a:lvl8pPr>
            <a:lvl9pPr marL="4061687" indent="0" algn="ctr">
              <a:buNone/>
              <a:defRPr>
                <a:solidFill>
                  <a:schemeClr val="tx1">
                    <a:tint val="75000"/>
                  </a:schemeClr>
                </a:solidFill>
              </a:defRPr>
            </a:lvl9pPr>
          </a:lstStyle>
          <a:p>
            <a:r>
              <a:rPr lang="fr-CH" smtClean="0"/>
              <a:t>Click to edit Master subtitle style</a:t>
            </a:r>
            <a:endParaRPr lang="en-US"/>
          </a:p>
        </p:txBody>
      </p:sp>
      <p:sp>
        <p:nvSpPr>
          <p:cNvPr id="4" name="Date Placeholder 3"/>
          <p:cNvSpPr>
            <a:spLocks noGrp="1"/>
          </p:cNvSpPr>
          <p:nvPr>
            <p:ph type="dt" sz="half" idx="10"/>
          </p:nvPr>
        </p:nvSpPr>
        <p:spPr/>
        <p:txBody>
          <a:bodyPr/>
          <a:lstStyle/>
          <a:p>
            <a:fld id="{1853D904-0DB4-9C49-8D2F-3CF1BB6D1E8D}" type="datetime1">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120" y="5331777"/>
            <a:ext cx="6095048" cy="629447"/>
          </a:xfrm>
        </p:spPr>
        <p:txBody>
          <a:bodyPr anchor="b"/>
          <a:lstStyle>
            <a:lvl1pPr algn="l">
              <a:defRPr sz="2200" b="1"/>
            </a:lvl1pPr>
          </a:lstStyle>
          <a:p>
            <a:r>
              <a:rPr lang="fr-CH" smtClean="0"/>
              <a:t>Click to edit Master title style</a:t>
            </a:r>
            <a:endParaRPr lang="en-US"/>
          </a:p>
        </p:txBody>
      </p:sp>
      <p:sp>
        <p:nvSpPr>
          <p:cNvPr id="3" name="Picture Placeholder 2"/>
          <p:cNvSpPr>
            <a:spLocks noGrp="1"/>
          </p:cNvSpPr>
          <p:nvPr>
            <p:ph type="pic" idx="1"/>
          </p:nvPr>
        </p:nvSpPr>
        <p:spPr>
          <a:xfrm>
            <a:off x="1991120" y="680577"/>
            <a:ext cx="6095048" cy="4570095"/>
          </a:xfrm>
        </p:spPr>
        <p:txBody>
          <a:bodyPr/>
          <a:lstStyle>
            <a:lvl1pPr marL="0" indent="0">
              <a:buNone/>
              <a:defRPr sz="3600"/>
            </a:lvl1pPr>
            <a:lvl2pPr marL="507711" indent="0">
              <a:buNone/>
              <a:defRPr sz="3100"/>
            </a:lvl2pPr>
            <a:lvl3pPr marL="1015422" indent="0">
              <a:buNone/>
              <a:defRPr sz="2700"/>
            </a:lvl3pPr>
            <a:lvl4pPr marL="1523132" indent="0">
              <a:buNone/>
              <a:defRPr sz="2200"/>
            </a:lvl4pPr>
            <a:lvl5pPr marL="2030843" indent="0">
              <a:buNone/>
              <a:defRPr sz="2200"/>
            </a:lvl5pPr>
            <a:lvl6pPr marL="2538556" indent="0">
              <a:buNone/>
              <a:defRPr sz="2200"/>
            </a:lvl6pPr>
            <a:lvl7pPr marL="3046266" indent="0">
              <a:buNone/>
              <a:defRPr sz="2200"/>
            </a:lvl7pPr>
            <a:lvl8pPr marL="3553977" indent="0">
              <a:buNone/>
              <a:defRPr sz="2200"/>
            </a:lvl8pPr>
            <a:lvl9pPr marL="4061687" indent="0">
              <a:buNone/>
              <a:defRPr sz="2200"/>
            </a:lvl9pPr>
          </a:lstStyle>
          <a:p>
            <a:endParaRPr lang="en-US"/>
          </a:p>
        </p:txBody>
      </p:sp>
      <p:sp>
        <p:nvSpPr>
          <p:cNvPr id="4" name="Text Placeholder 3"/>
          <p:cNvSpPr>
            <a:spLocks noGrp="1"/>
          </p:cNvSpPr>
          <p:nvPr>
            <p:ph type="body" sz="half" idx="2"/>
          </p:nvPr>
        </p:nvSpPr>
        <p:spPr>
          <a:xfrm>
            <a:off x="1991120" y="5961224"/>
            <a:ext cx="6095048" cy="893918"/>
          </a:xfrm>
        </p:spPr>
        <p:txBody>
          <a:bodyPr/>
          <a:lstStyle>
            <a:lvl1pPr marL="0" indent="0">
              <a:buNone/>
              <a:defRPr sz="1600"/>
            </a:lvl1pPr>
            <a:lvl2pPr marL="507711" indent="0">
              <a:buNone/>
              <a:defRPr sz="1300"/>
            </a:lvl2pPr>
            <a:lvl3pPr marL="1015422" indent="0">
              <a:buNone/>
              <a:defRPr sz="1100"/>
            </a:lvl3pPr>
            <a:lvl4pPr marL="1523132" indent="0">
              <a:buNone/>
              <a:defRPr sz="1000"/>
            </a:lvl4pPr>
            <a:lvl5pPr marL="2030843" indent="0">
              <a:buNone/>
              <a:defRPr sz="1000"/>
            </a:lvl5pPr>
            <a:lvl6pPr marL="2538556" indent="0">
              <a:buNone/>
              <a:defRPr sz="1000"/>
            </a:lvl6pPr>
            <a:lvl7pPr marL="3046266" indent="0">
              <a:buNone/>
              <a:defRPr sz="1000"/>
            </a:lvl7pPr>
            <a:lvl8pPr marL="3553977" indent="0">
              <a:buNone/>
              <a:defRPr sz="1000"/>
            </a:lvl8pPr>
            <a:lvl9pPr marL="4061687" indent="0">
              <a:buNone/>
              <a:defRPr sz="10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5C3EC71F-1015-E443-BF81-C3106DAD99BB}" type="datetime1">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5015D63A-CDCF-3E40-98C8-B5BC73FFBD00}" type="datetime1">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83170" y="338526"/>
            <a:ext cx="2537840" cy="7218352"/>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564356" y="338526"/>
            <a:ext cx="7449503" cy="721835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F18E016A-10A6-C84F-B7F5-F4DD785B0A22}" type="datetime1">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6C28944E-B887-1246-A9B0-63AE0A312C13}" type="datetime1">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448" y="4894517"/>
            <a:ext cx="8634651" cy="1512786"/>
          </a:xfrm>
        </p:spPr>
        <p:txBody>
          <a:bodyPr anchor="t"/>
          <a:lstStyle>
            <a:lvl1pPr algn="l">
              <a:defRPr sz="4400" b="1" cap="all"/>
            </a:lvl1pPr>
          </a:lstStyle>
          <a:p>
            <a:r>
              <a:rPr lang="fr-CH" smtClean="0"/>
              <a:t>Click to edit Master title style</a:t>
            </a:r>
            <a:endParaRPr lang="en-US"/>
          </a:p>
        </p:txBody>
      </p:sp>
      <p:sp>
        <p:nvSpPr>
          <p:cNvPr id="3" name="Text Placeholder 2"/>
          <p:cNvSpPr>
            <a:spLocks noGrp="1"/>
          </p:cNvSpPr>
          <p:nvPr>
            <p:ph type="body" idx="1"/>
          </p:nvPr>
        </p:nvSpPr>
        <p:spPr>
          <a:xfrm>
            <a:off x="802448" y="3228337"/>
            <a:ext cx="8634651" cy="1666180"/>
          </a:xfrm>
        </p:spPr>
        <p:txBody>
          <a:bodyPr anchor="b"/>
          <a:lstStyle>
            <a:lvl1pPr marL="0" indent="0">
              <a:buNone/>
              <a:defRPr sz="2200">
                <a:solidFill>
                  <a:schemeClr val="tx1">
                    <a:tint val="75000"/>
                  </a:schemeClr>
                </a:solidFill>
              </a:defRPr>
            </a:lvl1pPr>
            <a:lvl2pPr marL="507711" indent="0">
              <a:buNone/>
              <a:defRPr sz="2000">
                <a:solidFill>
                  <a:schemeClr val="tx1">
                    <a:tint val="75000"/>
                  </a:schemeClr>
                </a:solidFill>
              </a:defRPr>
            </a:lvl2pPr>
            <a:lvl3pPr marL="1015422" indent="0">
              <a:buNone/>
              <a:defRPr sz="1800">
                <a:solidFill>
                  <a:schemeClr val="tx1">
                    <a:tint val="75000"/>
                  </a:schemeClr>
                </a:solidFill>
              </a:defRPr>
            </a:lvl3pPr>
            <a:lvl4pPr marL="1523132" indent="0">
              <a:buNone/>
              <a:defRPr sz="1600">
                <a:solidFill>
                  <a:schemeClr val="tx1">
                    <a:tint val="75000"/>
                  </a:schemeClr>
                </a:solidFill>
              </a:defRPr>
            </a:lvl4pPr>
            <a:lvl5pPr marL="2030843" indent="0">
              <a:buNone/>
              <a:defRPr sz="1600">
                <a:solidFill>
                  <a:schemeClr val="tx1">
                    <a:tint val="75000"/>
                  </a:schemeClr>
                </a:solidFill>
              </a:defRPr>
            </a:lvl5pPr>
            <a:lvl6pPr marL="2538556" indent="0">
              <a:buNone/>
              <a:defRPr sz="1600">
                <a:solidFill>
                  <a:schemeClr val="tx1">
                    <a:tint val="75000"/>
                  </a:schemeClr>
                </a:solidFill>
              </a:defRPr>
            </a:lvl6pPr>
            <a:lvl7pPr marL="3046266" indent="0">
              <a:buNone/>
              <a:defRPr sz="1600">
                <a:solidFill>
                  <a:schemeClr val="tx1">
                    <a:tint val="75000"/>
                  </a:schemeClr>
                </a:solidFill>
              </a:defRPr>
            </a:lvl7pPr>
            <a:lvl8pPr marL="3553977" indent="0">
              <a:buNone/>
              <a:defRPr sz="1600">
                <a:solidFill>
                  <a:schemeClr val="tx1">
                    <a:tint val="75000"/>
                  </a:schemeClr>
                </a:solidFill>
              </a:defRPr>
            </a:lvl8pPr>
            <a:lvl9pPr marL="4061687" indent="0">
              <a:buNone/>
              <a:defRPr sz="16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p>
            <a:fld id="{24283246-E588-9B47-8175-2A7EE5C98293}" type="datetime1">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564359" y="1974739"/>
            <a:ext cx="4992790" cy="558214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5726453" y="1974739"/>
            <a:ext cx="4994553" cy="558214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4"/>
          <p:cNvSpPr>
            <a:spLocks noGrp="1"/>
          </p:cNvSpPr>
          <p:nvPr>
            <p:ph type="dt" sz="half" idx="10"/>
          </p:nvPr>
        </p:nvSpPr>
        <p:spPr/>
        <p:txBody>
          <a:bodyPr/>
          <a:lstStyle/>
          <a:p>
            <a:fld id="{CDE0E02A-7F9C-3D45-9F57-BB962A0DA324}" type="datetime1">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7921" y="305026"/>
            <a:ext cx="9142572" cy="1269471"/>
          </a:xfr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507920" y="1704971"/>
            <a:ext cx="4488397" cy="710550"/>
          </a:xfrm>
        </p:spPr>
        <p:txBody>
          <a:bodyPr anchor="b"/>
          <a:lstStyle>
            <a:lvl1pPr marL="0" indent="0">
              <a:buNone/>
              <a:defRPr sz="2700" b="1"/>
            </a:lvl1pPr>
            <a:lvl2pPr marL="507711" indent="0">
              <a:buNone/>
              <a:defRPr sz="2200" b="1"/>
            </a:lvl2pPr>
            <a:lvl3pPr marL="1015422" indent="0">
              <a:buNone/>
              <a:defRPr sz="2000" b="1"/>
            </a:lvl3pPr>
            <a:lvl4pPr marL="1523132" indent="0">
              <a:buNone/>
              <a:defRPr sz="1800" b="1"/>
            </a:lvl4pPr>
            <a:lvl5pPr marL="2030843" indent="0">
              <a:buNone/>
              <a:defRPr sz="1800" b="1"/>
            </a:lvl5pPr>
            <a:lvl6pPr marL="2538556" indent="0">
              <a:buNone/>
              <a:defRPr sz="1800" b="1"/>
            </a:lvl6pPr>
            <a:lvl7pPr marL="3046266" indent="0">
              <a:buNone/>
              <a:defRPr sz="1800" b="1"/>
            </a:lvl7pPr>
            <a:lvl8pPr marL="3553977" indent="0">
              <a:buNone/>
              <a:defRPr sz="1800" b="1"/>
            </a:lvl8pPr>
            <a:lvl9pPr marL="4061687" indent="0">
              <a:buNone/>
              <a:defRPr sz="1800" b="1"/>
            </a:lvl9pPr>
          </a:lstStyle>
          <a:p>
            <a:pPr lvl="0"/>
            <a:r>
              <a:rPr lang="fr-CH" smtClean="0"/>
              <a:t>Click to edit Master text styles</a:t>
            </a:r>
          </a:p>
        </p:txBody>
      </p:sp>
      <p:sp>
        <p:nvSpPr>
          <p:cNvPr id="4" name="Content Placeholder 3"/>
          <p:cNvSpPr>
            <a:spLocks noGrp="1"/>
          </p:cNvSpPr>
          <p:nvPr>
            <p:ph sz="half" idx="2"/>
          </p:nvPr>
        </p:nvSpPr>
        <p:spPr>
          <a:xfrm>
            <a:off x="507920" y="2415523"/>
            <a:ext cx="4488397" cy="4388491"/>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5160333" y="1704971"/>
            <a:ext cx="4490160" cy="710550"/>
          </a:xfrm>
        </p:spPr>
        <p:txBody>
          <a:bodyPr anchor="b"/>
          <a:lstStyle>
            <a:lvl1pPr marL="0" indent="0">
              <a:buNone/>
              <a:defRPr sz="2700" b="1"/>
            </a:lvl1pPr>
            <a:lvl2pPr marL="507711" indent="0">
              <a:buNone/>
              <a:defRPr sz="2200" b="1"/>
            </a:lvl2pPr>
            <a:lvl3pPr marL="1015422" indent="0">
              <a:buNone/>
              <a:defRPr sz="2000" b="1"/>
            </a:lvl3pPr>
            <a:lvl4pPr marL="1523132" indent="0">
              <a:buNone/>
              <a:defRPr sz="1800" b="1"/>
            </a:lvl4pPr>
            <a:lvl5pPr marL="2030843" indent="0">
              <a:buNone/>
              <a:defRPr sz="1800" b="1"/>
            </a:lvl5pPr>
            <a:lvl6pPr marL="2538556" indent="0">
              <a:buNone/>
              <a:defRPr sz="1800" b="1"/>
            </a:lvl6pPr>
            <a:lvl7pPr marL="3046266" indent="0">
              <a:buNone/>
              <a:defRPr sz="1800" b="1"/>
            </a:lvl7pPr>
            <a:lvl8pPr marL="3553977" indent="0">
              <a:buNone/>
              <a:defRPr sz="1800" b="1"/>
            </a:lvl8pPr>
            <a:lvl9pPr marL="4061687" indent="0">
              <a:buNone/>
              <a:defRPr sz="1800" b="1"/>
            </a:lvl9pPr>
          </a:lstStyle>
          <a:p>
            <a:pPr lvl="0"/>
            <a:r>
              <a:rPr lang="fr-CH" smtClean="0"/>
              <a:t>Click to edit Master text styles</a:t>
            </a:r>
          </a:p>
        </p:txBody>
      </p:sp>
      <p:sp>
        <p:nvSpPr>
          <p:cNvPr id="6" name="Content Placeholder 5"/>
          <p:cNvSpPr>
            <a:spLocks noGrp="1"/>
          </p:cNvSpPr>
          <p:nvPr>
            <p:ph sz="quarter" idx="4"/>
          </p:nvPr>
        </p:nvSpPr>
        <p:spPr>
          <a:xfrm>
            <a:off x="5160333" y="2415523"/>
            <a:ext cx="4490160" cy="4388491"/>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6"/>
          <p:cNvSpPr>
            <a:spLocks noGrp="1"/>
          </p:cNvSpPr>
          <p:nvPr>
            <p:ph type="dt" sz="half" idx="10"/>
          </p:nvPr>
        </p:nvSpPr>
        <p:spPr/>
        <p:txBody>
          <a:bodyPr/>
          <a:lstStyle/>
          <a:p>
            <a:fld id="{00700441-AB12-C14B-BAC3-44E4EC2B087E}" type="datetime1">
              <a:rPr lang="en-US" smtClean="0"/>
              <a:pPr/>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Date Placeholder 2"/>
          <p:cNvSpPr>
            <a:spLocks noGrp="1"/>
          </p:cNvSpPr>
          <p:nvPr>
            <p:ph type="dt" sz="half" idx="10"/>
          </p:nvPr>
        </p:nvSpPr>
        <p:spPr/>
        <p:txBody>
          <a:bodyPr/>
          <a:lstStyle/>
          <a:p>
            <a:fld id="{E6C4D25D-F5FE-1140-80F2-9E48B7D38480}" type="datetime1">
              <a:rPr lang="en-US" smtClean="0"/>
              <a:pPr/>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Date Placeholder 2"/>
          <p:cNvSpPr>
            <a:spLocks noGrp="1"/>
          </p:cNvSpPr>
          <p:nvPr>
            <p:ph type="dt" sz="half" idx="10"/>
          </p:nvPr>
        </p:nvSpPr>
        <p:spPr/>
        <p:txBody>
          <a:bodyPr/>
          <a:lstStyle/>
          <a:p>
            <a:fld id="{3C98F41C-054F-E643-84D7-5DA71D06673F}" type="datetime1">
              <a:rPr lang="en-US" smtClean="0"/>
              <a:pPr/>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128B5-4CBB-5340-8483-3A7D3F1DB7B8}" type="datetime1">
              <a:rPr lang="en-US" smtClean="0"/>
              <a:pPr/>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7921" y="303262"/>
            <a:ext cx="3342048" cy="1290629"/>
          </a:xfrm>
        </p:spPr>
        <p:txBody>
          <a:bodyPr anchor="b"/>
          <a:lstStyle>
            <a:lvl1pPr algn="l">
              <a:defRPr sz="2200" b="1"/>
            </a:lvl1pPr>
          </a:lstStyle>
          <a:p>
            <a:r>
              <a:rPr lang="fr-CH" smtClean="0"/>
              <a:t>Click to edit Master title style</a:t>
            </a:r>
            <a:endParaRPr lang="en-US"/>
          </a:p>
        </p:txBody>
      </p:sp>
      <p:sp>
        <p:nvSpPr>
          <p:cNvPr id="3" name="Content Placeholder 2"/>
          <p:cNvSpPr>
            <a:spLocks noGrp="1"/>
          </p:cNvSpPr>
          <p:nvPr>
            <p:ph idx="1"/>
          </p:nvPr>
        </p:nvSpPr>
        <p:spPr>
          <a:xfrm>
            <a:off x="3971657" y="303269"/>
            <a:ext cx="5678835" cy="650074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507921" y="1593893"/>
            <a:ext cx="3342048" cy="5210120"/>
          </a:xfrm>
        </p:spPr>
        <p:txBody>
          <a:bodyPr/>
          <a:lstStyle>
            <a:lvl1pPr marL="0" indent="0">
              <a:buNone/>
              <a:defRPr sz="1600"/>
            </a:lvl1pPr>
            <a:lvl2pPr marL="507711" indent="0">
              <a:buNone/>
              <a:defRPr sz="1300"/>
            </a:lvl2pPr>
            <a:lvl3pPr marL="1015422" indent="0">
              <a:buNone/>
              <a:defRPr sz="1100"/>
            </a:lvl3pPr>
            <a:lvl4pPr marL="1523132" indent="0">
              <a:buNone/>
              <a:defRPr sz="1000"/>
            </a:lvl4pPr>
            <a:lvl5pPr marL="2030843" indent="0">
              <a:buNone/>
              <a:defRPr sz="1000"/>
            </a:lvl5pPr>
            <a:lvl6pPr marL="2538556" indent="0">
              <a:buNone/>
              <a:defRPr sz="1000"/>
            </a:lvl6pPr>
            <a:lvl7pPr marL="3046266" indent="0">
              <a:buNone/>
              <a:defRPr sz="1000"/>
            </a:lvl7pPr>
            <a:lvl8pPr marL="3553977" indent="0">
              <a:buNone/>
              <a:defRPr sz="1000"/>
            </a:lvl8pPr>
            <a:lvl9pPr marL="4061687" indent="0">
              <a:buNone/>
              <a:defRPr sz="10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23D0A440-6D60-234C-901E-A615004D9861}" type="datetime1">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E613-80D9-3349-88CE-4F65F8F2CA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921" y="305026"/>
            <a:ext cx="9142572" cy="1269471"/>
          </a:xfrm>
          <a:prstGeom prst="rect">
            <a:avLst/>
          </a:prstGeom>
        </p:spPr>
        <p:txBody>
          <a:bodyPr vert="horz" lIns="101543" tIns="50772" rIns="101543" bIns="5077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7921" y="1777261"/>
            <a:ext cx="9142572" cy="5026752"/>
          </a:xfrm>
          <a:prstGeom prst="rect">
            <a:avLst/>
          </a:prstGeom>
        </p:spPr>
        <p:txBody>
          <a:bodyPr vert="horz" lIns="101543" tIns="50772" rIns="101543" bIns="5077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7921" y="7059675"/>
            <a:ext cx="2370296" cy="405525"/>
          </a:xfrm>
          <a:prstGeom prst="rect">
            <a:avLst/>
          </a:prstGeom>
        </p:spPr>
        <p:txBody>
          <a:bodyPr vert="horz" lIns="101543" tIns="50772" rIns="101543" bIns="50772" rtlCol="0" anchor="ctr"/>
          <a:lstStyle>
            <a:lvl1pPr algn="l">
              <a:defRPr sz="1300">
                <a:solidFill>
                  <a:schemeClr val="tx1">
                    <a:tint val="75000"/>
                  </a:schemeClr>
                </a:solidFill>
              </a:defRPr>
            </a:lvl1pPr>
          </a:lstStyle>
          <a:p>
            <a:fld id="{FAB619F5-A0ED-724B-A2AF-F5C5D91865CD}" type="datetime1">
              <a:rPr lang="en-US" smtClean="0"/>
              <a:pPr/>
              <a:t>4/28/2015</a:t>
            </a:fld>
            <a:endParaRPr lang="en-US"/>
          </a:p>
        </p:txBody>
      </p:sp>
      <p:sp>
        <p:nvSpPr>
          <p:cNvPr id="5" name="Footer Placeholder 4"/>
          <p:cNvSpPr>
            <a:spLocks noGrp="1"/>
          </p:cNvSpPr>
          <p:nvPr>
            <p:ph type="ftr" sz="quarter" idx="3"/>
          </p:nvPr>
        </p:nvSpPr>
        <p:spPr>
          <a:xfrm>
            <a:off x="3470791" y="7059675"/>
            <a:ext cx="3216831" cy="405525"/>
          </a:xfrm>
          <a:prstGeom prst="rect">
            <a:avLst/>
          </a:prstGeom>
        </p:spPr>
        <p:txBody>
          <a:bodyPr vert="horz" lIns="101543" tIns="50772" rIns="101543" bIns="50772"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77600" y="7059675"/>
            <a:ext cx="2370296" cy="405525"/>
          </a:xfrm>
          <a:prstGeom prst="rect">
            <a:avLst/>
          </a:prstGeom>
        </p:spPr>
        <p:txBody>
          <a:bodyPr vert="horz" lIns="101543" tIns="50772" rIns="101543" bIns="50772" rtlCol="0" anchor="ctr"/>
          <a:lstStyle>
            <a:lvl1pPr algn="r">
              <a:defRPr sz="1300">
                <a:solidFill>
                  <a:schemeClr val="tx1">
                    <a:tint val="75000"/>
                  </a:schemeClr>
                </a:solidFill>
              </a:defRPr>
            </a:lvl1pPr>
          </a:lstStyle>
          <a:p>
            <a:fld id="{BBA0E613-80D9-3349-88CE-4F65F8F2CA60}" type="slidenum">
              <a:rPr lang="en-US" smtClean="0"/>
              <a:pPr/>
              <a:t>‹#›</a:t>
            </a:fld>
            <a:endParaRPr lang="en-US"/>
          </a:p>
        </p:txBody>
      </p:sp>
      <p:pic>
        <p:nvPicPr>
          <p:cNvPr id="9" name="Picture 13" descr="EPFL_LOG_RVB-96"/>
          <p:cNvPicPr>
            <a:picLocks noChangeAspect="1" noChangeArrowheads="1"/>
          </p:cNvPicPr>
          <p:nvPr userDrawn="1"/>
        </p:nvPicPr>
        <p:blipFill rotWithShape="1">
          <a:blip r:embed="rId15"/>
          <a:srcRect b="40931"/>
          <a:stretch/>
        </p:blipFill>
        <p:spPr bwMode="auto">
          <a:xfrm>
            <a:off x="8760471" y="228438"/>
            <a:ext cx="1143405" cy="325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507711" rtl="0" eaLnBrk="1" latinLnBrk="0" hangingPunct="1">
        <a:spcBef>
          <a:spcPct val="0"/>
        </a:spcBef>
        <a:buNone/>
        <a:defRPr sz="4900" b="0" i="0" kern="1200">
          <a:solidFill>
            <a:schemeClr val="tx1"/>
          </a:solidFill>
          <a:latin typeface="Gill Sans Light"/>
          <a:ea typeface="+mj-ea"/>
          <a:cs typeface="Gill Sans Light"/>
        </a:defRPr>
      </a:lvl1pPr>
    </p:titleStyle>
    <p:bodyStyle>
      <a:lvl1pPr marL="380782" indent="-380782" algn="l" defTabSz="507711" rtl="0" eaLnBrk="1" latinLnBrk="0" hangingPunct="1">
        <a:spcBef>
          <a:spcPct val="20000"/>
        </a:spcBef>
        <a:buFont typeface="Arial"/>
        <a:buChar char="•"/>
        <a:defRPr sz="3600" b="0" i="0" kern="1200">
          <a:solidFill>
            <a:schemeClr val="tx1"/>
          </a:solidFill>
          <a:latin typeface="Gill Sans Light"/>
          <a:ea typeface="+mn-ea"/>
          <a:cs typeface="Gill Sans Light"/>
        </a:defRPr>
      </a:lvl1pPr>
      <a:lvl2pPr marL="825030" indent="-317318" algn="l" defTabSz="507711" rtl="0" eaLnBrk="1" latinLnBrk="0" hangingPunct="1">
        <a:spcBef>
          <a:spcPct val="20000"/>
        </a:spcBef>
        <a:buFont typeface="Arial"/>
        <a:buChar char="–"/>
        <a:defRPr sz="3100" b="0" i="0" kern="1200">
          <a:solidFill>
            <a:schemeClr val="tx1"/>
          </a:solidFill>
          <a:latin typeface="Gill Sans Light"/>
          <a:ea typeface="+mn-ea"/>
          <a:cs typeface="Gill Sans Light"/>
        </a:defRPr>
      </a:lvl2pPr>
      <a:lvl3pPr marL="1269277" indent="-253854" algn="l" defTabSz="507711" rtl="0" eaLnBrk="1" latinLnBrk="0" hangingPunct="1">
        <a:spcBef>
          <a:spcPct val="20000"/>
        </a:spcBef>
        <a:buFont typeface="Arial"/>
        <a:buChar char="•"/>
        <a:defRPr sz="2700" b="0" i="0" kern="1200">
          <a:solidFill>
            <a:schemeClr val="tx1"/>
          </a:solidFill>
          <a:latin typeface="Gill Sans Light"/>
          <a:ea typeface="+mn-ea"/>
          <a:cs typeface="Gill Sans Light"/>
        </a:defRPr>
      </a:lvl3pPr>
      <a:lvl4pPr marL="1776988" indent="-253854" algn="l" defTabSz="507711" rtl="0" eaLnBrk="1" latinLnBrk="0" hangingPunct="1">
        <a:spcBef>
          <a:spcPct val="20000"/>
        </a:spcBef>
        <a:buFont typeface="Arial"/>
        <a:buChar char="–"/>
        <a:defRPr sz="2200" b="0" i="0" kern="1200">
          <a:solidFill>
            <a:schemeClr val="tx1"/>
          </a:solidFill>
          <a:latin typeface="Gill Sans Light"/>
          <a:ea typeface="+mn-ea"/>
          <a:cs typeface="Gill Sans Light"/>
        </a:defRPr>
      </a:lvl4pPr>
      <a:lvl5pPr marL="2284699" indent="-253854" algn="l" defTabSz="507711" rtl="0" eaLnBrk="1" latinLnBrk="0" hangingPunct="1">
        <a:spcBef>
          <a:spcPct val="20000"/>
        </a:spcBef>
        <a:buFont typeface="Arial"/>
        <a:buChar char="»"/>
        <a:defRPr sz="2200" b="0" i="0" kern="1200">
          <a:solidFill>
            <a:schemeClr val="tx1"/>
          </a:solidFill>
          <a:latin typeface="Gill Sans Light"/>
          <a:ea typeface="+mn-ea"/>
          <a:cs typeface="Gill Sans Light"/>
        </a:defRPr>
      </a:lvl5pPr>
      <a:lvl6pPr marL="2792410" indent="-253854" algn="l" defTabSz="507711" rtl="0" eaLnBrk="1" latinLnBrk="0" hangingPunct="1">
        <a:spcBef>
          <a:spcPct val="20000"/>
        </a:spcBef>
        <a:buFont typeface="Arial"/>
        <a:buChar char="•"/>
        <a:defRPr sz="2200" kern="1200">
          <a:solidFill>
            <a:schemeClr val="tx1"/>
          </a:solidFill>
          <a:latin typeface="+mn-lt"/>
          <a:ea typeface="+mn-ea"/>
          <a:cs typeface="+mn-cs"/>
        </a:defRPr>
      </a:lvl6pPr>
      <a:lvl7pPr marL="3300120" indent="-253854" algn="l" defTabSz="507711" rtl="0" eaLnBrk="1" latinLnBrk="0" hangingPunct="1">
        <a:spcBef>
          <a:spcPct val="20000"/>
        </a:spcBef>
        <a:buFont typeface="Arial"/>
        <a:buChar char="•"/>
        <a:defRPr sz="2200" kern="1200">
          <a:solidFill>
            <a:schemeClr val="tx1"/>
          </a:solidFill>
          <a:latin typeface="+mn-lt"/>
          <a:ea typeface="+mn-ea"/>
          <a:cs typeface="+mn-cs"/>
        </a:defRPr>
      </a:lvl7pPr>
      <a:lvl8pPr marL="3807831" indent="-253854" algn="l" defTabSz="507711" rtl="0" eaLnBrk="1" latinLnBrk="0" hangingPunct="1">
        <a:spcBef>
          <a:spcPct val="20000"/>
        </a:spcBef>
        <a:buFont typeface="Arial"/>
        <a:buChar char="•"/>
        <a:defRPr sz="2200" kern="1200">
          <a:solidFill>
            <a:schemeClr val="tx1"/>
          </a:solidFill>
          <a:latin typeface="+mn-lt"/>
          <a:ea typeface="+mn-ea"/>
          <a:cs typeface="+mn-cs"/>
        </a:defRPr>
      </a:lvl8pPr>
      <a:lvl9pPr marL="4315541" indent="-253854" algn="l" defTabSz="50771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711" rtl="0" eaLnBrk="1" latinLnBrk="0" hangingPunct="1">
        <a:defRPr sz="2000" kern="1200">
          <a:solidFill>
            <a:schemeClr val="tx1"/>
          </a:solidFill>
          <a:latin typeface="+mn-lt"/>
          <a:ea typeface="+mn-ea"/>
          <a:cs typeface="+mn-cs"/>
        </a:defRPr>
      </a:lvl1pPr>
      <a:lvl2pPr marL="507711" algn="l" defTabSz="507711" rtl="0" eaLnBrk="1" latinLnBrk="0" hangingPunct="1">
        <a:defRPr sz="2000" kern="1200">
          <a:solidFill>
            <a:schemeClr val="tx1"/>
          </a:solidFill>
          <a:latin typeface="+mn-lt"/>
          <a:ea typeface="+mn-ea"/>
          <a:cs typeface="+mn-cs"/>
        </a:defRPr>
      </a:lvl2pPr>
      <a:lvl3pPr marL="1015422" algn="l" defTabSz="507711" rtl="0" eaLnBrk="1" latinLnBrk="0" hangingPunct="1">
        <a:defRPr sz="2000" kern="1200">
          <a:solidFill>
            <a:schemeClr val="tx1"/>
          </a:solidFill>
          <a:latin typeface="+mn-lt"/>
          <a:ea typeface="+mn-ea"/>
          <a:cs typeface="+mn-cs"/>
        </a:defRPr>
      </a:lvl3pPr>
      <a:lvl4pPr marL="1523132" algn="l" defTabSz="507711" rtl="0" eaLnBrk="1" latinLnBrk="0" hangingPunct="1">
        <a:defRPr sz="2000" kern="1200">
          <a:solidFill>
            <a:schemeClr val="tx1"/>
          </a:solidFill>
          <a:latin typeface="+mn-lt"/>
          <a:ea typeface="+mn-ea"/>
          <a:cs typeface="+mn-cs"/>
        </a:defRPr>
      </a:lvl4pPr>
      <a:lvl5pPr marL="2030843" algn="l" defTabSz="507711" rtl="0" eaLnBrk="1" latinLnBrk="0" hangingPunct="1">
        <a:defRPr sz="2000" kern="1200">
          <a:solidFill>
            <a:schemeClr val="tx1"/>
          </a:solidFill>
          <a:latin typeface="+mn-lt"/>
          <a:ea typeface="+mn-ea"/>
          <a:cs typeface="+mn-cs"/>
        </a:defRPr>
      </a:lvl5pPr>
      <a:lvl6pPr marL="2538556" algn="l" defTabSz="507711" rtl="0" eaLnBrk="1" latinLnBrk="0" hangingPunct="1">
        <a:defRPr sz="2000" kern="1200">
          <a:solidFill>
            <a:schemeClr val="tx1"/>
          </a:solidFill>
          <a:latin typeface="+mn-lt"/>
          <a:ea typeface="+mn-ea"/>
          <a:cs typeface="+mn-cs"/>
        </a:defRPr>
      </a:lvl6pPr>
      <a:lvl7pPr marL="3046266" algn="l" defTabSz="507711" rtl="0" eaLnBrk="1" latinLnBrk="0" hangingPunct="1">
        <a:defRPr sz="2000" kern="1200">
          <a:solidFill>
            <a:schemeClr val="tx1"/>
          </a:solidFill>
          <a:latin typeface="+mn-lt"/>
          <a:ea typeface="+mn-ea"/>
          <a:cs typeface="+mn-cs"/>
        </a:defRPr>
      </a:lvl7pPr>
      <a:lvl8pPr marL="3553977" algn="l" defTabSz="507711" rtl="0" eaLnBrk="1" latinLnBrk="0" hangingPunct="1">
        <a:defRPr sz="2000" kern="1200">
          <a:solidFill>
            <a:schemeClr val="tx1"/>
          </a:solidFill>
          <a:latin typeface="+mn-lt"/>
          <a:ea typeface="+mn-ea"/>
          <a:cs typeface="+mn-cs"/>
        </a:defRPr>
      </a:lvl8pPr>
      <a:lvl9pPr marL="4061687" algn="l" defTabSz="50771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0.xml"/><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gif"/><Relationship Id="rId15" Type="http://schemas.openxmlformats.org/officeDocument/2006/relationships/image" Target="../media/image3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tif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166" y="1856234"/>
            <a:ext cx="9649071" cy="3824438"/>
          </a:xfrm>
        </p:spPr>
        <p:txBody>
          <a:bodyPr>
            <a:noAutofit/>
          </a:bodyPr>
          <a:lstStyle/>
          <a:p>
            <a:pPr algn="l"/>
            <a:r>
              <a:rPr lang="en-US" sz="4800" dirty="0" smtClean="0"/>
              <a:t>Heterogeneous Memory &amp; </a:t>
            </a:r>
            <a:br>
              <a:rPr lang="en-US" sz="4800" dirty="0" smtClean="0"/>
            </a:br>
            <a:r>
              <a:rPr lang="en-US" sz="4800" dirty="0" smtClean="0"/>
              <a:t>Its Impact on Rack-Scale Computing</a:t>
            </a:r>
            <a:br>
              <a:rPr lang="en-US" sz="4800" dirty="0" smtClean="0"/>
            </a:br>
            <a:r>
              <a:rPr lang="en-US" sz="4800" dirty="0" smtClean="0"/>
              <a:t/>
            </a:r>
            <a:br>
              <a:rPr lang="en-US" sz="4800" dirty="0" smtClean="0"/>
            </a:br>
            <a:r>
              <a:rPr lang="en-US" sz="3400" dirty="0" smtClean="0"/>
              <a:t>Babak Falsafi</a:t>
            </a:r>
            <a:br>
              <a:rPr lang="en-US" sz="3400" dirty="0" smtClean="0"/>
            </a:br>
            <a:r>
              <a:rPr lang="en-US" sz="3400" dirty="0" smtClean="0"/>
              <a:t>Director, </a:t>
            </a:r>
            <a:r>
              <a:rPr lang="en-US" sz="3400" dirty="0" err="1" smtClean="0"/>
              <a:t>EcoCloud</a:t>
            </a:r>
            <a:r>
              <a:rPr lang="en-US" sz="3400" dirty="0" smtClean="0"/>
              <a:t/>
            </a:r>
            <a:br>
              <a:rPr lang="en-US" sz="3400" dirty="0" smtClean="0"/>
            </a:br>
            <a:r>
              <a:rPr lang="en-US" sz="3400" dirty="0" err="1" smtClean="0"/>
              <a:t>ecocloud.ch</a:t>
            </a:r>
            <a:r>
              <a:rPr lang="en-US" sz="3400" dirty="0" smtClean="0"/>
              <a:t/>
            </a:r>
            <a:br>
              <a:rPr lang="en-US" sz="3400" dirty="0" smtClean="0"/>
            </a:br>
            <a:endParaRPr lang="en-US" sz="3400" dirty="0"/>
          </a:p>
        </p:txBody>
      </p:sp>
      <p:sp>
        <p:nvSpPr>
          <p:cNvPr id="3" name="Subtitle 2"/>
          <p:cNvSpPr>
            <a:spLocks noGrp="1"/>
          </p:cNvSpPr>
          <p:nvPr>
            <p:ph type="subTitle" idx="1"/>
          </p:nvPr>
        </p:nvSpPr>
        <p:spPr>
          <a:xfrm>
            <a:off x="398690" y="4392400"/>
            <a:ext cx="9505186" cy="2944502"/>
          </a:xfrm>
        </p:spPr>
        <p:txBody>
          <a:bodyPr>
            <a:normAutofit fontScale="55000" lnSpcReduction="20000"/>
          </a:bodyPr>
          <a:lstStyle/>
          <a:p>
            <a:pPr algn="l"/>
            <a:endParaRPr lang="en-US" dirty="0" smtClean="0"/>
          </a:p>
          <a:p>
            <a:pPr algn="l"/>
            <a:endParaRPr lang="en-US" sz="7000" dirty="0" smtClean="0">
              <a:solidFill>
                <a:schemeClr val="tx1"/>
              </a:solidFill>
            </a:endParaRPr>
          </a:p>
          <a:p>
            <a:pPr algn="l"/>
            <a:endParaRPr lang="en-US" sz="7000" dirty="0">
              <a:solidFill>
                <a:schemeClr val="tx1"/>
              </a:solidFill>
            </a:endParaRPr>
          </a:p>
          <a:p>
            <a:pPr algn="l"/>
            <a:r>
              <a:rPr lang="en-US" sz="5500" dirty="0" smtClean="0">
                <a:solidFill>
                  <a:schemeClr val="tx1"/>
                </a:solidFill>
              </a:rPr>
              <a:t>Contributors</a:t>
            </a:r>
            <a:r>
              <a:rPr lang="en-US" sz="5500" dirty="0">
                <a:solidFill>
                  <a:schemeClr val="tx1"/>
                </a:solidFill>
              </a:rPr>
              <a:t>: Ed </a:t>
            </a:r>
            <a:r>
              <a:rPr lang="en-US" sz="5500" dirty="0" err="1">
                <a:solidFill>
                  <a:schemeClr val="tx1"/>
                </a:solidFill>
              </a:rPr>
              <a:t>Bugnion</a:t>
            </a:r>
            <a:r>
              <a:rPr lang="en-US" sz="5500" dirty="0">
                <a:solidFill>
                  <a:schemeClr val="tx1"/>
                </a:solidFill>
              </a:rPr>
              <a:t>, Alex </a:t>
            </a:r>
            <a:r>
              <a:rPr lang="en-US" sz="5500" dirty="0" err="1">
                <a:solidFill>
                  <a:schemeClr val="tx1"/>
                </a:solidFill>
              </a:rPr>
              <a:t>Daglis</a:t>
            </a:r>
            <a:r>
              <a:rPr lang="en-US" sz="5500" dirty="0">
                <a:solidFill>
                  <a:schemeClr val="tx1"/>
                </a:solidFill>
              </a:rPr>
              <a:t>, Boris Grot, </a:t>
            </a:r>
            <a:r>
              <a:rPr lang="en-US" sz="5500" dirty="0" err="1" smtClean="0">
                <a:solidFill>
                  <a:schemeClr val="tx1"/>
                </a:solidFill>
              </a:rPr>
              <a:t>Djordje</a:t>
            </a:r>
            <a:r>
              <a:rPr lang="en-US" sz="5500" dirty="0" smtClean="0">
                <a:solidFill>
                  <a:schemeClr val="tx1"/>
                </a:solidFill>
              </a:rPr>
              <a:t> </a:t>
            </a:r>
            <a:r>
              <a:rPr lang="en-US" sz="5500" dirty="0">
                <a:solidFill>
                  <a:schemeClr val="tx1"/>
                </a:solidFill>
              </a:rPr>
              <a:t>	</a:t>
            </a:r>
            <a:r>
              <a:rPr lang="en-US" sz="5500" dirty="0" smtClean="0">
                <a:solidFill>
                  <a:schemeClr val="tx1"/>
                </a:solidFill>
              </a:rPr>
              <a:t>			 </a:t>
            </a:r>
            <a:r>
              <a:rPr lang="en-US" sz="5500" dirty="0" err="1" smtClean="0">
                <a:solidFill>
                  <a:schemeClr val="tx1"/>
                </a:solidFill>
              </a:rPr>
              <a:t>Jevdjic</a:t>
            </a:r>
            <a:r>
              <a:rPr lang="en-US" sz="5500" dirty="0">
                <a:solidFill>
                  <a:schemeClr val="tx1"/>
                </a:solidFill>
              </a:rPr>
              <a:t>, </a:t>
            </a:r>
            <a:r>
              <a:rPr lang="en-US" sz="5500" dirty="0" err="1">
                <a:solidFill>
                  <a:schemeClr val="tx1"/>
                </a:solidFill>
              </a:rPr>
              <a:t>Cansu</a:t>
            </a:r>
            <a:r>
              <a:rPr lang="en-US" sz="5500" dirty="0">
                <a:solidFill>
                  <a:schemeClr val="tx1"/>
                </a:solidFill>
              </a:rPr>
              <a:t> </a:t>
            </a:r>
            <a:r>
              <a:rPr lang="en-US" sz="5500" dirty="0" err="1">
                <a:solidFill>
                  <a:schemeClr val="tx1"/>
                </a:solidFill>
              </a:rPr>
              <a:t>Kaynak</a:t>
            </a:r>
            <a:r>
              <a:rPr lang="en-US" sz="5500" dirty="0">
                <a:solidFill>
                  <a:schemeClr val="tx1"/>
                </a:solidFill>
              </a:rPr>
              <a:t>, Gabe </a:t>
            </a:r>
            <a:r>
              <a:rPr lang="en-US" sz="5500" dirty="0" err="1">
                <a:solidFill>
                  <a:schemeClr val="tx1"/>
                </a:solidFill>
              </a:rPr>
              <a:t>Loh</a:t>
            </a:r>
            <a:r>
              <a:rPr lang="en-US" sz="5500" dirty="0">
                <a:solidFill>
                  <a:schemeClr val="tx1"/>
                </a:solidFill>
              </a:rPr>
              <a:t>,  </a:t>
            </a:r>
            <a:r>
              <a:rPr lang="en-US" sz="5500" dirty="0" err="1" smtClean="0">
                <a:solidFill>
                  <a:schemeClr val="tx1"/>
                </a:solidFill>
              </a:rPr>
              <a:t>Stanko</a:t>
            </a:r>
            <a:r>
              <a:rPr lang="en-US" sz="5500" dirty="0">
                <a:solidFill>
                  <a:schemeClr val="tx1"/>
                </a:solidFill>
              </a:rPr>
              <a:t> </a:t>
            </a:r>
            <a:r>
              <a:rPr lang="en-US" sz="5500" dirty="0" smtClean="0">
                <a:solidFill>
                  <a:schemeClr val="tx1"/>
                </a:solidFill>
              </a:rPr>
              <a:t>				 </a:t>
            </a:r>
            <a:r>
              <a:rPr lang="en-US" sz="5500" dirty="0" err="1" smtClean="0">
                <a:solidFill>
                  <a:schemeClr val="tx1"/>
                </a:solidFill>
              </a:rPr>
              <a:t>Novakovic</a:t>
            </a:r>
            <a:r>
              <a:rPr lang="en-US" sz="5500" dirty="0">
                <a:solidFill>
                  <a:schemeClr val="tx1"/>
                </a:solidFill>
              </a:rPr>
              <a:t>, Stavros </a:t>
            </a:r>
            <a:r>
              <a:rPr lang="en-US" sz="5500" dirty="0" smtClean="0">
                <a:solidFill>
                  <a:schemeClr val="tx1"/>
                </a:solidFill>
              </a:rPr>
              <a:t>Volos, and many others</a:t>
            </a:r>
            <a:endParaRPr lang="en-US" sz="5500" dirty="0">
              <a:solidFill>
                <a:schemeClr val="tx1"/>
              </a:solidFill>
            </a:endParaRPr>
          </a:p>
          <a:p>
            <a:pPr algn="l"/>
            <a:endParaRPr lang="en-US" sz="7000" dirty="0"/>
          </a:p>
        </p:txBody>
      </p:sp>
      <p:pic>
        <p:nvPicPr>
          <p:cNvPr id="4" name="Picture 13" descr="EPFL_LOG_RVB-96"/>
          <p:cNvPicPr>
            <a:picLocks noChangeAspect="1" noChangeArrowheads="1"/>
          </p:cNvPicPr>
          <p:nvPr/>
        </p:nvPicPr>
        <p:blipFill>
          <a:blip r:embed="rId2"/>
          <a:srcRect/>
          <a:stretch>
            <a:fillRect/>
          </a:stretch>
        </p:blipFill>
        <p:spPr bwMode="auto">
          <a:xfrm>
            <a:off x="5223226" y="3736402"/>
            <a:ext cx="3463926" cy="1671638"/>
          </a:xfrm>
          <a:prstGeom prst="rect">
            <a:avLst/>
          </a:prstGeom>
          <a:noFill/>
          <a:ln w="9525">
            <a:noFill/>
            <a:miter lim="800000"/>
            <a:headEnd/>
            <a:tailEnd/>
          </a:ln>
        </p:spPr>
      </p:pic>
    </p:spTree>
    <p:extLst>
      <p:ext uri="{BB962C8B-B14F-4D97-AF65-F5344CB8AC3E}">
        <p14:creationId xmlns:p14="http://schemas.microsoft.com/office/powerpoint/2010/main" val="1071733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Inflection Point #3: Memory</a:t>
            </a:r>
            <a:endParaRPr lang="en-US" dirty="0"/>
          </a:p>
        </p:txBody>
      </p:sp>
      <p:sp>
        <p:nvSpPr>
          <p:cNvPr id="4" name="Slide Number Placeholder 3"/>
          <p:cNvSpPr>
            <a:spLocks noGrp="1"/>
          </p:cNvSpPr>
          <p:nvPr>
            <p:ph type="sldNum" sz="quarter" idx="12"/>
          </p:nvPr>
        </p:nvSpPr>
        <p:spPr/>
        <p:txBody>
          <a:bodyPr/>
          <a:lstStyle/>
          <a:p>
            <a:fld id="{BBA0E613-80D9-3349-88CE-4F65F8F2CA60}" type="slidenum">
              <a:rPr lang="en-US" smtClean="0"/>
              <a:pPr/>
              <a:t>10</a:t>
            </a:fld>
            <a:endParaRPr lang="en-US"/>
          </a:p>
        </p:txBody>
      </p:sp>
      <p:pic>
        <p:nvPicPr>
          <p:cNvPr id="7" name="Picture 6" descr="DRAM.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21" y="1288062"/>
            <a:ext cx="8785220" cy="5048015"/>
          </a:xfrm>
          <a:prstGeom prst="rect">
            <a:avLst/>
          </a:prstGeom>
        </p:spPr>
      </p:pic>
      <p:sp>
        <p:nvSpPr>
          <p:cNvPr id="8" name="TextBox 7"/>
          <p:cNvSpPr txBox="1"/>
          <p:nvPr/>
        </p:nvSpPr>
        <p:spPr>
          <a:xfrm>
            <a:off x="6087346" y="1664087"/>
            <a:ext cx="2880400" cy="400110"/>
          </a:xfrm>
          <a:prstGeom prst="rect">
            <a:avLst/>
          </a:prstGeom>
          <a:noFill/>
        </p:spPr>
        <p:txBody>
          <a:bodyPr wrap="square" rtlCol="0">
            <a:spAutoFit/>
          </a:bodyPr>
          <a:lstStyle/>
          <a:p>
            <a:r>
              <a:rPr lang="en-US" dirty="0" smtClean="0"/>
              <a:t>[source: Lim, ISCA’09]</a:t>
            </a:r>
            <a:endParaRPr lang="en-US" dirty="0"/>
          </a:p>
        </p:txBody>
      </p:sp>
      <p:sp>
        <p:nvSpPr>
          <p:cNvPr id="9" name="TextBox 8"/>
          <p:cNvSpPr txBox="1"/>
          <p:nvPr/>
        </p:nvSpPr>
        <p:spPr>
          <a:xfrm>
            <a:off x="387997" y="6827076"/>
            <a:ext cx="9371841" cy="581109"/>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lIns="101566" tIns="50784" rIns="101566" bIns="50784">
            <a:spAutoFit/>
          </a:bodyPr>
          <a:lstStyle/>
          <a:p>
            <a:pPr algn="ctr">
              <a:defRPr/>
            </a:pPr>
            <a:r>
              <a:rPr lang="en-US" sz="3100" dirty="0" smtClean="0">
                <a:solidFill>
                  <a:schemeClr val="bg1"/>
                </a:solidFill>
                <a:latin typeface="Gill Sans MT"/>
                <a:cs typeface="Gill Sans MT"/>
              </a:rPr>
              <a:t>DRAM/core capacity lagging!</a:t>
            </a:r>
            <a:endParaRPr lang="en-US" sz="3100" dirty="0">
              <a:solidFill>
                <a:schemeClr val="bg1"/>
              </a:solidFill>
              <a:latin typeface="Gill Sans MT"/>
              <a:cs typeface="Gill Sans MT"/>
            </a:endParaRPr>
          </a:p>
        </p:txBody>
      </p:sp>
    </p:spTree>
    <p:extLst>
      <p:ext uri="{BB962C8B-B14F-4D97-AF65-F5344CB8AC3E}">
        <p14:creationId xmlns:p14="http://schemas.microsoft.com/office/powerpoint/2010/main" val="185012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Inflection Point #3: Memory</a:t>
            </a:r>
            <a:endParaRPr lang="en-US" dirty="0"/>
          </a:p>
        </p:txBody>
      </p:sp>
      <p:sp>
        <p:nvSpPr>
          <p:cNvPr id="4" name="Slide Number Placeholder 3"/>
          <p:cNvSpPr>
            <a:spLocks noGrp="1"/>
          </p:cNvSpPr>
          <p:nvPr>
            <p:ph type="sldNum" sz="quarter" idx="12"/>
          </p:nvPr>
        </p:nvSpPr>
        <p:spPr/>
        <p:txBody>
          <a:bodyPr/>
          <a:lstStyle/>
          <a:p>
            <a:fld id="{BBA0E613-80D9-3349-88CE-4F65F8F2CA60}" type="slidenum">
              <a:rPr lang="en-US" smtClean="0"/>
              <a:pPr/>
              <a:t>11</a:t>
            </a:fld>
            <a:endParaRPr lang="en-US"/>
          </a:p>
        </p:txBody>
      </p:sp>
      <p:graphicFrame>
        <p:nvGraphicFramePr>
          <p:cNvPr id="9" name="Content Placeholder 9"/>
          <p:cNvGraphicFramePr>
            <a:graphicFrameLocks noGrp="1"/>
          </p:cNvGraphicFramePr>
          <p:nvPr>
            <p:extLst>
              <p:ext uri="{D42A27DB-BD31-4B8C-83A1-F6EECF244321}">
                <p14:modId xmlns:p14="http://schemas.microsoft.com/office/powerpoint/2010/main" val="2117704018"/>
              </p:ext>
            </p:extLst>
          </p:nvPr>
        </p:nvGraphicFramePr>
        <p:xfrm>
          <a:off x="614586" y="1632421"/>
          <a:ext cx="9433310" cy="486917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212440" y="1665914"/>
            <a:ext cx="4691436" cy="461643"/>
          </a:xfrm>
          <a:prstGeom prst="rect">
            <a:avLst/>
          </a:prstGeom>
          <a:solidFill>
            <a:schemeClr val="bg1"/>
          </a:solidFill>
        </p:spPr>
        <p:txBody>
          <a:bodyPr wrap="square" lIns="91418" tIns="45709" rIns="91418" bIns="45709" rtlCol="0">
            <a:spAutoFit/>
          </a:bodyPr>
          <a:lstStyle/>
          <a:p>
            <a:r>
              <a:rPr lang="en-US" sz="2400" dirty="0" smtClean="0"/>
              <a:t>[source: </a:t>
            </a:r>
            <a:r>
              <a:rPr lang="en-US" sz="2400" dirty="0" err="1" smtClean="0"/>
              <a:t>Hardavellas</a:t>
            </a:r>
            <a:r>
              <a:rPr lang="en-US" sz="2400" dirty="0" smtClean="0"/>
              <a:t>, IEEE Micro’11]</a:t>
            </a:r>
            <a:endParaRPr lang="en-US" sz="2400" dirty="0"/>
          </a:p>
        </p:txBody>
      </p:sp>
      <p:sp>
        <p:nvSpPr>
          <p:cNvPr id="8" name="TextBox 7"/>
          <p:cNvSpPr txBox="1"/>
          <p:nvPr/>
        </p:nvSpPr>
        <p:spPr>
          <a:xfrm>
            <a:off x="387997" y="6827076"/>
            <a:ext cx="9371841" cy="581109"/>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lIns="101566" tIns="50784" rIns="101566" bIns="50784">
            <a:spAutoFit/>
          </a:bodyPr>
          <a:lstStyle/>
          <a:p>
            <a:pPr algn="ctr">
              <a:defRPr/>
            </a:pPr>
            <a:r>
              <a:rPr lang="en-US" sz="3100" dirty="0" smtClean="0">
                <a:solidFill>
                  <a:schemeClr val="bg1"/>
                </a:solidFill>
                <a:latin typeface="Gill Sans MT"/>
                <a:cs typeface="Gill Sans MT"/>
              </a:rPr>
              <a:t>DDR bandwidth can not keep up!</a:t>
            </a:r>
            <a:endParaRPr lang="en-US" sz="3100" dirty="0">
              <a:solidFill>
                <a:schemeClr val="bg1"/>
              </a:solidFill>
              <a:latin typeface="Gill Sans MT"/>
              <a:cs typeface="Gill Sans MT"/>
            </a:endParaRPr>
          </a:p>
        </p:txBody>
      </p:sp>
    </p:spTree>
    <p:extLst>
      <p:ext uri="{BB962C8B-B14F-4D97-AF65-F5344CB8AC3E}">
        <p14:creationId xmlns:p14="http://schemas.microsoft.com/office/powerpoint/2010/main" val="693770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50737" y="2017682"/>
            <a:ext cx="3958838" cy="2857500"/>
            <a:chOff x="6199575" y="2017682"/>
            <a:chExt cx="3958838" cy="2857500"/>
          </a:xfrm>
        </p:grpSpPr>
        <p:pic>
          <p:nvPicPr>
            <p:cNvPr id="60" name="Picture 3" descr="C:\Users\plotfi\Desktop\full_bl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575" y="2017682"/>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6199575" y="3101381"/>
              <a:ext cx="3958838" cy="17738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30718" y="1371396"/>
            <a:ext cx="6683434" cy="5026752"/>
          </a:xfrm>
        </p:spPr>
        <p:txBody>
          <a:bodyPr>
            <a:normAutofit/>
          </a:bodyPr>
          <a:lstStyle/>
          <a:p>
            <a:pPr marL="0" indent="0">
              <a:buNone/>
            </a:pPr>
            <a:r>
              <a:rPr lang="en-US" dirty="0"/>
              <a:t>Vast data </a:t>
            </a:r>
            <a:r>
              <a:rPr lang="en-US" dirty="0" err="1"/>
              <a:t>sharded</a:t>
            </a:r>
            <a:r>
              <a:rPr lang="en-US" dirty="0"/>
              <a:t> across servers</a:t>
            </a:r>
          </a:p>
          <a:p>
            <a:pPr marL="1396207" lvl="3" indent="0">
              <a:buNone/>
            </a:pPr>
            <a:endParaRPr lang="en-US" sz="1600" dirty="0"/>
          </a:p>
          <a:p>
            <a:pPr marL="0" indent="0">
              <a:buNone/>
            </a:pPr>
            <a:r>
              <a:rPr lang="en-US" dirty="0"/>
              <a:t>Memory-resident workloads</a:t>
            </a:r>
          </a:p>
          <a:p>
            <a:pPr lvl="1"/>
            <a:r>
              <a:rPr lang="en-US" sz="2800" dirty="0"/>
              <a:t>Necessary for performance</a:t>
            </a:r>
          </a:p>
          <a:p>
            <a:pPr lvl="1"/>
            <a:r>
              <a:rPr lang="en-US" sz="2800" dirty="0"/>
              <a:t>Major TCO burden</a:t>
            </a:r>
          </a:p>
          <a:p>
            <a:pPr lvl="3"/>
            <a:endParaRPr lang="en-US" sz="1800" dirty="0"/>
          </a:p>
          <a:p>
            <a:pPr marL="0" indent="0">
              <a:buNone/>
            </a:pPr>
            <a:r>
              <a:rPr lang="en-US" dirty="0" smtClean="0"/>
              <a:t>Put memory at the center</a:t>
            </a:r>
            <a:endParaRPr lang="en-US" dirty="0"/>
          </a:p>
          <a:p>
            <a:pPr lvl="1"/>
            <a:r>
              <a:rPr lang="en-US" sz="2800" dirty="0" smtClean="0"/>
              <a:t>Design system around memory</a:t>
            </a:r>
            <a:endParaRPr lang="en-US" sz="2800" dirty="0"/>
          </a:p>
          <a:p>
            <a:pPr lvl="1"/>
            <a:r>
              <a:rPr lang="en-US" sz="2800" dirty="0" smtClean="0"/>
              <a:t>Optimize for data services</a:t>
            </a:r>
            <a:endParaRPr lang="en-US" sz="2800" dirty="0"/>
          </a:p>
          <a:p>
            <a:pPr lvl="1"/>
            <a:endParaRPr lang="en-US" sz="2800" dirty="0"/>
          </a:p>
        </p:txBody>
      </p:sp>
      <p:sp>
        <p:nvSpPr>
          <p:cNvPr id="54" name="Down Arrow 53"/>
          <p:cNvSpPr/>
          <p:nvPr/>
        </p:nvSpPr>
        <p:spPr>
          <a:xfrm>
            <a:off x="7750276" y="4814986"/>
            <a:ext cx="1026209" cy="996556"/>
          </a:xfrm>
          <a:prstGeom prst="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a:endParaRPr lang="en-US"/>
          </a:p>
        </p:txBody>
      </p:sp>
      <p:sp>
        <p:nvSpPr>
          <p:cNvPr id="20" name="TextBox 19"/>
          <p:cNvSpPr txBox="1"/>
          <p:nvPr/>
        </p:nvSpPr>
        <p:spPr>
          <a:xfrm>
            <a:off x="9035237" y="5524962"/>
            <a:ext cx="868643" cy="492443"/>
          </a:xfrm>
          <a:prstGeom prst="rect">
            <a:avLst/>
          </a:prstGeom>
          <a:noFill/>
        </p:spPr>
        <p:txBody>
          <a:bodyPr wrap="square" lIns="91412" tIns="45706" rIns="91412" bIns="45706" rtlCol="0">
            <a:spAutoFit/>
          </a:bodyPr>
          <a:lstStyle/>
          <a:p>
            <a:r>
              <a:rPr lang="en-US" sz="2600" i="1" dirty="0"/>
              <a:t>Data</a:t>
            </a:r>
          </a:p>
        </p:txBody>
      </p:sp>
      <p:sp>
        <p:nvSpPr>
          <p:cNvPr id="2" name="Title 1"/>
          <p:cNvSpPr>
            <a:spLocks noGrp="1"/>
          </p:cNvSpPr>
          <p:nvPr>
            <p:ph type="title"/>
          </p:nvPr>
        </p:nvSpPr>
        <p:spPr>
          <a:xfrm>
            <a:off x="507921" y="306631"/>
            <a:ext cx="9142572" cy="1269471"/>
          </a:xfrm>
        </p:spPr>
        <p:txBody>
          <a:bodyPr>
            <a:normAutofit fontScale="90000"/>
          </a:bodyPr>
          <a:lstStyle/>
          <a:p>
            <a:r>
              <a:rPr lang="en-US" dirty="0" smtClean="0"/>
              <a:t>Online Services are All About Memory</a:t>
            </a:r>
            <a:endParaRPr lang="en-US" dirty="0"/>
          </a:p>
        </p:txBody>
      </p:sp>
      <p:grpSp>
        <p:nvGrpSpPr>
          <p:cNvPr id="32" name="Group 31"/>
          <p:cNvGrpSpPr/>
          <p:nvPr/>
        </p:nvGrpSpPr>
        <p:grpSpPr>
          <a:xfrm>
            <a:off x="6879456" y="3173584"/>
            <a:ext cx="2664370" cy="1585845"/>
            <a:chOff x="5727297" y="2074635"/>
            <a:chExt cx="3168439" cy="2292121"/>
          </a:xfrm>
        </p:grpSpPr>
        <p:sp>
          <p:nvSpPr>
            <p:cNvPr id="33" name="Rectangle 32"/>
            <p:cNvSpPr/>
            <p:nvPr/>
          </p:nvSpPr>
          <p:spPr>
            <a:xfrm>
              <a:off x="5727297" y="2074635"/>
              <a:ext cx="3168439" cy="2292121"/>
            </a:xfrm>
            <a:prstGeom prst="rect">
              <a:avLst/>
            </a:prstGeom>
            <a:solidFill>
              <a:schemeClr val="bg1">
                <a:lumMod val="85000"/>
              </a:schemeClr>
            </a:solidFill>
            <a:ln>
              <a:solidFill>
                <a:srgbClr val="385D8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en-US" sz="1400" dirty="0">
                <a:solidFill>
                  <a:schemeClr val="bg1">
                    <a:lumMod val="85000"/>
                  </a:schemeClr>
                </a:solidFill>
                <a:latin typeface="Arial Narrow"/>
                <a:cs typeface="Arial Narrow"/>
              </a:endParaRPr>
            </a:p>
          </p:txBody>
        </p:sp>
        <p:sp>
          <p:nvSpPr>
            <p:cNvPr id="34" name="Rectangle 33"/>
            <p:cNvSpPr/>
            <p:nvPr/>
          </p:nvSpPr>
          <p:spPr>
            <a:xfrm>
              <a:off x="5799308" y="2146646"/>
              <a:ext cx="827769" cy="534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lang="en-US" sz="1800" dirty="0">
                  <a:solidFill>
                    <a:schemeClr val="tx1"/>
                  </a:solidFill>
                  <a:latin typeface="Arial Narrow"/>
                  <a:cs typeface="Arial Narrow"/>
                </a:rPr>
                <a:t>Core</a:t>
              </a:r>
            </a:p>
          </p:txBody>
        </p:sp>
        <p:sp>
          <p:nvSpPr>
            <p:cNvPr id="35" name="Rectangle 34"/>
            <p:cNvSpPr/>
            <p:nvPr/>
          </p:nvSpPr>
          <p:spPr>
            <a:xfrm>
              <a:off x="6627077" y="2146646"/>
              <a:ext cx="916110" cy="534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lang="en-US" sz="1800" dirty="0">
                  <a:solidFill>
                    <a:schemeClr val="tx1"/>
                  </a:solidFill>
                  <a:latin typeface="Arial Narrow"/>
                  <a:cs typeface="Arial Narrow"/>
                </a:rPr>
                <a:t>Core</a:t>
              </a:r>
            </a:p>
          </p:txBody>
        </p:sp>
        <p:sp>
          <p:nvSpPr>
            <p:cNvPr id="36" name="Rectangle 35"/>
            <p:cNvSpPr/>
            <p:nvPr/>
          </p:nvSpPr>
          <p:spPr>
            <a:xfrm>
              <a:off x="7547077" y="2146646"/>
              <a:ext cx="827998" cy="534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lang="en-US" sz="1800" dirty="0">
                  <a:solidFill>
                    <a:schemeClr val="tx1"/>
                  </a:solidFill>
                  <a:latin typeface="Arial Narrow"/>
                  <a:cs typeface="Arial Narrow"/>
                </a:rPr>
                <a:t>Core</a:t>
              </a:r>
            </a:p>
          </p:txBody>
        </p:sp>
        <p:sp>
          <p:nvSpPr>
            <p:cNvPr id="37" name="Rectangle 36"/>
            <p:cNvSpPr/>
            <p:nvPr/>
          </p:nvSpPr>
          <p:spPr>
            <a:xfrm>
              <a:off x="5799311" y="3216331"/>
              <a:ext cx="2575763" cy="1069685"/>
            </a:xfrm>
            <a:prstGeom prst="rect">
              <a:avLst/>
            </a:prstGeom>
            <a:solidFill>
              <a:srgbClr val="FF843F"/>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lang="en-US" sz="1800" dirty="0">
                  <a:solidFill>
                    <a:schemeClr val="tx1"/>
                  </a:solidFill>
                  <a:latin typeface="Arial Narrow"/>
                  <a:cs typeface="Arial Narrow"/>
                </a:rPr>
                <a:t>$</a:t>
              </a:r>
            </a:p>
          </p:txBody>
        </p:sp>
        <p:grpSp>
          <p:nvGrpSpPr>
            <p:cNvPr id="38" name="Group 4"/>
            <p:cNvGrpSpPr/>
            <p:nvPr/>
          </p:nvGrpSpPr>
          <p:grpSpPr>
            <a:xfrm>
              <a:off x="5799308" y="2681488"/>
              <a:ext cx="2575766" cy="534843"/>
              <a:chOff x="5799306" y="3751954"/>
              <a:chExt cx="2575766" cy="534843"/>
            </a:xfrm>
          </p:grpSpPr>
          <p:sp>
            <p:nvSpPr>
              <p:cNvPr id="39" name="Rectangle 38"/>
              <p:cNvSpPr/>
              <p:nvPr/>
            </p:nvSpPr>
            <p:spPr>
              <a:xfrm>
                <a:off x="5799306" y="3751954"/>
                <a:ext cx="827769" cy="534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Narrow"/>
                    <a:cs typeface="Arial Narrow"/>
                  </a:rPr>
                  <a:t>Core</a:t>
                </a:r>
              </a:p>
            </p:txBody>
          </p:sp>
          <p:sp>
            <p:nvSpPr>
              <p:cNvPr id="40" name="Rectangle 39"/>
              <p:cNvSpPr/>
              <p:nvPr/>
            </p:nvSpPr>
            <p:spPr>
              <a:xfrm>
                <a:off x="6627075" y="3751954"/>
                <a:ext cx="916110" cy="534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Narrow"/>
                    <a:cs typeface="Arial Narrow"/>
                  </a:rPr>
                  <a:t>Core</a:t>
                </a:r>
              </a:p>
            </p:txBody>
          </p:sp>
          <p:sp>
            <p:nvSpPr>
              <p:cNvPr id="41" name="Rectangle 40"/>
              <p:cNvSpPr/>
              <p:nvPr/>
            </p:nvSpPr>
            <p:spPr>
              <a:xfrm>
                <a:off x="7547074" y="3751954"/>
                <a:ext cx="827998" cy="534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Narrow"/>
                    <a:cs typeface="Arial Narrow"/>
                  </a:rPr>
                  <a:t>Core</a:t>
                </a:r>
              </a:p>
            </p:txBody>
          </p:sp>
        </p:grpSp>
      </p:grpSp>
      <p:pic>
        <p:nvPicPr>
          <p:cNvPr id="24" name="Picture 63"/>
          <p:cNvPicPr>
            <a:picLocks noChangeAspect="1"/>
          </p:cNvPicPr>
          <p:nvPr/>
        </p:nvPicPr>
        <p:blipFill rotWithShape="1">
          <a:blip r:embed="rId4">
            <a:extLst>
              <a:ext uri="{28A0092B-C50C-407E-A947-70E740481C1C}">
                <a14:useLocalDpi xmlns:a14="http://schemas.microsoft.com/office/drawing/2010/main" val="0"/>
              </a:ext>
            </a:extLst>
          </a:blip>
          <a:srcRect l="15616" t="14909" b="18768"/>
          <a:stretch/>
        </p:blipFill>
        <p:spPr bwMode="auto">
          <a:xfrm rot="16200000" flipH="1">
            <a:off x="5871707" y="5262300"/>
            <a:ext cx="1256792" cy="987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Rectangle 26"/>
          <p:cNvSpPr/>
          <p:nvPr/>
        </p:nvSpPr>
        <p:spPr>
          <a:xfrm>
            <a:off x="6679252" y="5945852"/>
            <a:ext cx="3080604" cy="901139"/>
          </a:xfrm>
          <a:prstGeom prst="rect">
            <a:avLst/>
          </a:prstGeom>
          <a:solidFill>
            <a:srgbClr val="00B0F0"/>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lIns="91418" tIns="45709" rIns="91418" bIns="45709" rtlCol="0" anchor="ctr"/>
          <a:lstStyle/>
          <a:p>
            <a:pPr algn="ctr"/>
            <a:r>
              <a:rPr lang="en-US" dirty="0" smtClean="0">
                <a:solidFill>
                  <a:schemeClr val="tx1"/>
                </a:solidFill>
              </a:rPr>
              <a:t>Memory</a:t>
            </a:r>
            <a:endParaRPr lang="en-US" dirty="0">
              <a:solidFill>
                <a:schemeClr val="tx1"/>
              </a:solidFill>
            </a:endParaRPr>
          </a:p>
        </p:txBody>
      </p:sp>
      <p:pic>
        <p:nvPicPr>
          <p:cNvPr id="23" name="Picture 22" descr="Stack-of-Dollars.jpg"/>
          <p:cNvPicPr>
            <a:picLocks noChangeAspect="1"/>
          </p:cNvPicPr>
          <p:nvPr/>
        </p:nvPicPr>
        <p:blipFill rotWithShape="1">
          <a:blip r:embed="rId5">
            <a:extLst>
              <a:ext uri="{BEBA8EAE-BF5A-486C-A8C5-ECC9F3942E4B}">
                <a14:imgProps xmlns:a14="http://schemas.microsoft.com/office/drawing/2010/main">
                  <a14:imgLayer r:embed="rId6">
                    <a14:imgEffect>
                      <a14:backgroundRemoval t="11000" b="86667" l="6750" r="94250">
                        <a14:foregroundMark x1="9500" y1="54667" x2="21250" y2="77667"/>
                        <a14:foregroundMark x1="21250" y1="77667" x2="40750" y2="66667"/>
                        <a14:foregroundMark x1="40750" y1="66667" x2="76000" y2="86000"/>
                        <a14:foregroundMark x1="88250" y1="70333" x2="88250" y2="70333"/>
                        <a14:foregroundMark x1="88250" y1="70333" x2="76500" y2="85333"/>
                        <a14:foregroundMark x1="92750" y1="59667" x2="92750" y2="59667"/>
                        <a14:foregroundMark x1="92750" y1="59667" x2="88500" y2="69333"/>
                        <a14:foregroundMark x1="92000" y1="49333" x2="92000" y2="49333"/>
                        <a14:foregroundMark x1="92000" y1="49333" x2="93250" y2="58667"/>
                        <a14:foregroundMark x1="90250" y1="48333" x2="90250" y2="48333"/>
                        <a14:foregroundMark x1="90250" y1="48333" x2="92000" y2="49000"/>
                        <a14:foregroundMark x1="93000" y1="40667" x2="93000" y2="40667"/>
                        <a14:foregroundMark x1="93000" y1="40667" x2="90250" y2="47667"/>
                        <a14:foregroundMark x1="92500" y1="31000" x2="92500" y2="31000"/>
                        <a14:foregroundMark x1="92500" y1="31000" x2="93250" y2="41000"/>
                        <a14:foregroundMark x1="82750" y1="30667" x2="82750" y2="30667"/>
                        <a14:foregroundMark x1="82750" y1="30667" x2="92500" y2="31333"/>
                        <a14:foregroundMark x1="83500" y1="17333" x2="83500" y2="17333"/>
                        <a14:foregroundMark x1="83500" y1="17333" x2="82750" y2="30667"/>
                        <a14:foregroundMark x1="60250" y1="13000" x2="83500" y2="17333"/>
                        <a14:foregroundMark x1="35500" y1="19333" x2="35500" y2="19333"/>
                        <a14:foregroundMark x1="59250" y1="12667" x2="59250" y2="12667"/>
                        <a14:foregroundMark x1="59250" y1="12667" x2="35500" y2="19333"/>
                        <a14:foregroundMark x1="33500" y1="20000" x2="33500" y2="20000"/>
                        <a14:foregroundMark x1="31250" y1="18667" x2="31250" y2="18667"/>
                        <a14:foregroundMark x1="11000" y1="26667" x2="11000" y2="26667"/>
                        <a14:foregroundMark x1="11000" y1="26667" x2="11000" y2="26667"/>
                        <a14:foregroundMark x1="11000" y1="26667" x2="30750" y2="18667"/>
                        <a14:foregroundMark x1="9750" y1="29333" x2="9750" y2="29333"/>
                        <a14:foregroundMark x1="7500" y1="30667" x2="7500" y2="30667"/>
                        <a14:foregroundMark x1="7500" y1="45000" x2="7500" y2="45000"/>
                        <a14:foregroundMark x1="7500" y1="45000" x2="9500" y2="54667"/>
                      </a14:backgroundRemoval>
                    </a14:imgEffect>
                  </a14:imgLayer>
                </a14:imgProps>
              </a:ext>
              <a:ext uri="{28A0092B-C50C-407E-A947-70E740481C1C}">
                <a14:useLocalDpi xmlns:a14="http://schemas.microsoft.com/office/drawing/2010/main" val="0"/>
              </a:ext>
            </a:extLst>
          </a:blip>
          <a:srcRect l="6560" t="11498" r="5576" b="14717"/>
          <a:stretch/>
        </p:blipFill>
        <p:spPr>
          <a:xfrm>
            <a:off x="4479828" y="5752684"/>
            <a:ext cx="1938088" cy="1220665"/>
          </a:xfrm>
          <a:prstGeom prst="rect">
            <a:avLst/>
          </a:prstGeom>
        </p:spPr>
      </p:pic>
      <p:grpSp>
        <p:nvGrpSpPr>
          <p:cNvPr id="25" name="Group 24"/>
          <p:cNvGrpSpPr/>
          <p:nvPr/>
        </p:nvGrpSpPr>
        <p:grpSpPr>
          <a:xfrm>
            <a:off x="8852680" y="2187133"/>
            <a:ext cx="619136" cy="6417004"/>
            <a:chOff x="5104047" y="4746205"/>
            <a:chExt cx="1552722" cy="3374314"/>
          </a:xfrm>
        </p:grpSpPr>
        <p:sp>
          <p:nvSpPr>
            <p:cNvPr id="26" name="Rectangle 25"/>
            <p:cNvSpPr/>
            <p:nvPr/>
          </p:nvSpPr>
          <p:spPr>
            <a:xfrm>
              <a:off x="5803150" y="5291118"/>
              <a:ext cx="853619" cy="778328"/>
            </a:xfrm>
            <a:prstGeom prst="rect">
              <a:avLst/>
            </a:prstGeom>
            <a:solidFill>
              <a:srgbClr val="FFFFFF"/>
            </a:solidFill>
            <a:ln w="9525" cap="flat" cmpd="sng" algn="ctr">
              <a:solidFill>
                <a:schemeClr val="tx1"/>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noProof="0" dirty="0" smtClean="0">
                  <a:solidFill>
                    <a:srgbClr val="000000"/>
                  </a:solidFill>
                  <a:latin typeface="Calibri"/>
                </a:rPr>
                <a:t>Network</a:t>
              </a:r>
              <a:endParaRPr kumimoji="0" lang="en-US" sz="2400" i="0" u="none" strike="noStrike" kern="0" cap="none" spc="0" normalizeH="0" baseline="0" noProof="0" dirty="0">
                <a:ln>
                  <a:noFill/>
                </a:ln>
                <a:solidFill>
                  <a:srgbClr val="000000"/>
                </a:solidFill>
                <a:effectLst/>
                <a:uLnTx/>
                <a:uFillTx/>
                <a:latin typeface="Calibri"/>
              </a:endParaRPr>
            </a:p>
          </p:txBody>
        </p:sp>
        <p:cxnSp>
          <p:nvCxnSpPr>
            <p:cNvPr id="44" name="Straight Connector 43"/>
            <p:cNvCxnSpPr/>
            <p:nvPr/>
          </p:nvCxnSpPr>
          <p:spPr>
            <a:xfrm>
              <a:off x="5695315" y="8120519"/>
              <a:ext cx="167936" cy="0"/>
            </a:xfrm>
            <a:prstGeom prst="line">
              <a:avLst/>
            </a:prstGeom>
            <a:noFill/>
            <a:ln w="38100" cap="flat" cmpd="sng" algn="ctr">
              <a:solidFill>
                <a:srgbClr val="000000"/>
              </a:solidFill>
              <a:prstDash val="solid"/>
            </a:ln>
            <a:effectLst/>
          </p:spPr>
        </p:cxnSp>
        <p:cxnSp>
          <p:nvCxnSpPr>
            <p:cNvPr id="42" name="Straight Connector 41"/>
            <p:cNvCxnSpPr/>
            <p:nvPr/>
          </p:nvCxnSpPr>
          <p:spPr>
            <a:xfrm flipV="1">
              <a:off x="5104047" y="4746205"/>
              <a:ext cx="167933" cy="0"/>
            </a:xfrm>
            <a:prstGeom prst="line">
              <a:avLst/>
            </a:prstGeom>
            <a:noFill/>
            <a:ln w="38100" cap="flat" cmpd="sng" algn="ctr">
              <a:solidFill>
                <a:srgbClr val="000000"/>
              </a:solidFill>
              <a:prstDash val="solid"/>
            </a:ln>
            <a:effectLst/>
          </p:spPr>
        </p:cxnSp>
      </p:grpSp>
      <p:sp>
        <p:nvSpPr>
          <p:cNvPr id="28" name="TextBox 27"/>
          <p:cNvSpPr txBox="1"/>
          <p:nvPr/>
        </p:nvSpPr>
        <p:spPr>
          <a:xfrm>
            <a:off x="388015" y="6971823"/>
            <a:ext cx="9371841" cy="581109"/>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lIns="101566" tIns="50784" rIns="101566" bIns="50784">
            <a:spAutoFit/>
          </a:bodyPr>
          <a:lstStyle/>
          <a:p>
            <a:pPr algn="ctr">
              <a:defRPr/>
            </a:pPr>
            <a:r>
              <a:rPr lang="en-US" sz="3100" dirty="0" smtClean="0">
                <a:solidFill>
                  <a:schemeClr val="bg1"/>
                </a:solidFill>
                <a:latin typeface="Gill Sans MT"/>
                <a:cs typeface="Gill Sans MT"/>
              </a:rPr>
              <a:t>Server design entirely driven by DRAM!</a:t>
            </a:r>
            <a:endParaRPr lang="en-US" sz="3100" dirty="0">
              <a:solidFill>
                <a:schemeClr val="bg1"/>
              </a:solidFill>
              <a:latin typeface="Gill Sans MT"/>
              <a:cs typeface="Gill Sans MT"/>
            </a:endParaRPr>
          </a:p>
        </p:txBody>
      </p:sp>
    </p:spTree>
    <p:extLst>
      <p:ext uri="{BB962C8B-B14F-4D97-AF65-F5344CB8AC3E}">
        <p14:creationId xmlns:p14="http://schemas.microsoft.com/office/powerpoint/2010/main" val="84101763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grayscl/>
          </a:blip>
          <a:stretch>
            <a:fillRect/>
          </a:stretch>
        </p:blipFill>
        <p:spPr>
          <a:xfrm>
            <a:off x="995927" y="1476899"/>
            <a:ext cx="8239658" cy="5210641"/>
          </a:xfrm>
          <a:prstGeom prst="rect">
            <a:avLst/>
          </a:prstGeom>
        </p:spPr>
      </p:pic>
      <p:sp>
        <p:nvSpPr>
          <p:cNvPr id="2" name="Title 1"/>
          <p:cNvSpPr>
            <a:spLocks noGrp="1"/>
          </p:cNvSpPr>
          <p:nvPr>
            <p:ph type="title"/>
          </p:nvPr>
        </p:nvSpPr>
        <p:spPr>
          <a:xfrm>
            <a:off x="-31300" y="0"/>
            <a:ext cx="10189713" cy="1320497"/>
          </a:xfrm>
          <a:solidFill>
            <a:srgbClr val="FFFFFF"/>
          </a:solidFill>
        </p:spPr>
        <p:txBody>
          <a:bodyPr>
            <a:normAutofit/>
          </a:bodyPr>
          <a:lstStyle/>
          <a:p>
            <a:r>
              <a:rPr lang="en-US" dirty="0" smtClean="0"/>
              <a:t>Our Vision: Memory-Centric Systems </a:t>
            </a:r>
            <a:endParaRPr lang="en-US" dirty="0"/>
          </a:p>
        </p:txBody>
      </p:sp>
      <p:sp>
        <p:nvSpPr>
          <p:cNvPr id="4" name="Slide Number Placeholder 3"/>
          <p:cNvSpPr>
            <a:spLocks noGrp="1"/>
          </p:cNvSpPr>
          <p:nvPr>
            <p:ph type="sldNum" sz="quarter" idx="12"/>
          </p:nvPr>
        </p:nvSpPr>
        <p:spPr/>
        <p:txBody>
          <a:bodyPr/>
          <a:lstStyle/>
          <a:p>
            <a:fld id="{ECC9D4E8-56DA-5B49-B6CB-33DEEEAE3E41}" type="slidenum">
              <a:rPr lang="en-US" smtClean="0"/>
              <a:t>13</a:t>
            </a:fld>
            <a:endParaRPr lang="en-US"/>
          </a:p>
        </p:txBody>
      </p:sp>
      <p:sp>
        <p:nvSpPr>
          <p:cNvPr id="7" name="TextBox 6"/>
          <p:cNvSpPr txBox="1"/>
          <p:nvPr/>
        </p:nvSpPr>
        <p:spPr>
          <a:xfrm rot="2525705">
            <a:off x="2341421" y="4432266"/>
            <a:ext cx="1913789" cy="518062"/>
          </a:xfrm>
          <a:prstGeom prst="rect">
            <a:avLst/>
          </a:prstGeom>
          <a:noFill/>
        </p:spPr>
        <p:txBody>
          <a:bodyPr wrap="square" lIns="101572" tIns="50786" rIns="101572" bIns="50786" rtlCol="0">
            <a:spAutoFit/>
          </a:bodyPr>
          <a:lstStyle/>
          <a:p>
            <a:pPr algn="ctr"/>
            <a:r>
              <a:rPr lang="en-US" sz="2700" dirty="0">
                <a:solidFill>
                  <a:srgbClr val="000000"/>
                </a:solidFill>
                <a:latin typeface="Gill Sans "/>
                <a:cs typeface="Gill Sans "/>
              </a:rPr>
              <a:t>processors</a:t>
            </a:r>
          </a:p>
        </p:txBody>
      </p:sp>
      <p:sp>
        <p:nvSpPr>
          <p:cNvPr id="8" name="TextBox 7"/>
          <p:cNvSpPr txBox="1"/>
          <p:nvPr/>
        </p:nvSpPr>
        <p:spPr>
          <a:xfrm rot="1728205">
            <a:off x="6060176" y="2180453"/>
            <a:ext cx="1679254" cy="518062"/>
          </a:xfrm>
          <a:prstGeom prst="rect">
            <a:avLst/>
          </a:prstGeom>
          <a:noFill/>
        </p:spPr>
        <p:txBody>
          <a:bodyPr wrap="square" lIns="101572" tIns="50786" rIns="101572" bIns="50786" rtlCol="0">
            <a:spAutoFit/>
          </a:bodyPr>
          <a:lstStyle/>
          <a:p>
            <a:pPr algn="ctr"/>
            <a:r>
              <a:rPr lang="en-US" sz="2700" dirty="0">
                <a:solidFill>
                  <a:srgbClr val="000000"/>
                </a:solidFill>
                <a:latin typeface="Gill Sans "/>
                <a:cs typeface="Gill Sans "/>
              </a:rPr>
              <a:t>networks</a:t>
            </a:r>
          </a:p>
        </p:txBody>
      </p:sp>
      <p:sp>
        <p:nvSpPr>
          <p:cNvPr id="9" name="TextBox 8"/>
          <p:cNvSpPr txBox="1"/>
          <p:nvPr/>
        </p:nvSpPr>
        <p:spPr>
          <a:xfrm rot="20064483">
            <a:off x="2222845" y="2125954"/>
            <a:ext cx="2573808" cy="518062"/>
          </a:xfrm>
          <a:prstGeom prst="rect">
            <a:avLst/>
          </a:prstGeom>
          <a:noFill/>
        </p:spPr>
        <p:txBody>
          <a:bodyPr wrap="square" lIns="101572" tIns="50786" rIns="101572" bIns="50786" rtlCol="0">
            <a:spAutoFit/>
          </a:bodyPr>
          <a:lstStyle/>
          <a:p>
            <a:pPr algn="ctr"/>
            <a:r>
              <a:rPr lang="en-US" sz="2700" dirty="0">
                <a:solidFill>
                  <a:srgbClr val="000000"/>
                </a:solidFill>
                <a:latin typeface="Gill Sans "/>
                <a:cs typeface="Gill Sans "/>
              </a:rPr>
              <a:t>software stack</a:t>
            </a:r>
          </a:p>
        </p:txBody>
      </p:sp>
      <p:sp>
        <p:nvSpPr>
          <p:cNvPr id="10" name="TextBox 9"/>
          <p:cNvSpPr txBox="1"/>
          <p:nvPr/>
        </p:nvSpPr>
        <p:spPr>
          <a:xfrm rot="19353945">
            <a:off x="5641296" y="4262132"/>
            <a:ext cx="2791259" cy="933561"/>
          </a:xfrm>
          <a:prstGeom prst="rect">
            <a:avLst/>
          </a:prstGeom>
          <a:noFill/>
        </p:spPr>
        <p:txBody>
          <a:bodyPr wrap="square" lIns="101572" tIns="50786" rIns="101572" bIns="50786" rtlCol="0">
            <a:spAutoFit/>
          </a:bodyPr>
          <a:lstStyle/>
          <a:p>
            <a:pPr algn="ctr"/>
            <a:r>
              <a:rPr lang="en-US" sz="2700" dirty="0">
                <a:solidFill>
                  <a:srgbClr val="000000"/>
                </a:solidFill>
                <a:latin typeface="Gill Sans "/>
                <a:cs typeface="Gill Sans "/>
              </a:rPr>
              <a:t>memory </a:t>
            </a:r>
          </a:p>
          <a:p>
            <a:pPr algn="ctr"/>
            <a:r>
              <a:rPr lang="en-US" sz="2700" dirty="0">
                <a:solidFill>
                  <a:srgbClr val="000000"/>
                </a:solidFill>
                <a:latin typeface="Gill Sans "/>
                <a:cs typeface="Gill Sans "/>
              </a:rPr>
              <a:t>system</a:t>
            </a:r>
          </a:p>
        </p:txBody>
      </p:sp>
      <p:sp>
        <p:nvSpPr>
          <p:cNvPr id="11" name="TextBox 10"/>
          <p:cNvSpPr txBox="1"/>
          <p:nvPr/>
        </p:nvSpPr>
        <p:spPr>
          <a:xfrm>
            <a:off x="3807905" y="3064490"/>
            <a:ext cx="2657316" cy="933561"/>
          </a:xfrm>
          <a:prstGeom prst="rect">
            <a:avLst/>
          </a:prstGeom>
          <a:noFill/>
        </p:spPr>
        <p:txBody>
          <a:bodyPr wrap="square" lIns="101572" tIns="50786" rIns="101572" bIns="50786" rtlCol="0">
            <a:spAutoFit/>
          </a:bodyPr>
          <a:lstStyle/>
          <a:p>
            <a:pPr algn="ctr"/>
            <a:r>
              <a:rPr lang="en-US" sz="2700" dirty="0">
                <a:solidFill>
                  <a:srgbClr val="FF0000"/>
                </a:solidFill>
                <a:latin typeface="Gill Sans "/>
                <a:cs typeface="Gill Sans "/>
              </a:rPr>
              <a:t>memory-centric </a:t>
            </a:r>
          </a:p>
          <a:p>
            <a:pPr algn="ctr"/>
            <a:r>
              <a:rPr lang="en-US" sz="2700" dirty="0">
                <a:solidFill>
                  <a:srgbClr val="FF0000"/>
                </a:solidFill>
                <a:latin typeface="Gill Sans "/>
                <a:cs typeface="Gill Sans "/>
              </a:rPr>
              <a:t>systems</a:t>
            </a:r>
          </a:p>
        </p:txBody>
      </p:sp>
      <p:sp>
        <p:nvSpPr>
          <p:cNvPr id="15" name="TextBox 14"/>
          <p:cNvSpPr txBox="1"/>
          <p:nvPr/>
        </p:nvSpPr>
        <p:spPr>
          <a:xfrm>
            <a:off x="387997" y="6827076"/>
            <a:ext cx="9371841" cy="581109"/>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lIns="101566" tIns="50784" rIns="101566" bIns="50784">
            <a:spAutoFit/>
          </a:bodyPr>
          <a:lstStyle/>
          <a:p>
            <a:pPr algn="ctr">
              <a:defRPr/>
            </a:pPr>
            <a:r>
              <a:rPr lang="en-US" sz="3100" dirty="0" smtClean="0">
                <a:solidFill>
                  <a:schemeClr val="bg1"/>
                </a:solidFill>
                <a:latin typeface="Gill Sans MT"/>
                <a:cs typeface="Gill Sans MT"/>
              </a:rPr>
              <a:t>Design Servers with Memory Ground Up!</a:t>
            </a:r>
            <a:endParaRPr lang="en-US" sz="3100" dirty="0">
              <a:solidFill>
                <a:schemeClr val="bg1"/>
              </a:solidFill>
              <a:latin typeface="Gill Sans MT"/>
              <a:cs typeface="Gill Sans MT"/>
            </a:endParaRPr>
          </a:p>
        </p:txBody>
      </p:sp>
      <p:sp>
        <p:nvSpPr>
          <p:cNvPr id="38" name="TextBox 37"/>
          <p:cNvSpPr txBox="1"/>
          <p:nvPr/>
        </p:nvSpPr>
        <p:spPr>
          <a:xfrm>
            <a:off x="-2123610" y="1367716"/>
            <a:ext cx="205152" cy="410198"/>
          </a:xfrm>
          <a:prstGeom prst="rect">
            <a:avLst/>
          </a:prstGeom>
          <a:noFill/>
        </p:spPr>
        <p:txBody>
          <a:bodyPr wrap="none" lIns="101572" tIns="50786" rIns="101572" bIns="50786" rtlCol="0">
            <a:spAutoFit/>
          </a:bodyPr>
          <a:lstStyle/>
          <a:p>
            <a:endParaRPr lang="en-US" dirty="0"/>
          </a:p>
        </p:txBody>
      </p:sp>
      <p:sp>
        <p:nvSpPr>
          <p:cNvPr id="17" name="TextBox 16"/>
          <p:cNvSpPr txBox="1"/>
          <p:nvPr/>
        </p:nvSpPr>
        <p:spPr>
          <a:xfrm rot="2525705">
            <a:off x="2341421" y="4432266"/>
            <a:ext cx="1913789" cy="518062"/>
          </a:xfrm>
          <a:prstGeom prst="rect">
            <a:avLst/>
          </a:prstGeom>
          <a:noFill/>
        </p:spPr>
        <p:txBody>
          <a:bodyPr wrap="square" lIns="101572" tIns="50786" rIns="101572" bIns="50786" rtlCol="0">
            <a:spAutoFit/>
          </a:bodyPr>
          <a:lstStyle/>
          <a:p>
            <a:pPr algn="ctr"/>
            <a:r>
              <a:rPr lang="en-US" sz="2700" dirty="0">
                <a:latin typeface="Gill Sans "/>
                <a:cs typeface="Gill Sans "/>
              </a:rPr>
              <a:t>processors</a:t>
            </a:r>
          </a:p>
        </p:txBody>
      </p:sp>
      <p:sp>
        <p:nvSpPr>
          <p:cNvPr id="18" name="TextBox 17"/>
          <p:cNvSpPr txBox="1"/>
          <p:nvPr/>
        </p:nvSpPr>
        <p:spPr>
          <a:xfrm rot="19353945">
            <a:off x="5641296" y="4262132"/>
            <a:ext cx="2791259" cy="933561"/>
          </a:xfrm>
          <a:prstGeom prst="rect">
            <a:avLst/>
          </a:prstGeom>
          <a:noFill/>
        </p:spPr>
        <p:txBody>
          <a:bodyPr wrap="square" lIns="101572" tIns="50786" rIns="101572" bIns="50786" rtlCol="0">
            <a:spAutoFit/>
          </a:bodyPr>
          <a:lstStyle/>
          <a:p>
            <a:pPr algn="ctr"/>
            <a:r>
              <a:rPr lang="en-US" sz="2700" dirty="0">
                <a:solidFill>
                  <a:srgbClr val="000000"/>
                </a:solidFill>
                <a:latin typeface="Gill Sans "/>
                <a:cs typeface="Gill Sans "/>
              </a:rPr>
              <a:t>memory </a:t>
            </a:r>
          </a:p>
          <a:p>
            <a:pPr algn="ctr"/>
            <a:r>
              <a:rPr lang="en-US" sz="2700" dirty="0">
                <a:solidFill>
                  <a:srgbClr val="000000"/>
                </a:solidFill>
                <a:latin typeface="Gill Sans "/>
                <a:cs typeface="Gill Sans "/>
              </a:rPr>
              <a:t>system</a:t>
            </a:r>
          </a:p>
        </p:txBody>
      </p:sp>
    </p:spTree>
    <p:extLst>
      <p:ext uri="{BB962C8B-B14F-4D97-AF65-F5344CB8AC3E}">
        <p14:creationId xmlns:p14="http://schemas.microsoft.com/office/powerpoint/2010/main" val="183851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36" y="1288062"/>
            <a:ext cx="9649339" cy="5400750"/>
          </a:xfrm>
        </p:spPr>
        <p:txBody>
          <a:bodyPr>
            <a:noAutofit/>
          </a:bodyPr>
          <a:lstStyle/>
          <a:p>
            <a:pPr marL="0" indent="0">
              <a:buNone/>
            </a:pPr>
            <a:endParaRPr lang="en-US" sz="3200" dirty="0" smtClean="0"/>
          </a:p>
          <a:p>
            <a:pPr marL="0" indent="0">
              <a:buNone/>
            </a:pPr>
            <a:endParaRPr lang="en-US" sz="3200" dirty="0" smtClean="0"/>
          </a:p>
          <a:p>
            <a:pPr marL="0" indent="0">
              <a:buNone/>
            </a:pPr>
            <a:r>
              <a:rPr lang="en-US" sz="3200" dirty="0" smtClean="0"/>
              <a:t>Want</a:t>
            </a:r>
          </a:p>
          <a:p>
            <a:r>
              <a:rPr lang="en-US" sz="3200" dirty="0" smtClean="0"/>
              <a:t>High capacity: </a:t>
            </a:r>
            <a:r>
              <a:rPr lang="en-US" sz="2800" dirty="0" smtClean="0"/>
              <a:t>Workloads operate </a:t>
            </a:r>
            <a:r>
              <a:rPr lang="en-US" sz="2800" dirty="0"/>
              <a:t>on massive datasets</a:t>
            </a:r>
          </a:p>
          <a:p>
            <a:r>
              <a:rPr lang="en-US" sz="3200" dirty="0" smtClean="0"/>
              <a:t>High bandwidth: </a:t>
            </a:r>
            <a:r>
              <a:rPr lang="en-US" sz="2800" dirty="0" smtClean="0"/>
              <a:t>Well-designed CPUs are </a:t>
            </a:r>
            <a:r>
              <a:rPr lang="en-US" sz="2800" dirty="0" err="1" smtClean="0"/>
              <a:t>bw</a:t>
            </a:r>
            <a:r>
              <a:rPr lang="en-US" sz="2800" dirty="0" smtClean="0"/>
              <a:t>-constrained</a:t>
            </a:r>
            <a:endParaRPr lang="en-US" sz="3200" dirty="0" smtClean="0"/>
          </a:p>
          <a:p>
            <a:pPr marL="63464" indent="0">
              <a:buNone/>
            </a:pPr>
            <a:endParaRPr lang="en-US" sz="3200" dirty="0" smtClean="0"/>
          </a:p>
          <a:p>
            <a:pPr marL="63464" indent="0">
              <a:buNone/>
            </a:pPr>
            <a:r>
              <a:rPr lang="en-US" sz="3200" dirty="0" smtClean="0"/>
              <a:t>But, must also keep</a:t>
            </a:r>
            <a:endParaRPr lang="en-US" sz="3200" dirty="0"/>
          </a:p>
          <a:p>
            <a:r>
              <a:rPr lang="en-US" sz="3200" dirty="0" smtClean="0">
                <a:sym typeface="Wingdings"/>
              </a:rPr>
              <a:t>Low latency: </a:t>
            </a:r>
            <a:r>
              <a:rPr lang="en-US" sz="2800" dirty="0" smtClean="0">
                <a:sym typeface="Wingdings"/>
              </a:rPr>
              <a:t>on critical path of data structure traversals</a:t>
            </a:r>
          </a:p>
          <a:p>
            <a:r>
              <a:rPr lang="en-US" sz="3200" dirty="0" smtClean="0">
                <a:sym typeface="Wingdings"/>
              </a:rPr>
              <a:t>Low power: </a:t>
            </a:r>
            <a:r>
              <a:rPr lang="en-US" sz="2800" dirty="0" smtClean="0">
                <a:sym typeface="Wingdings"/>
              </a:rPr>
              <a:t>memory’s energy a big fraction of  TCO</a:t>
            </a:r>
          </a:p>
          <a:p>
            <a:pPr lvl="1"/>
            <a:endParaRPr lang="en-US" sz="3200" dirty="0">
              <a:sym typeface="Wingdings"/>
            </a:endParaRPr>
          </a:p>
          <a:p>
            <a:pPr marL="0" indent="0">
              <a:buNone/>
            </a:pPr>
            <a:endParaRPr lang="en-US" sz="3200" dirty="0"/>
          </a:p>
          <a:p>
            <a:pPr marL="0" indent="0">
              <a:buNone/>
            </a:pPr>
            <a:endParaRPr lang="en-US" sz="3200" dirty="0"/>
          </a:p>
        </p:txBody>
      </p:sp>
      <p:sp>
        <p:nvSpPr>
          <p:cNvPr id="5" name="Title 1"/>
          <p:cNvSpPr>
            <a:spLocks noGrp="1"/>
          </p:cNvSpPr>
          <p:nvPr>
            <p:ph type="title"/>
          </p:nvPr>
        </p:nvSpPr>
        <p:spPr>
          <a:xfrm>
            <a:off x="507921" y="594671"/>
            <a:ext cx="9142572" cy="1269471"/>
          </a:xfrm>
        </p:spPr>
        <p:txBody>
          <a:bodyPr/>
          <a:lstStyle/>
          <a:p>
            <a:r>
              <a:rPr lang="en-US" dirty="0" smtClean="0"/>
              <a:t>Memory System Requirements</a:t>
            </a:r>
            <a:endParaRPr lang="en-US" dirty="0"/>
          </a:p>
        </p:txBody>
      </p:sp>
      <p:sp>
        <p:nvSpPr>
          <p:cNvPr id="2" name="Slide Number Placeholder 1"/>
          <p:cNvSpPr>
            <a:spLocks noGrp="1"/>
          </p:cNvSpPr>
          <p:nvPr>
            <p:ph type="sldNum" sz="quarter" idx="12"/>
          </p:nvPr>
        </p:nvSpPr>
        <p:spPr/>
        <p:txBody>
          <a:bodyPr/>
          <a:lstStyle/>
          <a:p>
            <a:fld id="{ECC9D4E8-56DA-5B49-B6CB-33DEEEAE3E41}" type="slidenum">
              <a:rPr lang="en-US" smtClean="0"/>
              <a:t>14</a:t>
            </a:fld>
            <a:endParaRPr lang="en-US"/>
          </a:p>
        </p:txBody>
      </p:sp>
    </p:spTree>
    <p:extLst>
      <p:ext uri="{BB962C8B-B14F-4D97-AF65-F5344CB8AC3E}">
        <p14:creationId xmlns:p14="http://schemas.microsoft.com/office/powerpoint/2010/main" val="4114503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7090" y="1959898"/>
            <a:ext cx="8634651" cy="4668832"/>
          </a:xfrm>
          <a:prstGeom prst="rect">
            <a:avLst/>
          </a:prstGeom>
        </p:spPr>
      </p:pic>
      <p:sp>
        <p:nvSpPr>
          <p:cNvPr id="2" name="Title 1"/>
          <p:cNvSpPr>
            <a:spLocks noGrp="1"/>
          </p:cNvSpPr>
          <p:nvPr>
            <p:ph type="title"/>
          </p:nvPr>
        </p:nvSpPr>
        <p:spPr>
          <a:xfrm>
            <a:off x="13697" y="666681"/>
            <a:ext cx="10158413" cy="1269471"/>
          </a:xfrm>
        </p:spPr>
        <p:txBody>
          <a:bodyPr>
            <a:normAutofit fontScale="90000"/>
          </a:bodyPr>
          <a:lstStyle/>
          <a:p>
            <a:r>
              <a:rPr lang="en-US" dirty="0" smtClean="0"/>
              <a:t>Many Dataset Accesses are highly Skewed</a:t>
            </a:r>
            <a:endParaRPr lang="en-US" dirty="0"/>
          </a:p>
        </p:txBody>
      </p:sp>
      <p:sp>
        <p:nvSpPr>
          <p:cNvPr id="5" name="TextBox 4"/>
          <p:cNvSpPr txBox="1"/>
          <p:nvPr/>
        </p:nvSpPr>
        <p:spPr>
          <a:xfrm>
            <a:off x="1220284" y="2035163"/>
            <a:ext cx="839480" cy="824084"/>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0</a:t>
            </a:r>
          </a:p>
        </p:txBody>
      </p:sp>
      <p:sp>
        <p:nvSpPr>
          <p:cNvPr id="17" name="TextBox 16"/>
          <p:cNvSpPr txBox="1"/>
          <p:nvPr/>
        </p:nvSpPr>
        <p:spPr>
          <a:xfrm>
            <a:off x="1266514" y="2709827"/>
            <a:ext cx="839480" cy="824084"/>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-1</a:t>
            </a:r>
          </a:p>
        </p:txBody>
      </p:sp>
      <p:sp>
        <p:nvSpPr>
          <p:cNvPr id="18" name="TextBox 17"/>
          <p:cNvSpPr txBox="1"/>
          <p:nvPr/>
        </p:nvSpPr>
        <p:spPr>
          <a:xfrm>
            <a:off x="1263093" y="3359597"/>
            <a:ext cx="839480" cy="824084"/>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-2</a:t>
            </a:r>
          </a:p>
        </p:txBody>
      </p:sp>
      <p:sp>
        <p:nvSpPr>
          <p:cNvPr id="19" name="TextBox 18"/>
          <p:cNvSpPr txBox="1"/>
          <p:nvPr/>
        </p:nvSpPr>
        <p:spPr>
          <a:xfrm>
            <a:off x="1268230" y="4084088"/>
            <a:ext cx="839480" cy="824084"/>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-3</a:t>
            </a:r>
          </a:p>
        </p:txBody>
      </p:sp>
      <p:sp>
        <p:nvSpPr>
          <p:cNvPr id="20" name="TextBox 19"/>
          <p:cNvSpPr txBox="1"/>
          <p:nvPr/>
        </p:nvSpPr>
        <p:spPr>
          <a:xfrm>
            <a:off x="1278506" y="4733859"/>
            <a:ext cx="839480" cy="824084"/>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-4</a:t>
            </a:r>
          </a:p>
        </p:txBody>
      </p:sp>
      <p:sp>
        <p:nvSpPr>
          <p:cNvPr id="21" name="TextBox 20"/>
          <p:cNvSpPr txBox="1"/>
          <p:nvPr/>
        </p:nvSpPr>
        <p:spPr>
          <a:xfrm>
            <a:off x="1288773" y="5342549"/>
            <a:ext cx="839480" cy="824084"/>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-5</a:t>
            </a:r>
          </a:p>
        </p:txBody>
      </p:sp>
      <p:sp>
        <p:nvSpPr>
          <p:cNvPr id="22" name="TextBox 21"/>
          <p:cNvSpPr txBox="1"/>
          <p:nvPr/>
        </p:nvSpPr>
        <p:spPr>
          <a:xfrm>
            <a:off x="1768237" y="5774424"/>
            <a:ext cx="839480" cy="394367"/>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0</a:t>
            </a:r>
          </a:p>
        </p:txBody>
      </p:sp>
      <p:sp>
        <p:nvSpPr>
          <p:cNvPr id="23" name="TextBox 22"/>
          <p:cNvSpPr txBox="1"/>
          <p:nvPr/>
        </p:nvSpPr>
        <p:spPr>
          <a:xfrm>
            <a:off x="3416873" y="5774424"/>
            <a:ext cx="839480" cy="394367"/>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1</a:t>
            </a:r>
          </a:p>
        </p:txBody>
      </p:sp>
      <p:sp>
        <p:nvSpPr>
          <p:cNvPr id="24" name="TextBox 23"/>
          <p:cNvSpPr txBox="1"/>
          <p:nvPr/>
        </p:nvSpPr>
        <p:spPr>
          <a:xfrm>
            <a:off x="5092904" y="5774424"/>
            <a:ext cx="839480" cy="394367"/>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2</a:t>
            </a:r>
          </a:p>
        </p:txBody>
      </p:sp>
      <p:sp>
        <p:nvSpPr>
          <p:cNvPr id="25" name="TextBox 24"/>
          <p:cNvSpPr txBox="1"/>
          <p:nvPr/>
        </p:nvSpPr>
        <p:spPr>
          <a:xfrm>
            <a:off x="6722914" y="5774424"/>
            <a:ext cx="839480" cy="394367"/>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3</a:t>
            </a:r>
          </a:p>
        </p:txBody>
      </p:sp>
      <p:sp>
        <p:nvSpPr>
          <p:cNvPr id="26" name="TextBox 25"/>
          <p:cNvSpPr txBox="1"/>
          <p:nvPr/>
        </p:nvSpPr>
        <p:spPr>
          <a:xfrm>
            <a:off x="8385248" y="5774424"/>
            <a:ext cx="839480" cy="394367"/>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101572" tIns="50786" rIns="101572" bIns="50786"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2000" dirty="0">
                <a:latin typeface="Gill Sans Light"/>
                <a:cs typeface="Gill Sans Light"/>
              </a:rPr>
              <a:t>10</a:t>
            </a:r>
            <a:r>
              <a:rPr lang="en-US" sz="2000" baseline="30000" dirty="0">
                <a:latin typeface="Gill Sans Light"/>
                <a:cs typeface="Gill Sans Light"/>
              </a:rPr>
              <a:t> 4</a:t>
            </a:r>
          </a:p>
        </p:txBody>
      </p:sp>
      <p:sp>
        <p:nvSpPr>
          <p:cNvPr id="4" name="Slide Number Placeholder 3"/>
          <p:cNvSpPr>
            <a:spLocks noGrp="1"/>
          </p:cNvSpPr>
          <p:nvPr>
            <p:ph type="sldNum" sz="quarter" idx="12"/>
          </p:nvPr>
        </p:nvSpPr>
        <p:spPr/>
        <p:txBody>
          <a:bodyPr/>
          <a:lstStyle/>
          <a:p>
            <a:fld id="{ECC9D4E8-56DA-5B49-B6CB-33DEEEAE3E41}" type="slidenum">
              <a:rPr lang="en-US" smtClean="0"/>
              <a:t>15</a:t>
            </a:fld>
            <a:endParaRPr lang="en-US"/>
          </a:p>
        </p:txBody>
      </p:sp>
      <p:sp>
        <p:nvSpPr>
          <p:cNvPr id="29" name="TextBox 28"/>
          <p:cNvSpPr txBox="1"/>
          <p:nvPr/>
        </p:nvSpPr>
        <p:spPr>
          <a:xfrm>
            <a:off x="387997" y="6827076"/>
            <a:ext cx="9371841" cy="581109"/>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lIns="101566" tIns="50784" rIns="101566" bIns="50784">
            <a:spAutoFit/>
          </a:bodyPr>
          <a:lstStyle/>
          <a:p>
            <a:pPr algn="ctr">
              <a:defRPr/>
            </a:pPr>
            <a:r>
              <a:rPr lang="en-US" sz="3100" dirty="0">
                <a:solidFill>
                  <a:schemeClr val="bg1"/>
                </a:solidFill>
                <a:latin typeface="Gill Sans MT"/>
                <a:cs typeface="Gill Sans MT"/>
              </a:rPr>
              <a:t>What are the implications on memory traffic?</a:t>
            </a:r>
          </a:p>
        </p:txBody>
      </p:sp>
      <p:sp>
        <p:nvSpPr>
          <p:cNvPr id="27" name="Rectangle 26"/>
          <p:cNvSpPr/>
          <p:nvPr/>
        </p:nvSpPr>
        <p:spPr>
          <a:xfrm>
            <a:off x="2295188" y="2035164"/>
            <a:ext cx="6619648" cy="35592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dirty="0"/>
          </a:p>
        </p:txBody>
      </p:sp>
      <p:sp>
        <p:nvSpPr>
          <p:cNvPr id="28" name="Rectangle 27"/>
          <p:cNvSpPr/>
          <p:nvPr/>
        </p:nvSpPr>
        <p:spPr>
          <a:xfrm>
            <a:off x="6917935" y="4368260"/>
            <a:ext cx="2306792" cy="180052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p>
        </p:txBody>
      </p:sp>
      <p:sp>
        <p:nvSpPr>
          <p:cNvPr id="6" name="TextBox 5"/>
          <p:cNvSpPr txBox="1"/>
          <p:nvPr/>
        </p:nvSpPr>
        <p:spPr>
          <a:xfrm>
            <a:off x="6558432" y="3269172"/>
            <a:ext cx="3145236" cy="841228"/>
          </a:xfrm>
          <a:prstGeom prst="rect">
            <a:avLst/>
          </a:prstGeom>
          <a:noFill/>
        </p:spPr>
        <p:txBody>
          <a:bodyPr wrap="none" lIns="101572" tIns="50786" rIns="101572" bIns="50786" rtlCol="0">
            <a:spAutoFit/>
          </a:bodyPr>
          <a:lstStyle/>
          <a:p>
            <a:pPr algn="ctr"/>
            <a:r>
              <a:rPr lang="en-US" sz="2400" dirty="0">
                <a:solidFill>
                  <a:srgbClr val="FF0000"/>
                </a:solidFill>
                <a:latin typeface="Gill Sans Light"/>
                <a:cs typeface="Gill Sans Light"/>
              </a:rPr>
              <a:t>90% of dataset accounts</a:t>
            </a:r>
          </a:p>
          <a:p>
            <a:pPr algn="ctr"/>
            <a:r>
              <a:rPr lang="en-US" sz="2400" dirty="0">
                <a:solidFill>
                  <a:srgbClr val="FF0000"/>
                </a:solidFill>
                <a:latin typeface="Gill Sans Light"/>
                <a:cs typeface="Gill Sans Light"/>
              </a:rPr>
              <a:t>for </a:t>
            </a:r>
            <a:r>
              <a:rPr lang="en-US" sz="2400" dirty="0" smtClean="0">
                <a:solidFill>
                  <a:srgbClr val="FF0000"/>
                </a:solidFill>
                <a:latin typeface="Gill Sans Light"/>
                <a:cs typeface="Gill Sans Light"/>
              </a:rPr>
              <a:t>only 30</a:t>
            </a:r>
            <a:r>
              <a:rPr lang="en-US" sz="2400" dirty="0">
                <a:solidFill>
                  <a:srgbClr val="FF0000"/>
                </a:solidFill>
                <a:latin typeface="Gill Sans Light"/>
                <a:cs typeface="Gill Sans Light"/>
              </a:rPr>
              <a:t>% of traffic</a:t>
            </a:r>
          </a:p>
        </p:txBody>
      </p:sp>
      <p:sp>
        <p:nvSpPr>
          <p:cNvPr id="7" name="TextBox 6"/>
          <p:cNvSpPr txBox="1"/>
          <p:nvPr/>
        </p:nvSpPr>
        <p:spPr>
          <a:xfrm rot="16200000">
            <a:off x="-633477" y="3549338"/>
            <a:ext cx="3307387" cy="523220"/>
          </a:xfrm>
          <a:prstGeom prst="rect">
            <a:avLst/>
          </a:prstGeom>
          <a:solidFill>
            <a:srgbClr val="FFFFFF"/>
          </a:solidFill>
        </p:spPr>
        <p:txBody>
          <a:bodyPr wrap="square" rtlCol="0">
            <a:spAutoFit/>
          </a:bodyPr>
          <a:lstStyle/>
          <a:p>
            <a:pPr algn="ctr"/>
            <a:r>
              <a:rPr lang="en-US" sz="2800" b="1" dirty="0" smtClean="0"/>
              <a:t>Access Probability</a:t>
            </a:r>
            <a:endParaRPr lang="en-US" sz="2800" b="1" dirty="0"/>
          </a:p>
        </p:txBody>
      </p:sp>
    </p:spTree>
    <p:extLst>
      <p:ext uri="{BB962C8B-B14F-4D97-AF65-F5344CB8AC3E}">
        <p14:creationId xmlns:p14="http://schemas.microsoft.com/office/powerpoint/2010/main" val="209394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8"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7202" y="1812282"/>
            <a:ext cx="8524385" cy="4491914"/>
            <a:chOff x="969633" y="1631734"/>
            <a:chExt cx="7673145" cy="4044408"/>
          </a:xfrm>
        </p:grpSpPr>
        <p:sp>
          <p:nvSpPr>
            <p:cNvPr id="10" name="Freeform 9"/>
            <p:cNvSpPr/>
            <p:nvPr/>
          </p:nvSpPr>
          <p:spPr>
            <a:xfrm>
              <a:off x="1175888" y="1669670"/>
              <a:ext cx="7443372" cy="3962531"/>
            </a:xfrm>
            <a:custGeom>
              <a:avLst/>
              <a:gdLst>
                <a:gd name="connsiteX0" fmla="*/ 0 w 7443372"/>
                <a:gd name="connsiteY0" fmla="*/ 0 h 3856706"/>
                <a:gd name="connsiteX1" fmla="*/ 199901 w 7443372"/>
                <a:gd name="connsiteY1" fmla="*/ 2516265 h 3856706"/>
                <a:gd name="connsiteX2" fmla="*/ 1187647 w 7443372"/>
                <a:gd name="connsiteY2" fmla="*/ 3409893 h 3856706"/>
                <a:gd name="connsiteX3" fmla="*/ 4480134 w 7443372"/>
                <a:gd name="connsiteY3" fmla="*/ 3727365 h 3856706"/>
                <a:gd name="connsiteX4" fmla="*/ 7443372 w 7443372"/>
                <a:gd name="connsiteY4" fmla="*/ 3856706 h 38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3372" h="3856706">
                  <a:moveTo>
                    <a:pt x="0" y="0"/>
                  </a:moveTo>
                  <a:cubicBezTo>
                    <a:pt x="980" y="973975"/>
                    <a:pt x="1960" y="1947950"/>
                    <a:pt x="199901" y="2516265"/>
                  </a:cubicBezTo>
                  <a:cubicBezTo>
                    <a:pt x="397842" y="3084580"/>
                    <a:pt x="474275" y="3208043"/>
                    <a:pt x="1187647" y="3409893"/>
                  </a:cubicBezTo>
                  <a:cubicBezTo>
                    <a:pt x="1901019" y="3611743"/>
                    <a:pt x="3437513" y="3652896"/>
                    <a:pt x="4480134" y="3727365"/>
                  </a:cubicBezTo>
                  <a:cubicBezTo>
                    <a:pt x="5522755" y="3801834"/>
                    <a:pt x="7443372" y="3856706"/>
                    <a:pt x="7443372" y="38567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Oval 12"/>
            <p:cNvSpPr>
              <a:spLocks noChangeAspect="1"/>
            </p:cNvSpPr>
            <p:nvPr/>
          </p:nvSpPr>
          <p:spPr>
            <a:xfrm>
              <a:off x="8531350" y="5568142"/>
              <a:ext cx="111428" cy="108000"/>
            </a:xfrm>
            <a:prstGeom prst="ellipse">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cxnSp>
          <p:nvCxnSpPr>
            <p:cNvPr id="52" name="Straight Connector 51"/>
            <p:cNvCxnSpPr/>
            <p:nvPr/>
          </p:nvCxnSpPr>
          <p:spPr>
            <a:xfrm flipH="1">
              <a:off x="969633" y="1681428"/>
              <a:ext cx="21801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2150027" y="5073805"/>
              <a:ext cx="111428" cy="108000"/>
            </a:xfrm>
            <a:prstGeom prst="ellipse">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9" name="Oval 58"/>
            <p:cNvSpPr>
              <a:spLocks noChangeAspect="1"/>
            </p:cNvSpPr>
            <p:nvPr/>
          </p:nvSpPr>
          <p:spPr>
            <a:xfrm>
              <a:off x="1130817" y="1631734"/>
              <a:ext cx="111428" cy="108000"/>
            </a:xfrm>
            <a:prstGeom prst="ellipse">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cxnSp>
        <p:nvCxnSpPr>
          <p:cNvPr id="5" name="Straight Connector 4"/>
          <p:cNvCxnSpPr/>
          <p:nvPr/>
        </p:nvCxnSpPr>
        <p:spPr>
          <a:xfrm>
            <a:off x="925025" y="1681506"/>
            <a:ext cx="0" cy="4993429"/>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93651" y="6562741"/>
            <a:ext cx="9060010" cy="0"/>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862563" y="3733471"/>
            <a:ext cx="2665518" cy="579618"/>
          </a:xfrm>
          <a:prstGeom prst="rect">
            <a:avLst/>
          </a:prstGeom>
          <a:noFill/>
          <a:ln>
            <a:noFill/>
          </a:ln>
        </p:spPr>
        <p:txBody>
          <a:bodyPr wrap="none" lIns="101572" tIns="50786" rIns="101572" bIns="50786" rtlCol="0">
            <a:spAutoFit/>
          </a:bodyPr>
          <a:lstStyle/>
          <a:p>
            <a:r>
              <a:rPr lang="en-US" sz="3100" dirty="0" smtClean="0">
                <a:latin typeface="Gill Sans MT"/>
                <a:cs typeface="Gill Sans MT"/>
              </a:rPr>
              <a:t>Page Fault Rate</a:t>
            </a:r>
            <a:endParaRPr lang="en-US" sz="3100" dirty="0">
              <a:latin typeface="Gill Sans MT"/>
              <a:cs typeface="Gill Sans MT"/>
            </a:endParaRPr>
          </a:p>
        </p:txBody>
      </p:sp>
      <p:sp>
        <p:nvSpPr>
          <p:cNvPr id="8" name="TextBox 7"/>
          <p:cNvSpPr txBox="1"/>
          <p:nvPr/>
        </p:nvSpPr>
        <p:spPr>
          <a:xfrm>
            <a:off x="4569279" y="6674934"/>
            <a:ext cx="1601328" cy="581113"/>
          </a:xfrm>
          <a:prstGeom prst="rect">
            <a:avLst/>
          </a:prstGeom>
          <a:noFill/>
        </p:spPr>
        <p:txBody>
          <a:bodyPr wrap="none" lIns="101572" tIns="50786" rIns="101572" bIns="50786" rtlCol="0">
            <a:spAutoFit/>
          </a:bodyPr>
          <a:lstStyle/>
          <a:p>
            <a:r>
              <a:rPr lang="en-US" sz="3100" dirty="0">
                <a:latin typeface="Gill Sans MT"/>
                <a:cs typeface="Gill Sans MT"/>
              </a:rPr>
              <a:t>Capacity</a:t>
            </a:r>
          </a:p>
        </p:txBody>
      </p:sp>
      <p:sp>
        <p:nvSpPr>
          <p:cNvPr id="33" name="Rectangle 32"/>
          <p:cNvSpPr/>
          <p:nvPr/>
        </p:nvSpPr>
        <p:spPr>
          <a:xfrm>
            <a:off x="1049200" y="1739318"/>
            <a:ext cx="1381716" cy="4798000"/>
          </a:xfrm>
          <a:prstGeom prst="rect">
            <a:avLst/>
          </a:prstGeom>
          <a:solidFill>
            <a:schemeClr val="accent3">
              <a:lumMod val="60000"/>
              <a:lumOff val="40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endParaRPr lang="en-US" dirty="0"/>
          </a:p>
        </p:txBody>
      </p:sp>
      <p:sp>
        <p:nvSpPr>
          <p:cNvPr id="37" name="Rectangle 36"/>
          <p:cNvSpPr/>
          <p:nvPr/>
        </p:nvSpPr>
        <p:spPr>
          <a:xfrm>
            <a:off x="2430917" y="1739318"/>
            <a:ext cx="7320360" cy="4798000"/>
          </a:xfrm>
          <a:prstGeom prst="rect">
            <a:avLst/>
          </a:prstGeom>
          <a:solidFill>
            <a:schemeClr val="accent3">
              <a:lumMod val="75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dirty="0"/>
          </a:p>
        </p:txBody>
      </p:sp>
      <p:sp>
        <p:nvSpPr>
          <p:cNvPr id="3" name="TextBox 2"/>
          <p:cNvSpPr txBox="1"/>
          <p:nvPr/>
        </p:nvSpPr>
        <p:spPr>
          <a:xfrm>
            <a:off x="1380057" y="2063364"/>
            <a:ext cx="1032007" cy="1349059"/>
          </a:xfrm>
          <a:prstGeom prst="rect">
            <a:avLst/>
          </a:prstGeom>
          <a:noFill/>
        </p:spPr>
        <p:txBody>
          <a:bodyPr wrap="square" lIns="101572" tIns="50786" rIns="101572" bIns="50786" rtlCol="0">
            <a:spAutoFit/>
          </a:bodyPr>
          <a:lstStyle/>
          <a:p>
            <a:pPr algn="ctr"/>
            <a:r>
              <a:rPr lang="en-US" sz="2700" dirty="0">
                <a:latin typeface="Gill Sans Light"/>
                <a:cs typeface="Gill Sans Light"/>
              </a:rPr>
              <a:t>H</a:t>
            </a:r>
          </a:p>
          <a:p>
            <a:pPr algn="ctr"/>
            <a:r>
              <a:rPr lang="en-US" sz="2700" dirty="0">
                <a:latin typeface="Gill Sans Light"/>
                <a:cs typeface="Gill Sans Light"/>
              </a:rPr>
              <a:t>O</a:t>
            </a:r>
          </a:p>
          <a:p>
            <a:pPr algn="ctr"/>
            <a:r>
              <a:rPr lang="en-US" sz="2700" dirty="0">
                <a:latin typeface="Gill Sans Light"/>
                <a:cs typeface="Gill Sans Light"/>
              </a:rPr>
              <a:t>T</a:t>
            </a:r>
          </a:p>
        </p:txBody>
      </p:sp>
      <p:sp>
        <p:nvSpPr>
          <p:cNvPr id="38" name="TextBox 37"/>
          <p:cNvSpPr txBox="1"/>
          <p:nvPr/>
        </p:nvSpPr>
        <p:spPr>
          <a:xfrm>
            <a:off x="5758049" y="2066291"/>
            <a:ext cx="1387622" cy="1764557"/>
          </a:xfrm>
          <a:prstGeom prst="rect">
            <a:avLst/>
          </a:prstGeom>
          <a:noFill/>
        </p:spPr>
        <p:txBody>
          <a:bodyPr wrap="square" lIns="101572" tIns="50786" rIns="101572" bIns="50786" rtlCol="0">
            <a:spAutoFit/>
          </a:bodyPr>
          <a:lstStyle/>
          <a:p>
            <a:pPr algn="ctr"/>
            <a:r>
              <a:rPr lang="en-US" sz="2700" dirty="0">
                <a:latin typeface="Gill Sans Light"/>
                <a:cs typeface="Gill Sans Light"/>
              </a:rPr>
              <a:t>C</a:t>
            </a:r>
          </a:p>
          <a:p>
            <a:pPr algn="ctr"/>
            <a:r>
              <a:rPr lang="en-US" sz="2700" dirty="0">
                <a:latin typeface="Gill Sans Light"/>
                <a:cs typeface="Gill Sans Light"/>
              </a:rPr>
              <a:t>O</a:t>
            </a:r>
          </a:p>
          <a:p>
            <a:pPr algn="ctr"/>
            <a:r>
              <a:rPr lang="en-US" sz="2700" dirty="0">
                <a:latin typeface="Gill Sans Light"/>
                <a:cs typeface="Gill Sans Light"/>
              </a:rPr>
              <a:t>L</a:t>
            </a:r>
          </a:p>
          <a:p>
            <a:pPr algn="ctr"/>
            <a:r>
              <a:rPr lang="en-US" sz="2700" dirty="0">
                <a:latin typeface="Gill Sans Light"/>
                <a:cs typeface="Gill Sans Light"/>
              </a:rPr>
              <a:t>D</a:t>
            </a:r>
          </a:p>
        </p:txBody>
      </p:sp>
      <p:sp>
        <p:nvSpPr>
          <p:cNvPr id="19" name="Title 1"/>
          <p:cNvSpPr>
            <a:spLocks noGrp="1"/>
          </p:cNvSpPr>
          <p:nvPr>
            <p:ph type="title"/>
          </p:nvPr>
        </p:nvSpPr>
        <p:spPr>
          <a:xfrm>
            <a:off x="0" y="305026"/>
            <a:ext cx="10158413" cy="1269471"/>
          </a:xfrm>
        </p:spPr>
        <p:txBody>
          <a:bodyPr>
            <a:normAutofit/>
          </a:bodyPr>
          <a:lstStyle/>
          <a:p>
            <a:r>
              <a:rPr lang="en-US" dirty="0" smtClean="0"/>
              <a:t>Implications on Memory System</a:t>
            </a:r>
            <a:endParaRPr lang="en-US" dirty="0"/>
          </a:p>
        </p:txBody>
      </p:sp>
      <p:sp>
        <p:nvSpPr>
          <p:cNvPr id="2" name="Slide Number Placeholder 1"/>
          <p:cNvSpPr>
            <a:spLocks noGrp="1"/>
          </p:cNvSpPr>
          <p:nvPr>
            <p:ph type="sldNum" sz="quarter" idx="12"/>
          </p:nvPr>
        </p:nvSpPr>
        <p:spPr/>
        <p:txBody>
          <a:bodyPr/>
          <a:lstStyle/>
          <a:p>
            <a:fld id="{ECC9D4E8-56DA-5B49-B6CB-33DEEEAE3E41}" type="slidenum">
              <a:rPr lang="en-US" smtClean="0"/>
              <a:t>16</a:t>
            </a:fld>
            <a:endParaRPr lang="en-US"/>
          </a:p>
        </p:txBody>
      </p:sp>
      <p:sp>
        <p:nvSpPr>
          <p:cNvPr id="18" name="TextBox 17"/>
          <p:cNvSpPr txBox="1"/>
          <p:nvPr/>
        </p:nvSpPr>
        <p:spPr>
          <a:xfrm>
            <a:off x="387997" y="6827077"/>
            <a:ext cx="9371841" cy="546925"/>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lIns="101566" tIns="50784" rIns="101566" bIns="50784">
            <a:spAutoFit/>
          </a:bodyPr>
          <a:lstStyle/>
          <a:p>
            <a:pPr algn="ctr">
              <a:defRPr/>
            </a:pPr>
            <a:r>
              <a:rPr lang="en-US" sz="2900" dirty="0" smtClean="0">
                <a:solidFill>
                  <a:schemeClr val="bg1"/>
                </a:solidFill>
                <a:latin typeface="Gill Sans MT"/>
                <a:cs typeface="Gill Sans MT"/>
              </a:rPr>
              <a:t>Capacity/bandwidth trade off highly skewed!</a:t>
            </a:r>
            <a:endParaRPr lang="en-US" sz="2900" dirty="0">
              <a:solidFill>
                <a:schemeClr val="bg1"/>
              </a:solidFill>
              <a:latin typeface="Gill Sans MT"/>
              <a:cs typeface="Gill Sans MT"/>
            </a:endParaRPr>
          </a:p>
        </p:txBody>
      </p:sp>
      <p:sp>
        <p:nvSpPr>
          <p:cNvPr id="9" name="TextBox 8"/>
          <p:cNvSpPr txBox="1"/>
          <p:nvPr/>
        </p:nvSpPr>
        <p:spPr>
          <a:xfrm>
            <a:off x="1567895" y="5775300"/>
            <a:ext cx="853390" cy="410198"/>
          </a:xfrm>
          <a:prstGeom prst="rect">
            <a:avLst/>
          </a:prstGeom>
          <a:noFill/>
        </p:spPr>
        <p:txBody>
          <a:bodyPr wrap="none" lIns="101572" tIns="50786" rIns="101572" bIns="50786" rtlCol="0">
            <a:spAutoFit/>
          </a:bodyPr>
          <a:lstStyle/>
          <a:p>
            <a:r>
              <a:rPr lang="en-US" dirty="0" smtClean="0">
                <a:latin typeface="Gill Sans Light"/>
                <a:cs typeface="Gill Sans Light"/>
              </a:rPr>
              <a:t>25 GB</a:t>
            </a:r>
            <a:endParaRPr lang="en-US" dirty="0">
              <a:latin typeface="Gill Sans Light"/>
              <a:cs typeface="Gill Sans Light"/>
            </a:endParaRPr>
          </a:p>
        </p:txBody>
      </p:sp>
      <p:sp>
        <p:nvSpPr>
          <p:cNvPr id="20" name="TextBox 19"/>
          <p:cNvSpPr txBox="1"/>
          <p:nvPr/>
        </p:nvSpPr>
        <p:spPr>
          <a:xfrm>
            <a:off x="8856946" y="5738819"/>
            <a:ext cx="981611" cy="410198"/>
          </a:xfrm>
          <a:prstGeom prst="rect">
            <a:avLst/>
          </a:prstGeom>
          <a:noFill/>
        </p:spPr>
        <p:txBody>
          <a:bodyPr wrap="none" lIns="101572" tIns="50786" rIns="101572" bIns="50786" rtlCol="0">
            <a:spAutoFit/>
          </a:bodyPr>
          <a:lstStyle/>
          <a:p>
            <a:r>
              <a:rPr lang="en-US" dirty="0" smtClean="0">
                <a:latin typeface="Gill Sans Light"/>
                <a:cs typeface="Gill Sans Light"/>
              </a:rPr>
              <a:t>256 GB</a:t>
            </a:r>
            <a:endParaRPr lang="en-US" dirty="0">
              <a:latin typeface="Gill Sans Light"/>
              <a:cs typeface="Gill Sans Light"/>
            </a:endParaRPr>
          </a:p>
        </p:txBody>
      </p:sp>
    </p:spTree>
    <p:extLst>
      <p:ext uri="{BB962C8B-B14F-4D97-AF65-F5344CB8AC3E}">
        <p14:creationId xmlns:p14="http://schemas.microsoft.com/office/powerpoint/2010/main" val="30223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3" grpId="0"/>
      <p:bldP spid="38" grpId="0"/>
      <p:bldP spid="18" grpId="0" animBg="1"/>
      <p:bldP spid="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176303" y="705422"/>
            <a:ext cx="9727573" cy="942690"/>
          </a:xfrm>
          <a:prstGeom prst="rect">
            <a:avLst/>
          </a:prstGeom>
        </p:spPr>
        <p:txBody>
          <a:bodyPr lIns="101560" tIns="50781" rIns="101560" bIns="50781"/>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Gill Sans Light"/>
                <a:cs typeface="Gill Sans Light"/>
              </a:rPr>
              <a:t>Emerging DRAM: Die-Stacked Caches</a:t>
            </a:r>
            <a:endParaRPr lang="en-US" dirty="0">
              <a:latin typeface="Gill Sans Light"/>
              <a:cs typeface="Gill Sans Light"/>
            </a:endParaRPr>
          </a:p>
        </p:txBody>
      </p:sp>
      <p:sp>
        <p:nvSpPr>
          <p:cNvPr id="49" name="TextBox 48"/>
          <p:cNvSpPr txBox="1"/>
          <p:nvPr/>
        </p:nvSpPr>
        <p:spPr>
          <a:xfrm>
            <a:off x="326679" y="1504092"/>
            <a:ext cx="8991992" cy="6504306"/>
          </a:xfrm>
          <a:prstGeom prst="rect">
            <a:avLst/>
          </a:prstGeom>
          <a:noFill/>
        </p:spPr>
        <p:txBody>
          <a:bodyPr wrap="square" lIns="101560" tIns="50781" rIns="101560" bIns="50781" rtlCol="0">
            <a:spAutoFit/>
          </a:bodyPr>
          <a:lstStyle/>
          <a:p>
            <a:pPr marL="507800" indent="-507800"/>
            <a:endParaRPr lang="en-US" sz="3000" dirty="0">
              <a:latin typeface="Gill Sans Light"/>
              <a:cs typeface="Gill Sans Light"/>
            </a:endParaRPr>
          </a:p>
          <a:p>
            <a:pPr marL="507800" indent="-507800"/>
            <a:r>
              <a:rPr lang="en-US" sz="3000" dirty="0" smtClean="0">
                <a:latin typeface="Gill Sans Light"/>
                <a:cs typeface="Gill Sans Light"/>
              </a:rPr>
              <a:t>Die-stacked or 3D DRAM</a:t>
            </a:r>
          </a:p>
          <a:p>
            <a:pPr marL="507800" indent="-507800">
              <a:buFont typeface="Arial"/>
              <a:buChar char="•"/>
            </a:pPr>
            <a:r>
              <a:rPr lang="en-US" sz="3000" dirty="0" smtClean="0">
                <a:latin typeface="Gill Sans Light"/>
                <a:cs typeface="Gill Sans Light"/>
              </a:rPr>
              <a:t>Through-Silicon </a:t>
            </a:r>
            <a:r>
              <a:rPr lang="en-US" sz="3000" dirty="0" err="1" smtClean="0">
                <a:latin typeface="Gill Sans Light"/>
                <a:cs typeface="Gill Sans Light"/>
              </a:rPr>
              <a:t>Vias</a:t>
            </a:r>
            <a:endParaRPr lang="en-US" sz="3000" dirty="0" smtClean="0">
              <a:latin typeface="Gill Sans Light"/>
              <a:cs typeface="Gill Sans Light"/>
            </a:endParaRPr>
          </a:p>
          <a:p>
            <a:pPr marL="507800" indent="-507800">
              <a:buFont typeface="Arial"/>
              <a:buChar char="•"/>
            </a:pPr>
            <a:r>
              <a:rPr lang="en-US" sz="3000" dirty="0" smtClean="0">
                <a:latin typeface="Gill Sans Light"/>
                <a:cs typeface="Gill Sans Light"/>
              </a:rPr>
              <a:t>High </a:t>
            </a:r>
            <a:r>
              <a:rPr lang="en-US" sz="3000" dirty="0">
                <a:latin typeface="Gill Sans Light"/>
                <a:cs typeface="Gill Sans Light"/>
              </a:rPr>
              <a:t>on-chip </a:t>
            </a:r>
            <a:r>
              <a:rPr lang="en-US" sz="3000" dirty="0" smtClean="0">
                <a:latin typeface="Gill Sans Light"/>
                <a:cs typeface="Gill Sans Light"/>
              </a:rPr>
              <a:t>BW</a:t>
            </a:r>
          </a:p>
          <a:p>
            <a:pPr marL="507800" indent="-507800">
              <a:buFont typeface="Arial"/>
              <a:buChar char="•"/>
            </a:pPr>
            <a:r>
              <a:rPr lang="en-US" sz="3000" dirty="0" smtClean="0">
                <a:latin typeface="Gill Sans Light"/>
                <a:cs typeface="Gill Sans Light"/>
              </a:rPr>
              <a:t>Lower access latency</a:t>
            </a:r>
          </a:p>
          <a:p>
            <a:pPr marL="507800" indent="-507800">
              <a:buFont typeface="Arial"/>
              <a:buChar char="•"/>
            </a:pPr>
            <a:r>
              <a:rPr lang="en-US" sz="3000" dirty="0" smtClean="0">
                <a:latin typeface="Gill Sans Light"/>
                <a:cs typeface="Gill Sans Light"/>
              </a:rPr>
              <a:t>Energy</a:t>
            </a:r>
            <a:r>
              <a:rPr lang="en-US" sz="3000" dirty="0">
                <a:latin typeface="Gill Sans Light"/>
                <a:cs typeface="Gill Sans Light"/>
              </a:rPr>
              <a:t>-efficient </a:t>
            </a:r>
            <a:r>
              <a:rPr lang="en-US" sz="3000" dirty="0" smtClean="0">
                <a:latin typeface="Gill Sans Light"/>
                <a:cs typeface="Gill Sans Light"/>
              </a:rPr>
              <a:t>interfaces</a:t>
            </a:r>
            <a:endParaRPr lang="en-US" sz="3000" dirty="0">
              <a:latin typeface="Gill Sans Light"/>
              <a:cs typeface="Gill Sans Light"/>
            </a:endParaRPr>
          </a:p>
          <a:p>
            <a:endParaRPr lang="en-US" sz="2600" dirty="0">
              <a:latin typeface="Gill Sans Light"/>
              <a:cs typeface="Gill Sans Light"/>
            </a:endParaRPr>
          </a:p>
          <a:p>
            <a:endParaRPr lang="en-US" sz="3000" dirty="0" smtClean="0">
              <a:latin typeface="Gill Sans Light"/>
              <a:cs typeface="Gill Sans Light"/>
            </a:endParaRPr>
          </a:p>
          <a:p>
            <a:r>
              <a:rPr lang="en-US" sz="3000" dirty="0" smtClean="0">
                <a:latin typeface="Gill Sans Light"/>
                <a:cs typeface="Gill Sans Light"/>
              </a:rPr>
              <a:t>Two ways to stack:</a:t>
            </a:r>
          </a:p>
          <a:p>
            <a:pPr marL="514350" indent="-514350">
              <a:buFont typeface="+mj-lt"/>
              <a:buAutoNum type="arabicPeriod"/>
            </a:pPr>
            <a:r>
              <a:rPr lang="en-US" sz="3000" dirty="0">
                <a:latin typeface="Gill Sans Light"/>
                <a:cs typeface="Gill Sans Light"/>
              </a:rPr>
              <a:t>1</a:t>
            </a:r>
            <a:r>
              <a:rPr lang="en-US" sz="3000" dirty="0" smtClean="0">
                <a:latin typeface="Gill Sans Light"/>
                <a:cs typeface="Gill Sans Light"/>
              </a:rPr>
              <a:t>00’s MB with full-blown logic (e.g., CPU, GPU, </a:t>
            </a:r>
            <a:r>
              <a:rPr lang="en-US" sz="3000" dirty="0" err="1" smtClean="0">
                <a:latin typeface="Gill Sans Light"/>
                <a:cs typeface="Gill Sans Light"/>
              </a:rPr>
              <a:t>SoC</a:t>
            </a:r>
            <a:r>
              <a:rPr lang="en-US" sz="3000" dirty="0" smtClean="0">
                <a:latin typeface="Gill Sans Light"/>
                <a:cs typeface="Gill Sans Light"/>
              </a:rPr>
              <a:t>)</a:t>
            </a:r>
          </a:p>
          <a:p>
            <a:pPr marL="514350" indent="-514350">
              <a:buFont typeface="+mj-lt"/>
              <a:buAutoNum type="arabicPeriod"/>
            </a:pPr>
            <a:r>
              <a:rPr lang="en-US" sz="3000" dirty="0" smtClean="0">
                <a:latin typeface="Gill Sans Light"/>
                <a:cs typeface="Gill Sans Light"/>
              </a:rPr>
              <a:t>A few GB with a lean logic layer (e.g., accelerators)</a:t>
            </a:r>
          </a:p>
          <a:p>
            <a:endParaRPr lang="en-US" sz="3000" dirty="0">
              <a:latin typeface="Gill Sans Light"/>
              <a:cs typeface="Gill Sans Light"/>
            </a:endParaRPr>
          </a:p>
          <a:p>
            <a:endParaRPr lang="en-US" sz="3000" dirty="0" smtClean="0">
              <a:latin typeface="Gill Sans Light"/>
              <a:cs typeface="Gill Sans Light"/>
            </a:endParaRPr>
          </a:p>
          <a:p>
            <a:pPr marL="457200" indent="-457200">
              <a:buFont typeface="Arial"/>
              <a:buChar char="•"/>
            </a:pPr>
            <a:endParaRPr lang="en-US" sz="3000" dirty="0">
              <a:latin typeface="Gill Sans Light"/>
              <a:cs typeface="Gill Sans Light"/>
            </a:endParaRPr>
          </a:p>
        </p:txBody>
      </p:sp>
      <p:sp>
        <p:nvSpPr>
          <p:cNvPr id="77" name="Slide Number Placeholder 5"/>
          <p:cNvSpPr>
            <a:spLocks noGrp="1"/>
          </p:cNvSpPr>
          <p:nvPr>
            <p:ph type="sldNum" sz="quarter" idx="12"/>
          </p:nvPr>
        </p:nvSpPr>
        <p:spPr>
          <a:xfrm>
            <a:off x="7422245" y="6915655"/>
            <a:ext cx="2370296" cy="405525"/>
          </a:xfrm>
        </p:spPr>
        <p:txBody>
          <a:bodyPr/>
          <a:lstStyle/>
          <a:p>
            <a:fld id="{B6F15528-21DE-4FAA-801E-634DDDAF4B2B}" type="slidenum">
              <a:rPr lang="en-US" smtClean="0"/>
              <a:pPr/>
              <a:t>17</a:t>
            </a:fld>
            <a:endParaRPr lang="en-US"/>
          </a:p>
        </p:txBody>
      </p:sp>
      <p:pic>
        <p:nvPicPr>
          <p:cNvPr id="5" name="Picture 4"/>
          <p:cNvPicPr>
            <a:picLocks noChangeAspect="1"/>
          </p:cNvPicPr>
          <p:nvPr/>
        </p:nvPicPr>
        <p:blipFill rotWithShape="1">
          <a:blip r:embed="rId3"/>
          <a:srcRect t="-3003" r="11635" b="3003"/>
          <a:stretch/>
        </p:blipFill>
        <p:spPr>
          <a:xfrm>
            <a:off x="5638977" y="2152182"/>
            <a:ext cx="4153564" cy="2960818"/>
          </a:xfrm>
          <a:prstGeom prst="rect">
            <a:avLst/>
          </a:prstGeom>
        </p:spPr>
      </p:pic>
      <p:sp>
        <p:nvSpPr>
          <p:cNvPr id="6" name="TextBox 5"/>
          <p:cNvSpPr txBox="1"/>
          <p:nvPr/>
        </p:nvSpPr>
        <p:spPr>
          <a:xfrm>
            <a:off x="7239506" y="2441981"/>
            <a:ext cx="1584220" cy="646331"/>
          </a:xfrm>
          <a:prstGeom prst="rect">
            <a:avLst/>
          </a:prstGeom>
          <a:noFill/>
        </p:spPr>
        <p:txBody>
          <a:bodyPr wrap="square" rtlCol="0">
            <a:spAutoFit/>
          </a:bodyPr>
          <a:lstStyle/>
          <a:p>
            <a:r>
              <a:rPr lang="en-US" sz="3600" dirty="0" smtClean="0"/>
              <a:t>DRAM</a:t>
            </a:r>
            <a:endParaRPr lang="en-US" sz="3600" dirty="0"/>
          </a:p>
        </p:txBody>
      </p:sp>
      <p:sp>
        <p:nvSpPr>
          <p:cNvPr id="43" name="TextBox 42"/>
          <p:cNvSpPr txBox="1"/>
          <p:nvPr/>
        </p:nvSpPr>
        <p:spPr>
          <a:xfrm>
            <a:off x="387997" y="6827076"/>
            <a:ext cx="9371841" cy="579614"/>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lIns="101566" tIns="50784" rIns="101566" bIns="50784">
            <a:spAutoFit/>
          </a:bodyPr>
          <a:lstStyle/>
          <a:p>
            <a:pPr algn="ctr">
              <a:defRPr/>
            </a:pPr>
            <a:r>
              <a:rPr lang="en-US" sz="3100" dirty="0" smtClean="0">
                <a:solidFill>
                  <a:schemeClr val="bg1"/>
                </a:solidFill>
                <a:latin typeface="Gill Sans MT"/>
                <a:cs typeface="Gill Sans MT"/>
              </a:rPr>
              <a:t>Individual stacks are limited in capacity!</a:t>
            </a:r>
            <a:endParaRPr lang="en-US" sz="3100" dirty="0">
              <a:solidFill>
                <a:schemeClr val="bg1"/>
              </a:solidFill>
              <a:latin typeface="Gill Sans MT"/>
              <a:cs typeface="Gill Sans MT"/>
            </a:endParaRPr>
          </a:p>
        </p:txBody>
      </p:sp>
    </p:spTree>
    <p:extLst>
      <p:ext uri="{BB962C8B-B14F-4D97-AF65-F5344CB8AC3E}">
        <p14:creationId xmlns:p14="http://schemas.microsoft.com/office/powerpoint/2010/main" val="199767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1537525" y="4604013"/>
            <a:ext cx="2520280" cy="2063057"/>
          </a:xfrm>
          <a:prstGeom prst="rect">
            <a:avLst/>
          </a:prstGeom>
          <a:solidFill>
            <a:schemeClr val="bg1">
              <a:lumMod val="85000"/>
            </a:schemeClr>
          </a:solidFill>
          <a:ln>
            <a:solidFill>
              <a:srgbClr val="385D8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endParaRPr lang="en-US" sz="1500" b="1" dirty="0">
              <a:solidFill>
                <a:schemeClr val="bg1">
                  <a:lumMod val="85000"/>
                </a:schemeClr>
              </a:solidFill>
              <a:latin typeface="Arial Narrow"/>
              <a:cs typeface="Arial Narrow"/>
            </a:endParaRPr>
          </a:p>
        </p:txBody>
      </p:sp>
      <p:sp>
        <p:nvSpPr>
          <p:cNvPr id="108" name="Rectangle 107"/>
          <p:cNvSpPr/>
          <p:nvPr/>
        </p:nvSpPr>
        <p:spPr>
          <a:xfrm>
            <a:off x="7531085" y="5444783"/>
            <a:ext cx="232174" cy="1172039"/>
          </a:xfrm>
          <a:prstGeom prst="rect">
            <a:avLst/>
          </a:prstGeom>
          <a:gradFill>
            <a:gsLst>
              <a:gs pos="0">
                <a:srgbClr val="FFFFFF"/>
              </a:gs>
              <a:gs pos="19000">
                <a:schemeClr val="bg2">
                  <a:lumMod val="75000"/>
                </a:schemeClr>
              </a:gs>
              <a:gs pos="41000">
                <a:schemeClr val="bg2">
                  <a:lumMod val="50000"/>
                </a:schemeClr>
              </a:gs>
              <a:gs pos="66000">
                <a:srgbClr val="776F44"/>
              </a:gs>
              <a:gs pos="91000">
                <a:schemeClr val="bg2">
                  <a:lumMod val="50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algn="ctr"/>
            <a:endParaRPr lang="en-US"/>
          </a:p>
        </p:txBody>
      </p:sp>
      <p:grpSp>
        <p:nvGrpSpPr>
          <p:cNvPr id="4" name="Group 3"/>
          <p:cNvGrpSpPr/>
          <p:nvPr/>
        </p:nvGrpSpPr>
        <p:grpSpPr>
          <a:xfrm>
            <a:off x="1593642" y="4658187"/>
            <a:ext cx="2409654" cy="1973314"/>
            <a:chOff x="6091885" y="2586804"/>
            <a:chExt cx="2219063" cy="1835563"/>
          </a:xfrm>
        </p:grpSpPr>
        <p:sp>
          <p:nvSpPr>
            <p:cNvPr id="6" name="Rectangle 5"/>
            <p:cNvSpPr/>
            <p:nvPr/>
          </p:nvSpPr>
          <p:spPr>
            <a:xfrm>
              <a:off x="6091885" y="3198812"/>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7" name="Rectangle 6"/>
            <p:cNvSpPr/>
            <p:nvPr/>
          </p:nvSpPr>
          <p:spPr>
            <a:xfrm>
              <a:off x="6646299" y="3198812"/>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8" name="Rectangle 7"/>
            <p:cNvSpPr/>
            <p:nvPr/>
          </p:nvSpPr>
          <p:spPr>
            <a:xfrm>
              <a:off x="7202157" y="3198812"/>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9" name="Rectangle 8"/>
            <p:cNvSpPr/>
            <p:nvPr/>
          </p:nvSpPr>
          <p:spPr>
            <a:xfrm>
              <a:off x="7756571" y="3198812"/>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10" name="Rectangle 9"/>
            <p:cNvSpPr/>
            <p:nvPr/>
          </p:nvSpPr>
          <p:spPr>
            <a:xfrm>
              <a:off x="6091885" y="3504346"/>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11" name="Rectangle 10"/>
            <p:cNvSpPr/>
            <p:nvPr/>
          </p:nvSpPr>
          <p:spPr>
            <a:xfrm>
              <a:off x="6646299" y="3504346"/>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12" name="Rectangle 11"/>
            <p:cNvSpPr/>
            <p:nvPr/>
          </p:nvSpPr>
          <p:spPr>
            <a:xfrm>
              <a:off x="7202157" y="3504346"/>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13" name="Rectangle 12"/>
            <p:cNvSpPr/>
            <p:nvPr/>
          </p:nvSpPr>
          <p:spPr>
            <a:xfrm>
              <a:off x="7756571" y="3504346"/>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14" name="Rectangle 13"/>
            <p:cNvSpPr/>
            <p:nvPr/>
          </p:nvSpPr>
          <p:spPr>
            <a:xfrm>
              <a:off x="6091885" y="2586804"/>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15" name="Rectangle 14"/>
            <p:cNvSpPr/>
            <p:nvPr/>
          </p:nvSpPr>
          <p:spPr>
            <a:xfrm>
              <a:off x="6646299" y="2586804"/>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16" name="Rectangle 15"/>
            <p:cNvSpPr/>
            <p:nvPr/>
          </p:nvSpPr>
          <p:spPr>
            <a:xfrm>
              <a:off x="7202157" y="2586804"/>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17" name="Rectangle 16"/>
            <p:cNvSpPr/>
            <p:nvPr/>
          </p:nvSpPr>
          <p:spPr>
            <a:xfrm>
              <a:off x="7756571" y="2586804"/>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18" name="Rectangle 17"/>
            <p:cNvSpPr/>
            <p:nvPr/>
          </p:nvSpPr>
          <p:spPr>
            <a:xfrm>
              <a:off x="6091885" y="2892338"/>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19" name="Rectangle 18"/>
            <p:cNvSpPr/>
            <p:nvPr/>
          </p:nvSpPr>
          <p:spPr>
            <a:xfrm>
              <a:off x="6646299" y="2892338"/>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20" name="Rectangle 19"/>
            <p:cNvSpPr/>
            <p:nvPr/>
          </p:nvSpPr>
          <p:spPr>
            <a:xfrm>
              <a:off x="7202157" y="2892338"/>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21" name="Rectangle 20"/>
            <p:cNvSpPr/>
            <p:nvPr/>
          </p:nvSpPr>
          <p:spPr>
            <a:xfrm>
              <a:off x="7756571" y="2892338"/>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22" name="Rectangle 21"/>
            <p:cNvSpPr/>
            <p:nvPr/>
          </p:nvSpPr>
          <p:spPr>
            <a:xfrm>
              <a:off x="6091885" y="3810359"/>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23" name="Rectangle 22"/>
            <p:cNvSpPr/>
            <p:nvPr/>
          </p:nvSpPr>
          <p:spPr>
            <a:xfrm>
              <a:off x="6646299" y="3810359"/>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24" name="Rectangle 23"/>
            <p:cNvSpPr/>
            <p:nvPr/>
          </p:nvSpPr>
          <p:spPr>
            <a:xfrm>
              <a:off x="7202157" y="3810359"/>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25" name="Rectangle 24"/>
            <p:cNvSpPr/>
            <p:nvPr/>
          </p:nvSpPr>
          <p:spPr>
            <a:xfrm>
              <a:off x="7756571" y="3810359"/>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26" name="Rectangle 25"/>
            <p:cNvSpPr/>
            <p:nvPr/>
          </p:nvSpPr>
          <p:spPr>
            <a:xfrm>
              <a:off x="6091885" y="4115893"/>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27" name="Rectangle 26"/>
            <p:cNvSpPr/>
            <p:nvPr/>
          </p:nvSpPr>
          <p:spPr>
            <a:xfrm>
              <a:off x="6646299" y="4115893"/>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28" name="Rectangle 27"/>
            <p:cNvSpPr/>
            <p:nvPr/>
          </p:nvSpPr>
          <p:spPr>
            <a:xfrm>
              <a:off x="7202157" y="4115893"/>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sp>
          <p:nvSpPr>
            <p:cNvPr id="29" name="Rectangle 28"/>
            <p:cNvSpPr/>
            <p:nvPr/>
          </p:nvSpPr>
          <p:spPr>
            <a:xfrm>
              <a:off x="7756571" y="4115893"/>
              <a:ext cx="554377" cy="306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en-US"/>
              </a:defPPr>
              <a:lvl1pPr marL="0" algn="l" defTabSz="507829" rtl="0" eaLnBrk="1" latinLnBrk="0" hangingPunct="1">
                <a:defRPr sz="2000" kern="1200">
                  <a:solidFill>
                    <a:schemeClr val="lt1"/>
                  </a:solidFill>
                  <a:latin typeface="+mn-lt"/>
                  <a:ea typeface="+mn-ea"/>
                  <a:cs typeface="+mn-cs"/>
                </a:defRPr>
              </a:lvl1pPr>
              <a:lvl2pPr marL="507829" algn="l" defTabSz="507829" rtl="0" eaLnBrk="1" latinLnBrk="0" hangingPunct="1">
                <a:defRPr sz="2000" kern="1200">
                  <a:solidFill>
                    <a:schemeClr val="lt1"/>
                  </a:solidFill>
                  <a:latin typeface="+mn-lt"/>
                  <a:ea typeface="+mn-ea"/>
                  <a:cs typeface="+mn-cs"/>
                </a:defRPr>
              </a:lvl2pPr>
              <a:lvl3pPr marL="1015658" algn="l" defTabSz="507829" rtl="0" eaLnBrk="1" latinLnBrk="0" hangingPunct="1">
                <a:defRPr sz="2000" kern="1200">
                  <a:solidFill>
                    <a:schemeClr val="lt1"/>
                  </a:solidFill>
                  <a:latin typeface="+mn-lt"/>
                  <a:ea typeface="+mn-ea"/>
                  <a:cs typeface="+mn-cs"/>
                </a:defRPr>
              </a:lvl3pPr>
              <a:lvl4pPr marL="1523484" algn="l" defTabSz="507829" rtl="0" eaLnBrk="1" latinLnBrk="0" hangingPunct="1">
                <a:defRPr sz="2000" kern="1200">
                  <a:solidFill>
                    <a:schemeClr val="lt1"/>
                  </a:solidFill>
                  <a:latin typeface="+mn-lt"/>
                  <a:ea typeface="+mn-ea"/>
                  <a:cs typeface="+mn-cs"/>
                </a:defRPr>
              </a:lvl4pPr>
              <a:lvl5pPr marL="2031313" algn="l" defTabSz="507829" rtl="0" eaLnBrk="1" latinLnBrk="0" hangingPunct="1">
                <a:defRPr sz="2000" kern="1200">
                  <a:solidFill>
                    <a:schemeClr val="lt1"/>
                  </a:solidFill>
                  <a:latin typeface="+mn-lt"/>
                  <a:ea typeface="+mn-ea"/>
                  <a:cs typeface="+mn-cs"/>
                </a:defRPr>
              </a:lvl5pPr>
              <a:lvl6pPr marL="2539142" algn="l" defTabSz="507829" rtl="0" eaLnBrk="1" latinLnBrk="0" hangingPunct="1">
                <a:defRPr sz="2000" kern="1200">
                  <a:solidFill>
                    <a:schemeClr val="lt1"/>
                  </a:solidFill>
                  <a:latin typeface="+mn-lt"/>
                  <a:ea typeface="+mn-ea"/>
                  <a:cs typeface="+mn-cs"/>
                </a:defRPr>
              </a:lvl6pPr>
              <a:lvl7pPr marL="3046971" algn="l" defTabSz="507829" rtl="0" eaLnBrk="1" latinLnBrk="0" hangingPunct="1">
                <a:defRPr sz="2000" kern="1200">
                  <a:solidFill>
                    <a:schemeClr val="lt1"/>
                  </a:solidFill>
                  <a:latin typeface="+mn-lt"/>
                  <a:ea typeface="+mn-ea"/>
                  <a:cs typeface="+mn-cs"/>
                </a:defRPr>
              </a:lvl7pPr>
              <a:lvl8pPr marL="3554799" algn="l" defTabSz="507829" rtl="0" eaLnBrk="1" latinLnBrk="0" hangingPunct="1">
                <a:defRPr sz="2000" kern="1200">
                  <a:solidFill>
                    <a:schemeClr val="lt1"/>
                  </a:solidFill>
                  <a:latin typeface="+mn-lt"/>
                  <a:ea typeface="+mn-ea"/>
                  <a:cs typeface="+mn-cs"/>
                </a:defRPr>
              </a:lvl8pPr>
              <a:lvl9pPr marL="4062627" algn="l" defTabSz="507829" rtl="0" eaLnBrk="1" latinLnBrk="0" hangingPunct="1">
                <a:defRPr sz="2000" kern="1200">
                  <a:solidFill>
                    <a:schemeClr val="lt1"/>
                  </a:solidFill>
                  <a:latin typeface="+mn-lt"/>
                  <a:ea typeface="+mn-ea"/>
                  <a:cs typeface="+mn-cs"/>
                </a:defRPr>
              </a:lvl9pPr>
            </a:lstStyle>
            <a:p>
              <a:pPr algn="ctr"/>
              <a:r>
                <a:rPr lang="en-US" sz="1500" b="1" dirty="0">
                  <a:solidFill>
                    <a:schemeClr val="tx1"/>
                  </a:solidFill>
                  <a:latin typeface="Arial Narrow"/>
                  <a:cs typeface="Arial Narrow"/>
                </a:rPr>
                <a:t>Core</a:t>
              </a:r>
            </a:p>
          </p:txBody>
        </p:sp>
      </p:grpSp>
      <p:cxnSp>
        <p:nvCxnSpPr>
          <p:cNvPr id="37" name="Straight Connector 36"/>
          <p:cNvCxnSpPr/>
          <p:nvPr/>
        </p:nvCxnSpPr>
        <p:spPr>
          <a:xfrm flipV="1">
            <a:off x="4057805" y="5444785"/>
            <a:ext cx="1766386" cy="1198952"/>
          </a:xfrm>
          <a:prstGeom prst="line">
            <a:avLst/>
          </a:prstGeom>
          <a:ln w="19050">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057808" y="4604010"/>
            <a:ext cx="1772571" cy="564872"/>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72" name="Down Arrow 71"/>
          <p:cNvSpPr/>
          <p:nvPr/>
        </p:nvSpPr>
        <p:spPr>
          <a:xfrm rot="1248203">
            <a:off x="7835309" y="4585610"/>
            <a:ext cx="345964" cy="2062741"/>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73" name="Down Arrow 72"/>
          <p:cNvSpPr/>
          <p:nvPr/>
        </p:nvSpPr>
        <p:spPr>
          <a:xfrm rot="20455913">
            <a:off x="7095165" y="4582645"/>
            <a:ext cx="345964" cy="2061124"/>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74" name="Down Arrow 73"/>
          <p:cNvSpPr/>
          <p:nvPr/>
        </p:nvSpPr>
        <p:spPr>
          <a:xfrm rot="19824508">
            <a:off x="6887442" y="4964006"/>
            <a:ext cx="345964" cy="1769344"/>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76" name="Down Arrow 75"/>
          <p:cNvSpPr/>
          <p:nvPr/>
        </p:nvSpPr>
        <p:spPr>
          <a:xfrm rot="1827567">
            <a:off x="8017700" y="5001018"/>
            <a:ext cx="345964" cy="1739923"/>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78" name="Down Arrow 77"/>
          <p:cNvSpPr/>
          <p:nvPr/>
        </p:nvSpPr>
        <p:spPr>
          <a:xfrm rot="1083965">
            <a:off x="7896792" y="4970702"/>
            <a:ext cx="108000" cy="1623600"/>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79" name="Down Arrow 78"/>
          <p:cNvSpPr/>
          <p:nvPr/>
        </p:nvSpPr>
        <p:spPr>
          <a:xfrm rot="20005117">
            <a:off x="7244905" y="5388956"/>
            <a:ext cx="109216" cy="1269232"/>
          </a:xfrm>
          <a:prstGeom prst="downArrow">
            <a:avLst>
              <a:gd name="adj1" fmla="val 50000"/>
              <a:gd name="adj2" fmla="val 78773"/>
            </a:avLst>
          </a:prstGeom>
          <a:solidFill>
            <a:srgbClr val="CC0033"/>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a:p>
        </p:txBody>
      </p:sp>
      <p:sp>
        <p:nvSpPr>
          <p:cNvPr id="80" name="Down Arrow 79"/>
          <p:cNvSpPr/>
          <p:nvPr/>
        </p:nvSpPr>
        <p:spPr>
          <a:xfrm rot="1799353">
            <a:off x="8037579" y="5349871"/>
            <a:ext cx="108000" cy="1342959"/>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a:p>
        </p:txBody>
      </p:sp>
      <p:sp>
        <p:nvSpPr>
          <p:cNvPr id="81" name="Down Arrow 80"/>
          <p:cNvSpPr/>
          <p:nvPr/>
        </p:nvSpPr>
        <p:spPr>
          <a:xfrm rot="20706190">
            <a:off x="7389420" y="4994471"/>
            <a:ext cx="108000" cy="1584954"/>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89" name="Trapezoid 88"/>
          <p:cNvSpPr/>
          <p:nvPr/>
        </p:nvSpPr>
        <p:spPr>
          <a:xfrm>
            <a:off x="5838101" y="4408935"/>
            <a:ext cx="3547128" cy="757430"/>
          </a:xfrm>
          <a:prstGeom prst="trapezoid">
            <a:avLst>
              <a:gd name="adj" fmla="val 85732"/>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en-US" dirty="0"/>
          </a:p>
        </p:txBody>
      </p:sp>
      <p:sp>
        <p:nvSpPr>
          <p:cNvPr id="91" name="TextBox 90"/>
          <p:cNvSpPr txBox="1"/>
          <p:nvPr/>
        </p:nvSpPr>
        <p:spPr>
          <a:xfrm>
            <a:off x="7230005" y="5087907"/>
            <a:ext cx="985146" cy="430869"/>
          </a:xfrm>
          <a:prstGeom prst="rect">
            <a:avLst/>
          </a:prstGeom>
          <a:noFill/>
        </p:spPr>
        <p:txBody>
          <a:bodyPr wrap="none" lIns="91424" tIns="45711" rIns="91424" bIns="45711" rtlCol="0">
            <a:spAutoFit/>
          </a:bodyPr>
          <a:lstStyle/>
          <a:p>
            <a:r>
              <a:rPr lang="en-US" sz="2200" dirty="0">
                <a:latin typeface="Tahoma" pitchFamily="34" charset="0"/>
                <a:ea typeface="Tahoma" pitchFamily="34" charset="0"/>
                <a:cs typeface="Tahoma" pitchFamily="34" charset="0"/>
              </a:rPr>
              <a:t>LOGIC</a:t>
            </a:r>
          </a:p>
        </p:txBody>
      </p:sp>
      <p:sp>
        <p:nvSpPr>
          <p:cNvPr id="71" name="Rectangle 70"/>
          <p:cNvSpPr/>
          <p:nvPr/>
        </p:nvSpPr>
        <p:spPr>
          <a:xfrm>
            <a:off x="6236074" y="6616820"/>
            <a:ext cx="2692669" cy="648072"/>
          </a:xfrm>
          <a:prstGeom prst="rect">
            <a:avLst/>
          </a:prstGeom>
          <a:solidFill>
            <a:schemeClr val="bg1">
              <a:lumMod val="95000"/>
            </a:schemeClr>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r>
              <a:rPr lang="en-US" sz="2400" dirty="0">
                <a:solidFill>
                  <a:schemeClr val="tx1"/>
                </a:solidFill>
              </a:rPr>
              <a:t>Off-chip memory</a:t>
            </a:r>
          </a:p>
        </p:txBody>
      </p:sp>
      <p:grpSp>
        <p:nvGrpSpPr>
          <p:cNvPr id="92" name="Group 91"/>
          <p:cNvGrpSpPr/>
          <p:nvPr/>
        </p:nvGrpSpPr>
        <p:grpSpPr>
          <a:xfrm>
            <a:off x="6727779" y="3658205"/>
            <a:ext cx="1686637" cy="1217206"/>
            <a:chOff x="6846892" y="2560607"/>
            <a:chExt cx="1686637" cy="1217206"/>
          </a:xfrm>
        </p:grpSpPr>
        <p:sp>
          <p:nvSpPr>
            <p:cNvPr id="93" name="Rectangle 92"/>
            <p:cNvSpPr/>
            <p:nvPr/>
          </p:nvSpPr>
          <p:spPr>
            <a:xfrm>
              <a:off x="6846892" y="2805277"/>
              <a:ext cx="88862" cy="966318"/>
            </a:xfrm>
            <a:prstGeom prst="rect">
              <a:avLst/>
            </a:prstGeom>
            <a:gradFill>
              <a:gsLst>
                <a:gs pos="0">
                  <a:srgbClr val="FFFFFF"/>
                </a:gs>
                <a:gs pos="19000">
                  <a:schemeClr val="bg2">
                    <a:lumMod val="90000"/>
                  </a:schemeClr>
                </a:gs>
                <a:gs pos="33000">
                  <a:schemeClr val="bg1">
                    <a:lumMod val="65000"/>
                  </a:schemeClr>
                </a:gs>
                <a:gs pos="72000">
                  <a:schemeClr val="tx1">
                    <a:lumMod val="65000"/>
                    <a:lumOff val="35000"/>
                  </a:schemeClr>
                </a:gs>
                <a:gs pos="90000">
                  <a:schemeClr val="bg1">
                    <a:lumMod val="65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flipH="1">
              <a:off x="7266644" y="2586128"/>
              <a:ext cx="88860" cy="966318"/>
            </a:xfrm>
            <a:prstGeom prst="rect">
              <a:avLst/>
            </a:prstGeom>
            <a:gradFill>
              <a:gsLst>
                <a:gs pos="0">
                  <a:srgbClr val="FFFFFF"/>
                </a:gs>
                <a:gs pos="19000">
                  <a:schemeClr val="bg2">
                    <a:lumMod val="90000"/>
                  </a:schemeClr>
                </a:gs>
                <a:gs pos="33000">
                  <a:schemeClr val="bg1">
                    <a:lumMod val="65000"/>
                  </a:schemeClr>
                </a:gs>
                <a:gs pos="72000">
                  <a:schemeClr val="tx1">
                    <a:lumMod val="65000"/>
                    <a:lumOff val="35000"/>
                  </a:schemeClr>
                </a:gs>
                <a:gs pos="90000">
                  <a:schemeClr val="bg1">
                    <a:lumMod val="65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021265" y="2560607"/>
              <a:ext cx="88862" cy="966318"/>
            </a:xfrm>
            <a:prstGeom prst="rect">
              <a:avLst/>
            </a:prstGeom>
            <a:gradFill>
              <a:gsLst>
                <a:gs pos="0">
                  <a:srgbClr val="FFFFFF"/>
                </a:gs>
                <a:gs pos="19000">
                  <a:schemeClr val="bg2">
                    <a:lumMod val="90000"/>
                  </a:schemeClr>
                </a:gs>
                <a:gs pos="33000">
                  <a:schemeClr val="bg1">
                    <a:lumMod val="65000"/>
                  </a:schemeClr>
                </a:gs>
                <a:gs pos="72000">
                  <a:schemeClr val="tx1">
                    <a:lumMod val="65000"/>
                    <a:lumOff val="35000"/>
                  </a:schemeClr>
                </a:gs>
                <a:gs pos="90000">
                  <a:schemeClr val="bg1">
                    <a:lumMod val="65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444667" y="2811495"/>
              <a:ext cx="88862" cy="966318"/>
            </a:xfrm>
            <a:prstGeom prst="rect">
              <a:avLst/>
            </a:prstGeom>
            <a:gradFill>
              <a:gsLst>
                <a:gs pos="0">
                  <a:srgbClr val="FFFFFF"/>
                </a:gs>
                <a:gs pos="19000">
                  <a:schemeClr val="bg2">
                    <a:lumMod val="90000"/>
                  </a:schemeClr>
                </a:gs>
                <a:gs pos="33000">
                  <a:schemeClr val="bg1">
                    <a:lumMod val="65000"/>
                  </a:schemeClr>
                </a:gs>
                <a:gs pos="72000">
                  <a:schemeClr val="tx1">
                    <a:lumMod val="65000"/>
                    <a:lumOff val="35000"/>
                  </a:schemeClr>
                </a:gs>
                <a:gs pos="90000">
                  <a:schemeClr val="bg1">
                    <a:lumMod val="65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697389" y="2807475"/>
              <a:ext cx="88862" cy="966318"/>
            </a:xfrm>
            <a:prstGeom prst="rect">
              <a:avLst/>
            </a:prstGeom>
            <a:gradFill>
              <a:gsLst>
                <a:gs pos="0">
                  <a:srgbClr val="FFFFFF"/>
                </a:gs>
                <a:gs pos="19000">
                  <a:schemeClr val="bg2">
                    <a:lumMod val="90000"/>
                  </a:schemeClr>
                </a:gs>
                <a:gs pos="33000">
                  <a:schemeClr val="bg1">
                    <a:lumMod val="65000"/>
                  </a:schemeClr>
                </a:gs>
                <a:gs pos="72000">
                  <a:schemeClr val="tx1">
                    <a:lumMod val="65000"/>
                    <a:lumOff val="35000"/>
                  </a:schemeClr>
                </a:gs>
                <a:gs pos="90000">
                  <a:schemeClr val="bg1">
                    <a:lumMod val="65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Down Arrow 63"/>
          <p:cNvSpPr/>
          <p:nvPr/>
        </p:nvSpPr>
        <p:spPr>
          <a:xfrm rot="19332619" flipV="1">
            <a:off x="8522551" y="3755566"/>
            <a:ext cx="345964" cy="1613407"/>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113" name="Down Arrow 112"/>
          <p:cNvSpPr/>
          <p:nvPr/>
        </p:nvSpPr>
        <p:spPr>
          <a:xfrm rot="1775492" flipV="1">
            <a:off x="6837552" y="3850648"/>
            <a:ext cx="345964" cy="1256381"/>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114" name="Down Arrow 113"/>
          <p:cNvSpPr/>
          <p:nvPr/>
        </p:nvSpPr>
        <p:spPr>
          <a:xfrm rot="19772433" flipV="1">
            <a:off x="8058248" y="3849422"/>
            <a:ext cx="345964" cy="1238094"/>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63" name="Down Arrow 62"/>
          <p:cNvSpPr/>
          <p:nvPr/>
        </p:nvSpPr>
        <p:spPr>
          <a:xfrm rot="2170004" flipV="1">
            <a:off x="6374839" y="3734208"/>
            <a:ext cx="345964" cy="1667497"/>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66" name="Down Arrow 65"/>
          <p:cNvSpPr/>
          <p:nvPr/>
        </p:nvSpPr>
        <p:spPr>
          <a:xfrm rot="13495705" flipV="1">
            <a:off x="8363319" y="5098725"/>
            <a:ext cx="345964" cy="1737386"/>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65" name="Down Arrow 64"/>
          <p:cNvSpPr/>
          <p:nvPr/>
        </p:nvSpPr>
        <p:spPr>
          <a:xfrm rot="8195139" flipV="1">
            <a:off x="6554799" y="5140312"/>
            <a:ext cx="345964" cy="1667497"/>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90" name="Rectangle 89"/>
          <p:cNvSpPr/>
          <p:nvPr/>
        </p:nvSpPr>
        <p:spPr>
          <a:xfrm>
            <a:off x="5831919" y="5166363"/>
            <a:ext cx="3552839" cy="27589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en-US"/>
          </a:p>
        </p:txBody>
      </p:sp>
      <p:sp>
        <p:nvSpPr>
          <p:cNvPr id="111" name="Down Arrow 110"/>
          <p:cNvSpPr/>
          <p:nvPr/>
        </p:nvSpPr>
        <p:spPr>
          <a:xfrm rot="20351797" flipV="1">
            <a:off x="7688658" y="3885251"/>
            <a:ext cx="360000" cy="1079998"/>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sp>
        <p:nvSpPr>
          <p:cNvPr id="112" name="Down Arrow 111"/>
          <p:cNvSpPr/>
          <p:nvPr/>
        </p:nvSpPr>
        <p:spPr>
          <a:xfrm rot="1144087" flipV="1">
            <a:off x="7225843" y="3885703"/>
            <a:ext cx="360000" cy="1079998"/>
          </a:xfrm>
          <a:prstGeom prst="downArrow">
            <a:avLst>
              <a:gd name="adj1" fmla="val 50000"/>
              <a:gd name="adj2" fmla="val 78773"/>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dirty="0"/>
          </a:p>
        </p:txBody>
      </p:sp>
      <p:grpSp>
        <p:nvGrpSpPr>
          <p:cNvPr id="102" name="Group 101"/>
          <p:cNvGrpSpPr/>
          <p:nvPr/>
        </p:nvGrpSpPr>
        <p:grpSpPr>
          <a:xfrm>
            <a:off x="5824194" y="2958635"/>
            <a:ext cx="3553933" cy="1096939"/>
            <a:chOff x="5943304" y="2030664"/>
            <a:chExt cx="3553933" cy="1096942"/>
          </a:xfrm>
        </p:grpSpPr>
        <p:sp>
          <p:nvSpPr>
            <p:cNvPr id="103" name="Trapezoid 102"/>
            <p:cNvSpPr/>
            <p:nvPr/>
          </p:nvSpPr>
          <p:spPr>
            <a:xfrm>
              <a:off x="5950109" y="2030664"/>
              <a:ext cx="3547128" cy="757429"/>
            </a:xfrm>
            <a:prstGeom prst="trapezoid">
              <a:avLst>
                <a:gd name="adj" fmla="val 97558"/>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5943304" y="2696719"/>
              <a:ext cx="3552839" cy="430887"/>
              <a:chOff x="2938928" y="1294353"/>
              <a:chExt cx="1827952" cy="185649"/>
            </a:xfrm>
          </p:grpSpPr>
          <p:sp>
            <p:nvSpPr>
              <p:cNvPr id="105" name="Rectangle 104"/>
              <p:cNvSpPr/>
              <p:nvPr/>
            </p:nvSpPr>
            <p:spPr>
              <a:xfrm>
                <a:off x="2938928" y="1333282"/>
                <a:ext cx="1827952" cy="1188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3378497" y="1294353"/>
                <a:ext cx="915485" cy="185649"/>
              </a:xfrm>
              <a:prstGeom prst="rect">
                <a:avLst/>
              </a:prstGeom>
              <a:noFill/>
            </p:spPr>
            <p:txBody>
              <a:bodyPr wrap="none" rtlCol="0">
                <a:spAutoFit/>
              </a:bodyPr>
              <a:lstStyle/>
              <a:p>
                <a:r>
                  <a:rPr lang="en-US" sz="2200" dirty="0" smtClean="0">
                    <a:latin typeface="Tahoma" pitchFamily="34" charset="0"/>
                    <a:ea typeface="Tahoma" pitchFamily="34" charset="0"/>
                    <a:cs typeface="Tahoma" pitchFamily="34" charset="0"/>
                  </a:rPr>
                  <a:t>DRAM Cache</a:t>
                </a:r>
                <a:endParaRPr lang="en-US" sz="2200" dirty="0">
                  <a:latin typeface="Tahoma" pitchFamily="34" charset="0"/>
                  <a:ea typeface="Tahoma" pitchFamily="34" charset="0"/>
                  <a:cs typeface="Tahoma" pitchFamily="34" charset="0"/>
                </a:endParaRPr>
              </a:p>
            </p:txBody>
          </p:sp>
        </p:grpSp>
      </p:grpSp>
      <p:sp>
        <p:nvSpPr>
          <p:cNvPr id="115" name="TextBox 114"/>
          <p:cNvSpPr txBox="1"/>
          <p:nvPr/>
        </p:nvSpPr>
        <p:spPr>
          <a:xfrm>
            <a:off x="7155325" y="5071038"/>
            <a:ext cx="694614" cy="430869"/>
          </a:xfrm>
          <a:prstGeom prst="rect">
            <a:avLst/>
          </a:prstGeom>
          <a:noFill/>
        </p:spPr>
        <p:txBody>
          <a:bodyPr wrap="none" lIns="91424" tIns="45711" rIns="91424" bIns="45711" rtlCol="0">
            <a:spAutoFit/>
          </a:bodyPr>
          <a:lstStyle/>
          <a:p>
            <a:r>
              <a:rPr lang="en-US" sz="2200" dirty="0" smtClean="0">
                <a:latin typeface="Tahoma" pitchFamily="34" charset="0"/>
                <a:ea typeface="Tahoma" pitchFamily="34" charset="0"/>
                <a:cs typeface="Tahoma" pitchFamily="34" charset="0"/>
              </a:rPr>
              <a:t>CPU</a:t>
            </a:r>
            <a:endParaRPr lang="en-US" sz="2200" dirty="0">
              <a:latin typeface="Tahoma" pitchFamily="34" charset="0"/>
              <a:ea typeface="Tahoma" pitchFamily="34" charset="0"/>
              <a:cs typeface="Tahoma" pitchFamily="34" charset="0"/>
            </a:endParaRPr>
          </a:p>
        </p:txBody>
      </p:sp>
      <p:sp>
        <p:nvSpPr>
          <p:cNvPr id="59" name="Title 1"/>
          <p:cNvSpPr>
            <a:spLocks noGrp="1"/>
          </p:cNvSpPr>
          <p:nvPr>
            <p:ph type="title"/>
          </p:nvPr>
        </p:nvSpPr>
        <p:spPr>
          <a:xfrm>
            <a:off x="0" y="615782"/>
            <a:ext cx="10158413" cy="1269471"/>
          </a:xfrm>
        </p:spPr>
        <p:txBody>
          <a:bodyPr>
            <a:noAutofit/>
          </a:bodyPr>
          <a:lstStyle/>
          <a:p>
            <a:r>
              <a:rPr lang="en-US" sz="4400" dirty="0" smtClean="0"/>
              <a:t>Example Design: Unison Cache </a:t>
            </a:r>
            <a:r>
              <a:rPr lang="en-US" sz="2800" dirty="0" smtClean="0"/>
              <a:t>[ISCA’13, Micro’14]</a:t>
            </a:r>
            <a:endParaRPr lang="en-US" sz="4400" dirty="0"/>
          </a:p>
        </p:txBody>
      </p:sp>
      <p:sp>
        <p:nvSpPr>
          <p:cNvPr id="70" name="Content Placeholder 4"/>
          <p:cNvSpPr>
            <a:spLocks noGrp="1"/>
          </p:cNvSpPr>
          <p:nvPr>
            <p:ph idx="1"/>
          </p:nvPr>
        </p:nvSpPr>
        <p:spPr>
          <a:xfrm>
            <a:off x="139186" y="1920576"/>
            <a:ext cx="7989771" cy="2391906"/>
          </a:xfrm>
        </p:spPr>
        <p:txBody>
          <a:bodyPr>
            <a:noAutofit/>
          </a:bodyPr>
          <a:lstStyle/>
          <a:p>
            <a:pPr marL="457200" lvl="1" indent="-457200">
              <a:buFont typeface="Arial"/>
              <a:buChar char="•"/>
            </a:pPr>
            <a:r>
              <a:rPr lang="en-US" sz="2800" dirty="0" smtClean="0"/>
              <a:t>256MB stacked on server processor</a:t>
            </a:r>
          </a:p>
          <a:p>
            <a:pPr marL="457200" lvl="1" indent="-457200">
              <a:buFont typeface="Arial"/>
              <a:buChar char="•"/>
            </a:pPr>
            <a:r>
              <a:rPr lang="en-US" sz="2800" dirty="0" smtClean="0"/>
              <a:t>Page-based cache + embedded tags</a:t>
            </a:r>
          </a:p>
          <a:p>
            <a:pPr marL="457200" lvl="1" indent="-457200">
              <a:buFont typeface="Arial"/>
              <a:buChar char="•"/>
            </a:pPr>
            <a:r>
              <a:rPr lang="en-US" sz="2800" dirty="0" smtClean="0"/>
              <a:t>Footprint predictor </a:t>
            </a:r>
            <a:r>
              <a:rPr lang="en-US" sz="2000" dirty="0" smtClean="0"/>
              <a:t>[</a:t>
            </a:r>
            <a:r>
              <a:rPr lang="en-US" sz="2000" dirty="0" err="1" smtClean="0"/>
              <a:t>Somogyi</a:t>
            </a:r>
            <a:r>
              <a:rPr lang="en-US" sz="2000" dirty="0" smtClean="0"/>
              <a:t>, ISCA’06]</a:t>
            </a:r>
          </a:p>
          <a:p>
            <a:pPr marL="0" lvl="1" indent="0">
              <a:buNone/>
            </a:pPr>
            <a:r>
              <a:rPr lang="en-US" sz="2800" dirty="0" smtClean="0">
                <a:sym typeface="Wingdings"/>
              </a:rPr>
              <a:t> </a:t>
            </a:r>
            <a:r>
              <a:rPr lang="en-US" sz="2800" dirty="0" smtClean="0"/>
              <a:t>Optimal in latency, hit rate &amp; b/w</a:t>
            </a:r>
            <a:endParaRPr lang="en-US" sz="2800" dirty="0"/>
          </a:p>
          <a:p>
            <a:pPr marL="0" lvl="1" indent="0">
              <a:buNone/>
            </a:pPr>
            <a:endParaRPr lang="en-US" sz="2800" dirty="0"/>
          </a:p>
          <a:p>
            <a:pPr marL="0" lvl="1" indent="0">
              <a:buNone/>
            </a:pPr>
            <a:endParaRPr lang="en-US" sz="2800" dirty="0"/>
          </a:p>
        </p:txBody>
      </p:sp>
      <p:sp>
        <p:nvSpPr>
          <p:cNvPr id="5" name="Slide Number Placeholder 4"/>
          <p:cNvSpPr>
            <a:spLocks noGrp="1"/>
          </p:cNvSpPr>
          <p:nvPr>
            <p:ph type="sldNum" sz="quarter" idx="12"/>
          </p:nvPr>
        </p:nvSpPr>
        <p:spPr/>
        <p:txBody>
          <a:bodyPr/>
          <a:lstStyle/>
          <a:p>
            <a:fld id="{BBA0E613-80D9-3349-88CE-4F65F8F2CA60}" type="slidenum">
              <a:rPr lang="en-US" smtClean="0"/>
              <a:pPr/>
              <a:t>18</a:t>
            </a:fld>
            <a:endParaRPr lang="en-US"/>
          </a:p>
        </p:txBody>
      </p:sp>
    </p:spTree>
    <p:extLst>
      <p:ext uri="{BB962C8B-B14F-4D97-AF65-F5344CB8AC3E}">
        <p14:creationId xmlns:p14="http://schemas.microsoft.com/office/powerpoint/2010/main" val="57051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0" nodeType="clickEffect">
                                  <p:stCondLst>
                                    <p:cond delay="0"/>
                                  </p:stCondLst>
                                  <p:childTnLst>
                                    <p:animEffect transition="out" filter="wipe(down)">
                                      <p:cBhvr>
                                        <p:cTn id="12" dur="500"/>
                                        <p:tgtEl>
                                          <p:spTgt spid="74"/>
                                        </p:tgtEl>
                                      </p:cBhvr>
                                    </p:animEffect>
                                    <p:set>
                                      <p:cBhvr>
                                        <p:cTn id="13" dur="1" fill="hold">
                                          <p:stCondLst>
                                            <p:cond delay="499"/>
                                          </p:stCondLst>
                                        </p:cTn>
                                        <p:tgtEl>
                                          <p:spTgt spid="74"/>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73"/>
                                        </p:tgtEl>
                                      </p:cBhvr>
                                    </p:animEffect>
                                    <p:set>
                                      <p:cBhvr>
                                        <p:cTn id="16" dur="1" fill="hold">
                                          <p:stCondLst>
                                            <p:cond delay="499"/>
                                          </p:stCondLst>
                                        </p:cTn>
                                        <p:tgtEl>
                                          <p:spTgt spid="73"/>
                                        </p:tgtEl>
                                        <p:attrNameLst>
                                          <p:attrName>style.visibility</p:attrName>
                                        </p:attrNameLst>
                                      </p:cBhvr>
                                      <p:to>
                                        <p:strVal val="hidden"/>
                                      </p:to>
                                    </p:set>
                                  </p:childTnLst>
                                </p:cTn>
                              </p:par>
                              <p:par>
                                <p:cTn id="17" presetID="22" presetClass="exit" presetSubtype="4" fill="hold" grpId="0" nodeType="withEffect">
                                  <p:stCondLst>
                                    <p:cond delay="0"/>
                                  </p:stCondLst>
                                  <p:childTnLst>
                                    <p:animEffect transition="out" filter="wipe(down)">
                                      <p:cBhvr>
                                        <p:cTn id="18" dur="500"/>
                                        <p:tgtEl>
                                          <p:spTgt spid="72"/>
                                        </p:tgtEl>
                                      </p:cBhvr>
                                    </p:animEffect>
                                    <p:set>
                                      <p:cBhvr>
                                        <p:cTn id="19" dur="1" fill="hold">
                                          <p:stCondLst>
                                            <p:cond delay="499"/>
                                          </p:stCondLst>
                                        </p:cTn>
                                        <p:tgtEl>
                                          <p:spTgt spid="72"/>
                                        </p:tgtEl>
                                        <p:attrNameLst>
                                          <p:attrName>style.visibility</p:attrName>
                                        </p:attrNameLst>
                                      </p:cBhvr>
                                      <p:to>
                                        <p:strVal val="hidden"/>
                                      </p:to>
                                    </p:set>
                                  </p:childTnLst>
                                </p:cTn>
                              </p:par>
                              <p:par>
                                <p:cTn id="20" presetID="22" presetClass="exit" presetSubtype="4" fill="hold" grpId="0" nodeType="withEffect">
                                  <p:stCondLst>
                                    <p:cond delay="0"/>
                                  </p:stCondLst>
                                  <p:childTnLst>
                                    <p:animEffect transition="out" filter="wipe(down)">
                                      <p:cBhvr>
                                        <p:cTn id="21" dur="500"/>
                                        <p:tgtEl>
                                          <p:spTgt spid="76"/>
                                        </p:tgtEl>
                                      </p:cBhvr>
                                    </p:animEffect>
                                    <p:set>
                                      <p:cBhvr>
                                        <p:cTn id="22" dur="1" fill="hold">
                                          <p:stCondLst>
                                            <p:cond delay="499"/>
                                          </p:stCondLst>
                                        </p:cTn>
                                        <p:tgtEl>
                                          <p:spTgt spid="76"/>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66"/>
                                        </p:tgtEl>
                                      </p:cBhvr>
                                    </p:animEffect>
                                    <p:set>
                                      <p:cBhvr>
                                        <p:cTn id="28" dur="1" fill="hold">
                                          <p:stCondLst>
                                            <p:cond delay="499"/>
                                          </p:stCondLst>
                                        </p:cTn>
                                        <p:tgtEl>
                                          <p:spTgt spid="66"/>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down)">
                                      <p:cBhvr>
                                        <p:cTn id="31" dur="500"/>
                                        <p:tgtEl>
                                          <p:spTgt spid="6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down)">
                                      <p:cBhvr>
                                        <p:cTn id="34" dur="500"/>
                                        <p:tgtEl>
                                          <p:spTgt spid="6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wipe(down)">
                                      <p:cBhvr>
                                        <p:cTn id="37" dur="500"/>
                                        <p:tgtEl>
                                          <p:spTgt spid="1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wipe(down)">
                                      <p:cBhvr>
                                        <p:cTn id="40" dur="500"/>
                                        <p:tgtEl>
                                          <p:spTgt spid="11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wipe(down)">
                                      <p:cBhvr>
                                        <p:cTn id="43" dur="500"/>
                                        <p:tgtEl>
                                          <p:spTgt spid="11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wipe(down)">
                                      <p:cBhvr>
                                        <p:cTn id="46" dur="500"/>
                                        <p:tgtEl>
                                          <p:spTgt spid="1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ipe(up)">
                                      <p:cBhvr>
                                        <p:cTn id="54" dur="500"/>
                                        <p:tgtEl>
                                          <p:spTgt spid="8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up)">
                                      <p:cBhvr>
                                        <p:cTn id="57" dur="500"/>
                                        <p:tgtEl>
                                          <p:spTgt spid="78"/>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up)">
                                      <p:cBhvr>
                                        <p:cTn id="6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6" grpId="0" animBg="1"/>
      <p:bldP spid="78" grpId="0" animBg="1"/>
      <p:bldP spid="79" grpId="0" animBg="1"/>
      <p:bldP spid="80" grpId="0" animBg="1"/>
      <p:bldP spid="81" grpId="0" animBg="1"/>
      <p:bldP spid="64" grpId="0" animBg="1"/>
      <p:bldP spid="113" grpId="0" animBg="1"/>
      <p:bldP spid="114" grpId="0" animBg="1"/>
      <p:bldP spid="63" grpId="0" animBg="1"/>
      <p:bldP spid="66" grpId="0" animBg="1"/>
      <p:bldP spid="65" grpId="0" animBg="1"/>
      <p:bldP spid="111" grpId="0" animBg="1"/>
      <p:bldP spid="1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rapezoid 88"/>
          <p:cNvSpPr/>
          <p:nvPr/>
        </p:nvSpPr>
        <p:spPr>
          <a:xfrm>
            <a:off x="5943327" y="5968712"/>
            <a:ext cx="3507606" cy="757430"/>
          </a:xfrm>
          <a:prstGeom prst="trapezoid">
            <a:avLst>
              <a:gd name="adj" fmla="val 85732"/>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en-US" dirty="0"/>
          </a:p>
        </p:txBody>
      </p:sp>
      <p:grpSp>
        <p:nvGrpSpPr>
          <p:cNvPr id="92" name="Group 91"/>
          <p:cNvGrpSpPr/>
          <p:nvPr/>
        </p:nvGrpSpPr>
        <p:grpSpPr>
          <a:xfrm>
            <a:off x="6825472" y="4984736"/>
            <a:ext cx="1686637" cy="1473701"/>
            <a:chOff x="6846892" y="2560607"/>
            <a:chExt cx="1686637" cy="1217206"/>
          </a:xfrm>
        </p:grpSpPr>
        <p:sp>
          <p:nvSpPr>
            <p:cNvPr id="93" name="Rectangle 92"/>
            <p:cNvSpPr/>
            <p:nvPr/>
          </p:nvSpPr>
          <p:spPr>
            <a:xfrm>
              <a:off x="6846892" y="2805277"/>
              <a:ext cx="88862" cy="966318"/>
            </a:xfrm>
            <a:prstGeom prst="rect">
              <a:avLst/>
            </a:prstGeom>
            <a:gradFill>
              <a:gsLst>
                <a:gs pos="0">
                  <a:srgbClr val="FFFFFF"/>
                </a:gs>
                <a:gs pos="19000">
                  <a:schemeClr val="bg2">
                    <a:lumMod val="90000"/>
                  </a:schemeClr>
                </a:gs>
                <a:gs pos="33000">
                  <a:schemeClr val="bg1">
                    <a:lumMod val="65000"/>
                  </a:schemeClr>
                </a:gs>
                <a:gs pos="72000">
                  <a:schemeClr val="tx1">
                    <a:lumMod val="65000"/>
                    <a:lumOff val="35000"/>
                  </a:schemeClr>
                </a:gs>
                <a:gs pos="90000">
                  <a:schemeClr val="bg1">
                    <a:lumMod val="65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flipH="1">
              <a:off x="7266644" y="2586128"/>
              <a:ext cx="88860" cy="966318"/>
            </a:xfrm>
            <a:prstGeom prst="rect">
              <a:avLst/>
            </a:prstGeom>
            <a:gradFill>
              <a:gsLst>
                <a:gs pos="0">
                  <a:srgbClr val="FFFFFF"/>
                </a:gs>
                <a:gs pos="19000">
                  <a:schemeClr val="bg2">
                    <a:lumMod val="90000"/>
                  </a:schemeClr>
                </a:gs>
                <a:gs pos="33000">
                  <a:schemeClr val="bg1">
                    <a:lumMod val="65000"/>
                  </a:schemeClr>
                </a:gs>
                <a:gs pos="72000">
                  <a:schemeClr val="tx1">
                    <a:lumMod val="65000"/>
                    <a:lumOff val="35000"/>
                  </a:schemeClr>
                </a:gs>
                <a:gs pos="90000">
                  <a:schemeClr val="bg1">
                    <a:lumMod val="65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021265" y="2560607"/>
              <a:ext cx="88862" cy="966318"/>
            </a:xfrm>
            <a:prstGeom prst="rect">
              <a:avLst/>
            </a:prstGeom>
            <a:gradFill>
              <a:gsLst>
                <a:gs pos="0">
                  <a:srgbClr val="FFFFFF"/>
                </a:gs>
                <a:gs pos="19000">
                  <a:schemeClr val="bg2">
                    <a:lumMod val="90000"/>
                  </a:schemeClr>
                </a:gs>
                <a:gs pos="33000">
                  <a:schemeClr val="bg1">
                    <a:lumMod val="65000"/>
                  </a:schemeClr>
                </a:gs>
                <a:gs pos="72000">
                  <a:schemeClr val="tx1">
                    <a:lumMod val="65000"/>
                    <a:lumOff val="35000"/>
                  </a:schemeClr>
                </a:gs>
                <a:gs pos="90000">
                  <a:schemeClr val="bg1">
                    <a:lumMod val="65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444667" y="2811495"/>
              <a:ext cx="88862" cy="966318"/>
            </a:xfrm>
            <a:prstGeom prst="rect">
              <a:avLst/>
            </a:prstGeom>
            <a:gradFill>
              <a:gsLst>
                <a:gs pos="0">
                  <a:srgbClr val="FFFFFF"/>
                </a:gs>
                <a:gs pos="19000">
                  <a:schemeClr val="bg2">
                    <a:lumMod val="90000"/>
                  </a:schemeClr>
                </a:gs>
                <a:gs pos="33000">
                  <a:schemeClr val="bg1">
                    <a:lumMod val="65000"/>
                  </a:schemeClr>
                </a:gs>
                <a:gs pos="72000">
                  <a:schemeClr val="tx1">
                    <a:lumMod val="65000"/>
                    <a:lumOff val="35000"/>
                  </a:schemeClr>
                </a:gs>
                <a:gs pos="90000">
                  <a:schemeClr val="bg1">
                    <a:lumMod val="65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697389" y="2807475"/>
              <a:ext cx="88862" cy="966318"/>
            </a:xfrm>
            <a:prstGeom prst="rect">
              <a:avLst/>
            </a:prstGeom>
            <a:gradFill>
              <a:gsLst>
                <a:gs pos="0">
                  <a:srgbClr val="FFFFFF"/>
                </a:gs>
                <a:gs pos="19000">
                  <a:schemeClr val="bg2">
                    <a:lumMod val="90000"/>
                  </a:schemeClr>
                </a:gs>
                <a:gs pos="33000">
                  <a:schemeClr val="bg1">
                    <a:lumMod val="65000"/>
                  </a:schemeClr>
                </a:gs>
                <a:gs pos="72000">
                  <a:schemeClr val="tx1">
                    <a:lumMod val="65000"/>
                    <a:lumOff val="35000"/>
                  </a:schemeClr>
                </a:gs>
                <a:gs pos="90000">
                  <a:schemeClr val="bg1">
                    <a:lumMod val="65000"/>
                  </a:schemeClr>
                </a:gs>
                <a:gs pos="100000">
                  <a:schemeClr val="bg2">
                    <a:lumMod val="75000"/>
                  </a:schemeClr>
                </a:gs>
              </a:gsLst>
              <a:lin ang="0" scaled="1"/>
            </a:gra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p:cNvSpPr/>
          <p:nvPr/>
        </p:nvSpPr>
        <p:spPr>
          <a:xfrm>
            <a:off x="5929613" y="6688812"/>
            <a:ext cx="3520226" cy="3600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en-US"/>
          </a:p>
        </p:txBody>
      </p:sp>
      <p:grpSp>
        <p:nvGrpSpPr>
          <p:cNvPr id="102" name="Group 101"/>
          <p:cNvGrpSpPr/>
          <p:nvPr/>
        </p:nvGrpSpPr>
        <p:grpSpPr>
          <a:xfrm>
            <a:off x="5921887" y="4758885"/>
            <a:ext cx="3553933" cy="1096939"/>
            <a:chOff x="5943304" y="2030664"/>
            <a:chExt cx="3553933" cy="1096942"/>
          </a:xfrm>
        </p:grpSpPr>
        <p:sp>
          <p:nvSpPr>
            <p:cNvPr id="103" name="Trapezoid 102"/>
            <p:cNvSpPr/>
            <p:nvPr/>
          </p:nvSpPr>
          <p:spPr>
            <a:xfrm>
              <a:off x="5950109" y="2030664"/>
              <a:ext cx="3547128" cy="757429"/>
            </a:xfrm>
            <a:prstGeom prst="trapezoid">
              <a:avLst>
                <a:gd name="adj" fmla="val 97558"/>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5943304" y="2696719"/>
              <a:ext cx="3552839" cy="430887"/>
              <a:chOff x="2938928" y="1294353"/>
              <a:chExt cx="1827952" cy="185649"/>
            </a:xfrm>
          </p:grpSpPr>
          <p:sp>
            <p:nvSpPr>
              <p:cNvPr id="105" name="Rectangle 104"/>
              <p:cNvSpPr/>
              <p:nvPr/>
            </p:nvSpPr>
            <p:spPr>
              <a:xfrm>
                <a:off x="2938928" y="1333282"/>
                <a:ext cx="1827952" cy="1188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3616849" y="1294353"/>
                <a:ext cx="482426" cy="185649"/>
              </a:xfrm>
              <a:prstGeom prst="rect">
                <a:avLst/>
              </a:prstGeom>
              <a:noFill/>
            </p:spPr>
            <p:txBody>
              <a:bodyPr wrap="none" rtlCol="0">
                <a:spAutoFit/>
              </a:bodyPr>
              <a:lstStyle/>
              <a:p>
                <a:r>
                  <a:rPr lang="en-US" sz="2200" dirty="0" smtClean="0">
                    <a:latin typeface="Tahoma" pitchFamily="34" charset="0"/>
                    <a:ea typeface="Tahoma" pitchFamily="34" charset="0"/>
                    <a:cs typeface="Tahoma" pitchFamily="34" charset="0"/>
                  </a:rPr>
                  <a:t>DRAM</a:t>
                </a:r>
                <a:endParaRPr lang="en-US" sz="2200" dirty="0">
                  <a:latin typeface="Tahoma" pitchFamily="34" charset="0"/>
                  <a:ea typeface="Tahoma" pitchFamily="34" charset="0"/>
                  <a:cs typeface="Tahoma" pitchFamily="34" charset="0"/>
                </a:endParaRPr>
              </a:p>
            </p:txBody>
          </p:sp>
        </p:grpSp>
      </p:grpSp>
      <p:sp>
        <p:nvSpPr>
          <p:cNvPr id="59" name="Title 1"/>
          <p:cNvSpPr>
            <a:spLocks noGrp="1"/>
          </p:cNvSpPr>
          <p:nvPr>
            <p:ph type="title"/>
          </p:nvPr>
        </p:nvSpPr>
        <p:spPr>
          <a:xfrm>
            <a:off x="0" y="615782"/>
            <a:ext cx="10158413" cy="1269471"/>
          </a:xfrm>
        </p:spPr>
        <p:txBody>
          <a:bodyPr>
            <a:noAutofit/>
          </a:bodyPr>
          <a:lstStyle/>
          <a:p>
            <a:r>
              <a:rPr lang="en-US" sz="4400" dirty="0" smtClean="0"/>
              <a:t>Example Design: In-Memory DB</a:t>
            </a:r>
            <a:endParaRPr lang="en-US" sz="4400" dirty="0"/>
          </a:p>
        </p:txBody>
      </p:sp>
      <p:sp>
        <p:nvSpPr>
          <p:cNvPr id="70" name="Content Placeholder 4"/>
          <p:cNvSpPr>
            <a:spLocks noGrp="1"/>
          </p:cNvSpPr>
          <p:nvPr>
            <p:ph idx="1"/>
          </p:nvPr>
        </p:nvSpPr>
        <p:spPr>
          <a:xfrm>
            <a:off x="139186" y="1920575"/>
            <a:ext cx="7989771" cy="2838309"/>
          </a:xfrm>
        </p:spPr>
        <p:txBody>
          <a:bodyPr>
            <a:noAutofit/>
          </a:bodyPr>
          <a:lstStyle/>
          <a:p>
            <a:pPr marL="457200" lvl="1" indent="-457200">
              <a:buFont typeface="Arial"/>
              <a:buChar char="•"/>
            </a:pPr>
            <a:r>
              <a:rPr lang="en-US" sz="2800" dirty="0" smtClean="0"/>
              <a:t>Much deeper DRAM stacks (~4GB)</a:t>
            </a:r>
          </a:p>
          <a:p>
            <a:pPr marL="457200" lvl="1" indent="-457200">
              <a:buFont typeface="Arial"/>
              <a:buChar char="•"/>
            </a:pPr>
            <a:r>
              <a:rPr lang="en-US" sz="2800" dirty="0" smtClean="0"/>
              <a:t>Thin layer of logic</a:t>
            </a:r>
          </a:p>
          <a:p>
            <a:pPr marL="457200" lvl="1" indent="-457200">
              <a:buFont typeface="Arial"/>
              <a:buChar char="•"/>
            </a:pPr>
            <a:r>
              <a:rPr lang="en-US" sz="2800" dirty="0" smtClean="0"/>
              <a:t>E.g., DBMS ops: scan, index, join</a:t>
            </a:r>
            <a:endParaRPr lang="en-US" sz="2000" dirty="0" smtClean="0"/>
          </a:p>
          <a:p>
            <a:pPr marL="457200" lvl="1" indent="-457200">
              <a:buFont typeface="Wingdings" charset="0"/>
              <a:buChar char="à"/>
            </a:pPr>
            <a:r>
              <a:rPr lang="en-US" sz="2800" dirty="0" smtClean="0"/>
              <a:t>Minimizes data movement, </a:t>
            </a:r>
          </a:p>
          <a:p>
            <a:pPr marL="0" lvl="1" indent="0">
              <a:buNone/>
            </a:pPr>
            <a:r>
              <a:rPr lang="en-US" sz="2800" dirty="0"/>
              <a:t> </a:t>
            </a:r>
            <a:r>
              <a:rPr lang="en-US" sz="2800" dirty="0" smtClean="0"/>
              <a:t>    maximizes parallelism</a:t>
            </a:r>
            <a:endParaRPr lang="en-US" sz="2800" dirty="0"/>
          </a:p>
          <a:p>
            <a:pPr marL="0" lvl="1" indent="0">
              <a:buNone/>
            </a:pPr>
            <a:endParaRPr lang="en-US" sz="2800" dirty="0"/>
          </a:p>
          <a:p>
            <a:pPr marL="0" lvl="1" indent="0">
              <a:buNone/>
            </a:pPr>
            <a:endParaRPr lang="en-US" sz="2800" dirty="0"/>
          </a:p>
        </p:txBody>
      </p:sp>
      <p:sp>
        <p:nvSpPr>
          <p:cNvPr id="5" name="Slide Number Placeholder 4"/>
          <p:cNvSpPr>
            <a:spLocks noGrp="1"/>
          </p:cNvSpPr>
          <p:nvPr>
            <p:ph type="sldNum" sz="quarter" idx="12"/>
          </p:nvPr>
        </p:nvSpPr>
        <p:spPr/>
        <p:txBody>
          <a:bodyPr/>
          <a:lstStyle/>
          <a:p>
            <a:fld id="{BBA0E613-80D9-3349-88CE-4F65F8F2CA60}" type="slidenum">
              <a:rPr lang="en-US" smtClean="0"/>
              <a:pPr/>
              <a:t>19</a:t>
            </a:fld>
            <a:endParaRPr lang="en-US"/>
          </a:p>
        </p:txBody>
      </p:sp>
      <p:grpSp>
        <p:nvGrpSpPr>
          <p:cNvPr id="107" name="Group 106"/>
          <p:cNvGrpSpPr/>
          <p:nvPr/>
        </p:nvGrpSpPr>
        <p:grpSpPr>
          <a:xfrm>
            <a:off x="5953046" y="4223683"/>
            <a:ext cx="3553933" cy="1095765"/>
            <a:chOff x="5943304" y="2030664"/>
            <a:chExt cx="3553933" cy="1095768"/>
          </a:xfrm>
        </p:grpSpPr>
        <p:sp>
          <p:nvSpPr>
            <p:cNvPr id="109" name="Trapezoid 108"/>
            <p:cNvSpPr/>
            <p:nvPr/>
          </p:nvSpPr>
          <p:spPr>
            <a:xfrm>
              <a:off x="5950109" y="2030664"/>
              <a:ext cx="3547128" cy="757429"/>
            </a:xfrm>
            <a:prstGeom prst="trapezoid">
              <a:avLst>
                <a:gd name="adj" fmla="val 97558"/>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5943304" y="2695545"/>
              <a:ext cx="3552839" cy="430887"/>
              <a:chOff x="2938928" y="1293847"/>
              <a:chExt cx="1827952" cy="185649"/>
            </a:xfrm>
          </p:grpSpPr>
          <p:sp>
            <p:nvSpPr>
              <p:cNvPr id="116" name="Rectangle 115"/>
              <p:cNvSpPr/>
              <p:nvPr/>
            </p:nvSpPr>
            <p:spPr>
              <a:xfrm>
                <a:off x="2938928" y="1333282"/>
                <a:ext cx="1827952" cy="1188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600818" y="1293847"/>
                <a:ext cx="482426" cy="185649"/>
              </a:xfrm>
              <a:prstGeom prst="rect">
                <a:avLst/>
              </a:prstGeom>
              <a:noFill/>
            </p:spPr>
            <p:txBody>
              <a:bodyPr wrap="none" rtlCol="0">
                <a:spAutoFit/>
              </a:bodyPr>
              <a:lstStyle/>
              <a:p>
                <a:r>
                  <a:rPr lang="en-US" sz="2200" dirty="0" smtClean="0">
                    <a:latin typeface="Tahoma" pitchFamily="34" charset="0"/>
                    <a:ea typeface="Tahoma" pitchFamily="34" charset="0"/>
                    <a:cs typeface="Tahoma" pitchFamily="34" charset="0"/>
                  </a:rPr>
                  <a:t>DRAM</a:t>
                </a:r>
                <a:endParaRPr lang="en-US" sz="2200" dirty="0">
                  <a:latin typeface="Tahoma" pitchFamily="34" charset="0"/>
                  <a:ea typeface="Tahoma" pitchFamily="34" charset="0"/>
                  <a:cs typeface="Tahoma" pitchFamily="34" charset="0"/>
                </a:endParaRPr>
              </a:p>
            </p:txBody>
          </p:sp>
        </p:grpSp>
      </p:grpSp>
      <p:grpSp>
        <p:nvGrpSpPr>
          <p:cNvPr id="124" name="Group 123"/>
          <p:cNvGrpSpPr/>
          <p:nvPr/>
        </p:nvGrpSpPr>
        <p:grpSpPr>
          <a:xfrm>
            <a:off x="5896999" y="3664392"/>
            <a:ext cx="3553933" cy="1096939"/>
            <a:chOff x="5943304" y="2030664"/>
            <a:chExt cx="3553933" cy="1096942"/>
          </a:xfrm>
        </p:grpSpPr>
        <p:sp>
          <p:nvSpPr>
            <p:cNvPr id="125" name="Trapezoid 124"/>
            <p:cNvSpPr/>
            <p:nvPr/>
          </p:nvSpPr>
          <p:spPr>
            <a:xfrm>
              <a:off x="5950109" y="2030664"/>
              <a:ext cx="3547128" cy="757429"/>
            </a:xfrm>
            <a:prstGeom prst="trapezoid">
              <a:avLst>
                <a:gd name="adj" fmla="val 97558"/>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5943304" y="2696719"/>
              <a:ext cx="3552839" cy="430887"/>
              <a:chOff x="2938928" y="1294353"/>
              <a:chExt cx="1827952" cy="185649"/>
            </a:xfrm>
          </p:grpSpPr>
          <p:sp>
            <p:nvSpPr>
              <p:cNvPr id="127" name="Rectangle 126"/>
              <p:cNvSpPr/>
              <p:nvPr/>
            </p:nvSpPr>
            <p:spPr>
              <a:xfrm>
                <a:off x="2938928" y="1333282"/>
                <a:ext cx="1827952" cy="1188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3629654" y="1294353"/>
                <a:ext cx="482426" cy="185649"/>
              </a:xfrm>
              <a:prstGeom prst="rect">
                <a:avLst/>
              </a:prstGeom>
              <a:noFill/>
            </p:spPr>
            <p:txBody>
              <a:bodyPr wrap="none" rtlCol="0">
                <a:spAutoFit/>
              </a:bodyPr>
              <a:lstStyle/>
              <a:p>
                <a:r>
                  <a:rPr lang="en-US" sz="2200" dirty="0" smtClean="0">
                    <a:latin typeface="Tahoma" pitchFamily="34" charset="0"/>
                    <a:ea typeface="Tahoma" pitchFamily="34" charset="0"/>
                    <a:cs typeface="Tahoma" pitchFamily="34" charset="0"/>
                  </a:rPr>
                  <a:t>DRAM</a:t>
                </a:r>
                <a:endParaRPr lang="en-US" sz="2200" dirty="0">
                  <a:latin typeface="Tahoma" pitchFamily="34" charset="0"/>
                  <a:ea typeface="Tahoma" pitchFamily="34" charset="0"/>
                  <a:cs typeface="Tahoma" pitchFamily="34" charset="0"/>
                </a:endParaRPr>
              </a:p>
            </p:txBody>
          </p:sp>
        </p:grpSp>
      </p:grpSp>
      <p:sp>
        <p:nvSpPr>
          <p:cNvPr id="91" name="TextBox 90"/>
          <p:cNvSpPr txBox="1"/>
          <p:nvPr/>
        </p:nvSpPr>
        <p:spPr>
          <a:xfrm>
            <a:off x="6879456" y="6617993"/>
            <a:ext cx="1854537" cy="430869"/>
          </a:xfrm>
          <a:prstGeom prst="rect">
            <a:avLst/>
          </a:prstGeom>
          <a:noFill/>
        </p:spPr>
        <p:txBody>
          <a:bodyPr wrap="none" lIns="91424" tIns="45711" rIns="91424" bIns="45711" rtlCol="0">
            <a:spAutoFit/>
          </a:bodyPr>
          <a:lstStyle/>
          <a:p>
            <a:r>
              <a:rPr lang="en-US" sz="2200" dirty="0" smtClean="0">
                <a:latin typeface="Tahoma" pitchFamily="34" charset="0"/>
                <a:ea typeface="Tahoma" pitchFamily="34" charset="0"/>
                <a:cs typeface="Tahoma" pitchFamily="34" charset="0"/>
              </a:rPr>
              <a:t>DB Operators</a:t>
            </a:r>
            <a:endParaRPr lang="en-US" sz="2200" dirty="0">
              <a:latin typeface="Tahoma" pitchFamily="34" charset="0"/>
              <a:ea typeface="Tahoma" pitchFamily="34" charset="0"/>
              <a:cs typeface="Tahoma" pitchFamily="34" charset="0"/>
            </a:endParaRPr>
          </a:p>
        </p:txBody>
      </p:sp>
      <p:grpSp>
        <p:nvGrpSpPr>
          <p:cNvPr id="130" name="Group 129"/>
          <p:cNvGrpSpPr/>
          <p:nvPr/>
        </p:nvGrpSpPr>
        <p:grpSpPr>
          <a:xfrm>
            <a:off x="5896999" y="3088312"/>
            <a:ext cx="3553933" cy="1096939"/>
            <a:chOff x="5943304" y="2030664"/>
            <a:chExt cx="3553933" cy="1096942"/>
          </a:xfrm>
        </p:grpSpPr>
        <p:sp>
          <p:nvSpPr>
            <p:cNvPr id="131" name="Trapezoid 130"/>
            <p:cNvSpPr/>
            <p:nvPr/>
          </p:nvSpPr>
          <p:spPr>
            <a:xfrm>
              <a:off x="5950109" y="2030664"/>
              <a:ext cx="3547128" cy="757429"/>
            </a:xfrm>
            <a:prstGeom prst="trapezoid">
              <a:avLst>
                <a:gd name="adj" fmla="val 97558"/>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5943304" y="2696719"/>
              <a:ext cx="3552839" cy="430887"/>
              <a:chOff x="2938928" y="1294353"/>
              <a:chExt cx="1827952" cy="185649"/>
            </a:xfrm>
          </p:grpSpPr>
          <p:sp>
            <p:nvSpPr>
              <p:cNvPr id="133" name="Rectangle 132"/>
              <p:cNvSpPr/>
              <p:nvPr/>
            </p:nvSpPr>
            <p:spPr>
              <a:xfrm>
                <a:off x="2938928" y="1333282"/>
                <a:ext cx="1827952" cy="1188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629654" y="1294353"/>
                <a:ext cx="482426" cy="185649"/>
              </a:xfrm>
              <a:prstGeom prst="rect">
                <a:avLst/>
              </a:prstGeom>
              <a:noFill/>
            </p:spPr>
            <p:txBody>
              <a:bodyPr wrap="none" rtlCol="0">
                <a:spAutoFit/>
              </a:bodyPr>
              <a:lstStyle/>
              <a:p>
                <a:r>
                  <a:rPr lang="en-US" sz="2200" dirty="0" smtClean="0">
                    <a:latin typeface="Tahoma" pitchFamily="34" charset="0"/>
                    <a:ea typeface="Tahoma" pitchFamily="34" charset="0"/>
                    <a:cs typeface="Tahoma" pitchFamily="34" charset="0"/>
                  </a:rPr>
                  <a:t>DRAM</a:t>
                </a:r>
                <a:endParaRPr lang="en-US" sz="2200" dirty="0">
                  <a:latin typeface="Tahoma" pitchFamily="34" charset="0"/>
                  <a:ea typeface="Tahoma" pitchFamily="34" charset="0"/>
                  <a:cs typeface="Tahoma" pitchFamily="34" charset="0"/>
                </a:endParaRPr>
              </a:p>
            </p:txBody>
          </p:sp>
        </p:grpSp>
      </p:grpSp>
      <p:sp>
        <p:nvSpPr>
          <p:cNvPr id="135" name="Trapezoid 134"/>
          <p:cNvSpPr/>
          <p:nvPr/>
        </p:nvSpPr>
        <p:spPr>
          <a:xfrm>
            <a:off x="686596" y="5243552"/>
            <a:ext cx="3547128" cy="757430"/>
          </a:xfrm>
          <a:prstGeom prst="trapezoid">
            <a:avLst>
              <a:gd name="adj" fmla="val 85732"/>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en-US" dirty="0"/>
          </a:p>
        </p:txBody>
      </p:sp>
      <p:sp>
        <p:nvSpPr>
          <p:cNvPr id="136" name="Rectangle 135"/>
          <p:cNvSpPr/>
          <p:nvPr/>
        </p:nvSpPr>
        <p:spPr>
          <a:xfrm>
            <a:off x="680414" y="6000980"/>
            <a:ext cx="3552839" cy="36770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en-US"/>
          </a:p>
        </p:txBody>
      </p:sp>
      <p:sp>
        <p:nvSpPr>
          <p:cNvPr id="137" name="TextBox 136"/>
          <p:cNvSpPr txBox="1"/>
          <p:nvPr/>
        </p:nvSpPr>
        <p:spPr>
          <a:xfrm>
            <a:off x="2054786" y="5969903"/>
            <a:ext cx="694614" cy="430869"/>
          </a:xfrm>
          <a:prstGeom prst="rect">
            <a:avLst/>
          </a:prstGeom>
          <a:noFill/>
        </p:spPr>
        <p:txBody>
          <a:bodyPr wrap="none" lIns="91424" tIns="45711" rIns="91424" bIns="45711" rtlCol="0">
            <a:spAutoFit/>
          </a:bodyPr>
          <a:lstStyle/>
          <a:p>
            <a:r>
              <a:rPr lang="en-US" sz="2200" dirty="0" smtClean="0">
                <a:latin typeface="Tahoma" pitchFamily="34" charset="0"/>
                <a:ea typeface="Tahoma" pitchFamily="34" charset="0"/>
                <a:cs typeface="Tahoma" pitchFamily="34" charset="0"/>
              </a:rPr>
              <a:t>CPU</a:t>
            </a:r>
            <a:endParaRPr lang="en-US" sz="2200" dirty="0">
              <a:latin typeface="Tahoma" pitchFamily="34" charset="0"/>
              <a:ea typeface="Tahoma" pitchFamily="34" charset="0"/>
              <a:cs typeface="Tahoma" pitchFamily="34" charset="0"/>
            </a:endParaRPr>
          </a:p>
        </p:txBody>
      </p:sp>
      <p:sp>
        <p:nvSpPr>
          <p:cNvPr id="140" name="Left-Right Arrow 139"/>
          <p:cNvSpPr/>
          <p:nvPr/>
        </p:nvSpPr>
        <p:spPr>
          <a:xfrm>
            <a:off x="4503126" y="5852694"/>
            <a:ext cx="1175704" cy="515993"/>
          </a:xfrm>
          <a:prstGeom prst="leftRight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41" name="TextBox 140"/>
          <p:cNvSpPr txBox="1"/>
          <p:nvPr/>
        </p:nvSpPr>
        <p:spPr>
          <a:xfrm>
            <a:off x="4034374" y="4935910"/>
            <a:ext cx="1738820" cy="769423"/>
          </a:xfrm>
          <a:prstGeom prst="rect">
            <a:avLst/>
          </a:prstGeom>
          <a:noFill/>
        </p:spPr>
        <p:txBody>
          <a:bodyPr wrap="none" lIns="91424" tIns="45711" rIns="91424" bIns="45711" rtlCol="0">
            <a:spAutoFit/>
          </a:bodyPr>
          <a:lstStyle/>
          <a:p>
            <a:r>
              <a:rPr lang="en-US" sz="2200" dirty="0" smtClean="0">
                <a:latin typeface="Tahoma" pitchFamily="34" charset="0"/>
                <a:ea typeface="Tahoma" pitchFamily="34" charset="0"/>
                <a:cs typeface="Tahoma" pitchFamily="34" charset="0"/>
              </a:rPr>
              <a:t>DB Request/</a:t>
            </a:r>
          </a:p>
          <a:p>
            <a:r>
              <a:rPr lang="en-US" sz="2200" dirty="0" smtClean="0">
                <a:latin typeface="Tahoma" pitchFamily="34" charset="0"/>
                <a:ea typeface="Tahoma" pitchFamily="34" charset="0"/>
                <a:cs typeface="Tahoma" pitchFamily="34" charset="0"/>
              </a:rPr>
              <a:t>Response</a:t>
            </a:r>
          </a:p>
        </p:txBody>
      </p:sp>
      <p:pic>
        <p:nvPicPr>
          <p:cNvPr id="142" name="Picture 141"/>
          <p:cNvPicPr>
            <a:picLocks noChangeAspect="1"/>
          </p:cNvPicPr>
          <p:nvPr/>
        </p:nvPicPr>
        <p:blipFill>
          <a:blip r:embed="rId3"/>
          <a:stretch>
            <a:fillRect/>
          </a:stretch>
        </p:blipFill>
        <p:spPr>
          <a:xfrm>
            <a:off x="139186" y="7011814"/>
            <a:ext cx="2147460" cy="499650"/>
          </a:xfrm>
          <a:prstGeom prst="rect">
            <a:avLst/>
          </a:prstGeom>
        </p:spPr>
      </p:pic>
    </p:spTree>
    <p:extLst>
      <p:ext uri="{BB962C8B-B14F-4D97-AF65-F5344CB8AC3E}">
        <p14:creationId xmlns:p14="http://schemas.microsoft.com/office/powerpoint/2010/main" val="1421494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Trends in Data-Centric IT</a:t>
            </a:r>
            <a:endParaRPr lang="en-US" dirty="0"/>
          </a:p>
        </p:txBody>
      </p:sp>
      <p:sp>
        <p:nvSpPr>
          <p:cNvPr id="3" name="Content Placeholder 2"/>
          <p:cNvSpPr>
            <a:spLocks noGrp="1"/>
          </p:cNvSpPr>
          <p:nvPr>
            <p:ph idx="1"/>
          </p:nvPr>
        </p:nvSpPr>
        <p:spPr>
          <a:xfrm>
            <a:off x="182664" y="1512209"/>
            <a:ext cx="9467829" cy="6472783"/>
          </a:xfrm>
        </p:spPr>
        <p:txBody>
          <a:bodyPr>
            <a:normAutofit fontScale="70000" lnSpcReduction="20000"/>
          </a:bodyPr>
          <a:lstStyle/>
          <a:p>
            <a:pPr marL="742950" indent="-742950">
              <a:buFont typeface="+mj-lt"/>
              <a:buAutoNum type="arabicPeriod"/>
            </a:pPr>
            <a:r>
              <a:rPr lang="en-US" sz="5100" dirty="0" smtClean="0"/>
              <a:t>Data</a:t>
            </a:r>
          </a:p>
          <a:p>
            <a:pPr marL="1187126" lvl="1" indent="-742950"/>
            <a:r>
              <a:rPr lang="en-US" sz="4000" dirty="0" smtClean="0"/>
              <a:t>Data grows faster than 10x/year</a:t>
            </a:r>
          </a:p>
          <a:p>
            <a:pPr marL="1187126" lvl="1" indent="-742950"/>
            <a:r>
              <a:rPr lang="en-US" sz="4000" dirty="0" smtClean="0"/>
              <a:t>Memory is taking center stage in design</a:t>
            </a:r>
          </a:p>
          <a:p>
            <a:pPr lvl="1"/>
            <a:endParaRPr lang="en-US" sz="4000" dirty="0" smtClean="0"/>
          </a:p>
          <a:p>
            <a:pPr marL="742950" indent="-742950">
              <a:buFont typeface="+mj-lt"/>
              <a:buAutoNum type="arabicPeriod"/>
            </a:pPr>
            <a:r>
              <a:rPr lang="en-US" sz="5100" dirty="0" smtClean="0"/>
              <a:t>Energy</a:t>
            </a:r>
          </a:p>
          <a:p>
            <a:pPr marL="1187126" lvl="1" indent="-742950"/>
            <a:r>
              <a:rPr lang="en-US" sz="4000" dirty="0" smtClean="0"/>
              <a:t>Logic density continues to increase</a:t>
            </a:r>
          </a:p>
          <a:p>
            <a:pPr marL="1187126" lvl="1" indent="-742950"/>
            <a:r>
              <a:rPr lang="en-US" sz="4000" dirty="0" smtClean="0"/>
              <a:t>But, Silicon efficiency has slowed down/will stop</a:t>
            </a:r>
          </a:p>
          <a:p>
            <a:pPr marL="0" indent="0">
              <a:buNone/>
            </a:pPr>
            <a:endParaRPr lang="en-US" sz="4600" dirty="0" smtClean="0"/>
          </a:p>
          <a:p>
            <a:pPr marL="742950" indent="-742950">
              <a:buFont typeface="+mj-lt"/>
              <a:buAutoNum type="arabicPeriod"/>
            </a:pPr>
            <a:r>
              <a:rPr lang="en-US" sz="5100" dirty="0" smtClean="0"/>
              <a:t>Memory is becoming heterogeneous</a:t>
            </a:r>
          </a:p>
          <a:p>
            <a:pPr marL="1187198" lvl="1" indent="-742950"/>
            <a:r>
              <a:rPr lang="en-US" sz="4000" dirty="0" smtClean="0"/>
              <a:t>DRAM capacity scaling slower than logic</a:t>
            </a:r>
          </a:p>
          <a:p>
            <a:pPr marL="1187198" lvl="1" indent="-742950"/>
            <a:r>
              <a:rPr lang="en-US" sz="4000" dirty="0" smtClean="0"/>
              <a:t>DDR bandwidth is a showstopper</a:t>
            </a:r>
          </a:p>
          <a:p>
            <a:pPr marL="0" indent="0">
              <a:buNone/>
            </a:pPr>
            <a:endParaRPr lang="en-US" dirty="0"/>
          </a:p>
          <a:p>
            <a:pPr marL="0" indent="0" algn="ctr">
              <a:buNone/>
            </a:pPr>
            <a:r>
              <a:rPr lang="en-US" sz="4600" dirty="0" smtClean="0"/>
              <a:t>What does this all mean for servers?</a:t>
            </a:r>
          </a:p>
        </p:txBody>
      </p:sp>
    </p:spTree>
    <p:extLst>
      <p:ext uri="{BB962C8B-B14F-4D97-AF65-F5344CB8AC3E}">
        <p14:creationId xmlns:p14="http://schemas.microsoft.com/office/powerpoint/2010/main" val="3342616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rot="16200000">
            <a:off x="5510502" y="3483339"/>
            <a:ext cx="260976" cy="4382243"/>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p>
        </p:txBody>
      </p:sp>
      <p:sp>
        <p:nvSpPr>
          <p:cNvPr id="53" name="Rectangle 52"/>
          <p:cNvSpPr/>
          <p:nvPr/>
        </p:nvSpPr>
        <p:spPr>
          <a:xfrm rot="16200000">
            <a:off x="6682411" y="4725354"/>
            <a:ext cx="404860" cy="1894540"/>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sz="2200"/>
          </a:p>
        </p:txBody>
      </p:sp>
      <p:sp>
        <p:nvSpPr>
          <p:cNvPr id="49" name="Rectangle 48"/>
          <p:cNvSpPr/>
          <p:nvPr/>
        </p:nvSpPr>
        <p:spPr>
          <a:xfrm rot="16200000">
            <a:off x="4739117" y="4492953"/>
            <a:ext cx="404860" cy="2359343"/>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p>
        </p:txBody>
      </p:sp>
      <p:sp>
        <p:nvSpPr>
          <p:cNvPr id="2" name="Title 1"/>
          <p:cNvSpPr>
            <a:spLocks noGrp="1"/>
          </p:cNvSpPr>
          <p:nvPr>
            <p:ph type="title"/>
          </p:nvPr>
        </p:nvSpPr>
        <p:spPr/>
        <p:txBody>
          <a:bodyPr/>
          <a:lstStyle/>
          <a:p>
            <a:r>
              <a:rPr lang="en-US" dirty="0" smtClean="0"/>
              <a:t>Conventional DRAM: DDR</a:t>
            </a:r>
            <a:endParaRPr lang="en-US" dirty="0"/>
          </a:p>
        </p:txBody>
      </p:sp>
      <p:sp>
        <p:nvSpPr>
          <p:cNvPr id="6" name="TextBox 5"/>
          <p:cNvSpPr txBox="1"/>
          <p:nvPr/>
        </p:nvSpPr>
        <p:spPr>
          <a:xfrm>
            <a:off x="4297328" y="4986705"/>
            <a:ext cx="1147771" cy="410198"/>
          </a:xfrm>
          <a:prstGeom prst="rect">
            <a:avLst/>
          </a:prstGeom>
          <a:noFill/>
        </p:spPr>
        <p:txBody>
          <a:bodyPr wrap="none" lIns="101572" tIns="50786" rIns="101572" bIns="50786" rtlCol="0">
            <a:spAutoFit/>
          </a:bodyPr>
          <a:lstStyle/>
          <a:p>
            <a:pPr algn="ctr"/>
            <a:r>
              <a:rPr lang="en-US" dirty="0" smtClean="0">
                <a:latin typeface="Gill Sans Light"/>
                <a:cs typeface="Gill Sans Light"/>
              </a:rPr>
              <a:t>DDR bus</a:t>
            </a:r>
            <a:endParaRPr lang="en-US" dirty="0">
              <a:latin typeface="Gill Sans Light"/>
              <a:cs typeface="Gill Sans Light"/>
            </a:endParaRPr>
          </a:p>
        </p:txBody>
      </p:sp>
      <p:grpSp>
        <p:nvGrpSpPr>
          <p:cNvPr id="7" name="Group 6"/>
          <p:cNvGrpSpPr>
            <a:grpSpLocks noChangeAspect="1"/>
          </p:cNvGrpSpPr>
          <p:nvPr/>
        </p:nvGrpSpPr>
        <p:grpSpPr>
          <a:xfrm rot="16200000">
            <a:off x="5068027" y="5477724"/>
            <a:ext cx="1999164" cy="398480"/>
            <a:chOff x="6753450" y="2854158"/>
            <a:chExt cx="2555260" cy="674320"/>
          </a:xfrm>
        </p:grpSpPr>
        <p:pic>
          <p:nvPicPr>
            <p:cNvPr id="8" name="Picture 7"/>
            <p:cNvPicPr>
              <a:picLocks noChangeAspect="1"/>
            </p:cNvPicPr>
            <p:nvPr/>
          </p:nvPicPr>
          <p:blipFill rotWithShape="1">
            <a:blip r:embed="rId2">
              <a:duotone>
                <a:schemeClr val="accent3">
                  <a:shade val="45000"/>
                  <a:satMod val="135000"/>
                </a:schemeClr>
                <a:prstClr val="white"/>
              </a:duotone>
              <a:alphaModFix amt="45000"/>
            </a:blip>
            <a:srcRect b="24800"/>
            <a:stretch/>
          </p:blipFill>
          <p:spPr>
            <a:xfrm>
              <a:off x="6753450" y="2854158"/>
              <a:ext cx="2555260" cy="674320"/>
            </a:xfrm>
            <a:prstGeom prst="rect">
              <a:avLst/>
            </a:prstGeom>
            <a:solidFill>
              <a:srgbClr val="77933C"/>
            </a:solidFill>
          </p:spPr>
        </p:pic>
        <p:sp>
          <p:nvSpPr>
            <p:cNvPr id="9" name="Snip Single Corner Rectangle 8"/>
            <p:cNvSpPr/>
            <p:nvPr/>
          </p:nvSpPr>
          <p:spPr>
            <a:xfrm rot="10800000" flipH="1">
              <a:off x="6838284"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0" name="Snip Single Corner Rectangle 9"/>
            <p:cNvSpPr/>
            <p:nvPr/>
          </p:nvSpPr>
          <p:spPr>
            <a:xfrm rot="10800000" flipH="1">
              <a:off x="7096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1" name="Snip Single Corner Rectangle 10"/>
            <p:cNvSpPr/>
            <p:nvPr/>
          </p:nvSpPr>
          <p:spPr>
            <a:xfrm rot="10800000" flipH="1">
              <a:off x="7350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2" name="Snip Single Corner Rectangle 11"/>
            <p:cNvSpPr/>
            <p:nvPr/>
          </p:nvSpPr>
          <p:spPr>
            <a:xfrm rot="10800000" flipH="1">
              <a:off x="7608750"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3" name="Snip Single Corner Rectangle 12"/>
            <p:cNvSpPr/>
            <p:nvPr/>
          </p:nvSpPr>
          <p:spPr>
            <a:xfrm rot="10800000" flipH="1">
              <a:off x="8126629"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4" name="Snip Single Corner Rectangle 13"/>
            <p:cNvSpPr/>
            <p:nvPr/>
          </p:nvSpPr>
          <p:spPr>
            <a:xfrm rot="10800000" flipH="1">
              <a:off x="8384862"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5" name="Snip Single Corner Rectangle 14"/>
            <p:cNvSpPr/>
            <p:nvPr/>
          </p:nvSpPr>
          <p:spPr>
            <a:xfrm rot="10800000" flipH="1">
              <a:off x="8642390"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6" name="Snip Single Corner Rectangle 15"/>
            <p:cNvSpPr/>
            <p:nvPr/>
          </p:nvSpPr>
          <p:spPr>
            <a:xfrm rot="10800000" flipH="1">
              <a:off x="8900623"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50" name="Rectangle 49"/>
          <p:cNvSpPr>
            <a:spLocks noChangeAspect="1"/>
          </p:cNvSpPr>
          <p:nvPr/>
        </p:nvSpPr>
        <p:spPr>
          <a:xfrm>
            <a:off x="2623230" y="5057851"/>
            <a:ext cx="1199813" cy="1199499"/>
          </a:xfrm>
          <a:prstGeom prst="rect">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r>
              <a:rPr lang="en-US" sz="2200" dirty="0" smtClean="0">
                <a:solidFill>
                  <a:schemeClr val="tx1"/>
                </a:solidFill>
                <a:latin typeface="Gill Sans Light"/>
                <a:cs typeface="Gill Sans Light"/>
              </a:rPr>
              <a:t>CPU</a:t>
            </a:r>
            <a:endParaRPr lang="en-US" sz="2200" dirty="0">
              <a:solidFill>
                <a:schemeClr val="tx1"/>
              </a:solidFill>
              <a:latin typeface="Gill Sans Light"/>
              <a:cs typeface="Gill Sans Light"/>
            </a:endParaRPr>
          </a:p>
        </p:txBody>
      </p:sp>
      <p:sp>
        <p:nvSpPr>
          <p:cNvPr id="51" name="Content Placeholder 2"/>
          <p:cNvSpPr>
            <a:spLocks noGrp="1"/>
          </p:cNvSpPr>
          <p:nvPr>
            <p:ph idx="1"/>
          </p:nvPr>
        </p:nvSpPr>
        <p:spPr>
          <a:xfrm>
            <a:off x="507920" y="1764899"/>
            <a:ext cx="8625834" cy="3124479"/>
          </a:xfrm>
        </p:spPr>
        <p:txBody>
          <a:bodyPr>
            <a:normAutofit/>
          </a:bodyPr>
          <a:lstStyle/>
          <a:p>
            <a:pPr marL="0" indent="0">
              <a:buNone/>
            </a:pPr>
            <a:r>
              <a:rPr lang="en-US" sz="3100" dirty="0" smtClean="0"/>
              <a:t>CPU-DRAM interface</a:t>
            </a:r>
            <a:r>
              <a:rPr lang="en-US" sz="3100" dirty="0"/>
              <a:t>: Parallel DDR bus</a:t>
            </a:r>
          </a:p>
          <a:p>
            <a:r>
              <a:rPr lang="en-US" sz="2700" dirty="0"/>
              <a:t>Require large number of pins</a:t>
            </a:r>
          </a:p>
          <a:p>
            <a:r>
              <a:rPr lang="en-US" sz="2700" dirty="0" smtClean="0"/>
              <a:t>Poor signal </a:t>
            </a:r>
            <a:r>
              <a:rPr lang="en-US" sz="2700" dirty="0"/>
              <a:t>integrity</a:t>
            </a:r>
          </a:p>
          <a:p>
            <a:r>
              <a:rPr lang="en-US" sz="2700" dirty="0" smtClean="0"/>
              <a:t>More memory </a:t>
            </a:r>
            <a:r>
              <a:rPr lang="en-US" sz="2700" dirty="0"/>
              <a:t>modules for </a:t>
            </a:r>
            <a:r>
              <a:rPr lang="en-US" sz="2700" dirty="0" smtClean="0"/>
              <a:t>higher </a:t>
            </a:r>
            <a:r>
              <a:rPr lang="en-US" sz="2700" dirty="0"/>
              <a:t>capacity</a:t>
            </a:r>
          </a:p>
          <a:p>
            <a:pPr lvl="1" algn="just"/>
            <a:r>
              <a:rPr lang="en-US" sz="2200" dirty="0"/>
              <a:t>Interface sharing hurts </a:t>
            </a:r>
            <a:r>
              <a:rPr lang="en-US" sz="2200" dirty="0" smtClean="0"/>
              <a:t>bandwidth, latency </a:t>
            </a:r>
            <a:r>
              <a:rPr lang="en-US" sz="2200" dirty="0"/>
              <a:t>and power efficiency</a:t>
            </a:r>
          </a:p>
          <a:p>
            <a:pPr marL="507858" lvl="1" indent="0">
              <a:buNone/>
            </a:pPr>
            <a:endParaRPr lang="en-US" sz="2200" dirty="0"/>
          </a:p>
        </p:txBody>
      </p:sp>
      <p:grpSp>
        <p:nvGrpSpPr>
          <p:cNvPr id="57" name="Group 56"/>
          <p:cNvGrpSpPr>
            <a:grpSpLocks noChangeAspect="1"/>
          </p:cNvGrpSpPr>
          <p:nvPr/>
        </p:nvGrpSpPr>
        <p:grpSpPr>
          <a:xfrm rot="16200000">
            <a:off x="5635814" y="5477723"/>
            <a:ext cx="1999164" cy="398480"/>
            <a:chOff x="6753450" y="2854158"/>
            <a:chExt cx="2555260" cy="674320"/>
          </a:xfrm>
        </p:grpSpPr>
        <p:pic>
          <p:nvPicPr>
            <p:cNvPr id="58" name="Picture 57"/>
            <p:cNvPicPr>
              <a:picLocks noChangeAspect="1"/>
            </p:cNvPicPr>
            <p:nvPr/>
          </p:nvPicPr>
          <p:blipFill rotWithShape="1">
            <a:blip r:embed="rId2">
              <a:duotone>
                <a:schemeClr val="accent3">
                  <a:shade val="45000"/>
                  <a:satMod val="135000"/>
                </a:schemeClr>
                <a:prstClr val="white"/>
              </a:duotone>
              <a:alphaModFix amt="45000"/>
            </a:blip>
            <a:srcRect b="24800"/>
            <a:stretch/>
          </p:blipFill>
          <p:spPr>
            <a:xfrm>
              <a:off x="6753450" y="2854158"/>
              <a:ext cx="2555260" cy="674320"/>
            </a:xfrm>
            <a:prstGeom prst="rect">
              <a:avLst/>
            </a:prstGeom>
            <a:solidFill>
              <a:srgbClr val="77933C"/>
            </a:solidFill>
          </p:spPr>
        </p:pic>
        <p:sp>
          <p:nvSpPr>
            <p:cNvPr id="59" name="Snip Single Corner Rectangle 58"/>
            <p:cNvSpPr/>
            <p:nvPr/>
          </p:nvSpPr>
          <p:spPr>
            <a:xfrm rot="10800000" flipH="1">
              <a:off x="6838284"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0" name="Snip Single Corner Rectangle 59"/>
            <p:cNvSpPr/>
            <p:nvPr/>
          </p:nvSpPr>
          <p:spPr>
            <a:xfrm rot="10800000" flipH="1">
              <a:off x="7096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1" name="Snip Single Corner Rectangle 60"/>
            <p:cNvSpPr/>
            <p:nvPr/>
          </p:nvSpPr>
          <p:spPr>
            <a:xfrm rot="10800000" flipH="1">
              <a:off x="7350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2" name="Snip Single Corner Rectangle 61"/>
            <p:cNvSpPr/>
            <p:nvPr/>
          </p:nvSpPr>
          <p:spPr>
            <a:xfrm rot="10800000" flipH="1">
              <a:off x="7608750"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3" name="Snip Single Corner Rectangle 62"/>
            <p:cNvSpPr/>
            <p:nvPr/>
          </p:nvSpPr>
          <p:spPr>
            <a:xfrm rot="10800000" flipH="1">
              <a:off x="8126629"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4" name="Snip Single Corner Rectangle 63"/>
            <p:cNvSpPr/>
            <p:nvPr/>
          </p:nvSpPr>
          <p:spPr>
            <a:xfrm rot="10800000" flipH="1">
              <a:off x="8384862"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5" name="Snip Single Corner Rectangle 64"/>
            <p:cNvSpPr/>
            <p:nvPr/>
          </p:nvSpPr>
          <p:spPr>
            <a:xfrm rot="10800000" flipH="1">
              <a:off x="8642390"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6" name="Snip Single Corner Rectangle 65"/>
            <p:cNvSpPr/>
            <p:nvPr/>
          </p:nvSpPr>
          <p:spPr>
            <a:xfrm rot="10800000" flipH="1">
              <a:off x="8900623"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67" name="Group 66"/>
          <p:cNvGrpSpPr>
            <a:grpSpLocks noChangeAspect="1"/>
          </p:cNvGrpSpPr>
          <p:nvPr/>
        </p:nvGrpSpPr>
        <p:grpSpPr>
          <a:xfrm rot="16200000">
            <a:off x="6211136" y="5477724"/>
            <a:ext cx="1999164" cy="398480"/>
            <a:chOff x="6753450" y="2854158"/>
            <a:chExt cx="2555260" cy="674320"/>
          </a:xfrm>
        </p:grpSpPr>
        <p:pic>
          <p:nvPicPr>
            <p:cNvPr id="68" name="Picture 67"/>
            <p:cNvPicPr>
              <a:picLocks noChangeAspect="1"/>
            </p:cNvPicPr>
            <p:nvPr/>
          </p:nvPicPr>
          <p:blipFill rotWithShape="1">
            <a:blip r:embed="rId2">
              <a:duotone>
                <a:schemeClr val="accent3">
                  <a:shade val="45000"/>
                  <a:satMod val="135000"/>
                </a:schemeClr>
                <a:prstClr val="white"/>
              </a:duotone>
              <a:alphaModFix amt="45000"/>
            </a:blip>
            <a:srcRect b="24800"/>
            <a:stretch/>
          </p:blipFill>
          <p:spPr>
            <a:xfrm>
              <a:off x="6753450" y="2854158"/>
              <a:ext cx="2555260" cy="674320"/>
            </a:xfrm>
            <a:prstGeom prst="rect">
              <a:avLst/>
            </a:prstGeom>
            <a:solidFill>
              <a:srgbClr val="77933C"/>
            </a:solidFill>
          </p:spPr>
        </p:pic>
        <p:sp>
          <p:nvSpPr>
            <p:cNvPr id="69" name="Snip Single Corner Rectangle 68"/>
            <p:cNvSpPr/>
            <p:nvPr/>
          </p:nvSpPr>
          <p:spPr>
            <a:xfrm rot="10800000" flipH="1">
              <a:off x="6838284"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70" name="Snip Single Corner Rectangle 69"/>
            <p:cNvSpPr/>
            <p:nvPr/>
          </p:nvSpPr>
          <p:spPr>
            <a:xfrm rot="10800000" flipH="1">
              <a:off x="7096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71" name="Snip Single Corner Rectangle 70"/>
            <p:cNvSpPr/>
            <p:nvPr/>
          </p:nvSpPr>
          <p:spPr>
            <a:xfrm rot="10800000" flipH="1">
              <a:off x="7350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72" name="Snip Single Corner Rectangle 71"/>
            <p:cNvSpPr/>
            <p:nvPr/>
          </p:nvSpPr>
          <p:spPr>
            <a:xfrm rot="10800000" flipH="1">
              <a:off x="7608750"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73" name="Snip Single Corner Rectangle 72"/>
            <p:cNvSpPr/>
            <p:nvPr/>
          </p:nvSpPr>
          <p:spPr>
            <a:xfrm rot="10800000" flipH="1">
              <a:off x="8126629"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74" name="Snip Single Corner Rectangle 73"/>
            <p:cNvSpPr/>
            <p:nvPr/>
          </p:nvSpPr>
          <p:spPr>
            <a:xfrm rot="10800000" flipH="1">
              <a:off x="8384862"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75" name="Snip Single Corner Rectangle 74"/>
            <p:cNvSpPr/>
            <p:nvPr/>
          </p:nvSpPr>
          <p:spPr>
            <a:xfrm rot="10800000" flipH="1">
              <a:off x="8642390"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76" name="Snip Single Corner Rectangle 75"/>
            <p:cNvSpPr/>
            <p:nvPr/>
          </p:nvSpPr>
          <p:spPr>
            <a:xfrm rot="10800000" flipH="1">
              <a:off x="8900623"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77" name="Group 76"/>
          <p:cNvGrpSpPr>
            <a:grpSpLocks noChangeAspect="1"/>
          </p:cNvGrpSpPr>
          <p:nvPr/>
        </p:nvGrpSpPr>
        <p:grpSpPr>
          <a:xfrm rot="16200000">
            <a:off x="6778923" y="5477723"/>
            <a:ext cx="1999164" cy="398480"/>
            <a:chOff x="6753450" y="2854158"/>
            <a:chExt cx="2555260" cy="674320"/>
          </a:xfrm>
        </p:grpSpPr>
        <p:pic>
          <p:nvPicPr>
            <p:cNvPr id="78" name="Picture 77"/>
            <p:cNvPicPr>
              <a:picLocks noChangeAspect="1"/>
            </p:cNvPicPr>
            <p:nvPr/>
          </p:nvPicPr>
          <p:blipFill rotWithShape="1">
            <a:blip r:embed="rId2">
              <a:duotone>
                <a:schemeClr val="accent3">
                  <a:shade val="45000"/>
                  <a:satMod val="135000"/>
                </a:schemeClr>
                <a:prstClr val="white"/>
              </a:duotone>
              <a:alphaModFix amt="45000"/>
            </a:blip>
            <a:srcRect b="24800"/>
            <a:stretch/>
          </p:blipFill>
          <p:spPr>
            <a:xfrm>
              <a:off x="6753450" y="2854158"/>
              <a:ext cx="2555260" cy="674320"/>
            </a:xfrm>
            <a:prstGeom prst="rect">
              <a:avLst/>
            </a:prstGeom>
            <a:solidFill>
              <a:srgbClr val="77933C"/>
            </a:solidFill>
          </p:spPr>
        </p:pic>
        <p:sp>
          <p:nvSpPr>
            <p:cNvPr id="79" name="Snip Single Corner Rectangle 78"/>
            <p:cNvSpPr/>
            <p:nvPr/>
          </p:nvSpPr>
          <p:spPr>
            <a:xfrm rot="10800000" flipH="1">
              <a:off x="6838284"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0" name="Snip Single Corner Rectangle 79"/>
            <p:cNvSpPr/>
            <p:nvPr/>
          </p:nvSpPr>
          <p:spPr>
            <a:xfrm rot="10800000" flipH="1">
              <a:off x="7096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1" name="Snip Single Corner Rectangle 80"/>
            <p:cNvSpPr/>
            <p:nvPr/>
          </p:nvSpPr>
          <p:spPr>
            <a:xfrm rot="10800000" flipH="1">
              <a:off x="7350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2" name="Snip Single Corner Rectangle 81"/>
            <p:cNvSpPr/>
            <p:nvPr/>
          </p:nvSpPr>
          <p:spPr>
            <a:xfrm rot="10800000" flipH="1">
              <a:off x="7608750"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3" name="Snip Single Corner Rectangle 82"/>
            <p:cNvSpPr/>
            <p:nvPr/>
          </p:nvSpPr>
          <p:spPr>
            <a:xfrm rot="10800000" flipH="1">
              <a:off x="8126629"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4" name="Snip Single Corner Rectangle 83"/>
            <p:cNvSpPr/>
            <p:nvPr/>
          </p:nvSpPr>
          <p:spPr>
            <a:xfrm rot="10800000" flipH="1">
              <a:off x="8384862"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5" name="Snip Single Corner Rectangle 84"/>
            <p:cNvSpPr/>
            <p:nvPr/>
          </p:nvSpPr>
          <p:spPr>
            <a:xfrm rot="10800000" flipH="1">
              <a:off x="8642390"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6" name="Snip Single Corner Rectangle 85"/>
            <p:cNvSpPr/>
            <p:nvPr/>
          </p:nvSpPr>
          <p:spPr>
            <a:xfrm rot="10800000" flipH="1">
              <a:off x="8900623"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3" name="Slide Number Placeholder 2"/>
          <p:cNvSpPr>
            <a:spLocks noGrp="1"/>
          </p:cNvSpPr>
          <p:nvPr>
            <p:ph type="sldNum" sz="quarter" idx="12"/>
          </p:nvPr>
        </p:nvSpPr>
        <p:spPr/>
        <p:txBody>
          <a:bodyPr/>
          <a:lstStyle/>
          <a:p>
            <a:fld id="{ECC9D4E8-56DA-5B49-B6CB-33DEEEAE3E41}" type="slidenum">
              <a:rPr lang="en-US" smtClean="0"/>
              <a:t>20</a:t>
            </a:fld>
            <a:endParaRPr lang="en-US"/>
          </a:p>
        </p:txBody>
      </p:sp>
      <p:sp>
        <p:nvSpPr>
          <p:cNvPr id="52" name="TextBox 51"/>
          <p:cNvSpPr txBox="1"/>
          <p:nvPr/>
        </p:nvSpPr>
        <p:spPr>
          <a:xfrm>
            <a:off x="387997" y="6827076"/>
            <a:ext cx="9371841" cy="581109"/>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lIns="101566" tIns="50784" rIns="101566" bIns="50784">
            <a:spAutoFit/>
          </a:bodyPr>
          <a:lstStyle/>
          <a:p>
            <a:pPr algn="ctr">
              <a:defRPr/>
            </a:pPr>
            <a:r>
              <a:rPr lang="en-US" sz="3100" dirty="0">
                <a:solidFill>
                  <a:schemeClr val="bg1"/>
                </a:solidFill>
                <a:latin typeface="Gill Sans MT"/>
                <a:cs typeface="Gill Sans MT"/>
              </a:rPr>
              <a:t>High capacity but low bandwidth</a:t>
            </a:r>
          </a:p>
        </p:txBody>
      </p:sp>
      <p:sp>
        <p:nvSpPr>
          <p:cNvPr id="4" name="TextBox 3"/>
          <p:cNvSpPr txBox="1"/>
          <p:nvPr/>
        </p:nvSpPr>
        <p:spPr>
          <a:xfrm>
            <a:off x="3885517" y="5997942"/>
            <a:ext cx="1849225" cy="718117"/>
          </a:xfrm>
          <a:prstGeom prst="rect">
            <a:avLst/>
          </a:prstGeom>
          <a:noFill/>
        </p:spPr>
        <p:txBody>
          <a:bodyPr wrap="square" lIns="101572" tIns="50786" rIns="101572" bIns="50786" rtlCol="0">
            <a:spAutoFit/>
          </a:bodyPr>
          <a:lstStyle/>
          <a:p>
            <a:r>
              <a:rPr lang="en-US" dirty="0" smtClean="0">
                <a:latin typeface="Gill Sans Light"/>
                <a:cs typeface="Gill Sans Light"/>
              </a:rPr>
              <a:t>~ 10’s GB/s per channel </a:t>
            </a:r>
            <a:endParaRPr lang="en-US" dirty="0">
              <a:latin typeface="Gill Sans Light"/>
              <a:cs typeface="Gill Sans Light"/>
            </a:endParaRPr>
          </a:p>
        </p:txBody>
      </p:sp>
      <p:sp>
        <p:nvSpPr>
          <p:cNvPr id="17" name="Right Brace 16"/>
          <p:cNvSpPr/>
          <p:nvPr/>
        </p:nvSpPr>
        <p:spPr>
          <a:xfrm>
            <a:off x="5156740" y="2468514"/>
            <a:ext cx="449999" cy="826891"/>
          </a:xfrm>
          <a:prstGeom prst="rightBrace">
            <a:avLst/>
          </a:prstGeom>
        </p:spPr>
        <p:style>
          <a:lnRef idx="2">
            <a:schemeClr val="accent1"/>
          </a:lnRef>
          <a:fillRef idx="0">
            <a:schemeClr val="accent1"/>
          </a:fillRef>
          <a:effectRef idx="1">
            <a:schemeClr val="accent1"/>
          </a:effectRef>
          <a:fontRef idx="minor">
            <a:schemeClr val="tx1"/>
          </a:fontRef>
        </p:style>
        <p:txBody>
          <a:bodyPr lIns="101572" tIns="50786" rIns="101572" bIns="50786" rtlCol="0" anchor="ctr"/>
          <a:lstStyle/>
          <a:p>
            <a:pPr algn="ctr"/>
            <a:endParaRPr lang="en-US" sz="2400">
              <a:latin typeface="Gill Sans Light"/>
              <a:cs typeface="Gill Sans Light"/>
            </a:endParaRPr>
          </a:p>
        </p:txBody>
      </p:sp>
      <p:sp>
        <p:nvSpPr>
          <p:cNvPr id="18" name="TextBox 17"/>
          <p:cNvSpPr txBox="1"/>
          <p:nvPr/>
        </p:nvSpPr>
        <p:spPr>
          <a:xfrm>
            <a:off x="5734742" y="2617684"/>
            <a:ext cx="3885372" cy="518062"/>
          </a:xfrm>
          <a:prstGeom prst="rect">
            <a:avLst/>
          </a:prstGeom>
          <a:noFill/>
        </p:spPr>
        <p:txBody>
          <a:bodyPr wrap="none" lIns="101572" tIns="50786" rIns="101572" bIns="50786" rtlCol="0">
            <a:spAutoFit/>
          </a:bodyPr>
          <a:lstStyle/>
          <a:p>
            <a:r>
              <a:rPr lang="en-US" sz="2700" dirty="0">
                <a:latin typeface="Gill Sans Light"/>
                <a:cs typeface="Gill Sans Light"/>
              </a:rPr>
              <a:t>So-called “Bandwidth Wall”</a:t>
            </a:r>
          </a:p>
        </p:txBody>
      </p:sp>
    </p:spTree>
    <p:extLst>
      <p:ext uri="{BB962C8B-B14F-4D97-AF65-F5344CB8AC3E}">
        <p14:creationId xmlns:p14="http://schemas.microsoft.com/office/powerpoint/2010/main" val="44769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3" end="3"/>
                                            </p:txEl>
                                          </p:spTgt>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animEffect transition="in" filter="wipe(left)">
                                      <p:cBhvr>
                                        <p:cTn id="9" dur="500"/>
                                        <p:tgtEl>
                                          <p:spTgt spid="5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xEl>
                                              <p:pRg st="4" end="4"/>
                                            </p:txEl>
                                          </p:spTgt>
                                        </p:tgtEl>
                                        <p:attrNameLst>
                                          <p:attrName>style.visibility</p:attrName>
                                        </p:attrNameLst>
                                      </p:cBhvr>
                                      <p:to>
                                        <p:strVal val="visible"/>
                                      </p:to>
                                    </p:set>
                                  </p:childTnLst>
                                </p:cTn>
                              </p:par>
                              <p:par>
                                <p:cTn id="21" presetID="16" presetClass="entr" presetSubtype="42"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barn(outHorizontal)">
                                      <p:cBhvr>
                                        <p:cTn id="23" dur="500"/>
                                        <p:tgtEl>
                                          <p:spTgt spid="88"/>
                                        </p:tgtEl>
                                      </p:cBhvr>
                                    </p:animEffect>
                                  </p:childTnLst>
                                </p:cTn>
                              </p:par>
                              <p:par>
                                <p:cTn id="24" presetID="16" presetClass="exit" presetSubtype="26" fill="hold" grpId="0" nodeType="withEffect">
                                  <p:stCondLst>
                                    <p:cond delay="200"/>
                                  </p:stCondLst>
                                  <p:childTnLst>
                                    <p:animEffect transition="out" filter="barn(inHorizontal)">
                                      <p:cBhvr>
                                        <p:cTn id="25" dur="1000"/>
                                        <p:tgtEl>
                                          <p:spTgt spid="49"/>
                                        </p:tgtEl>
                                      </p:cBhvr>
                                    </p:animEffect>
                                    <p:set>
                                      <p:cBhvr>
                                        <p:cTn id="26" dur="1" fill="hold">
                                          <p:stCondLst>
                                            <p:cond delay="999"/>
                                          </p:stCondLst>
                                        </p:cTn>
                                        <p:tgtEl>
                                          <p:spTgt spid="49"/>
                                        </p:tgtEl>
                                        <p:attrNameLst>
                                          <p:attrName>style.visibility</p:attrName>
                                        </p:attrNameLst>
                                      </p:cBhvr>
                                      <p:to>
                                        <p:strVal val="hidden"/>
                                      </p:to>
                                    </p:set>
                                  </p:childTnLst>
                                </p:cTn>
                              </p:par>
                              <p:par>
                                <p:cTn id="27" presetID="16" presetClass="exit" presetSubtype="26" fill="hold" grpId="1" nodeType="withEffect">
                                  <p:stCondLst>
                                    <p:cond delay="200"/>
                                  </p:stCondLst>
                                  <p:childTnLst>
                                    <p:animEffect transition="out" filter="barn(inHorizontal)">
                                      <p:cBhvr>
                                        <p:cTn id="28" dur="1000"/>
                                        <p:tgtEl>
                                          <p:spTgt spid="53"/>
                                        </p:tgtEl>
                                      </p:cBhvr>
                                    </p:animEffect>
                                    <p:set>
                                      <p:cBhvr>
                                        <p:cTn id="29" dur="1" fill="hold">
                                          <p:stCondLst>
                                            <p:cond delay="999"/>
                                          </p:stCondLst>
                                        </p:cTn>
                                        <p:tgtEl>
                                          <p:spTgt spid="5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53" grpId="0" animBg="1"/>
      <p:bldP spid="53" grpId="1" animBg="1"/>
      <p:bldP spid="49"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DRAM: </a:t>
            </a:r>
            <a:r>
              <a:rPr lang="en-US" dirty="0" err="1" smtClean="0"/>
              <a:t>SerDes</a:t>
            </a:r>
            <a:endParaRPr lang="en-US" dirty="0"/>
          </a:p>
        </p:txBody>
      </p:sp>
      <p:grpSp>
        <p:nvGrpSpPr>
          <p:cNvPr id="58" name="Group 57"/>
          <p:cNvGrpSpPr/>
          <p:nvPr/>
        </p:nvGrpSpPr>
        <p:grpSpPr>
          <a:xfrm>
            <a:off x="3041173" y="5157441"/>
            <a:ext cx="1346342" cy="852482"/>
            <a:chOff x="6577245" y="1950099"/>
            <a:chExt cx="2222426" cy="1389012"/>
          </a:xfrm>
        </p:grpSpPr>
        <p:sp>
          <p:nvSpPr>
            <p:cNvPr id="59" name="Cube 58"/>
            <p:cNvSpPr/>
            <p:nvPr/>
          </p:nvSpPr>
          <p:spPr>
            <a:xfrm flipH="1">
              <a:off x="6577245" y="2446954"/>
              <a:ext cx="2222426" cy="892157"/>
            </a:xfrm>
            <a:prstGeom prst="cube">
              <a:avLst>
                <a:gd name="adj" fmla="val 77867"/>
              </a:avLst>
            </a:prstGeom>
            <a:solidFill>
              <a:srgbClr val="8EB4E3"/>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Cube 59"/>
            <p:cNvSpPr/>
            <p:nvPr/>
          </p:nvSpPr>
          <p:spPr>
            <a:xfrm flipH="1">
              <a:off x="6918379" y="2396566"/>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ube 60"/>
            <p:cNvSpPr/>
            <p:nvPr/>
          </p:nvSpPr>
          <p:spPr>
            <a:xfrm flipH="1">
              <a:off x="6918379" y="2254134"/>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ube 61"/>
            <p:cNvSpPr/>
            <p:nvPr/>
          </p:nvSpPr>
          <p:spPr>
            <a:xfrm flipH="1">
              <a:off x="6918634" y="2085916"/>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ube 62"/>
            <p:cNvSpPr/>
            <p:nvPr/>
          </p:nvSpPr>
          <p:spPr>
            <a:xfrm flipH="1">
              <a:off x="6925249" y="1950099"/>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Left Arrow 64"/>
          <p:cNvSpPr/>
          <p:nvPr/>
        </p:nvSpPr>
        <p:spPr>
          <a:xfrm rot="10800000">
            <a:off x="1998898" y="5648978"/>
            <a:ext cx="910480" cy="104475"/>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latin typeface="Gill Sans Light"/>
              <a:cs typeface="Gill Sans Light"/>
            </a:endParaRPr>
          </a:p>
        </p:txBody>
      </p:sp>
      <p:sp>
        <p:nvSpPr>
          <p:cNvPr id="66" name="TextBox 65"/>
          <p:cNvSpPr txBox="1"/>
          <p:nvPr/>
        </p:nvSpPr>
        <p:spPr>
          <a:xfrm>
            <a:off x="3999056" y="6060405"/>
            <a:ext cx="2304407" cy="595006"/>
          </a:xfrm>
          <a:prstGeom prst="rect">
            <a:avLst/>
          </a:prstGeom>
          <a:noFill/>
        </p:spPr>
        <p:txBody>
          <a:bodyPr wrap="square" lIns="101572" tIns="50786" rIns="101572" bIns="50786" rtlCol="0">
            <a:spAutoFit/>
          </a:bodyPr>
          <a:lstStyle/>
          <a:p>
            <a:pPr algn="ctr"/>
            <a:r>
              <a:rPr lang="en-US" sz="3200" dirty="0" err="1" smtClean="0">
                <a:latin typeface="Gill Sans Light"/>
                <a:cs typeface="Gill Sans Light"/>
              </a:rPr>
              <a:t>SerDes</a:t>
            </a:r>
            <a:r>
              <a:rPr lang="en-US" sz="3200" dirty="0" smtClean="0">
                <a:latin typeface="Gill Sans Light"/>
                <a:cs typeface="Gill Sans Light"/>
              </a:rPr>
              <a:t> links</a:t>
            </a:r>
            <a:endParaRPr lang="en-US" sz="3200" dirty="0">
              <a:latin typeface="Gill Sans Light"/>
              <a:cs typeface="Gill Sans Light"/>
            </a:endParaRPr>
          </a:p>
        </p:txBody>
      </p:sp>
      <p:sp>
        <p:nvSpPr>
          <p:cNvPr id="67" name="Left Arrow 66"/>
          <p:cNvSpPr/>
          <p:nvPr/>
        </p:nvSpPr>
        <p:spPr>
          <a:xfrm>
            <a:off x="2130693" y="5785266"/>
            <a:ext cx="910480" cy="104475"/>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latin typeface="Gill Sans Light"/>
              <a:cs typeface="Gill Sans Light"/>
            </a:endParaRPr>
          </a:p>
        </p:txBody>
      </p:sp>
      <p:grpSp>
        <p:nvGrpSpPr>
          <p:cNvPr id="4" name="Group 3"/>
          <p:cNvGrpSpPr/>
          <p:nvPr/>
        </p:nvGrpSpPr>
        <p:grpSpPr>
          <a:xfrm>
            <a:off x="4506551" y="5195964"/>
            <a:ext cx="2388617" cy="852482"/>
            <a:chOff x="4056529" y="4576806"/>
            <a:chExt cx="2150091" cy="767554"/>
          </a:xfrm>
        </p:grpSpPr>
        <p:grpSp>
          <p:nvGrpSpPr>
            <p:cNvPr id="48" name="Group 47"/>
            <p:cNvGrpSpPr/>
            <p:nvPr/>
          </p:nvGrpSpPr>
          <p:grpSpPr>
            <a:xfrm>
              <a:off x="4994723" y="4576806"/>
              <a:ext cx="1211897" cy="767554"/>
              <a:chOff x="6577245" y="1950099"/>
              <a:chExt cx="2222426" cy="1389012"/>
            </a:xfrm>
          </p:grpSpPr>
          <p:sp>
            <p:nvSpPr>
              <p:cNvPr id="52" name="Cube 51"/>
              <p:cNvSpPr/>
              <p:nvPr/>
            </p:nvSpPr>
            <p:spPr>
              <a:xfrm flipH="1">
                <a:off x="6577245" y="2446954"/>
                <a:ext cx="2222426" cy="892157"/>
              </a:xfrm>
              <a:prstGeom prst="cube">
                <a:avLst>
                  <a:gd name="adj" fmla="val 77867"/>
                </a:avLst>
              </a:prstGeom>
              <a:solidFill>
                <a:srgbClr val="8EB4E3"/>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ube 52"/>
              <p:cNvSpPr/>
              <p:nvPr/>
            </p:nvSpPr>
            <p:spPr>
              <a:xfrm flipH="1">
                <a:off x="6918379" y="2396566"/>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ube 53"/>
              <p:cNvSpPr/>
              <p:nvPr/>
            </p:nvSpPr>
            <p:spPr>
              <a:xfrm flipH="1">
                <a:off x="6918379" y="2254134"/>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p:nvSpPr>
            <p:spPr>
              <a:xfrm flipH="1">
                <a:off x="6918634" y="2085916"/>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ube 56"/>
              <p:cNvSpPr/>
              <p:nvPr/>
            </p:nvSpPr>
            <p:spPr>
              <a:xfrm flipH="1">
                <a:off x="6925249" y="1950099"/>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0" name="Left Arrow 69"/>
            <p:cNvSpPr/>
            <p:nvPr/>
          </p:nvSpPr>
          <p:spPr>
            <a:xfrm rot="10800000">
              <a:off x="4056529" y="4990211"/>
              <a:ext cx="819560" cy="94067"/>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71" name="Left Arrow 70"/>
            <p:cNvSpPr/>
            <p:nvPr/>
          </p:nvSpPr>
          <p:spPr>
            <a:xfrm>
              <a:off x="4175163" y="5112921"/>
              <a:ext cx="819560" cy="94067"/>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92" name="Content Placeholder 2"/>
          <p:cNvSpPr txBox="1">
            <a:spLocks/>
          </p:cNvSpPr>
          <p:nvPr/>
        </p:nvSpPr>
        <p:spPr>
          <a:xfrm>
            <a:off x="507920" y="1761741"/>
            <a:ext cx="8625049" cy="2652302"/>
          </a:xfrm>
          <a:prstGeom prst="rect">
            <a:avLst/>
          </a:prstGeom>
        </p:spPr>
        <p:txBody>
          <a:bodyPr vert="horz" lIns="101572" tIns="50786" rIns="101572" bIns="5078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Light"/>
                <a:ea typeface="+mn-ea"/>
                <a:cs typeface="Gill Sans Light"/>
              </a:defRPr>
            </a:lvl1pPr>
            <a:lvl2pPr marL="742950" indent="-285750" algn="l" defTabSz="457200" rtl="0" eaLnBrk="1" latinLnBrk="0" hangingPunct="1">
              <a:spcBef>
                <a:spcPct val="20000"/>
              </a:spcBef>
              <a:buFont typeface="Arial"/>
              <a:buChar char="–"/>
              <a:defRPr sz="2800" kern="1200">
                <a:solidFill>
                  <a:schemeClr val="tx1"/>
                </a:solidFill>
                <a:latin typeface="Gill Sans Light"/>
                <a:ea typeface="+mn-ea"/>
                <a:cs typeface="Gill Sans Light"/>
              </a:defRPr>
            </a:lvl2pPr>
            <a:lvl3pPr marL="1143000" indent="-228600" algn="l" defTabSz="457200" rtl="0" eaLnBrk="1" latinLnBrk="0" hangingPunct="1">
              <a:spcBef>
                <a:spcPct val="20000"/>
              </a:spcBef>
              <a:buFont typeface="Arial"/>
              <a:buChar char="•"/>
              <a:defRPr sz="2400" kern="1200">
                <a:solidFill>
                  <a:schemeClr val="tx1"/>
                </a:solidFill>
                <a:latin typeface="Gill Sans Light"/>
                <a:ea typeface="+mn-ea"/>
                <a:cs typeface="Gill Sans Light"/>
              </a:defRPr>
            </a:lvl3pPr>
            <a:lvl4pPr marL="1600200" indent="-228600" algn="l" defTabSz="457200" rtl="0" eaLnBrk="1" latinLnBrk="0" hangingPunct="1">
              <a:spcBef>
                <a:spcPct val="20000"/>
              </a:spcBef>
              <a:buFont typeface="Arial"/>
              <a:buChar char="–"/>
              <a:defRPr sz="2000" kern="1200">
                <a:solidFill>
                  <a:schemeClr val="tx1"/>
                </a:solidFill>
                <a:latin typeface="Gill Sans Light"/>
                <a:ea typeface="+mn-ea"/>
                <a:cs typeface="Gill Sans Light"/>
              </a:defRPr>
            </a:lvl4pPr>
            <a:lvl5pPr marL="2057400" indent="-228600" algn="l" defTabSz="457200" rtl="0" eaLnBrk="1" latinLnBrk="0" hangingPunct="1">
              <a:spcBef>
                <a:spcPct val="20000"/>
              </a:spcBef>
              <a:buFont typeface="Arial"/>
              <a:buChar char="»"/>
              <a:defRPr sz="2000" kern="1200">
                <a:solidFill>
                  <a:schemeClr val="tx1"/>
                </a:solidFill>
                <a:latin typeface="Gill Sans Light"/>
                <a:ea typeface="+mn-ea"/>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Serial link across DRAM stacks</a:t>
            </a:r>
            <a:endParaRPr lang="en-US" dirty="0"/>
          </a:p>
          <a:p>
            <a:pPr>
              <a:buFont typeface="Wingdings" charset="2"/>
              <a:buChar char="ü"/>
            </a:pPr>
            <a:r>
              <a:rPr lang="en-US" sz="2800" dirty="0" smtClean="0"/>
              <a:t>Much higher bandwidth than conventional DDR</a:t>
            </a:r>
            <a:endParaRPr lang="en-US" sz="2800" dirty="0"/>
          </a:p>
          <a:p>
            <a:pPr>
              <a:buFont typeface="Wingdings" charset="2"/>
              <a:buChar char="ü"/>
            </a:pPr>
            <a:r>
              <a:rPr lang="en-US" sz="2800" dirty="0"/>
              <a:t>Point-to-point network for </a:t>
            </a:r>
            <a:r>
              <a:rPr lang="en-US" sz="2800" dirty="0" smtClean="0"/>
              <a:t>higher capacity</a:t>
            </a:r>
          </a:p>
          <a:p>
            <a:pPr>
              <a:buFont typeface="Lucida Grande"/>
              <a:buChar char="-"/>
            </a:pPr>
            <a:r>
              <a:rPr lang="en-US" sz="2800" dirty="0" smtClean="0"/>
              <a:t>But, high static power due to serial links</a:t>
            </a:r>
          </a:p>
          <a:p>
            <a:pPr>
              <a:buFont typeface="Lucida Grande"/>
              <a:buChar char="-"/>
            </a:pPr>
            <a:r>
              <a:rPr lang="en-US" sz="2800" dirty="0" smtClean="0"/>
              <a:t>Longer chains </a:t>
            </a:r>
            <a:r>
              <a:rPr lang="en-US" sz="2800" dirty="0" smtClean="0">
                <a:latin typeface="Wingdings"/>
                <a:ea typeface="Wingdings"/>
                <a:cs typeface="Wingdings"/>
                <a:sym typeface="Wingdings"/>
              </a:rPr>
              <a:t></a:t>
            </a:r>
            <a:r>
              <a:rPr lang="en-US" sz="2800" dirty="0">
                <a:sym typeface="Wingdings"/>
              </a:rPr>
              <a:t> </a:t>
            </a:r>
            <a:r>
              <a:rPr lang="en-US" sz="2800" dirty="0" smtClean="0"/>
              <a:t>higher latency</a:t>
            </a:r>
          </a:p>
          <a:p>
            <a:endParaRPr lang="en-US" sz="2800" dirty="0" smtClean="0"/>
          </a:p>
          <a:p>
            <a:endParaRPr lang="en-US" sz="2800" dirty="0"/>
          </a:p>
        </p:txBody>
      </p:sp>
      <p:sp>
        <p:nvSpPr>
          <p:cNvPr id="3" name="Slide Number Placeholder 2"/>
          <p:cNvSpPr>
            <a:spLocks noGrp="1"/>
          </p:cNvSpPr>
          <p:nvPr>
            <p:ph type="sldNum" sz="quarter" idx="12"/>
          </p:nvPr>
        </p:nvSpPr>
        <p:spPr/>
        <p:txBody>
          <a:bodyPr/>
          <a:lstStyle/>
          <a:p>
            <a:fld id="{ECC9D4E8-56DA-5B49-B6CB-33DEEEAE3E41}" type="slidenum">
              <a:rPr lang="en-US" smtClean="0"/>
              <a:t>21</a:t>
            </a:fld>
            <a:endParaRPr lang="en-US"/>
          </a:p>
        </p:txBody>
      </p:sp>
      <p:sp>
        <p:nvSpPr>
          <p:cNvPr id="35" name="TextBox 34"/>
          <p:cNvSpPr txBox="1"/>
          <p:nvPr/>
        </p:nvSpPr>
        <p:spPr>
          <a:xfrm>
            <a:off x="387997" y="6827076"/>
            <a:ext cx="9371841" cy="579614"/>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lIns="101566" tIns="50784" rIns="101566" bIns="50784">
            <a:spAutoFit/>
          </a:bodyPr>
          <a:lstStyle/>
          <a:p>
            <a:pPr algn="ctr">
              <a:defRPr/>
            </a:pPr>
            <a:r>
              <a:rPr lang="en-US" sz="3100" dirty="0" smtClean="0">
                <a:solidFill>
                  <a:schemeClr val="bg1"/>
                </a:solidFill>
                <a:latin typeface="Gill Sans MT"/>
                <a:cs typeface="Gill Sans MT"/>
              </a:rPr>
              <a:t>Must trade off bandwidth and capacity for power!</a:t>
            </a:r>
            <a:endParaRPr lang="en-US" sz="3100" dirty="0">
              <a:solidFill>
                <a:schemeClr val="bg1"/>
              </a:solidFill>
              <a:latin typeface="Gill Sans MT"/>
              <a:cs typeface="Gill Sans MT"/>
            </a:endParaRPr>
          </a:p>
        </p:txBody>
      </p:sp>
      <p:grpSp>
        <p:nvGrpSpPr>
          <p:cNvPr id="5" name="Group 4"/>
          <p:cNvGrpSpPr/>
          <p:nvPr/>
        </p:nvGrpSpPr>
        <p:grpSpPr>
          <a:xfrm>
            <a:off x="6942754" y="5186829"/>
            <a:ext cx="2433535" cy="852482"/>
            <a:chOff x="6249455" y="4568581"/>
            <a:chExt cx="2190524" cy="767554"/>
          </a:xfrm>
        </p:grpSpPr>
        <p:sp>
          <p:nvSpPr>
            <p:cNvPr id="85" name="Left Arrow 84"/>
            <p:cNvSpPr/>
            <p:nvPr/>
          </p:nvSpPr>
          <p:spPr>
            <a:xfrm rot="10800000">
              <a:off x="6249455" y="5027868"/>
              <a:ext cx="819560" cy="94067"/>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7" name="Left Arrow 86"/>
            <p:cNvSpPr/>
            <p:nvPr/>
          </p:nvSpPr>
          <p:spPr>
            <a:xfrm>
              <a:off x="6368089" y="5150578"/>
              <a:ext cx="819560" cy="94067"/>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nvGrpSpPr>
            <p:cNvPr id="28" name="Group 27"/>
            <p:cNvGrpSpPr/>
            <p:nvPr/>
          </p:nvGrpSpPr>
          <p:grpSpPr>
            <a:xfrm>
              <a:off x="7228082" y="4568581"/>
              <a:ext cx="1211897" cy="767554"/>
              <a:chOff x="6577245" y="1950099"/>
              <a:chExt cx="2222426" cy="1389012"/>
            </a:xfrm>
          </p:grpSpPr>
          <p:sp>
            <p:nvSpPr>
              <p:cNvPr id="29" name="Cube 28"/>
              <p:cNvSpPr/>
              <p:nvPr/>
            </p:nvSpPr>
            <p:spPr>
              <a:xfrm flipH="1">
                <a:off x="6577245" y="2446954"/>
                <a:ext cx="2222426" cy="892157"/>
              </a:xfrm>
              <a:prstGeom prst="cube">
                <a:avLst>
                  <a:gd name="adj" fmla="val 77867"/>
                </a:avLst>
              </a:prstGeom>
              <a:solidFill>
                <a:srgbClr val="8EB4E3"/>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ube 29"/>
              <p:cNvSpPr/>
              <p:nvPr/>
            </p:nvSpPr>
            <p:spPr>
              <a:xfrm flipH="1">
                <a:off x="6918379" y="2396566"/>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be 30"/>
              <p:cNvSpPr/>
              <p:nvPr/>
            </p:nvSpPr>
            <p:spPr>
              <a:xfrm flipH="1">
                <a:off x="6918379" y="2254134"/>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be 31"/>
              <p:cNvSpPr/>
              <p:nvPr/>
            </p:nvSpPr>
            <p:spPr>
              <a:xfrm flipH="1">
                <a:off x="6918634" y="2085916"/>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p:nvSpPr>
            <p:spPr>
              <a:xfrm flipH="1">
                <a:off x="6925249" y="1950099"/>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6" name="TextBox 35"/>
          <p:cNvSpPr txBox="1"/>
          <p:nvPr/>
        </p:nvSpPr>
        <p:spPr>
          <a:xfrm>
            <a:off x="542576" y="6121960"/>
            <a:ext cx="3312299" cy="533451"/>
          </a:xfrm>
          <a:prstGeom prst="rect">
            <a:avLst/>
          </a:prstGeom>
          <a:noFill/>
        </p:spPr>
        <p:txBody>
          <a:bodyPr wrap="none" lIns="101572" tIns="50786" rIns="101572" bIns="50786" rtlCol="0">
            <a:spAutoFit/>
          </a:bodyPr>
          <a:lstStyle/>
          <a:p>
            <a:r>
              <a:rPr lang="en-US" sz="2800" dirty="0" smtClean="0">
                <a:latin typeface="Gill Sans Light"/>
                <a:cs typeface="Gill Sans Light"/>
              </a:rPr>
              <a:t>4x bandwidth/channel</a:t>
            </a:r>
            <a:endParaRPr lang="en-US" sz="2800" dirty="0">
              <a:latin typeface="Gill Sans Light"/>
              <a:cs typeface="Gill Sans Light"/>
            </a:endParaRPr>
          </a:p>
        </p:txBody>
      </p:sp>
      <p:pic>
        <p:nvPicPr>
          <p:cNvPr id="37" name="Picture 36"/>
          <p:cNvPicPr>
            <a:picLocks noChangeAspect="1"/>
          </p:cNvPicPr>
          <p:nvPr/>
        </p:nvPicPr>
        <p:blipFill>
          <a:blip r:embed="rId2"/>
          <a:stretch>
            <a:fillRect/>
          </a:stretch>
        </p:blipFill>
        <p:spPr>
          <a:xfrm rot="160826">
            <a:off x="6952544" y="4326898"/>
            <a:ext cx="942146" cy="1150706"/>
          </a:xfrm>
          <a:prstGeom prst="rect">
            <a:avLst/>
          </a:prstGeom>
        </p:spPr>
      </p:pic>
      <p:pic>
        <p:nvPicPr>
          <p:cNvPr id="39" name="Picture 38"/>
          <p:cNvPicPr>
            <a:picLocks noChangeAspect="1"/>
          </p:cNvPicPr>
          <p:nvPr/>
        </p:nvPicPr>
        <p:blipFill>
          <a:blip r:embed="rId2"/>
          <a:stretch>
            <a:fillRect/>
          </a:stretch>
        </p:blipFill>
        <p:spPr>
          <a:xfrm rot="160826">
            <a:off x="4448486" y="4323175"/>
            <a:ext cx="942146" cy="1150706"/>
          </a:xfrm>
          <a:prstGeom prst="rect">
            <a:avLst/>
          </a:prstGeom>
        </p:spPr>
      </p:pic>
      <p:grpSp>
        <p:nvGrpSpPr>
          <p:cNvPr id="64" name="Group 63"/>
          <p:cNvGrpSpPr/>
          <p:nvPr/>
        </p:nvGrpSpPr>
        <p:grpSpPr>
          <a:xfrm>
            <a:off x="378688" y="5431454"/>
            <a:ext cx="1346342" cy="578471"/>
            <a:chOff x="6577245" y="2396566"/>
            <a:chExt cx="2222426" cy="942545"/>
          </a:xfrm>
        </p:grpSpPr>
        <p:sp>
          <p:nvSpPr>
            <p:cNvPr id="72" name="Cube 71"/>
            <p:cNvSpPr/>
            <p:nvPr/>
          </p:nvSpPr>
          <p:spPr>
            <a:xfrm flipH="1">
              <a:off x="6577245" y="2446954"/>
              <a:ext cx="2222426" cy="892157"/>
            </a:xfrm>
            <a:prstGeom prst="cube">
              <a:avLst>
                <a:gd name="adj" fmla="val 77867"/>
              </a:avLst>
            </a:prstGeom>
            <a:solidFill>
              <a:srgbClr val="8EB4E3"/>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ube 72"/>
            <p:cNvSpPr/>
            <p:nvPr/>
          </p:nvSpPr>
          <p:spPr>
            <a:xfrm flipH="1">
              <a:off x="6918379" y="2396566"/>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TextBox 55"/>
          <p:cNvSpPr txBox="1"/>
          <p:nvPr/>
        </p:nvSpPr>
        <p:spPr>
          <a:xfrm>
            <a:off x="633849" y="5353629"/>
            <a:ext cx="843699" cy="410340"/>
          </a:xfrm>
          <a:prstGeom prst="rect">
            <a:avLst/>
          </a:prstGeom>
          <a:noFill/>
        </p:spPr>
        <p:txBody>
          <a:bodyPr wrap="none" lIns="101572" tIns="50786" rIns="101572" bIns="50786" rtlCol="0">
            <a:spAutoFit/>
          </a:bodyPr>
          <a:lstStyle/>
          <a:p>
            <a:r>
              <a:rPr lang="en-US" dirty="0" smtClean="0">
                <a:latin typeface="Gill Sans Light"/>
                <a:cs typeface="Gill Sans Light"/>
              </a:rPr>
              <a:t>Cache</a:t>
            </a:r>
            <a:endParaRPr lang="en-US" dirty="0">
              <a:latin typeface="Gill Sans Light"/>
              <a:cs typeface="Gill Sans Light"/>
            </a:endParaRPr>
          </a:p>
        </p:txBody>
      </p:sp>
      <p:sp>
        <p:nvSpPr>
          <p:cNvPr id="49" name="TextBox 48"/>
          <p:cNvSpPr txBox="1"/>
          <p:nvPr/>
        </p:nvSpPr>
        <p:spPr>
          <a:xfrm>
            <a:off x="908508" y="5733362"/>
            <a:ext cx="796498" cy="451380"/>
          </a:xfrm>
          <a:prstGeom prst="rect">
            <a:avLst/>
          </a:prstGeom>
          <a:noFill/>
        </p:spPr>
        <p:txBody>
          <a:bodyPr wrap="none" lIns="101572" tIns="50786" rIns="101572" bIns="50786" rtlCol="0">
            <a:spAutoFit/>
          </a:bodyPr>
          <a:lstStyle/>
          <a:p>
            <a:r>
              <a:rPr lang="en-US" dirty="0" smtClean="0">
                <a:latin typeface="Gill Sans Light"/>
                <a:cs typeface="Gill Sans Light"/>
              </a:rPr>
              <a:t>CPU</a:t>
            </a:r>
            <a:endParaRPr lang="en-US" dirty="0">
              <a:latin typeface="Gill Sans Light"/>
              <a:cs typeface="Gill Sans Light"/>
            </a:endParaRPr>
          </a:p>
        </p:txBody>
      </p:sp>
    </p:spTree>
    <p:extLst>
      <p:ext uri="{BB962C8B-B14F-4D97-AF65-F5344CB8AC3E}">
        <p14:creationId xmlns:p14="http://schemas.microsoft.com/office/powerpoint/2010/main" val="375618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4" end="4"/>
                                            </p:txEl>
                                          </p:spTgt>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22" presetClass="entr" presetSubtype="8"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Scaling Bandwidth with Emerging DRAM</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593747012"/>
              </p:ext>
            </p:extLst>
          </p:nvPr>
        </p:nvGraphicFramePr>
        <p:xfrm>
          <a:off x="438314" y="1601921"/>
          <a:ext cx="9006710" cy="5179801"/>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p:nvPr/>
        </p:nvGrpSpPr>
        <p:grpSpPr>
          <a:xfrm>
            <a:off x="1751683" y="4144546"/>
            <a:ext cx="3959710" cy="1124397"/>
            <a:chOff x="1761711" y="3583698"/>
            <a:chExt cx="3564296" cy="1012379"/>
          </a:xfrm>
        </p:grpSpPr>
        <p:sp>
          <p:nvSpPr>
            <p:cNvPr id="3" name="Oval 2"/>
            <p:cNvSpPr/>
            <p:nvPr/>
          </p:nvSpPr>
          <p:spPr>
            <a:xfrm rot="18948028">
              <a:off x="1761711" y="4017405"/>
              <a:ext cx="1417914" cy="5786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 name="TextBox 7"/>
            <p:cNvSpPr txBox="1"/>
            <p:nvPr/>
          </p:nvSpPr>
          <p:spPr>
            <a:xfrm>
              <a:off x="3115145" y="3583698"/>
              <a:ext cx="2210862" cy="707886"/>
            </a:xfrm>
            <a:prstGeom prst="rect">
              <a:avLst/>
            </a:prstGeom>
            <a:noFill/>
          </p:spPr>
          <p:txBody>
            <a:bodyPr wrap="none" rtlCol="0">
              <a:spAutoFit/>
            </a:bodyPr>
            <a:lstStyle/>
            <a:p>
              <a:pPr marL="380893" indent="-380893">
                <a:buFont typeface="Lucida Grande"/>
                <a:buChar char="x"/>
              </a:pPr>
              <a:r>
                <a:rPr lang="en-US" sz="2200" dirty="0">
                  <a:solidFill>
                    <a:srgbClr val="000000"/>
                  </a:solidFill>
                  <a:latin typeface="Gill Sans Light"/>
                  <a:cs typeface="Gill Sans Light"/>
                </a:rPr>
                <a:t>low bandwidth</a:t>
              </a:r>
            </a:p>
            <a:p>
              <a:pPr marL="380893" indent="-380893">
                <a:buFont typeface="Wingdings" charset="2"/>
                <a:buChar char="ü"/>
              </a:pPr>
              <a:r>
                <a:rPr lang="en-US" sz="2200" dirty="0">
                  <a:solidFill>
                    <a:srgbClr val="000000"/>
                  </a:solidFill>
                  <a:latin typeface="Gill Sans Light"/>
                  <a:cs typeface="Gill Sans Light"/>
                </a:rPr>
                <a:t>low static power</a:t>
              </a:r>
            </a:p>
          </p:txBody>
        </p:sp>
      </p:grpSp>
      <p:sp>
        <p:nvSpPr>
          <p:cNvPr id="4" name="Rounded Rectangle 3"/>
          <p:cNvSpPr/>
          <p:nvPr/>
        </p:nvSpPr>
        <p:spPr>
          <a:xfrm>
            <a:off x="2053414" y="2348938"/>
            <a:ext cx="3238627" cy="319991"/>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p>
        </p:txBody>
      </p:sp>
      <p:sp>
        <p:nvSpPr>
          <p:cNvPr id="18" name="Oval 17"/>
          <p:cNvSpPr/>
          <p:nvPr/>
        </p:nvSpPr>
        <p:spPr>
          <a:xfrm rot="19012969">
            <a:off x="1810461" y="4717544"/>
            <a:ext cx="1421120" cy="49751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latin typeface="Gill Sans Light"/>
              <a:cs typeface="Gill Sans Light"/>
            </a:endParaRPr>
          </a:p>
        </p:txBody>
      </p:sp>
      <p:sp>
        <p:nvSpPr>
          <p:cNvPr id="27" name="Oval 26"/>
          <p:cNvSpPr/>
          <p:nvPr/>
        </p:nvSpPr>
        <p:spPr>
          <a:xfrm rot="20506399">
            <a:off x="3513782" y="2475025"/>
            <a:ext cx="5785714" cy="64435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latin typeface="Gill Sans Light"/>
              <a:cs typeface="Gill Sans Light"/>
            </a:endParaRPr>
          </a:p>
        </p:txBody>
      </p:sp>
      <p:sp>
        <p:nvSpPr>
          <p:cNvPr id="28" name="Rounded Rectangle 27"/>
          <p:cNvSpPr/>
          <p:nvPr/>
        </p:nvSpPr>
        <p:spPr>
          <a:xfrm>
            <a:off x="2053414" y="1894721"/>
            <a:ext cx="3468277" cy="319991"/>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p>
        </p:txBody>
      </p:sp>
      <p:grpSp>
        <p:nvGrpSpPr>
          <p:cNvPr id="7" name="Group 6"/>
          <p:cNvGrpSpPr/>
          <p:nvPr/>
        </p:nvGrpSpPr>
        <p:grpSpPr>
          <a:xfrm>
            <a:off x="3769379" y="5081749"/>
            <a:ext cx="5087697" cy="715172"/>
            <a:chOff x="3392970" y="4575480"/>
            <a:chExt cx="4579643" cy="643923"/>
          </a:xfrm>
        </p:grpSpPr>
        <p:sp>
          <p:nvSpPr>
            <p:cNvPr id="29" name="Down Arrow 28"/>
            <p:cNvSpPr/>
            <p:nvPr/>
          </p:nvSpPr>
          <p:spPr>
            <a:xfrm>
              <a:off x="3485590" y="4926707"/>
              <a:ext cx="484632" cy="292696"/>
            </a:xfrm>
            <a:prstGeom prst="downArrow">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wn Arrow 29"/>
            <p:cNvSpPr/>
            <p:nvPr/>
          </p:nvSpPr>
          <p:spPr>
            <a:xfrm>
              <a:off x="5149363" y="4926707"/>
              <a:ext cx="484632" cy="292696"/>
            </a:xfrm>
            <a:prstGeom prst="downArrow">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wn Arrow 30"/>
            <p:cNvSpPr/>
            <p:nvPr/>
          </p:nvSpPr>
          <p:spPr>
            <a:xfrm>
              <a:off x="7414466" y="4926707"/>
              <a:ext cx="484632" cy="292696"/>
            </a:xfrm>
            <a:prstGeom prst="downArrow">
              <a:avLst/>
            </a:prstGeom>
            <a:solidFill>
              <a:schemeClr val="tx1">
                <a:lumMod val="95000"/>
                <a:lumOff val="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392970" y="4575480"/>
              <a:ext cx="652643" cy="369332"/>
            </a:xfrm>
            <a:prstGeom prst="rect">
              <a:avLst/>
            </a:prstGeom>
            <a:noFill/>
          </p:spPr>
          <p:txBody>
            <a:bodyPr wrap="none" rtlCol="0">
              <a:spAutoFit/>
            </a:bodyPr>
            <a:lstStyle/>
            <a:p>
              <a:r>
                <a:rPr lang="en-US" dirty="0" smtClean="0"/>
                <a:t>2015</a:t>
              </a:r>
              <a:endParaRPr lang="en-US" dirty="0"/>
            </a:p>
          </p:txBody>
        </p:sp>
        <p:sp>
          <p:nvSpPr>
            <p:cNvPr id="33" name="TextBox 32"/>
            <p:cNvSpPr txBox="1"/>
            <p:nvPr/>
          </p:nvSpPr>
          <p:spPr>
            <a:xfrm>
              <a:off x="5054779" y="4575480"/>
              <a:ext cx="652643" cy="369332"/>
            </a:xfrm>
            <a:prstGeom prst="rect">
              <a:avLst/>
            </a:prstGeom>
            <a:noFill/>
          </p:spPr>
          <p:txBody>
            <a:bodyPr wrap="none" rtlCol="0">
              <a:spAutoFit/>
            </a:bodyPr>
            <a:lstStyle/>
            <a:p>
              <a:r>
                <a:rPr lang="en-US" dirty="0" smtClean="0"/>
                <a:t>2018</a:t>
              </a:r>
              <a:endParaRPr lang="en-US" dirty="0"/>
            </a:p>
          </p:txBody>
        </p:sp>
        <p:sp>
          <p:nvSpPr>
            <p:cNvPr id="34" name="TextBox 33"/>
            <p:cNvSpPr txBox="1"/>
            <p:nvPr/>
          </p:nvSpPr>
          <p:spPr>
            <a:xfrm>
              <a:off x="7319970" y="4575480"/>
              <a:ext cx="652643" cy="369332"/>
            </a:xfrm>
            <a:prstGeom prst="rect">
              <a:avLst/>
            </a:prstGeom>
            <a:noFill/>
          </p:spPr>
          <p:txBody>
            <a:bodyPr wrap="none" rtlCol="0">
              <a:spAutoFit/>
            </a:bodyPr>
            <a:lstStyle/>
            <a:p>
              <a:r>
                <a:rPr lang="en-US" dirty="0" smtClean="0"/>
                <a:t>2021</a:t>
              </a:r>
              <a:endParaRPr lang="en-US" dirty="0"/>
            </a:p>
          </p:txBody>
        </p:sp>
      </p:grpSp>
      <p:sp>
        <p:nvSpPr>
          <p:cNvPr id="5" name="Slide Number Placeholder 4"/>
          <p:cNvSpPr>
            <a:spLocks noGrp="1"/>
          </p:cNvSpPr>
          <p:nvPr>
            <p:ph type="sldNum" sz="quarter" idx="12"/>
          </p:nvPr>
        </p:nvSpPr>
        <p:spPr/>
        <p:txBody>
          <a:bodyPr/>
          <a:lstStyle/>
          <a:p>
            <a:fld id="{ECC9D4E8-56DA-5B49-B6CB-33DEEEAE3E41}" type="slidenum">
              <a:rPr lang="en-US" smtClean="0"/>
              <a:t>22</a:t>
            </a:fld>
            <a:endParaRPr lang="en-US"/>
          </a:p>
        </p:txBody>
      </p:sp>
      <p:sp>
        <p:nvSpPr>
          <p:cNvPr id="35" name="TextBox 34"/>
          <p:cNvSpPr txBox="1"/>
          <p:nvPr/>
        </p:nvSpPr>
        <p:spPr>
          <a:xfrm>
            <a:off x="2537627" y="1789413"/>
            <a:ext cx="3053580" cy="444381"/>
          </a:xfrm>
          <a:prstGeom prst="rect">
            <a:avLst/>
          </a:prstGeom>
          <a:solidFill>
            <a:srgbClr val="FFFFFF"/>
          </a:solidFill>
        </p:spPr>
        <p:txBody>
          <a:bodyPr wrap="square" lIns="101572" tIns="50786" rIns="101572" bIns="50786" rtlCol="0">
            <a:spAutoFit/>
          </a:bodyPr>
          <a:lstStyle/>
          <a:p>
            <a:r>
              <a:rPr lang="en-US" sz="2200" dirty="0">
                <a:latin typeface="Gill Sans Light"/>
                <a:cs typeface="Gill Sans Light"/>
              </a:rPr>
              <a:t>Emerging DRAM</a:t>
            </a:r>
          </a:p>
        </p:txBody>
      </p:sp>
      <p:sp>
        <p:nvSpPr>
          <p:cNvPr id="36" name="TextBox 35"/>
          <p:cNvSpPr txBox="1"/>
          <p:nvPr/>
        </p:nvSpPr>
        <p:spPr>
          <a:xfrm>
            <a:off x="2527098" y="2215887"/>
            <a:ext cx="3053580" cy="444381"/>
          </a:xfrm>
          <a:prstGeom prst="rect">
            <a:avLst/>
          </a:prstGeom>
          <a:solidFill>
            <a:srgbClr val="FFFFFF"/>
          </a:solidFill>
        </p:spPr>
        <p:txBody>
          <a:bodyPr wrap="square" lIns="101572" tIns="50786" rIns="101572" bIns="50786" rtlCol="0">
            <a:spAutoFit/>
          </a:bodyPr>
          <a:lstStyle/>
          <a:p>
            <a:r>
              <a:rPr lang="en-US" sz="2200" dirty="0">
                <a:latin typeface="Gill Sans Light"/>
                <a:cs typeface="Gill Sans Light"/>
              </a:rPr>
              <a:t>Conventional DRAM</a:t>
            </a:r>
          </a:p>
        </p:txBody>
      </p:sp>
      <p:grpSp>
        <p:nvGrpSpPr>
          <p:cNvPr id="20" name="Group 19"/>
          <p:cNvGrpSpPr/>
          <p:nvPr/>
        </p:nvGrpSpPr>
        <p:grpSpPr>
          <a:xfrm>
            <a:off x="3463187" y="2354038"/>
            <a:ext cx="6484498" cy="1494490"/>
            <a:chOff x="-304091" y="2527569"/>
            <a:chExt cx="5836960" cy="1345602"/>
          </a:xfrm>
        </p:grpSpPr>
        <p:sp>
          <p:nvSpPr>
            <p:cNvPr id="25" name="Oval 24"/>
            <p:cNvSpPr/>
            <p:nvPr/>
          </p:nvSpPr>
          <p:spPr>
            <a:xfrm rot="20506399">
              <a:off x="-304091" y="2527569"/>
              <a:ext cx="5326973" cy="74986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6" name="TextBox 25"/>
            <p:cNvSpPr txBox="1"/>
            <p:nvPr/>
          </p:nvSpPr>
          <p:spPr>
            <a:xfrm>
              <a:off x="3283535" y="3165285"/>
              <a:ext cx="2249334" cy="707886"/>
            </a:xfrm>
            <a:prstGeom prst="rect">
              <a:avLst/>
            </a:prstGeom>
            <a:noFill/>
          </p:spPr>
          <p:txBody>
            <a:bodyPr wrap="none" rtlCol="0">
              <a:spAutoFit/>
            </a:bodyPr>
            <a:lstStyle/>
            <a:p>
              <a:pPr marL="380893" indent="-380893">
                <a:buFont typeface="Wingdings" charset="2"/>
                <a:buChar char="ü"/>
              </a:pPr>
              <a:r>
                <a:rPr lang="en-US" sz="2200" dirty="0">
                  <a:latin typeface="Gill Sans Light"/>
                  <a:cs typeface="Gill Sans Light"/>
                </a:rPr>
                <a:t>matches BW</a:t>
              </a:r>
            </a:p>
            <a:p>
              <a:pPr marL="380893" indent="-380893">
                <a:buFont typeface="Lucida Grande"/>
                <a:buChar char="x"/>
              </a:pPr>
              <a:r>
                <a:rPr lang="en-US" sz="2200" dirty="0">
                  <a:solidFill>
                    <a:srgbClr val="000000"/>
                  </a:solidFill>
                  <a:latin typeface="Gill Sans Light"/>
                  <a:cs typeface="Gill Sans Light"/>
                </a:rPr>
                <a:t>high static power</a:t>
              </a:r>
            </a:p>
          </p:txBody>
        </p:sp>
      </p:grpSp>
    </p:spTree>
    <p:extLst>
      <p:ext uri="{BB962C8B-B14F-4D97-AF65-F5344CB8AC3E}">
        <p14:creationId xmlns:p14="http://schemas.microsoft.com/office/powerpoint/2010/main" val="214482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7" grpId="0" animBg="1"/>
      <p:bldP spid="28"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p:cNvGrpSpPr>
            <a:grpSpLocks noChangeAspect="1"/>
          </p:cNvGrpSpPr>
          <p:nvPr/>
        </p:nvGrpSpPr>
        <p:grpSpPr>
          <a:xfrm>
            <a:off x="342207" y="5314827"/>
            <a:ext cx="2799563" cy="1668999"/>
            <a:chOff x="714397" y="1513986"/>
            <a:chExt cx="8155283" cy="4495959"/>
          </a:xfrm>
        </p:grpSpPr>
        <p:cxnSp>
          <p:nvCxnSpPr>
            <p:cNvPr id="131" name="Straight Connector 130"/>
            <p:cNvCxnSpPr/>
            <p:nvPr/>
          </p:nvCxnSpPr>
          <p:spPr>
            <a:xfrm>
              <a:off x="832653" y="1513986"/>
              <a:ext cx="0" cy="4495959"/>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14397" y="5908929"/>
              <a:ext cx="8155283" cy="0"/>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3" name="Freeform 132"/>
            <p:cNvSpPr/>
            <p:nvPr/>
          </p:nvSpPr>
          <p:spPr>
            <a:xfrm>
              <a:off x="1175888" y="1669670"/>
              <a:ext cx="7443372" cy="3962531"/>
            </a:xfrm>
            <a:custGeom>
              <a:avLst/>
              <a:gdLst>
                <a:gd name="connsiteX0" fmla="*/ 0 w 7443372"/>
                <a:gd name="connsiteY0" fmla="*/ 0 h 3856706"/>
                <a:gd name="connsiteX1" fmla="*/ 199901 w 7443372"/>
                <a:gd name="connsiteY1" fmla="*/ 2516265 h 3856706"/>
                <a:gd name="connsiteX2" fmla="*/ 1187647 w 7443372"/>
                <a:gd name="connsiteY2" fmla="*/ 3409893 h 3856706"/>
                <a:gd name="connsiteX3" fmla="*/ 4480134 w 7443372"/>
                <a:gd name="connsiteY3" fmla="*/ 3727365 h 3856706"/>
                <a:gd name="connsiteX4" fmla="*/ 7443372 w 7443372"/>
                <a:gd name="connsiteY4" fmla="*/ 3856706 h 38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3372" h="3856706">
                  <a:moveTo>
                    <a:pt x="0" y="0"/>
                  </a:moveTo>
                  <a:cubicBezTo>
                    <a:pt x="980" y="973975"/>
                    <a:pt x="1960" y="1947950"/>
                    <a:pt x="199901" y="2516265"/>
                  </a:cubicBezTo>
                  <a:cubicBezTo>
                    <a:pt x="397842" y="3084580"/>
                    <a:pt x="474275" y="3208043"/>
                    <a:pt x="1187647" y="3409893"/>
                  </a:cubicBezTo>
                  <a:cubicBezTo>
                    <a:pt x="1901019" y="3611743"/>
                    <a:pt x="3437513" y="3652896"/>
                    <a:pt x="4480134" y="3727365"/>
                  </a:cubicBezTo>
                  <a:cubicBezTo>
                    <a:pt x="5522755" y="3801834"/>
                    <a:pt x="7443372" y="3856706"/>
                    <a:pt x="7443372" y="38567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b="1"/>
            </a:p>
          </p:txBody>
        </p:sp>
        <p:sp>
          <p:nvSpPr>
            <p:cNvPr id="134" name="Oval 133"/>
            <p:cNvSpPr>
              <a:spLocks noChangeAspect="1"/>
            </p:cNvSpPr>
            <p:nvPr/>
          </p:nvSpPr>
          <p:spPr>
            <a:xfrm>
              <a:off x="8531350" y="5568142"/>
              <a:ext cx="111428" cy="108000"/>
            </a:xfrm>
            <a:prstGeom prst="ellipse">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a:latin typeface="Gill Sans Light"/>
                <a:cs typeface="Gill Sans Light"/>
              </a:endParaRPr>
            </a:p>
          </p:txBody>
        </p:sp>
        <p:cxnSp>
          <p:nvCxnSpPr>
            <p:cNvPr id="135" name="Straight Connector 134"/>
            <p:cNvCxnSpPr/>
            <p:nvPr/>
          </p:nvCxnSpPr>
          <p:spPr>
            <a:xfrm flipH="1">
              <a:off x="969633" y="1681428"/>
              <a:ext cx="21801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6" name="Oval 135"/>
            <p:cNvSpPr>
              <a:spLocks noChangeAspect="1"/>
            </p:cNvSpPr>
            <p:nvPr/>
          </p:nvSpPr>
          <p:spPr>
            <a:xfrm>
              <a:off x="2150027" y="5073805"/>
              <a:ext cx="111428" cy="108000"/>
            </a:xfrm>
            <a:prstGeom prst="ellipse">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a:latin typeface="Gill Sans Light"/>
                <a:cs typeface="Gill Sans Light"/>
              </a:endParaRPr>
            </a:p>
          </p:txBody>
        </p:sp>
        <p:sp>
          <p:nvSpPr>
            <p:cNvPr id="137" name="Oval 136"/>
            <p:cNvSpPr>
              <a:spLocks noChangeAspect="1"/>
            </p:cNvSpPr>
            <p:nvPr/>
          </p:nvSpPr>
          <p:spPr>
            <a:xfrm>
              <a:off x="1130817" y="1631734"/>
              <a:ext cx="111428" cy="108000"/>
            </a:xfrm>
            <a:prstGeom prst="ellipse">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a:latin typeface="Gill Sans Light"/>
                <a:cs typeface="Gill Sans Light"/>
              </a:endParaRPr>
            </a:p>
          </p:txBody>
        </p:sp>
        <p:sp>
          <p:nvSpPr>
            <p:cNvPr id="138" name="Rectangle 137"/>
            <p:cNvSpPr/>
            <p:nvPr/>
          </p:nvSpPr>
          <p:spPr>
            <a:xfrm>
              <a:off x="2205743" y="1623901"/>
              <a:ext cx="6589352" cy="4258752"/>
            </a:xfrm>
            <a:prstGeom prst="rect">
              <a:avLst/>
            </a:prstGeom>
            <a:solidFill>
              <a:schemeClr val="accent3">
                <a:lumMod val="75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39" name="TextBox 138"/>
            <p:cNvSpPr txBox="1"/>
            <p:nvPr/>
          </p:nvSpPr>
          <p:spPr>
            <a:xfrm>
              <a:off x="5183055" y="1860436"/>
              <a:ext cx="1249053" cy="2486236"/>
            </a:xfrm>
            <a:prstGeom prst="rect">
              <a:avLst/>
            </a:prstGeom>
            <a:noFill/>
          </p:spPr>
          <p:txBody>
            <a:bodyPr wrap="square" rtlCol="0">
              <a:spAutoFit/>
            </a:bodyPr>
            <a:lstStyle/>
            <a:p>
              <a:pPr algn="ctr"/>
              <a:r>
                <a:rPr lang="en-US" sz="1300" b="1" dirty="0">
                  <a:latin typeface="Gill Sans Light"/>
                  <a:cs typeface="Gill Sans Light"/>
                </a:rPr>
                <a:t>C</a:t>
              </a:r>
            </a:p>
            <a:p>
              <a:pPr algn="ctr"/>
              <a:r>
                <a:rPr lang="en-US" sz="1300" b="1" dirty="0">
                  <a:latin typeface="Gill Sans Light"/>
                  <a:cs typeface="Gill Sans Light"/>
                </a:rPr>
                <a:t>O</a:t>
              </a:r>
            </a:p>
            <a:p>
              <a:pPr algn="ctr"/>
              <a:r>
                <a:rPr lang="en-US" sz="1300" b="1" dirty="0">
                  <a:latin typeface="Gill Sans Light"/>
                  <a:cs typeface="Gill Sans Light"/>
                </a:rPr>
                <a:t>L</a:t>
              </a:r>
            </a:p>
            <a:p>
              <a:pPr algn="ctr"/>
              <a:r>
                <a:rPr lang="en-US" sz="1300" b="1" dirty="0">
                  <a:latin typeface="Gill Sans Light"/>
                  <a:cs typeface="Gill Sans Light"/>
                </a:rPr>
                <a:t>D</a:t>
              </a:r>
            </a:p>
          </p:txBody>
        </p:sp>
        <p:sp>
          <p:nvSpPr>
            <p:cNvPr id="140" name="Rectangle 139"/>
            <p:cNvSpPr/>
            <p:nvPr/>
          </p:nvSpPr>
          <p:spPr>
            <a:xfrm>
              <a:off x="962001" y="1608513"/>
              <a:ext cx="1243740" cy="42587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300" b="1" dirty="0"/>
            </a:p>
          </p:txBody>
        </p:sp>
      </p:grpSp>
      <p:sp>
        <p:nvSpPr>
          <p:cNvPr id="2" name="Title 1"/>
          <p:cNvSpPr>
            <a:spLocks noGrp="1"/>
          </p:cNvSpPr>
          <p:nvPr>
            <p:ph type="title"/>
          </p:nvPr>
        </p:nvSpPr>
        <p:spPr>
          <a:xfrm>
            <a:off x="-44737" y="300966"/>
            <a:ext cx="10203149" cy="1635186"/>
          </a:xfrm>
        </p:spPr>
        <p:txBody>
          <a:bodyPr>
            <a:normAutofit/>
          </a:bodyPr>
          <a:lstStyle/>
          <a:p>
            <a:r>
              <a:rPr lang="en-US" dirty="0" smtClean="0"/>
              <a:t>Servers with Heterogeneous Memory</a:t>
            </a:r>
            <a:endParaRPr lang="en-US" dirty="0"/>
          </a:p>
        </p:txBody>
      </p:sp>
      <p:sp>
        <p:nvSpPr>
          <p:cNvPr id="16" name="Cube 15"/>
          <p:cNvSpPr/>
          <p:nvPr/>
        </p:nvSpPr>
        <p:spPr>
          <a:xfrm flipH="1">
            <a:off x="248831" y="3331133"/>
            <a:ext cx="2468977" cy="990873"/>
          </a:xfrm>
          <a:prstGeom prst="cube">
            <a:avLst>
              <a:gd name="adj" fmla="val 77867"/>
            </a:avLst>
          </a:prstGeom>
          <a:solidFill>
            <a:srgbClr val="8EB4E3"/>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dirty="0">
              <a:latin typeface="Gill Sans Light"/>
              <a:cs typeface="Gill Sans Light"/>
            </a:endParaRPr>
          </a:p>
        </p:txBody>
      </p:sp>
      <p:sp>
        <p:nvSpPr>
          <p:cNvPr id="6" name="TextBox 5"/>
          <p:cNvSpPr txBox="1"/>
          <p:nvPr/>
        </p:nvSpPr>
        <p:spPr>
          <a:xfrm>
            <a:off x="1462922" y="3989844"/>
            <a:ext cx="688533" cy="410340"/>
          </a:xfrm>
          <a:prstGeom prst="rect">
            <a:avLst/>
          </a:prstGeom>
          <a:noFill/>
        </p:spPr>
        <p:txBody>
          <a:bodyPr wrap="none" lIns="101572" tIns="50786" rIns="101572" bIns="50786" rtlCol="0">
            <a:spAutoFit/>
          </a:bodyPr>
          <a:lstStyle/>
          <a:p>
            <a:r>
              <a:rPr lang="en-US" dirty="0" smtClean="0">
                <a:latin typeface="Gill Sans Light"/>
                <a:cs typeface="Gill Sans Light"/>
              </a:rPr>
              <a:t>CPU</a:t>
            </a:r>
            <a:endParaRPr lang="en-US" dirty="0">
              <a:latin typeface="Gill Sans Light"/>
              <a:cs typeface="Gill Sans Light"/>
            </a:endParaRPr>
          </a:p>
        </p:txBody>
      </p:sp>
      <p:grpSp>
        <p:nvGrpSpPr>
          <p:cNvPr id="20" name="Group 19"/>
          <p:cNvGrpSpPr/>
          <p:nvPr/>
        </p:nvGrpSpPr>
        <p:grpSpPr>
          <a:xfrm>
            <a:off x="6105071" y="2575009"/>
            <a:ext cx="3830325" cy="2303006"/>
            <a:chOff x="5495422" y="2699564"/>
            <a:chExt cx="3447831" cy="2073569"/>
          </a:xfrm>
        </p:grpSpPr>
        <p:sp>
          <p:nvSpPr>
            <p:cNvPr id="21" name="Left-Right Arrow 20"/>
            <p:cNvSpPr/>
            <p:nvPr/>
          </p:nvSpPr>
          <p:spPr>
            <a:xfrm>
              <a:off x="5495422" y="3528478"/>
              <a:ext cx="1058299" cy="464587"/>
            </a:xfrm>
            <a:prstGeom prst="leftRight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3" name="TextBox 22"/>
            <p:cNvSpPr txBox="1"/>
            <p:nvPr/>
          </p:nvSpPr>
          <p:spPr>
            <a:xfrm>
              <a:off x="5530044" y="3102765"/>
              <a:ext cx="1033155" cy="369332"/>
            </a:xfrm>
            <a:prstGeom prst="rect">
              <a:avLst/>
            </a:prstGeom>
            <a:noFill/>
          </p:spPr>
          <p:txBody>
            <a:bodyPr wrap="none" rtlCol="0">
              <a:spAutoFit/>
            </a:bodyPr>
            <a:lstStyle/>
            <a:p>
              <a:pPr algn="ctr"/>
              <a:r>
                <a:rPr lang="en-US" dirty="0" smtClean="0">
                  <a:latin typeface="Gill Sans Light"/>
                  <a:cs typeface="Gill Sans Light"/>
                </a:rPr>
                <a:t>DDR bus</a:t>
              </a:r>
              <a:endParaRPr lang="en-US" dirty="0">
                <a:latin typeface="Gill Sans Light"/>
                <a:cs typeface="Gill Sans Light"/>
              </a:endParaRPr>
            </a:p>
          </p:txBody>
        </p:sp>
        <p:grpSp>
          <p:nvGrpSpPr>
            <p:cNvPr id="33" name="Group 32"/>
            <p:cNvGrpSpPr/>
            <p:nvPr/>
          </p:nvGrpSpPr>
          <p:grpSpPr>
            <a:xfrm>
              <a:off x="6795490" y="2699564"/>
              <a:ext cx="2147173" cy="427872"/>
              <a:chOff x="6753450" y="2854160"/>
              <a:chExt cx="2555260" cy="674320"/>
            </a:xfrm>
          </p:grpSpPr>
          <p:pic>
            <p:nvPicPr>
              <p:cNvPr id="24" name="Picture 23"/>
              <p:cNvPicPr>
                <a:picLocks noChangeAspect="1"/>
              </p:cNvPicPr>
              <p:nvPr/>
            </p:nvPicPr>
            <p:blipFill rotWithShape="1">
              <a:blip r:embed="rId2">
                <a:duotone>
                  <a:schemeClr val="accent3">
                    <a:shade val="45000"/>
                    <a:satMod val="135000"/>
                  </a:schemeClr>
                  <a:prstClr val="white"/>
                </a:duotone>
                <a:alphaModFix amt="45000"/>
              </a:blip>
              <a:srcRect b="24800"/>
              <a:stretch/>
            </p:blipFill>
            <p:spPr>
              <a:xfrm>
                <a:off x="6753450" y="2854160"/>
                <a:ext cx="2555260" cy="674320"/>
              </a:xfrm>
              <a:prstGeom prst="rect">
                <a:avLst/>
              </a:prstGeom>
              <a:solidFill>
                <a:schemeClr val="accent3"/>
              </a:solidFill>
            </p:spPr>
          </p:pic>
          <p:sp>
            <p:nvSpPr>
              <p:cNvPr id="25" name="Snip Single Corner Rectangle 24"/>
              <p:cNvSpPr/>
              <p:nvPr/>
            </p:nvSpPr>
            <p:spPr>
              <a:xfrm rot="10800000" flipH="1">
                <a:off x="6838284"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6" name="Snip Single Corner Rectangle 25"/>
              <p:cNvSpPr/>
              <p:nvPr/>
            </p:nvSpPr>
            <p:spPr>
              <a:xfrm rot="10800000" flipH="1">
                <a:off x="7096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7" name="Snip Single Corner Rectangle 26"/>
              <p:cNvSpPr/>
              <p:nvPr/>
            </p:nvSpPr>
            <p:spPr>
              <a:xfrm rot="10800000" flipH="1">
                <a:off x="7350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8" name="Snip Single Corner Rectangle 27"/>
              <p:cNvSpPr/>
              <p:nvPr/>
            </p:nvSpPr>
            <p:spPr>
              <a:xfrm rot="10800000" flipH="1">
                <a:off x="7608750"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9" name="Snip Single Corner Rectangle 28"/>
              <p:cNvSpPr/>
              <p:nvPr/>
            </p:nvSpPr>
            <p:spPr>
              <a:xfrm rot="10800000" flipH="1">
                <a:off x="8126629"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0" name="Snip Single Corner Rectangle 29"/>
              <p:cNvSpPr/>
              <p:nvPr/>
            </p:nvSpPr>
            <p:spPr>
              <a:xfrm rot="10800000" flipH="1">
                <a:off x="8384862"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1" name="Snip Single Corner Rectangle 30"/>
              <p:cNvSpPr/>
              <p:nvPr/>
            </p:nvSpPr>
            <p:spPr>
              <a:xfrm rot="10800000" flipH="1">
                <a:off x="8642390"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2" name="Snip Single Corner Rectangle 31"/>
              <p:cNvSpPr/>
              <p:nvPr/>
            </p:nvSpPr>
            <p:spPr>
              <a:xfrm rot="10800000" flipH="1">
                <a:off x="8900623"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35" name="Group 34"/>
            <p:cNvGrpSpPr/>
            <p:nvPr/>
          </p:nvGrpSpPr>
          <p:grpSpPr>
            <a:xfrm>
              <a:off x="6796080" y="3224150"/>
              <a:ext cx="2147173" cy="427872"/>
              <a:chOff x="6753450" y="2854160"/>
              <a:chExt cx="2555260" cy="674320"/>
            </a:xfrm>
          </p:grpSpPr>
          <p:pic>
            <p:nvPicPr>
              <p:cNvPr id="36" name="Picture 35"/>
              <p:cNvPicPr>
                <a:picLocks noChangeAspect="1"/>
              </p:cNvPicPr>
              <p:nvPr/>
            </p:nvPicPr>
            <p:blipFill rotWithShape="1">
              <a:blip r:embed="rId2">
                <a:duotone>
                  <a:schemeClr val="accent3">
                    <a:shade val="45000"/>
                    <a:satMod val="135000"/>
                  </a:schemeClr>
                  <a:prstClr val="white"/>
                </a:duotone>
                <a:alphaModFix amt="45000"/>
              </a:blip>
              <a:srcRect b="24800"/>
              <a:stretch/>
            </p:blipFill>
            <p:spPr>
              <a:xfrm>
                <a:off x="6753450" y="2854160"/>
                <a:ext cx="2555260" cy="674320"/>
              </a:xfrm>
              <a:prstGeom prst="rect">
                <a:avLst/>
              </a:prstGeom>
              <a:solidFill>
                <a:schemeClr val="accent3"/>
              </a:solidFill>
            </p:spPr>
          </p:pic>
          <p:sp>
            <p:nvSpPr>
              <p:cNvPr id="37" name="Snip Single Corner Rectangle 36"/>
              <p:cNvSpPr/>
              <p:nvPr/>
            </p:nvSpPr>
            <p:spPr>
              <a:xfrm rot="10800000" flipH="1">
                <a:off x="6838284"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8" name="Snip Single Corner Rectangle 37"/>
              <p:cNvSpPr/>
              <p:nvPr/>
            </p:nvSpPr>
            <p:spPr>
              <a:xfrm rot="10800000" flipH="1">
                <a:off x="7096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9" name="Snip Single Corner Rectangle 38"/>
              <p:cNvSpPr/>
              <p:nvPr/>
            </p:nvSpPr>
            <p:spPr>
              <a:xfrm rot="10800000" flipH="1">
                <a:off x="7350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0" name="Snip Single Corner Rectangle 39"/>
              <p:cNvSpPr/>
              <p:nvPr/>
            </p:nvSpPr>
            <p:spPr>
              <a:xfrm rot="10800000" flipH="1">
                <a:off x="7608750"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1" name="Snip Single Corner Rectangle 40"/>
              <p:cNvSpPr/>
              <p:nvPr/>
            </p:nvSpPr>
            <p:spPr>
              <a:xfrm rot="10800000" flipH="1">
                <a:off x="8126629"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2" name="Snip Single Corner Rectangle 41"/>
              <p:cNvSpPr/>
              <p:nvPr/>
            </p:nvSpPr>
            <p:spPr>
              <a:xfrm rot="10800000" flipH="1">
                <a:off x="8384862"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3" name="Snip Single Corner Rectangle 42"/>
              <p:cNvSpPr/>
              <p:nvPr/>
            </p:nvSpPr>
            <p:spPr>
              <a:xfrm rot="10800000" flipH="1">
                <a:off x="8642390"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4" name="Snip Single Corner Rectangle 43"/>
              <p:cNvSpPr/>
              <p:nvPr/>
            </p:nvSpPr>
            <p:spPr>
              <a:xfrm rot="10800000" flipH="1">
                <a:off x="8900623"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45" name="Group 44"/>
            <p:cNvGrpSpPr/>
            <p:nvPr/>
          </p:nvGrpSpPr>
          <p:grpSpPr>
            <a:xfrm>
              <a:off x="6795490" y="3759192"/>
              <a:ext cx="2147173" cy="427872"/>
              <a:chOff x="6753450" y="2854160"/>
              <a:chExt cx="2555260" cy="674320"/>
            </a:xfrm>
          </p:grpSpPr>
          <p:pic>
            <p:nvPicPr>
              <p:cNvPr id="46" name="Picture 45"/>
              <p:cNvPicPr>
                <a:picLocks noChangeAspect="1"/>
              </p:cNvPicPr>
              <p:nvPr/>
            </p:nvPicPr>
            <p:blipFill rotWithShape="1">
              <a:blip r:embed="rId2">
                <a:duotone>
                  <a:schemeClr val="accent3">
                    <a:shade val="45000"/>
                    <a:satMod val="135000"/>
                  </a:schemeClr>
                  <a:prstClr val="white"/>
                </a:duotone>
                <a:alphaModFix amt="45000"/>
              </a:blip>
              <a:srcRect b="24800"/>
              <a:stretch/>
            </p:blipFill>
            <p:spPr>
              <a:xfrm>
                <a:off x="6753450" y="2854160"/>
                <a:ext cx="2555260" cy="674320"/>
              </a:xfrm>
              <a:prstGeom prst="rect">
                <a:avLst/>
              </a:prstGeom>
              <a:solidFill>
                <a:schemeClr val="accent3"/>
              </a:solidFill>
            </p:spPr>
          </p:pic>
          <p:sp>
            <p:nvSpPr>
              <p:cNvPr id="47" name="Snip Single Corner Rectangle 46"/>
              <p:cNvSpPr/>
              <p:nvPr/>
            </p:nvSpPr>
            <p:spPr>
              <a:xfrm rot="10800000" flipH="1">
                <a:off x="6838284"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8" name="Snip Single Corner Rectangle 47"/>
              <p:cNvSpPr/>
              <p:nvPr/>
            </p:nvSpPr>
            <p:spPr>
              <a:xfrm rot="10800000" flipH="1">
                <a:off x="7096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9" name="Snip Single Corner Rectangle 48"/>
              <p:cNvSpPr/>
              <p:nvPr/>
            </p:nvSpPr>
            <p:spPr>
              <a:xfrm rot="10800000" flipH="1">
                <a:off x="7350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0" name="Snip Single Corner Rectangle 49"/>
              <p:cNvSpPr/>
              <p:nvPr/>
            </p:nvSpPr>
            <p:spPr>
              <a:xfrm rot="10800000" flipH="1">
                <a:off x="7608750"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1" name="Snip Single Corner Rectangle 50"/>
              <p:cNvSpPr/>
              <p:nvPr/>
            </p:nvSpPr>
            <p:spPr>
              <a:xfrm rot="10800000" flipH="1">
                <a:off x="8126629"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2" name="Snip Single Corner Rectangle 51"/>
              <p:cNvSpPr/>
              <p:nvPr/>
            </p:nvSpPr>
            <p:spPr>
              <a:xfrm rot="10800000" flipH="1">
                <a:off x="8384862"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3" name="Snip Single Corner Rectangle 52"/>
              <p:cNvSpPr/>
              <p:nvPr/>
            </p:nvSpPr>
            <p:spPr>
              <a:xfrm rot="10800000" flipH="1">
                <a:off x="8642390"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4" name="Snip Single Corner Rectangle 53"/>
              <p:cNvSpPr/>
              <p:nvPr/>
            </p:nvSpPr>
            <p:spPr>
              <a:xfrm rot="10800000" flipH="1">
                <a:off x="8900623"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55" name="Group 54"/>
            <p:cNvGrpSpPr/>
            <p:nvPr/>
          </p:nvGrpSpPr>
          <p:grpSpPr>
            <a:xfrm>
              <a:off x="6796080" y="4345261"/>
              <a:ext cx="2147173" cy="427872"/>
              <a:chOff x="6753450" y="2854158"/>
              <a:chExt cx="2555260" cy="674320"/>
            </a:xfrm>
          </p:grpSpPr>
          <p:pic>
            <p:nvPicPr>
              <p:cNvPr id="56" name="Picture 55"/>
              <p:cNvPicPr>
                <a:picLocks noChangeAspect="1"/>
              </p:cNvPicPr>
              <p:nvPr/>
            </p:nvPicPr>
            <p:blipFill rotWithShape="1">
              <a:blip r:embed="rId2">
                <a:duotone>
                  <a:schemeClr val="accent3">
                    <a:shade val="45000"/>
                    <a:satMod val="135000"/>
                  </a:schemeClr>
                  <a:prstClr val="white"/>
                </a:duotone>
                <a:alphaModFix amt="45000"/>
              </a:blip>
              <a:srcRect b="24800"/>
              <a:stretch/>
            </p:blipFill>
            <p:spPr>
              <a:xfrm>
                <a:off x="6753450" y="2854158"/>
                <a:ext cx="2555260" cy="674320"/>
              </a:xfrm>
              <a:prstGeom prst="rect">
                <a:avLst/>
              </a:prstGeom>
              <a:solidFill>
                <a:schemeClr val="accent3"/>
              </a:solidFill>
            </p:spPr>
          </p:pic>
          <p:sp>
            <p:nvSpPr>
              <p:cNvPr id="57" name="Snip Single Corner Rectangle 56"/>
              <p:cNvSpPr/>
              <p:nvPr/>
            </p:nvSpPr>
            <p:spPr>
              <a:xfrm rot="10800000" flipH="1">
                <a:off x="6838284"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8" name="Snip Single Corner Rectangle 57"/>
              <p:cNvSpPr/>
              <p:nvPr/>
            </p:nvSpPr>
            <p:spPr>
              <a:xfrm rot="10800000" flipH="1">
                <a:off x="7096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9" name="Snip Single Corner Rectangle 58"/>
              <p:cNvSpPr/>
              <p:nvPr/>
            </p:nvSpPr>
            <p:spPr>
              <a:xfrm rot="10800000" flipH="1">
                <a:off x="7350517"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0" name="Snip Single Corner Rectangle 59"/>
              <p:cNvSpPr/>
              <p:nvPr/>
            </p:nvSpPr>
            <p:spPr>
              <a:xfrm rot="10800000" flipH="1">
                <a:off x="7608750"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1" name="Snip Single Corner Rectangle 60"/>
              <p:cNvSpPr/>
              <p:nvPr/>
            </p:nvSpPr>
            <p:spPr>
              <a:xfrm rot="10800000" flipH="1">
                <a:off x="8126629" y="2971261"/>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2" name="Snip Single Corner Rectangle 61"/>
              <p:cNvSpPr/>
              <p:nvPr/>
            </p:nvSpPr>
            <p:spPr>
              <a:xfrm rot="10800000" flipH="1">
                <a:off x="8384862"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3" name="Snip Single Corner Rectangle 62"/>
              <p:cNvSpPr/>
              <p:nvPr/>
            </p:nvSpPr>
            <p:spPr>
              <a:xfrm rot="10800000" flipH="1">
                <a:off x="8642390"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4" name="Snip Single Corner Rectangle 63"/>
              <p:cNvSpPr/>
              <p:nvPr/>
            </p:nvSpPr>
            <p:spPr>
              <a:xfrm rot="10800000" flipH="1">
                <a:off x="8900623" y="2967733"/>
                <a:ext cx="227425" cy="310769"/>
              </a:xfrm>
              <a:prstGeom prst="snip1Rect">
                <a:avLst>
                  <a:gd name="adj" fmla="val 16703"/>
                </a:avLst>
              </a:prstGeom>
              <a:gradFill flip="none" rotWithShape="1">
                <a:gsLst>
                  <a:gs pos="0">
                    <a:schemeClr val="accent3">
                      <a:lumMod val="60000"/>
                      <a:lumOff val="40000"/>
                    </a:schemeClr>
                  </a:gs>
                  <a:gs pos="100000">
                    <a:srgbClr val="FFFFFF"/>
                  </a:gs>
                </a:gsLst>
                <a:path path="rect">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grpSp>
        <p:nvGrpSpPr>
          <p:cNvPr id="8" name="Group 7"/>
          <p:cNvGrpSpPr/>
          <p:nvPr/>
        </p:nvGrpSpPr>
        <p:grpSpPr>
          <a:xfrm>
            <a:off x="2357643" y="2805419"/>
            <a:ext cx="3747428" cy="1542704"/>
            <a:chOff x="2122210" y="2907020"/>
            <a:chExt cx="3373212" cy="1389012"/>
          </a:xfrm>
        </p:grpSpPr>
        <p:grpSp>
          <p:nvGrpSpPr>
            <p:cNvPr id="9" name="Group 8"/>
            <p:cNvGrpSpPr/>
            <p:nvPr/>
          </p:nvGrpSpPr>
          <p:grpSpPr>
            <a:xfrm>
              <a:off x="3272996" y="2907020"/>
              <a:ext cx="2222426" cy="1389012"/>
              <a:chOff x="6577245" y="1950099"/>
              <a:chExt cx="2222426" cy="1389012"/>
            </a:xfrm>
          </p:grpSpPr>
          <p:sp>
            <p:nvSpPr>
              <p:cNvPr id="11" name="Cube 10"/>
              <p:cNvSpPr/>
              <p:nvPr/>
            </p:nvSpPr>
            <p:spPr>
              <a:xfrm flipH="1">
                <a:off x="6577245" y="2446954"/>
                <a:ext cx="2222426" cy="892157"/>
              </a:xfrm>
              <a:prstGeom prst="cube">
                <a:avLst>
                  <a:gd name="adj" fmla="val 77867"/>
                </a:avLst>
              </a:prstGeom>
              <a:solidFill>
                <a:schemeClr val="tx2">
                  <a:lumMod val="40000"/>
                  <a:lumOff val="6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2" name="Cube 11"/>
              <p:cNvSpPr/>
              <p:nvPr/>
            </p:nvSpPr>
            <p:spPr>
              <a:xfrm flipH="1">
                <a:off x="6918379" y="2396566"/>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3" name="Cube 12"/>
              <p:cNvSpPr/>
              <p:nvPr/>
            </p:nvSpPr>
            <p:spPr>
              <a:xfrm flipH="1">
                <a:off x="6918379" y="2254134"/>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4" name="Cube 13"/>
              <p:cNvSpPr/>
              <p:nvPr/>
            </p:nvSpPr>
            <p:spPr>
              <a:xfrm flipH="1">
                <a:off x="6918634" y="2085916"/>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5" name="Cube 14"/>
              <p:cNvSpPr/>
              <p:nvPr/>
            </p:nvSpPr>
            <p:spPr>
              <a:xfrm flipH="1">
                <a:off x="6925249" y="1950099"/>
                <a:ext cx="1472770" cy="621458"/>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5" name="Group 4"/>
            <p:cNvGrpSpPr/>
            <p:nvPr/>
          </p:nvGrpSpPr>
          <p:grpSpPr>
            <a:xfrm>
              <a:off x="2122210" y="3321363"/>
              <a:ext cx="1300305" cy="656216"/>
              <a:chOff x="2122210" y="3321363"/>
              <a:chExt cx="1300305" cy="656216"/>
            </a:xfrm>
          </p:grpSpPr>
          <p:sp>
            <p:nvSpPr>
              <p:cNvPr id="18" name="Left Arrow 17"/>
              <p:cNvSpPr/>
              <p:nvPr/>
            </p:nvSpPr>
            <p:spPr>
              <a:xfrm rot="10800000">
                <a:off x="2370585" y="3725891"/>
                <a:ext cx="819560" cy="94067"/>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9" name="TextBox 18"/>
              <p:cNvSpPr txBox="1"/>
              <p:nvPr/>
            </p:nvSpPr>
            <p:spPr>
              <a:xfrm>
                <a:off x="2122210" y="3321363"/>
                <a:ext cx="1115773" cy="369332"/>
              </a:xfrm>
              <a:prstGeom prst="rect">
                <a:avLst/>
              </a:prstGeom>
              <a:noFill/>
            </p:spPr>
            <p:txBody>
              <a:bodyPr wrap="none" rtlCol="0">
                <a:spAutoFit/>
              </a:bodyPr>
              <a:lstStyle/>
              <a:p>
                <a:pPr algn="ctr"/>
                <a:r>
                  <a:rPr lang="en-US" dirty="0" smtClean="0">
                    <a:latin typeface="Gill Sans Light"/>
                    <a:cs typeface="Gill Sans Light"/>
                  </a:rPr>
                  <a:t>Serial</a:t>
                </a:r>
                <a:r>
                  <a:rPr lang="en-US" dirty="0">
                    <a:latin typeface="Gill Sans Light"/>
                    <a:cs typeface="Gill Sans Light"/>
                  </a:rPr>
                  <a:t> </a:t>
                </a:r>
                <a:r>
                  <a:rPr lang="en-US" dirty="0" smtClean="0">
                    <a:latin typeface="Gill Sans Light"/>
                    <a:cs typeface="Gill Sans Light"/>
                  </a:rPr>
                  <a:t>links</a:t>
                </a:r>
                <a:endParaRPr lang="en-US" dirty="0">
                  <a:latin typeface="Gill Sans Light"/>
                  <a:cs typeface="Gill Sans Light"/>
                </a:endParaRPr>
              </a:p>
            </p:txBody>
          </p:sp>
          <p:sp>
            <p:nvSpPr>
              <p:cNvPr id="22" name="Left Arrow 21"/>
              <p:cNvSpPr/>
              <p:nvPr/>
            </p:nvSpPr>
            <p:spPr>
              <a:xfrm>
                <a:off x="2602955" y="3883512"/>
                <a:ext cx="819560" cy="94067"/>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sp>
        <p:nvSpPr>
          <p:cNvPr id="65" name="Slide Number Placeholder 64"/>
          <p:cNvSpPr>
            <a:spLocks noGrp="1"/>
          </p:cNvSpPr>
          <p:nvPr>
            <p:ph type="sldNum" sz="quarter" idx="12"/>
          </p:nvPr>
        </p:nvSpPr>
        <p:spPr/>
        <p:txBody>
          <a:bodyPr/>
          <a:lstStyle/>
          <a:p>
            <a:fld id="{ECC9D4E8-56DA-5B49-B6CB-33DEEEAE3E41}" type="slidenum">
              <a:rPr lang="en-US" smtClean="0"/>
              <a:t>23</a:t>
            </a:fld>
            <a:endParaRPr lang="en-US"/>
          </a:p>
        </p:txBody>
      </p:sp>
      <p:sp>
        <p:nvSpPr>
          <p:cNvPr id="3" name="TextBox 2"/>
          <p:cNvSpPr txBox="1"/>
          <p:nvPr/>
        </p:nvSpPr>
        <p:spPr>
          <a:xfrm>
            <a:off x="3544158" y="7391141"/>
            <a:ext cx="205152" cy="410198"/>
          </a:xfrm>
          <a:prstGeom prst="rect">
            <a:avLst/>
          </a:prstGeom>
          <a:noFill/>
        </p:spPr>
        <p:txBody>
          <a:bodyPr wrap="none" lIns="101572" tIns="50786" rIns="101572" bIns="50786" rtlCol="0">
            <a:spAutoFit/>
          </a:bodyPr>
          <a:lstStyle/>
          <a:p>
            <a:endParaRPr lang="en-US" dirty="0"/>
          </a:p>
        </p:txBody>
      </p:sp>
      <p:grpSp>
        <p:nvGrpSpPr>
          <p:cNvPr id="67" name="Group 66"/>
          <p:cNvGrpSpPr>
            <a:grpSpLocks noChangeAspect="1"/>
          </p:cNvGrpSpPr>
          <p:nvPr/>
        </p:nvGrpSpPr>
        <p:grpSpPr>
          <a:xfrm>
            <a:off x="2513948" y="7801340"/>
            <a:ext cx="2799563" cy="1668999"/>
            <a:chOff x="714397" y="1513986"/>
            <a:chExt cx="8155283" cy="4495959"/>
          </a:xfrm>
        </p:grpSpPr>
        <p:cxnSp>
          <p:nvCxnSpPr>
            <p:cNvPr id="68" name="Straight Connector 67"/>
            <p:cNvCxnSpPr/>
            <p:nvPr/>
          </p:nvCxnSpPr>
          <p:spPr>
            <a:xfrm>
              <a:off x="832653" y="1513986"/>
              <a:ext cx="0" cy="4495959"/>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714397" y="5908929"/>
              <a:ext cx="8155283" cy="0"/>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0" name="Freeform 69"/>
            <p:cNvSpPr/>
            <p:nvPr/>
          </p:nvSpPr>
          <p:spPr>
            <a:xfrm>
              <a:off x="1175888" y="1669670"/>
              <a:ext cx="7443372" cy="3962531"/>
            </a:xfrm>
            <a:custGeom>
              <a:avLst/>
              <a:gdLst>
                <a:gd name="connsiteX0" fmla="*/ 0 w 7443372"/>
                <a:gd name="connsiteY0" fmla="*/ 0 h 3856706"/>
                <a:gd name="connsiteX1" fmla="*/ 199901 w 7443372"/>
                <a:gd name="connsiteY1" fmla="*/ 2516265 h 3856706"/>
                <a:gd name="connsiteX2" fmla="*/ 1187647 w 7443372"/>
                <a:gd name="connsiteY2" fmla="*/ 3409893 h 3856706"/>
                <a:gd name="connsiteX3" fmla="*/ 4480134 w 7443372"/>
                <a:gd name="connsiteY3" fmla="*/ 3727365 h 3856706"/>
                <a:gd name="connsiteX4" fmla="*/ 7443372 w 7443372"/>
                <a:gd name="connsiteY4" fmla="*/ 3856706 h 38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3372" h="3856706">
                  <a:moveTo>
                    <a:pt x="0" y="0"/>
                  </a:moveTo>
                  <a:cubicBezTo>
                    <a:pt x="980" y="973975"/>
                    <a:pt x="1960" y="1947950"/>
                    <a:pt x="199901" y="2516265"/>
                  </a:cubicBezTo>
                  <a:cubicBezTo>
                    <a:pt x="397842" y="3084580"/>
                    <a:pt x="474275" y="3208043"/>
                    <a:pt x="1187647" y="3409893"/>
                  </a:cubicBezTo>
                  <a:cubicBezTo>
                    <a:pt x="1901019" y="3611743"/>
                    <a:pt x="3437513" y="3652896"/>
                    <a:pt x="4480134" y="3727365"/>
                  </a:cubicBezTo>
                  <a:cubicBezTo>
                    <a:pt x="5522755" y="3801834"/>
                    <a:pt x="7443372" y="3856706"/>
                    <a:pt x="7443372" y="38567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b="1"/>
            </a:p>
          </p:txBody>
        </p:sp>
        <p:sp>
          <p:nvSpPr>
            <p:cNvPr id="71" name="Oval 70"/>
            <p:cNvSpPr>
              <a:spLocks noChangeAspect="1"/>
            </p:cNvSpPr>
            <p:nvPr/>
          </p:nvSpPr>
          <p:spPr>
            <a:xfrm>
              <a:off x="8531350" y="5568142"/>
              <a:ext cx="111428" cy="108000"/>
            </a:xfrm>
            <a:prstGeom prst="ellipse">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a:latin typeface="Gill Sans Light"/>
                <a:cs typeface="Gill Sans Light"/>
              </a:endParaRPr>
            </a:p>
          </p:txBody>
        </p:sp>
        <p:cxnSp>
          <p:nvCxnSpPr>
            <p:cNvPr id="72" name="Straight Connector 71"/>
            <p:cNvCxnSpPr/>
            <p:nvPr/>
          </p:nvCxnSpPr>
          <p:spPr>
            <a:xfrm flipH="1">
              <a:off x="969633" y="1681428"/>
              <a:ext cx="21801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962000" y="1599933"/>
              <a:ext cx="1243739" cy="4258752"/>
            </a:xfrm>
            <a:prstGeom prst="rect">
              <a:avLst/>
            </a:prstGeom>
            <a:solidFill>
              <a:schemeClr val="accent3">
                <a:lumMod val="60000"/>
                <a:lumOff val="40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300" b="1" dirty="0"/>
            </a:p>
          </p:txBody>
        </p:sp>
        <p:sp>
          <p:nvSpPr>
            <p:cNvPr id="74" name="Oval 73"/>
            <p:cNvSpPr>
              <a:spLocks noChangeAspect="1"/>
            </p:cNvSpPr>
            <p:nvPr/>
          </p:nvSpPr>
          <p:spPr>
            <a:xfrm>
              <a:off x="2150027" y="5073805"/>
              <a:ext cx="111428" cy="108000"/>
            </a:xfrm>
            <a:prstGeom prst="ellipse">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a:latin typeface="Gill Sans Light"/>
                <a:cs typeface="Gill Sans Light"/>
              </a:endParaRPr>
            </a:p>
          </p:txBody>
        </p:sp>
        <p:sp>
          <p:nvSpPr>
            <p:cNvPr id="75" name="Oval 74"/>
            <p:cNvSpPr>
              <a:spLocks noChangeAspect="1"/>
            </p:cNvSpPr>
            <p:nvPr/>
          </p:nvSpPr>
          <p:spPr>
            <a:xfrm>
              <a:off x="1130817" y="1631734"/>
              <a:ext cx="111428" cy="108000"/>
            </a:xfrm>
            <a:prstGeom prst="ellipse">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a:latin typeface="Gill Sans Light"/>
                <a:cs typeface="Gill Sans Light"/>
              </a:endParaRPr>
            </a:p>
          </p:txBody>
        </p:sp>
        <p:sp>
          <p:nvSpPr>
            <p:cNvPr id="76" name="Rectangle 75"/>
            <p:cNvSpPr/>
            <p:nvPr/>
          </p:nvSpPr>
          <p:spPr>
            <a:xfrm>
              <a:off x="2205743" y="1599933"/>
              <a:ext cx="6589352" cy="4258752"/>
            </a:xfrm>
            <a:prstGeom prst="rect">
              <a:avLst/>
            </a:prstGeom>
            <a:solidFill>
              <a:schemeClr val="accent3">
                <a:lumMod val="75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77" name="TextBox 76"/>
            <p:cNvSpPr txBox="1"/>
            <p:nvPr/>
          </p:nvSpPr>
          <p:spPr>
            <a:xfrm>
              <a:off x="1242244" y="1857800"/>
              <a:ext cx="928951" cy="1933739"/>
            </a:xfrm>
            <a:prstGeom prst="rect">
              <a:avLst/>
            </a:prstGeom>
            <a:noFill/>
          </p:spPr>
          <p:txBody>
            <a:bodyPr wrap="square" rtlCol="0">
              <a:spAutoFit/>
            </a:bodyPr>
            <a:lstStyle/>
            <a:p>
              <a:pPr algn="ctr"/>
              <a:r>
                <a:rPr lang="en-US" sz="1300" b="1" dirty="0">
                  <a:latin typeface="Gill Sans Light"/>
                  <a:cs typeface="Gill Sans Light"/>
                </a:rPr>
                <a:t>HOT</a:t>
              </a:r>
            </a:p>
          </p:txBody>
        </p:sp>
        <p:sp>
          <p:nvSpPr>
            <p:cNvPr id="78" name="TextBox 77"/>
            <p:cNvSpPr txBox="1"/>
            <p:nvPr/>
          </p:nvSpPr>
          <p:spPr>
            <a:xfrm>
              <a:off x="5183055" y="1860436"/>
              <a:ext cx="1249053" cy="2486236"/>
            </a:xfrm>
            <a:prstGeom prst="rect">
              <a:avLst/>
            </a:prstGeom>
            <a:noFill/>
          </p:spPr>
          <p:txBody>
            <a:bodyPr wrap="square" rtlCol="0">
              <a:spAutoFit/>
            </a:bodyPr>
            <a:lstStyle/>
            <a:p>
              <a:pPr algn="ctr"/>
              <a:r>
                <a:rPr lang="en-US" sz="1300" b="1" dirty="0">
                  <a:latin typeface="Gill Sans Light"/>
                  <a:cs typeface="Gill Sans Light"/>
                </a:rPr>
                <a:t>C</a:t>
              </a:r>
            </a:p>
            <a:p>
              <a:pPr algn="ctr"/>
              <a:r>
                <a:rPr lang="en-US" sz="1300" b="1" dirty="0">
                  <a:latin typeface="Gill Sans Light"/>
                  <a:cs typeface="Gill Sans Light"/>
                </a:rPr>
                <a:t>O</a:t>
              </a:r>
            </a:p>
            <a:p>
              <a:pPr algn="ctr"/>
              <a:r>
                <a:rPr lang="en-US" sz="1300" b="1" dirty="0">
                  <a:latin typeface="Gill Sans Light"/>
                  <a:cs typeface="Gill Sans Light"/>
                </a:rPr>
                <a:t>L</a:t>
              </a:r>
            </a:p>
            <a:p>
              <a:pPr algn="ctr"/>
              <a:r>
                <a:rPr lang="en-US" sz="1300" b="1" dirty="0">
                  <a:latin typeface="Gill Sans Light"/>
                  <a:cs typeface="Gill Sans Light"/>
                </a:rPr>
                <a:t>D</a:t>
              </a:r>
            </a:p>
          </p:txBody>
        </p:sp>
      </p:grpSp>
      <p:grpSp>
        <p:nvGrpSpPr>
          <p:cNvPr id="129" name="Group 128"/>
          <p:cNvGrpSpPr/>
          <p:nvPr/>
        </p:nvGrpSpPr>
        <p:grpSpPr>
          <a:xfrm>
            <a:off x="336449" y="5305303"/>
            <a:ext cx="2813428" cy="1678523"/>
            <a:chOff x="6675019" y="4516562"/>
            <a:chExt cx="2532481" cy="1511300"/>
          </a:xfrm>
        </p:grpSpPr>
        <p:pic>
          <p:nvPicPr>
            <p:cNvPr id="127" name="Picture 126"/>
            <p:cNvPicPr>
              <a:picLocks noChangeAspect="1"/>
            </p:cNvPicPr>
            <p:nvPr/>
          </p:nvPicPr>
          <p:blipFill rotWithShape="1">
            <a:blip r:embed="rId3"/>
            <a:srcRect r="81584"/>
            <a:stretch/>
          </p:blipFill>
          <p:spPr>
            <a:xfrm>
              <a:off x="6675019" y="4516562"/>
              <a:ext cx="467774" cy="1511300"/>
            </a:xfrm>
            <a:prstGeom prst="rect">
              <a:avLst/>
            </a:prstGeom>
          </p:spPr>
        </p:pic>
        <p:cxnSp>
          <p:nvCxnSpPr>
            <p:cNvPr id="128" name="Straight Connector 127"/>
            <p:cNvCxnSpPr/>
            <p:nvPr/>
          </p:nvCxnSpPr>
          <p:spPr>
            <a:xfrm flipH="1">
              <a:off x="6687500" y="5990500"/>
              <a:ext cx="2520000" cy="0"/>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802200" y="1938661"/>
            <a:ext cx="1909831" cy="410198"/>
          </a:xfrm>
          <a:prstGeom prst="rect">
            <a:avLst/>
          </a:prstGeom>
          <a:noFill/>
        </p:spPr>
        <p:txBody>
          <a:bodyPr wrap="none" lIns="101572" tIns="50786" rIns="101572" bIns="50786" rtlCol="0">
            <a:spAutoFit/>
          </a:bodyPr>
          <a:lstStyle/>
          <a:p>
            <a:r>
              <a:rPr lang="en-US" dirty="0" smtClean="0">
                <a:latin typeface="Gill Sans Light"/>
                <a:cs typeface="Gill Sans Light"/>
              </a:rPr>
              <a:t>Emerging DRAM</a:t>
            </a:r>
            <a:endParaRPr lang="en-US" dirty="0">
              <a:latin typeface="Gill Sans Light"/>
              <a:cs typeface="Gill Sans Light"/>
            </a:endParaRPr>
          </a:p>
        </p:txBody>
      </p:sp>
      <p:sp>
        <p:nvSpPr>
          <p:cNvPr id="88" name="TextBox 87"/>
          <p:cNvSpPr txBox="1"/>
          <p:nvPr/>
        </p:nvSpPr>
        <p:spPr>
          <a:xfrm>
            <a:off x="7612542" y="1938661"/>
            <a:ext cx="2320911" cy="410198"/>
          </a:xfrm>
          <a:prstGeom prst="rect">
            <a:avLst/>
          </a:prstGeom>
          <a:noFill/>
        </p:spPr>
        <p:txBody>
          <a:bodyPr wrap="none" lIns="101572" tIns="50786" rIns="101572" bIns="50786" rtlCol="0">
            <a:spAutoFit/>
          </a:bodyPr>
          <a:lstStyle/>
          <a:p>
            <a:r>
              <a:rPr lang="en-US" dirty="0" smtClean="0">
                <a:latin typeface="Gill Sans Light"/>
                <a:cs typeface="Gill Sans Light"/>
              </a:rPr>
              <a:t>Conventional DRAM</a:t>
            </a:r>
            <a:endParaRPr lang="en-US" dirty="0">
              <a:latin typeface="Gill Sans Light"/>
              <a:cs typeface="Gill Sans Light"/>
            </a:endParaRPr>
          </a:p>
        </p:txBody>
      </p:sp>
      <p:sp>
        <p:nvSpPr>
          <p:cNvPr id="89" name="Cube 88"/>
          <p:cNvSpPr/>
          <p:nvPr/>
        </p:nvSpPr>
        <p:spPr>
          <a:xfrm flipH="1">
            <a:off x="614586" y="3337328"/>
            <a:ext cx="1636156" cy="690221"/>
          </a:xfrm>
          <a:prstGeom prst="cube">
            <a:avLst>
              <a:gd name="adj" fmla="val 77867"/>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90" name="TextBox 89"/>
          <p:cNvSpPr txBox="1"/>
          <p:nvPr/>
        </p:nvSpPr>
        <p:spPr>
          <a:xfrm>
            <a:off x="1046646" y="3398072"/>
            <a:ext cx="843699" cy="410340"/>
          </a:xfrm>
          <a:prstGeom prst="rect">
            <a:avLst/>
          </a:prstGeom>
          <a:noFill/>
        </p:spPr>
        <p:txBody>
          <a:bodyPr wrap="none" lIns="101572" tIns="50786" rIns="101572" bIns="50786" rtlCol="0">
            <a:spAutoFit/>
          </a:bodyPr>
          <a:lstStyle/>
          <a:p>
            <a:r>
              <a:rPr lang="en-US" dirty="0" smtClean="0">
                <a:latin typeface="Gill Sans Light"/>
                <a:cs typeface="Gill Sans Light"/>
              </a:rPr>
              <a:t>Cache</a:t>
            </a:r>
            <a:endParaRPr lang="en-US" dirty="0">
              <a:latin typeface="Gill Sans Light"/>
              <a:cs typeface="Gill Sans Light"/>
            </a:endParaRPr>
          </a:p>
        </p:txBody>
      </p:sp>
    </p:spTree>
    <p:extLst>
      <p:ext uri="{BB962C8B-B14F-4D97-AF65-F5344CB8AC3E}">
        <p14:creationId xmlns:p14="http://schemas.microsoft.com/office/powerpoint/2010/main" val="12244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7324E-6 1.12089E-6 L 0.34443 1.12089E-6 " pathEditMode="relative" ptsTypes="AA">
                                      <p:cBhvr>
                                        <p:cTn id="6" dur="2000" fill="hold"/>
                                        <p:tgtEl>
                                          <p:spTgt spid="129"/>
                                        </p:tgtEl>
                                        <p:attrNameLst>
                                          <p:attrName>ppt_x</p:attrName>
                                          <p:attrName>ppt_y</p:attrName>
                                        </p:attrNameLst>
                                      </p:cBhvr>
                                    </p:animMotion>
                                  </p:childTnLst>
                                </p:cTn>
                              </p:par>
                            </p:childTnLst>
                          </p:cTn>
                        </p:par>
                        <p:par>
                          <p:cTn id="7" fill="hold">
                            <p:stCondLst>
                              <p:cond delay="200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07 -0.00023 L 0.66737 -0.00023 " pathEditMode="relative" rAng="0" ptsTypes="AA">
                                      <p:cBhvr>
                                        <p:cTn id="16" dur="2000" fill="hold"/>
                                        <p:tgtEl>
                                          <p:spTgt spid="130"/>
                                        </p:tgtEl>
                                        <p:attrNameLst>
                                          <p:attrName>ppt_x</p:attrName>
                                          <p:attrName>ppt_y</p:attrName>
                                        </p:attrNameLst>
                                      </p:cBhvr>
                                      <p:rCtr x="33333" y="0"/>
                                    </p:animMotion>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Bandwidth &amp; Capacity Scaling</a:t>
            </a:r>
            <a:endParaRPr lang="en-US" dirty="0"/>
          </a:p>
        </p:txBody>
      </p:sp>
      <p:graphicFrame>
        <p:nvGraphicFramePr>
          <p:cNvPr id="21" name="Chart 20"/>
          <p:cNvGraphicFramePr>
            <a:graphicFrameLocks/>
          </p:cNvGraphicFramePr>
          <p:nvPr>
            <p:extLst>
              <p:ext uri="{D42A27DB-BD31-4B8C-83A1-F6EECF244321}">
                <p14:modId xmlns:p14="http://schemas.microsoft.com/office/powerpoint/2010/main" val="1549770082"/>
              </p:ext>
            </p:extLst>
          </p:nvPr>
        </p:nvGraphicFramePr>
        <p:xfrm>
          <a:off x="394734" y="1574497"/>
          <a:ext cx="9038587" cy="5197833"/>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p:cNvSpPr/>
          <p:nvPr/>
        </p:nvSpPr>
        <p:spPr>
          <a:xfrm rot="21339409">
            <a:off x="3752039" y="4343147"/>
            <a:ext cx="5468017" cy="12849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latin typeface="Gill Sans Light"/>
              <a:cs typeface="Gill Sans Light"/>
            </a:endParaRPr>
          </a:p>
        </p:txBody>
      </p:sp>
      <p:grpSp>
        <p:nvGrpSpPr>
          <p:cNvPr id="6" name="Group 5"/>
          <p:cNvGrpSpPr/>
          <p:nvPr/>
        </p:nvGrpSpPr>
        <p:grpSpPr>
          <a:xfrm>
            <a:off x="6296551" y="3256513"/>
            <a:ext cx="3669604" cy="1371419"/>
            <a:chOff x="5667781" y="2927805"/>
            <a:chExt cx="3303160" cy="905385"/>
          </a:xfrm>
        </p:grpSpPr>
        <p:sp>
          <p:nvSpPr>
            <p:cNvPr id="3" name="Down Arrow 2"/>
            <p:cNvSpPr/>
            <p:nvPr/>
          </p:nvSpPr>
          <p:spPr>
            <a:xfrm>
              <a:off x="5667781" y="2927805"/>
              <a:ext cx="517391" cy="905385"/>
            </a:xfrm>
            <a:prstGeom prst="down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67582" y="3035837"/>
              <a:ext cx="2903359" cy="473908"/>
            </a:xfrm>
            <a:prstGeom prst="rect">
              <a:avLst/>
            </a:prstGeom>
            <a:noFill/>
          </p:spPr>
          <p:txBody>
            <a:bodyPr wrap="none" rtlCol="0">
              <a:spAutoFit/>
            </a:bodyPr>
            <a:lstStyle/>
            <a:p>
              <a:pPr algn="ctr"/>
              <a:r>
                <a:rPr lang="en-US" dirty="0" smtClean="0">
                  <a:latin typeface="Gill Sans Light"/>
                  <a:cs typeface="Gill Sans Light"/>
                </a:rPr>
                <a:t>4x more energy-efficient</a:t>
              </a:r>
            </a:p>
            <a:p>
              <a:pPr algn="ctr"/>
              <a:r>
                <a:rPr lang="en-US" dirty="0" smtClean="0">
                  <a:latin typeface="Gill Sans Light"/>
                  <a:cs typeface="Gill Sans Light"/>
                </a:rPr>
                <a:t>1.4x higher server throughput</a:t>
              </a:r>
            </a:p>
          </p:txBody>
        </p:sp>
      </p:grpSp>
      <p:grpSp>
        <p:nvGrpSpPr>
          <p:cNvPr id="8" name="Group 7"/>
          <p:cNvGrpSpPr/>
          <p:nvPr/>
        </p:nvGrpSpPr>
        <p:grpSpPr>
          <a:xfrm>
            <a:off x="2346843" y="3844369"/>
            <a:ext cx="2244055" cy="1493956"/>
            <a:chOff x="2088970" y="3461374"/>
            <a:chExt cx="2019965" cy="1345121"/>
          </a:xfrm>
        </p:grpSpPr>
        <p:sp>
          <p:nvSpPr>
            <p:cNvPr id="7" name="Down Arrow 6"/>
            <p:cNvSpPr/>
            <p:nvPr/>
          </p:nvSpPr>
          <p:spPr>
            <a:xfrm rot="17559707">
              <a:off x="2635057" y="4178723"/>
              <a:ext cx="517391" cy="738154"/>
            </a:xfrm>
            <a:prstGeom prst="down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88970" y="3461374"/>
              <a:ext cx="2019965" cy="646331"/>
            </a:xfrm>
            <a:prstGeom prst="rect">
              <a:avLst/>
            </a:prstGeom>
            <a:noFill/>
          </p:spPr>
          <p:txBody>
            <a:bodyPr wrap="square" rtlCol="0">
              <a:spAutoFit/>
            </a:bodyPr>
            <a:lstStyle/>
            <a:p>
              <a:pPr algn="ctr"/>
              <a:r>
                <a:rPr lang="en-US" dirty="0" smtClean="0">
                  <a:latin typeface="Gill Sans Light"/>
                  <a:cs typeface="Gill Sans Light"/>
                </a:rPr>
                <a:t>2.5x higher </a:t>
              </a:r>
            </a:p>
            <a:p>
              <a:pPr algn="ctr"/>
              <a:r>
                <a:rPr lang="en-US" dirty="0" smtClean="0">
                  <a:latin typeface="Gill Sans Light"/>
                  <a:cs typeface="Gill Sans Light"/>
                </a:rPr>
                <a:t>server throughput</a:t>
              </a:r>
              <a:endParaRPr lang="en-US" dirty="0">
                <a:latin typeface="Gill Sans Light"/>
                <a:cs typeface="Gill Sans Light"/>
              </a:endParaRPr>
            </a:p>
          </p:txBody>
        </p:sp>
      </p:grpSp>
      <p:sp>
        <p:nvSpPr>
          <p:cNvPr id="9" name="Slide Number Placeholder 8"/>
          <p:cNvSpPr>
            <a:spLocks noGrp="1"/>
          </p:cNvSpPr>
          <p:nvPr>
            <p:ph type="sldNum" sz="quarter" idx="12"/>
          </p:nvPr>
        </p:nvSpPr>
        <p:spPr/>
        <p:txBody>
          <a:bodyPr/>
          <a:lstStyle/>
          <a:p>
            <a:fld id="{ECC9D4E8-56DA-5B49-B6CB-33DEEEAE3E41}" type="slidenum">
              <a:rPr lang="en-US" smtClean="0"/>
              <a:t>24</a:t>
            </a:fld>
            <a:endParaRPr lang="en-US"/>
          </a:p>
        </p:txBody>
      </p:sp>
      <p:grpSp>
        <p:nvGrpSpPr>
          <p:cNvPr id="15" name="Group 14"/>
          <p:cNvGrpSpPr/>
          <p:nvPr/>
        </p:nvGrpSpPr>
        <p:grpSpPr>
          <a:xfrm>
            <a:off x="2432333" y="1863092"/>
            <a:ext cx="3064109" cy="1472027"/>
            <a:chOff x="2432333" y="1863092"/>
            <a:chExt cx="3064109" cy="1472027"/>
          </a:xfrm>
        </p:grpSpPr>
        <p:sp>
          <p:nvSpPr>
            <p:cNvPr id="10" name="TextBox 9"/>
            <p:cNvSpPr txBox="1"/>
            <p:nvPr/>
          </p:nvSpPr>
          <p:spPr>
            <a:xfrm>
              <a:off x="2442862" y="1863092"/>
              <a:ext cx="3053580" cy="444381"/>
            </a:xfrm>
            <a:prstGeom prst="rect">
              <a:avLst/>
            </a:prstGeom>
            <a:solidFill>
              <a:srgbClr val="FFFFFF"/>
            </a:solidFill>
          </p:spPr>
          <p:txBody>
            <a:bodyPr wrap="square" lIns="101572" tIns="50786" rIns="101572" bIns="50786" rtlCol="0">
              <a:spAutoFit/>
            </a:bodyPr>
            <a:lstStyle/>
            <a:p>
              <a:r>
                <a:rPr lang="en-US" sz="2200" dirty="0">
                  <a:latin typeface="Gill Sans Light"/>
                  <a:cs typeface="Gill Sans Light"/>
                </a:rPr>
                <a:t>Emerging DRAM</a:t>
              </a:r>
            </a:p>
          </p:txBody>
        </p:sp>
        <p:sp>
          <p:nvSpPr>
            <p:cNvPr id="14" name="TextBox 13"/>
            <p:cNvSpPr txBox="1"/>
            <p:nvPr/>
          </p:nvSpPr>
          <p:spPr>
            <a:xfrm>
              <a:off x="2432333" y="2373771"/>
              <a:ext cx="3053580" cy="444381"/>
            </a:xfrm>
            <a:prstGeom prst="rect">
              <a:avLst/>
            </a:prstGeom>
            <a:solidFill>
              <a:srgbClr val="FFFFFF"/>
            </a:solidFill>
          </p:spPr>
          <p:txBody>
            <a:bodyPr wrap="square" lIns="101572" tIns="50786" rIns="101572" bIns="50786" rtlCol="0">
              <a:spAutoFit/>
            </a:bodyPr>
            <a:lstStyle/>
            <a:p>
              <a:r>
                <a:rPr lang="en-US" sz="2200" dirty="0">
                  <a:latin typeface="Gill Sans Light"/>
                  <a:cs typeface="Gill Sans Light"/>
                </a:rPr>
                <a:t>Conventional DRAM</a:t>
              </a:r>
            </a:p>
          </p:txBody>
        </p:sp>
        <p:sp>
          <p:nvSpPr>
            <p:cNvPr id="11" name="TextBox 10"/>
            <p:cNvSpPr txBox="1"/>
            <p:nvPr/>
          </p:nvSpPr>
          <p:spPr>
            <a:xfrm>
              <a:off x="2486846" y="2904232"/>
              <a:ext cx="1944270" cy="430887"/>
            </a:xfrm>
            <a:prstGeom prst="rect">
              <a:avLst/>
            </a:prstGeom>
            <a:solidFill>
              <a:schemeClr val="bg1"/>
            </a:solidFill>
          </p:spPr>
          <p:txBody>
            <a:bodyPr wrap="square" rtlCol="0">
              <a:spAutoFit/>
            </a:bodyPr>
            <a:lstStyle/>
            <a:p>
              <a:r>
                <a:rPr lang="en-US" sz="2200" dirty="0" smtClean="0">
                  <a:latin typeface="Gill Sans Light"/>
                  <a:cs typeface="Gill Sans Light"/>
                </a:rPr>
                <a:t>Heterogeneous </a:t>
              </a:r>
              <a:endParaRPr lang="en-US" sz="2200" dirty="0">
                <a:latin typeface="Gill Sans Light"/>
                <a:cs typeface="Gill Sans Light"/>
              </a:endParaRPr>
            </a:p>
          </p:txBody>
        </p:sp>
      </p:grpSp>
      <p:sp>
        <p:nvSpPr>
          <p:cNvPr id="13" name="Rounded Rectangle 12"/>
          <p:cNvSpPr/>
          <p:nvPr/>
        </p:nvSpPr>
        <p:spPr>
          <a:xfrm>
            <a:off x="2076124" y="2853759"/>
            <a:ext cx="2282982" cy="450583"/>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1572" tIns="50786" rIns="101572" bIns="50786" rtlCol="0" anchor="ctr"/>
          <a:lstStyle/>
          <a:p>
            <a:pPr algn="ctr"/>
            <a:endParaRPr lang="en-US"/>
          </a:p>
        </p:txBody>
      </p:sp>
      <p:sp>
        <p:nvSpPr>
          <p:cNvPr id="17" name="TextBox 16"/>
          <p:cNvSpPr txBox="1"/>
          <p:nvPr/>
        </p:nvSpPr>
        <p:spPr>
          <a:xfrm>
            <a:off x="387997" y="6827076"/>
            <a:ext cx="9371841" cy="579614"/>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lIns="101566" tIns="50784" rIns="101566" bIns="50784">
            <a:spAutoFit/>
          </a:bodyPr>
          <a:lstStyle/>
          <a:p>
            <a:pPr algn="ctr">
              <a:defRPr/>
            </a:pPr>
            <a:r>
              <a:rPr lang="en-US" sz="3100" dirty="0" smtClean="0">
                <a:solidFill>
                  <a:schemeClr val="bg1"/>
                </a:solidFill>
                <a:latin typeface="Gill Sans MT"/>
                <a:cs typeface="Gill Sans MT"/>
              </a:rPr>
              <a:t>HMC’s much better suited as caches than main memory!</a:t>
            </a:r>
            <a:endParaRPr lang="en-US" sz="3100" dirty="0">
              <a:solidFill>
                <a:schemeClr val="bg1"/>
              </a:solidFill>
              <a:latin typeface="Gill Sans MT"/>
              <a:cs typeface="Gill Sans MT"/>
            </a:endParaRPr>
          </a:p>
        </p:txBody>
      </p:sp>
    </p:spTree>
    <p:extLst>
      <p:ext uri="{BB962C8B-B14F-4D97-AF65-F5344CB8AC3E}">
        <p14:creationId xmlns:p14="http://schemas.microsoft.com/office/powerpoint/2010/main" val="24552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809503" y="3617631"/>
            <a:ext cx="3165902" cy="717846"/>
          </a:xfrm>
          <a:prstGeom prst="rect">
            <a:avLst/>
          </a:prstGeom>
          <a:noFill/>
        </p:spPr>
        <p:txBody>
          <a:bodyPr wrap="square" lIns="101566" tIns="50784" rIns="101566" bIns="50784" rtlCol="0">
            <a:spAutoFit/>
          </a:bodyPr>
          <a:lstStyle/>
          <a:p>
            <a:pPr algn="ctr"/>
            <a:r>
              <a:rPr lang="en-US" b="1" dirty="0" smtClean="0"/>
              <a:t>SW Testing as a Service</a:t>
            </a:r>
          </a:p>
          <a:p>
            <a:pPr algn="ctr"/>
            <a:r>
              <a:rPr lang="en-US" dirty="0" smtClean="0"/>
              <a:t>Symbolic constraint solver</a:t>
            </a:r>
          </a:p>
        </p:txBody>
      </p:sp>
      <p:grpSp>
        <p:nvGrpSpPr>
          <p:cNvPr id="4" name="Group 7168"/>
          <p:cNvGrpSpPr/>
          <p:nvPr/>
        </p:nvGrpSpPr>
        <p:grpSpPr>
          <a:xfrm>
            <a:off x="3304351" y="3605955"/>
            <a:ext cx="3663648" cy="1448223"/>
            <a:chOff x="1910657" y="5237332"/>
            <a:chExt cx="3517827" cy="1390944"/>
          </a:xfrm>
        </p:grpSpPr>
        <p:grpSp>
          <p:nvGrpSpPr>
            <p:cNvPr id="6" name="Group 14"/>
            <p:cNvGrpSpPr/>
            <p:nvPr/>
          </p:nvGrpSpPr>
          <p:grpSpPr>
            <a:xfrm>
              <a:off x="2975586" y="5866276"/>
              <a:ext cx="1428798" cy="762000"/>
              <a:chOff x="4930164" y="3340912"/>
              <a:chExt cx="1428798" cy="762000"/>
            </a:xfrm>
          </p:grpSpPr>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387" y="3340912"/>
                <a:ext cx="7905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164" y="3340912"/>
                <a:ext cx="589270" cy="707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1" name="TextBox 30"/>
            <p:cNvSpPr txBox="1"/>
            <p:nvPr/>
          </p:nvSpPr>
          <p:spPr>
            <a:xfrm>
              <a:off x="1910657" y="5237332"/>
              <a:ext cx="3517827" cy="689455"/>
            </a:xfrm>
            <a:prstGeom prst="rect">
              <a:avLst/>
            </a:prstGeom>
            <a:noFill/>
          </p:spPr>
          <p:txBody>
            <a:bodyPr wrap="square" rtlCol="0">
              <a:spAutoFit/>
            </a:bodyPr>
            <a:lstStyle/>
            <a:p>
              <a:pPr algn="ctr"/>
              <a:r>
                <a:rPr lang="en-US" b="1" dirty="0" smtClean="0"/>
                <a:t>Media Streaming</a:t>
              </a:r>
            </a:p>
            <a:p>
              <a:pPr algn="ctr"/>
              <a:r>
                <a:rPr lang="en-US" dirty="0" smtClean="0"/>
                <a:t>Apple Quicktime</a:t>
              </a:r>
              <a:r>
                <a:rPr lang="en-US" dirty="0"/>
                <a:t> </a:t>
              </a:r>
              <a:r>
                <a:rPr lang="en-US" dirty="0" smtClean="0"/>
                <a:t>Server</a:t>
              </a:r>
              <a:endParaRPr lang="en-US" dirty="0"/>
            </a:p>
          </p:txBody>
        </p:sp>
      </p:grpSp>
      <p:sp>
        <p:nvSpPr>
          <p:cNvPr id="47" name="Rounded Rectangle 46"/>
          <p:cNvSpPr/>
          <p:nvPr/>
        </p:nvSpPr>
        <p:spPr>
          <a:xfrm>
            <a:off x="6809503" y="3575243"/>
            <a:ext cx="3165902" cy="1493022"/>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lIns="101566" tIns="50784" rIns="101566" bIns="50784" rtlCol="0" anchor="ctr"/>
          <a:lstStyle/>
          <a:p>
            <a:pPr algn="ctr"/>
            <a:endParaRPr lang="en-US" dirty="0"/>
          </a:p>
        </p:txBody>
      </p:sp>
      <p:grpSp>
        <p:nvGrpSpPr>
          <p:cNvPr id="3" name="Group 5"/>
          <p:cNvGrpSpPr/>
          <p:nvPr/>
        </p:nvGrpSpPr>
        <p:grpSpPr>
          <a:xfrm>
            <a:off x="2229918" y="6064787"/>
            <a:ext cx="2133983" cy="476027"/>
            <a:chOff x="5602915" y="4912253"/>
            <a:chExt cx="2049047" cy="457200"/>
          </a:xfrm>
        </p:grpSpPr>
        <p:pic>
          <p:nvPicPr>
            <p:cNvPr id="10" name="Picture 2" descr="C:\Documents and Settings\adileh\Desktop\nutch-logo.gif"/>
            <p:cNvPicPr>
              <a:picLocks noChangeAspect="1" noChangeArrowheads="1"/>
            </p:cNvPicPr>
            <p:nvPr/>
          </p:nvPicPr>
          <p:blipFill>
            <a:blip r:embed="rId5" cstate="print"/>
            <a:srcRect/>
            <a:stretch>
              <a:fillRect/>
            </a:stretch>
          </p:blipFill>
          <p:spPr bwMode="auto">
            <a:xfrm>
              <a:off x="6499437" y="4912253"/>
              <a:ext cx="1152525" cy="457200"/>
            </a:xfrm>
            <a:prstGeom prst="rect">
              <a:avLst/>
            </a:prstGeom>
            <a:noFill/>
          </p:spPr>
        </p:pic>
        <p:pic>
          <p:nvPicPr>
            <p:cNvPr id="7172" name="Picture 4" descr="https://encrypted-tbn2.google.com/images?q=tbn:ANd9GcRCgjzw95DJS3zyLvwYSFhERBdNkas0_cuq_M4CNF1YWYInxrV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201351">
              <a:off x="5602915" y="5038207"/>
              <a:ext cx="965302" cy="27156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0" name="TextBox 29"/>
          <p:cNvSpPr txBox="1"/>
          <p:nvPr/>
        </p:nvSpPr>
        <p:spPr>
          <a:xfrm>
            <a:off x="2013726" y="5312118"/>
            <a:ext cx="2866133" cy="717846"/>
          </a:xfrm>
          <a:prstGeom prst="rect">
            <a:avLst/>
          </a:prstGeom>
          <a:noFill/>
        </p:spPr>
        <p:txBody>
          <a:bodyPr wrap="square" lIns="101566" tIns="50784" rIns="101566" bIns="50784" rtlCol="0">
            <a:spAutoFit/>
          </a:bodyPr>
          <a:lstStyle/>
          <a:p>
            <a:pPr algn="ctr"/>
            <a:r>
              <a:rPr lang="en-US" b="1" dirty="0" smtClean="0"/>
              <a:t>Web Search </a:t>
            </a:r>
          </a:p>
          <a:p>
            <a:pPr algn="ctr"/>
            <a:r>
              <a:rPr lang="en-US" dirty="0" smtClean="0"/>
              <a:t>Apache Nutch</a:t>
            </a:r>
          </a:p>
        </p:txBody>
      </p:sp>
      <p:pic>
        <p:nvPicPr>
          <p:cNvPr id="717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8955" y="4329778"/>
            <a:ext cx="644073" cy="673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3075" y="5907741"/>
            <a:ext cx="1136217" cy="796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Rounded Rectangle 44"/>
          <p:cNvSpPr/>
          <p:nvPr/>
        </p:nvSpPr>
        <p:spPr>
          <a:xfrm>
            <a:off x="5200407" y="5247044"/>
            <a:ext cx="3182595" cy="1493022"/>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lIns="101566" tIns="50784" rIns="101566" bIns="50784" rtlCol="0" anchor="ctr"/>
          <a:lstStyle/>
          <a:p>
            <a:pPr algn="ctr"/>
            <a:endParaRPr lang="en-US" dirty="0"/>
          </a:p>
        </p:txBody>
      </p:sp>
      <p:grpSp>
        <p:nvGrpSpPr>
          <p:cNvPr id="12" name="Group 7173"/>
          <p:cNvGrpSpPr/>
          <p:nvPr/>
        </p:nvGrpSpPr>
        <p:grpSpPr>
          <a:xfrm>
            <a:off x="5200405" y="5286384"/>
            <a:ext cx="3165903" cy="1211613"/>
            <a:chOff x="5495274" y="2239232"/>
            <a:chExt cx="3368094" cy="1163690"/>
          </a:xfrm>
        </p:grpSpPr>
        <p:pic>
          <p:nvPicPr>
            <p:cNvPr id="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5406" y="2948654"/>
              <a:ext cx="1766597" cy="454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TextBox 26"/>
            <p:cNvSpPr txBox="1"/>
            <p:nvPr/>
          </p:nvSpPr>
          <p:spPr>
            <a:xfrm>
              <a:off x="5495274" y="2239232"/>
              <a:ext cx="3368094" cy="689455"/>
            </a:xfrm>
            <a:prstGeom prst="rect">
              <a:avLst/>
            </a:prstGeom>
            <a:noFill/>
          </p:spPr>
          <p:txBody>
            <a:bodyPr wrap="square" rtlCol="0">
              <a:spAutoFit/>
            </a:bodyPr>
            <a:lstStyle/>
            <a:p>
              <a:pPr algn="ctr"/>
              <a:r>
                <a:rPr lang="en-US" b="1" dirty="0" smtClean="0"/>
                <a:t>Web Serving</a:t>
              </a:r>
            </a:p>
            <a:p>
              <a:pPr algn="ctr"/>
              <a:r>
                <a:rPr lang="en-US" dirty="0" smtClean="0"/>
                <a:t>Nginx, PHP server</a:t>
              </a:r>
              <a:endParaRPr lang="en-US" dirty="0"/>
            </a:p>
          </p:txBody>
        </p:sp>
      </p:grpSp>
      <p:grpSp>
        <p:nvGrpSpPr>
          <p:cNvPr id="33" name="Group 11"/>
          <p:cNvGrpSpPr/>
          <p:nvPr/>
        </p:nvGrpSpPr>
        <p:grpSpPr>
          <a:xfrm>
            <a:off x="7539587" y="2663622"/>
            <a:ext cx="1707116" cy="674372"/>
            <a:chOff x="3798633" y="4642687"/>
            <a:chExt cx="1639169" cy="647700"/>
          </a:xfrm>
        </p:grpSpPr>
        <p:pic>
          <p:nvPicPr>
            <p:cNvPr id="34" name="Picture 10" descr="http://t1.gstatic.com/images?q=tbn:ANd9GcSvqSeIg99lIyDoIbvE3gSPtJxdbHg2fFYrELvnksfkJOXKMV9w4Q"/>
            <p:cNvPicPr>
              <a:picLocks noChangeAspect="1" noChangeArrowheads="1"/>
            </p:cNvPicPr>
            <p:nvPr/>
          </p:nvPicPr>
          <p:blipFill>
            <a:blip r:embed="rId10" cstate="print"/>
            <a:srcRect/>
            <a:stretch>
              <a:fillRect/>
            </a:stretch>
          </p:blipFill>
          <p:spPr bwMode="auto">
            <a:xfrm>
              <a:off x="3798633" y="4728412"/>
              <a:ext cx="476250" cy="476250"/>
            </a:xfrm>
            <a:prstGeom prst="rect">
              <a:avLst/>
            </a:prstGeom>
            <a:noFill/>
          </p:spPr>
        </p:pic>
        <p:pic>
          <p:nvPicPr>
            <p:cNvPr id="35" name="Picture 12" descr="http://t2.gstatic.com/images?q=tbn:ANd9GcS-C12FexvLN0L149HyxSeURhLAux7WbihSEe_uzP2N1AzZPhe-"/>
            <p:cNvPicPr>
              <a:picLocks noChangeAspect="1" noChangeArrowheads="1"/>
            </p:cNvPicPr>
            <p:nvPr/>
          </p:nvPicPr>
          <p:blipFill>
            <a:blip r:embed="rId11" cstate="print"/>
            <a:srcRect/>
            <a:stretch>
              <a:fillRect/>
            </a:stretch>
          </p:blipFill>
          <p:spPr bwMode="auto">
            <a:xfrm>
              <a:off x="4447202" y="4642687"/>
              <a:ext cx="990600" cy="647700"/>
            </a:xfrm>
            <a:prstGeom prst="rect">
              <a:avLst/>
            </a:prstGeom>
            <a:noFill/>
          </p:spPr>
        </p:pic>
      </p:grpSp>
      <p:sp>
        <p:nvSpPr>
          <p:cNvPr id="36" name="TextBox 35"/>
          <p:cNvSpPr txBox="1"/>
          <p:nvPr/>
        </p:nvSpPr>
        <p:spPr>
          <a:xfrm>
            <a:off x="6771518" y="1990676"/>
            <a:ext cx="3083239" cy="1025495"/>
          </a:xfrm>
          <a:prstGeom prst="rect">
            <a:avLst/>
          </a:prstGeom>
          <a:noFill/>
        </p:spPr>
        <p:txBody>
          <a:bodyPr wrap="square" lIns="101566" tIns="50784" rIns="101566" bIns="50784" rtlCol="0">
            <a:spAutoFit/>
          </a:bodyPr>
          <a:lstStyle/>
          <a:p>
            <a:pPr algn="ctr"/>
            <a:r>
              <a:rPr lang="en-US" b="1" dirty="0" smtClean="0"/>
              <a:t>Data Serving</a:t>
            </a:r>
          </a:p>
          <a:p>
            <a:pPr algn="ctr"/>
            <a:r>
              <a:rPr lang="en-US" dirty="0" smtClean="0"/>
              <a:t>Cassandra </a:t>
            </a:r>
            <a:r>
              <a:rPr lang="en-US" dirty="0" err="1" smtClean="0"/>
              <a:t>NoSQL</a:t>
            </a:r>
            <a:endParaRPr lang="en-US" dirty="0" smtClean="0"/>
          </a:p>
          <a:p>
            <a:pPr algn="ctr"/>
            <a:endParaRPr lang="en-US" dirty="0" smtClean="0"/>
          </a:p>
        </p:txBody>
      </p:sp>
      <p:sp>
        <p:nvSpPr>
          <p:cNvPr id="37" name="Rounded Rectangle 36"/>
          <p:cNvSpPr/>
          <p:nvPr/>
        </p:nvSpPr>
        <p:spPr>
          <a:xfrm>
            <a:off x="6808635" y="1966856"/>
            <a:ext cx="3167636" cy="1493022"/>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lIns="101566" tIns="50784" rIns="101566" bIns="50784" rtlCol="0" anchor="ctr"/>
          <a:lstStyle/>
          <a:p>
            <a:pPr algn="ctr"/>
            <a:endParaRPr lang="en-US" dirty="0" smtClean="0"/>
          </a:p>
          <a:p>
            <a:pPr algn="ctr"/>
            <a:endParaRPr lang="en-US" dirty="0" smtClean="0"/>
          </a:p>
          <a:p>
            <a:pPr algn="ctr"/>
            <a:endParaRPr lang="en-US" dirty="0" smtClean="0"/>
          </a:p>
          <a:p>
            <a:pPr algn="ctr"/>
            <a:endParaRPr lang="en-US" dirty="0"/>
          </a:p>
        </p:txBody>
      </p:sp>
      <p:sp>
        <p:nvSpPr>
          <p:cNvPr id="32" name="TextBox 31"/>
          <p:cNvSpPr txBox="1"/>
          <p:nvPr/>
        </p:nvSpPr>
        <p:spPr>
          <a:xfrm>
            <a:off x="0" y="7044864"/>
            <a:ext cx="10158414" cy="579607"/>
          </a:xfrm>
          <a:prstGeom prst="rect">
            <a:avLst/>
          </a:prstGeom>
          <a:gradFill>
            <a:gsLst>
              <a:gs pos="0">
                <a:schemeClr val="tx2">
                  <a:lumMod val="60000"/>
                  <a:lumOff val="40000"/>
                </a:schemeClr>
              </a:gs>
              <a:gs pos="100000">
                <a:schemeClr val="tx2"/>
              </a:gs>
            </a:gsLst>
            <a:lin ang="16200000" scaled="1"/>
          </a:gradFill>
          <a:ln>
            <a:noFill/>
          </a:ln>
        </p:spPr>
        <p:style>
          <a:lnRef idx="1">
            <a:schemeClr val="accent1"/>
          </a:lnRef>
          <a:fillRef idx="2">
            <a:schemeClr val="accent1"/>
          </a:fillRef>
          <a:effectRef idx="1">
            <a:schemeClr val="accent1"/>
          </a:effectRef>
          <a:fontRef idx="minor">
            <a:schemeClr val="dk1"/>
          </a:fontRef>
        </p:style>
        <p:txBody>
          <a:bodyPr wrap="square" lIns="101560" tIns="50781" rIns="101560" bIns="50781">
            <a:spAutoFit/>
          </a:bodyPr>
          <a:lstStyle/>
          <a:p>
            <a:pPr algn="ctr">
              <a:defRPr/>
            </a:pPr>
            <a:r>
              <a:rPr lang="en-US" sz="3100" b="1" i="1" dirty="0" smtClean="0">
                <a:solidFill>
                  <a:schemeClr val="bg1"/>
                </a:solidFill>
                <a:latin typeface="Arial" pitchFamily="34" charset="0"/>
                <a:cs typeface="Arial" pitchFamily="34" charset="0"/>
              </a:rPr>
              <a:t>In Use by AMD, </a:t>
            </a:r>
            <a:r>
              <a:rPr lang="en-US" sz="3100" b="1" i="1" dirty="0" err="1" smtClean="0">
                <a:solidFill>
                  <a:schemeClr val="bg1"/>
                </a:solidFill>
                <a:latin typeface="Arial" pitchFamily="34" charset="0"/>
                <a:cs typeface="Arial" pitchFamily="34" charset="0"/>
              </a:rPr>
              <a:t>Cavium</a:t>
            </a:r>
            <a:r>
              <a:rPr lang="en-US" sz="3100" b="1" i="1" dirty="0" smtClean="0">
                <a:solidFill>
                  <a:schemeClr val="bg1"/>
                </a:solidFill>
                <a:latin typeface="Arial" pitchFamily="34" charset="0"/>
                <a:cs typeface="Arial" pitchFamily="34" charset="0"/>
              </a:rPr>
              <a:t>, Huawei, HP, Intel, Google….</a:t>
            </a:r>
            <a:endParaRPr lang="en-US" sz="3100" b="1" i="1" dirty="0">
              <a:solidFill>
                <a:schemeClr val="bg1"/>
              </a:solidFill>
              <a:latin typeface="Arial" pitchFamily="34" charset="0"/>
              <a:cs typeface="Arial" pitchFamily="34" charset="0"/>
            </a:endParaRPr>
          </a:p>
        </p:txBody>
      </p:sp>
      <p:sp>
        <p:nvSpPr>
          <p:cNvPr id="38" name="Title 1"/>
          <p:cNvSpPr txBox="1">
            <a:spLocks/>
          </p:cNvSpPr>
          <p:nvPr/>
        </p:nvSpPr>
        <p:spPr>
          <a:xfrm>
            <a:off x="0" y="1"/>
            <a:ext cx="10158412" cy="1720122"/>
          </a:xfrm>
          <a:prstGeom prst="rect">
            <a:avLst/>
          </a:prstGeom>
          <a:solidFill>
            <a:srgbClr val="FFFFFF"/>
          </a:solidFill>
        </p:spPr>
        <p:txBody>
          <a:bodyPr vert="horz" lIns="101554" tIns="50778" rIns="101554" bIns="50778" rtlCol="0" anchor="ctr">
            <a:noAutofit/>
          </a:bodyPr>
          <a:lstStyle>
            <a:lvl1pPr algn="ctr" defTabSz="457174"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Gill Sans Light"/>
                <a:cs typeface="Gill Sans Light"/>
              </a:rPr>
              <a:t>Server benchmarking with</a:t>
            </a:r>
          </a:p>
          <a:p>
            <a:r>
              <a:rPr lang="en-US" sz="4000" dirty="0" err="1" smtClean="0">
                <a:latin typeface="Gill Sans Light"/>
                <a:cs typeface="Gill Sans Light"/>
              </a:rPr>
              <a:t>CloudSuite</a:t>
            </a:r>
            <a:r>
              <a:rPr lang="en-US" sz="4000" dirty="0" smtClean="0">
                <a:latin typeface="Gill Sans Light"/>
                <a:cs typeface="Gill Sans Light"/>
              </a:rPr>
              <a:t> 2.0 </a:t>
            </a:r>
            <a:r>
              <a:rPr lang="en-US" sz="3200" dirty="0" smtClean="0">
                <a:latin typeface="Gill Sans Light"/>
                <a:cs typeface="Gill Sans Light"/>
              </a:rPr>
              <a:t>(</a:t>
            </a:r>
            <a:r>
              <a:rPr lang="en-US" sz="3200" dirty="0" err="1" smtClean="0">
                <a:latin typeface="Gill Sans Light"/>
                <a:cs typeface="Gill Sans Light"/>
              </a:rPr>
              <a:t>parsa.epfl.ch</a:t>
            </a:r>
            <a:r>
              <a:rPr lang="en-US" sz="3200" dirty="0" smtClean="0">
                <a:latin typeface="Gill Sans Light"/>
                <a:cs typeface="Gill Sans Light"/>
              </a:rPr>
              <a:t>/</a:t>
            </a:r>
            <a:r>
              <a:rPr lang="en-US" sz="3200" dirty="0" err="1" smtClean="0">
                <a:latin typeface="Gill Sans Light"/>
                <a:cs typeface="Gill Sans Light"/>
              </a:rPr>
              <a:t>cloudsuite</a:t>
            </a:r>
            <a:r>
              <a:rPr lang="en-US" sz="3200" dirty="0" smtClean="0">
                <a:latin typeface="Gill Sans Light"/>
                <a:cs typeface="Gill Sans Light"/>
              </a:rPr>
              <a:t>)</a:t>
            </a:r>
          </a:p>
        </p:txBody>
      </p:sp>
      <p:grpSp>
        <p:nvGrpSpPr>
          <p:cNvPr id="5" name="Group 4"/>
          <p:cNvGrpSpPr/>
          <p:nvPr/>
        </p:nvGrpSpPr>
        <p:grpSpPr>
          <a:xfrm>
            <a:off x="221574" y="3575242"/>
            <a:ext cx="3167636" cy="1518660"/>
            <a:chOff x="6276477" y="1448012"/>
            <a:chExt cx="2851318" cy="1367364"/>
          </a:xfrm>
        </p:grpSpPr>
        <p:sp>
          <p:nvSpPr>
            <p:cNvPr id="39" name="Rounded Rectangle 38"/>
            <p:cNvSpPr/>
            <p:nvPr/>
          </p:nvSpPr>
          <p:spPr>
            <a:xfrm>
              <a:off x="6276477" y="1448012"/>
              <a:ext cx="2851318" cy="1367364"/>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a:p>
          </p:txBody>
        </p:sp>
        <p:pic>
          <p:nvPicPr>
            <p:cNvPr id="9" name="Picture 8"/>
            <p:cNvPicPr>
              <a:picLocks noChangeAspect="1"/>
            </p:cNvPicPr>
            <p:nvPr/>
          </p:nvPicPr>
          <p:blipFill>
            <a:blip r:embed="rId12"/>
            <a:stretch>
              <a:fillRect/>
            </a:stretch>
          </p:blipFill>
          <p:spPr>
            <a:xfrm>
              <a:off x="7164288" y="2060848"/>
              <a:ext cx="1874292" cy="685717"/>
            </a:xfrm>
            <a:prstGeom prst="rect">
              <a:avLst/>
            </a:prstGeom>
          </p:spPr>
        </p:pic>
        <p:pic>
          <p:nvPicPr>
            <p:cNvPr id="14" name="Picture 13"/>
            <p:cNvPicPr>
              <a:picLocks noChangeAspect="1"/>
            </p:cNvPicPr>
            <p:nvPr/>
          </p:nvPicPr>
          <p:blipFill>
            <a:blip r:embed="rId13"/>
            <a:stretch>
              <a:fillRect/>
            </a:stretch>
          </p:blipFill>
          <p:spPr>
            <a:xfrm>
              <a:off x="6510123" y="2060848"/>
              <a:ext cx="707218" cy="707218"/>
            </a:xfrm>
            <a:prstGeom prst="rect">
              <a:avLst/>
            </a:prstGeom>
          </p:spPr>
        </p:pic>
        <p:sp>
          <p:nvSpPr>
            <p:cNvPr id="40" name="TextBox 39"/>
            <p:cNvSpPr txBox="1"/>
            <p:nvPr/>
          </p:nvSpPr>
          <p:spPr>
            <a:xfrm>
              <a:off x="6276477" y="1448012"/>
              <a:ext cx="2849759" cy="646331"/>
            </a:xfrm>
            <a:prstGeom prst="rect">
              <a:avLst/>
            </a:prstGeom>
            <a:noFill/>
          </p:spPr>
          <p:txBody>
            <a:bodyPr wrap="square" rtlCol="0">
              <a:spAutoFit/>
            </a:bodyPr>
            <a:lstStyle/>
            <a:p>
              <a:pPr algn="ctr"/>
              <a:r>
                <a:rPr lang="en-US" b="1" dirty="0" smtClean="0"/>
                <a:t>Graph Analytics</a:t>
              </a:r>
            </a:p>
            <a:p>
              <a:pPr algn="ctr"/>
              <a:r>
                <a:rPr lang="en-US" dirty="0" err="1" smtClean="0"/>
                <a:t>TunkRank</a:t>
              </a:r>
              <a:endParaRPr lang="en-US" dirty="0" smtClean="0"/>
            </a:p>
          </p:txBody>
        </p:sp>
      </p:grpSp>
      <p:sp>
        <p:nvSpPr>
          <p:cNvPr id="41" name="Rounded Rectangle 40"/>
          <p:cNvSpPr/>
          <p:nvPr/>
        </p:nvSpPr>
        <p:spPr>
          <a:xfrm>
            <a:off x="1868622" y="5247044"/>
            <a:ext cx="3182595" cy="1493022"/>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lIns="101566" tIns="50784" rIns="101566" bIns="50784" rtlCol="0" anchor="ctr"/>
          <a:lstStyle/>
          <a:p>
            <a:pPr algn="ctr"/>
            <a:endParaRPr lang="en-US" dirty="0"/>
          </a:p>
        </p:txBody>
      </p:sp>
      <p:sp>
        <p:nvSpPr>
          <p:cNvPr id="42" name="Rounded Rectangle 41"/>
          <p:cNvSpPr/>
          <p:nvPr/>
        </p:nvSpPr>
        <p:spPr>
          <a:xfrm>
            <a:off x="3517487" y="3575242"/>
            <a:ext cx="3182595" cy="1493022"/>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lIns="101566" tIns="50784" rIns="101566" bIns="50784" rtlCol="0" anchor="ctr"/>
          <a:lstStyle/>
          <a:p>
            <a:pPr algn="ctr"/>
            <a:endParaRPr lang="en-US" dirty="0"/>
          </a:p>
        </p:txBody>
      </p:sp>
      <p:sp>
        <p:nvSpPr>
          <p:cNvPr id="43" name="Rounded Rectangle 42"/>
          <p:cNvSpPr/>
          <p:nvPr/>
        </p:nvSpPr>
        <p:spPr>
          <a:xfrm>
            <a:off x="3477237" y="1966856"/>
            <a:ext cx="3182595" cy="1493022"/>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lIns="101566" tIns="50784" rIns="101566" bIns="50784" rtlCol="0" anchor="ctr"/>
          <a:lstStyle/>
          <a:p>
            <a:pPr algn="ctr"/>
            <a:endParaRPr lang="en-US" dirty="0"/>
          </a:p>
        </p:txBody>
      </p:sp>
      <p:sp>
        <p:nvSpPr>
          <p:cNvPr id="49" name="TextBox 48"/>
          <p:cNvSpPr txBox="1"/>
          <p:nvPr/>
        </p:nvSpPr>
        <p:spPr>
          <a:xfrm>
            <a:off x="3248893" y="1966859"/>
            <a:ext cx="3663648" cy="717846"/>
          </a:xfrm>
          <a:prstGeom prst="rect">
            <a:avLst/>
          </a:prstGeom>
          <a:noFill/>
        </p:spPr>
        <p:txBody>
          <a:bodyPr wrap="square" lIns="101566" tIns="50784" rIns="101566" bIns="50784" rtlCol="0">
            <a:spAutoFit/>
          </a:bodyPr>
          <a:lstStyle/>
          <a:p>
            <a:pPr algn="ctr"/>
            <a:r>
              <a:rPr lang="en-US" b="1" dirty="0" smtClean="0"/>
              <a:t>Data Caching</a:t>
            </a:r>
          </a:p>
          <a:p>
            <a:pPr algn="ctr"/>
            <a:r>
              <a:rPr lang="en-US" dirty="0" err="1" smtClean="0"/>
              <a:t>Memcached</a:t>
            </a:r>
            <a:endParaRPr lang="en-US" dirty="0"/>
          </a:p>
        </p:txBody>
      </p:sp>
      <p:pic>
        <p:nvPicPr>
          <p:cNvPr id="50" name="Picture 6" descr="http://www.robinanil.com/wp-content/uploads/2010/03/mahout-logo-200.png"/>
          <p:cNvPicPr>
            <a:picLocks noChangeAspect="1" noChangeArrowheads="1"/>
          </p:cNvPicPr>
          <p:nvPr/>
        </p:nvPicPr>
        <p:blipFill>
          <a:blip r:embed="rId14" cstate="print"/>
          <a:srcRect/>
          <a:stretch>
            <a:fillRect/>
          </a:stretch>
        </p:blipFill>
        <p:spPr bwMode="auto">
          <a:xfrm>
            <a:off x="1561904" y="2728324"/>
            <a:ext cx="1306168" cy="546371"/>
          </a:xfrm>
          <a:prstGeom prst="rect">
            <a:avLst/>
          </a:prstGeom>
          <a:noFill/>
        </p:spPr>
      </p:pic>
      <p:sp>
        <p:nvSpPr>
          <p:cNvPr id="51" name="TextBox 50"/>
          <p:cNvSpPr txBox="1"/>
          <p:nvPr/>
        </p:nvSpPr>
        <p:spPr>
          <a:xfrm>
            <a:off x="289207" y="1928112"/>
            <a:ext cx="3071585" cy="1025495"/>
          </a:xfrm>
          <a:prstGeom prst="rect">
            <a:avLst/>
          </a:prstGeom>
          <a:noFill/>
        </p:spPr>
        <p:txBody>
          <a:bodyPr wrap="square" lIns="101566" tIns="50784" rIns="101566" bIns="50784" rtlCol="0">
            <a:spAutoFit/>
          </a:bodyPr>
          <a:lstStyle/>
          <a:p>
            <a:pPr algn="ctr"/>
            <a:r>
              <a:rPr lang="en-US" b="1" dirty="0" smtClean="0"/>
              <a:t>Data Analytics</a:t>
            </a:r>
          </a:p>
          <a:p>
            <a:pPr algn="ctr"/>
            <a:r>
              <a:rPr lang="en-US" dirty="0" smtClean="0"/>
              <a:t>Machine learning</a:t>
            </a:r>
            <a:br>
              <a:rPr lang="en-US" dirty="0" smtClean="0"/>
            </a:br>
            <a:endParaRPr lang="en-US" dirty="0"/>
          </a:p>
        </p:txBody>
      </p:sp>
      <p:sp>
        <p:nvSpPr>
          <p:cNvPr id="52" name="Rounded Rectangle 51"/>
          <p:cNvSpPr/>
          <p:nvPr/>
        </p:nvSpPr>
        <p:spPr>
          <a:xfrm>
            <a:off x="247392" y="1904292"/>
            <a:ext cx="3083333" cy="1518660"/>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lIns="101566" tIns="50784" rIns="101566" bIns="50784" rtlCol="0" anchor="ctr"/>
          <a:lstStyle/>
          <a:p>
            <a:pPr algn="ctr"/>
            <a:endParaRPr lang="en-US" dirty="0"/>
          </a:p>
        </p:txBody>
      </p:sp>
      <p:pic>
        <p:nvPicPr>
          <p:cNvPr id="1026" name="Picture 2" descr="http://logonoid.com/images/memcached-logo.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45795" y="2675045"/>
            <a:ext cx="878845" cy="667748"/>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43"/>
          <p:cNvPicPr>
            <a:picLocks noChangeAspect="1"/>
          </p:cNvPicPr>
          <p:nvPr/>
        </p:nvPicPr>
        <p:blipFill>
          <a:blip r:embed="rId13"/>
          <a:stretch>
            <a:fillRect/>
          </a:stretch>
        </p:blipFill>
        <p:spPr>
          <a:xfrm>
            <a:off x="4277763" y="2633015"/>
            <a:ext cx="785675" cy="785470"/>
          </a:xfrm>
          <a:prstGeom prst="rect">
            <a:avLst/>
          </a:prstGeom>
        </p:spPr>
      </p:pic>
      <p:pic>
        <p:nvPicPr>
          <p:cNvPr id="46" name="Picture 4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4000" y="2752878"/>
            <a:ext cx="877905" cy="585117"/>
          </a:xfrm>
          <a:prstGeom prst="rect">
            <a:avLst/>
          </a:prstGeom>
        </p:spPr>
      </p:pic>
    </p:spTree>
    <p:extLst>
      <p:ext uri="{BB962C8B-B14F-4D97-AF65-F5344CB8AC3E}">
        <p14:creationId xmlns:p14="http://schemas.microsoft.com/office/powerpoint/2010/main" val="1241095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58413" cy="1608163"/>
          </a:xfrm>
          <a:solidFill>
            <a:srgbClr val="FFFFFF"/>
          </a:solidFill>
        </p:spPr>
        <p:txBody>
          <a:bodyPr>
            <a:normAutofit fontScale="90000"/>
          </a:bodyPr>
          <a:lstStyle/>
          <a:p>
            <a:pPr algn="l"/>
            <a:r>
              <a:rPr lang="en-US" dirty="0" smtClean="0"/>
              <a:t>Specialized CPU for in-memory </a:t>
            </a:r>
            <a:r>
              <a:rPr lang="en-US" dirty="0"/>
              <a:t>w</a:t>
            </a:r>
            <a:r>
              <a:rPr lang="en-US" dirty="0" smtClean="0"/>
              <a:t>orkloads: </a:t>
            </a:r>
            <a:r>
              <a:rPr lang="en-US" b="1" dirty="0" smtClean="0">
                <a:solidFill>
                  <a:srgbClr val="FF0000"/>
                </a:solidFill>
              </a:rPr>
              <a:t>Scale-Out Processors</a:t>
            </a:r>
            <a:r>
              <a:rPr lang="en-US" dirty="0" smtClean="0"/>
              <a:t> </a:t>
            </a:r>
            <a:r>
              <a:rPr lang="en-US" sz="2200" dirty="0" smtClean="0"/>
              <a:t>[ISCA’13,ISCA’12,Micro’12]</a:t>
            </a:r>
            <a:endParaRPr lang="en-US" sz="1300" dirty="0"/>
          </a:p>
        </p:txBody>
      </p:sp>
      <p:sp>
        <p:nvSpPr>
          <p:cNvPr id="11" name="Content Placeholder 10"/>
          <p:cNvSpPr>
            <a:spLocks noGrp="1"/>
          </p:cNvSpPr>
          <p:nvPr>
            <p:ph idx="1"/>
          </p:nvPr>
        </p:nvSpPr>
        <p:spPr>
          <a:xfrm>
            <a:off x="115632" y="1733961"/>
            <a:ext cx="9932264" cy="5602941"/>
          </a:xfrm>
        </p:spPr>
        <p:txBody>
          <a:bodyPr>
            <a:normAutofit fontScale="77500" lnSpcReduction="20000"/>
          </a:bodyPr>
          <a:lstStyle/>
          <a:p>
            <a:pPr>
              <a:buNone/>
            </a:pPr>
            <a:r>
              <a:rPr lang="en-US" dirty="0" smtClean="0"/>
              <a:t>64-bit ARM out-of-order cores:</a:t>
            </a:r>
          </a:p>
          <a:p>
            <a:r>
              <a:rPr lang="en-US" dirty="0" smtClean="0"/>
              <a:t>Right level of MLP</a:t>
            </a:r>
          </a:p>
          <a:p>
            <a:r>
              <a:rPr lang="en-US" dirty="0" smtClean="0"/>
              <a:t>Specialized cores = not wimpy!</a:t>
            </a:r>
          </a:p>
          <a:p>
            <a:pPr>
              <a:buNone/>
            </a:pPr>
            <a:endParaRPr lang="en-US" dirty="0"/>
          </a:p>
          <a:p>
            <a:pPr>
              <a:buNone/>
            </a:pPr>
            <a:r>
              <a:rPr lang="en-US" dirty="0" smtClean="0"/>
              <a:t>System-on-Chip:</a:t>
            </a:r>
          </a:p>
          <a:p>
            <a:r>
              <a:rPr lang="en-US" dirty="0" smtClean="0"/>
              <a:t>On-chip SRAM sized for code</a:t>
            </a:r>
          </a:p>
          <a:p>
            <a:r>
              <a:rPr lang="en-US" dirty="0"/>
              <a:t>N</a:t>
            </a:r>
            <a:r>
              <a:rPr lang="en-US" dirty="0" smtClean="0"/>
              <a:t>etwork optimized to fetch code</a:t>
            </a:r>
          </a:p>
          <a:p>
            <a:r>
              <a:rPr lang="en-US" dirty="0" smtClean="0"/>
              <a:t>Cache-coherent hierarchy</a:t>
            </a:r>
          </a:p>
          <a:p>
            <a:r>
              <a:rPr lang="en-US" dirty="0" smtClean="0"/>
              <a:t>Die-stacked DRAM</a:t>
            </a:r>
          </a:p>
          <a:p>
            <a:pPr marL="0" indent="0">
              <a:buNone/>
            </a:pPr>
            <a:endParaRPr lang="en-US" dirty="0"/>
          </a:p>
          <a:p>
            <a:pPr marL="0" indent="0">
              <a:buNone/>
            </a:pPr>
            <a:r>
              <a:rPr lang="en-US" dirty="0" smtClean="0"/>
              <a:t>Results</a:t>
            </a:r>
          </a:p>
          <a:p>
            <a:r>
              <a:rPr lang="en-US" dirty="0" smtClean="0"/>
              <a:t>10x performance/TCO</a:t>
            </a:r>
          </a:p>
          <a:p>
            <a:r>
              <a:rPr lang="en-US" dirty="0" smtClean="0"/>
              <a:t>Runs Linux LAMP stack</a:t>
            </a:r>
          </a:p>
          <a:p>
            <a:pPr marL="0" indent="0">
              <a:buNone/>
            </a:pPr>
            <a:endParaRPr lang="en-US" dirty="0" smtClean="0"/>
          </a:p>
        </p:txBody>
      </p:sp>
      <p:pic>
        <p:nvPicPr>
          <p:cNvPr id="26" name="Picture 25" descr="Eurocloud chip cloud v3.jpg"/>
          <p:cNvPicPr>
            <a:picLocks noChangeAspect="1"/>
          </p:cNvPicPr>
          <p:nvPr/>
        </p:nvPicPr>
        <p:blipFill>
          <a:blip r:embed="rId2"/>
          <a:srcRect l="11357" t="8108" r="4867" b="13514"/>
          <a:stretch>
            <a:fillRect/>
          </a:stretch>
        </p:blipFill>
        <p:spPr>
          <a:xfrm>
            <a:off x="6015336" y="3376352"/>
            <a:ext cx="3803294" cy="2136464"/>
          </a:xfrm>
          <a:prstGeom prst="rect">
            <a:avLst/>
          </a:prstGeom>
        </p:spPr>
      </p:pic>
      <p:pic>
        <p:nvPicPr>
          <p:cNvPr id="17" name="Picture 16"/>
          <p:cNvPicPr>
            <a:picLocks noChangeAspect="1"/>
          </p:cNvPicPr>
          <p:nvPr/>
        </p:nvPicPr>
        <p:blipFill>
          <a:blip r:embed="rId3"/>
          <a:stretch>
            <a:fillRect/>
          </a:stretch>
        </p:blipFill>
        <p:spPr>
          <a:xfrm>
            <a:off x="8535686" y="6817242"/>
            <a:ext cx="1532431" cy="951720"/>
          </a:xfrm>
          <a:prstGeom prst="rect">
            <a:avLst/>
          </a:prstGeom>
        </p:spPr>
      </p:pic>
    </p:spTree>
    <p:extLst>
      <p:ext uri="{BB962C8B-B14F-4D97-AF65-F5344CB8AC3E}">
        <p14:creationId xmlns:p14="http://schemas.microsoft.com/office/powerpoint/2010/main" val="1908346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5" y="-8118"/>
            <a:ext cx="10214445" cy="1720122"/>
          </a:xfrm>
          <a:solidFill>
            <a:srgbClr val="FFFFFF"/>
          </a:solidFill>
        </p:spPr>
        <p:txBody>
          <a:bodyPr>
            <a:noAutofit/>
          </a:bodyPr>
          <a:lstStyle/>
          <a:p>
            <a:pPr algn="l"/>
            <a:r>
              <a:rPr lang="en-US" sz="3900" dirty="0" smtClean="0"/>
              <a:t>1</a:t>
            </a:r>
            <a:r>
              <a:rPr lang="en-US" sz="3900" baseline="30000" dirty="0" smtClean="0"/>
              <a:t>st</a:t>
            </a:r>
            <a:r>
              <a:rPr lang="en-US" sz="3900" dirty="0" smtClean="0"/>
              <a:t> </a:t>
            </a:r>
            <a:r>
              <a:rPr lang="en-US" sz="3900" b="1" dirty="0" smtClean="0"/>
              <a:t>Scale-Out Processor</a:t>
            </a:r>
            <a:r>
              <a:rPr lang="en-US" sz="3900" dirty="0" smtClean="0"/>
              <a:t>:</a:t>
            </a:r>
            <a:br>
              <a:rPr lang="en-US" sz="3900" dirty="0" smtClean="0"/>
            </a:br>
            <a:r>
              <a:rPr lang="en-US" sz="3900" dirty="0" err="1" smtClean="0"/>
              <a:t>Cavium</a:t>
            </a:r>
            <a:r>
              <a:rPr lang="en-US" sz="3900" dirty="0" smtClean="0"/>
              <a:t> </a:t>
            </a:r>
            <a:r>
              <a:rPr lang="en-US" sz="3900" dirty="0" err="1" smtClean="0"/>
              <a:t>ThunderX</a:t>
            </a:r>
            <a:endParaRPr lang="en-US" sz="3900" dirty="0"/>
          </a:p>
        </p:txBody>
      </p:sp>
      <p:sp>
        <p:nvSpPr>
          <p:cNvPr id="4" name="Slide Number Placeholder 3"/>
          <p:cNvSpPr>
            <a:spLocks noGrp="1"/>
          </p:cNvSpPr>
          <p:nvPr>
            <p:ph type="sldNum" sz="quarter" idx="12"/>
          </p:nvPr>
        </p:nvSpPr>
        <p:spPr/>
        <p:txBody>
          <a:bodyPr/>
          <a:lstStyle/>
          <a:p>
            <a:fld id="{BBA0E613-80D9-3349-88CE-4F65F8F2CA60}" type="slidenum">
              <a:rPr lang="en-US" smtClean="0"/>
              <a:pPr/>
              <a:t>27</a:t>
            </a:fld>
            <a:endParaRPr lang="en-US"/>
          </a:p>
        </p:txBody>
      </p:sp>
      <p:pic>
        <p:nvPicPr>
          <p:cNvPr id="7" name="Picture 6" descr="EETimes.tiff"/>
          <p:cNvPicPr>
            <a:picLocks noChangeAspect="1"/>
          </p:cNvPicPr>
          <p:nvPr/>
        </p:nvPicPr>
        <p:blipFill rotWithShape="1">
          <a:blip r:embed="rId2">
            <a:extLst>
              <a:ext uri="{28A0092B-C50C-407E-A947-70E740481C1C}">
                <a14:useLocalDpi xmlns:a14="http://schemas.microsoft.com/office/drawing/2010/main" val="0"/>
              </a:ext>
            </a:extLst>
          </a:blip>
          <a:srcRect t="882" b="52901"/>
          <a:stretch/>
        </p:blipFill>
        <p:spPr>
          <a:xfrm>
            <a:off x="5117110" y="207912"/>
            <a:ext cx="5120896" cy="5544770"/>
          </a:xfrm>
          <a:prstGeom prst="rect">
            <a:avLst/>
          </a:prstGeom>
        </p:spPr>
      </p:pic>
      <p:sp>
        <p:nvSpPr>
          <p:cNvPr id="9" name="Rectangle 8"/>
          <p:cNvSpPr/>
          <p:nvPr/>
        </p:nvSpPr>
        <p:spPr>
          <a:xfrm>
            <a:off x="5143633" y="1720122"/>
            <a:ext cx="1375773" cy="432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Content Placeholder 7" descr="ThunderX.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4497" r="4497" b="70265"/>
          <a:stretch/>
        </p:blipFill>
        <p:spPr>
          <a:xfrm>
            <a:off x="381505" y="2080172"/>
            <a:ext cx="5448936" cy="2075936"/>
          </a:xfrm>
        </p:spPr>
      </p:pic>
      <p:sp>
        <p:nvSpPr>
          <p:cNvPr id="11" name="TextBox 10"/>
          <p:cNvSpPr txBox="1"/>
          <p:nvPr/>
        </p:nvSpPr>
        <p:spPr>
          <a:xfrm>
            <a:off x="101156" y="4689795"/>
            <a:ext cx="6058200" cy="2800767"/>
          </a:xfrm>
          <a:prstGeom prst="rect">
            <a:avLst/>
          </a:prstGeom>
          <a:solidFill>
            <a:srgbClr val="FFFFFF"/>
          </a:solidFill>
        </p:spPr>
        <p:txBody>
          <a:bodyPr wrap="square" rtlCol="0">
            <a:spAutoFit/>
          </a:bodyPr>
          <a:lstStyle/>
          <a:p>
            <a:r>
              <a:rPr lang="en-US" sz="3600" b="1" dirty="0" smtClean="0">
                <a:latin typeface="Gill Sans"/>
                <a:cs typeface="Gill Sans"/>
              </a:rPr>
              <a:t>48-core 64-bit ARM </a:t>
            </a:r>
            <a:r>
              <a:rPr lang="en-US" sz="3600" b="1" dirty="0" err="1" smtClean="0">
                <a:latin typeface="Gill Sans"/>
                <a:cs typeface="Gill Sans"/>
              </a:rPr>
              <a:t>SoC</a:t>
            </a:r>
            <a:r>
              <a:rPr lang="en-US" sz="3600" b="1" dirty="0" smtClean="0">
                <a:latin typeface="Gill Sans"/>
                <a:cs typeface="Gill Sans"/>
              </a:rPr>
              <a:t> </a:t>
            </a:r>
            <a:r>
              <a:rPr lang="en-US" sz="2800" dirty="0" smtClean="0">
                <a:latin typeface="Gill Sans Light"/>
                <a:cs typeface="Gill Sans Light"/>
              </a:rPr>
              <a:t>[based on “Clearing the Clouds”, </a:t>
            </a:r>
            <a:r>
              <a:rPr lang="en-US" sz="1800" dirty="0" smtClean="0">
                <a:latin typeface="Gill Sans Light"/>
                <a:cs typeface="Gill Sans Light"/>
              </a:rPr>
              <a:t>ASPLOS’12</a:t>
            </a:r>
            <a:r>
              <a:rPr lang="en-US" sz="2800" dirty="0" smtClean="0">
                <a:latin typeface="Gill Sans Light"/>
                <a:cs typeface="Gill Sans Light"/>
              </a:rPr>
              <a:t>]</a:t>
            </a:r>
          </a:p>
          <a:p>
            <a:r>
              <a:rPr lang="en-US" sz="2800" dirty="0" smtClean="0">
                <a:latin typeface="Gill Sans Light"/>
                <a:cs typeface="Gill Sans Light"/>
              </a:rPr>
              <a:t>Instruction-path optimized with:</a:t>
            </a:r>
          </a:p>
          <a:p>
            <a:pPr marL="457200" indent="-457200">
              <a:buFont typeface="Arial"/>
              <a:buChar char="•"/>
            </a:pPr>
            <a:r>
              <a:rPr lang="en-US" sz="2800" dirty="0" smtClean="0">
                <a:latin typeface="Gill Sans Light"/>
                <a:cs typeface="Gill Sans Light"/>
              </a:rPr>
              <a:t>On-chip caches</a:t>
            </a:r>
            <a:r>
              <a:rPr lang="en-US" sz="2800" dirty="0">
                <a:latin typeface="Gill Sans Light"/>
                <a:cs typeface="Gill Sans Light"/>
              </a:rPr>
              <a:t> </a:t>
            </a:r>
            <a:r>
              <a:rPr lang="en-US" sz="2800" dirty="0" smtClean="0">
                <a:latin typeface="Gill Sans Light"/>
                <a:cs typeface="Gill Sans Light"/>
              </a:rPr>
              <a:t>&amp; network</a:t>
            </a:r>
          </a:p>
          <a:p>
            <a:pPr marL="457200" indent="-457200">
              <a:buFont typeface="Arial"/>
              <a:buChar char="•"/>
            </a:pPr>
            <a:r>
              <a:rPr lang="en-US" sz="2800" dirty="0" smtClean="0">
                <a:latin typeface="Gill Sans Light"/>
                <a:cs typeface="Gill Sans Light"/>
              </a:rPr>
              <a:t>Minimal LLC (to keep code)</a:t>
            </a:r>
          </a:p>
          <a:p>
            <a:pPr marL="457200" indent="-457200">
              <a:buFont typeface="Arial"/>
              <a:buChar char="•"/>
            </a:pPr>
            <a:r>
              <a:rPr lang="en-US" sz="2800" dirty="0" smtClean="0">
                <a:latin typeface="Gill Sans Light"/>
                <a:cs typeface="Gill Sans Light"/>
              </a:rPr>
              <a:t>3x core/cache area</a:t>
            </a:r>
          </a:p>
        </p:txBody>
      </p:sp>
      <p:sp>
        <p:nvSpPr>
          <p:cNvPr id="12" name="Rectangle 11"/>
          <p:cNvSpPr/>
          <p:nvPr/>
        </p:nvSpPr>
        <p:spPr>
          <a:xfrm rot="16200000">
            <a:off x="7362419" y="-1375270"/>
            <a:ext cx="576080" cy="51826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5830441" y="6027234"/>
            <a:ext cx="4217455" cy="1607993"/>
          </a:xfrm>
          <a:prstGeom prst="rect">
            <a:avLst/>
          </a:prstGeom>
        </p:spPr>
      </p:pic>
      <p:sp>
        <p:nvSpPr>
          <p:cNvPr id="3" name="Rectangle 2"/>
          <p:cNvSpPr/>
          <p:nvPr/>
        </p:nvSpPr>
        <p:spPr>
          <a:xfrm>
            <a:off x="5223226" y="144020"/>
            <a:ext cx="106116" cy="136007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092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118"/>
            <a:ext cx="10158413" cy="1269471"/>
          </a:xfrm>
          <a:solidFill>
            <a:schemeClr val="bg1"/>
          </a:solidFill>
        </p:spPr>
        <p:txBody>
          <a:bodyPr>
            <a:normAutofit fontScale="90000"/>
          </a:bodyPr>
          <a:lstStyle/>
          <a:p>
            <a:pPr algn="l"/>
            <a:r>
              <a:rPr lang="en-US" dirty="0" smtClean="0"/>
              <a:t>Scale-Out NUMA:</a:t>
            </a:r>
            <a:r>
              <a:rPr lang="en-US" dirty="0"/>
              <a:t/>
            </a:r>
            <a:br>
              <a:rPr lang="en-US" dirty="0"/>
            </a:br>
            <a:r>
              <a:rPr lang="en-US" dirty="0" smtClean="0"/>
              <a:t>Rack-scale In-memory Computing </a:t>
            </a:r>
            <a:r>
              <a:rPr lang="en-US" sz="2700" dirty="0" smtClean="0"/>
              <a:t>[ASPLOS’14]</a:t>
            </a:r>
            <a:endParaRPr lang="en-US" sz="2700" dirty="0"/>
          </a:p>
        </p:txBody>
      </p:sp>
      <p:sp>
        <p:nvSpPr>
          <p:cNvPr id="3" name="Content Placeholder 2"/>
          <p:cNvSpPr>
            <a:spLocks noGrp="1"/>
          </p:cNvSpPr>
          <p:nvPr>
            <p:ph idx="1"/>
          </p:nvPr>
        </p:nvSpPr>
        <p:spPr>
          <a:xfrm>
            <a:off x="337575" y="3896144"/>
            <a:ext cx="9395955" cy="3152718"/>
          </a:xfrm>
        </p:spPr>
        <p:txBody>
          <a:bodyPr>
            <a:noAutofit/>
          </a:bodyPr>
          <a:lstStyle/>
          <a:p>
            <a:pPr marL="0" indent="0">
              <a:buNone/>
            </a:pPr>
            <a:r>
              <a:rPr lang="en-US" sz="2800" dirty="0" smtClean="0"/>
              <a:t>Rack-scale networking suffers from </a:t>
            </a:r>
          </a:p>
          <a:p>
            <a:pPr lvl="1"/>
            <a:r>
              <a:rPr lang="en-US" sz="2800" dirty="0" smtClean="0"/>
              <a:t>Network interface on PCI + TCP/IP</a:t>
            </a:r>
          </a:p>
          <a:p>
            <a:pPr lvl="1"/>
            <a:r>
              <a:rPr lang="en-US" sz="2800" dirty="0" smtClean="0"/>
              <a:t>Microseconds of </a:t>
            </a:r>
            <a:r>
              <a:rPr lang="en-US" sz="2800" dirty="0" err="1" smtClean="0"/>
              <a:t>roundtrip</a:t>
            </a:r>
            <a:r>
              <a:rPr lang="en-US" sz="2800" dirty="0" smtClean="0"/>
              <a:t> latency at best</a:t>
            </a:r>
          </a:p>
          <a:p>
            <a:pPr marL="0" indent="0">
              <a:buNone/>
            </a:pPr>
            <a:r>
              <a:rPr lang="en-US" sz="2800" dirty="0" err="1" smtClean="0"/>
              <a:t>soNUMA</a:t>
            </a:r>
            <a:r>
              <a:rPr lang="en-US" sz="2800" dirty="0" smtClean="0"/>
              <a:t>:</a:t>
            </a:r>
          </a:p>
          <a:p>
            <a:pPr lvl="1"/>
            <a:r>
              <a:rPr lang="en-US" sz="2800" dirty="0" err="1" smtClean="0"/>
              <a:t>SoC</a:t>
            </a:r>
            <a:r>
              <a:rPr lang="en-US" sz="2800" dirty="0" smtClean="0"/>
              <a:t> Integrated NI (no PCI)</a:t>
            </a:r>
          </a:p>
          <a:p>
            <a:pPr lvl="1"/>
            <a:r>
              <a:rPr lang="en-US" sz="2800" dirty="0" smtClean="0"/>
              <a:t>Protected global memory read/write + lean network</a:t>
            </a:r>
            <a:endParaRPr lang="en-US" sz="2800" dirty="0"/>
          </a:p>
          <a:p>
            <a:pPr lvl="1"/>
            <a:r>
              <a:rPr lang="en-US" sz="2800" dirty="0" smtClean="0"/>
              <a:t>100s of nanosecond </a:t>
            </a:r>
            <a:r>
              <a:rPr lang="en-US" sz="2800" dirty="0" err="1" smtClean="0"/>
              <a:t>roundtrip</a:t>
            </a:r>
            <a:r>
              <a:rPr lang="en-US" sz="2800" dirty="0" smtClean="0"/>
              <a:t> latency</a:t>
            </a:r>
          </a:p>
        </p:txBody>
      </p:sp>
      <p:grpSp>
        <p:nvGrpSpPr>
          <p:cNvPr id="5" name="Group 4"/>
          <p:cNvGrpSpPr/>
          <p:nvPr/>
        </p:nvGrpSpPr>
        <p:grpSpPr>
          <a:xfrm>
            <a:off x="318409" y="1482193"/>
            <a:ext cx="9873507" cy="2433485"/>
            <a:chOff x="318409" y="1720122"/>
            <a:chExt cx="9873507" cy="2433485"/>
          </a:xfrm>
        </p:grpSpPr>
        <p:cxnSp>
          <p:nvCxnSpPr>
            <p:cNvPr id="60" name="Straight Connector 59"/>
            <p:cNvCxnSpPr/>
            <p:nvPr/>
          </p:nvCxnSpPr>
          <p:spPr>
            <a:xfrm flipH="1" flipV="1">
              <a:off x="1188718" y="3127577"/>
              <a:ext cx="1948" cy="171000"/>
            </a:xfrm>
            <a:prstGeom prst="line">
              <a:avLst/>
            </a:prstGeom>
            <a:ln w="38100">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flipV="1">
              <a:off x="2793558" y="3137553"/>
              <a:ext cx="1948" cy="171000"/>
            </a:xfrm>
            <a:prstGeom prst="line">
              <a:avLst/>
            </a:prstGeom>
            <a:ln w="38100">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318409" y="1720122"/>
              <a:ext cx="3464617" cy="2265461"/>
            </a:xfrm>
            <a:prstGeom prst="rect">
              <a:avLst/>
            </a:prstGeom>
            <a:noFill/>
            <a:ln w="25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63478" tIns="31739" rIns="63478" bIns="31739" rtlCol="0" anchor="ctr"/>
            <a:lstStyle/>
            <a:p>
              <a:pPr algn="ctr"/>
              <a:endParaRPr lang="en-US" sz="1800">
                <a:noFill/>
              </a:endParaRPr>
            </a:p>
          </p:txBody>
        </p:sp>
        <p:sp>
          <p:nvSpPr>
            <p:cNvPr id="63" name="Rounded Rectangle 62"/>
            <p:cNvSpPr/>
            <p:nvPr/>
          </p:nvSpPr>
          <p:spPr>
            <a:xfrm>
              <a:off x="487669" y="1841339"/>
              <a:ext cx="564356" cy="558884"/>
            </a:xfrm>
            <a:prstGeom prst="roundRect">
              <a:avLst/>
            </a:prstGeom>
            <a:noFill/>
          </p:spPr>
          <p:style>
            <a:lnRef idx="1">
              <a:schemeClr val="accent1"/>
            </a:lnRef>
            <a:fillRef idx="3">
              <a:schemeClr val="accent1"/>
            </a:fillRef>
            <a:effectRef idx="2">
              <a:schemeClr val="accent1"/>
            </a:effectRef>
            <a:fontRef idx="minor">
              <a:schemeClr val="lt1"/>
            </a:fontRef>
          </p:style>
          <p:txBody>
            <a:bodyPr lIns="63478" tIns="31739" rIns="63478" bIns="31739" rtlCol="0" anchor="ctr"/>
            <a:lstStyle/>
            <a:p>
              <a:pPr algn="ctr"/>
              <a:endParaRPr lang="en-US" sz="1800">
                <a:noFill/>
              </a:endParaRPr>
            </a:p>
          </p:txBody>
        </p:sp>
        <p:sp>
          <p:nvSpPr>
            <p:cNvPr id="64" name="TextBox 63"/>
            <p:cNvSpPr txBox="1"/>
            <p:nvPr/>
          </p:nvSpPr>
          <p:spPr>
            <a:xfrm>
              <a:off x="457189" y="1933053"/>
              <a:ext cx="630987" cy="341097"/>
            </a:xfrm>
            <a:prstGeom prst="rect">
              <a:avLst/>
            </a:prstGeom>
            <a:noFill/>
          </p:spPr>
          <p:txBody>
            <a:bodyPr wrap="square" lIns="63478" tIns="31739" rIns="63478" bIns="31739" rtlCol="0">
              <a:spAutoFit/>
            </a:bodyPr>
            <a:lstStyle/>
            <a:p>
              <a:pPr algn="ctr"/>
              <a:r>
                <a:rPr lang="en-US" sz="1800" dirty="0" smtClean="0"/>
                <a:t>core</a:t>
              </a:r>
              <a:endParaRPr lang="en-US" sz="1800" dirty="0"/>
            </a:p>
          </p:txBody>
        </p:sp>
        <p:sp>
          <p:nvSpPr>
            <p:cNvPr id="65" name="TextBox 64"/>
            <p:cNvSpPr txBox="1"/>
            <p:nvPr/>
          </p:nvSpPr>
          <p:spPr>
            <a:xfrm>
              <a:off x="1874614" y="1964165"/>
              <a:ext cx="1071051" cy="282120"/>
            </a:xfrm>
            <a:prstGeom prst="rect">
              <a:avLst/>
            </a:prstGeom>
            <a:noFill/>
          </p:spPr>
          <p:txBody>
            <a:bodyPr wrap="square" lIns="0" tIns="12696" rIns="0" bIns="12696" rtlCol="0">
              <a:spAutoFit/>
            </a:bodyPr>
            <a:lstStyle/>
            <a:p>
              <a:pPr algn="ctr">
                <a:lnSpc>
                  <a:spcPct val="80000"/>
                </a:lnSpc>
              </a:pPr>
              <a:r>
                <a:rPr lang="en-US" dirty="0"/>
                <a:t>. . .</a:t>
              </a:r>
            </a:p>
          </p:txBody>
        </p:sp>
        <p:grpSp>
          <p:nvGrpSpPr>
            <p:cNvPr id="66" name="Group 65"/>
            <p:cNvGrpSpPr/>
            <p:nvPr/>
          </p:nvGrpSpPr>
          <p:grpSpPr>
            <a:xfrm>
              <a:off x="415661" y="2570161"/>
              <a:ext cx="3248739" cy="563097"/>
              <a:chOff x="673473" y="3781242"/>
              <a:chExt cx="4255980" cy="1580980"/>
            </a:xfrm>
          </p:grpSpPr>
          <p:sp>
            <p:nvSpPr>
              <p:cNvPr id="67" name="Rounded Rectangle 66"/>
              <p:cNvSpPr/>
              <p:nvPr/>
            </p:nvSpPr>
            <p:spPr>
              <a:xfrm>
                <a:off x="673473" y="3781242"/>
                <a:ext cx="4255980" cy="158098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sp>
            <p:nvSpPr>
              <p:cNvPr id="68" name="TextBox 67"/>
              <p:cNvSpPr txBox="1"/>
              <p:nvPr/>
            </p:nvSpPr>
            <p:spPr>
              <a:xfrm>
                <a:off x="678041" y="4026381"/>
                <a:ext cx="4251412" cy="1036955"/>
              </a:xfrm>
              <a:prstGeom prst="rect">
                <a:avLst/>
              </a:prstGeom>
              <a:noFill/>
            </p:spPr>
            <p:txBody>
              <a:bodyPr wrap="square" rtlCol="0">
                <a:spAutoFit/>
              </a:bodyPr>
              <a:lstStyle/>
              <a:p>
                <a:pPr algn="ctr"/>
                <a:r>
                  <a:rPr lang="en-US" sz="1800" dirty="0" smtClean="0"/>
                  <a:t>LLC</a:t>
                </a:r>
                <a:endParaRPr lang="en-US" sz="1800" dirty="0"/>
              </a:p>
            </p:txBody>
          </p:sp>
        </p:grpSp>
        <p:sp>
          <p:nvSpPr>
            <p:cNvPr id="69" name="Rounded Rectangle 68"/>
            <p:cNvSpPr/>
            <p:nvPr/>
          </p:nvSpPr>
          <p:spPr>
            <a:xfrm>
              <a:off x="2962000" y="1837093"/>
              <a:ext cx="564356" cy="558884"/>
            </a:xfrm>
            <a:prstGeom prst="roundRect">
              <a:avLst/>
            </a:prstGeom>
            <a:noFill/>
          </p:spPr>
          <p:style>
            <a:lnRef idx="1">
              <a:schemeClr val="accent1"/>
            </a:lnRef>
            <a:fillRef idx="3">
              <a:schemeClr val="accent1"/>
            </a:fillRef>
            <a:effectRef idx="2">
              <a:schemeClr val="accent1"/>
            </a:effectRef>
            <a:fontRef idx="minor">
              <a:schemeClr val="lt1"/>
            </a:fontRef>
          </p:style>
          <p:txBody>
            <a:bodyPr lIns="63478" tIns="31739" rIns="63478" bIns="31739" rtlCol="0" anchor="ctr"/>
            <a:lstStyle/>
            <a:p>
              <a:pPr algn="ctr"/>
              <a:endParaRPr lang="en-US" sz="1800">
                <a:noFill/>
              </a:endParaRPr>
            </a:p>
          </p:txBody>
        </p:sp>
        <p:sp>
          <p:nvSpPr>
            <p:cNvPr id="70" name="TextBox 69"/>
            <p:cNvSpPr txBox="1"/>
            <p:nvPr/>
          </p:nvSpPr>
          <p:spPr>
            <a:xfrm>
              <a:off x="2945666" y="1918649"/>
              <a:ext cx="621330" cy="341097"/>
            </a:xfrm>
            <a:prstGeom prst="rect">
              <a:avLst/>
            </a:prstGeom>
            <a:noFill/>
          </p:spPr>
          <p:txBody>
            <a:bodyPr wrap="square" lIns="63478" tIns="31739" rIns="63478" bIns="31739" rtlCol="0">
              <a:spAutoFit/>
            </a:bodyPr>
            <a:lstStyle/>
            <a:p>
              <a:pPr algn="ctr"/>
              <a:r>
                <a:rPr lang="en-US" sz="1800" dirty="0" smtClean="0"/>
                <a:t>core</a:t>
              </a:r>
              <a:endParaRPr lang="en-US" sz="1800" dirty="0"/>
            </a:p>
          </p:txBody>
        </p:sp>
        <p:grpSp>
          <p:nvGrpSpPr>
            <p:cNvPr id="71" name="Group 70"/>
            <p:cNvGrpSpPr/>
            <p:nvPr/>
          </p:nvGrpSpPr>
          <p:grpSpPr>
            <a:xfrm>
              <a:off x="395342" y="3289232"/>
              <a:ext cx="1515424" cy="595548"/>
              <a:chOff x="673473" y="5625042"/>
              <a:chExt cx="4255980" cy="416824"/>
            </a:xfrm>
          </p:grpSpPr>
          <p:sp>
            <p:nvSpPr>
              <p:cNvPr id="72" name="Rounded Rectangle 71"/>
              <p:cNvSpPr/>
              <p:nvPr/>
            </p:nvSpPr>
            <p:spPr>
              <a:xfrm>
                <a:off x="678042" y="5643305"/>
                <a:ext cx="4251411" cy="38435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sp>
            <p:nvSpPr>
              <p:cNvPr id="73" name="TextBox 72"/>
              <p:cNvSpPr txBox="1"/>
              <p:nvPr/>
            </p:nvSpPr>
            <p:spPr>
              <a:xfrm>
                <a:off x="673473" y="5625042"/>
                <a:ext cx="4251413" cy="416824"/>
              </a:xfrm>
              <a:prstGeom prst="rect">
                <a:avLst/>
              </a:prstGeom>
              <a:noFill/>
            </p:spPr>
            <p:txBody>
              <a:bodyPr wrap="square" rtlCol="0">
                <a:spAutoFit/>
              </a:bodyPr>
              <a:lstStyle/>
              <a:p>
                <a:pPr algn="ctr">
                  <a:lnSpc>
                    <a:spcPct val="90000"/>
                  </a:lnSpc>
                </a:pPr>
                <a:r>
                  <a:rPr lang="en-US" sz="1800" dirty="0" smtClean="0"/>
                  <a:t>Memory Controller</a:t>
                </a:r>
                <a:endParaRPr lang="en-US" sz="1800" dirty="0"/>
              </a:p>
            </p:txBody>
          </p:sp>
        </p:grpSp>
        <p:cxnSp>
          <p:nvCxnSpPr>
            <p:cNvPr id="74" name="Straight Connector 73"/>
            <p:cNvCxnSpPr/>
            <p:nvPr/>
          </p:nvCxnSpPr>
          <p:spPr>
            <a:xfrm>
              <a:off x="769847" y="2392611"/>
              <a:ext cx="0" cy="176692"/>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3246404" y="2383147"/>
              <a:ext cx="0" cy="176692"/>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3657678" y="3648358"/>
              <a:ext cx="301752" cy="0"/>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1188718" y="3870238"/>
              <a:ext cx="0" cy="201166"/>
            </a:xfrm>
            <a:prstGeom prst="line">
              <a:avLst/>
            </a:prstGeom>
            <a:ln w="38100">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grpSp>
          <p:nvGrpSpPr>
            <p:cNvPr id="78" name="Group 77"/>
            <p:cNvGrpSpPr/>
            <p:nvPr/>
          </p:nvGrpSpPr>
          <p:grpSpPr>
            <a:xfrm>
              <a:off x="2126796" y="3299335"/>
              <a:ext cx="1530882" cy="595547"/>
              <a:chOff x="673475" y="5624992"/>
              <a:chExt cx="4255978" cy="416823"/>
            </a:xfrm>
            <a:noFill/>
          </p:grpSpPr>
          <p:sp>
            <p:nvSpPr>
              <p:cNvPr id="79" name="Rounded Rectangle 78"/>
              <p:cNvSpPr/>
              <p:nvPr/>
            </p:nvSpPr>
            <p:spPr>
              <a:xfrm>
                <a:off x="678043" y="5643304"/>
                <a:ext cx="4251410" cy="384358"/>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sp>
            <p:nvSpPr>
              <p:cNvPr id="80" name="TextBox 79"/>
              <p:cNvSpPr txBox="1"/>
              <p:nvPr/>
            </p:nvSpPr>
            <p:spPr>
              <a:xfrm>
                <a:off x="673475" y="5624992"/>
                <a:ext cx="3164632" cy="416823"/>
              </a:xfrm>
              <a:prstGeom prst="rect">
                <a:avLst/>
              </a:prstGeom>
              <a:grpFill/>
            </p:spPr>
            <p:txBody>
              <a:bodyPr wrap="square" rtlCol="0">
                <a:spAutoFit/>
              </a:bodyPr>
              <a:lstStyle/>
              <a:p>
                <a:pPr algn="ctr">
                  <a:lnSpc>
                    <a:spcPct val="90000"/>
                  </a:lnSpc>
                </a:pPr>
                <a:r>
                  <a:rPr lang="en-US" sz="1800" dirty="0" smtClean="0"/>
                  <a:t>Remote </a:t>
                </a:r>
                <a:br>
                  <a:rPr lang="en-US" sz="1800" dirty="0" smtClean="0"/>
                </a:br>
                <a:r>
                  <a:rPr lang="en-US" sz="1800" dirty="0" smtClean="0"/>
                  <a:t>MC</a:t>
                </a:r>
                <a:endParaRPr lang="en-US" sz="1800" dirty="0"/>
              </a:p>
            </p:txBody>
          </p:sp>
        </p:grpSp>
        <p:sp>
          <p:nvSpPr>
            <p:cNvPr id="81" name="TextBox 80"/>
            <p:cNvSpPr txBox="1"/>
            <p:nvPr/>
          </p:nvSpPr>
          <p:spPr>
            <a:xfrm>
              <a:off x="3225618" y="3307199"/>
              <a:ext cx="438782" cy="595548"/>
            </a:xfrm>
            <a:prstGeom prst="rect">
              <a:avLst/>
            </a:prstGeom>
            <a:noFill/>
          </p:spPr>
          <p:txBody>
            <a:bodyPr wrap="square" rtlCol="0">
              <a:spAutoFit/>
            </a:bodyPr>
            <a:lstStyle/>
            <a:p>
              <a:pPr algn="ctr">
                <a:lnSpc>
                  <a:spcPct val="90000"/>
                </a:lnSpc>
              </a:pPr>
              <a:r>
                <a:rPr lang="en-US" sz="1800" dirty="0" smtClean="0"/>
                <a:t>N  I</a:t>
              </a:r>
              <a:endParaRPr lang="en-US" sz="1800" dirty="0"/>
            </a:p>
          </p:txBody>
        </p:sp>
        <p:cxnSp>
          <p:nvCxnSpPr>
            <p:cNvPr id="82" name="Straight Connector 81"/>
            <p:cNvCxnSpPr/>
            <p:nvPr/>
          </p:nvCxnSpPr>
          <p:spPr>
            <a:xfrm>
              <a:off x="3208737" y="3347618"/>
              <a:ext cx="0" cy="520153"/>
            </a:xfrm>
            <a:prstGeom prst="line">
              <a:avLst/>
            </a:prstGeom>
            <a:ln w="1905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
          <p:nvSpPr>
            <p:cNvPr id="83" name="Rounded Rectangle 82"/>
            <p:cNvSpPr/>
            <p:nvPr/>
          </p:nvSpPr>
          <p:spPr>
            <a:xfrm>
              <a:off x="1310259" y="1841339"/>
              <a:ext cx="564356" cy="558884"/>
            </a:xfrm>
            <a:prstGeom prst="roundRect">
              <a:avLst/>
            </a:prstGeom>
            <a:noFill/>
          </p:spPr>
          <p:style>
            <a:lnRef idx="1">
              <a:schemeClr val="accent1"/>
            </a:lnRef>
            <a:fillRef idx="3">
              <a:schemeClr val="accent1"/>
            </a:fillRef>
            <a:effectRef idx="2">
              <a:schemeClr val="accent1"/>
            </a:effectRef>
            <a:fontRef idx="minor">
              <a:schemeClr val="lt1"/>
            </a:fontRef>
          </p:style>
          <p:txBody>
            <a:bodyPr lIns="63478" tIns="31739" rIns="63478" bIns="31739" rtlCol="0" anchor="ctr"/>
            <a:lstStyle/>
            <a:p>
              <a:pPr algn="ctr"/>
              <a:endParaRPr lang="en-US" sz="1800">
                <a:noFill/>
              </a:endParaRPr>
            </a:p>
          </p:txBody>
        </p:sp>
        <p:sp>
          <p:nvSpPr>
            <p:cNvPr id="84" name="TextBox 83"/>
            <p:cNvSpPr txBox="1"/>
            <p:nvPr/>
          </p:nvSpPr>
          <p:spPr>
            <a:xfrm>
              <a:off x="1279779" y="1933053"/>
              <a:ext cx="630987" cy="341097"/>
            </a:xfrm>
            <a:prstGeom prst="rect">
              <a:avLst/>
            </a:prstGeom>
            <a:noFill/>
          </p:spPr>
          <p:txBody>
            <a:bodyPr wrap="square" lIns="63478" tIns="31739" rIns="63478" bIns="31739" rtlCol="0">
              <a:spAutoFit/>
            </a:bodyPr>
            <a:lstStyle/>
            <a:p>
              <a:pPr algn="ctr"/>
              <a:r>
                <a:rPr lang="en-US" sz="1800" dirty="0" smtClean="0"/>
                <a:t>core</a:t>
              </a:r>
              <a:endParaRPr lang="en-US" sz="1800" dirty="0"/>
            </a:p>
          </p:txBody>
        </p:sp>
        <p:cxnSp>
          <p:nvCxnSpPr>
            <p:cNvPr id="85" name="Straight Connector 84"/>
            <p:cNvCxnSpPr/>
            <p:nvPr/>
          </p:nvCxnSpPr>
          <p:spPr>
            <a:xfrm>
              <a:off x="1592437" y="2392611"/>
              <a:ext cx="0" cy="176692"/>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86" name="Cloud 85"/>
            <p:cNvSpPr/>
            <p:nvPr/>
          </p:nvSpPr>
          <p:spPr>
            <a:xfrm>
              <a:off x="6231366" y="2195134"/>
              <a:ext cx="1656230" cy="1439938"/>
            </a:xfrm>
            <a:prstGeom prst="cloud">
              <a:avLst/>
            </a:prstGeom>
            <a:solidFill>
              <a:srgbClr val="C8DDF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p:nvPr/>
          </p:nvCxnSpPr>
          <p:spPr>
            <a:xfrm flipV="1">
              <a:off x="5295236" y="3227230"/>
              <a:ext cx="0" cy="170381"/>
            </a:xfrm>
            <a:prstGeom prst="line">
              <a:avLst/>
            </a:prstGeom>
            <a:ln w="19050" cmpd="sng">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88" name="Picture 87" descr="NUMA.png"/>
            <p:cNvPicPr>
              <a:picLocks noChangeAspect="1"/>
            </p:cNvPicPr>
            <p:nvPr/>
          </p:nvPicPr>
          <p:blipFill rotWithShape="1">
            <a:blip r:embed="rId3" cstate="print">
              <a:extLst>
                <a:ext uri="{28A0092B-C50C-407E-A947-70E740481C1C}">
                  <a14:useLocalDpi xmlns:a14="http://schemas.microsoft.com/office/drawing/2010/main"/>
                </a:ext>
              </a:extLst>
            </a:blip>
            <a:srcRect l="-6"/>
            <a:stretch/>
          </p:blipFill>
          <p:spPr>
            <a:xfrm rot="5400000">
              <a:off x="8858201" y="3194797"/>
              <a:ext cx="368128" cy="1003122"/>
            </a:xfrm>
            <a:prstGeom prst="rect">
              <a:avLst/>
            </a:prstGeom>
          </p:spPr>
        </p:pic>
        <p:cxnSp>
          <p:nvCxnSpPr>
            <p:cNvPr id="89" name="Straight Connector 88"/>
            <p:cNvCxnSpPr/>
            <p:nvPr/>
          </p:nvCxnSpPr>
          <p:spPr>
            <a:xfrm flipV="1">
              <a:off x="9251498" y="3341913"/>
              <a:ext cx="0" cy="170381"/>
            </a:xfrm>
            <a:prstGeom prst="line">
              <a:avLst/>
            </a:prstGeom>
            <a:ln w="19050" cmpd="sng">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grpSp>
          <p:nvGrpSpPr>
            <p:cNvPr id="90" name="Group 89"/>
            <p:cNvGrpSpPr/>
            <p:nvPr/>
          </p:nvGrpSpPr>
          <p:grpSpPr>
            <a:xfrm flipH="1">
              <a:off x="7677600" y="1783609"/>
              <a:ext cx="1289536" cy="640080"/>
              <a:chOff x="5035553" y="2728262"/>
              <a:chExt cx="1289536" cy="640080"/>
            </a:xfrm>
          </p:grpSpPr>
          <p:sp>
            <p:nvSpPr>
              <p:cNvPr id="91" name="Rectangle 90"/>
              <p:cNvSpPr>
                <a:spLocks noChangeAspect="1"/>
              </p:cNvSpPr>
              <p:nvPr/>
            </p:nvSpPr>
            <p:spPr>
              <a:xfrm>
                <a:off x="5035553" y="2728262"/>
                <a:ext cx="930083" cy="640080"/>
              </a:xfrm>
              <a:prstGeom prst="rect">
                <a:avLst/>
              </a:prstGeom>
              <a:solidFill>
                <a:srgbClr val="FFFFFF"/>
              </a:solidFill>
              <a:ln w="25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63478" tIns="31739" rIns="63478" bIns="31739" rtlCol="0" anchor="ctr"/>
              <a:lstStyle/>
              <a:p>
                <a:pPr algn="ctr"/>
                <a:endParaRPr lang="en-US" sz="1800">
                  <a:noFill/>
                </a:endParaRPr>
              </a:p>
            </p:txBody>
          </p:sp>
          <p:sp>
            <p:nvSpPr>
              <p:cNvPr id="92" name="Rounded Rectangle 91"/>
              <p:cNvSpPr>
                <a:spLocks noChangeAspect="1"/>
              </p:cNvSpPr>
              <p:nvPr/>
            </p:nvSpPr>
            <p:spPr>
              <a:xfrm>
                <a:off x="5597752" y="3190196"/>
                <a:ext cx="305599" cy="12801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cxnSp>
            <p:nvCxnSpPr>
              <p:cNvPr id="93" name="Straight Connector 92"/>
              <p:cNvCxnSpPr/>
              <p:nvPr/>
            </p:nvCxnSpPr>
            <p:spPr>
              <a:xfrm flipH="1">
                <a:off x="5903351" y="3251648"/>
                <a:ext cx="421738" cy="0"/>
              </a:xfrm>
              <a:prstGeom prst="line">
                <a:avLst/>
              </a:prstGeom>
              <a:ln w="19050" cmpd="sng">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grpSp>
        <p:pic>
          <p:nvPicPr>
            <p:cNvPr id="94" name="Picture 93" descr="NUMA.png"/>
            <p:cNvPicPr>
              <a:picLocks noChangeAspect="1"/>
            </p:cNvPicPr>
            <p:nvPr/>
          </p:nvPicPr>
          <p:blipFill rotWithShape="1">
            <a:blip r:embed="rId3" cstate="print">
              <a:extLst>
                <a:ext uri="{28A0092B-C50C-407E-A947-70E740481C1C}">
                  <a14:useLocalDpi xmlns:a14="http://schemas.microsoft.com/office/drawing/2010/main"/>
                </a:ext>
              </a:extLst>
            </a:blip>
            <a:srcRect l="-6"/>
            <a:stretch/>
          </p:blipFill>
          <p:spPr>
            <a:xfrm rot="5400000">
              <a:off x="8354131" y="2258667"/>
              <a:ext cx="368128" cy="1003122"/>
            </a:xfrm>
            <a:prstGeom prst="rect">
              <a:avLst/>
            </a:prstGeom>
          </p:spPr>
        </p:pic>
        <p:cxnSp>
          <p:nvCxnSpPr>
            <p:cNvPr id="95" name="Straight Connector 94"/>
            <p:cNvCxnSpPr/>
            <p:nvPr/>
          </p:nvCxnSpPr>
          <p:spPr>
            <a:xfrm flipV="1">
              <a:off x="8747428" y="2405783"/>
              <a:ext cx="0" cy="170381"/>
            </a:xfrm>
            <a:prstGeom prst="line">
              <a:avLst/>
            </a:prstGeom>
            <a:ln w="19050" cmpd="sng">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grpSp>
          <p:nvGrpSpPr>
            <p:cNvPr id="96" name="Group 95"/>
            <p:cNvGrpSpPr/>
            <p:nvPr/>
          </p:nvGrpSpPr>
          <p:grpSpPr>
            <a:xfrm flipH="1">
              <a:off x="7677600" y="2719739"/>
              <a:ext cx="1793606" cy="640080"/>
              <a:chOff x="5035553" y="2728262"/>
              <a:chExt cx="1793606" cy="640080"/>
            </a:xfrm>
          </p:grpSpPr>
          <p:sp>
            <p:nvSpPr>
              <p:cNvPr id="97" name="Rectangle 96"/>
              <p:cNvSpPr>
                <a:spLocks noChangeAspect="1"/>
              </p:cNvSpPr>
              <p:nvPr/>
            </p:nvSpPr>
            <p:spPr>
              <a:xfrm>
                <a:off x="5035553" y="2728262"/>
                <a:ext cx="930083" cy="640080"/>
              </a:xfrm>
              <a:prstGeom prst="rect">
                <a:avLst/>
              </a:prstGeom>
              <a:solidFill>
                <a:schemeClr val="bg1"/>
              </a:solidFill>
              <a:ln w="25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63478" tIns="31739" rIns="63478" bIns="31739" rtlCol="0" anchor="ctr"/>
              <a:lstStyle/>
              <a:p>
                <a:pPr algn="ctr"/>
                <a:endParaRPr lang="en-US" sz="1800">
                  <a:noFill/>
                </a:endParaRPr>
              </a:p>
            </p:txBody>
          </p:sp>
          <p:sp>
            <p:nvSpPr>
              <p:cNvPr id="98" name="Rounded Rectangle 97"/>
              <p:cNvSpPr>
                <a:spLocks noChangeAspect="1"/>
              </p:cNvSpPr>
              <p:nvPr/>
            </p:nvSpPr>
            <p:spPr>
              <a:xfrm>
                <a:off x="5597752" y="3190196"/>
                <a:ext cx="305599" cy="12801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cxnSp>
            <p:nvCxnSpPr>
              <p:cNvPr id="99" name="Straight Connector 98"/>
              <p:cNvCxnSpPr/>
              <p:nvPr/>
            </p:nvCxnSpPr>
            <p:spPr>
              <a:xfrm flipH="1">
                <a:off x="5913637" y="3251648"/>
                <a:ext cx="915522" cy="0"/>
              </a:xfrm>
              <a:prstGeom prst="line">
                <a:avLst/>
              </a:prstGeom>
              <a:ln w="19050" cmpd="sng">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grpSp>
        <p:sp>
          <p:nvSpPr>
            <p:cNvPr id="100" name="TextBox 99"/>
            <p:cNvSpPr txBox="1"/>
            <p:nvPr/>
          </p:nvSpPr>
          <p:spPr>
            <a:xfrm>
              <a:off x="6445808" y="2584242"/>
              <a:ext cx="1225758" cy="595548"/>
            </a:xfrm>
            <a:prstGeom prst="rect">
              <a:avLst/>
            </a:prstGeom>
            <a:noFill/>
          </p:spPr>
          <p:txBody>
            <a:bodyPr wrap="square" rtlCol="0">
              <a:spAutoFit/>
            </a:bodyPr>
            <a:lstStyle/>
            <a:p>
              <a:pPr algn="ctr">
                <a:lnSpc>
                  <a:spcPct val="90000"/>
                </a:lnSpc>
              </a:pPr>
              <a:r>
                <a:rPr lang="en-US" sz="1800" dirty="0" smtClean="0"/>
                <a:t>NUMA </a:t>
              </a:r>
            </a:p>
            <a:p>
              <a:pPr algn="ctr">
                <a:lnSpc>
                  <a:spcPct val="90000"/>
                </a:lnSpc>
              </a:pPr>
              <a:r>
                <a:rPr lang="en-US" sz="1800" dirty="0" smtClean="0"/>
                <a:t>fabric</a:t>
              </a:r>
              <a:endParaRPr lang="en-US" sz="1800" dirty="0"/>
            </a:p>
          </p:txBody>
        </p:sp>
        <p:cxnSp>
          <p:nvCxnSpPr>
            <p:cNvPr id="101" name="Straight Connector 100"/>
            <p:cNvCxnSpPr/>
            <p:nvPr/>
          </p:nvCxnSpPr>
          <p:spPr>
            <a:xfrm flipH="1" flipV="1">
              <a:off x="3800790" y="1720124"/>
              <a:ext cx="1192610" cy="839715"/>
            </a:xfrm>
            <a:prstGeom prst="line">
              <a:avLst/>
            </a:prstGeom>
            <a:ln w="19050" cmpd="sng">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3800790" y="3216242"/>
              <a:ext cx="1192610" cy="787629"/>
            </a:xfrm>
            <a:prstGeom prst="line">
              <a:avLst/>
            </a:prstGeom>
            <a:ln w="19050" cmpd="sng">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4791166" y="1991386"/>
              <a:ext cx="1480066" cy="584776"/>
            </a:xfrm>
            <a:prstGeom prst="rect">
              <a:avLst/>
            </a:prstGeom>
            <a:noFill/>
          </p:spPr>
          <p:txBody>
            <a:bodyPr wrap="square" rtlCol="0">
              <a:spAutoFit/>
            </a:bodyPr>
            <a:lstStyle/>
            <a:p>
              <a:pPr algn="ctr"/>
              <a:r>
                <a:rPr lang="en-US" sz="1600" b="1" dirty="0" smtClean="0"/>
                <a:t>Coherence </a:t>
              </a:r>
            </a:p>
            <a:p>
              <a:pPr algn="ctr"/>
              <a:r>
                <a:rPr lang="en-US" sz="1600" b="1" dirty="0" smtClean="0"/>
                <a:t>domain 1</a:t>
              </a:r>
              <a:endParaRPr lang="en-US" sz="1600" b="1" dirty="0"/>
            </a:p>
          </p:txBody>
        </p:sp>
        <p:sp>
          <p:nvSpPr>
            <p:cNvPr id="104" name="TextBox 103"/>
            <p:cNvSpPr txBox="1"/>
            <p:nvPr/>
          </p:nvSpPr>
          <p:spPr>
            <a:xfrm>
              <a:off x="8967747" y="1783436"/>
              <a:ext cx="1224169" cy="584776"/>
            </a:xfrm>
            <a:prstGeom prst="rect">
              <a:avLst/>
            </a:prstGeom>
            <a:noFill/>
          </p:spPr>
          <p:txBody>
            <a:bodyPr wrap="square" rtlCol="0">
              <a:spAutoFit/>
            </a:bodyPr>
            <a:lstStyle/>
            <a:p>
              <a:r>
                <a:rPr lang="en-US" sz="1600" b="1" dirty="0" smtClean="0"/>
                <a:t>Coherence </a:t>
              </a:r>
            </a:p>
            <a:p>
              <a:r>
                <a:rPr lang="en-US" sz="1600" b="1" dirty="0" smtClean="0"/>
                <a:t>domain 2</a:t>
              </a:r>
              <a:endParaRPr lang="en-US" sz="1600" b="1" dirty="0"/>
            </a:p>
          </p:txBody>
        </p:sp>
        <p:grpSp>
          <p:nvGrpSpPr>
            <p:cNvPr id="105" name="Group 104"/>
            <p:cNvGrpSpPr/>
            <p:nvPr/>
          </p:nvGrpSpPr>
          <p:grpSpPr>
            <a:xfrm>
              <a:off x="5745907" y="3118597"/>
              <a:ext cx="2861789" cy="1035010"/>
              <a:chOff x="5719841" y="3998814"/>
              <a:chExt cx="2861789" cy="1035010"/>
            </a:xfrm>
          </p:grpSpPr>
          <p:sp>
            <p:nvSpPr>
              <p:cNvPr id="106" name="Freeform 105"/>
              <p:cNvSpPr/>
              <p:nvPr/>
            </p:nvSpPr>
            <p:spPr>
              <a:xfrm rot="180515">
                <a:off x="5765581" y="3998814"/>
                <a:ext cx="2807707" cy="391573"/>
              </a:xfrm>
              <a:custGeom>
                <a:avLst/>
                <a:gdLst>
                  <a:gd name="connsiteX0" fmla="*/ 0 w 2660612"/>
                  <a:gd name="connsiteY0" fmla="*/ 185971 h 384513"/>
                  <a:gd name="connsiteX1" fmla="*/ 328340 w 2660612"/>
                  <a:gd name="connsiteY1" fmla="*/ 80655 h 384513"/>
                  <a:gd name="connsiteX2" fmla="*/ 1722237 w 2660612"/>
                  <a:gd name="connsiteY2" fmla="*/ 119 h 384513"/>
                  <a:gd name="connsiteX3" fmla="*/ 2521405 w 2660612"/>
                  <a:gd name="connsiteY3" fmla="*/ 68265 h 384513"/>
                  <a:gd name="connsiteX4" fmla="*/ 2595746 w 2660612"/>
                  <a:gd name="connsiteY4" fmla="*/ 272702 h 384513"/>
                  <a:gd name="connsiteX5" fmla="*/ 1839944 w 2660612"/>
                  <a:gd name="connsiteY5" fmla="*/ 378018 h 384513"/>
                  <a:gd name="connsiteX6" fmla="*/ 235414 w 2660612"/>
                  <a:gd name="connsiteY6" fmla="*/ 365627 h 38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612" h="384513">
                    <a:moveTo>
                      <a:pt x="0" y="185971"/>
                    </a:moveTo>
                    <a:cubicBezTo>
                      <a:pt x="20650" y="148800"/>
                      <a:pt x="41301" y="111630"/>
                      <a:pt x="328340" y="80655"/>
                    </a:cubicBezTo>
                    <a:cubicBezTo>
                      <a:pt x="615380" y="49680"/>
                      <a:pt x="1356726" y="2184"/>
                      <a:pt x="1722237" y="119"/>
                    </a:cubicBezTo>
                    <a:cubicBezTo>
                      <a:pt x="2087748" y="-1946"/>
                      <a:pt x="2375820" y="22834"/>
                      <a:pt x="2521405" y="68265"/>
                    </a:cubicBezTo>
                    <a:cubicBezTo>
                      <a:pt x="2666990" y="113696"/>
                      <a:pt x="2709323" y="221077"/>
                      <a:pt x="2595746" y="272702"/>
                    </a:cubicBezTo>
                    <a:cubicBezTo>
                      <a:pt x="2482169" y="324327"/>
                      <a:pt x="2233333" y="362531"/>
                      <a:pt x="1839944" y="378018"/>
                    </a:cubicBezTo>
                    <a:cubicBezTo>
                      <a:pt x="1446555" y="393506"/>
                      <a:pt x="504901" y="378017"/>
                      <a:pt x="235414" y="365627"/>
                    </a:cubicBezTo>
                  </a:path>
                </a:pathLst>
              </a:custGeom>
              <a:ln w="19050">
                <a:solidFill>
                  <a:srgbClr val="FF0000"/>
                </a:solidFill>
                <a:prstDash val="solid"/>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TextBox 106"/>
              <p:cNvSpPr txBox="1"/>
              <p:nvPr/>
            </p:nvSpPr>
            <p:spPr>
              <a:xfrm>
                <a:off x="5719841" y="4494189"/>
                <a:ext cx="2861789" cy="539635"/>
              </a:xfrm>
              <a:prstGeom prst="rect">
                <a:avLst/>
              </a:prstGeom>
              <a:noFill/>
            </p:spPr>
            <p:txBody>
              <a:bodyPr wrap="square" rtlCol="0">
                <a:spAutoFit/>
              </a:bodyPr>
              <a:lstStyle/>
              <a:p>
                <a:pPr algn="ctr">
                  <a:lnSpc>
                    <a:spcPct val="90000"/>
                  </a:lnSpc>
                </a:pPr>
                <a:r>
                  <a:rPr lang="en-US" sz="1600" i="1" dirty="0" smtClean="0"/>
                  <a:t>300</a:t>
                </a:r>
                <a:r>
                  <a:rPr lang="en-US" sz="800" i="1" spc="-100" dirty="0" smtClean="0"/>
                  <a:t> </a:t>
                </a:r>
                <a:r>
                  <a:rPr lang="en-US" sz="1600" i="1" dirty="0" smtClean="0"/>
                  <a:t>ns round-trip latency </a:t>
                </a:r>
              </a:p>
              <a:p>
                <a:pPr algn="ctr">
                  <a:lnSpc>
                    <a:spcPct val="90000"/>
                  </a:lnSpc>
                </a:pPr>
                <a:r>
                  <a:rPr lang="en-US" sz="1600" i="1" dirty="0" smtClean="0"/>
                  <a:t>to remote memory</a:t>
                </a:r>
                <a:endParaRPr lang="en-US" sz="1600" i="1" dirty="0"/>
              </a:p>
            </p:txBody>
          </p:sp>
        </p:grpSp>
        <p:pic>
          <p:nvPicPr>
            <p:cNvPr id="108" name="Picture 107" descr="NUMA.png"/>
            <p:cNvPicPr>
              <a:picLocks noChangeAspect="1"/>
            </p:cNvPicPr>
            <p:nvPr/>
          </p:nvPicPr>
          <p:blipFill rotWithShape="1">
            <a:blip r:embed="rId3" cstate="print">
              <a:extLst>
                <a:ext uri="{28A0092B-C50C-407E-A947-70E740481C1C}">
                  <a14:useLocalDpi xmlns:a14="http://schemas.microsoft.com/office/drawing/2010/main"/>
                </a:ext>
              </a:extLst>
            </a:blip>
            <a:srcRect l="-6"/>
            <a:stretch/>
          </p:blipFill>
          <p:spPr>
            <a:xfrm rot="5400000">
              <a:off x="5329711" y="3050777"/>
              <a:ext cx="368128" cy="1003122"/>
            </a:xfrm>
            <a:prstGeom prst="rect">
              <a:avLst/>
            </a:prstGeom>
          </p:spPr>
        </p:pic>
        <p:grpSp>
          <p:nvGrpSpPr>
            <p:cNvPr id="109" name="Group 108"/>
            <p:cNvGrpSpPr/>
            <p:nvPr/>
          </p:nvGrpSpPr>
          <p:grpSpPr>
            <a:xfrm>
              <a:off x="5035553" y="2576162"/>
              <a:ext cx="1265093" cy="640080"/>
              <a:chOff x="5035553" y="2728262"/>
              <a:chExt cx="1265093" cy="640080"/>
            </a:xfrm>
          </p:grpSpPr>
          <p:cxnSp>
            <p:nvCxnSpPr>
              <p:cNvPr id="110" name="Straight Connector 109"/>
              <p:cNvCxnSpPr/>
              <p:nvPr/>
            </p:nvCxnSpPr>
            <p:spPr>
              <a:xfrm flipH="1">
                <a:off x="5903351" y="3251648"/>
                <a:ext cx="397295" cy="0"/>
              </a:xfrm>
              <a:prstGeom prst="line">
                <a:avLst/>
              </a:prstGeom>
              <a:ln w="19050" cmpd="sng">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11" name="Rectangle 110"/>
              <p:cNvSpPr>
                <a:spLocks noChangeAspect="1"/>
              </p:cNvSpPr>
              <p:nvPr/>
            </p:nvSpPr>
            <p:spPr>
              <a:xfrm>
                <a:off x="5035553" y="2728262"/>
                <a:ext cx="930083" cy="640080"/>
              </a:xfrm>
              <a:prstGeom prst="rect">
                <a:avLst/>
              </a:prstGeom>
              <a:solidFill>
                <a:srgbClr val="FFFFFF"/>
              </a:solidFill>
              <a:ln w="25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63478" tIns="31739" rIns="63478" bIns="31739" rtlCol="0" anchor="ctr"/>
              <a:lstStyle/>
              <a:p>
                <a:pPr algn="ctr"/>
                <a:endParaRPr lang="en-US" sz="1800">
                  <a:noFill/>
                </a:endParaRPr>
              </a:p>
            </p:txBody>
          </p:sp>
          <p:sp>
            <p:nvSpPr>
              <p:cNvPr id="112" name="Rounded Rectangle 111"/>
              <p:cNvSpPr>
                <a:spLocks noChangeAspect="1"/>
              </p:cNvSpPr>
              <p:nvPr/>
            </p:nvSpPr>
            <p:spPr>
              <a:xfrm>
                <a:off x="5597752" y="3190196"/>
                <a:ext cx="305599" cy="12801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grpSp>
      </p:grpSp>
      <p:pic>
        <p:nvPicPr>
          <p:cNvPr id="58" name="Picture 57"/>
          <p:cNvPicPr>
            <a:picLocks noChangeAspect="1"/>
          </p:cNvPicPr>
          <p:nvPr/>
        </p:nvPicPr>
        <p:blipFill>
          <a:blip r:embed="rId4"/>
          <a:stretch>
            <a:fillRect/>
          </a:stretch>
        </p:blipFill>
        <p:spPr>
          <a:xfrm>
            <a:off x="7977694" y="-3697"/>
            <a:ext cx="2147460" cy="499650"/>
          </a:xfrm>
          <a:prstGeom prst="rect">
            <a:avLst/>
          </a:prstGeom>
        </p:spPr>
      </p:pic>
    </p:spTree>
    <p:extLst>
      <p:ext uri="{BB962C8B-B14F-4D97-AF65-F5344CB8AC3E}">
        <p14:creationId xmlns:p14="http://schemas.microsoft.com/office/powerpoint/2010/main" val="2581247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07920" y="1777265"/>
            <a:ext cx="9539976" cy="5687933"/>
          </a:xfrm>
        </p:spPr>
        <p:txBody>
          <a:bodyPr>
            <a:normAutofit/>
          </a:bodyPr>
          <a:lstStyle/>
          <a:p>
            <a:pPr marL="0" indent="0">
              <a:buNone/>
            </a:pPr>
            <a:r>
              <a:rPr lang="en-US" sz="3200" dirty="0" smtClean="0"/>
              <a:t>Three trends impacting servers:</a:t>
            </a:r>
            <a:endParaRPr lang="en-US" sz="3200" dirty="0"/>
          </a:p>
          <a:p>
            <a:pPr lvl="1"/>
            <a:r>
              <a:rPr lang="en-US" sz="3200" dirty="0"/>
              <a:t>Data growing at ~10x/year</a:t>
            </a:r>
          </a:p>
          <a:p>
            <a:pPr lvl="1"/>
            <a:r>
              <a:rPr lang="en-US" sz="3200" dirty="0"/>
              <a:t>Nearing end of </a:t>
            </a:r>
            <a:r>
              <a:rPr lang="en-US" sz="3200" dirty="0" err="1"/>
              <a:t>Dennard</a:t>
            </a:r>
            <a:r>
              <a:rPr lang="en-US" sz="3200" dirty="0"/>
              <a:t> &amp; Multicore </a:t>
            </a:r>
            <a:r>
              <a:rPr lang="en-US" sz="3200" dirty="0" smtClean="0"/>
              <a:t>Scaling</a:t>
            </a:r>
          </a:p>
          <a:p>
            <a:pPr lvl="1"/>
            <a:r>
              <a:rPr lang="en-US" sz="3200" dirty="0" smtClean="0"/>
              <a:t>DDR memory capacity &amp; bandwidth lagging</a:t>
            </a:r>
            <a:endParaRPr lang="en-US" sz="3200" dirty="0"/>
          </a:p>
          <a:p>
            <a:pPr marL="0" indent="0">
              <a:spcBef>
                <a:spcPts val="2399"/>
              </a:spcBef>
              <a:buNone/>
            </a:pPr>
            <a:r>
              <a:rPr lang="en-US" sz="3200" dirty="0" smtClean="0"/>
              <a:t>Future server design dominated by DRAM</a:t>
            </a:r>
          </a:p>
          <a:p>
            <a:pPr lvl="1">
              <a:spcBef>
                <a:spcPts val="0"/>
              </a:spcBef>
            </a:pPr>
            <a:r>
              <a:rPr lang="en-US" sz="3200" dirty="0" smtClean="0"/>
              <a:t>Online services are in-memory</a:t>
            </a:r>
          </a:p>
          <a:p>
            <a:pPr lvl="1">
              <a:spcBef>
                <a:spcPts val="0"/>
              </a:spcBef>
            </a:pPr>
            <a:r>
              <a:rPr lang="en-US" sz="3200" dirty="0" smtClean="0"/>
              <a:t>Memory is a big fraction of TCO</a:t>
            </a:r>
          </a:p>
          <a:p>
            <a:pPr lvl="1">
              <a:spcBef>
                <a:spcPts val="768"/>
              </a:spcBef>
            </a:pPr>
            <a:r>
              <a:rPr lang="en-US" sz="3200" dirty="0" smtClean="0"/>
              <a:t>Design servers &amp; services around memory</a:t>
            </a:r>
          </a:p>
          <a:p>
            <a:pPr lvl="1">
              <a:spcBef>
                <a:spcPts val="768"/>
              </a:spcBef>
            </a:pPr>
            <a:r>
              <a:rPr lang="en-US" sz="3200" dirty="0" smtClean="0"/>
              <a:t>Die stacking is an excellent opportunity</a:t>
            </a:r>
            <a:endParaRPr lang="en-US" sz="3000" dirty="0"/>
          </a:p>
          <a:p>
            <a:pPr marL="0" indent="0">
              <a:spcBef>
                <a:spcPts val="2399"/>
              </a:spcBef>
              <a:buNone/>
            </a:pPr>
            <a:endParaRPr lang="en-US" sz="3000" dirty="0" smtClean="0"/>
          </a:p>
        </p:txBody>
      </p:sp>
      <p:sp>
        <p:nvSpPr>
          <p:cNvPr id="4" name="Slide Number Placeholder 3"/>
          <p:cNvSpPr>
            <a:spLocks noGrp="1"/>
          </p:cNvSpPr>
          <p:nvPr>
            <p:ph type="sldNum" sz="quarter" idx="12"/>
          </p:nvPr>
        </p:nvSpPr>
        <p:spPr/>
        <p:txBody>
          <a:bodyPr/>
          <a:lstStyle/>
          <a:p>
            <a:fld id="{BBA0E613-80D9-3349-88CE-4F65F8F2CA60}" type="slidenum">
              <a:rPr lang="en-US" smtClean="0"/>
              <a:pPr/>
              <a:t>29</a:t>
            </a:fld>
            <a:endParaRPr lang="en-US" dirty="0"/>
          </a:p>
        </p:txBody>
      </p:sp>
    </p:spTree>
    <p:extLst>
      <p:ext uri="{BB962C8B-B14F-4D97-AF65-F5344CB8AC3E}">
        <p14:creationId xmlns:p14="http://schemas.microsoft.com/office/powerpoint/2010/main" val="3627504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29" y="279922"/>
            <a:ext cx="9142572" cy="1269471"/>
          </a:xfrm>
        </p:spPr>
        <p:txBody>
          <a:bodyPr>
            <a:noAutofit/>
          </a:bodyPr>
          <a:lstStyle/>
          <a:p>
            <a:r>
              <a:rPr lang="en-US" sz="4800" dirty="0"/>
              <a:t>Inflection Point #1</a:t>
            </a:r>
            <a:r>
              <a:rPr lang="en-US" sz="4800" dirty="0" smtClean="0"/>
              <a:t>:</a:t>
            </a:r>
            <a:r>
              <a:rPr lang="en-US" sz="4800" dirty="0"/>
              <a:t> </a:t>
            </a:r>
            <a:r>
              <a:rPr lang="en-US" sz="4800" dirty="0" smtClean="0"/>
              <a:t>Data Growth</a:t>
            </a:r>
            <a:endParaRPr lang="en-US" sz="4800" dirty="0"/>
          </a:p>
        </p:txBody>
      </p:sp>
      <p:sp>
        <p:nvSpPr>
          <p:cNvPr id="3" name="Content Placeholder 2"/>
          <p:cNvSpPr>
            <a:spLocks noGrp="1"/>
          </p:cNvSpPr>
          <p:nvPr>
            <p:ph idx="1"/>
          </p:nvPr>
        </p:nvSpPr>
        <p:spPr>
          <a:xfrm>
            <a:off x="238829" y="5464596"/>
            <a:ext cx="9919589" cy="1872208"/>
          </a:xfrm>
        </p:spPr>
        <p:txBody>
          <a:bodyPr>
            <a:noAutofit/>
          </a:bodyPr>
          <a:lstStyle/>
          <a:p>
            <a:r>
              <a:rPr lang="en-US" sz="2800" dirty="0"/>
              <a:t>Data growth (by 2015) = 100x in ten years [IDC 2012]</a:t>
            </a:r>
          </a:p>
          <a:p>
            <a:pPr lvl="1"/>
            <a:r>
              <a:rPr lang="en-US" sz="2400" dirty="0"/>
              <a:t>Population growth = 10% in ten years</a:t>
            </a:r>
          </a:p>
          <a:p>
            <a:r>
              <a:rPr lang="en-US" sz="2800" dirty="0"/>
              <a:t>Monetizing data for commerce, health, science, services, ….</a:t>
            </a:r>
          </a:p>
          <a:p>
            <a:r>
              <a:rPr lang="en-US" sz="2800" dirty="0"/>
              <a:t>Big Data is shaping IT &amp; pretty much whatever we do!</a:t>
            </a:r>
          </a:p>
          <a:p>
            <a:endParaRPr lang="en-US" sz="2800" dirty="0"/>
          </a:p>
          <a:p>
            <a:endParaRPr lang="en-US" sz="2800" dirty="0"/>
          </a:p>
          <a:p>
            <a:endParaRPr lang="en-US" sz="2800" dirty="0"/>
          </a:p>
          <a:p>
            <a:endParaRPr lang="en-US" sz="2800" dirty="0"/>
          </a:p>
        </p:txBody>
      </p:sp>
      <p:pic>
        <p:nvPicPr>
          <p:cNvPr id="6" name="Image 2" descr="du-stacks-to-mo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791" y="1389475"/>
            <a:ext cx="8720510" cy="4055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224817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Thank You!</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For more information please visit us at </a:t>
            </a:r>
          </a:p>
          <a:p>
            <a:pPr algn="ctr">
              <a:buNone/>
            </a:pPr>
            <a:r>
              <a:rPr lang="en-US" b="1" dirty="0" err="1" smtClean="0"/>
              <a:t>ecocloud.ch</a:t>
            </a:r>
            <a:endParaRPr lang="en-US" b="1" dirty="0"/>
          </a:p>
        </p:txBody>
      </p:sp>
      <p:pic>
        <p:nvPicPr>
          <p:cNvPr id="4" name="Picture 13" descr="EPFL_LOG_RVB-96"/>
          <p:cNvPicPr>
            <a:picLocks noChangeAspect="1" noChangeArrowheads="1"/>
          </p:cNvPicPr>
          <p:nvPr/>
        </p:nvPicPr>
        <p:blipFill>
          <a:blip r:embed="rId2"/>
          <a:srcRect/>
          <a:stretch>
            <a:fillRect/>
          </a:stretch>
        </p:blipFill>
        <p:spPr bwMode="auto">
          <a:xfrm>
            <a:off x="5841206" y="4270378"/>
            <a:ext cx="3463926" cy="1671638"/>
          </a:xfrm>
          <a:prstGeom prst="rect">
            <a:avLst/>
          </a:prstGeom>
          <a:noFill/>
          <a:ln w="9525">
            <a:noFill/>
            <a:miter lim="800000"/>
            <a:headEnd/>
            <a:tailEnd/>
          </a:ln>
        </p:spPr>
      </p:pic>
      <p:pic>
        <p:nvPicPr>
          <p:cNvPr id="5" name="Picture 4" descr="EcoCloud-logo.jpg"/>
          <p:cNvPicPr>
            <a:picLocks noChangeAspect="1"/>
          </p:cNvPicPr>
          <p:nvPr/>
        </p:nvPicPr>
        <p:blipFill>
          <a:blip r:embed="rId3"/>
          <a:stretch>
            <a:fillRect/>
          </a:stretch>
        </p:blipFill>
        <p:spPr>
          <a:xfrm>
            <a:off x="812005" y="4422774"/>
            <a:ext cx="4625866" cy="1066800"/>
          </a:xfrm>
          <a:prstGeom prst="rect">
            <a:avLst/>
          </a:prstGeom>
        </p:spPr>
      </p:pic>
    </p:spTree>
    <p:extLst>
      <p:ext uri="{BB962C8B-B14F-4D97-AF65-F5344CB8AC3E}">
        <p14:creationId xmlns:p14="http://schemas.microsoft.com/office/powerpoint/2010/main" val="1626256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5" y="4"/>
            <a:ext cx="10168333" cy="198355"/>
          </a:xfrm>
          <a:prstGeom prst="rect">
            <a:avLst/>
          </a:prstGeom>
          <a:solidFill>
            <a:schemeClr val="accent1"/>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wrap="none" lIns="0" tIns="0" rIns="0" bIns="0"/>
          <a:lstStyle/>
          <a:p>
            <a:endParaRPr lang="en-US"/>
          </a:p>
        </p:txBody>
      </p:sp>
      <p:sp>
        <p:nvSpPr>
          <p:cNvPr id="8194" name="Rectangle 2"/>
          <p:cNvSpPr>
            <a:spLocks noGrp="1" noChangeArrowheads="1"/>
          </p:cNvSpPr>
          <p:nvPr>
            <p:ph type="title"/>
          </p:nvPr>
        </p:nvSpPr>
        <p:spPr>
          <a:ln/>
        </p:spPr>
        <p:txBody>
          <a:bodyPr>
            <a:normAutofit/>
          </a:bodyPr>
          <a:lstStyle/>
          <a:p>
            <a:r>
              <a:rPr lang="en-US" dirty="0" smtClean="0"/>
              <a:t>Data-Centric IT Growing Fast</a:t>
            </a:r>
            <a:endParaRPr lang="en-US" dirty="0"/>
          </a:p>
        </p:txBody>
      </p:sp>
      <p:sp>
        <p:nvSpPr>
          <p:cNvPr id="8195" name="Rectangle 3"/>
          <p:cNvSpPr>
            <a:spLocks noGrp="1" noChangeArrowheads="1"/>
          </p:cNvSpPr>
          <p:nvPr>
            <p:ph idx="1"/>
          </p:nvPr>
        </p:nvSpPr>
        <p:spPr>
          <a:ln/>
        </p:spPr>
        <p:txBody>
          <a:bodyPr/>
          <a:lstStyle/>
          <a:p>
            <a:pPr marL="376741" indent="-376741"/>
            <a:endParaRPr lang="en-US"/>
          </a:p>
        </p:txBody>
      </p:sp>
      <p:sp>
        <p:nvSpPr>
          <p:cNvPr id="8196" name="Rectangle 4"/>
          <p:cNvSpPr>
            <a:spLocks/>
          </p:cNvSpPr>
          <p:nvPr/>
        </p:nvSpPr>
        <p:spPr bwMode="auto">
          <a:xfrm>
            <a:off x="8243792" y="5226654"/>
            <a:ext cx="41703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spAutoFit/>
          </a:bodyPr>
          <a:lstStyle/>
          <a:p>
            <a:pPr algn="l"/>
            <a:r>
              <a:rPr lang="en-US" sz="900">
                <a:latin typeface="Helvetica" charset="0"/>
                <a:ea typeface="ＭＳ Ｐゴシック" charset="0"/>
                <a:cs typeface="Helvetica" charset="0"/>
                <a:sym typeface="Helvetica" charset="0"/>
              </a:rPr>
              <a:t>BC 332.</a:t>
            </a:r>
          </a:p>
        </p:txBody>
      </p:sp>
      <p:pic>
        <p:nvPicPr>
          <p:cNvPr id="819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2032"/>
          <a:stretch/>
        </p:blipFill>
        <p:spPr bwMode="auto">
          <a:xfrm>
            <a:off x="16534" y="1618969"/>
            <a:ext cx="10141883" cy="610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198" name="Rectangle 6"/>
          <p:cNvSpPr>
            <a:spLocks/>
          </p:cNvSpPr>
          <p:nvPr/>
        </p:nvSpPr>
        <p:spPr bwMode="auto">
          <a:xfrm>
            <a:off x="6202511" y="1410854"/>
            <a:ext cx="3888767" cy="32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r"/>
            <a:r>
              <a:rPr lang="en-US" sz="1900" dirty="0">
                <a:solidFill>
                  <a:srgbClr val="0044FE"/>
                </a:solidFill>
                <a:latin typeface="Arial" charset="0"/>
                <a:ea typeface="ＭＳ Ｐゴシック" charset="0"/>
                <a:cs typeface="Arial" charset="0"/>
                <a:sym typeface="Arial" charset="0"/>
              </a:rPr>
              <a:t>Source: James Hamilton, 2012</a:t>
            </a:r>
          </a:p>
        </p:txBody>
      </p:sp>
      <p:sp>
        <p:nvSpPr>
          <p:cNvPr id="2" name="TextBox 1"/>
          <p:cNvSpPr txBox="1"/>
          <p:nvPr/>
        </p:nvSpPr>
        <p:spPr>
          <a:xfrm>
            <a:off x="507922" y="5959942"/>
            <a:ext cx="9323813" cy="607703"/>
          </a:xfrm>
          <a:prstGeom prst="rect">
            <a:avLst/>
          </a:prstGeom>
          <a:solidFill>
            <a:schemeClr val="bg1">
              <a:lumMod val="85000"/>
            </a:schemeClr>
          </a:solidFill>
        </p:spPr>
        <p:txBody>
          <a:bodyPr wrap="square" lIns="91404" tIns="45703" rIns="91404" bIns="45703" rtlCol="0">
            <a:spAutoFit/>
          </a:bodyPr>
          <a:lstStyle/>
          <a:p>
            <a:pPr algn="ctr"/>
            <a:r>
              <a:rPr lang="en-US" sz="3200" b="1" dirty="0">
                <a:latin typeface="Gill Sans"/>
                <a:cs typeface="Gill Sans"/>
              </a:rPr>
              <a:t>Daily</a:t>
            </a:r>
            <a:r>
              <a:rPr lang="en-US" sz="3200" dirty="0">
                <a:latin typeface="Gill Sans Light"/>
                <a:cs typeface="Gill Sans Light"/>
              </a:rPr>
              <a:t> IT growth in 2012 = IT first five years of business!</a:t>
            </a:r>
          </a:p>
        </p:txBody>
      </p:sp>
    </p:spTree>
    <p:extLst>
      <p:ext uri="{BB962C8B-B14F-4D97-AF65-F5344CB8AC3E}">
        <p14:creationId xmlns:p14="http://schemas.microsoft.com/office/powerpoint/2010/main" val="4048038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952"/>
            <a:ext cx="10158413" cy="1269471"/>
          </a:xfrm>
        </p:spPr>
        <p:txBody>
          <a:bodyPr>
            <a:normAutofit fontScale="90000"/>
          </a:bodyPr>
          <a:lstStyle/>
          <a:p>
            <a:r>
              <a:rPr lang="en-US" dirty="0" smtClean="0"/>
              <a:t>Inflection Point #2: So Long “Free” Energy</a:t>
            </a:r>
            <a:endParaRPr lang="en-US" dirty="0"/>
          </a:p>
        </p:txBody>
      </p:sp>
      <p:sp>
        <p:nvSpPr>
          <p:cNvPr id="3" name="Content Placeholder 2"/>
          <p:cNvSpPr>
            <a:spLocks noGrp="1"/>
          </p:cNvSpPr>
          <p:nvPr>
            <p:ph idx="1"/>
          </p:nvPr>
        </p:nvSpPr>
        <p:spPr>
          <a:xfrm>
            <a:off x="193638" y="5013650"/>
            <a:ext cx="9618851" cy="2603175"/>
          </a:xfrm>
        </p:spPr>
        <p:txBody>
          <a:bodyPr>
            <a:normAutofit fontScale="92500" lnSpcReduction="20000"/>
          </a:bodyPr>
          <a:lstStyle/>
          <a:p>
            <a:pPr marL="0" indent="0">
              <a:buNone/>
            </a:pPr>
            <a:r>
              <a:rPr lang="en-US" b="1" dirty="0" smtClean="0"/>
              <a:t>Four decades of </a:t>
            </a:r>
            <a:r>
              <a:rPr lang="en-US" b="1" dirty="0" err="1" smtClean="0"/>
              <a:t>Dennard</a:t>
            </a:r>
            <a:r>
              <a:rPr lang="en-US" b="1" dirty="0" smtClean="0"/>
              <a:t> Scaling (1970~2005):</a:t>
            </a:r>
          </a:p>
          <a:p>
            <a:r>
              <a:rPr lang="en-US" b="1" dirty="0" smtClean="0"/>
              <a:t>P = C V</a:t>
            </a:r>
            <a:r>
              <a:rPr lang="en-US" b="1" baseline="30000" dirty="0" smtClean="0"/>
              <a:t>2</a:t>
            </a:r>
            <a:r>
              <a:rPr lang="en-US" b="1" dirty="0" smtClean="0"/>
              <a:t> f </a:t>
            </a:r>
          </a:p>
          <a:p>
            <a:r>
              <a:rPr lang="en-US" dirty="0" smtClean="0"/>
              <a:t>More transistors</a:t>
            </a:r>
          </a:p>
          <a:p>
            <a:r>
              <a:rPr lang="en-US" dirty="0" smtClean="0"/>
              <a:t>Lower voltages </a:t>
            </a:r>
          </a:p>
          <a:p>
            <a:pPr>
              <a:buFont typeface="Lucida Grande"/>
              <a:buChar char="➜"/>
            </a:pPr>
            <a:r>
              <a:rPr lang="en-US" dirty="0" smtClean="0"/>
              <a:t> Constant power/chip</a:t>
            </a:r>
          </a:p>
          <a:p>
            <a:pPr>
              <a:buNone/>
            </a:pPr>
            <a:endParaRPr lang="en-US" dirty="0" smtClean="0"/>
          </a:p>
          <a:p>
            <a:pPr>
              <a:buNone/>
            </a:pPr>
            <a:endParaRPr lang="en-US" dirty="0"/>
          </a:p>
        </p:txBody>
      </p:sp>
      <p:pic>
        <p:nvPicPr>
          <p:cNvPr id="5" name="Picture 4"/>
          <p:cNvPicPr>
            <a:picLocks noChangeAspect="1"/>
          </p:cNvPicPr>
          <p:nvPr/>
        </p:nvPicPr>
        <p:blipFill rotWithShape="1">
          <a:blip r:embed="rId2"/>
          <a:srcRect t="10122"/>
          <a:stretch/>
        </p:blipFill>
        <p:spPr>
          <a:xfrm>
            <a:off x="5810352" y="2242959"/>
            <a:ext cx="3840145" cy="2761140"/>
          </a:xfrm>
          <a:prstGeom prst="rect">
            <a:avLst/>
          </a:prstGeom>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835" y="1950108"/>
            <a:ext cx="4842558" cy="3010464"/>
          </a:xfrm>
          <a:prstGeom prst="rect">
            <a:avLst/>
          </a:prstGeom>
          <a:noFill/>
          <a:ln w="9525">
            <a:noFill/>
            <a:miter lim="800000"/>
            <a:headEnd/>
            <a:tailEnd/>
          </a:ln>
        </p:spPr>
      </p:pic>
      <p:sp>
        <p:nvSpPr>
          <p:cNvPr id="7" name="TextBox 6"/>
          <p:cNvSpPr txBox="1"/>
          <p:nvPr/>
        </p:nvSpPr>
        <p:spPr>
          <a:xfrm>
            <a:off x="110654" y="2368257"/>
            <a:ext cx="3352800" cy="584776"/>
          </a:xfrm>
          <a:prstGeom prst="rect">
            <a:avLst/>
          </a:prstGeom>
          <a:noFill/>
        </p:spPr>
        <p:txBody>
          <a:bodyPr wrap="square" lIns="91418" tIns="45709" rIns="91418" bIns="45709" rtlCol="0">
            <a:spAutoFit/>
          </a:bodyPr>
          <a:lstStyle/>
          <a:p>
            <a:r>
              <a:rPr lang="en-US" sz="1600" dirty="0" err="1"/>
              <a:t>Dennard</a:t>
            </a:r>
            <a:r>
              <a:rPr lang="en-US" sz="1600" dirty="0"/>
              <a:t> et. al., </a:t>
            </a:r>
          </a:p>
          <a:p>
            <a:r>
              <a:rPr lang="en-US" sz="1600" dirty="0"/>
              <a:t>1974</a:t>
            </a:r>
          </a:p>
        </p:txBody>
      </p:sp>
      <p:sp>
        <p:nvSpPr>
          <p:cNvPr id="8" name="TextBox 7"/>
          <p:cNvSpPr txBox="1"/>
          <p:nvPr/>
        </p:nvSpPr>
        <p:spPr>
          <a:xfrm>
            <a:off x="5774602" y="1936152"/>
            <a:ext cx="4037887" cy="338554"/>
          </a:xfrm>
          <a:prstGeom prst="rect">
            <a:avLst/>
          </a:prstGeom>
          <a:noFill/>
        </p:spPr>
        <p:txBody>
          <a:bodyPr wrap="square" lIns="91418" tIns="45709" rIns="91418" bIns="45709" rtlCol="0">
            <a:spAutoFit/>
          </a:bodyPr>
          <a:lstStyle/>
          <a:p>
            <a:r>
              <a:rPr lang="en-US" sz="1600" dirty="0"/>
              <a:t>Robert H. </a:t>
            </a:r>
            <a:r>
              <a:rPr lang="en-US" sz="1600" dirty="0" err="1"/>
              <a:t>Dennard</a:t>
            </a:r>
            <a:r>
              <a:rPr lang="en-US" sz="1600" dirty="0"/>
              <a:t>, picture from Wikipedia</a:t>
            </a:r>
          </a:p>
        </p:txBody>
      </p:sp>
    </p:spTree>
    <p:extLst>
      <p:ext uri="{BB962C8B-B14F-4D97-AF65-F5344CB8AC3E}">
        <p14:creationId xmlns:p14="http://schemas.microsoft.com/office/powerpoint/2010/main" val="959173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42225" y="5752683"/>
            <a:ext cx="2016188" cy="400103"/>
          </a:xfrm>
          <a:prstGeom prst="rect">
            <a:avLst/>
          </a:prstGeom>
          <a:noFill/>
        </p:spPr>
        <p:txBody>
          <a:bodyPr wrap="square" lIns="91423" tIns="45712" rIns="91423" bIns="45712" rtlCol="0">
            <a:spAutoFit/>
          </a:bodyPr>
          <a:lstStyle/>
          <a:p>
            <a:r>
              <a:rPr lang="en-US" dirty="0" smtClean="0"/>
              <a:t>[source: ITRS]</a:t>
            </a:r>
            <a:endParaRPr lang="en-US" dirty="0"/>
          </a:p>
        </p:txBody>
      </p:sp>
      <p:cxnSp>
        <p:nvCxnSpPr>
          <p:cNvPr id="8" name="Straight Connector 7"/>
          <p:cNvCxnSpPr/>
          <p:nvPr/>
        </p:nvCxnSpPr>
        <p:spPr>
          <a:xfrm>
            <a:off x="2558857" y="3016303"/>
            <a:ext cx="2016279" cy="2304319"/>
          </a:xfrm>
          <a:prstGeom prst="line">
            <a:avLst/>
          </a:prstGeom>
          <a:ln w="38100" cmpd="sng">
            <a:solidFill>
              <a:srgbClr val="B7CC51"/>
            </a:solidFill>
            <a:prstDash val="dash"/>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6820526"/>
            <a:ext cx="10158413" cy="646325"/>
          </a:xfrm>
          <a:prstGeom prst="rect">
            <a:avLst/>
          </a:prstGeom>
          <a:noFill/>
        </p:spPr>
        <p:txBody>
          <a:bodyPr wrap="square" lIns="91423" tIns="45712" rIns="91423" bIns="45712" rtlCol="0">
            <a:spAutoFit/>
          </a:bodyPr>
          <a:lstStyle/>
          <a:p>
            <a:pPr marL="1015540" lvl="1" indent="-571241" algn="ctr"/>
            <a:r>
              <a:rPr lang="en-US" sz="3600" b="1" dirty="0">
                <a:solidFill>
                  <a:srgbClr val="FF0000"/>
                </a:solidFill>
                <a:latin typeface="Gill Sans Light"/>
                <a:cs typeface="Gill Sans Light"/>
              </a:rPr>
              <a:t>The fundamental energy silver bullet is gone! </a:t>
            </a:r>
          </a:p>
        </p:txBody>
      </p:sp>
      <p:sp>
        <p:nvSpPr>
          <p:cNvPr id="12" name="Title 1"/>
          <p:cNvSpPr txBox="1">
            <a:spLocks/>
          </p:cNvSpPr>
          <p:nvPr/>
        </p:nvSpPr>
        <p:spPr>
          <a:xfrm>
            <a:off x="507921" y="569008"/>
            <a:ext cx="9142572" cy="1269471"/>
          </a:xfrm>
          <a:prstGeom prst="rect">
            <a:avLst/>
          </a:prstGeom>
        </p:spPr>
        <p:txBody>
          <a:bodyPr vert="horz" lIns="101554" tIns="50778" rIns="101554" bIns="50778" rtlCol="0" anchor="ctr">
            <a:normAutofit/>
          </a:bodyPr>
          <a:lstStyle>
            <a:lvl1pPr algn="ctr" defTabSz="507829" rtl="0" eaLnBrk="1" latinLnBrk="0" hangingPunct="1">
              <a:spcBef>
                <a:spcPct val="0"/>
              </a:spcBef>
              <a:buNone/>
              <a:defRPr sz="4900" kern="1200">
                <a:solidFill>
                  <a:schemeClr val="tx1"/>
                </a:solidFill>
                <a:latin typeface="+mj-lt"/>
                <a:ea typeface="+mj-ea"/>
                <a:cs typeface="+mj-cs"/>
              </a:defRPr>
            </a:lvl1pPr>
          </a:lstStyle>
          <a:p>
            <a:r>
              <a:rPr lang="en-US" dirty="0" smtClean="0">
                <a:latin typeface="Gill Sans Light"/>
                <a:cs typeface="Gill Sans Light"/>
              </a:rPr>
              <a:t>End of </a:t>
            </a:r>
            <a:r>
              <a:rPr lang="en-US" dirty="0" err="1" smtClean="0">
                <a:latin typeface="Gill Sans Light"/>
                <a:cs typeface="Gill Sans Light"/>
              </a:rPr>
              <a:t>Dennard</a:t>
            </a:r>
            <a:r>
              <a:rPr lang="en-US" dirty="0" smtClean="0">
                <a:latin typeface="Gill Sans Light"/>
                <a:cs typeface="Gill Sans Light"/>
              </a:rPr>
              <a:t> Scaling</a:t>
            </a:r>
            <a:endParaRPr lang="en-US" dirty="0">
              <a:latin typeface="Gill Sans Light"/>
              <a:cs typeface="Gill Sans Light"/>
            </a:endParaRPr>
          </a:p>
        </p:txBody>
      </p:sp>
      <p:sp>
        <p:nvSpPr>
          <p:cNvPr id="3" name="TextBox 2"/>
          <p:cNvSpPr txBox="1"/>
          <p:nvPr/>
        </p:nvSpPr>
        <p:spPr>
          <a:xfrm>
            <a:off x="4125988" y="2250626"/>
            <a:ext cx="1368152" cy="523214"/>
          </a:xfrm>
          <a:prstGeom prst="rect">
            <a:avLst/>
          </a:prstGeom>
          <a:noFill/>
        </p:spPr>
        <p:txBody>
          <a:bodyPr wrap="square" lIns="91429" tIns="45714" rIns="91429" bIns="45714" rtlCol="0">
            <a:spAutoFit/>
          </a:bodyPr>
          <a:lstStyle/>
          <a:p>
            <a:r>
              <a:rPr lang="en-US" sz="2800" dirty="0"/>
              <a:t>Today</a:t>
            </a:r>
          </a:p>
        </p:txBody>
      </p:sp>
      <p:sp>
        <p:nvSpPr>
          <p:cNvPr id="9" name="TextBox 8"/>
          <p:cNvSpPr txBox="1"/>
          <p:nvPr/>
        </p:nvSpPr>
        <p:spPr>
          <a:xfrm>
            <a:off x="8282342" y="3422718"/>
            <a:ext cx="1368152" cy="400110"/>
          </a:xfrm>
          <a:prstGeom prst="rect">
            <a:avLst/>
          </a:prstGeom>
          <a:noFill/>
        </p:spPr>
        <p:txBody>
          <a:bodyPr wrap="square" lIns="91429" tIns="45714" rIns="91429" bIns="45714" rtlCol="0">
            <a:spAutoFit/>
          </a:bodyPr>
          <a:lstStyle/>
          <a:p>
            <a:r>
              <a:rPr lang="en-US" dirty="0" smtClean="0"/>
              <a:t>Projections</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628205003"/>
              </p:ext>
            </p:extLst>
          </p:nvPr>
        </p:nvGraphicFramePr>
        <p:xfrm>
          <a:off x="326546" y="1720122"/>
          <a:ext cx="9323948" cy="5100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9723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Rise of Parallelism to Save the Day</a:t>
            </a:r>
            <a:endParaRPr lang="en-US" dirty="0"/>
          </a:p>
        </p:txBody>
      </p:sp>
      <p:sp>
        <p:nvSpPr>
          <p:cNvPr id="4" name="Slide Number Placeholder 3"/>
          <p:cNvSpPr>
            <a:spLocks noGrp="1"/>
          </p:cNvSpPr>
          <p:nvPr>
            <p:ph type="sldNum" sz="quarter" idx="12"/>
          </p:nvPr>
        </p:nvSpPr>
        <p:spPr/>
        <p:txBody>
          <a:bodyPr/>
          <a:lstStyle/>
          <a:p>
            <a:fld id="{BBA0E613-80D9-3349-88CE-4F65F8F2CA60}" type="slidenum">
              <a:rPr lang="en-US" smtClean="0"/>
              <a:pPr/>
              <a:t>7</a:t>
            </a:fld>
            <a:endParaRPr lang="en-US"/>
          </a:p>
        </p:txBody>
      </p:sp>
      <p:pic>
        <p:nvPicPr>
          <p:cNvPr id="8" name="Picture 7"/>
          <p:cNvPicPr>
            <a:picLocks noChangeAspect="1"/>
          </p:cNvPicPr>
          <p:nvPr/>
        </p:nvPicPr>
        <p:blipFill>
          <a:blip r:embed="rId2"/>
          <a:stretch>
            <a:fillRect/>
          </a:stretch>
        </p:blipFill>
        <p:spPr>
          <a:xfrm>
            <a:off x="6424062" y="2335837"/>
            <a:ext cx="1585632" cy="1040515"/>
          </a:xfrm>
          <a:prstGeom prst="rect">
            <a:avLst/>
          </a:prstGeom>
        </p:spPr>
      </p:pic>
      <p:pic>
        <p:nvPicPr>
          <p:cNvPr id="13" name="Picture 12"/>
          <p:cNvPicPr>
            <a:picLocks noChangeAspect="1"/>
          </p:cNvPicPr>
          <p:nvPr/>
        </p:nvPicPr>
        <p:blipFill>
          <a:blip r:embed="rId3"/>
          <a:stretch>
            <a:fillRect/>
          </a:stretch>
        </p:blipFill>
        <p:spPr>
          <a:xfrm>
            <a:off x="6424062" y="5154560"/>
            <a:ext cx="792816" cy="527583"/>
          </a:xfrm>
          <a:prstGeom prst="rect">
            <a:avLst/>
          </a:prstGeom>
        </p:spPr>
      </p:pic>
      <p:sp>
        <p:nvSpPr>
          <p:cNvPr id="14" name="Content Placeholder 13"/>
          <p:cNvSpPr>
            <a:spLocks noGrp="1"/>
          </p:cNvSpPr>
          <p:nvPr>
            <p:ph idx="1"/>
          </p:nvPr>
        </p:nvSpPr>
        <p:spPr>
          <a:xfrm>
            <a:off x="201122" y="2372250"/>
            <a:ext cx="5003345" cy="5487631"/>
          </a:xfrm>
        </p:spPr>
        <p:txBody>
          <a:bodyPr>
            <a:normAutofit/>
          </a:bodyPr>
          <a:lstStyle/>
          <a:p>
            <a:pPr marL="0" indent="0">
              <a:buNone/>
            </a:pPr>
            <a:r>
              <a:rPr lang="en-US" dirty="0" smtClean="0"/>
              <a:t>With voltages leveling:</a:t>
            </a:r>
          </a:p>
          <a:p>
            <a:r>
              <a:rPr lang="en-US" dirty="0"/>
              <a:t>P</a:t>
            </a:r>
            <a:r>
              <a:rPr lang="en-US" dirty="0" smtClean="0"/>
              <a:t>arallelism has emerged as the only silver bullet</a:t>
            </a:r>
          </a:p>
          <a:p>
            <a:r>
              <a:rPr lang="en-US" dirty="0" smtClean="0"/>
              <a:t>Use simpler cores </a:t>
            </a:r>
          </a:p>
          <a:p>
            <a:pPr lvl="1"/>
            <a:r>
              <a:rPr lang="en-US" dirty="0" err="1" smtClean="0"/>
              <a:t>Prius</a:t>
            </a:r>
            <a:r>
              <a:rPr lang="en-US" dirty="0" smtClean="0"/>
              <a:t> instead of race car</a:t>
            </a:r>
          </a:p>
          <a:p>
            <a:r>
              <a:rPr lang="en-US" dirty="0" smtClean="0"/>
              <a:t>Restructure software</a:t>
            </a:r>
          </a:p>
          <a:p>
            <a:r>
              <a:rPr lang="en-US" dirty="0" smtClean="0"/>
              <a:t>Each core </a:t>
            </a:r>
            <a:r>
              <a:rPr lang="en-US" dirty="0" smtClean="0">
                <a:latin typeface="Wingdings"/>
                <a:ea typeface="Wingdings"/>
                <a:cs typeface="Wingdings"/>
                <a:sym typeface="Wingdings"/>
              </a:rPr>
              <a:t></a:t>
            </a:r>
            <a:r>
              <a:rPr lang="en-US" dirty="0" smtClean="0"/>
              <a:t> </a:t>
            </a:r>
          </a:p>
          <a:p>
            <a:pPr marL="0" indent="0">
              <a:buNone/>
            </a:pPr>
            <a:r>
              <a:rPr lang="en-US" dirty="0"/>
              <a:t> </a:t>
            </a:r>
            <a:r>
              <a:rPr lang="en-US" dirty="0" smtClean="0"/>
              <a:t>              less joules/op</a:t>
            </a:r>
          </a:p>
          <a:p>
            <a:pPr marL="0" indent="0">
              <a:buNone/>
            </a:pPr>
            <a:endParaRPr lang="en-US" dirty="0"/>
          </a:p>
          <a:p>
            <a:endParaRPr lang="en-US" dirty="0" smtClean="0"/>
          </a:p>
          <a:p>
            <a:pPr marL="0" indent="0">
              <a:buNone/>
            </a:pPr>
            <a:endParaRPr lang="en-US" dirty="0"/>
          </a:p>
        </p:txBody>
      </p:sp>
      <p:pic>
        <p:nvPicPr>
          <p:cNvPr id="15" name="Picture 14"/>
          <p:cNvPicPr>
            <a:picLocks noChangeAspect="1"/>
          </p:cNvPicPr>
          <p:nvPr/>
        </p:nvPicPr>
        <p:blipFill>
          <a:blip r:embed="rId3"/>
          <a:stretch>
            <a:fillRect/>
          </a:stretch>
        </p:blipFill>
        <p:spPr>
          <a:xfrm>
            <a:off x="7216878" y="5154560"/>
            <a:ext cx="792816" cy="527583"/>
          </a:xfrm>
          <a:prstGeom prst="rect">
            <a:avLst/>
          </a:prstGeom>
        </p:spPr>
      </p:pic>
      <p:pic>
        <p:nvPicPr>
          <p:cNvPr id="16" name="Picture 15"/>
          <p:cNvPicPr>
            <a:picLocks noChangeAspect="1"/>
          </p:cNvPicPr>
          <p:nvPr/>
        </p:nvPicPr>
        <p:blipFill>
          <a:blip r:embed="rId3"/>
          <a:stretch>
            <a:fillRect/>
          </a:stretch>
        </p:blipFill>
        <p:spPr>
          <a:xfrm>
            <a:off x="8009694" y="5154560"/>
            <a:ext cx="792816" cy="527583"/>
          </a:xfrm>
          <a:prstGeom prst="rect">
            <a:avLst/>
          </a:prstGeom>
        </p:spPr>
      </p:pic>
      <p:pic>
        <p:nvPicPr>
          <p:cNvPr id="17" name="Picture 16"/>
          <p:cNvPicPr>
            <a:picLocks noChangeAspect="1"/>
          </p:cNvPicPr>
          <p:nvPr/>
        </p:nvPicPr>
        <p:blipFill>
          <a:blip r:embed="rId3"/>
          <a:stretch>
            <a:fillRect/>
          </a:stretch>
        </p:blipFill>
        <p:spPr>
          <a:xfrm>
            <a:off x="8802510" y="5154560"/>
            <a:ext cx="792816" cy="527583"/>
          </a:xfrm>
          <a:prstGeom prst="rect">
            <a:avLst/>
          </a:prstGeom>
        </p:spPr>
      </p:pic>
      <p:pic>
        <p:nvPicPr>
          <p:cNvPr id="18" name="Picture 17"/>
          <p:cNvPicPr>
            <a:picLocks noChangeAspect="1"/>
          </p:cNvPicPr>
          <p:nvPr/>
        </p:nvPicPr>
        <p:blipFill>
          <a:blip r:embed="rId3"/>
          <a:stretch>
            <a:fillRect/>
          </a:stretch>
        </p:blipFill>
        <p:spPr>
          <a:xfrm>
            <a:off x="6424062" y="5682143"/>
            <a:ext cx="792816" cy="527583"/>
          </a:xfrm>
          <a:prstGeom prst="rect">
            <a:avLst/>
          </a:prstGeom>
        </p:spPr>
      </p:pic>
      <p:pic>
        <p:nvPicPr>
          <p:cNvPr id="19" name="Picture 18"/>
          <p:cNvPicPr>
            <a:picLocks noChangeAspect="1"/>
          </p:cNvPicPr>
          <p:nvPr/>
        </p:nvPicPr>
        <p:blipFill>
          <a:blip r:embed="rId3"/>
          <a:stretch>
            <a:fillRect/>
          </a:stretch>
        </p:blipFill>
        <p:spPr>
          <a:xfrm>
            <a:off x="7216878" y="5682143"/>
            <a:ext cx="792816" cy="527583"/>
          </a:xfrm>
          <a:prstGeom prst="rect">
            <a:avLst/>
          </a:prstGeom>
        </p:spPr>
      </p:pic>
      <p:pic>
        <p:nvPicPr>
          <p:cNvPr id="20" name="Picture 19"/>
          <p:cNvPicPr>
            <a:picLocks noChangeAspect="1"/>
          </p:cNvPicPr>
          <p:nvPr/>
        </p:nvPicPr>
        <p:blipFill>
          <a:blip r:embed="rId3"/>
          <a:stretch>
            <a:fillRect/>
          </a:stretch>
        </p:blipFill>
        <p:spPr>
          <a:xfrm>
            <a:off x="8009694" y="5682143"/>
            <a:ext cx="792816" cy="527583"/>
          </a:xfrm>
          <a:prstGeom prst="rect">
            <a:avLst/>
          </a:prstGeom>
        </p:spPr>
      </p:pic>
      <p:pic>
        <p:nvPicPr>
          <p:cNvPr id="21" name="Picture 20"/>
          <p:cNvPicPr>
            <a:picLocks noChangeAspect="1"/>
          </p:cNvPicPr>
          <p:nvPr/>
        </p:nvPicPr>
        <p:blipFill>
          <a:blip r:embed="rId3"/>
          <a:stretch>
            <a:fillRect/>
          </a:stretch>
        </p:blipFill>
        <p:spPr>
          <a:xfrm>
            <a:off x="8802510" y="5682143"/>
            <a:ext cx="792816" cy="527583"/>
          </a:xfrm>
          <a:prstGeom prst="rect">
            <a:avLst/>
          </a:prstGeom>
        </p:spPr>
      </p:pic>
      <p:pic>
        <p:nvPicPr>
          <p:cNvPr id="22" name="Picture 21"/>
          <p:cNvPicPr>
            <a:picLocks noChangeAspect="1"/>
          </p:cNvPicPr>
          <p:nvPr/>
        </p:nvPicPr>
        <p:blipFill>
          <a:blip r:embed="rId3"/>
          <a:stretch>
            <a:fillRect/>
          </a:stretch>
        </p:blipFill>
        <p:spPr>
          <a:xfrm>
            <a:off x="6424062" y="6209726"/>
            <a:ext cx="792816" cy="527583"/>
          </a:xfrm>
          <a:prstGeom prst="rect">
            <a:avLst/>
          </a:prstGeom>
        </p:spPr>
      </p:pic>
      <p:pic>
        <p:nvPicPr>
          <p:cNvPr id="23" name="Picture 22"/>
          <p:cNvPicPr>
            <a:picLocks noChangeAspect="1"/>
          </p:cNvPicPr>
          <p:nvPr/>
        </p:nvPicPr>
        <p:blipFill>
          <a:blip r:embed="rId3"/>
          <a:stretch>
            <a:fillRect/>
          </a:stretch>
        </p:blipFill>
        <p:spPr>
          <a:xfrm>
            <a:off x="7216878" y="6209726"/>
            <a:ext cx="792816" cy="527583"/>
          </a:xfrm>
          <a:prstGeom prst="rect">
            <a:avLst/>
          </a:prstGeom>
        </p:spPr>
      </p:pic>
      <p:pic>
        <p:nvPicPr>
          <p:cNvPr id="24" name="Picture 23"/>
          <p:cNvPicPr>
            <a:picLocks noChangeAspect="1"/>
          </p:cNvPicPr>
          <p:nvPr/>
        </p:nvPicPr>
        <p:blipFill>
          <a:blip r:embed="rId3"/>
          <a:stretch>
            <a:fillRect/>
          </a:stretch>
        </p:blipFill>
        <p:spPr>
          <a:xfrm>
            <a:off x="8009694" y="6209726"/>
            <a:ext cx="792816" cy="527583"/>
          </a:xfrm>
          <a:prstGeom prst="rect">
            <a:avLst/>
          </a:prstGeom>
        </p:spPr>
      </p:pic>
      <p:pic>
        <p:nvPicPr>
          <p:cNvPr id="25" name="Picture 24"/>
          <p:cNvPicPr>
            <a:picLocks noChangeAspect="1"/>
          </p:cNvPicPr>
          <p:nvPr/>
        </p:nvPicPr>
        <p:blipFill>
          <a:blip r:embed="rId3"/>
          <a:stretch>
            <a:fillRect/>
          </a:stretch>
        </p:blipFill>
        <p:spPr>
          <a:xfrm>
            <a:off x="8802510" y="6209726"/>
            <a:ext cx="792816" cy="527583"/>
          </a:xfrm>
          <a:prstGeom prst="rect">
            <a:avLst/>
          </a:prstGeom>
        </p:spPr>
      </p:pic>
      <p:pic>
        <p:nvPicPr>
          <p:cNvPr id="26" name="Picture 25"/>
          <p:cNvPicPr>
            <a:picLocks noChangeAspect="1"/>
          </p:cNvPicPr>
          <p:nvPr/>
        </p:nvPicPr>
        <p:blipFill>
          <a:blip r:embed="rId3"/>
          <a:stretch>
            <a:fillRect/>
          </a:stretch>
        </p:blipFill>
        <p:spPr>
          <a:xfrm>
            <a:off x="6424062" y="6737309"/>
            <a:ext cx="792816" cy="527583"/>
          </a:xfrm>
          <a:prstGeom prst="rect">
            <a:avLst/>
          </a:prstGeom>
        </p:spPr>
      </p:pic>
      <p:pic>
        <p:nvPicPr>
          <p:cNvPr id="27" name="Picture 26"/>
          <p:cNvPicPr>
            <a:picLocks noChangeAspect="1"/>
          </p:cNvPicPr>
          <p:nvPr/>
        </p:nvPicPr>
        <p:blipFill>
          <a:blip r:embed="rId3"/>
          <a:stretch>
            <a:fillRect/>
          </a:stretch>
        </p:blipFill>
        <p:spPr>
          <a:xfrm>
            <a:off x="7216878" y="6737309"/>
            <a:ext cx="792816" cy="527583"/>
          </a:xfrm>
          <a:prstGeom prst="rect">
            <a:avLst/>
          </a:prstGeom>
        </p:spPr>
      </p:pic>
      <p:pic>
        <p:nvPicPr>
          <p:cNvPr id="28" name="Picture 27"/>
          <p:cNvPicPr>
            <a:picLocks noChangeAspect="1"/>
          </p:cNvPicPr>
          <p:nvPr/>
        </p:nvPicPr>
        <p:blipFill>
          <a:blip r:embed="rId3"/>
          <a:stretch>
            <a:fillRect/>
          </a:stretch>
        </p:blipFill>
        <p:spPr>
          <a:xfrm>
            <a:off x="8009694" y="6737309"/>
            <a:ext cx="792816" cy="527583"/>
          </a:xfrm>
          <a:prstGeom prst="rect">
            <a:avLst/>
          </a:prstGeom>
        </p:spPr>
      </p:pic>
      <p:pic>
        <p:nvPicPr>
          <p:cNvPr id="29" name="Picture 28"/>
          <p:cNvPicPr>
            <a:picLocks noChangeAspect="1"/>
          </p:cNvPicPr>
          <p:nvPr/>
        </p:nvPicPr>
        <p:blipFill>
          <a:blip r:embed="rId3"/>
          <a:stretch>
            <a:fillRect/>
          </a:stretch>
        </p:blipFill>
        <p:spPr>
          <a:xfrm>
            <a:off x="8802510" y="6737309"/>
            <a:ext cx="792816" cy="527583"/>
          </a:xfrm>
          <a:prstGeom prst="rect">
            <a:avLst/>
          </a:prstGeom>
        </p:spPr>
      </p:pic>
      <p:pic>
        <p:nvPicPr>
          <p:cNvPr id="30" name="Picture 29"/>
          <p:cNvPicPr>
            <a:picLocks noChangeAspect="1"/>
          </p:cNvPicPr>
          <p:nvPr/>
        </p:nvPicPr>
        <p:blipFill>
          <a:blip r:embed="rId2"/>
          <a:stretch>
            <a:fillRect/>
          </a:stretch>
        </p:blipFill>
        <p:spPr>
          <a:xfrm>
            <a:off x="8009694" y="2335837"/>
            <a:ext cx="1585632" cy="1040515"/>
          </a:xfrm>
          <a:prstGeom prst="rect">
            <a:avLst/>
          </a:prstGeom>
        </p:spPr>
      </p:pic>
      <p:pic>
        <p:nvPicPr>
          <p:cNvPr id="32" name="Picture 31"/>
          <p:cNvPicPr>
            <a:picLocks noChangeAspect="1"/>
          </p:cNvPicPr>
          <p:nvPr/>
        </p:nvPicPr>
        <p:blipFill>
          <a:blip r:embed="rId2"/>
          <a:stretch>
            <a:fillRect/>
          </a:stretch>
        </p:blipFill>
        <p:spPr>
          <a:xfrm>
            <a:off x="6424062" y="1327644"/>
            <a:ext cx="1585632" cy="1040515"/>
          </a:xfrm>
          <a:prstGeom prst="rect">
            <a:avLst/>
          </a:prstGeom>
        </p:spPr>
      </p:pic>
      <p:pic>
        <p:nvPicPr>
          <p:cNvPr id="33" name="Picture 32"/>
          <p:cNvPicPr>
            <a:picLocks noChangeAspect="1"/>
          </p:cNvPicPr>
          <p:nvPr/>
        </p:nvPicPr>
        <p:blipFill>
          <a:blip r:embed="rId2"/>
          <a:stretch>
            <a:fillRect/>
          </a:stretch>
        </p:blipFill>
        <p:spPr>
          <a:xfrm>
            <a:off x="8009694" y="1327644"/>
            <a:ext cx="1585632" cy="1040515"/>
          </a:xfrm>
          <a:prstGeom prst="rect">
            <a:avLst/>
          </a:prstGeom>
        </p:spPr>
      </p:pic>
      <p:sp>
        <p:nvSpPr>
          <p:cNvPr id="34" name="Down Arrow 33"/>
          <p:cNvSpPr/>
          <p:nvPr/>
        </p:nvSpPr>
        <p:spPr>
          <a:xfrm>
            <a:off x="6663426" y="3552800"/>
            <a:ext cx="2808390" cy="1407772"/>
          </a:xfrm>
          <a:prstGeom prst="downArrow">
            <a:avLst>
              <a:gd name="adj1" fmla="val 50000"/>
              <a:gd name="adj2" fmla="val 50902"/>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Multicore Scaling</a:t>
            </a:r>
            <a:endParaRPr lang="en-US" sz="2400" dirty="0"/>
          </a:p>
        </p:txBody>
      </p:sp>
      <p:sp>
        <p:nvSpPr>
          <p:cNvPr id="35" name="TextBox 34"/>
          <p:cNvSpPr txBox="1"/>
          <p:nvPr/>
        </p:nvSpPr>
        <p:spPr>
          <a:xfrm rot="16200000">
            <a:off x="4461016" y="2348768"/>
            <a:ext cx="3096428" cy="830997"/>
          </a:xfrm>
          <a:prstGeom prst="rect">
            <a:avLst/>
          </a:prstGeom>
          <a:noFill/>
        </p:spPr>
        <p:txBody>
          <a:bodyPr wrap="square" rtlCol="0">
            <a:spAutoFit/>
          </a:bodyPr>
          <a:lstStyle/>
          <a:p>
            <a:pPr algn="ctr"/>
            <a:r>
              <a:rPr lang="en-US" sz="2400" b="1" dirty="0" smtClean="0"/>
              <a:t>Conventional Server</a:t>
            </a:r>
          </a:p>
          <a:p>
            <a:pPr algn="ctr"/>
            <a:r>
              <a:rPr lang="en-US" sz="2400" b="1" dirty="0" smtClean="0"/>
              <a:t>CPU (e.g., Intel) </a:t>
            </a:r>
            <a:endParaRPr lang="en-US" sz="2400" b="1" dirty="0"/>
          </a:p>
        </p:txBody>
      </p:sp>
      <p:sp>
        <p:nvSpPr>
          <p:cNvPr id="36" name="TextBox 35"/>
          <p:cNvSpPr txBox="1"/>
          <p:nvPr/>
        </p:nvSpPr>
        <p:spPr>
          <a:xfrm rot="16200000">
            <a:off x="4450559" y="5733237"/>
            <a:ext cx="2952412" cy="830997"/>
          </a:xfrm>
          <a:prstGeom prst="rect">
            <a:avLst/>
          </a:prstGeom>
          <a:noFill/>
        </p:spPr>
        <p:txBody>
          <a:bodyPr wrap="square" rtlCol="0">
            <a:spAutoFit/>
          </a:bodyPr>
          <a:lstStyle/>
          <a:p>
            <a:pPr algn="ctr"/>
            <a:r>
              <a:rPr lang="en-US" sz="2400" b="1" dirty="0" smtClean="0"/>
              <a:t>Modern Multicore</a:t>
            </a:r>
          </a:p>
          <a:p>
            <a:pPr algn="ctr"/>
            <a:r>
              <a:rPr lang="en-US" sz="2400" b="1" dirty="0" smtClean="0"/>
              <a:t>CPU (e.g., </a:t>
            </a:r>
            <a:r>
              <a:rPr lang="en-US" sz="2400" b="1" dirty="0" err="1" smtClean="0"/>
              <a:t>Tilera</a:t>
            </a:r>
            <a:r>
              <a:rPr lang="en-US" sz="2400" b="1" dirty="0" smtClean="0"/>
              <a:t>)</a:t>
            </a:r>
            <a:endParaRPr lang="en-US" sz="2400" b="1" dirty="0"/>
          </a:p>
        </p:txBody>
      </p:sp>
    </p:spTree>
    <p:extLst>
      <p:ext uri="{BB962C8B-B14F-4D97-AF65-F5344CB8AC3E}">
        <p14:creationId xmlns:p14="http://schemas.microsoft.com/office/powerpoint/2010/main" val="2600044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702" y="594672"/>
            <a:ext cx="9142572" cy="1269471"/>
          </a:xfrm>
        </p:spPr>
        <p:txBody>
          <a:bodyPr>
            <a:normAutofit fontScale="90000"/>
          </a:bodyPr>
          <a:lstStyle/>
          <a:p>
            <a:r>
              <a:rPr lang="en-US" dirty="0" smtClean="0"/>
              <a:t>The Rise of Dark Silicon:</a:t>
            </a:r>
            <a:br>
              <a:rPr lang="en-US" dirty="0" smtClean="0"/>
            </a:br>
            <a:r>
              <a:rPr lang="en-US" dirty="0" smtClean="0"/>
              <a:t>End of Multicore Scaling</a:t>
            </a:r>
            <a:endParaRPr lang="en-US" dirty="0"/>
          </a:p>
        </p:txBody>
      </p:sp>
      <p:sp>
        <p:nvSpPr>
          <p:cNvPr id="3" name="Content Placeholder 2"/>
          <p:cNvSpPr>
            <a:spLocks noGrp="1"/>
          </p:cNvSpPr>
          <p:nvPr>
            <p:ph idx="1"/>
          </p:nvPr>
        </p:nvSpPr>
        <p:spPr>
          <a:xfrm>
            <a:off x="133100" y="1072032"/>
            <a:ext cx="4412710" cy="6696930"/>
          </a:xfrm>
        </p:spPr>
        <p:txBody>
          <a:bodyPr>
            <a:noAutofit/>
          </a:bodyPr>
          <a:lstStyle/>
          <a:p>
            <a:pPr>
              <a:buNone/>
            </a:pPr>
            <a:endParaRPr lang="en-US" sz="3200" dirty="0"/>
          </a:p>
          <a:p>
            <a:pPr>
              <a:buNone/>
            </a:pPr>
            <a:endParaRPr lang="en-US" sz="3200" dirty="0" smtClean="0"/>
          </a:p>
          <a:p>
            <a:pPr>
              <a:buNone/>
            </a:pPr>
            <a:r>
              <a:rPr lang="en-US" sz="3200" dirty="0" smtClean="0"/>
              <a:t>But </a:t>
            </a:r>
            <a:r>
              <a:rPr lang="en-US" sz="3200" dirty="0"/>
              <a:t>parallelism </a:t>
            </a:r>
            <a:r>
              <a:rPr lang="en-US" sz="3200" dirty="0" smtClean="0"/>
              <a:t>can not offset </a:t>
            </a:r>
            <a:r>
              <a:rPr lang="en-US" sz="3200" dirty="0"/>
              <a:t>leveling </a:t>
            </a:r>
            <a:r>
              <a:rPr lang="en-US" sz="3200" dirty="0" smtClean="0"/>
              <a:t>voltages</a:t>
            </a:r>
          </a:p>
          <a:p>
            <a:pPr lvl="2">
              <a:buNone/>
            </a:pPr>
            <a:endParaRPr lang="en-US" sz="2300" dirty="0" smtClean="0"/>
          </a:p>
          <a:p>
            <a:pPr marL="0" indent="0">
              <a:buNone/>
            </a:pPr>
            <a:r>
              <a:rPr lang="en-US" sz="3200" dirty="0" smtClean="0"/>
              <a:t>Even in servers with abundant parallelism</a:t>
            </a:r>
          </a:p>
          <a:p>
            <a:pPr lvl="2">
              <a:buNone/>
            </a:pPr>
            <a:endParaRPr lang="en-US" sz="2300" dirty="0" smtClean="0"/>
          </a:p>
          <a:p>
            <a:pPr>
              <a:buNone/>
            </a:pPr>
            <a:r>
              <a:rPr lang="en-US" sz="3200" dirty="0" smtClean="0"/>
              <a:t>Core complexity has leveled too!</a:t>
            </a:r>
            <a:endParaRPr lang="en-US" sz="3000" dirty="0" smtClean="0"/>
          </a:p>
          <a:p>
            <a:pPr marL="888495" lvl="2" indent="0">
              <a:buNone/>
            </a:pPr>
            <a:endParaRPr lang="en-US" sz="2100" dirty="0" smtClean="0"/>
          </a:p>
          <a:p>
            <a:pPr marL="0" indent="0">
              <a:buNone/>
            </a:pPr>
            <a:r>
              <a:rPr lang="en-US" sz="3000" dirty="0" smtClean="0"/>
              <a:t>Soon</a:t>
            </a:r>
            <a:r>
              <a:rPr lang="en-US" sz="3000" dirty="0"/>
              <a:t>, cannot power all chip</a:t>
            </a:r>
          </a:p>
        </p:txBody>
      </p:sp>
      <p:sp>
        <p:nvSpPr>
          <p:cNvPr id="7" name="TextBox 6"/>
          <p:cNvSpPr txBox="1"/>
          <p:nvPr/>
        </p:nvSpPr>
        <p:spPr>
          <a:xfrm>
            <a:off x="5333606" y="6773036"/>
            <a:ext cx="4930320" cy="830975"/>
          </a:xfrm>
          <a:prstGeom prst="rect">
            <a:avLst/>
          </a:prstGeom>
          <a:noFill/>
        </p:spPr>
        <p:txBody>
          <a:bodyPr wrap="square" lIns="91418" tIns="45709" rIns="91418" bIns="45709" rtlCol="0">
            <a:spAutoFit/>
          </a:bodyPr>
          <a:lstStyle/>
          <a:p>
            <a:r>
              <a:rPr lang="en-US" sz="2400" b="1" dirty="0" err="1" smtClean="0">
                <a:solidFill>
                  <a:srgbClr val="FF0000"/>
                </a:solidFill>
              </a:rPr>
              <a:t>Hardavellas</a:t>
            </a:r>
            <a:r>
              <a:rPr lang="en-US" sz="2400" b="1" dirty="0" smtClean="0">
                <a:solidFill>
                  <a:srgbClr val="FF0000"/>
                </a:solidFill>
              </a:rPr>
              <a:t> et. al., “Toward Dark Silicon in Servers”, IEEE Micro, 2011</a:t>
            </a:r>
            <a:endParaRPr lang="en-US" sz="2400" b="1" dirty="0">
              <a:solidFill>
                <a:srgbClr val="FF0000"/>
              </a:solidFill>
            </a:endParaRPr>
          </a:p>
        </p:txBody>
      </p:sp>
      <p:sp>
        <p:nvSpPr>
          <p:cNvPr id="11" name="Up-Down Arrow 10"/>
          <p:cNvSpPr/>
          <p:nvPr/>
        </p:nvSpPr>
        <p:spPr>
          <a:xfrm>
            <a:off x="8924975" y="2357218"/>
            <a:ext cx="244036" cy="875114"/>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TextBox 11"/>
          <p:cNvSpPr txBox="1"/>
          <p:nvPr/>
        </p:nvSpPr>
        <p:spPr>
          <a:xfrm>
            <a:off x="8103626" y="2547385"/>
            <a:ext cx="1138798" cy="6096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t>Dark Silicon</a:t>
            </a:r>
            <a:endParaRPr lang="en-US" sz="2000" b="1" dirty="0"/>
          </a:p>
        </p:txBody>
      </p:sp>
      <p:graphicFrame>
        <p:nvGraphicFramePr>
          <p:cNvPr id="13" name="Content Placeholder 5"/>
          <p:cNvGraphicFramePr>
            <a:graphicFrameLocks/>
          </p:cNvGraphicFramePr>
          <p:nvPr>
            <p:extLst>
              <p:ext uri="{D42A27DB-BD31-4B8C-83A1-F6EECF244321}">
                <p14:modId xmlns:p14="http://schemas.microsoft.com/office/powerpoint/2010/main" val="1774524705"/>
              </p:ext>
            </p:extLst>
          </p:nvPr>
        </p:nvGraphicFramePr>
        <p:xfrm>
          <a:off x="4273760" y="2085189"/>
          <a:ext cx="5943327" cy="46928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3109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5295236" y="2440222"/>
            <a:ext cx="4862805" cy="3276778"/>
          </a:xfrm>
          <a:prstGeom prst="rect">
            <a:avLst/>
          </a:prstGeom>
        </p:spPr>
      </p:pic>
      <p:sp>
        <p:nvSpPr>
          <p:cNvPr id="2" name="Title 1"/>
          <p:cNvSpPr>
            <a:spLocks noGrp="1"/>
          </p:cNvSpPr>
          <p:nvPr>
            <p:ph type="title"/>
          </p:nvPr>
        </p:nvSpPr>
        <p:spPr>
          <a:xfrm>
            <a:off x="-2591" y="711982"/>
            <a:ext cx="10158413" cy="1269471"/>
          </a:xfrm>
        </p:spPr>
        <p:txBody>
          <a:bodyPr>
            <a:normAutofit fontScale="90000"/>
          </a:bodyPr>
          <a:lstStyle/>
          <a:p>
            <a:r>
              <a:rPr lang="en-US" dirty="0" smtClean="0"/>
              <a:t>Higher Demand + Lower Efficiency:</a:t>
            </a:r>
            <a:br>
              <a:rPr lang="en-US" dirty="0" smtClean="0"/>
            </a:br>
            <a:r>
              <a:rPr lang="en-US" dirty="0" smtClean="0"/>
              <a:t>Datacenter Energy Not Sustainable!</a:t>
            </a:r>
            <a:endParaRPr lang="en-US" sz="3600" dirty="0"/>
          </a:p>
        </p:txBody>
      </p:sp>
      <p:sp>
        <p:nvSpPr>
          <p:cNvPr id="3" name="Content Placeholder 2"/>
          <p:cNvSpPr>
            <a:spLocks noGrp="1"/>
          </p:cNvSpPr>
          <p:nvPr>
            <p:ph idx="1"/>
          </p:nvPr>
        </p:nvSpPr>
        <p:spPr>
          <a:xfrm>
            <a:off x="177378" y="6328863"/>
            <a:ext cx="10158412" cy="1728139"/>
          </a:xfrm>
        </p:spPr>
        <p:txBody>
          <a:bodyPr>
            <a:normAutofit/>
          </a:bodyPr>
          <a:lstStyle/>
          <a:p>
            <a:r>
              <a:rPr lang="en-US" sz="3200" dirty="0"/>
              <a:t>Modern datacenters </a:t>
            </a:r>
            <a:r>
              <a:rPr lang="en-US" sz="3200" dirty="0">
                <a:latin typeface="Wingdings"/>
                <a:ea typeface="Wingdings"/>
                <a:cs typeface="Wingdings"/>
                <a:sym typeface="Wingdings"/>
              </a:rPr>
              <a:t></a:t>
            </a:r>
            <a:r>
              <a:rPr lang="en-US" sz="3200" dirty="0">
                <a:sym typeface="Wingdings"/>
              </a:rPr>
              <a:t> </a:t>
            </a:r>
            <a:r>
              <a:rPr lang="en-US" sz="3200" dirty="0"/>
              <a:t>20 MW!</a:t>
            </a:r>
          </a:p>
          <a:p>
            <a:r>
              <a:rPr lang="en-US" sz="3200" b="1" dirty="0">
                <a:solidFill>
                  <a:srgbClr val="FF0000"/>
                </a:solidFill>
              </a:rPr>
              <a:t>In modern world, 6% of all electricity, growing at &gt;20%!</a:t>
            </a:r>
          </a:p>
          <a:p>
            <a:endParaRPr lang="en-US" sz="3200" dirty="0"/>
          </a:p>
        </p:txBody>
      </p:sp>
      <p:sp>
        <p:nvSpPr>
          <p:cNvPr id="13" name="TextBox 12"/>
          <p:cNvSpPr txBox="1"/>
          <p:nvPr/>
        </p:nvSpPr>
        <p:spPr>
          <a:xfrm rot="16200000">
            <a:off x="-1849924" y="3351604"/>
            <a:ext cx="4212730" cy="518062"/>
          </a:xfrm>
          <a:prstGeom prst="rect">
            <a:avLst/>
          </a:prstGeom>
          <a:noFill/>
        </p:spPr>
        <p:txBody>
          <a:bodyPr wrap="square" lIns="101520" tIns="50761" rIns="101520" bIns="50761" rtlCol="0">
            <a:spAutoFit/>
          </a:bodyPr>
          <a:lstStyle/>
          <a:p>
            <a:r>
              <a:rPr lang="en-US" sz="2700" dirty="0">
                <a:latin typeface="Gill Sans Light"/>
                <a:cs typeface="Gill Sans Light"/>
              </a:rPr>
              <a:t>Billion Kilowatt hour/year</a:t>
            </a:r>
          </a:p>
        </p:txBody>
      </p:sp>
      <p:sp>
        <p:nvSpPr>
          <p:cNvPr id="5" name="TextBox 4"/>
          <p:cNvSpPr txBox="1"/>
          <p:nvPr/>
        </p:nvSpPr>
        <p:spPr>
          <a:xfrm>
            <a:off x="1190778" y="5392701"/>
            <a:ext cx="4340689" cy="425940"/>
          </a:xfrm>
          <a:prstGeom prst="rect">
            <a:avLst/>
          </a:prstGeom>
          <a:noFill/>
        </p:spPr>
        <p:txBody>
          <a:bodyPr wrap="square" lIns="101520" tIns="50761" rIns="101520" bIns="50761" rtlCol="0">
            <a:spAutoFit/>
          </a:bodyPr>
          <a:lstStyle/>
          <a:p>
            <a:r>
              <a:rPr lang="en-US" dirty="0" smtClean="0">
                <a:latin typeface="Gill Sans Light"/>
                <a:cs typeface="Gill Sans Light"/>
              </a:rPr>
              <a:t>2001    2005     2009     2013    2017 </a:t>
            </a:r>
            <a:endParaRPr lang="en-US" dirty="0">
              <a:latin typeface="Gill Sans Light"/>
              <a:cs typeface="Gill Sans Light"/>
            </a:endParaRPr>
          </a:p>
        </p:txBody>
      </p:sp>
      <p:graphicFrame>
        <p:nvGraphicFramePr>
          <p:cNvPr id="12" name="Chart 11"/>
          <p:cNvGraphicFramePr/>
          <p:nvPr>
            <p:extLst>
              <p:ext uri="{D42A27DB-BD31-4B8C-83A1-F6EECF244321}">
                <p14:modId xmlns:p14="http://schemas.microsoft.com/office/powerpoint/2010/main" val="572406439"/>
              </p:ext>
            </p:extLst>
          </p:nvPr>
        </p:nvGraphicFramePr>
        <p:xfrm>
          <a:off x="533405" y="2332104"/>
          <a:ext cx="4656799" cy="320461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475247" y="2403010"/>
            <a:ext cx="4490634" cy="3354726"/>
          </a:xfrm>
          <a:prstGeom prst="rect">
            <a:avLst/>
          </a:prstGeom>
          <a:noFill/>
        </p:spPr>
        <p:txBody>
          <a:bodyPr wrap="square" lIns="91399" tIns="45701" rIns="91399" bIns="45701" rtlCol="0">
            <a:spAutoFit/>
          </a:bodyPr>
          <a:lstStyle/>
          <a:p>
            <a:pPr algn="ctr"/>
            <a:r>
              <a:rPr lang="en-US" sz="3200" dirty="0">
                <a:solidFill>
                  <a:schemeClr val="bg1"/>
                </a:solidFill>
                <a:latin typeface="Gill Sans Light"/>
                <a:cs typeface="Gill Sans Light"/>
              </a:rPr>
              <a:t>A Modern Datacenter</a:t>
            </a:r>
          </a:p>
          <a:p>
            <a:pPr algn="ctr"/>
            <a:endParaRPr lang="en-US" sz="3200" dirty="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2800" dirty="0">
              <a:solidFill>
                <a:schemeClr val="bg1"/>
              </a:solidFill>
              <a:latin typeface="Gill Sans Light"/>
              <a:cs typeface="Gill Sans Light"/>
            </a:endParaRPr>
          </a:p>
          <a:p>
            <a:pPr algn="ctr"/>
            <a:endParaRPr lang="en-US" sz="2800" dirty="0" smtClean="0">
              <a:solidFill>
                <a:schemeClr val="bg1"/>
              </a:solidFill>
              <a:latin typeface="Gill Sans Light"/>
              <a:cs typeface="Gill Sans Light"/>
            </a:endParaRPr>
          </a:p>
          <a:p>
            <a:pPr algn="ctr"/>
            <a:r>
              <a:rPr lang="en-US" sz="2800" dirty="0" smtClean="0">
                <a:solidFill>
                  <a:schemeClr val="bg1"/>
                </a:solidFill>
                <a:latin typeface="Gill Sans Light"/>
                <a:cs typeface="Gill Sans Light"/>
              </a:rPr>
              <a:t>17x </a:t>
            </a:r>
            <a:r>
              <a:rPr lang="en-US" sz="2800" dirty="0">
                <a:solidFill>
                  <a:schemeClr val="bg1"/>
                </a:solidFill>
                <a:latin typeface="Gill Sans Light"/>
                <a:cs typeface="Gill Sans Light"/>
              </a:rPr>
              <a:t>football stadium, $3 billion </a:t>
            </a:r>
          </a:p>
        </p:txBody>
      </p:sp>
      <p:cxnSp>
        <p:nvCxnSpPr>
          <p:cNvPr id="15" name="Straight Arrow Connector 14"/>
          <p:cNvCxnSpPr/>
          <p:nvPr/>
        </p:nvCxnSpPr>
        <p:spPr>
          <a:xfrm>
            <a:off x="3999086" y="3808527"/>
            <a:ext cx="0" cy="1008112"/>
          </a:xfrm>
          <a:prstGeom prst="straightConnector1">
            <a:avLst/>
          </a:prstGeom>
          <a:ln w="5715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522925" y="4807279"/>
            <a:ext cx="2952322" cy="519570"/>
          </a:xfrm>
          <a:prstGeom prst="rect">
            <a:avLst/>
          </a:prstGeom>
          <a:noFill/>
        </p:spPr>
        <p:txBody>
          <a:bodyPr wrap="square" lIns="91399" tIns="45701" rIns="91399" bIns="45701" rtlCol="0">
            <a:spAutoFit/>
          </a:bodyPr>
          <a:lstStyle/>
          <a:p>
            <a:r>
              <a:rPr lang="en-US" sz="2800" b="1" dirty="0"/>
              <a:t>50 million </a:t>
            </a:r>
            <a:r>
              <a:rPr lang="en-US" sz="2800" b="1" dirty="0" smtClean="0"/>
              <a:t>homes</a:t>
            </a:r>
            <a:endParaRPr lang="en-US" sz="2800" b="1" dirty="0"/>
          </a:p>
        </p:txBody>
      </p:sp>
    </p:spTree>
    <p:extLst>
      <p:ext uri="{BB962C8B-B14F-4D97-AF65-F5344CB8AC3E}">
        <p14:creationId xmlns:p14="http://schemas.microsoft.com/office/powerpoint/2010/main" val="396057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alcm_new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cm_new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40734</TotalTime>
  <Words>1800</Words>
  <Application>Microsoft Office PowerPoint</Application>
  <PresentationFormat>Custom</PresentationFormat>
  <Paragraphs>431</Paragraphs>
  <Slides>30</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ＭＳ Ｐゴシック</vt:lpstr>
      <vt:lpstr>Arial</vt:lpstr>
      <vt:lpstr>Arial Narrow</vt:lpstr>
      <vt:lpstr>Calibri</vt:lpstr>
      <vt:lpstr>Gill Sans</vt:lpstr>
      <vt:lpstr>Gill Sans </vt:lpstr>
      <vt:lpstr>Gill Sans Light</vt:lpstr>
      <vt:lpstr>Gill Sans MT</vt:lpstr>
      <vt:lpstr>Helvetica</vt:lpstr>
      <vt:lpstr>Lucida Grande</vt:lpstr>
      <vt:lpstr>Tahoma</vt:lpstr>
      <vt:lpstr>Wingdings</vt:lpstr>
      <vt:lpstr>Office Theme</vt:lpstr>
      <vt:lpstr>Heterogeneous Memory &amp;  Its Impact on Rack-Scale Computing  Babak Falsafi Director, EcoCloud ecocloud.ch </vt:lpstr>
      <vt:lpstr>Three Trends in Data-Centric IT</vt:lpstr>
      <vt:lpstr>Inflection Point #1: Data Growth</vt:lpstr>
      <vt:lpstr>Data-Centric IT Growing Fast</vt:lpstr>
      <vt:lpstr>Inflection Point #2: So Long “Free” Energy</vt:lpstr>
      <vt:lpstr>PowerPoint Presentation</vt:lpstr>
      <vt:lpstr>The Rise of Parallelism to Save the Day</vt:lpstr>
      <vt:lpstr>The Rise of Dark Silicon: End of Multicore Scaling</vt:lpstr>
      <vt:lpstr>Higher Demand + Lower Efficiency: Datacenter Energy Not Sustainable!</vt:lpstr>
      <vt:lpstr>Inflection Point #3: Memory</vt:lpstr>
      <vt:lpstr>Inflection Point #3: Memory</vt:lpstr>
      <vt:lpstr>Online Services are All About Memory</vt:lpstr>
      <vt:lpstr>Our Vision: Memory-Centric Systems </vt:lpstr>
      <vt:lpstr>Memory System Requirements</vt:lpstr>
      <vt:lpstr>Many Dataset Accesses are highly Skewed</vt:lpstr>
      <vt:lpstr>Implications on Memory System</vt:lpstr>
      <vt:lpstr>PowerPoint Presentation</vt:lpstr>
      <vt:lpstr>Example Design: Unison Cache [ISCA’13, Micro’14]</vt:lpstr>
      <vt:lpstr>Example Design: In-Memory DB</vt:lpstr>
      <vt:lpstr>Conventional DRAM: DDR</vt:lpstr>
      <vt:lpstr>Emerging DRAM: SerDes</vt:lpstr>
      <vt:lpstr>Scaling Bandwidth with Emerging DRAM</vt:lpstr>
      <vt:lpstr>Servers with Heterogeneous Memory</vt:lpstr>
      <vt:lpstr>Power, Bandwidth &amp; Capacity Scaling</vt:lpstr>
      <vt:lpstr>PowerPoint Presentation</vt:lpstr>
      <vt:lpstr>Specialized CPU for in-memory workloads: Scale-Out Processors [ISCA’13,ISCA’12,Micro’12]</vt:lpstr>
      <vt:lpstr>1st Scale-Out Processor: Cavium ThunderX</vt:lpstr>
      <vt:lpstr>Scale-Out NUMA: Rack-scale In-memory Computing [ASPLOS’14]</vt:lpstr>
      <vt:lpstr>Summary</vt:lpstr>
      <vt:lpstr> Thank You!</vt:lpstr>
    </vt:vector>
  </TitlesOfParts>
  <Company>Tamer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dc:creator>
  <cp:lastModifiedBy>Paolo Costa</cp:lastModifiedBy>
  <cp:revision>1699</cp:revision>
  <cp:lastPrinted>2013-07-19T04:32:57Z</cp:lastPrinted>
  <dcterms:created xsi:type="dcterms:W3CDTF">2014-02-28T05:00:17Z</dcterms:created>
  <dcterms:modified xsi:type="dcterms:W3CDTF">2015-04-28T12:53:07Z</dcterms:modified>
</cp:coreProperties>
</file>