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334" r:id="rId3"/>
    <p:sldId id="311" r:id="rId4"/>
    <p:sldId id="309" r:id="rId5"/>
    <p:sldId id="335" r:id="rId6"/>
    <p:sldId id="323" r:id="rId7"/>
    <p:sldId id="313" r:id="rId8"/>
    <p:sldId id="292" r:id="rId9"/>
    <p:sldId id="305" r:id="rId10"/>
    <p:sldId id="324" r:id="rId11"/>
    <p:sldId id="342" r:id="rId12"/>
    <p:sldId id="263" r:id="rId13"/>
    <p:sldId id="343" r:id="rId14"/>
    <p:sldId id="298" r:id="rId15"/>
    <p:sldId id="344" r:id="rId16"/>
    <p:sldId id="299" r:id="rId17"/>
    <p:sldId id="301" r:id="rId18"/>
    <p:sldId id="345" r:id="rId19"/>
    <p:sldId id="287" r:id="rId20"/>
    <p:sldId id="352" r:id="rId21"/>
    <p:sldId id="283" r:id="rId22"/>
    <p:sldId id="354" r:id="rId23"/>
    <p:sldId id="316" r:id="rId24"/>
    <p:sldId id="346" r:id="rId25"/>
    <p:sldId id="286" r:id="rId26"/>
    <p:sldId id="341" r:id="rId27"/>
    <p:sldId id="347" r:id="rId28"/>
    <p:sldId id="348" r:id="rId29"/>
    <p:sldId id="349" r:id="rId30"/>
    <p:sldId id="350" r:id="rId31"/>
    <p:sldId id="351" r:id="rId32"/>
    <p:sldId id="35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575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93" autoAdjust="0"/>
    <p:restoredTop sz="91098" autoAdjust="0"/>
  </p:normalViewPr>
  <p:slideViewPr>
    <p:cSldViewPr snapToGrid="0">
      <p:cViewPr>
        <p:scale>
          <a:sx n="70" d="100"/>
          <a:sy n="70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75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AD2DF-1A41-474C-8405-D2A224D1BBBC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725D8-FACB-4F5F-B269-6378DC550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534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20AE8-45D5-423F-B9BC-B6062AA6478E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2984E-3B9D-4BC6-8AF7-1F5AB975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64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2984E-3B9D-4BC6-8AF7-1F5AB97538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1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2984E-3B9D-4BC6-8AF7-1F5AB97538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00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2984E-3B9D-4BC6-8AF7-1F5AB97538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8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2984E-3B9D-4BC6-8AF7-1F5AB97538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60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2984E-3B9D-4BC6-8AF7-1F5AB97538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73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2984E-3B9D-4BC6-8AF7-1F5AB97538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434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2984E-3B9D-4BC6-8AF7-1F5AB975384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61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 </a:t>
            </a:r>
            <a:r>
              <a:rPr lang="en-US" dirty="0" err="1" smtClean="0"/>
              <a:t>datavalue</a:t>
            </a:r>
            <a:r>
              <a:rPr lang="en-US" baseline="0" dirty="0" smtClean="0"/>
              <a:t> </a:t>
            </a:r>
            <a:r>
              <a:rPr lang="en-US" dirty="0" smtClean="0"/>
              <a:t>overhead negligible</a:t>
            </a:r>
            <a:r>
              <a:rPr lang="en-US" baseline="0" dirty="0" smtClean="0"/>
              <a:t> with respect to the size of the data for large data value size.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2984E-3B9D-4BC6-8AF7-1F5AB975384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523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60-4C39-412E-8D0F-E556F7286D7B}" type="datetime1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14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E030-3FFF-4D14-8865-27D2BC908408}" type="datetime1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87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2CD8-E3D0-4472-A711-9D971D53327A}" type="datetime1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4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E8BF-4300-4380-A49F-72242D5BD95B}" type="datetime1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8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6225A-467D-4EFD-A066-9843600DAE11}" type="datetime1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4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A9BE-B4D7-408D-B109-91AD39C15F4D}" type="datetime1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78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4534-4EB0-4E15-9088-F3CFF28D8355}" type="datetime1">
              <a:rPr lang="en-US" smtClean="0"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1DC82-31C4-40F2-9F3E-8E03C77AA423}" type="datetime1">
              <a:rPr lang="en-US" smtClean="0"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1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C975-E9C1-413C-B6CF-E65938AAE7D2}" type="datetime1">
              <a:rPr lang="en-US" smtClean="0"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01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CD0C1-CCEF-40C0-87CD-FC0DB43A6D02}" type="datetime1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7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43D9-C7B9-4BD7-80C7-C457219BDAA6}" type="datetime1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47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CE1B6-63E8-4B37-B186-06D0D247543B}" type="datetime1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15276-BB12-438E-A91E-18B1397B7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183" y="0"/>
            <a:ext cx="8770514" cy="154546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Towards a storage system for </a:t>
            </a:r>
            <a:br>
              <a:rPr lang="en-US" sz="4000" dirty="0" smtClean="0"/>
            </a:br>
            <a:r>
              <a:rPr lang="en-US" sz="4000" dirty="0" smtClean="0"/>
              <a:t>connected homes</a:t>
            </a:r>
            <a:endParaRPr lang="en-US" sz="40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49440" y="3508772"/>
            <a:ext cx="6858000" cy="2900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Trinabh</a:t>
            </a:r>
            <a:r>
              <a:rPr lang="en-US" dirty="0" smtClean="0"/>
              <a:t> Gupta*,</a:t>
            </a:r>
          </a:p>
          <a:p>
            <a:r>
              <a:rPr lang="en-US" dirty="0" smtClean="0"/>
              <a:t>Amar </a:t>
            </a:r>
            <a:r>
              <a:rPr lang="en-US" dirty="0" err="1" smtClean="0"/>
              <a:t>Phanishayee</a:t>
            </a:r>
            <a:r>
              <a:rPr lang="en-US" dirty="0" smtClean="0"/>
              <a:t>, </a:t>
            </a:r>
            <a:r>
              <a:rPr lang="en-US" dirty="0" err="1" smtClean="0"/>
              <a:t>Jaeyeon</a:t>
            </a:r>
            <a:r>
              <a:rPr lang="en-US" dirty="0" smtClean="0"/>
              <a:t> </a:t>
            </a:r>
            <a:r>
              <a:rPr lang="en-US" dirty="0" smtClean="0"/>
              <a:t>Jung, </a:t>
            </a:r>
            <a:r>
              <a:rPr lang="en-US" dirty="0" err="1" smtClean="0"/>
              <a:t>Ratul</a:t>
            </a:r>
            <a:r>
              <a:rPr lang="en-US" dirty="0" smtClean="0"/>
              <a:t> </a:t>
            </a:r>
            <a:r>
              <a:rPr lang="en-US" dirty="0" smtClean="0"/>
              <a:t>Mahajan</a:t>
            </a:r>
          </a:p>
          <a:p>
            <a:endParaRPr lang="en-US" dirty="0" smtClean="0"/>
          </a:p>
          <a:p>
            <a:r>
              <a:rPr lang="en-US" dirty="0" smtClean="0"/>
              <a:t>*The University of Texas at Austin</a:t>
            </a:r>
          </a:p>
          <a:p>
            <a:r>
              <a:rPr lang="en-US" dirty="0" smtClean="0"/>
              <a:t>Microsoft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47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pPr algn="ctr"/>
            <a:r>
              <a:rPr lang="en-US" dirty="0" smtClean="0"/>
              <a:t>API exposed to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598" y="1627669"/>
            <a:ext cx="7976805" cy="4530726"/>
          </a:xfrm>
        </p:spPr>
        <p:txBody>
          <a:bodyPr>
            <a:normAutofit fontScale="92500" lnSpcReduction="20000"/>
          </a:bodyPr>
          <a:lstStyle/>
          <a:p>
            <a:pPr marL="342900" indent="-342900"/>
            <a:r>
              <a:rPr lang="en-US" dirty="0" err="1" smtClean="0"/>
              <a:t>OpenStream</a:t>
            </a:r>
            <a:r>
              <a:rPr lang="en-US" dirty="0" smtClean="0"/>
              <a:t>(</a:t>
            </a:r>
            <a:r>
              <a:rPr lang="en-US" dirty="0" err="1" smtClean="0"/>
              <a:t>StreamName</a:t>
            </a:r>
            <a:r>
              <a:rPr lang="en-US" dirty="0" smtClean="0"/>
              <a:t>, R/W, </a:t>
            </a:r>
            <a:r>
              <a:rPr lang="en-US" dirty="0" err="1" smtClean="0"/>
              <a:t>StreamType</a:t>
            </a:r>
            <a:r>
              <a:rPr lang="en-US" dirty="0" smtClean="0"/>
              <a:t>)</a:t>
            </a:r>
          </a:p>
          <a:p>
            <a:pPr marL="800100" lvl="1" indent="-342900"/>
            <a:r>
              <a:rPr lang="en-US" dirty="0" err="1" smtClean="0"/>
              <a:t>StreamType</a:t>
            </a:r>
            <a:endParaRPr lang="en-US" dirty="0" smtClean="0"/>
          </a:p>
          <a:p>
            <a:pPr marL="1257300" lvl="2" indent="-342900"/>
            <a:r>
              <a:rPr lang="en-US" dirty="0" smtClean="0"/>
              <a:t>Location (local, remote)</a:t>
            </a:r>
          </a:p>
          <a:p>
            <a:pPr marL="1257300" lvl="2" indent="-342900"/>
            <a:r>
              <a:rPr lang="en-US" dirty="0" smtClean="0"/>
              <a:t>Security (plain, encrypted)</a:t>
            </a:r>
          </a:p>
          <a:p>
            <a:pPr marL="1257300" lvl="2" indent="-342900"/>
            <a:r>
              <a:rPr lang="en-US" dirty="0" err="1" smtClean="0"/>
              <a:t>DataSize</a:t>
            </a:r>
            <a:r>
              <a:rPr lang="en-US" dirty="0" smtClean="0"/>
              <a:t> (small, large)</a:t>
            </a:r>
          </a:p>
          <a:p>
            <a:pPr marL="800100" lvl="1" indent="-342900"/>
            <a:endParaRPr lang="en-US" dirty="0" smtClean="0"/>
          </a:p>
          <a:p>
            <a:pPr marL="342900" indent="-342900"/>
            <a:r>
              <a:rPr lang="en-US" dirty="0" smtClean="0"/>
              <a:t>Append (tag</a:t>
            </a:r>
            <a:r>
              <a:rPr lang="en-US" dirty="0" smtClean="0"/>
              <a:t>, </a:t>
            </a:r>
            <a:r>
              <a:rPr lang="en-US" dirty="0" smtClean="0"/>
              <a:t>value)</a:t>
            </a:r>
            <a:endParaRPr lang="en-US" dirty="0" smtClean="0"/>
          </a:p>
          <a:p>
            <a:pPr marL="342900" indent="-342900"/>
            <a:r>
              <a:rPr lang="en-US" dirty="0" smtClean="0"/>
              <a:t>Append</a:t>
            </a:r>
            <a:r>
              <a:rPr lang="en-US" dirty="0" smtClean="0"/>
              <a:t> (tag[], value)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Get (tag)</a:t>
            </a:r>
            <a:endParaRPr lang="en-US" dirty="0"/>
          </a:p>
          <a:p>
            <a:pPr marL="342900" indent="-342900"/>
            <a:r>
              <a:rPr lang="en-US" sz="2100" dirty="0" smtClean="0"/>
              <a:t>Temporal </a:t>
            </a:r>
            <a:r>
              <a:rPr lang="en-US" sz="2100" dirty="0" smtClean="0"/>
              <a:t>range queries</a:t>
            </a:r>
            <a:r>
              <a:rPr lang="en-US" dirty="0" smtClean="0"/>
              <a:t>: </a:t>
            </a:r>
            <a:r>
              <a:rPr lang="en-US" dirty="0" smtClean="0"/>
              <a:t>Get </a:t>
            </a:r>
            <a:r>
              <a:rPr lang="en-US" dirty="0" smtClean="0"/>
              <a:t>(tag, </a:t>
            </a:r>
            <a:r>
              <a:rPr lang="en-US" dirty="0"/>
              <a:t>start-time, end-time</a:t>
            </a:r>
            <a:r>
              <a:rPr lang="en-US" dirty="0" smtClean="0"/>
              <a:t>)</a:t>
            </a:r>
          </a:p>
          <a:p>
            <a:pPr marL="342900" indent="-342900"/>
            <a:r>
              <a:rPr lang="en-US" sz="2100" dirty="0" smtClean="0"/>
              <a:t>Sampling queries</a:t>
            </a:r>
            <a:r>
              <a:rPr lang="en-US" dirty="0" smtClean="0"/>
              <a:t>: Get (tag, start-time, end-time, skip-interval)</a:t>
            </a:r>
            <a:endParaRPr lang="en-US" dirty="0"/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622796" y="3908725"/>
            <a:ext cx="543338" cy="27362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250664" y="3908725"/>
            <a:ext cx="543338" cy="27362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>
            <a:endCxn id="6" idx="1"/>
          </p:cNvCxnSpPr>
          <p:nvPr/>
        </p:nvCxnSpPr>
        <p:spPr>
          <a:xfrm flipV="1">
            <a:off x="5691998" y="4045538"/>
            <a:ext cx="930798" cy="2335"/>
          </a:xfrm>
          <a:prstGeom prst="straightConnector1">
            <a:avLst/>
          </a:prstGeom>
          <a:ln w="603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153694" y="3829267"/>
            <a:ext cx="53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Car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10</a:t>
            </a:fld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189" y="3799895"/>
            <a:ext cx="1045290" cy="49128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32725" y="3426939"/>
            <a:ext cx="3310123" cy="368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Append (Car,                    )</a:t>
            </a:r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360" y="3349033"/>
            <a:ext cx="1045290" cy="4912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00193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4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457200" y="3017520"/>
            <a:ext cx="9144000" cy="2387600"/>
          </a:xfrm>
        </p:spPr>
        <p:txBody>
          <a:bodyPr>
            <a:noAutofit/>
          </a:bodyPr>
          <a:lstStyle/>
          <a:p>
            <a:pPr algn="l"/>
            <a:r>
              <a:rPr lang="en-US" sz="3500" dirty="0" smtClean="0"/>
              <a:t>Requirement: </a:t>
            </a:r>
            <a:br>
              <a:rPr lang="en-US" sz="3500" dirty="0" smtClean="0"/>
            </a:br>
            <a:r>
              <a:rPr lang="en-US" sz="3500" dirty="0" smtClean="0"/>
              <a:t>Temporal range queries, tag based filtering</a:t>
            </a:r>
            <a:br>
              <a:rPr lang="en-US" sz="3500" dirty="0" smtClean="0"/>
            </a:b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smtClean="0"/>
              <a:t>Approach: </a:t>
            </a:r>
            <a:br>
              <a:rPr lang="en-US" sz="3500" dirty="0" smtClean="0"/>
            </a:br>
            <a:r>
              <a:rPr lang="en-US" sz="3500" dirty="0" smtClean="0"/>
              <a:t>(</a:t>
            </a:r>
            <a:r>
              <a:rPr lang="en-US" sz="3500" dirty="0" err="1" smtClean="0"/>
              <a:t>i</a:t>
            </a:r>
            <a:r>
              <a:rPr lang="en-US" sz="3500" dirty="0" smtClean="0"/>
              <a:t>) </a:t>
            </a:r>
            <a:r>
              <a:rPr lang="en-US" sz="3500" dirty="0" smtClean="0"/>
              <a:t>Specialized index on top of data</a:t>
            </a:r>
            <a:br>
              <a:rPr lang="en-US" sz="3500" dirty="0" smtClean="0"/>
            </a:br>
            <a:r>
              <a:rPr lang="en-US" sz="3500" dirty="0" smtClean="0"/>
              <a:t/>
            </a:r>
            <a:br>
              <a:rPr lang="en-US" sz="3500" dirty="0" smtClean="0"/>
            </a:br>
            <a:endParaRPr lang="en-US" sz="35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67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357" y="208722"/>
            <a:ext cx="86669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</a:rPr>
              <a:t>Data </a:t>
            </a:r>
            <a:r>
              <a:rPr lang="en-US" sz="4000" dirty="0" smtClean="0">
                <a:latin typeface="+mj-lt"/>
              </a:rPr>
              <a:t>layout to </a:t>
            </a:r>
            <a:r>
              <a:rPr lang="en-US" sz="4000" dirty="0" smtClean="0">
                <a:latin typeface="+mj-lt"/>
              </a:rPr>
              <a:t>support time-series data</a:t>
            </a:r>
            <a:endParaRPr lang="en-US" sz="40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248590" y="2339426"/>
            <a:ext cx="1368054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DataValue1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248589" y="2782310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DataValue2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248589" y="3225194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DataValue3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248589" y="3668078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DataValue4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248590" y="4121939"/>
            <a:ext cx="1368052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DataValue5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8110605" y="2977798"/>
            <a:ext cx="0" cy="1324122"/>
          </a:xfrm>
          <a:prstGeom prst="straightConnector1">
            <a:avLst/>
          </a:prstGeom>
          <a:ln w="635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110605" y="3247736"/>
            <a:ext cx="1110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Time</a:t>
            </a:r>
            <a:endParaRPr lang="en-US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5866758" y="5564848"/>
            <a:ext cx="2131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Datalog</a:t>
            </a:r>
            <a:endParaRPr lang="en-US" sz="2800" dirty="0"/>
          </a:p>
        </p:txBody>
      </p:sp>
      <p:sp>
        <p:nvSpPr>
          <p:cNvPr id="74" name="Rounded Rectangle 73"/>
          <p:cNvSpPr/>
          <p:nvPr/>
        </p:nvSpPr>
        <p:spPr>
          <a:xfrm>
            <a:off x="484620" y="3140294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Human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1877499" y="3147181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TS1, O1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2887059" y="3155749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TS3, O3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484620" y="3619396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1877498" y="3620294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TS2, O2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516106" y="5564848"/>
            <a:ext cx="2318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Stream Index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4720042" y="1345683"/>
            <a:ext cx="3959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Stream Name</a:t>
            </a:r>
            <a:r>
              <a:rPr lang="en-US" sz="2400" dirty="0" smtClean="0"/>
              <a:t>: </a:t>
            </a:r>
            <a:r>
              <a:rPr lang="en-US" sz="2400" dirty="0" smtClean="0"/>
              <a:t>                                                                                      </a:t>
            </a:r>
            <a:r>
              <a:rPr lang="en-US" sz="2400" dirty="0" err="1" smtClean="0"/>
              <a:t>HomeId</a:t>
            </a:r>
            <a:r>
              <a:rPr lang="en-US" sz="2400" dirty="0" smtClean="0"/>
              <a:t>/</a:t>
            </a:r>
            <a:r>
              <a:rPr lang="en-US" sz="2400" dirty="0" err="1" smtClean="0"/>
              <a:t>AppId</a:t>
            </a:r>
            <a:r>
              <a:rPr lang="en-US" sz="2400" dirty="0" smtClean="0"/>
              <a:t>/</a:t>
            </a:r>
            <a:r>
              <a:rPr lang="en-US" sz="2400" dirty="0" err="1" smtClean="0"/>
              <a:t>StreamId</a:t>
            </a:r>
            <a:r>
              <a:rPr lang="en-US" sz="2400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sz="2400" dirty="0"/>
          </a:p>
        </p:txBody>
      </p:sp>
      <p:cxnSp>
        <p:nvCxnSpPr>
          <p:cNvPr id="4" name="Straight Arrow Connector 3"/>
          <p:cNvCxnSpPr>
            <a:stCxn id="74" idx="3"/>
            <a:endCxn id="75" idx="1"/>
          </p:cNvCxnSpPr>
          <p:nvPr/>
        </p:nvCxnSpPr>
        <p:spPr>
          <a:xfrm>
            <a:off x="1431677" y="3342938"/>
            <a:ext cx="445822" cy="688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77" idx="3"/>
            <a:endCxn id="78" idx="1"/>
          </p:cNvCxnSpPr>
          <p:nvPr/>
        </p:nvCxnSpPr>
        <p:spPr>
          <a:xfrm>
            <a:off x="1431677" y="3822040"/>
            <a:ext cx="445821" cy="89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2897192" y="3619395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TS5, O5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3884161" y="3155749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TS4, O4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Elbow Connector 9"/>
          <p:cNvCxnSpPr>
            <a:stCxn id="61" idx="3"/>
          </p:cNvCxnSpPr>
          <p:nvPr/>
        </p:nvCxnSpPr>
        <p:spPr>
          <a:xfrm>
            <a:off x="4831217" y="3822038"/>
            <a:ext cx="1417373" cy="956406"/>
          </a:xfrm>
          <a:prstGeom prst="bentConnector3">
            <a:avLst>
              <a:gd name="adj1" fmla="val 50000"/>
            </a:avLst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Left Brace 12"/>
          <p:cNvSpPr/>
          <p:nvPr/>
        </p:nvSpPr>
        <p:spPr>
          <a:xfrm rot="5400000">
            <a:off x="3724115" y="1852499"/>
            <a:ext cx="320092" cy="1966750"/>
          </a:xfrm>
          <a:prstGeom prst="leftBrac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ounded Rectangle 60"/>
          <p:cNvSpPr/>
          <p:nvPr/>
        </p:nvSpPr>
        <p:spPr>
          <a:xfrm>
            <a:off x="3884160" y="3619394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TS6, O6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4550" y="2184001"/>
            <a:ext cx="3277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dirty="0" err="1" smtClean="0"/>
              <a:t>GetAll</a:t>
            </a:r>
            <a:r>
              <a:rPr lang="en-US" sz="2000" dirty="0" smtClean="0"/>
              <a:t> (Human, </a:t>
            </a:r>
            <a:r>
              <a:rPr lang="en-US" sz="2000" dirty="0" smtClean="0"/>
              <a:t>TS3, TS7)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12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68357" y="4339009"/>
            <a:ext cx="3277491" cy="734012"/>
            <a:chOff x="341472" y="1178352"/>
            <a:chExt cx="3277491" cy="734012"/>
          </a:xfrm>
        </p:grpSpPr>
        <p:sp>
          <p:nvSpPr>
            <p:cNvPr id="39" name="TextBox 38"/>
            <p:cNvSpPr txBox="1"/>
            <p:nvPr/>
          </p:nvSpPr>
          <p:spPr>
            <a:xfrm>
              <a:off x="341472" y="1204478"/>
              <a:ext cx="32774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/>
              <a:r>
                <a:rPr lang="en-US" sz="2000" dirty="0" smtClean="0"/>
                <a:t>Append (Car,                   )</a:t>
              </a:r>
              <a:endParaRPr lang="en-US" sz="2000" dirty="0" smtClean="0"/>
            </a:p>
            <a:p>
              <a:pPr lvl="1"/>
              <a:endParaRPr lang="en-US" sz="2000" dirty="0" smtClean="0"/>
            </a:p>
          </p:txBody>
        </p:sp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34354" y="1178352"/>
              <a:ext cx="1045290" cy="491286"/>
            </a:xfrm>
            <a:prstGeom prst="rect">
              <a:avLst/>
            </a:prstGeom>
          </p:spPr>
        </p:pic>
      </p:grpSp>
      <p:grpSp>
        <p:nvGrpSpPr>
          <p:cNvPr id="8" name="Group 7"/>
          <p:cNvGrpSpPr/>
          <p:nvPr/>
        </p:nvGrpSpPr>
        <p:grpSpPr>
          <a:xfrm>
            <a:off x="6261362" y="4532801"/>
            <a:ext cx="1368052" cy="491286"/>
            <a:chOff x="6261362" y="4532801"/>
            <a:chExt cx="1368052" cy="491286"/>
          </a:xfrm>
        </p:grpSpPr>
        <p:sp>
          <p:nvSpPr>
            <p:cNvPr id="48" name="Rounded Rectangle 47"/>
            <p:cNvSpPr/>
            <p:nvPr/>
          </p:nvSpPr>
          <p:spPr>
            <a:xfrm>
              <a:off x="6261362" y="4585569"/>
              <a:ext cx="1368052" cy="40528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8055" y="4532801"/>
              <a:ext cx="1045290" cy="491286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515724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6" grpId="0" animBg="1"/>
      <p:bldP spid="77" grpId="0" animBg="1"/>
      <p:bldP spid="78" grpId="0" animBg="1"/>
      <p:bldP spid="81" grpId="0"/>
      <p:bldP spid="31" grpId="0" animBg="1"/>
      <p:bldP spid="33" grpId="0" animBg="1"/>
      <p:bldP spid="13" grpId="0" animBg="1"/>
      <p:bldP spid="61" grpId="0" animBg="1"/>
      <p:bldP spid="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457200" y="3017520"/>
            <a:ext cx="9144000" cy="2387600"/>
          </a:xfrm>
        </p:spPr>
        <p:txBody>
          <a:bodyPr>
            <a:noAutofit/>
          </a:bodyPr>
          <a:lstStyle/>
          <a:p>
            <a:pPr algn="l"/>
            <a:r>
              <a:rPr lang="en-US" sz="3500" dirty="0" smtClean="0"/>
              <a:t>Requirement: </a:t>
            </a:r>
            <a:br>
              <a:rPr lang="en-US" sz="3500" dirty="0" smtClean="0"/>
            </a:br>
            <a:r>
              <a:rPr lang="en-US" sz="3500" dirty="0" smtClean="0"/>
              <a:t>Efficient sharing of data across homes</a:t>
            </a:r>
            <a:br>
              <a:rPr lang="en-US" sz="3500" dirty="0" smtClean="0"/>
            </a:br>
            <a:r>
              <a:rPr lang="en-US" sz="3500" dirty="0"/>
              <a:t/>
            </a:r>
            <a:br>
              <a:rPr lang="en-US" sz="3500" dirty="0"/>
            </a:br>
            <a:r>
              <a:rPr lang="en-US" sz="3500" dirty="0" smtClean="0"/>
              <a:t>Approach: </a:t>
            </a:r>
            <a:br>
              <a:rPr lang="en-US" sz="3500" dirty="0" smtClean="0"/>
            </a:br>
            <a:r>
              <a:rPr lang="en-US" sz="3500" dirty="0" smtClean="0"/>
              <a:t>(</a:t>
            </a:r>
            <a:r>
              <a:rPr lang="en-US" sz="3500" dirty="0" err="1" smtClean="0"/>
              <a:t>i</a:t>
            </a:r>
            <a:r>
              <a:rPr lang="en-US" sz="3500" dirty="0" smtClean="0"/>
              <a:t>) Store data on remote servers</a:t>
            </a:r>
            <a:br>
              <a:rPr lang="en-US" sz="3500" dirty="0" smtClean="0"/>
            </a:br>
            <a:r>
              <a:rPr lang="en-US" sz="3500" dirty="0" smtClean="0"/>
              <a:t>(ii) Separate index from data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smtClean="0"/>
              <a:t/>
            </a:r>
            <a:br>
              <a:rPr lang="en-US" sz="3500" dirty="0" smtClean="0"/>
            </a:br>
            <a:endParaRPr lang="en-US" sz="35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69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loud 10"/>
          <p:cNvSpPr/>
          <p:nvPr/>
        </p:nvSpPr>
        <p:spPr>
          <a:xfrm>
            <a:off x="4417454" y="3635215"/>
            <a:ext cx="4043966" cy="2796088"/>
          </a:xfrm>
          <a:prstGeom prst="clou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68357" y="208722"/>
            <a:ext cx="86669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</a:rPr>
              <a:t>Streams are shared by outsourcing data</a:t>
            </a:r>
            <a:endParaRPr lang="en-US" sz="4000" dirty="0">
              <a:latin typeface="+mj-lt"/>
            </a:endParaRPr>
          </a:p>
        </p:txBody>
      </p:sp>
      <p:sp>
        <p:nvSpPr>
          <p:cNvPr id="51" name="Action Button: Home 50">
            <a:hlinkClick r:id="" action="ppaction://hlinkshowjump?jump=firstslide" highlightClick="1"/>
          </p:cNvPr>
          <p:cNvSpPr/>
          <p:nvPr/>
        </p:nvSpPr>
        <p:spPr>
          <a:xfrm>
            <a:off x="940446" y="4225025"/>
            <a:ext cx="1123122" cy="1371600"/>
          </a:xfrm>
          <a:prstGeom prst="actionButtonHom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4728" y="5545134"/>
            <a:ext cx="1854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Writer Home: W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27383" y="5541529"/>
            <a:ext cx="2391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Name: W/Camera/Id</a:t>
            </a:r>
            <a:endParaRPr lang="en-US" dirty="0"/>
          </a:p>
        </p:txBody>
      </p:sp>
      <p:cxnSp>
        <p:nvCxnSpPr>
          <p:cNvPr id="9" name="Straight Arrow Connector 8"/>
          <p:cNvCxnSpPr>
            <a:stCxn id="51" idx="0"/>
          </p:cNvCxnSpPr>
          <p:nvPr/>
        </p:nvCxnSpPr>
        <p:spPr>
          <a:xfrm>
            <a:off x="2063568" y="4910825"/>
            <a:ext cx="2194163" cy="0"/>
          </a:xfrm>
          <a:prstGeom prst="straightConnector1">
            <a:avLst/>
          </a:prstGeom>
          <a:ln w="508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Action Button: Home 53">
            <a:hlinkClick r:id="" action="ppaction://hlinkshowjump?jump=firstslide" highlightClick="1"/>
          </p:cNvPr>
          <p:cNvSpPr/>
          <p:nvPr/>
        </p:nvSpPr>
        <p:spPr>
          <a:xfrm>
            <a:off x="952803" y="1050655"/>
            <a:ext cx="1123122" cy="1371600"/>
          </a:xfrm>
          <a:prstGeom prst="actionButtonHom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70264" y="2481487"/>
            <a:ext cx="1854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Reader Home: R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6752011" y="6017045"/>
            <a:ext cx="2391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Storage Server 1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2269110" y="1979182"/>
            <a:ext cx="1852515" cy="0"/>
          </a:xfrm>
          <a:prstGeom prst="straightConnector1">
            <a:avLst/>
          </a:prstGeom>
          <a:ln w="508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190340" y="2325438"/>
            <a:ext cx="2391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Metadata Server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148659" y="4016886"/>
            <a:ext cx="2391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Untrusted?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554909" y="5911927"/>
            <a:ext cx="1128695" cy="86313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Stream </a:t>
            </a:r>
            <a:r>
              <a:rPr lang="en-US" dirty="0" err="1" smtClean="0">
                <a:solidFill>
                  <a:schemeClr val="tx1"/>
                </a:solidFill>
              </a:rPr>
              <a:t>Datalog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25974" y="6075203"/>
            <a:ext cx="1028943" cy="54936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Stream Index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360346" y="4606125"/>
            <a:ext cx="1128695" cy="86313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Stream </a:t>
            </a:r>
            <a:r>
              <a:rPr lang="en-US" dirty="0" err="1" smtClean="0">
                <a:solidFill>
                  <a:schemeClr val="tx1"/>
                </a:solidFill>
              </a:rPr>
              <a:t>Datalog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5231411" y="4769401"/>
            <a:ext cx="1028943" cy="54936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Stream Index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2429286" y="2688610"/>
            <a:ext cx="2119545" cy="1650512"/>
          </a:xfrm>
          <a:prstGeom prst="straightConnector1">
            <a:avLst/>
          </a:prstGeom>
          <a:ln w="508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425974" y="2964828"/>
            <a:ext cx="1028943" cy="54936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Stream Index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561453" y="2964828"/>
            <a:ext cx="1028943" cy="11560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1561453" y="3189533"/>
            <a:ext cx="1028943" cy="11560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97543" y="2919541"/>
            <a:ext cx="908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Stream </a:t>
            </a:r>
            <a:r>
              <a:rPr lang="en-US" dirty="0" err="1" smtClean="0"/>
              <a:t>Datalog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28203" y="4437782"/>
            <a:ext cx="185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Outsource data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 rot="2340126">
            <a:off x="2888918" y="3182344"/>
            <a:ext cx="1589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4. Fetch index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207085" y="1565903"/>
            <a:ext cx="214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Fetch location info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579505" y="2886276"/>
            <a:ext cx="2355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Publish location info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216322"/>
              </p:ext>
            </p:extLst>
          </p:nvPr>
        </p:nvGraphicFramePr>
        <p:xfrm>
          <a:off x="4364495" y="1411038"/>
          <a:ext cx="4570783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784"/>
                <a:gridCol w="24819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Stream Name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Stream Metadata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W/Camera/Id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Location: </a:t>
                      </a:r>
                      <a:r>
                        <a:rPr lang="en-US" sz="2400" b="1" i="1" dirty="0" smtClean="0"/>
                        <a:t>Server1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139806" y="3725183"/>
            <a:ext cx="391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5. Compute locally, fetch reqd. data</a:t>
            </a:r>
            <a:endParaRPr lang="en-US" b="1" i="1" dirty="0"/>
          </a:p>
        </p:txBody>
      </p:sp>
      <p:sp>
        <p:nvSpPr>
          <p:cNvPr id="21" name="Oval 20"/>
          <p:cNvSpPr/>
          <p:nvPr/>
        </p:nvSpPr>
        <p:spPr>
          <a:xfrm>
            <a:off x="0" y="3635215"/>
            <a:ext cx="4051851" cy="589810"/>
          </a:xfrm>
          <a:prstGeom prst="ellipse">
            <a:avLst/>
          </a:prstGeom>
          <a:noFill/>
          <a:ln w="41275" cmpd="sng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279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1" grpId="0" animBg="1"/>
      <p:bldP spid="3" grpId="0"/>
      <p:bldP spid="5" grpId="0"/>
      <p:bldP spid="54" grpId="0" animBg="1"/>
      <p:bldP spid="55" grpId="0"/>
      <p:bldP spid="58" grpId="0"/>
      <p:bldP spid="69" grpId="0"/>
      <p:bldP spid="22" grpId="0"/>
      <p:bldP spid="23" grpId="0" animBg="1"/>
      <p:bldP spid="24" grpId="0" animBg="1"/>
      <p:bldP spid="27" grpId="0" animBg="1"/>
      <p:bldP spid="28" grpId="0" animBg="1"/>
      <p:bldP spid="35" grpId="0" animBg="1"/>
      <p:bldP spid="38" grpId="0" animBg="1"/>
      <p:bldP spid="40" grpId="0" animBg="1"/>
      <p:bldP spid="13" grpId="0"/>
      <p:bldP spid="15" grpId="0"/>
      <p:bldP spid="43" grpId="0"/>
      <p:bldP spid="44" grpId="0"/>
      <p:bldP spid="45" grpId="0"/>
      <p:bldP spid="52" grpId="0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457200" y="3017520"/>
            <a:ext cx="9144000" cy="2387600"/>
          </a:xfrm>
        </p:spPr>
        <p:txBody>
          <a:bodyPr>
            <a:noAutofit/>
          </a:bodyPr>
          <a:lstStyle/>
          <a:p>
            <a:pPr algn="l"/>
            <a:r>
              <a:rPr lang="en-US" sz="3500" dirty="0" smtClean="0"/>
              <a:t>Requirement: </a:t>
            </a:r>
            <a:br>
              <a:rPr lang="en-US" sz="3500" dirty="0" smtClean="0"/>
            </a:br>
            <a:r>
              <a:rPr lang="en-US" sz="3500" dirty="0" smtClean="0"/>
              <a:t>Privacy of data stored on untrusted servers</a:t>
            </a:r>
            <a:br>
              <a:rPr lang="en-US" sz="3500" dirty="0" smtClean="0"/>
            </a:b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smtClean="0"/>
              <a:t>Approach: </a:t>
            </a:r>
            <a:br>
              <a:rPr lang="en-US" sz="3500" dirty="0" smtClean="0"/>
            </a:br>
            <a:r>
              <a:rPr lang="en-US" sz="3500" dirty="0" smtClean="0"/>
              <a:t>(</a:t>
            </a:r>
            <a:r>
              <a:rPr lang="en-US" sz="3500" dirty="0" err="1" smtClean="0"/>
              <a:t>i</a:t>
            </a:r>
            <a:r>
              <a:rPr lang="en-US" sz="3500" dirty="0" smtClean="0"/>
              <a:t>) </a:t>
            </a:r>
            <a:r>
              <a:rPr lang="en-US" sz="3500" dirty="0" smtClean="0"/>
              <a:t>Hash, encrypt data</a:t>
            </a:r>
            <a:br>
              <a:rPr lang="en-US" sz="3500" dirty="0" smtClean="0"/>
            </a:br>
            <a:r>
              <a:rPr lang="en-US" sz="3500" dirty="0" smtClean="0"/>
              <a:t>(ii) Decentralized access control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smtClean="0"/>
              <a:t/>
            </a:r>
            <a:br>
              <a:rPr lang="en-US" sz="3500" dirty="0" smtClean="0"/>
            </a:br>
            <a:endParaRPr lang="en-US" sz="35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47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20872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</a:rPr>
              <a:t>Stream hashed for </a:t>
            </a:r>
            <a:r>
              <a:rPr lang="en-US" sz="4000" dirty="0" smtClean="0">
                <a:latin typeface="+mj-lt"/>
              </a:rPr>
              <a:t>integrity and freshness</a:t>
            </a:r>
            <a:endParaRPr lang="en-US" sz="4000" dirty="0">
              <a:latin typeface="+mj-lt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248590" y="2339426"/>
            <a:ext cx="1368054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DataValue1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6248589" y="2782310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DataValue2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6248589" y="3225194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DataValue3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6248589" y="3668078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DataValue4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6248590" y="4121939"/>
            <a:ext cx="1368052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DataValue5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8110605" y="2977798"/>
            <a:ext cx="0" cy="1324122"/>
          </a:xfrm>
          <a:prstGeom prst="straightConnector1">
            <a:avLst/>
          </a:prstGeom>
          <a:ln w="635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110605" y="3247736"/>
            <a:ext cx="1110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Time</a:t>
            </a:r>
            <a:endParaRPr lang="en-US" sz="2800" dirty="0"/>
          </a:p>
        </p:txBody>
      </p:sp>
      <p:sp>
        <p:nvSpPr>
          <p:cNvPr id="80" name="Rounded Rectangle 79"/>
          <p:cNvSpPr/>
          <p:nvPr/>
        </p:nvSpPr>
        <p:spPr>
          <a:xfrm>
            <a:off x="6248590" y="4575800"/>
            <a:ext cx="1368052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DataValue6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866758" y="5564848"/>
            <a:ext cx="2131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Datalog</a:t>
            </a:r>
            <a:endParaRPr lang="en-US" sz="2800" dirty="0"/>
          </a:p>
        </p:txBody>
      </p:sp>
      <p:sp>
        <p:nvSpPr>
          <p:cNvPr id="90" name="TextBox 89"/>
          <p:cNvSpPr txBox="1"/>
          <p:nvPr/>
        </p:nvSpPr>
        <p:spPr>
          <a:xfrm>
            <a:off x="1670055" y="5589788"/>
            <a:ext cx="2318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Stream Index</a:t>
            </a:r>
            <a:endParaRPr lang="en-US" sz="2800" dirty="0"/>
          </a:p>
        </p:txBody>
      </p:sp>
      <p:sp>
        <p:nvSpPr>
          <p:cNvPr id="91" name="TextBox 90"/>
          <p:cNvSpPr txBox="1"/>
          <p:nvPr/>
        </p:nvSpPr>
        <p:spPr>
          <a:xfrm>
            <a:off x="5476929" y="1589300"/>
            <a:ext cx="324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Name: W/Camera/Id</a:t>
            </a:r>
            <a:endParaRPr lang="en-US" sz="2800" dirty="0"/>
          </a:p>
        </p:txBody>
      </p:sp>
      <p:sp>
        <p:nvSpPr>
          <p:cNvPr id="118" name="Rounded Rectangle 117"/>
          <p:cNvSpPr/>
          <p:nvPr/>
        </p:nvSpPr>
        <p:spPr>
          <a:xfrm>
            <a:off x="244059" y="3850657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Human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9" name="Rounded Rectangle 118"/>
          <p:cNvSpPr/>
          <p:nvPr/>
        </p:nvSpPr>
        <p:spPr>
          <a:xfrm>
            <a:off x="1511332" y="3700416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dirty="0" smtClean="0">
                <a:solidFill>
                  <a:schemeClr val="tx1"/>
                </a:solidFill>
              </a:rPr>
              <a:t>S1, O1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Hash(DV1)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20" name="Straight Arrow Connector 119"/>
          <p:cNvCxnSpPr>
            <a:stCxn id="118" idx="3"/>
            <a:endCxn id="119" idx="1"/>
          </p:cNvCxnSpPr>
          <p:nvPr/>
        </p:nvCxnSpPr>
        <p:spPr>
          <a:xfrm flipV="1">
            <a:off x="1191116" y="4047880"/>
            <a:ext cx="320216" cy="5421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ounded Rectangle 120"/>
          <p:cNvSpPr/>
          <p:nvPr/>
        </p:nvSpPr>
        <p:spPr>
          <a:xfrm>
            <a:off x="2882524" y="3700416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TS3, O3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Hash(DV3)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2" name="Rounded Rectangle 121"/>
          <p:cNvSpPr/>
          <p:nvPr/>
        </p:nvSpPr>
        <p:spPr>
          <a:xfrm>
            <a:off x="4262217" y="3717473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TS4, O4 </a:t>
            </a:r>
            <a:r>
              <a:rPr lang="en-US" dirty="0" smtClean="0">
                <a:solidFill>
                  <a:srgbClr val="C00000"/>
                </a:solidFill>
              </a:rPr>
              <a:t>Hash(DV4)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3" name="Rounded Rectangle 122"/>
          <p:cNvSpPr/>
          <p:nvPr/>
        </p:nvSpPr>
        <p:spPr>
          <a:xfrm>
            <a:off x="264226" y="4594032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4" name="Rounded Rectangle 123"/>
          <p:cNvSpPr/>
          <p:nvPr/>
        </p:nvSpPr>
        <p:spPr>
          <a:xfrm>
            <a:off x="1531499" y="4443791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TS2, O2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Hash(DV2)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25" name="Straight Arrow Connector 124"/>
          <p:cNvCxnSpPr>
            <a:stCxn id="123" idx="3"/>
            <a:endCxn id="124" idx="1"/>
          </p:cNvCxnSpPr>
          <p:nvPr/>
        </p:nvCxnSpPr>
        <p:spPr>
          <a:xfrm flipV="1">
            <a:off x="1211283" y="4791255"/>
            <a:ext cx="320216" cy="5421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ounded Rectangle 125"/>
          <p:cNvSpPr/>
          <p:nvPr/>
        </p:nvSpPr>
        <p:spPr>
          <a:xfrm>
            <a:off x="2902691" y="4443791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TS5, O5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Hash(DV5)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7" name="Left Brace 126"/>
          <p:cNvSpPr/>
          <p:nvPr/>
        </p:nvSpPr>
        <p:spPr>
          <a:xfrm rot="5400000">
            <a:off x="2746934" y="730844"/>
            <a:ext cx="484019" cy="5230914"/>
          </a:xfrm>
          <a:prstGeom prst="leftBrace">
            <a:avLst>
              <a:gd name="adj1" fmla="val 8333"/>
              <a:gd name="adj2" fmla="val 4953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ounded Rectangle 137"/>
          <p:cNvSpPr/>
          <p:nvPr/>
        </p:nvSpPr>
        <p:spPr>
          <a:xfrm>
            <a:off x="4282383" y="4469348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TS6, O6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Hash(DV6)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16</a:t>
            </a:fld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6261362" y="4532801"/>
            <a:ext cx="1368052" cy="491286"/>
            <a:chOff x="6261362" y="4532801"/>
            <a:chExt cx="1368052" cy="491286"/>
          </a:xfrm>
        </p:grpSpPr>
        <p:sp>
          <p:nvSpPr>
            <p:cNvPr id="36" name="Rounded Rectangle 35"/>
            <p:cNvSpPr/>
            <p:nvPr/>
          </p:nvSpPr>
          <p:spPr>
            <a:xfrm>
              <a:off x="6261362" y="4585569"/>
              <a:ext cx="1368052" cy="40528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8055" y="4532801"/>
              <a:ext cx="1045290" cy="491286"/>
            </a:xfrm>
            <a:prstGeom prst="rect">
              <a:avLst/>
            </a:prstGeom>
          </p:spPr>
        </p:pic>
      </p:grpSp>
      <p:sp>
        <p:nvSpPr>
          <p:cNvPr id="38" name="TextBox 37"/>
          <p:cNvSpPr txBox="1"/>
          <p:nvPr/>
        </p:nvSpPr>
        <p:spPr>
          <a:xfrm>
            <a:off x="1737448" y="2489214"/>
            <a:ext cx="2391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Metadata Server</a:t>
            </a:r>
            <a:endParaRPr lang="en-US" dirty="0"/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1371600" y="1339850"/>
            <a:ext cx="347662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377950" y="1363663"/>
            <a:ext cx="1504950" cy="371475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882900" y="1363663"/>
            <a:ext cx="1939925" cy="371475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377950" y="1735138"/>
            <a:ext cx="1504950" cy="365124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882900" y="1735138"/>
            <a:ext cx="1939925" cy="365125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2882900" y="2100263"/>
            <a:ext cx="1939925" cy="365125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2882900" y="1357313"/>
            <a:ext cx="0" cy="1114425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1371600" y="1735138"/>
            <a:ext cx="3457575" cy="0"/>
          </a:xfrm>
          <a:prstGeom prst="line">
            <a:avLst/>
          </a:prstGeom>
          <a:noFill/>
          <a:ln w="381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2876550" y="2100263"/>
            <a:ext cx="1952625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1377950" y="1357313"/>
            <a:ext cx="0" cy="1114425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4822825" y="1357313"/>
            <a:ext cx="0" cy="1114425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1371600" y="1363663"/>
            <a:ext cx="3457575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1371600" y="2465388"/>
            <a:ext cx="3457575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1470025" y="1406525"/>
            <a:ext cx="130708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Stream Name</a:t>
            </a: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974975" y="1406525"/>
            <a:ext cx="167238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Stream Metadata</a:t>
            </a: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1470025" y="1776413"/>
            <a:ext cx="12840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W/Camera/Id</a:t>
            </a: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2974975" y="1776413"/>
            <a:ext cx="91287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Location: </a:t>
            </a: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3879850" y="1776413"/>
            <a:ext cx="72660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Server1</a:t>
            </a: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3302000" y="2143125"/>
            <a:ext cx="113935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Hash(index)</a:t>
            </a:r>
            <a:endParaRPr kumimoji="0" lang="en-US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56114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357" y="208722"/>
            <a:ext cx="86669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+mj-lt"/>
              </a:rPr>
              <a:t>Datavalues</a:t>
            </a:r>
            <a:r>
              <a:rPr lang="en-US" sz="4000" dirty="0" smtClean="0">
                <a:latin typeface="+mj-lt"/>
              </a:rPr>
              <a:t> are encrypted for privacy</a:t>
            </a:r>
            <a:endParaRPr lang="en-US" sz="4000" dirty="0">
              <a:latin typeface="+mj-lt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6248590" y="2339426"/>
            <a:ext cx="1368054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ta1DlaVaeu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6248589" y="2782310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aleaDau2Vt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6248589" y="3225194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a3aDlVaeut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6248589" y="3668078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aeaDVluta4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6248590" y="4121939"/>
            <a:ext cx="1368052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uDeV5laata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8110605" y="2977798"/>
            <a:ext cx="0" cy="1324122"/>
          </a:xfrm>
          <a:prstGeom prst="straightConnector1">
            <a:avLst/>
          </a:prstGeom>
          <a:ln w="635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8110605" y="3247736"/>
            <a:ext cx="1110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Time</a:t>
            </a:r>
            <a:endParaRPr lang="en-US" sz="2800" dirty="0"/>
          </a:p>
        </p:txBody>
      </p:sp>
      <p:sp>
        <p:nvSpPr>
          <p:cNvPr id="78" name="Rounded Rectangle 77"/>
          <p:cNvSpPr/>
          <p:nvPr/>
        </p:nvSpPr>
        <p:spPr>
          <a:xfrm>
            <a:off x="6248590" y="4575800"/>
            <a:ext cx="1368052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utlaVeaaD6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866758" y="5564848"/>
            <a:ext cx="2131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Datalog</a:t>
            </a:r>
            <a:endParaRPr lang="en-US" sz="2800" dirty="0"/>
          </a:p>
        </p:txBody>
      </p:sp>
      <p:sp>
        <p:nvSpPr>
          <p:cNvPr id="80" name="TextBox 79"/>
          <p:cNvSpPr txBox="1"/>
          <p:nvPr/>
        </p:nvSpPr>
        <p:spPr>
          <a:xfrm>
            <a:off x="1670055" y="5589788"/>
            <a:ext cx="2318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Stream Index</a:t>
            </a:r>
            <a:endParaRPr lang="en-US" sz="2800" dirty="0"/>
          </a:p>
        </p:txBody>
      </p:sp>
      <p:sp>
        <p:nvSpPr>
          <p:cNvPr id="84" name="TextBox 83"/>
          <p:cNvSpPr txBox="1"/>
          <p:nvPr/>
        </p:nvSpPr>
        <p:spPr>
          <a:xfrm>
            <a:off x="5476929" y="1589300"/>
            <a:ext cx="324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Name: W/Camera/Id</a:t>
            </a:r>
            <a:endParaRPr lang="en-US" sz="2800" dirty="0"/>
          </a:p>
        </p:txBody>
      </p:sp>
      <p:sp>
        <p:nvSpPr>
          <p:cNvPr id="85" name="Rounded Rectangle 84"/>
          <p:cNvSpPr/>
          <p:nvPr/>
        </p:nvSpPr>
        <p:spPr>
          <a:xfrm>
            <a:off x="244059" y="3992326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Tag1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1511332" y="3842085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dirty="0" smtClean="0">
                <a:solidFill>
                  <a:schemeClr val="tx1"/>
                </a:solidFill>
              </a:rPr>
              <a:t>S1, O1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Hash(DV1)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7" name="Straight Arrow Connector 86"/>
          <p:cNvCxnSpPr>
            <a:stCxn id="85" idx="3"/>
            <a:endCxn id="86" idx="1"/>
          </p:cNvCxnSpPr>
          <p:nvPr/>
        </p:nvCxnSpPr>
        <p:spPr>
          <a:xfrm flipV="1">
            <a:off x="1191116" y="4189549"/>
            <a:ext cx="320216" cy="5421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ounded Rectangle 87"/>
          <p:cNvSpPr/>
          <p:nvPr/>
        </p:nvSpPr>
        <p:spPr>
          <a:xfrm>
            <a:off x="2882524" y="3842085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TS3, O3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Hash(DV3)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4262217" y="3859142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TS4, O4 Hash(DV4)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264226" y="4735701"/>
            <a:ext cx="947057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Tag2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1531499" y="4585460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TS2, O2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Hash(DV2)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2" name="Straight Arrow Connector 91"/>
          <p:cNvCxnSpPr>
            <a:stCxn id="90" idx="3"/>
            <a:endCxn id="91" idx="1"/>
          </p:cNvCxnSpPr>
          <p:nvPr/>
        </p:nvCxnSpPr>
        <p:spPr>
          <a:xfrm flipV="1">
            <a:off x="1211283" y="4932924"/>
            <a:ext cx="320216" cy="5421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2902691" y="4585460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TS5, O5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Hash(DV5)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4" name="Left Brace 93"/>
          <p:cNvSpPr/>
          <p:nvPr/>
        </p:nvSpPr>
        <p:spPr>
          <a:xfrm rot="5400000">
            <a:off x="2746934" y="872513"/>
            <a:ext cx="484019" cy="5230914"/>
          </a:xfrm>
          <a:prstGeom prst="leftBrace">
            <a:avLst>
              <a:gd name="adj1" fmla="val 8333"/>
              <a:gd name="adj2" fmla="val 4953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94"/>
          <p:cNvSpPr/>
          <p:nvPr/>
        </p:nvSpPr>
        <p:spPr>
          <a:xfrm>
            <a:off x="4282383" y="4611017"/>
            <a:ext cx="1322018" cy="69492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TS6, O6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Hash(DV6)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17</a:t>
            </a:fld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717281" y="2730228"/>
            <a:ext cx="2391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Metadata Server</a:t>
            </a:r>
            <a:endParaRPr lang="en-US" dirty="0"/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1176338" y="1192213"/>
            <a:ext cx="3475037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182688" y="1216026"/>
            <a:ext cx="1503362" cy="371475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686050" y="1216026"/>
            <a:ext cx="1939925" cy="371475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182688" y="1587502"/>
            <a:ext cx="1503362" cy="347464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686050" y="1587501"/>
            <a:ext cx="1939925" cy="365125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2686050" y="1952626"/>
            <a:ext cx="1939925" cy="365125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686050" y="2317751"/>
            <a:ext cx="1939925" cy="36671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b="1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2686050" y="1209676"/>
            <a:ext cx="0" cy="1481138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1176338" y="1587501"/>
            <a:ext cx="3455987" cy="0"/>
          </a:xfrm>
          <a:prstGeom prst="line">
            <a:avLst/>
          </a:prstGeom>
          <a:noFill/>
          <a:ln w="381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2679700" y="1952626"/>
            <a:ext cx="1952625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2679700" y="2317751"/>
            <a:ext cx="1952625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b="1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1182688" y="1209676"/>
            <a:ext cx="0" cy="1481138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4625975" y="1209676"/>
            <a:ext cx="0" cy="1481138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>
            <a:off x="1176338" y="1216026"/>
            <a:ext cx="3455987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>
            <a:off x="1176338" y="2684463"/>
            <a:ext cx="3455987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1274763" y="1258888"/>
            <a:ext cx="14224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Stream Name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2778125" y="1258888"/>
            <a:ext cx="17938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Stream Metadata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274763" y="1628776"/>
            <a:ext cx="139541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W/Camera/Id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2778125" y="1628776"/>
            <a:ext cx="102711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Location: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3683000" y="1628776"/>
            <a:ext cx="8397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Server1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3105150" y="1995488"/>
            <a:ext cx="12271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Hash(index)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919413" y="2360613"/>
            <a:ext cx="11221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E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030538" y="2360613"/>
            <a:ext cx="705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-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101975" y="2360613"/>
            <a:ext cx="80131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Reader (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881438" y="2360613"/>
            <a:ext cx="4574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Kenc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325938" y="2360613"/>
            <a:ext cx="7213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)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7458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28" grpId="0"/>
      <p:bldP spid="29" grpId="0"/>
      <p:bldP spid="30" grpId="0"/>
      <p:bldP spid="31" grpId="0"/>
      <p:bldP spid="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457200" y="3017520"/>
            <a:ext cx="9144000" cy="2387600"/>
          </a:xfrm>
        </p:spPr>
        <p:txBody>
          <a:bodyPr>
            <a:noAutofit/>
          </a:bodyPr>
          <a:lstStyle/>
          <a:p>
            <a:pPr algn="l"/>
            <a:r>
              <a:rPr lang="en-US" sz="3500" dirty="0" smtClean="0"/>
              <a:t>Requirement: </a:t>
            </a:r>
            <a:br>
              <a:rPr lang="en-US" sz="3500" dirty="0" smtClean="0"/>
            </a:br>
            <a:r>
              <a:rPr lang="en-US" sz="3500" dirty="0" smtClean="0"/>
              <a:t>Support app specific storage policies</a:t>
            </a:r>
            <a:br>
              <a:rPr lang="en-US" sz="3500" dirty="0" smtClean="0"/>
            </a:b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smtClean="0"/>
              <a:t>Approach: </a:t>
            </a:r>
            <a:br>
              <a:rPr lang="en-US" sz="3500" dirty="0" smtClean="0"/>
            </a:br>
            <a:r>
              <a:rPr lang="en-US" sz="3500" dirty="0" smtClean="0"/>
              <a:t>(</a:t>
            </a:r>
            <a:r>
              <a:rPr lang="en-US" sz="3500" dirty="0" err="1" smtClean="0"/>
              <a:t>i</a:t>
            </a:r>
            <a:r>
              <a:rPr lang="en-US" sz="3500" dirty="0" smtClean="0"/>
              <a:t>) </a:t>
            </a:r>
            <a:r>
              <a:rPr lang="en-US" sz="3500" dirty="0" smtClean="0"/>
              <a:t>Segment stream, location per segment</a:t>
            </a:r>
            <a:br>
              <a:rPr lang="en-US" sz="3500" dirty="0" smtClean="0"/>
            </a:br>
            <a:r>
              <a:rPr lang="en-US" sz="3500" dirty="0" smtClean="0"/>
              <a:t/>
            </a:r>
            <a:br>
              <a:rPr lang="en-US" sz="3500" dirty="0" smtClean="0"/>
            </a:br>
            <a:endParaRPr lang="en-US" sz="35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604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</a:rPr>
              <a:t> Streams in Bolt have configurable location</a:t>
            </a:r>
            <a:endParaRPr lang="en-US" sz="4000" dirty="0">
              <a:latin typeface="+mj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947055" y="1796143"/>
            <a:ext cx="7494816" cy="32658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936167" y="3184075"/>
            <a:ext cx="7505704" cy="7076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001481" y="4931229"/>
            <a:ext cx="7440390" cy="21769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400298" y="1012371"/>
            <a:ext cx="32657" cy="5372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744688" y="985152"/>
            <a:ext cx="32657" cy="5372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08818" y="1012371"/>
            <a:ext cx="32657" cy="5372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760037" y="1012371"/>
            <a:ext cx="32657" cy="5372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Magnetic Disk 12"/>
          <p:cNvSpPr/>
          <p:nvPr/>
        </p:nvSpPr>
        <p:spPr>
          <a:xfrm>
            <a:off x="1028697" y="2451275"/>
            <a:ext cx="1126672" cy="732800"/>
          </a:xfrm>
          <a:prstGeom prst="flowChartMagneticDisk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612569" y="2075728"/>
            <a:ext cx="821873" cy="3211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618010" y="2440405"/>
            <a:ext cx="821873" cy="3211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618008" y="2799627"/>
            <a:ext cx="821873" cy="3211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936167" y="1337333"/>
            <a:ext cx="1464131" cy="4640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ight Arrow 47"/>
          <p:cNvSpPr/>
          <p:nvPr/>
        </p:nvSpPr>
        <p:spPr>
          <a:xfrm>
            <a:off x="2117269" y="1309885"/>
            <a:ext cx="250372" cy="7477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1143000" y="1126671"/>
            <a:ext cx="1118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</a:t>
            </a:r>
            <a:r>
              <a:rPr lang="en-US" sz="2000" dirty="0" smtClean="0"/>
              <a:t>Policy</a:t>
            </a:r>
            <a:endParaRPr lang="en-US" sz="2000" dirty="0"/>
          </a:p>
        </p:txBody>
      </p:sp>
      <p:sp>
        <p:nvSpPr>
          <p:cNvPr id="55" name="TextBox 54"/>
          <p:cNvSpPr txBox="1"/>
          <p:nvPr/>
        </p:nvSpPr>
        <p:spPr>
          <a:xfrm>
            <a:off x="713008" y="1451609"/>
            <a:ext cx="14641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Location</a:t>
            </a:r>
            <a:endParaRPr lang="en-US" sz="2000" dirty="0"/>
          </a:p>
        </p:txBody>
      </p:sp>
      <p:sp>
        <p:nvSpPr>
          <p:cNvPr id="56" name="TextBox 55"/>
          <p:cNvSpPr txBox="1"/>
          <p:nvPr/>
        </p:nvSpPr>
        <p:spPr>
          <a:xfrm>
            <a:off x="2612569" y="1451609"/>
            <a:ext cx="1012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Loca</a:t>
            </a:r>
            <a:r>
              <a:rPr lang="en-US" sz="2000" dirty="0"/>
              <a:t>l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777345" y="1451609"/>
            <a:ext cx="1431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Remote</a:t>
            </a:r>
            <a:endParaRPr lang="en-US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5241475" y="1032304"/>
            <a:ext cx="15185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Remote</a:t>
            </a:r>
          </a:p>
          <a:p>
            <a:r>
              <a:rPr lang="en-US" sz="2400" dirty="0" smtClean="0"/>
              <a:t>Replicated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6792694" y="1337333"/>
            <a:ext cx="1649177" cy="458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Partitioned</a:t>
            </a:r>
            <a:endParaRPr lang="en-US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1143000" y="2630893"/>
            <a:ext cx="881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Local</a:t>
            </a:r>
            <a:endParaRPr lang="en-US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794654" y="3657601"/>
            <a:ext cx="1572986" cy="1132108"/>
            <a:chOff x="794654" y="3657601"/>
            <a:chExt cx="1572986" cy="1132108"/>
          </a:xfrm>
        </p:grpSpPr>
        <p:sp>
          <p:nvSpPr>
            <p:cNvPr id="14" name="Cloud 13"/>
            <p:cNvSpPr/>
            <p:nvPr/>
          </p:nvSpPr>
          <p:spPr>
            <a:xfrm>
              <a:off x="794654" y="3657601"/>
              <a:ext cx="1572986" cy="1132108"/>
            </a:xfrm>
            <a:prstGeom prst="cloud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947055" y="4000061"/>
              <a:ext cx="12300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  Azure</a:t>
              </a:r>
              <a:endParaRPr lang="en-US" sz="24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800097" y="5181606"/>
            <a:ext cx="1572986" cy="1132108"/>
            <a:chOff x="800097" y="5181606"/>
            <a:chExt cx="1572986" cy="1132108"/>
          </a:xfrm>
        </p:grpSpPr>
        <p:sp>
          <p:nvSpPr>
            <p:cNvPr id="15" name="Cloud 14"/>
            <p:cNvSpPr/>
            <p:nvPr/>
          </p:nvSpPr>
          <p:spPr>
            <a:xfrm>
              <a:off x="800097" y="5181606"/>
              <a:ext cx="1572986" cy="1132108"/>
            </a:xfrm>
            <a:prstGeom prst="cloud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963384" y="5404914"/>
              <a:ext cx="13144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Amazon</a:t>
              </a:r>
            </a:p>
            <a:p>
              <a:r>
                <a:rPr lang="en-US" sz="2400" dirty="0"/>
                <a:t> </a:t>
              </a:r>
              <a:r>
                <a:rPr lang="en-US" sz="2400" dirty="0" smtClean="0"/>
                <a:t>     S3</a:t>
              </a:r>
              <a:endParaRPr lang="en-US" sz="2400" dirty="0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2547256" y="2075544"/>
            <a:ext cx="821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smtClean="0">
                <a:solidFill>
                  <a:schemeClr val="bg1"/>
                </a:solidFill>
              </a:rPr>
              <a:t>3</a:t>
            </a:r>
            <a:endParaRPr lang="en-US" sz="24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2612569" y="2401060"/>
            <a:ext cx="821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</a:t>
            </a:r>
            <a:r>
              <a:rPr lang="en-US" sz="2400" dirty="0">
                <a:solidFill>
                  <a:schemeClr val="bg1"/>
                </a:solidFill>
              </a:rPr>
              <a:t>2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547257" y="2746973"/>
            <a:ext cx="821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    1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940632" y="3566891"/>
            <a:ext cx="887186" cy="1133094"/>
            <a:chOff x="3940632" y="3566891"/>
            <a:chExt cx="887186" cy="1133094"/>
          </a:xfrm>
        </p:grpSpPr>
        <p:sp>
          <p:nvSpPr>
            <p:cNvPr id="26" name="Rectangle 25"/>
            <p:cNvSpPr/>
            <p:nvPr/>
          </p:nvSpPr>
          <p:spPr>
            <a:xfrm>
              <a:off x="3989616" y="3567070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995057" y="3931747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995055" y="4290969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940632" y="3566891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</a:t>
              </a:r>
              <a:r>
                <a:rPr lang="en-US" sz="2400" dirty="0" smtClean="0">
                  <a:solidFill>
                    <a:schemeClr val="bg1"/>
                  </a:solidFill>
                </a:rPr>
                <a:t>3</a:t>
              </a:r>
              <a:endParaRPr lang="en-US" sz="2400" b="1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005945" y="3892407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</a:t>
              </a:r>
              <a:r>
                <a:rPr lang="en-US" sz="2400" dirty="0">
                  <a:solidFill>
                    <a:schemeClr val="bg1"/>
                  </a:solidFill>
                </a:rPr>
                <a:t>2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940633" y="4238320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    1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442859" y="3550741"/>
            <a:ext cx="887186" cy="1149242"/>
            <a:chOff x="5442859" y="3550741"/>
            <a:chExt cx="887186" cy="1149242"/>
          </a:xfrm>
        </p:grpSpPr>
        <p:sp>
          <p:nvSpPr>
            <p:cNvPr id="29" name="Rectangle 28"/>
            <p:cNvSpPr/>
            <p:nvPr/>
          </p:nvSpPr>
          <p:spPr>
            <a:xfrm>
              <a:off x="5491847" y="3550741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497288" y="3915418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97286" y="4274640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442859" y="3566889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</a:t>
              </a:r>
              <a:r>
                <a:rPr lang="en-US" sz="2400" dirty="0" smtClean="0">
                  <a:solidFill>
                    <a:schemeClr val="bg1"/>
                  </a:solidFill>
                </a:rPr>
                <a:t>3</a:t>
              </a:r>
              <a:endParaRPr lang="en-US" sz="2400" b="1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508172" y="3892405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</a:t>
              </a:r>
              <a:r>
                <a:rPr lang="en-US" sz="2400" dirty="0">
                  <a:solidFill>
                    <a:schemeClr val="bg1"/>
                  </a:solidFill>
                </a:rPr>
                <a:t>2</a:t>
              </a:r>
              <a:endParaRPr lang="en-US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442860" y="4238318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    1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524504" y="5134444"/>
            <a:ext cx="887186" cy="1133094"/>
            <a:chOff x="5524504" y="5134444"/>
            <a:chExt cx="887186" cy="1133094"/>
          </a:xfrm>
        </p:grpSpPr>
        <p:sp>
          <p:nvSpPr>
            <p:cNvPr id="32" name="Rectangle 31"/>
            <p:cNvSpPr/>
            <p:nvPr/>
          </p:nvSpPr>
          <p:spPr>
            <a:xfrm>
              <a:off x="5557163" y="5134616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562604" y="5499293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62602" y="5858515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524504" y="5134444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</a:t>
              </a:r>
              <a:r>
                <a:rPr lang="en-US" sz="2400" dirty="0" smtClean="0">
                  <a:solidFill>
                    <a:schemeClr val="bg1"/>
                  </a:solidFill>
                </a:rPr>
                <a:t>3</a:t>
              </a:r>
              <a:endParaRPr lang="en-US" sz="2400" b="1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589817" y="5459960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</a:t>
              </a:r>
              <a:r>
                <a:rPr lang="en-US" sz="2400" dirty="0">
                  <a:solidFill>
                    <a:schemeClr val="bg1"/>
                  </a:solidFill>
                </a:rPr>
                <a:t>2</a:t>
              </a:r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524505" y="5805873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    1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76365" y="2260604"/>
            <a:ext cx="1779815" cy="926519"/>
            <a:chOff x="6776365" y="2260604"/>
            <a:chExt cx="1779815" cy="926519"/>
          </a:xfrm>
        </p:grpSpPr>
        <p:sp>
          <p:nvSpPr>
            <p:cNvPr id="35" name="Rectangle 34"/>
            <p:cNvSpPr/>
            <p:nvPr/>
          </p:nvSpPr>
          <p:spPr>
            <a:xfrm>
              <a:off x="7124701" y="2309773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108379" y="2260604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</a:t>
              </a:r>
              <a:r>
                <a:rPr lang="en-US" sz="2400" dirty="0" smtClean="0">
                  <a:solidFill>
                    <a:schemeClr val="bg1"/>
                  </a:solidFill>
                </a:rPr>
                <a:t>3</a:t>
              </a:r>
              <a:endParaRPr lang="en-US" sz="2400" b="1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776365" y="2817791"/>
              <a:ext cx="17798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Hot data(latest)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792694" y="3859752"/>
            <a:ext cx="1518549" cy="1082361"/>
            <a:chOff x="6792694" y="3859752"/>
            <a:chExt cx="1518549" cy="1082361"/>
          </a:xfrm>
        </p:grpSpPr>
        <p:sp>
          <p:nvSpPr>
            <p:cNvPr id="36" name="Rectangle 35"/>
            <p:cNvSpPr/>
            <p:nvPr/>
          </p:nvSpPr>
          <p:spPr>
            <a:xfrm>
              <a:off x="7146471" y="3915421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146469" y="4274643"/>
              <a:ext cx="821873" cy="32112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173692" y="3859752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</a:t>
              </a:r>
              <a:r>
                <a:rPr lang="en-US" sz="2400" dirty="0">
                  <a:solidFill>
                    <a:schemeClr val="bg1"/>
                  </a:solidFill>
                </a:rPr>
                <a:t>2</a:t>
              </a:r>
              <a:endParaRPr lang="en-US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108380" y="4205665"/>
              <a:ext cx="821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>
                  <a:solidFill>
                    <a:schemeClr val="bg1"/>
                  </a:solidFill>
                </a:rPr>
                <a:t>    1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792694" y="4572781"/>
              <a:ext cx="15185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Cold data(old)</a:t>
              </a:r>
              <a:endParaRPr lang="en-US" dirty="0"/>
            </a:p>
          </p:txBody>
        </p:sp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19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0557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/>
      <p:bldP spid="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ounded Rectangle 34"/>
          <p:cNvSpPr/>
          <p:nvPr/>
        </p:nvSpPr>
        <p:spPr>
          <a:xfrm>
            <a:off x="243155" y="3705362"/>
            <a:ext cx="1328429" cy="52322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444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6305" y="386551"/>
            <a:ext cx="1578420" cy="12257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3471" y="401262"/>
            <a:ext cx="2878343" cy="122579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65" y="386551"/>
            <a:ext cx="1225794" cy="122579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672065" y="522394"/>
            <a:ext cx="24719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Smart </a:t>
            </a:r>
            <a:r>
              <a:rPr lang="en-US" sz="2800" i="1" dirty="0" smtClean="0"/>
              <a:t>devices</a:t>
            </a:r>
          </a:p>
          <a:p>
            <a:pPr algn="ctr"/>
            <a:r>
              <a:rPr lang="en-US" sz="2800" i="1" dirty="0" smtClean="0"/>
              <a:t>at </a:t>
            </a:r>
            <a:r>
              <a:rPr lang="en-US" sz="2800" i="1" dirty="0" smtClean="0"/>
              <a:t>home</a:t>
            </a:r>
            <a:endParaRPr lang="en-US" sz="2800" i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1765" y="1863967"/>
            <a:ext cx="8696050" cy="1758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47497" y="2275648"/>
            <a:ext cx="171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HomeOS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3585969" y="2275648"/>
            <a:ext cx="2482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Mi</a:t>
            </a:r>
            <a:r>
              <a:rPr lang="en-US" sz="2800" dirty="0" smtClean="0"/>
              <a:t> Casa Verde</a:t>
            </a:r>
            <a:endParaRPr lang="en-US" sz="2800" dirty="0"/>
          </a:p>
        </p:txBody>
      </p:sp>
      <p:sp>
        <p:nvSpPr>
          <p:cNvPr id="30" name="Rounded Rectangle 29"/>
          <p:cNvSpPr/>
          <p:nvPr/>
        </p:nvSpPr>
        <p:spPr>
          <a:xfrm>
            <a:off x="144389" y="2127738"/>
            <a:ext cx="2121893" cy="851225"/>
          </a:xfrm>
          <a:prstGeom prst="roundRect">
            <a:avLst/>
          </a:prstGeom>
          <a:noFill/>
          <a:ln w="444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3585969" y="2127738"/>
            <a:ext cx="2394741" cy="851225"/>
          </a:xfrm>
          <a:prstGeom prst="roundRect">
            <a:avLst/>
          </a:prstGeom>
          <a:noFill/>
          <a:ln w="444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672064" y="2328403"/>
            <a:ext cx="24719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Platforms</a:t>
            </a:r>
            <a:endParaRPr lang="en-US" sz="2800" i="1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201765" y="3210538"/>
            <a:ext cx="8696050" cy="1758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9530" y="3705361"/>
            <a:ext cx="171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PreHeat</a:t>
            </a:r>
            <a:endParaRPr lang="en-US" sz="2800" dirty="0"/>
          </a:p>
        </p:txBody>
      </p:sp>
      <p:sp>
        <p:nvSpPr>
          <p:cNvPr id="36" name="Rounded Rectangle 35"/>
          <p:cNvSpPr/>
          <p:nvPr/>
        </p:nvSpPr>
        <p:spPr>
          <a:xfrm>
            <a:off x="1733222" y="3740529"/>
            <a:ext cx="1715678" cy="48805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444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749215" y="3717950"/>
            <a:ext cx="171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DigiSwitch</a:t>
            </a:r>
            <a:endParaRPr lang="en-US" sz="2800" dirty="0"/>
          </a:p>
        </p:txBody>
      </p:sp>
      <p:sp>
        <p:nvSpPr>
          <p:cNvPr id="38" name="Rounded Rectangle 37"/>
          <p:cNvSpPr/>
          <p:nvPr/>
        </p:nvSpPr>
        <p:spPr>
          <a:xfrm>
            <a:off x="3735638" y="3541359"/>
            <a:ext cx="1928269" cy="851225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444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706295" y="3513648"/>
            <a:ext cx="19983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Energy Data Analytics</a:t>
            </a:r>
            <a:endParaRPr lang="en-US" sz="28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5946077" y="3481833"/>
            <a:ext cx="2385738" cy="995453"/>
            <a:chOff x="814663" y="4557109"/>
            <a:chExt cx="2385738" cy="995453"/>
          </a:xfrm>
        </p:grpSpPr>
        <p:sp>
          <p:nvSpPr>
            <p:cNvPr id="41" name="Rounded Rectangle 40"/>
            <p:cNvSpPr/>
            <p:nvPr/>
          </p:nvSpPr>
          <p:spPr>
            <a:xfrm>
              <a:off x="814663" y="4557109"/>
              <a:ext cx="2385738" cy="99276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444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14663" y="4598455"/>
              <a:ext cx="238573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Neighborhood Watch</a:t>
              </a:r>
              <a:endParaRPr lang="en-US" sz="2800" dirty="0"/>
            </a:p>
          </p:txBody>
        </p:sp>
      </p:grpSp>
      <p:sp>
        <p:nvSpPr>
          <p:cNvPr id="43" name="Flowchart: Magnetic Disk 42"/>
          <p:cNvSpPr/>
          <p:nvPr/>
        </p:nvSpPr>
        <p:spPr>
          <a:xfrm>
            <a:off x="3706295" y="5833703"/>
            <a:ext cx="1362646" cy="812022"/>
          </a:xfrm>
          <a:prstGeom prst="flowChartMagneticDisk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7345324" y="4630898"/>
            <a:ext cx="11254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Apps</a:t>
            </a:r>
            <a:endParaRPr lang="en-US" sz="2800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5339112" y="5835819"/>
            <a:ext cx="3555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/>
              <a:t>Storage Abstraction</a:t>
            </a:r>
            <a:r>
              <a:rPr lang="en-US" sz="4400" b="1" dirty="0" smtClean="0"/>
              <a:t>?</a:t>
            </a:r>
            <a:endParaRPr lang="en-US" sz="4400" b="1" dirty="0"/>
          </a:p>
        </p:txBody>
      </p:sp>
      <p:cxnSp>
        <p:nvCxnSpPr>
          <p:cNvPr id="48" name="Curved Connector 47"/>
          <p:cNvCxnSpPr>
            <a:stCxn id="35" idx="2"/>
          </p:cNvCxnSpPr>
          <p:nvPr/>
        </p:nvCxnSpPr>
        <p:spPr>
          <a:xfrm rot="16200000" flipH="1">
            <a:off x="1518944" y="3617008"/>
            <a:ext cx="1605121" cy="2828268"/>
          </a:xfrm>
          <a:prstGeom prst="curved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36" idx="2"/>
            <a:endCxn id="43" idx="1"/>
          </p:cNvCxnSpPr>
          <p:nvPr/>
        </p:nvCxnSpPr>
        <p:spPr>
          <a:xfrm rot="16200000" flipH="1">
            <a:off x="2686778" y="4132863"/>
            <a:ext cx="1605122" cy="1796557"/>
          </a:xfrm>
          <a:prstGeom prst="curvedConnector3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>
            <a:stCxn id="39" idx="2"/>
          </p:cNvCxnSpPr>
          <p:nvPr/>
        </p:nvCxnSpPr>
        <p:spPr>
          <a:xfrm rot="5400000">
            <a:off x="3973353" y="5101571"/>
            <a:ext cx="1365948" cy="98316"/>
          </a:xfrm>
          <a:prstGeom prst="curvedConnector3">
            <a:avLst>
              <a:gd name="adj1" fmla="val 56437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urved Connector 53"/>
          <p:cNvCxnSpPr/>
          <p:nvPr/>
        </p:nvCxnSpPr>
        <p:spPr>
          <a:xfrm rot="10800000" flipV="1">
            <a:off x="5068942" y="4630897"/>
            <a:ext cx="2276383" cy="1224095"/>
          </a:xfrm>
          <a:prstGeom prst="curvedConnector3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7363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9" grpId="0"/>
      <p:bldP spid="22" grpId="0"/>
      <p:bldP spid="29" grpId="0"/>
      <p:bldP spid="30" grpId="0" animBg="1"/>
      <p:bldP spid="31" grpId="0" animBg="1"/>
      <p:bldP spid="32" grpId="0"/>
      <p:bldP spid="34" grpId="0"/>
      <p:bldP spid="36" grpId="0" animBg="1"/>
      <p:bldP spid="37" grpId="0"/>
      <p:bldP spid="38" grpId="0" animBg="1"/>
      <p:bldP spid="39" grpId="0"/>
      <p:bldP spid="43" grpId="0" animBg="1"/>
      <p:bldP spid="44" grpId="0"/>
      <p:bldP spid="4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8711" y="2541090"/>
            <a:ext cx="1179444" cy="3432512"/>
          </a:xfrm>
          <a:prstGeom prst="round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004390" y="2673308"/>
            <a:ext cx="1179444" cy="266289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45316" y="6303940"/>
            <a:ext cx="2537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Stream Index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043025" y="6334780"/>
            <a:ext cx="2120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Datalog</a:t>
            </a:r>
            <a:endParaRPr lang="en-US" sz="2800" dirty="0"/>
          </a:p>
        </p:txBody>
      </p:sp>
      <p:sp>
        <p:nvSpPr>
          <p:cNvPr id="9" name="Rounded Rectangle 8"/>
          <p:cNvSpPr/>
          <p:nvPr/>
        </p:nvSpPr>
        <p:spPr>
          <a:xfrm>
            <a:off x="5004390" y="2308494"/>
            <a:ext cx="1179444" cy="266289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004390" y="3038122"/>
            <a:ext cx="1179444" cy="266289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5004390" y="4105583"/>
            <a:ext cx="1179444" cy="266289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5004390" y="3740769"/>
            <a:ext cx="1179444" cy="266289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5004390" y="4470397"/>
            <a:ext cx="1179444" cy="266289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5004390" y="5515713"/>
            <a:ext cx="1179444" cy="266289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004390" y="5150899"/>
            <a:ext cx="1179444" cy="266289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5004390" y="5880527"/>
            <a:ext cx="1179444" cy="266289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 Brace 22"/>
          <p:cNvSpPr/>
          <p:nvPr/>
        </p:nvSpPr>
        <p:spPr>
          <a:xfrm>
            <a:off x="4408377" y="2308494"/>
            <a:ext cx="355012" cy="995917"/>
          </a:xfrm>
          <a:prstGeom prst="lef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Brace 23"/>
          <p:cNvSpPr/>
          <p:nvPr/>
        </p:nvSpPr>
        <p:spPr>
          <a:xfrm>
            <a:off x="4408377" y="3740769"/>
            <a:ext cx="355012" cy="1033154"/>
          </a:xfrm>
          <a:prstGeom prst="lef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eft Brace 24"/>
          <p:cNvSpPr/>
          <p:nvPr/>
        </p:nvSpPr>
        <p:spPr>
          <a:xfrm>
            <a:off x="4408377" y="5132280"/>
            <a:ext cx="355012" cy="1033154"/>
          </a:xfrm>
          <a:prstGeom prst="lef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871334" y="3474533"/>
            <a:ext cx="478465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845316" y="4896712"/>
            <a:ext cx="478465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183834" y="2513282"/>
            <a:ext cx="1429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Segment 1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6183834" y="3962211"/>
            <a:ext cx="1429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Segment 2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6198351" y="5448802"/>
            <a:ext cx="1429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Segment 3</a:t>
            </a:r>
            <a:endParaRPr lang="en-US" sz="2000" dirty="0"/>
          </a:p>
        </p:txBody>
      </p:sp>
      <p:cxnSp>
        <p:nvCxnSpPr>
          <p:cNvPr id="34" name="Elbow Connector 33"/>
          <p:cNvCxnSpPr>
            <a:stCxn id="28" idx="3"/>
            <a:endCxn id="2" idx="3"/>
          </p:cNvCxnSpPr>
          <p:nvPr/>
        </p:nvCxnSpPr>
        <p:spPr>
          <a:xfrm flipH="1" flipV="1">
            <a:off x="6987654" y="1131600"/>
            <a:ext cx="625261" cy="1581737"/>
          </a:xfrm>
          <a:prstGeom prst="bentConnector3">
            <a:avLst>
              <a:gd name="adj1" fmla="val -36561"/>
            </a:avLst>
          </a:prstGeom>
          <a:ln w="508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20</a:t>
            </a:fld>
            <a:endParaRPr lang="en-US"/>
          </a:p>
        </p:txBody>
      </p:sp>
      <p:sp>
        <p:nvSpPr>
          <p:cNvPr id="36" name="AutoShape 3"/>
          <p:cNvSpPr>
            <a:spLocks noChangeAspect="1" noChangeArrowheads="1" noTextEdit="1"/>
          </p:cNvSpPr>
          <p:nvPr/>
        </p:nvSpPr>
        <p:spPr bwMode="auto">
          <a:xfrm>
            <a:off x="357188" y="185670"/>
            <a:ext cx="7129462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15"/>
          <p:cNvSpPr>
            <a:spLocks noChangeShapeType="1"/>
          </p:cNvSpPr>
          <p:nvPr/>
        </p:nvSpPr>
        <p:spPr bwMode="auto">
          <a:xfrm>
            <a:off x="2819400" y="211070"/>
            <a:ext cx="0" cy="2039938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Line 20"/>
          <p:cNvSpPr>
            <a:spLocks noChangeShapeType="1"/>
          </p:cNvSpPr>
          <p:nvPr/>
        </p:nvSpPr>
        <p:spPr bwMode="auto">
          <a:xfrm>
            <a:off x="363538" y="211070"/>
            <a:ext cx="0" cy="2039938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21"/>
          <p:cNvSpPr>
            <a:spLocks noChangeShapeType="1"/>
          </p:cNvSpPr>
          <p:nvPr/>
        </p:nvSpPr>
        <p:spPr bwMode="auto">
          <a:xfrm>
            <a:off x="7461250" y="211070"/>
            <a:ext cx="0" cy="2039938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1728554" y="1938980"/>
            <a:ext cx="2391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Metadata Server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518432"/>
              </p:ext>
            </p:extLst>
          </p:nvPr>
        </p:nvGraphicFramePr>
        <p:xfrm>
          <a:off x="732028" y="392460"/>
          <a:ext cx="6255626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7856"/>
                <a:gridCol w="1601740"/>
                <a:gridCol w="1433015"/>
                <a:gridCol w="1433015"/>
              </a:tblGrid>
              <a:tr h="334826">
                <a:tc>
                  <a:txBody>
                    <a:bodyPr/>
                    <a:lstStyle/>
                    <a:p>
                      <a:r>
                        <a:rPr lang="en-US" dirty="0" smtClean="0"/>
                        <a:t>Stream Name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Stream Metadata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W/Camera/Id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S1: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Server1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S2: Server2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S3:Server1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Hash(index1)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Hash(index2)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Hash(index3)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E-Reader(</a:t>
                      </a:r>
                      <a:r>
                        <a:rPr lang="en-US" dirty="0" err="1" smtClean="0">
                          <a:solidFill>
                            <a:srgbClr val="C00000"/>
                          </a:solidFill>
                        </a:rPr>
                        <a:t>Kenc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)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818220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8" grpId="0"/>
      <p:bldP spid="29" grpId="0"/>
      <p:bldP spid="30" grpId="0"/>
      <p:bldP spid="7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8579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Tale of two challenges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94142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Overhead of storing a </a:t>
            </a:r>
            <a:r>
              <a:rPr lang="en-US" dirty="0" smtClean="0"/>
              <a:t>hash for each </a:t>
            </a:r>
            <a:r>
              <a:rPr lang="en-US" dirty="0" err="1" smtClean="0"/>
              <a:t>datavalue</a:t>
            </a:r>
            <a:endParaRPr lang="en-US" dirty="0" smtClean="0"/>
          </a:p>
          <a:p>
            <a:pPr lvl="1"/>
            <a:r>
              <a:rPr lang="en-US" dirty="0" smtClean="0"/>
              <a:t>Batching</a:t>
            </a:r>
            <a:r>
              <a:rPr lang="en-US" dirty="0" smtClean="0"/>
              <a:t>: </a:t>
            </a:r>
            <a:r>
              <a:rPr lang="en-US" dirty="0" smtClean="0"/>
              <a:t>Group many </a:t>
            </a:r>
            <a:r>
              <a:rPr lang="en-US" dirty="0" err="1" smtClean="0"/>
              <a:t>datavalues</a:t>
            </a:r>
            <a:r>
              <a:rPr lang="en-US" dirty="0" smtClean="0"/>
              <a:t> into one </a:t>
            </a:r>
            <a:r>
              <a:rPr lang="en-US" dirty="0" smtClean="0"/>
              <a:t>chunk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ncrypt </a:t>
            </a:r>
            <a:r>
              <a:rPr lang="en-US" dirty="0" smtClean="0"/>
              <a:t>and hash </a:t>
            </a:r>
            <a:r>
              <a:rPr lang="en-US" dirty="0" smtClean="0"/>
              <a:t>each</a:t>
            </a:r>
            <a:r>
              <a:rPr lang="en-US" dirty="0" smtClean="0"/>
              <a:t> chunk</a:t>
            </a:r>
          </a:p>
          <a:p>
            <a:pPr lvl="1"/>
            <a:r>
              <a:rPr lang="en-US" dirty="0" smtClean="0"/>
              <a:t>Chunking also pre-fetches </a:t>
            </a:r>
            <a:r>
              <a:rPr lang="en-US" dirty="0" err="1" smtClean="0"/>
              <a:t>datavalues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Reliance on metadata server</a:t>
            </a:r>
            <a:endParaRPr lang="en-US" dirty="0" smtClean="0"/>
          </a:p>
          <a:p>
            <a:pPr lvl="1"/>
            <a:r>
              <a:rPr lang="en-US" dirty="0" smtClean="0"/>
              <a:t>Store signed hash(index</a:t>
            </a:r>
            <a:r>
              <a:rPr lang="en-US" dirty="0" smtClean="0"/>
              <a:t>), time interval for freshness on untrusted </a:t>
            </a:r>
            <a:r>
              <a:rPr lang="en-US" dirty="0" smtClean="0"/>
              <a:t>storage</a:t>
            </a:r>
          </a:p>
          <a:p>
            <a:pPr lvl="1"/>
            <a:r>
              <a:rPr lang="en-US" dirty="0" smtClean="0"/>
              <a:t>Replicate remaining metadata; use quorum on metadata reads</a:t>
            </a: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21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2908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US" dirty="0" smtClean="0"/>
              <a:t>Rest of this talk…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253331"/>
            <a:ext cx="7886700" cy="4351338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Design of Bolt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Support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range queries over time, tag based filtering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Efficient s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haring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of data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Privacy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of data stored on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untrusted storage servers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Configurable data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location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Performance </a:t>
            </a:r>
            <a:r>
              <a:rPr lang="en-US" dirty="0" smtClean="0"/>
              <a:t>sneak peek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58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Experiment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Stream Configurations: </a:t>
            </a:r>
          </a:p>
          <a:p>
            <a:pPr lvl="1"/>
            <a:r>
              <a:rPr lang="en-US" dirty="0" smtClean="0"/>
              <a:t>Local </a:t>
            </a:r>
            <a:r>
              <a:rPr lang="en-US" dirty="0" smtClean="0"/>
              <a:t>only, Remote on </a:t>
            </a:r>
            <a:r>
              <a:rPr lang="en-US" dirty="0" smtClean="0"/>
              <a:t>Azure, and Remote-Secure </a:t>
            </a:r>
            <a:r>
              <a:rPr lang="en-US" dirty="0" smtClean="0"/>
              <a:t>on </a:t>
            </a:r>
            <a:r>
              <a:rPr lang="en-US" dirty="0" smtClean="0"/>
              <a:t>Azure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Client: </a:t>
            </a:r>
            <a:r>
              <a:rPr lang="en-US" dirty="0" smtClean="0"/>
              <a:t>4-core </a:t>
            </a:r>
            <a:r>
              <a:rPr lang="en-US" dirty="0" smtClean="0"/>
              <a:t>AMD </a:t>
            </a:r>
            <a:r>
              <a:rPr lang="en-US" dirty="0" smtClean="0"/>
              <a:t>Opteron (Azure VM), </a:t>
            </a:r>
            <a:r>
              <a:rPr lang="en-US" dirty="0" smtClean="0"/>
              <a:t>7GB RAM, Windows Server 2008 R2, Virtual Disks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03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pPr algn="ctr"/>
            <a:r>
              <a:rPr lang="en-US" dirty="0" smtClean="0"/>
              <a:t>Evaluation </a:t>
            </a:r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89145"/>
            <a:ext cx="7886700" cy="4351338"/>
          </a:xfrm>
        </p:spPr>
        <p:txBody>
          <a:bodyPr>
            <a:noAutofit/>
          </a:bodyPr>
          <a:lstStyle/>
          <a:p>
            <a:r>
              <a:rPr lang="en-US" dirty="0" smtClean="0"/>
              <a:t>Prefetching data (chunks) in Bolt improves read throughput by up to 3x for temporal range queries.</a:t>
            </a:r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Bolt’s encryption overhead is negligible, making secure streams a viable default option.</a:t>
            </a:r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Bolt </a:t>
            </a:r>
            <a:r>
              <a:rPr lang="en-US" dirty="0"/>
              <a:t>segments are scalable: querying across </a:t>
            </a:r>
            <a:r>
              <a:rPr lang="en-US" dirty="0" smtClean="0"/>
              <a:t>16 segments </a:t>
            </a:r>
            <a:r>
              <a:rPr lang="en-US" dirty="0"/>
              <a:t>incurs only a 3.6% overhead over </a:t>
            </a:r>
            <a:r>
              <a:rPr lang="en-US" dirty="0" smtClean="0"/>
              <a:t>a single </a:t>
            </a:r>
            <a:r>
              <a:rPr lang="en-US" dirty="0"/>
              <a:t>segment stream.</a:t>
            </a:r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92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pPr algn="ctr"/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Personal and home data management: (</a:t>
            </a:r>
            <a:r>
              <a:rPr lang="en-US" sz="1800" dirty="0" smtClean="0">
                <a:solidFill>
                  <a:srgbClr val="C00000"/>
                </a:solidFill>
              </a:rPr>
              <a:t>[Perspective FAST09, </a:t>
            </a:r>
            <a:r>
              <a:rPr lang="en-US" sz="1800" dirty="0" err="1" smtClean="0">
                <a:solidFill>
                  <a:srgbClr val="C00000"/>
                </a:solidFill>
              </a:rPr>
              <a:t>HomeViews</a:t>
            </a:r>
            <a:r>
              <a:rPr lang="en-US" sz="1800" dirty="0" smtClean="0">
                <a:solidFill>
                  <a:srgbClr val="C00000"/>
                </a:solidFill>
              </a:rPr>
              <a:t> SIGMOD07]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Secure systems using untrusted storage: (</a:t>
            </a:r>
            <a:r>
              <a:rPr lang="en-US" sz="1800" dirty="0" smtClean="0">
                <a:solidFill>
                  <a:srgbClr val="C00000"/>
                </a:solidFill>
              </a:rPr>
              <a:t>[SUNDR OSDI04, SPORC OSDI10, </a:t>
            </a:r>
            <a:r>
              <a:rPr lang="en-US" sz="1800" dirty="0" err="1" smtClean="0">
                <a:solidFill>
                  <a:srgbClr val="C00000"/>
                </a:solidFill>
              </a:rPr>
              <a:t>SiRiUS</a:t>
            </a:r>
            <a:r>
              <a:rPr lang="en-US" sz="1800" dirty="0" smtClean="0">
                <a:solidFill>
                  <a:srgbClr val="C00000"/>
                </a:solidFill>
              </a:rPr>
              <a:t> NDSS03, Chefs 05, Depot OSDI 10, Venus CCSW10]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Using multiple storage providers: (</a:t>
            </a:r>
            <a:r>
              <a:rPr lang="en-US" sz="1800" dirty="0" smtClean="0">
                <a:solidFill>
                  <a:srgbClr val="C00000"/>
                </a:solidFill>
              </a:rPr>
              <a:t>[RACS </a:t>
            </a:r>
            <a:r>
              <a:rPr lang="en-US" sz="1800" dirty="0" err="1" smtClean="0">
                <a:solidFill>
                  <a:srgbClr val="C00000"/>
                </a:solidFill>
              </a:rPr>
              <a:t>SoCC</a:t>
            </a:r>
            <a:r>
              <a:rPr lang="en-US" sz="1800" dirty="0" smtClean="0">
                <a:solidFill>
                  <a:srgbClr val="C00000"/>
                </a:solidFill>
              </a:rPr>
              <a:t> 10, HAIL CCS09]</a:t>
            </a:r>
            <a:r>
              <a:rPr lang="en-US" dirty="0"/>
              <a:t> 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Stream based processing systems: (</a:t>
            </a:r>
            <a:r>
              <a:rPr lang="en-US" sz="1800" dirty="0">
                <a:solidFill>
                  <a:srgbClr val="C00000"/>
                </a:solidFill>
              </a:rPr>
              <a:t>[</a:t>
            </a:r>
            <a:r>
              <a:rPr lang="en-US" sz="1800" dirty="0" err="1">
                <a:solidFill>
                  <a:srgbClr val="C00000"/>
                </a:solidFill>
              </a:rPr>
              <a:t>Abadi</a:t>
            </a:r>
            <a:r>
              <a:rPr lang="en-US" sz="1800" dirty="0">
                <a:solidFill>
                  <a:srgbClr val="C00000"/>
                </a:solidFill>
              </a:rPr>
              <a:t> et al. CIDR05, Carney et al. VLDB02]</a:t>
            </a:r>
            <a:r>
              <a:rPr lang="en-US" dirty="0" smtClean="0"/>
              <a:t> 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81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54842" y="1555844"/>
            <a:ext cx="8447964" cy="516563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Existing storage abstractions unsuitable for emerging </a:t>
            </a:r>
            <a:r>
              <a:rPr lang="en-US" dirty="0" smtClean="0"/>
              <a:t>class of applications for smart </a:t>
            </a:r>
            <a:r>
              <a:rPr lang="en-US" dirty="0" smtClean="0"/>
              <a:t>homes.</a:t>
            </a:r>
          </a:p>
          <a:p>
            <a:endParaRPr lang="en-US" dirty="0"/>
          </a:p>
          <a:p>
            <a:r>
              <a:rPr lang="en-US" dirty="0" smtClean="0"/>
              <a:t>Bolt designed for efficient sharing of data across connected homes.</a:t>
            </a:r>
            <a:endParaRPr lang="en-US" dirty="0"/>
          </a:p>
          <a:p>
            <a:pPr marL="800100" lvl="1" indent="-342900"/>
            <a:r>
              <a:rPr lang="en-US" dirty="0"/>
              <a:t>Support time-series data</a:t>
            </a:r>
          </a:p>
          <a:p>
            <a:pPr marL="1257300" lvl="2" indent="-342900"/>
            <a:r>
              <a:rPr lang="en-US" sz="1800" dirty="0"/>
              <a:t>Tag based storage, retrieval</a:t>
            </a:r>
          </a:p>
          <a:p>
            <a:pPr marL="1257300" lvl="2" indent="-342900"/>
            <a:r>
              <a:rPr lang="en-US" sz="1800" dirty="0"/>
              <a:t>Range queries over </a:t>
            </a:r>
            <a:r>
              <a:rPr lang="en-US" sz="1800" dirty="0" smtClean="0"/>
              <a:t>time</a:t>
            </a:r>
            <a:endParaRPr lang="en-US" sz="1800" dirty="0"/>
          </a:p>
          <a:p>
            <a:pPr marL="742950" lvl="1" indent="-285750"/>
            <a:r>
              <a:rPr lang="en-US" dirty="0"/>
              <a:t>Privacy while </a:t>
            </a:r>
            <a:r>
              <a:rPr lang="en-US" dirty="0" smtClean="0"/>
              <a:t>sharing efficiently</a:t>
            </a:r>
            <a:endParaRPr lang="en-US" dirty="0"/>
          </a:p>
          <a:p>
            <a:pPr marL="1200150" lvl="2" indent="-285750"/>
            <a:r>
              <a:rPr lang="en-US" sz="1800" dirty="0"/>
              <a:t>Storage servers are untrusted</a:t>
            </a:r>
          </a:p>
          <a:p>
            <a:pPr marL="1200150" lvl="2" indent="-285750"/>
            <a:r>
              <a:rPr lang="en-US" sz="1800" dirty="0"/>
              <a:t>Decentralized access control</a:t>
            </a:r>
          </a:p>
          <a:p>
            <a:pPr marL="1200150" lvl="2" indent="-285750"/>
            <a:r>
              <a:rPr lang="en-US" sz="1800" dirty="0"/>
              <a:t>Guarantees: Confidentiality, Integrity and </a:t>
            </a:r>
            <a:r>
              <a:rPr lang="en-US" sz="1800" dirty="0" smtClean="0"/>
              <a:t>Freshness</a:t>
            </a:r>
            <a:endParaRPr lang="en-US" sz="1800" dirty="0"/>
          </a:p>
          <a:p>
            <a:pPr marL="742950" lvl="1" indent="-285750"/>
            <a:r>
              <a:rPr lang="en-US" dirty="0"/>
              <a:t>Configurable location</a:t>
            </a:r>
          </a:p>
          <a:p>
            <a:pPr marL="1257300" lvl="2" indent="-342900"/>
            <a:r>
              <a:rPr lang="en-US" sz="1800" dirty="0"/>
              <a:t>Local, Remote, Replicated (e.g. Azure, Amazon S3</a:t>
            </a:r>
            <a:r>
              <a:rPr lang="en-US" sz="1800" dirty="0" smtClean="0"/>
              <a:t>)</a:t>
            </a: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729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0" y="2603435"/>
            <a:ext cx="9143999" cy="2387600"/>
          </a:xfrm>
        </p:spPr>
        <p:txBody>
          <a:bodyPr>
            <a:noAutofit/>
          </a:bodyPr>
          <a:lstStyle/>
          <a:p>
            <a:r>
              <a:rPr lang="en-US" sz="3500" dirty="0" smtClean="0"/>
              <a:t>What is Bolt’s storage overhead to support the new requirements?</a:t>
            </a:r>
            <a:br>
              <a:rPr lang="en-US" sz="3500" dirty="0" smtClean="0"/>
            </a:br>
            <a:r>
              <a:rPr lang="en-US" sz="3500" dirty="0"/>
              <a:t/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69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8490" y="851090"/>
          <a:ext cx="8297838" cy="3020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8919"/>
                <a:gridCol w="4148919"/>
              </a:tblGrid>
              <a:tr h="11005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Size of data value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% overhead</a:t>
                      </a:r>
                      <a:endParaRPr lang="en-US" sz="3600" dirty="0"/>
                    </a:p>
                  </a:txBody>
                  <a:tcPr/>
                </a:tc>
              </a:tr>
              <a:tr h="61291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10B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30.6</a:t>
                      </a:r>
                      <a:endParaRPr lang="en-US" sz="3600" dirty="0"/>
                    </a:p>
                  </a:txBody>
                  <a:tcPr/>
                </a:tc>
              </a:tr>
              <a:tr h="61291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1KB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0.9</a:t>
                      </a:r>
                      <a:endParaRPr lang="en-US" sz="3600" dirty="0"/>
                    </a:p>
                  </a:txBody>
                  <a:tcPr/>
                </a:tc>
              </a:tr>
              <a:tr h="61291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10KB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0.09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4817659"/>
            <a:ext cx="7886700" cy="135930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auses of overhead: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Index, and (ii) Serialization of data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288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0" y="2603435"/>
            <a:ext cx="9144000" cy="2387600"/>
          </a:xfrm>
        </p:spPr>
        <p:txBody>
          <a:bodyPr>
            <a:noAutofit/>
          </a:bodyPr>
          <a:lstStyle/>
          <a:p>
            <a:r>
              <a:rPr lang="en-US" sz="3500" dirty="0" smtClean="0"/>
              <a:t>What is the impact of supporting the </a:t>
            </a:r>
            <a:r>
              <a:rPr lang="en-US" sz="3500" dirty="0" smtClean="0"/>
              <a:t>3 requirements </a:t>
            </a:r>
            <a:r>
              <a:rPr lang="en-US" sz="3500" dirty="0" smtClean="0"/>
              <a:t>on perf</a:t>
            </a:r>
            <a:r>
              <a:rPr lang="en-US" sz="3500" dirty="0" smtClean="0"/>
              <a:t>ormance</a:t>
            </a:r>
            <a:r>
              <a:rPr lang="en-US" sz="3500" dirty="0" smtClean="0"/>
              <a:t> of writes/reads?</a:t>
            </a:r>
            <a:br>
              <a:rPr lang="en-US" sz="3500" dirty="0" smtClean="0"/>
            </a:br>
            <a:r>
              <a:rPr lang="en-US" sz="3500" dirty="0"/>
              <a:t/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36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9095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Some </a:t>
            </a:r>
            <a:r>
              <a:rPr lang="en-US" sz="4000" dirty="0" smtClean="0"/>
              <a:t>deployed/proposed applications </a:t>
            </a:r>
            <a:br>
              <a:rPr lang="en-US" sz="4000" dirty="0" smtClean="0"/>
            </a:br>
            <a:r>
              <a:rPr lang="en-US" sz="4000" dirty="0" smtClean="0"/>
              <a:t>for </a:t>
            </a:r>
            <a:r>
              <a:rPr lang="en-US" sz="4000" dirty="0" smtClean="0"/>
              <a:t>smart homes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50628"/>
            <a:ext cx="78867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PreHeat</a:t>
            </a:r>
            <a:r>
              <a:rPr lang="en-US" dirty="0" smtClean="0"/>
              <a:t> </a:t>
            </a:r>
            <a:r>
              <a:rPr lang="en-US" sz="1800" dirty="0" smtClean="0">
                <a:solidFill>
                  <a:srgbClr val="C00000"/>
                </a:solidFill>
              </a:rPr>
              <a:t>[Scott et al. Ubicomp11</a:t>
            </a:r>
            <a:r>
              <a:rPr lang="en-US" sz="1800" dirty="0" smtClean="0">
                <a:solidFill>
                  <a:srgbClr val="C00000"/>
                </a:solidFill>
              </a:rPr>
              <a:t>]</a:t>
            </a:r>
            <a:endParaRPr lang="en-US" sz="1400" dirty="0" smtClean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Adjust home heating based on occupancy</a:t>
            </a:r>
          </a:p>
          <a:p>
            <a:pPr lvl="1"/>
            <a:endParaRPr lang="en-US" dirty="0"/>
          </a:p>
          <a:p>
            <a:r>
              <a:rPr lang="en-US" dirty="0" err="1" smtClean="0"/>
              <a:t>DigiSwitch</a:t>
            </a:r>
            <a:r>
              <a:rPr lang="en-US" dirty="0" smtClean="0"/>
              <a:t> </a:t>
            </a:r>
            <a:r>
              <a:rPr lang="en-US" sz="1800" dirty="0" smtClean="0">
                <a:solidFill>
                  <a:srgbClr val="C00000"/>
                </a:solidFill>
              </a:rPr>
              <a:t>[</a:t>
            </a:r>
            <a:r>
              <a:rPr lang="en-US" sz="1800" dirty="0" err="1" smtClean="0">
                <a:solidFill>
                  <a:srgbClr val="C00000"/>
                </a:solidFill>
              </a:rPr>
              <a:t>Claine</a:t>
            </a:r>
            <a:r>
              <a:rPr lang="en-US" sz="1800" dirty="0" smtClean="0">
                <a:solidFill>
                  <a:srgbClr val="C00000"/>
                </a:solidFill>
              </a:rPr>
              <a:t> et al. J. Medical Systems 2011]</a:t>
            </a:r>
          </a:p>
          <a:p>
            <a:pPr lvl="1"/>
            <a:r>
              <a:rPr lang="en-US" dirty="0" smtClean="0"/>
              <a:t>Share home activity of elders with remote caregivers</a:t>
            </a:r>
          </a:p>
          <a:p>
            <a:pPr lvl="1"/>
            <a:endParaRPr lang="en-US" dirty="0"/>
          </a:p>
          <a:p>
            <a:r>
              <a:rPr lang="en-US" dirty="0" smtClean="0"/>
              <a:t>Energy Data Analytics </a:t>
            </a:r>
            <a:r>
              <a:rPr lang="en-US" sz="1800" dirty="0" smtClean="0">
                <a:solidFill>
                  <a:srgbClr val="C00000"/>
                </a:solidFill>
              </a:rPr>
              <a:t>[</a:t>
            </a:r>
            <a:r>
              <a:rPr lang="en-US" sz="1800" dirty="0" err="1" smtClean="0">
                <a:solidFill>
                  <a:srgbClr val="C00000"/>
                </a:solidFill>
              </a:rPr>
              <a:t>Birt</a:t>
            </a:r>
            <a:r>
              <a:rPr lang="en-US" sz="1800" dirty="0" smtClean="0">
                <a:solidFill>
                  <a:srgbClr val="C00000"/>
                </a:solidFill>
              </a:rPr>
              <a:t> et al. Energy and Building 2012]</a:t>
            </a:r>
          </a:p>
          <a:p>
            <a:pPr lvl="1"/>
            <a:r>
              <a:rPr lang="en-US" dirty="0" smtClean="0"/>
              <a:t>Compare home consumption bill with other homes</a:t>
            </a:r>
          </a:p>
          <a:p>
            <a:pPr lvl="1"/>
            <a:endParaRPr lang="en-US" dirty="0"/>
          </a:p>
          <a:p>
            <a:r>
              <a:rPr lang="en-US" dirty="0" smtClean="0"/>
              <a:t>Digital Neighborhood Watch </a:t>
            </a:r>
            <a:r>
              <a:rPr lang="en-US" sz="1800" dirty="0" smtClean="0">
                <a:solidFill>
                  <a:srgbClr val="C00000"/>
                </a:solidFill>
              </a:rPr>
              <a:t>[Brush et al. CSCW13</a:t>
            </a:r>
            <a:r>
              <a:rPr lang="en-US" sz="1800" dirty="0" smtClean="0">
                <a:solidFill>
                  <a:srgbClr val="C00000"/>
                </a:solidFill>
              </a:rPr>
              <a:t>]</a:t>
            </a:r>
            <a:endParaRPr lang="en-US" sz="2600" dirty="0" smtClean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Detect suspicious activities in neighborhood</a:t>
            </a:r>
            <a:endParaRPr lang="en-US" dirty="0"/>
          </a:p>
          <a:p>
            <a:pPr marL="0" indent="0">
              <a:buNone/>
            </a:pPr>
            <a:r>
              <a:rPr lang="en-US" sz="1800" dirty="0" smtClean="0">
                <a:solidFill>
                  <a:srgbClr val="C00000"/>
                </a:solidFill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8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946" y="365126"/>
            <a:ext cx="7886700" cy="1325563"/>
          </a:xfrm>
        </p:spPr>
        <p:txBody>
          <a:bodyPr/>
          <a:lstStyle/>
          <a:p>
            <a:r>
              <a:rPr lang="en-US" dirty="0" smtClean="0"/>
              <a:t>Write </a:t>
            </a:r>
            <a:r>
              <a:rPr lang="en-US" dirty="0" err="1" smtClean="0"/>
              <a:t>perf</a:t>
            </a:r>
            <a:r>
              <a:rPr lang="en-US" dirty="0" smtClean="0"/>
              <a:t>: 10B sized values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85246" y="6356351"/>
            <a:ext cx="2057400" cy="365125"/>
          </a:xfrm>
        </p:spPr>
        <p:txBody>
          <a:bodyPr/>
          <a:lstStyle/>
          <a:p>
            <a:fld id="{C3F15276-BB12-438E-A91E-18B1397B72EC}" type="slidenum">
              <a:rPr lang="en-US" smtClean="0"/>
              <a:t>30</a:t>
            </a:fld>
            <a:endParaRPr lang="en-US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19100" y="5313644"/>
            <a:ext cx="7886700" cy="1005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Primary causes of overhead: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Update Index (timestamp, offset), (ii) Serialize data</a:t>
            </a:r>
            <a:endParaRPr lang="en-US" dirty="0"/>
          </a:p>
        </p:txBody>
      </p:sp>
      <p:sp>
        <p:nvSpPr>
          <p:cNvPr id="12" name="AutoShape 3"/>
          <p:cNvSpPr>
            <a:spLocks noChangeAspect="1" noChangeArrowheads="1" noTextEdit="1"/>
          </p:cNvSpPr>
          <p:nvPr/>
        </p:nvSpPr>
        <p:spPr bwMode="auto">
          <a:xfrm>
            <a:off x="405452" y="1592285"/>
            <a:ext cx="8361363" cy="386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11802" y="1698648"/>
            <a:ext cx="4843463" cy="701675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5255265" y="1700235"/>
            <a:ext cx="3486150" cy="700088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23" name="Line 15"/>
          <p:cNvSpPr>
            <a:spLocks noChangeShapeType="1"/>
          </p:cNvSpPr>
          <p:nvPr/>
        </p:nvSpPr>
        <p:spPr bwMode="auto">
          <a:xfrm>
            <a:off x="5255265" y="1693885"/>
            <a:ext cx="0" cy="3513138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28" name="Line 20"/>
          <p:cNvSpPr>
            <a:spLocks noChangeShapeType="1"/>
          </p:cNvSpPr>
          <p:nvPr/>
        </p:nvSpPr>
        <p:spPr bwMode="auto">
          <a:xfrm>
            <a:off x="411802" y="1693885"/>
            <a:ext cx="0" cy="3513138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29" name="Line 21"/>
          <p:cNvSpPr>
            <a:spLocks noChangeShapeType="1"/>
          </p:cNvSpPr>
          <p:nvPr/>
        </p:nvSpPr>
        <p:spPr bwMode="auto">
          <a:xfrm>
            <a:off x="8741415" y="1693885"/>
            <a:ext cx="0" cy="3513138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30" name="Line 22"/>
          <p:cNvSpPr>
            <a:spLocks noChangeShapeType="1"/>
          </p:cNvSpPr>
          <p:nvPr/>
        </p:nvSpPr>
        <p:spPr bwMode="auto">
          <a:xfrm>
            <a:off x="405452" y="1700235"/>
            <a:ext cx="8342313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32" name="Rectangle 24"/>
          <p:cNvSpPr>
            <a:spLocks noChangeArrowheads="1"/>
          </p:cNvSpPr>
          <p:nvPr/>
        </p:nvSpPr>
        <p:spPr bwMode="auto">
          <a:xfrm>
            <a:off x="503877" y="1738335"/>
            <a:ext cx="137178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Stream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2129477" y="1738335"/>
            <a:ext cx="19396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2339027" y="1738335"/>
            <a:ext cx="236994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onfiguration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5348927" y="1738335"/>
            <a:ext cx="248831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Appends/sec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405452" y="2400323"/>
            <a:ext cx="8342313" cy="700088"/>
            <a:chOff x="419100" y="2468563"/>
            <a:chExt cx="8342313" cy="700088"/>
          </a:xfrm>
        </p:grpSpPr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425450" y="2468563"/>
              <a:ext cx="4843463" cy="700088"/>
            </a:xfrm>
            <a:prstGeom prst="rect">
              <a:avLst/>
            </a:prstGeom>
            <a:solidFill>
              <a:srgbClr val="D2D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5268913" y="2468563"/>
              <a:ext cx="3486150" cy="700088"/>
            </a:xfrm>
            <a:prstGeom prst="rect">
              <a:avLst/>
            </a:prstGeom>
            <a:solidFill>
              <a:srgbClr val="D2D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>
              <a:off x="419100" y="2468563"/>
              <a:ext cx="8342313" cy="0"/>
            </a:xfrm>
            <a:prstGeom prst="line">
              <a:avLst/>
            </a:prstGeom>
            <a:noFill/>
            <a:ln w="38100" cap="flat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25" name="Line 17"/>
            <p:cNvSpPr>
              <a:spLocks noChangeShapeType="1"/>
            </p:cNvSpPr>
            <p:nvPr/>
          </p:nvSpPr>
          <p:spPr bwMode="auto">
            <a:xfrm>
              <a:off x="419100" y="3168650"/>
              <a:ext cx="8342313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6" name="Rectangle 28"/>
            <p:cNvSpPr>
              <a:spLocks noChangeArrowheads="1"/>
            </p:cNvSpPr>
            <p:nvPr/>
          </p:nvSpPr>
          <p:spPr bwMode="auto">
            <a:xfrm>
              <a:off x="517525" y="2506663"/>
              <a:ext cx="1566134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Baseline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7" name="Rectangle 29"/>
            <p:cNvSpPr>
              <a:spLocks noChangeArrowheads="1"/>
            </p:cNvSpPr>
            <p:nvPr/>
          </p:nvSpPr>
          <p:spPr bwMode="auto">
            <a:xfrm>
              <a:off x="5362575" y="2506663"/>
              <a:ext cx="678071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93k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05452" y="3100410"/>
            <a:ext cx="8342313" cy="700088"/>
            <a:chOff x="419100" y="3168650"/>
            <a:chExt cx="8342313" cy="700088"/>
          </a:xfrm>
        </p:grpSpPr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425450" y="3168650"/>
              <a:ext cx="4843463" cy="700088"/>
            </a:xfrm>
            <a:prstGeom prst="rect">
              <a:avLst/>
            </a:prstGeom>
            <a:solidFill>
              <a:srgbClr val="EAEF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18" name="Rectangle 10"/>
            <p:cNvSpPr>
              <a:spLocks noChangeArrowheads="1"/>
            </p:cNvSpPr>
            <p:nvPr/>
          </p:nvSpPr>
          <p:spPr bwMode="auto">
            <a:xfrm>
              <a:off x="5268913" y="3168650"/>
              <a:ext cx="3486150" cy="700088"/>
            </a:xfrm>
            <a:prstGeom prst="rect">
              <a:avLst/>
            </a:prstGeom>
            <a:solidFill>
              <a:srgbClr val="EAEF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26" name="Line 18"/>
            <p:cNvSpPr>
              <a:spLocks noChangeShapeType="1"/>
            </p:cNvSpPr>
            <p:nvPr/>
          </p:nvSpPr>
          <p:spPr bwMode="auto">
            <a:xfrm>
              <a:off x="419100" y="3868738"/>
              <a:ext cx="8342313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8" name="Rectangle 30"/>
            <p:cNvSpPr>
              <a:spLocks noChangeArrowheads="1"/>
            </p:cNvSpPr>
            <p:nvPr/>
          </p:nvSpPr>
          <p:spPr bwMode="auto">
            <a:xfrm>
              <a:off x="517525" y="3206750"/>
              <a:ext cx="755015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Bolt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9" name="Rectangle 31"/>
            <p:cNvSpPr>
              <a:spLocks noChangeArrowheads="1"/>
            </p:cNvSpPr>
            <p:nvPr/>
          </p:nvSpPr>
          <p:spPr bwMode="auto">
            <a:xfrm>
              <a:off x="1463675" y="3206750"/>
              <a:ext cx="956352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Local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0" name="Rectangle 32"/>
            <p:cNvSpPr>
              <a:spLocks noChangeArrowheads="1"/>
            </p:cNvSpPr>
            <p:nvPr/>
          </p:nvSpPr>
          <p:spPr bwMode="auto">
            <a:xfrm>
              <a:off x="5362575" y="3206750"/>
              <a:ext cx="678071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22k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405452" y="3800498"/>
            <a:ext cx="8342313" cy="700088"/>
            <a:chOff x="419100" y="3868738"/>
            <a:chExt cx="8342313" cy="700088"/>
          </a:xfrm>
        </p:grpSpPr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425450" y="3868738"/>
              <a:ext cx="4843463" cy="700088"/>
            </a:xfrm>
            <a:prstGeom prst="rect">
              <a:avLst/>
            </a:prstGeom>
            <a:solidFill>
              <a:srgbClr val="D2D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20" name="Rectangle 12"/>
            <p:cNvSpPr>
              <a:spLocks noChangeArrowheads="1"/>
            </p:cNvSpPr>
            <p:nvPr/>
          </p:nvSpPr>
          <p:spPr bwMode="auto">
            <a:xfrm>
              <a:off x="5268913" y="3868738"/>
              <a:ext cx="3486150" cy="700088"/>
            </a:xfrm>
            <a:prstGeom prst="rect">
              <a:avLst/>
            </a:prstGeom>
            <a:solidFill>
              <a:srgbClr val="D2D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27" name="Line 19"/>
            <p:cNvSpPr>
              <a:spLocks noChangeShapeType="1"/>
            </p:cNvSpPr>
            <p:nvPr/>
          </p:nvSpPr>
          <p:spPr bwMode="auto">
            <a:xfrm>
              <a:off x="419100" y="4568825"/>
              <a:ext cx="8342313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" name="Rectangle 33"/>
            <p:cNvSpPr>
              <a:spLocks noChangeArrowheads="1"/>
            </p:cNvSpPr>
            <p:nvPr/>
          </p:nvSpPr>
          <p:spPr bwMode="auto">
            <a:xfrm>
              <a:off x="517525" y="3906838"/>
              <a:ext cx="2320892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Bolt Remote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2" name="Rectangle 34"/>
            <p:cNvSpPr>
              <a:spLocks noChangeArrowheads="1"/>
            </p:cNvSpPr>
            <p:nvPr/>
          </p:nvSpPr>
          <p:spPr bwMode="auto">
            <a:xfrm>
              <a:off x="5362575" y="3906838"/>
              <a:ext cx="795089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5.2k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05452" y="4500585"/>
            <a:ext cx="8342313" cy="700088"/>
            <a:chOff x="419100" y="4568825"/>
            <a:chExt cx="8342313" cy="700088"/>
          </a:xfrm>
        </p:grpSpPr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425450" y="4568825"/>
              <a:ext cx="4843463" cy="700088"/>
            </a:xfrm>
            <a:prstGeom prst="rect">
              <a:avLst/>
            </a:prstGeom>
            <a:solidFill>
              <a:srgbClr val="EAEF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22" name="Rectangle 14"/>
            <p:cNvSpPr>
              <a:spLocks noChangeArrowheads="1"/>
            </p:cNvSpPr>
            <p:nvPr/>
          </p:nvSpPr>
          <p:spPr bwMode="auto">
            <a:xfrm>
              <a:off x="5268913" y="4568825"/>
              <a:ext cx="3486150" cy="700088"/>
            </a:xfrm>
            <a:prstGeom prst="rect">
              <a:avLst/>
            </a:prstGeom>
            <a:solidFill>
              <a:srgbClr val="EAEF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1" name="Line 23"/>
            <p:cNvSpPr>
              <a:spLocks noChangeShapeType="1"/>
            </p:cNvSpPr>
            <p:nvPr/>
          </p:nvSpPr>
          <p:spPr bwMode="auto">
            <a:xfrm>
              <a:off x="419100" y="5268913"/>
              <a:ext cx="8342313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3" name="Rectangle 35"/>
            <p:cNvSpPr>
              <a:spLocks noChangeArrowheads="1"/>
            </p:cNvSpPr>
            <p:nvPr/>
          </p:nvSpPr>
          <p:spPr bwMode="auto">
            <a:xfrm>
              <a:off x="517525" y="4608513"/>
              <a:ext cx="3686971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Bolt Remote Secure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4" name="Rectangle 36"/>
            <p:cNvSpPr>
              <a:spLocks noChangeArrowheads="1"/>
            </p:cNvSpPr>
            <p:nvPr/>
          </p:nvSpPr>
          <p:spPr bwMode="auto">
            <a:xfrm>
              <a:off x="5362575" y="4608513"/>
              <a:ext cx="795089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4.9k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49" name="Content Placeholder 5"/>
          <p:cNvSpPr txBox="1">
            <a:spLocks/>
          </p:cNvSpPr>
          <p:nvPr/>
        </p:nvSpPr>
        <p:spPr>
          <a:xfrm>
            <a:off x="365495" y="6380630"/>
            <a:ext cx="7886700" cy="572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(iii) Upload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9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</a:t>
            </a:r>
            <a:r>
              <a:rPr lang="en-US" dirty="0" err="1" smtClean="0"/>
              <a:t>perf</a:t>
            </a:r>
            <a:r>
              <a:rPr lang="en-US" dirty="0" smtClean="0"/>
              <a:t>: 10B sized values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31</a:t>
            </a:fld>
            <a:endParaRPr lang="en-US"/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423934" y="5362173"/>
            <a:ext cx="7886700" cy="135930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Primary causes of overhead: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Lookup offset in index, (ii) </a:t>
            </a:r>
            <a:r>
              <a:rPr lang="en-US" dirty="0" err="1" smtClean="0"/>
              <a:t>deserialize</a:t>
            </a:r>
            <a:r>
              <a:rPr lang="en-US" dirty="0" smtClean="0"/>
              <a:t> data, and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(iii) download data</a:t>
            </a:r>
            <a:endParaRPr lang="en-US" dirty="0"/>
          </a:p>
        </p:txBody>
      </p:sp>
      <p:sp>
        <p:nvSpPr>
          <p:cNvPr id="8" name="AutoShape 3"/>
          <p:cNvSpPr>
            <a:spLocks noChangeAspect="1" noChangeArrowheads="1" noTextEdit="1"/>
          </p:cNvSpPr>
          <p:nvPr/>
        </p:nvSpPr>
        <p:spPr bwMode="auto">
          <a:xfrm>
            <a:off x="528638" y="1495425"/>
            <a:ext cx="8359775" cy="386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34988" y="1601788"/>
            <a:ext cx="4843463" cy="701675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378451" y="1601788"/>
            <a:ext cx="3486150" cy="701675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>
            <a:off x="5378451" y="1595438"/>
            <a:ext cx="0" cy="3514725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24" name="Line 20"/>
          <p:cNvSpPr>
            <a:spLocks noChangeShapeType="1"/>
          </p:cNvSpPr>
          <p:nvPr/>
        </p:nvSpPr>
        <p:spPr bwMode="auto">
          <a:xfrm>
            <a:off x="534988" y="1595438"/>
            <a:ext cx="0" cy="3514725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>
            <a:off x="8864601" y="1597025"/>
            <a:ext cx="0" cy="3513138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>
            <a:off x="528638" y="1601788"/>
            <a:ext cx="8340725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627063" y="1641475"/>
            <a:ext cx="137178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Stream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2252663" y="1641475"/>
            <a:ext cx="19396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" name="Rectangle 26"/>
          <p:cNvSpPr>
            <a:spLocks noChangeArrowheads="1"/>
          </p:cNvSpPr>
          <p:nvPr/>
        </p:nvSpPr>
        <p:spPr bwMode="auto">
          <a:xfrm>
            <a:off x="2460626" y="1641475"/>
            <a:ext cx="236994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onfiguration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5470526" y="1641475"/>
            <a:ext cx="166603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Gets/sec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528638" y="2303463"/>
            <a:ext cx="8340725" cy="700088"/>
            <a:chOff x="528638" y="2303463"/>
            <a:chExt cx="8340725" cy="700088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534988" y="2303463"/>
              <a:ext cx="4843463" cy="700088"/>
            </a:xfrm>
            <a:prstGeom prst="rect">
              <a:avLst/>
            </a:prstGeom>
            <a:solidFill>
              <a:srgbClr val="D2D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5378451" y="2303463"/>
              <a:ext cx="3486150" cy="700088"/>
            </a:xfrm>
            <a:prstGeom prst="rect">
              <a:avLst/>
            </a:prstGeom>
            <a:solidFill>
              <a:srgbClr val="D2D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528638" y="2303463"/>
              <a:ext cx="8340725" cy="0"/>
            </a:xfrm>
            <a:prstGeom prst="line">
              <a:avLst/>
            </a:prstGeom>
            <a:noFill/>
            <a:ln w="38100" cap="flat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528638" y="3003550"/>
              <a:ext cx="8340725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627063" y="2341563"/>
              <a:ext cx="1566134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Baseline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5470526" y="2341563"/>
              <a:ext cx="912109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319k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28638" y="3003550"/>
            <a:ext cx="8340725" cy="700088"/>
            <a:chOff x="528638" y="3003550"/>
            <a:chExt cx="8340725" cy="700088"/>
          </a:xfrm>
        </p:grpSpPr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534988" y="3003550"/>
              <a:ext cx="4843463" cy="700088"/>
            </a:xfrm>
            <a:prstGeom prst="rect">
              <a:avLst/>
            </a:prstGeom>
            <a:solidFill>
              <a:srgbClr val="EAEF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5378451" y="3003550"/>
              <a:ext cx="3486150" cy="700088"/>
            </a:xfrm>
            <a:prstGeom prst="rect">
              <a:avLst/>
            </a:prstGeom>
            <a:solidFill>
              <a:srgbClr val="EAEF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>
              <a:off x="528638" y="3703638"/>
              <a:ext cx="8340725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627063" y="3041650"/>
              <a:ext cx="755015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Bolt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1571626" y="3041650"/>
              <a:ext cx="956352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Local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5470526" y="3041650"/>
              <a:ext cx="678071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88k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28638" y="3703638"/>
            <a:ext cx="8340725" cy="700088"/>
            <a:chOff x="528638" y="3703638"/>
            <a:chExt cx="8340725" cy="700088"/>
          </a:xfrm>
        </p:grpSpPr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534988" y="3703638"/>
              <a:ext cx="4843463" cy="700088"/>
            </a:xfrm>
            <a:prstGeom prst="rect">
              <a:avLst/>
            </a:prstGeom>
            <a:solidFill>
              <a:srgbClr val="D2D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5378451" y="3703638"/>
              <a:ext cx="3486150" cy="700088"/>
            </a:xfrm>
            <a:prstGeom prst="rect">
              <a:avLst/>
            </a:prstGeom>
            <a:solidFill>
              <a:srgbClr val="D2D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>
              <a:off x="528638" y="4403725"/>
              <a:ext cx="8340725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27063" y="3741738"/>
              <a:ext cx="2320892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Bolt Remote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5470526" y="3741738"/>
              <a:ext cx="795089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7.5k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28638" y="4403725"/>
            <a:ext cx="8340725" cy="700088"/>
            <a:chOff x="528638" y="4403725"/>
            <a:chExt cx="8340725" cy="700088"/>
          </a:xfrm>
        </p:grpSpPr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534988" y="4403725"/>
              <a:ext cx="4843463" cy="700088"/>
            </a:xfrm>
            <a:prstGeom prst="rect">
              <a:avLst/>
            </a:prstGeom>
            <a:solidFill>
              <a:srgbClr val="EAEF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5378451" y="4403725"/>
              <a:ext cx="3486150" cy="700088"/>
            </a:xfrm>
            <a:prstGeom prst="rect">
              <a:avLst/>
            </a:prstGeom>
            <a:solidFill>
              <a:srgbClr val="EAEF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27" name="Line 23"/>
            <p:cNvSpPr>
              <a:spLocks noChangeShapeType="1"/>
            </p:cNvSpPr>
            <p:nvPr/>
          </p:nvSpPr>
          <p:spPr bwMode="auto">
            <a:xfrm>
              <a:off x="528638" y="5103813"/>
              <a:ext cx="8340725" cy="0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627063" y="4443413"/>
              <a:ext cx="3686971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Bolt Remote Secure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5470526" y="4443413"/>
              <a:ext cx="795089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7.1k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3451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ounded Rectangle 49"/>
          <p:cNvSpPr/>
          <p:nvPr/>
        </p:nvSpPr>
        <p:spPr>
          <a:xfrm>
            <a:off x="6248590" y="2339426"/>
            <a:ext cx="1368054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ta1DlaVaeu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6248589" y="2782310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aleaDau2Vt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6248589" y="3225194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a3aDlVaeut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6248589" y="3668078"/>
            <a:ext cx="1368053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aeaDVluta4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6248590" y="4121939"/>
            <a:ext cx="1368052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uDeV5laata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8110605" y="2977798"/>
            <a:ext cx="0" cy="1324122"/>
          </a:xfrm>
          <a:prstGeom prst="straightConnector1">
            <a:avLst/>
          </a:prstGeom>
          <a:ln w="635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8110605" y="3247736"/>
            <a:ext cx="1110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Time</a:t>
            </a:r>
            <a:endParaRPr lang="en-US" sz="2800" dirty="0"/>
          </a:p>
        </p:txBody>
      </p:sp>
      <p:sp>
        <p:nvSpPr>
          <p:cNvPr id="78" name="Rounded Rectangle 77"/>
          <p:cNvSpPr/>
          <p:nvPr/>
        </p:nvSpPr>
        <p:spPr>
          <a:xfrm>
            <a:off x="6248590" y="4575800"/>
            <a:ext cx="1368052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57508"/>
                </a:solidFill>
              </a:rPr>
              <a:t>utlaVeaaD6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866758" y="5564848"/>
            <a:ext cx="2131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Datalog</a:t>
            </a:r>
            <a:endParaRPr lang="en-US" sz="2800" dirty="0"/>
          </a:p>
        </p:txBody>
      </p:sp>
      <p:sp>
        <p:nvSpPr>
          <p:cNvPr id="84" name="TextBox 83"/>
          <p:cNvSpPr txBox="1"/>
          <p:nvPr/>
        </p:nvSpPr>
        <p:spPr>
          <a:xfrm>
            <a:off x="5476929" y="1589300"/>
            <a:ext cx="324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Name: W/Camera/Id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32</a:t>
            </a:fld>
            <a:endParaRPr lang="en-US"/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244059" y="6236287"/>
            <a:ext cx="7886700" cy="59032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 smtClean="0"/>
              <a:t>RevokeAccess</a:t>
            </a:r>
            <a:r>
              <a:rPr lang="en-US" dirty="0" smtClean="0"/>
              <a:t>(</a:t>
            </a:r>
            <a:r>
              <a:rPr lang="en-US" dirty="0" err="1" smtClean="0"/>
              <a:t>streamName</a:t>
            </a:r>
            <a:r>
              <a:rPr lang="en-US" dirty="0" smtClean="0"/>
              <a:t>: W/Camera/Id, Reader)</a:t>
            </a:r>
            <a:endParaRPr lang="en-US" dirty="0"/>
          </a:p>
        </p:txBody>
      </p:sp>
      <p:sp>
        <p:nvSpPr>
          <p:cNvPr id="55" name="Title 9"/>
          <p:cNvSpPr txBox="1">
            <a:spLocks/>
          </p:cNvSpPr>
          <p:nvPr/>
        </p:nvSpPr>
        <p:spPr>
          <a:xfrm>
            <a:off x="232013" y="365126"/>
            <a:ext cx="8693624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mtClean="0"/>
              <a:t>Revoking access: Key regression, lazy revocation</a:t>
            </a:r>
            <a:endParaRPr lang="en-US" dirty="0"/>
          </a:p>
        </p:txBody>
      </p:sp>
      <p:sp>
        <p:nvSpPr>
          <p:cNvPr id="58" name="Rounded Rectangle 57"/>
          <p:cNvSpPr/>
          <p:nvPr/>
        </p:nvSpPr>
        <p:spPr>
          <a:xfrm>
            <a:off x="6248590" y="5054423"/>
            <a:ext cx="1368052" cy="405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Dtauevaal7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413403" y="4544674"/>
            <a:ext cx="3038421" cy="0"/>
          </a:xfrm>
          <a:prstGeom prst="line">
            <a:avLst/>
          </a:prstGeom>
          <a:ln w="38100"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Action Button: Home 102">
            <a:hlinkClick r:id="" action="ppaction://hlinkshowjump?jump=firstslide" highlightClick="1"/>
          </p:cNvPr>
          <p:cNvSpPr/>
          <p:nvPr/>
        </p:nvSpPr>
        <p:spPr>
          <a:xfrm>
            <a:off x="966450" y="2539394"/>
            <a:ext cx="1123122" cy="1371600"/>
          </a:xfrm>
          <a:prstGeom prst="actionButtonHom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4" name="Action Button: Home 103">
            <a:hlinkClick r:id="" action="ppaction://hlinkshowjump?jump=firstslide" highlightClick="1"/>
          </p:cNvPr>
          <p:cNvSpPr/>
          <p:nvPr/>
        </p:nvSpPr>
        <p:spPr>
          <a:xfrm>
            <a:off x="3607519" y="2534085"/>
            <a:ext cx="1123122" cy="1371600"/>
          </a:xfrm>
          <a:prstGeom prst="actionButtonHom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56459" y="4015982"/>
            <a:ext cx="2141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Stream Owner</a:t>
            </a:r>
            <a:endParaRPr lang="en-US" sz="2400" dirty="0"/>
          </a:p>
        </p:txBody>
      </p:sp>
      <p:sp>
        <p:nvSpPr>
          <p:cNvPr id="106" name="TextBox 105"/>
          <p:cNvSpPr txBox="1"/>
          <p:nvPr/>
        </p:nvSpPr>
        <p:spPr>
          <a:xfrm>
            <a:off x="3204648" y="4019089"/>
            <a:ext cx="2141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Stream Reader</a:t>
            </a:r>
            <a:endParaRPr lang="en-US" sz="2400" dirty="0"/>
          </a:p>
        </p:txBody>
      </p:sp>
      <p:sp>
        <p:nvSpPr>
          <p:cNvPr id="107" name="TextBox 106"/>
          <p:cNvSpPr txBox="1"/>
          <p:nvPr/>
        </p:nvSpPr>
        <p:spPr>
          <a:xfrm>
            <a:off x="1119261" y="4477647"/>
            <a:ext cx="817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00000"/>
                </a:solidFill>
              </a:rPr>
              <a:t>Kenc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866783" y="4474634"/>
            <a:ext cx="817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00000"/>
                </a:solidFill>
              </a:rPr>
              <a:t>Kenc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119260" y="4997117"/>
            <a:ext cx="970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57508"/>
                </a:solidFill>
              </a:rPr>
              <a:t>Kenc</a:t>
            </a:r>
            <a:r>
              <a:rPr lang="en-US" sz="2400" dirty="0" smtClean="0">
                <a:solidFill>
                  <a:srgbClr val="057508"/>
                </a:solidFill>
              </a:rPr>
              <a:t>’</a:t>
            </a:r>
            <a:endParaRPr lang="en-US" sz="2400" dirty="0">
              <a:solidFill>
                <a:srgbClr val="057508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4953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" dur="indefinite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53" grpId="0"/>
      <p:bldP spid="58" grpId="0" animBg="1"/>
      <p:bldP spid="107" grpId="0"/>
      <p:bldP spid="1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tion Button: Home 2">
            <a:hlinkClick r:id="" action="ppaction://hlinkshowjump?jump=firstslide" highlightClick="1"/>
          </p:cNvPr>
          <p:cNvSpPr/>
          <p:nvPr/>
        </p:nvSpPr>
        <p:spPr>
          <a:xfrm>
            <a:off x="3337728" y="1952086"/>
            <a:ext cx="1123122" cy="1371600"/>
          </a:xfrm>
          <a:prstGeom prst="actionButtonHom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154546" y="243179"/>
            <a:ext cx="8834908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smtClean="0"/>
              <a:t>Storage</a:t>
            </a:r>
            <a:r>
              <a:rPr lang="en-US" sz="4000" dirty="0" smtClean="0"/>
              <a:t> requirements</a:t>
            </a:r>
            <a:endParaRPr lang="en-US" sz="4000" dirty="0"/>
          </a:p>
        </p:txBody>
      </p:sp>
      <p:sp>
        <p:nvSpPr>
          <p:cNvPr id="44" name="TextBox 43"/>
          <p:cNvSpPr txBox="1"/>
          <p:nvPr/>
        </p:nvSpPr>
        <p:spPr>
          <a:xfrm>
            <a:off x="807379" y="5197708"/>
            <a:ext cx="7529243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200" dirty="0" smtClean="0"/>
              <a:t>Storage and </a:t>
            </a:r>
            <a:r>
              <a:rPr lang="en-US" sz="3200" dirty="0"/>
              <a:t>f</a:t>
            </a:r>
            <a:r>
              <a:rPr lang="en-US" sz="3200" dirty="0" smtClean="0"/>
              <a:t>iltering </a:t>
            </a:r>
            <a:r>
              <a:rPr lang="en-US" sz="3200" dirty="0"/>
              <a:t>based on </a:t>
            </a:r>
            <a:r>
              <a:rPr lang="en-US" sz="3200" dirty="0" smtClean="0"/>
              <a:t>tags</a:t>
            </a:r>
            <a:endParaRPr lang="en-US" sz="32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200" dirty="0" smtClean="0"/>
              <a:t>Range </a:t>
            </a:r>
            <a:r>
              <a:rPr lang="en-US" sz="3200" dirty="0" smtClean="0"/>
              <a:t>queries over </a:t>
            </a:r>
            <a:r>
              <a:rPr lang="en-US" sz="3200" dirty="0" smtClean="0"/>
              <a:t>time</a:t>
            </a:r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8837" y="1959373"/>
            <a:ext cx="740541" cy="57510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06" y="2457199"/>
            <a:ext cx="2329426" cy="1094830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2908339" y="3442764"/>
            <a:ext cx="2141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DNW instance</a:t>
            </a:r>
            <a:endParaRPr lang="en-US" sz="2400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4</a:t>
            </a:fld>
            <a:endParaRPr lang="en-US"/>
          </a:p>
        </p:txBody>
      </p:sp>
      <p:sp>
        <p:nvSpPr>
          <p:cNvPr id="153" name="AutoShape 61"/>
          <p:cNvSpPr>
            <a:spLocks noChangeAspect="1" noChangeArrowheads="1" noTextEdit="1"/>
          </p:cNvSpPr>
          <p:nvPr/>
        </p:nvSpPr>
        <p:spPr bwMode="auto">
          <a:xfrm>
            <a:off x="-2678435" y="2460625"/>
            <a:ext cx="3473450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5" name="AutoShape 198"/>
          <p:cNvSpPr>
            <a:spLocks noChangeAspect="1" noChangeArrowheads="1" noTextEdit="1"/>
          </p:cNvSpPr>
          <p:nvPr/>
        </p:nvSpPr>
        <p:spPr bwMode="auto">
          <a:xfrm>
            <a:off x="5331310" y="1823605"/>
            <a:ext cx="3067051" cy="2009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6" name="Rectangle 200"/>
          <p:cNvSpPr>
            <a:spLocks noChangeArrowheads="1"/>
          </p:cNvSpPr>
          <p:nvPr/>
        </p:nvSpPr>
        <p:spPr bwMode="auto">
          <a:xfrm>
            <a:off x="5337660" y="1869643"/>
            <a:ext cx="1624013" cy="457200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" name="Rectangle 201"/>
          <p:cNvSpPr>
            <a:spLocks noChangeArrowheads="1"/>
          </p:cNvSpPr>
          <p:nvPr/>
        </p:nvSpPr>
        <p:spPr bwMode="auto">
          <a:xfrm>
            <a:off x="6961673" y="1869643"/>
            <a:ext cx="1411288" cy="457200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8" name="Rectangle 202"/>
          <p:cNvSpPr>
            <a:spLocks noChangeArrowheads="1"/>
          </p:cNvSpPr>
          <p:nvPr/>
        </p:nvSpPr>
        <p:spPr bwMode="auto">
          <a:xfrm>
            <a:off x="5337660" y="2326843"/>
            <a:ext cx="1624013" cy="45561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9" name="Rectangle 203"/>
          <p:cNvSpPr>
            <a:spLocks noChangeArrowheads="1"/>
          </p:cNvSpPr>
          <p:nvPr/>
        </p:nvSpPr>
        <p:spPr bwMode="auto">
          <a:xfrm>
            <a:off x="6961673" y="2326843"/>
            <a:ext cx="1411288" cy="45561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0" name="Rectangle 204"/>
          <p:cNvSpPr>
            <a:spLocks noChangeArrowheads="1"/>
          </p:cNvSpPr>
          <p:nvPr/>
        </p:nvSpPr>
        <p:spPr bwMode="auto">
          <a:xfrm>
            <a:off x="5337660" y="2782455"/>
            <a:ext cx="1624013" cy="45720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1" name="Rectangle 205"/>
          <p:cNvSpPr>
            <a:spLocks noChangeArrowheads="1"/>
          </p:cNvSpPr>
          <p:nvPr/>
        </p:nvSpPr>
        <p:spPr bwMode="auto">
          <a:xfrm>
            <a:off x="6961673" y="2782455"/>
            <a:ext cx="1411288" cy="45720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2" name="Rectangle 206"/>
          <p:cNvSpPr>
            <a:spLocks noChangeArrowheads="1"/>
          </p:cNvSpPr>
          <p:nvPr/>
        </p:nvSpPr>
        <p:spPr bwMode="auto">
          <a:xfrm>
            <a:off x="5337660" y="3239656"/>
            <a:ext cx="1624013" cy="457200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3" name="Rectangle 207"/>
          <p:cNvSpPr>
            <a:spLocks noChangeArrowheads="1"/>
          </p:cNvSpPr>
          <p:nvPr/>
        </p:nvSpPr>
        <p:spPr bwMode="auto">
          <a:xfrm>
            <a:off x="6961673" y="3239656"/>
            <a:ext cx="1411288" cy="457200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5" name="Line 209"/>
          <p:cNvSpPr>
            <a:spLocks noChangeShapeType="1"/>
          </p:cNvSpPr>
          <p:nvPr/>
        </p:nvSpPr>
        <p:spPr bwMode="auto">
          <a:xfrm>
            <a:off x="5331310" y="2326843"/>
            <a:ext cx="3048001" cy="0"/>
          </a:xfrm>
          <a:prstGeom prst="line">
            <a:avLst/>
          </a:prstGeom>
          <a:noFill/>
          <a:ln w="381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6" name="Line 210"/>
          <p:cNvSpPr>
            <a:spLocks noChangeShapeType="1"/>
          </p:cNvSpPr>
          <p:nvPr/>
        </p:nvSpPr>
        <p:spPr bwMode="auto">
          <a:xfrm>
            <a:off x="5331310" y="2782455"/>
            <a:ext cx="3048001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" name="Line 211"/>
          <p:cNvSpPr>
            <a:spLocks noChangeShapeType="1"/>
          </p:cNvSpPr>
          <p:nvPr/>
        </p:nvSpPr>
        <p:spPr bwMode="auto">
          <a:xfrm>
            <a:off x="5331310" y="3239656"/>
            <a:ext cx="3048001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" name="Line 212"/>
          <p:cNvSpPr>
            <a:spLocks noChangeShapeType="1"/>
          </p:cNvSpPr>
          <p:nvPr/>
        </p:nvSpPr>
        <p:spPr bwMode="auto">
          <a:xfrm>
            <a:off x="5337660" y="1863293"/>
            <a:ext cx="0" cy="1839913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" name="Line 213"/>
          <p:cNvSpPr>
            <a:spLocks noChangeShapeType="1"/>
          </p:cNvSpPr>
          <p:nvPr/>
        </p:nvSpPr>
        <p:spPr bwMode="auto">
          <a:xfrm>
            <a:off x="8372961" y="1863293"/>
            <a:ext cx="0" cy="1839913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0" name="Line 214"/>
          <p:cNvSpPr>
            <a:spLocks noChangeShapeType="1"/>
          </p:cNvSpPr>
          <p:nvPr/>
        </p:nvSpPr>
        <p:spPr bwMode="auto">
          <a:xfrm>
            <a:off x="5331310" y="1869643"/>
            <a:ext cx="3048001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" name="Line 215"/>
          <p:cNvSpPr>
            <a:spLocks noChangeShapeType="1"/>
          </p:cNvSpPr>
          <p:nvPr/>
        </p:nvSpPr>
        <p:spPr bwMode="auto">
          <a:xfrm>
            <a:off x="5331310" y="3696856"/>
            <a:ext cx="3048001" cy="0"/>
          </a:xfrm>
          <a:prstGeom prst="line">
            <a:avLst/>
          </a:prstGeom>
          <a:noFill/>
          <a:ln w="12700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" name="Rectangle 216"/>
          <p:cNvSpPr>
            <a:spLocks noChangeArrowheads="1"/>
          </p:cNvSpPr>
          <p:nvPr/>
        </p:nvSpPr>
        <p:spPr bwMode="auto">
          <a:xfrm>
            <a:off x="5431323" y="1907743"/>
            <a:ext cx="78898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Time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3" name="Rectangle 217"/>
          <p:cNvSpPr>
            <a:spLocks noChangeArrowheads="1"/>
          </p:cNvSpPr>
          <p:nvPr/>
        </p:nvSpPr>
        <p:spPr bwMode="auto">
          <a:xfrm>
            <a:off x="7053748" y="1907743"/>
            <a:ext cx="7318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Tags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4" name="Rectangle 218"/>
          <p:cNvSpPr>
            <a:spLocks noChangeArrowheads="1"/>
          </p:cNvSpPr>
          <p:nvPr/>
        </p:nvSpPr>
        <p:spPr bwMode="auto">
          <a:xfrm>
            <a:off x="5431323" y="2366530"/>
            <a:ext cx="15065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Sun, 11AM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5" name="Rectangle 219"/>
          <p:cNvSpPr>
            <a:spLocks noChangeArrowheads="1"/>
          </p:cNvSpPr>
          <p:nvPr/>
        </p:nvSpPr>
        <p:spPr bwMode="auto">
          <a:xfrm>
            <a:off x="7053748" y="2366530"/>
            <a:ext cx="103028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human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6" name="Rectangle 220"/>
          <p:cNvSpPr>
            <a:spLocks noChangeArrowheads="1"/>
          </p:cNvSpPr>
          <p:nvPr/>
        </p:nvSpPr>
        <p:spPr bwMode="auto">
          <a:xfrm>
            <a:off x="5431323" y="2823730"/>
            <a:ext cx="14557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Mon, 1PM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7" name="Rectangle 221"/>
          <p:cNvSpPr>
            <a:spLocks noChangeArrowheads="1"/>
          </p:cNvSpPr>
          <p:nvPr/>
        </p:nvSpPr>
        <p:spPr bwMode="auto">
          <a:xfrm>
            <a:off x="7053748" y="2823730"/>
            <a:ext cx="121761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car, gray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8" name="Rectangle 222"/>
          <p:cNvSpPr>
            <a:spLocks noChangeArrowheads="1"/>
          </p:cNvSpPr>
          <p:nvPr/>
        </p:nvSpPr>
        <p:spPr bwMode="auto">
          <a:xfrm>
            <a:off x="5431323" y="3280931"/>
            <a:ext cx="13366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Tue, 3PM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9" name="Rectangle 223"/>
          <p:cNvSpPr>
            <a:spLocks noChangeArrowheads="1"/>
          </p:cNvSpPr>
          <p:nvPr/>
        </p:nvSpPr>
        <p:spPr bwMode="auto">
          <a:xfrm>
            <a:off x="7053748" y="3280931"/>
            <a:ext cx="13271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car, black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51638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4" grpId="0" animBg="1"/>
      <p:bldP spid="86" grpId="0"/>
      <p:bldP spid="302" grpId="0" animBg="1"/>
      <p:bldP spid="303" grpId="0" animBg="1"/>
      <p:bldP spid="318" grpId="0"/>
      <p:bldP spid="3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tion Button: Home 2">
            <a:hlinkClick r:id="" action="ppaction://hlinkshowjump?jump=firstslide" highlightClick="1"/>
          </p:cNvPr>
          <p:cNvSpPr/>
          <p:nvPr/>
        </p:nvSpPr>
        <p:spPr>
          <a:xfrm>
            <a:off x="3223428" y="1228186"/>
            <a:ext cx="1123122" cy="1371600"/>
          </a:xfrm>
          <a:prstGeom prst="actionButtonHom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Action Button: Home 5">
            <a:hlinkClick r:id="" action="ppaction://hlinkshowjump?jump=firstslide" highlightClick="1"/>
          </p:cNvPr>
          <p:cNvSpPr/>
          <p:nvPr/>
        </p:nvSpPr>
        <p:spPr>
          <a:xfrm>
            <a:off x="2536747" y="3786558"/>
            <a:ext cx="1123122" cy="1371600"/>
          </a:xfrm>
          <a:prstGeom prst="actionButtonHom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1" name="Action Button: Home 110">
            <a:hlinkClick r:id="" action="ppaction://hlinkshowjump?jump=firstslide" highlightClick="1"/>
          </p:cNvPr>
          <p:cNvSpPr/>
          <p:nvPr/>
        </p:nvSpPr>
        <p:spPr>
          <a:xfrm>
            <a:off x="5247986" y="3786558"/>
            <a:ext cx="1123122" cy="1371600"/>
          </a:xfrm>
          <a:prstGeom prst="actionButtonHom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154546" y="243179"/>
            <a:ext cx="8834908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smtClean="0"/>
              <a:t>Storage requirements</a:t>
            </a:r>
            <a:endParaRPr lang="en-US" sz="4000" dirty="0"/>
          </a:p>
        </p:txBody>
      </p:sp>
      <p:sp>
        <p:nvSpPr>
          <p:cNvPr id="57" name="TextBox 56"/>
          <p:cNvSpPr txBox="1"/>
          <p:nvPr/>
        </p:nvSpPr>
        <p:spPr>
          <a:xfrm>
            <a:off x="1558048" y="6191736"/>
            <a:ext cx="602790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200" dirty="0" smtClean="0"/>
              <a:t> Sharing of data across homes</a:t>
            </a:r>
            <a:endParaRPr lang="en-US" sz="3200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4537" y="1235473"/>
            <a:ext cx="740541" cy="57510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006" y="1733299"/>
            <a:ext cx="2329426" cy="1094830"/>
          </a:xfrm>
          <a:prstGeom prst="rect">
            <a:avLst/>
          </a:prstGeom>
        </p:spPr>
      </p:pic>
      <p:cxnSp>
        <p:nvCxnSpPr>
          <p:cNvPr id="4" name="Straight Arrow Connector 3"/>
          <p:cNvCxnSpPr>
            <a:stCxn id="86" idx="2"/>
            <a:endCxn id="6" idx="3"/>
          </p:cNvCxnSpPr>
          <p:nvPr/>
        </p:nvCxnSpPr>
        <p:spPr>
          <a:xfrm flipH="1">
            <a:off x="3098308" y="3044350"/>
            <a:ext cx="775332" cy="742208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86" idx="2"/>
            <a:endCxn id="111" idx="3"/>
          </p:cNvCxnSpPr>
          <p:nvPr/>
        </p:nvCxnSpPr>
        <p:spPr>
          <a:xfrm>
            <a:off x="3873640" y="3044350"/>
            <a:ext cx="1935907" cy="742208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Picture 8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1356" y="3847942"/>
            <a:ext cx="740541" cy="575101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26" y="3848512"/>
            <a:ext cx="740541" cy="57510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483107" y="5259567"/>
            <a:ext cx="1601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Neighboring </a:t>
            </a:r>
          </a:p>
          <a:p>
            <a:r>
              <a:rPr lang="en-US" dirty="0" smtClean="0"/>
              <a:t>DNW instance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5054644" y="5236213"/>
            <a:ext cx="15098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Neighboring </a:t>
            </a:r>
          </a:p>
          <a:p>
            <a:r>
              <a:rPr lang="en-US" dirty="0" smtClean="0"/>
              <a:t>DNW instance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2946679" y="2646528"/>
            <a:ext cx="1853922" cy="397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DNW instance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16707" y="6278105"/>
            <a:ext cx="2057400" cy="365125"/>
          </a:xfrm>
        </p:spPr>
        <p:txBody>
          <a:bodyPr/>
          <a:lstStyle/>
          <a:p>
            <a:fld id="{C3F15276-BB12-438E-A91E-18B1397B72EC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375409"/>
              </p:ext>
            </p:extLst>
          </p:nvPr>
        </p:nvGraphicFramePr>
        <p:xfrm>
          <a:off x="4926072" y="1228186"/>
          <a:ext cx="3031096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396"/>
                <a:gridCol w="1409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Tags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Sun, 11AM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human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Mon, 1PM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car, gray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Tue, 3PM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car, black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738741"/>
              </p:ext>
            </p:extLst>
          </p:nvPr>
        </p:nvGraphicFramePr>
        <p:xfrm>
          <a:off x="6433204" y="3647718"/>
          <a:ext cx="2672696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7296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Tags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Sun, 9AM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animal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Tue, 2PM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human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Tue, 3PM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car, black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581178"/>
              </p:ext>
            </p:extLst>
          </p:nvPr>
        </p:nvGraphicFramePr>
        <p:xfrm>
          <a:off x="86582" y="3689472"/>
          <a:ext cx="2370868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768"/>
                <a:gridCol w="1181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Tags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Tue, 3AM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human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Tue, 2PM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car, gray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Tue, 3PM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car, black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06867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11" grpId="0" animBg="1"/>
      <p:bldP spid="57" grpId="0" animBg="1"/>
      <p:bldP spid="11" grpId="0"/>
      <p:bldP spid="85" grpId="0"/>
      <p:bldP spid="8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tion Button: Home 2">
            <a:hlinkClick r:id="" action="ppaction://hlinkshowjump?jump=firstslide" highlightClick="1"/>
          </p:cNvPr>
          <p:cNvSpPr/>
          <p:nvPr/>
        </p:nvSpPr>
        <p:spPr>
          <a:xfrm>
            <a:off x="814310" y="1892285"/>
            <a:ext cx="1123122" cy="1371600"/>
          </a:xfrm>
          <a:prstGeom prst="actionButtonHom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154546" y="243179"/>
            <a:ext cx="8834908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smtClean="0"/>
              <a:t>Storage requirements</a:t>
            </a:r>
            <a:endParaRPr lang="en-US" sz="4000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19" y="1868139"/>
            <a:ext cx="740541" cy="575101"/>
          </a:xfrm>
          <a:prstGeom prst="rect">
            <a:avLst/>
          </a:prstGeom>
        </p:spPr>
      </p:pic>
      <p:cxnSp>
        <p:nvCxnSpPr>
          <p:cNvPr id="5" name="Straight Arrow Connector 4"/>
          <p:cNvCxnSpPr>
            <a:stCxn id="53" idx="3"/>
            <a:endCxn id="7" idx="2"/>
          </p:cNvCxnSpPr>
          <p:nvPr/>
        </p:nvCxnSpPr>
        <p:spPr>
          <a:xfrm flipV="1">
            <a:off x="4701618" y="2443240"/>
            <a:ext cx="1721055" cy="134845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loud 6"/>
          <p:cNvSpPr/>
          <p:nvPr/>
        </p:nvSpPr>
        <p:spPr>
          <a:xfrm>
            <a:off x="6415087" y="1488276"/>
            <a:ext cx="2445779" cy="1909928"/>
          </a:xfrm>
          <a:prstGeom prst="cloud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Magnetic Disk 7"/>
          <p:cNvSpPr/>
          <p:nvPr/>
        </p:nvSpPr>
        <p:spPr>
          <a:xfrm>
            <a:off x="7229475" y="2215454"/>
            <a:ext cx="828675" cy="543372"/>
          </a:xfrm>
          <a:prstGeom prst="flowChartMagneticDisk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620608" y="3351742"/>
            <a:ext cx="1510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DNW instance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170324" y="3310138"/>
            <a:ext cx="293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Cloud based storage: Durable, Available</a:t>
            </a:r>
            <a:endParaRPr lang="en-US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4800782" y="2071641"/>
            <a:ext cx="13935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Preserve</a:t>
            </a:r>
          </a:p>
          <a:p>
            <a:pPr algn="ctr"/>
            <a:r>
              <a:rPr lang="en-US" sz="2400" dirty="0" smtClean="0"/>
              <a:t>Data</a:t>
            </a:r>
            <a:endParaRPr lang="en-US" sz="2400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216469"/>
              </p:ext>
            </p:extLst>
          </p:nvPr>
        </p:nvGraphicFramePr>
        <p:xfrm>
          <a:off x="2066637" y="1785605"/>
          <a:ext cx="2634981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6731"/>
                <a:gridCol w="12382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Tags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Sun, 11AM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human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Mon, 1PM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car, gray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Tue, 3PM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car, black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526049" y="4730417"/>
            <a:ext cx="8091903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200" dirty="0" smtClean="0"/>
              <a:t>Store data on remote, available servers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200" dirty="0" smtClean="0"/>
              <a:t>Confidentiality of  data on untrusted servers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200" dirty="0" smtClean="0"/>
              <a:t>Support app specific data location policies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54546" y="3721074"/>
            <a:ext cx="2791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May become disconnected</a:t>
            </a:r>
            <a:endParaRPr lang="en-US" b="1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6469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99877" y="1212119"/>
            <a:ext cx="1009934" cy="627797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5" name="TextBox 4"/>
          <p:cNvSpPr txBox="1"/>
          <p:nvPr/>
        </p:nvSpPr>
        <p:spPr>
          <a:xfrm>
            <a:off x="2386146" y="1318517"/>
            <a:ext cx="1009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App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311940" y="1172074"/>
            <a:ext cx="1676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File system</a:t>
            </a:r>
          </a:p>
          <a:p>
            <a:pPr algn="ctr"/>
            <a:r>
              <a:rPr lang="en-US" sz="2000" dirty="0" smtClean="0"/>
              <a:t>abstraction</a:t>
            </a:r>
            <a:endParaRPr lang="en-US" sz="20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647" y="936218"/>
            <a:ext cx="1100527" cy="1042604"/>
          </a:xfrm>
          <a:prstGeom prst="rect">
            <a:avLst/>
          </a:prstGeom>
        </p:spPr>
      </p:pic>
      <p:cxnSp>
        <p:nvCxnSpPr>
          <p:cNvPr id="17" name="Straight Connector 16"/>
          <p:cNvCxnSpPr>
            <a:stCxn id="2" idx="3"/>
          </p:cNvCxnSpPr>
          <p:nvPr/>
        </p:nvCxnSpPr>
        <p:spPr>
          <a:xfrm flipV="1">
            <a:off x="3409811" y="1526017"/>
            <a:ext cx="1480836" cy="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043966" y="4816386"/>
            <a:ext cx="1297243" cy="141154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1" name="TextBox 20"/>
          <p:cNvSpPr txBox="1"/>
          <p:nvPr/>
        </p:nvSpPr>
        <p:spPr>
          <a:xfrm>
            <a:off x="4043966" y="4850410"/>
            <a:ext cx="12972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Stream processing systems</a:t>
            </a:r>
            <a:endParaRPr lang="en-US" sz="2000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 flipV="1">
            <a:off x="5203455" y="5860477"/>
            <a:ext cx="2098866" cy="55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2788" y="5495395"/>
            <a:ext cx="14012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Streams of sensor data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1661374" y="5183368"/>
            <a:ext cx="2382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[</a:t>
            </a:r>
            <a:r>
              <a:rPr lang="en-US" dirty="0" err="1" smtClean="0">
                <a:solidFill>
                  <a:srgbClr val="C00000"/>
                </a:solidFill>
              </a:rPr>
              <a:t>Abadi</a:t>
            </a:r>
            <a:r>
              <a:rPr lang="en-US" dirty="0" smtClean="0">
                <a:solidFill>
                  <a:srgbClr val="C00000"/>
                </a:solidFill>
              </a:rPr>
              <a:t> et </a:t>
            </a:r>
            <a:r>
              <a:rPr lang="en-US" dirty="0">
                <a:solidFill>
                  <a:srgbClr val="C00000"/>
                </a:solidFill>
              </a:rPr>
              <a:t>al. </a:t>
            </a:r>
            <a:r>
              <a:rPr lang="en-US" dirty="0" smtClean="0">
                <a:solidFill>
                  <a:srgbClr val="C00000"/>
                </a:solidFill>
              </a:rPr>
              <a:t>CIDR05, Carney et al. VLDB02]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2410104" y="3214713"/>
            <a:ext cx="1009934" cy="627797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32" name="TextBox 31"/>
          <p:cNvSpPr txBox="1"/>
          <p:nvPr/>
        </p:nvSpPr>
        <p:spPr>
          <a:xfrm>
            <a:off x="2396373" y="3321111"/>
            <a:ext cx="1009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App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6163779" y="3355036"/>
            <a:ext cx="1676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Database</a:t>
            </a:r>
            <a:endParaRPr lang="en-US" sz="2000" dirty="0"/>
          </a:p>
        </p:txBody>
      </p:sp>
      <p:cxnSp>
        <p:nvCxnSpPr>
          <p:cNvPr id="37" name="Straight Connector 36"/>
          <p:cNvCxnSpPr>
            <a:stCxn id="31" idx="3"/>
          </p:cNvCxnSpPr>
          <p:nvPr/>
        </p:nvCxnSpPr>
        <p:spPr>
          <a:xfrm flipV="1">
            <a:off x="3420038" y="3517646"/>
            <a:ext cx="1587176" cy="109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945" y="2611928"/>
            <a:ext cx="1272708" cy="1561605"/>
          </a:xfrm>
          <a:prstGeom prst="rect">
            <a:avLst/>
          </a:prstGeom>
        </p:spPr>
      </p:pic>
      <p:sp>
        <p:nvSpPr>
          <p:cNvPr id="41" name="Title 1"/>
          <p:cNvSpPr txBox="1">
            <a:spLocks/>
          </p:cNvSpPr>
          <p:nvPr/>
        </p:nvSpPr>
        <p:spPr>
          <a:xfrm>
            <a:off x="154546" y="0"/>
            <a:ext cx="8834908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smtClean="0"/>
              <a:t>Existing abstractions </a:t>
            </a:r>
            <a:r>
              <a:rPr lang="en-US" sz="4000" dirty="0" smtClean="0"/>
              <a:t>are </a:t>
            </a:r>
            <a:r>
              <a:rPr lang="en-US" sz="4000" dirty="0" smtClean="0"/>
              <a:t>insufficient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1370912" y="2079436"/>
            <a:ext cx="66433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No support for range queries over time, tag based operations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5957552" y="1331727"/>
            <a:ext cx="3031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HomeOS</a:t>
            </a:r>
            <a:r>
              <a:rPr lang="en-US" sz="20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[Dixon et al. NSDI12]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94842" y="4154405"/>
            <a:ext cx="5207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Inefficient to run over untrusted storage servers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794842" y="6226985"/>
            <a:ext cx="5207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Designed for online processing of data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6672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8" grpId="0"/>
      <p:bldP spid="20" grpId="0" animBg="1"/>
      <p:bldP spid="21" grpId="0"/>
      <p:bldP spid="25" grpId="0"/>
      <p:bldP spid="28" grpId="0"/>
      <p:bldP spid="31" grpId="0" animBg="1"/>
      <p:bldP spid="32" grpId="0"/>
      <p:bldP spid="34" grpId="0"/>
      <p:bldP spid="22" grpId="0"/>
      <p:bldP spid="23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7052" y="237663"/>
            <a:ext cx="82598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</a:rPr>
              <a:t>Bolt: A storage system for smart homes</a:t>
            </a:r>
            <a:endParaRPr lang="en-US" sz="40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4502" y="1136065"/>
            <a:ext cx="840496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Support </a:t>
            </a:r>
            <a:r>
              <a:rPr lang="en-US" sz="2400" dirty="0" smtClean="0"/>
              <a:t>time-series data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Tag </a:t>
            </a:r>
            <a:r>
              <a:rPr lang="en-US" sz="2000" dirty="0" smtClean="0"/>
              <a:t>based storage, retrieval</a:t>
            </a: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Range queries over time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Privacy while </a:t>
            </a:r>
            <a:r>
              <a:rPr lang="en-US" sz="2400" dirty="0" smtClean="0"/>
              <a:t>sharing efficiently</a:t>
            </a:r>
            <a:endParaRPr lang="en-US" sz="2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Storage servers are untrusted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Decentralized access </a:t>
            </a:r>
            <a:r>
              <a:rPr lang="en-US" sz="2000" dirty="0" smtClean="0"/>
              <a:t>control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Guarantees: Confidentiality, Integrity and Freshness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Configurable location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Local, Remote, Replicated (e.g. Azure, Amazon S3)</a:t>
            </a:r>
            <a:endParaRPr lang="en-US" sz="2000" dirty="0"/>
          </a:p>
          <a:p>
            <a:pPr lvl="1"/>
            <a:endParaRPr lang="en-US" sz="2000" dirty="0" smtClean="0"/>
          </a:p>
        </p:txBody>
      </p:sp>
      <p:sp>
        <p:nvSpPr>
          <p:cNvPr id="29" name="Rectangle 28"/>
          <p:cNvSpPr/>
          <p:nvPr/>
        </p:nvSpPr>
        <p:spPr>
          <a:xfrm>
            <a:off x="5642775" y="1357973"/>
            <a:ext cx="1746840" cy="130968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100" kern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7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US" dirty="0" smtClean="0"/>
              <a:t>Rest of this talk…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253331"/>
            <a:ext cx="7886700" cy="4351338"/>
          </a:xfrm>
        </p:spPr>
        <p:txBody>
          <a:bodyPr/>
          <a:lstStyle/>
          <a:p>
            <a:r>
              <a:rPr lang="en-US" dirty="0" smtClean="0"/>
              <a:t>Design of Bolt</a:t>
            </a:r>
          </a:p>
          <a:p>
            <a:pPr lvl="1"/>
            <a:r>
              <a:rPr lang="en-US" dirty="0" smtClean="0"/>
              <a:t>Support </a:t>
            </a:r>
            <a:r>
              <a:rPr lang="en-US" dirty="0" smtClean="0"/>
              <a:t>temporal range queries, tag based filtering</a:t>
            </a:r>
            <a:endParaRPr lang="en-US" dirty="0" smtClean="0"/>
          </a:p>
          <a:p>
            <a:pPr lvl="1"/>
            <a:r>
              <a:rPr lang="en-US" dirty="0" smtClean="0"/>
              <a:t>Efficient s</a:t>
            </a:r>
            <a:r>
              <a:rPr lang="en-US" dirty="0" smtClean="0"/>
              <a:t>haring </a:t>
            </a:r>
            <a:r>
              <a:rPr lang="en-US" dirty="0" smtClean="0"/>
              <a:t>of data</a:t>
            </a:r>
          </a:p>
          <a:p>
            <a:pPr lvl="1"/>
            <a:r>
              <a:rPr lang="en-US" dirty="0" smtClean="0"/>
              <a:t>Privacy</a:t>
            </a:r>
            <a:r>
              <a:rPr lang="en-US" dirty="0" smtClean="0"/>
              <a:t> of data stored on </a:t>
            </a:r>
            <a:r>
              <a:rPr lang="en-US" dirty="0" smtClean="0"/>
              <a:t>untrusted storage servers</a:t>
            </a:r>
          </a:p>
          <a:p>
            <a:pPr lvl="1"/>
            <a:r>
              <a:rPr lang="en-US" dirty="0" smtClean="0"/>
              <a:t>Configurable data </a:t>
            </a:r>
            <a:r>
              <a:rPr lang="en-US" dirty="0" smtClean="0"/>
              <a:t>location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Performance </a:t>
            </a:r>
            <a:r>
              <a:rPr lang="en-US" dirty="0" smtClean="0"/>
              <a:t>sneak peek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15276-BB12-438E-A91E-18B1397B72E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26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5.2|5.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5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|28.3|14.4|11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|28.3|14.4|1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9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8|18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27.2|9.3|4.5|2.2|3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3|11.4|3.4|7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8.8|6.2|14.7|17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24636</TotalTime>
  <Words>1406</Words>
  <Application>Microsoft Office PowerPoint</Application>
  <PresentationFormat>On-screen Show (4:3)</PresentationFormat>
  <Paragraphs>453</Paragraphs>
  <Slides>32</Slides>
  <Notes>8</Notes>
  <HiddenSlides>6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Towards a storage system for  connected homes</vt:lpstr>
      <vt:lpstr>PowerPoint Presentation</vt:lpstr>
      <vt:lpstr>Some deployed/proposed applications  for smart homes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Rest of this talk…</vt:lpstr>
      <vt:lpstr>API exposed to applications</vt:lpstr>
      <vt:lpstr>Requirement:  Temporal range queries, tag based filtering  Approach:  (i) Specialized index on top of data  </vt:lpstr>
      <vt:lpstr>PowerPoint Presentation</vt:lpstr>
      <vt:lpstr>Requirement:  Efficient sharing of data across homes  Approach:  (i) Store data on remote servers (ii) Separate index from data  </vt:lpstr>
      <vt:lpstr>PowerPoint Presentation</vt:lpstr>
      <vt:lpstr>Requirement:  Privacy of data stored on untrusted servers  Approach:  (i) Hash, encrypt data (ii) Decentralized access control  </vt:lpstr>
      <vt:lpstr>PowerPoint Presentation</vt:lpstr>
      <vt:lpstr>PowerPoint Presentation</vt:lpstr>
      <vt:lpstr>Requirement:  Support app specific storage policies  Approach:  (i) Segment stream, location per segment  </vt:lpstr>
      <vt:lpstr>PowerPoint Presentation</vt:lpstr>
      <vt:lpstr>PowerPoint Presentation</vt:lpstr>
      <vt:lpstr>Tale of two challenges</vt:lpstr>
      <vt:lpstr>Rest of this talk…</vt:lpstr>
      <vt:lpstr>Experiment Setup</vt:lpstr>
      <vt:lpstr>Evaluation summary</vt:lpstr>
      <vt:lpstr>Related work</vt:lpstr>
      <vt:lpstr>Summary</vt:lpstr>
      <vt:lpstr>What is Bolt’s storage overhead to support the new requirements?  </vt:lpstr>
      <vt:lpstr>PowerPoint Presentation</vt:lpstr>
      <vt:lpstr>What is the impact of supporting the 3 requirements on performance of writes/reads?  </vt:lpstr>
      <vt:lpstr>Write perf: 10B sized values </vt:lpstr>
      <vt:lpstr>Read perf: 10B sized values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Trinabh Gupta</dc:creator>
  <cp:lastModifiedBy>Microsoft account</cp:lastModifiedBy>
  <cp:revision>551</cp:revision>
  <dcterms:created xsi:type="dcterms:W3CDTF">2013-08-11T00:04:58Z</dcterms:created>
  <dcterms:modified xsi:type="dcterms:W3CDTF">2013-11-01T17:44:40Z</dcterms:modified>
</cp:coreProperties>
</file>