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1"/>
  </p:notesMasterIdLst>
  <p:sldIdLst>
    <p:sldId id="256" r:id="rId2"/>
    <p:sldId id="259" r:id="rId3"/>
    <p:sldId id="260" r:id="rId4"/>
    <p:sldId id="263" r:id="rId5"/>
    <p:sldId id="257" r:id="rId6"/>
    <p:sldId id="265" r:id="rId7"/>
    <p:sldId id="266" r:id="rId8"/>
    <p:sldId id="267" r:id="rId9"/>
    <p:sldId id="269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4169" autoAdjust="0"/>
  </p:normalViewPr>
  <p:slideViewPr>
    <p:cSldViewPr>
      <p:cViewPr varScale="1">
        <p:scale>
          <a:sx n="61" d="100"/>
          <a:sy n="61" d="100"/>
        </p:scale>
        <p:origin x="-154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D2E63F-5C95-4492-B394-51CEEB1BBF6D}" type="datetimeFigureOut">
              <a:rPr lang="en-US" smtClean="0"/>
              <a:t>9/8/2010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05C932-C127-4C34-9D8B-7EBC596AE2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8941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05C932-C127-4C34-9D8B-7EBC596AE20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5749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05C932-C127-4C34-9D8B-7EBC596AE20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8611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05C932-C127-4C34-9D8B-7EBC596AE20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6332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05C932-C127-4C34-9D8B-7EBC596AE20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9188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05C932-C127-4C34-9D8B-7EBC596AE20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3029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HomeNets | ratul |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HomeNets | ratul |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HomeNets | ratul |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8683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341438"/>
            <a:ext cx="8229600" cy="4525962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50838" y="6245225"/>
            <a:ext cx="3681412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HomeNets | ratul |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59563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None/>
              <a:defRPr>
                <a:solidFill>
                  <a:schemeClr val="bg1"/>
                </a:solidFill>
              </a:defRPr>
            </a:lvl1pPr>
            <a:lvl2pPr>
              <a:buNone/>
              <a:defRPr>
                <a:solidFill>
                  <a:schemeClr val="bg1"/>
                </a:solidFill>
              </a:defRPr>
            </a:lvl2pPr>
            <a:lvl3pPr>
              <a:buFont typeface="Courier New" pitchFamily="49" charset="0"/>
              <a:buChar char="o"/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819400" cy="365125"/>
          </a:xfrm>
        </p:spPr>
        <p:txBody>
          <a:bodyPr/>
          <a:lstStyle/>
          <a:p>
            <a:r>
              <a:rPr lang="en-US" smtClean="0"/>
              <a:t>HomeNets | ratul |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HomeNets | ratul |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HomeNets | ratul | 2010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HomeNets | ratul | 2010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HomeNets | ratul | 2010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HomeNets | ratul | 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HomeNets | ratul | 2010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HomeNets | ratul | 2010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3048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HomeNets | ratul |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13" Type="http://schemas.openxmlformats.org/officeDocument/2006/relationships/image" Target="../media/image11.jpe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14.png"/><Relationship Id="rId7" Type="http://schemas.openxmlformats.org/officeDocument/2006/relationships/image" Target="../media/image6.emf"/><Relationship Id="rId12" Type="http://schemas.openxmlformats.org/officeDocument/2006/relationships/image" Target="../media/image21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jpeg"/><Relationship Id="rId11" Type="http://schemas.openxmlformats.org/officeDocument/2006/relationships/image" Target="../media/image20.jpeg"/><Relationship Id="rId5" Type="http://schemas.openxmlformats.org/officeDocument/2006/relationships/image" Target="../media/image16.png"/><Relationship Id="rId10" Type="http://schemas.openxmlformats.org/officeDocument/2006/relationships/image" Target="../media/image19.jpeg"/><Relationship Id="rId4" Type="http://schemas.openxmlformats.org/officeDocument/2006/relationships/image" Target="../media/image15.png"/><Relationship Id="rId9" Type="http://schemas.openxmlformats.org/officeDocument/2006/relationships/image" Target="../media/image18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14.png"/><Relationship Id="rId7" Type="http://schemas.openxmlformats.org/officeDocument/2006/relationships/image" Target="../media/image6.emf"/><Relationship Id="rId12" Type="http://schemas.openxmlformats.org/officeDocument/2006/relationships/image" Target="../media/image21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jpeg"/><Relationship Id="rId11" Type="http://schemas.openxmlformats.org/officeDocument/2006/relationships/image" Target="../media/image20.jpeg"/><Relationship Id="rId5" Type="http://schemas.openxmlformats.org/officeDocument/2006/relationships/image" Target="../media/image16.png"/><Relationship Id="rId10" Type="http://schemas.openxmlformats.org/officeDocument/2006/relationships/image" Target="../media/image19.jpeg"/><Relationship Id="rId4" Type="http://schemas.openxmlformats.org/officeDocument/2006/relationships/image" Target="../media/image15.png"/><Relationship Id="rId9" Type="http://schemas.openxmlformats.org/officeDocument/2006/relationships/image" Target="../media/image18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13" Type="http://schemas.openxmlformats.org/officeDocument/2006/relationships/image" Target="../media/image21.jpeg"/><Relationship Id="rId3" Type="http://schemas.openxmlformats.org/officeDocument/2006/relationships/image" Target="../media/image13.png"/><Relationship Id="rId7" Type="http://schemas.openxmlformats.org/officeDocument/2006/relationships/image" Target="../media/image17.jpeg"/><Relationship Id="rId12" Type="http://schemas.openxmlformats.org/officeDocument/2006/relationships/image" Target="../media/image20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11" Type="http://schemas.openxmlformats.org/officeDocument/2006/relationships/image" Target="../media/image19.jpeg"/><Relationship Id="rId5" Type="http://schemas.openxmlformats.org/officeDocument/2006/relationships/image" Target="../media/image15.png"/><Relationship Id="rId10" Type="http://schemas.openxmlformats.org/officeDocument/2006/relationships/image" Target="../media/image18.jpeg"/><Relationship Id="rId4" Type="http://schemas.openxmlformats.org/officeDocument/2006/relationships/image" Target="../media/image14.png"/><Relationship Id="rId9" Type="http://schemas.openxmlformats.org/officeDocument/2006/relationships/image" Target="../media/image7.emf"/><Relationship Id="rId14" Type="http://schemas.openxmlformats.org/officeDocument/2006/relationships/image" Target="../media/image2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914400"/>
            <a:ext cx="8382000" cy="1470025"/>
          </a:xfrm>
        </p:spPr>
        <p:txBody>
          <a:bodyPr>
            <a:normAutofit/>
          </a:bodyPr>
          <a:lstStyle/>
          <a:p>
            <a:r>
              <a:rPr lang="en-US" sz="3600" dirty="0" smtClean="0"/>
              <a:t>Beyond the super-rich and the super-geeks: Smart homes for the rest of us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00400"/>
            <a:ext cx="6400800" cy="2438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Ratul Mahajan</a:t>
            </a:r>
          </a:p>
          <a:p>
            <a:r>
              <a:rPr lang="en-US" sz="2800" i="1" dirty="0" smtClean="0"/>
              <a:t>Microsoft Research</a:t>
            </a:r>
          </a:p>
          <a:p>
            <a:endParaRPr lang="en-US" sz="2800" i="1" dirty="0" smtClean="0"/>
          </a:p>
          <a:p>
            <a:endParaRPr lang="en-US" sz="2800" i="1" dirty="0"/>
          </a:p>
          <a:p>
            <a:r>
              <a:rPr lang="en-US" sz="3000" dirty="0" err="1" smtClean="0"/>
              <a:t>HomeNets</a:t>
            </a:r>
            <a:r>
              <a:rPr lang="en-US" sz="3000" dirty="0" smtClean="0"/>
              <a:t> 2010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85997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</a:t>
            </a:r>
            <a:r>
              <a:rPr lang="en-US" dirty="0" smtClean="0"/>
              <a:t>mart homes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4582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Capability to automate and control multiple, disparate systems within the home </a:t>
            </a:r>
            <a:r>
              <a:rPr lang="en-US" sz="2400" dirty="0" smtClean="0"/>
              <a:t>[ABI Research]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Today, only the super rich and super geeks have it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HomeNets | ratul | 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172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 don’t you have 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465637"/>
            <a:ext cx="8229600" cy="1554163"/>
          </a:xfrm>
        </p:spPr>
        <p:txBody>
          <a:bodyPr>
            <a:normAutofit/>
          </a:bodyPr>
          <a:lstStyle/>
          <a:p>
            <a:r>
              <a:rPr lang="en-US" dirty="0" smtClean="0"/>
              <a:t>You have the basic ingredients</a:t>
            </a:r>
          </a:p>
          <a:p>
            <a:r>
              <a:rPr lang="en-US" dirty="0" smtClean="0"/>
              <a:t>But composition </a:t>
            </a:r>
            <a:r>
              <a:rPr lang="en-US" dirty="0"/>
              <a:t>is </a:t>
            </a:r>
            <a:r>
              <a:rPr lang="en-US" dirty="0" smtClean="0"/>
              <a:t>difficult</a:t>
            </a:r>
          </a:p>
        </p:txBody>
      </p:sp>
      <p:pic>
        <p:nvPicPr>
          <p:cNvPr id="29" name="Picture 5" descr="C:\Users\ratul\AppData\Local\Microsoft\Windows\Temporary Internet Files\Content.IE5\AWFMYCNF\MC900435242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676" y="1911486"/>
            <a:ext cx="612924" cy="1212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" descr="C:\Users\ratul\AppData\Local\Microsoft\Windows\Temporary Internet Files\Content.IE5\YWB3Y6Y1\MC900433826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1084" y="2083084"/>
            <a:ext cx="736316" cy="736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6" descr="C:\Users\ratul\AppData\Local\Microsoft\Windows\Temporary Internet Files\Content.IE5\PVR1TTI8\MC900439833[2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015700"/>
            <a:ext cx="879900" cy="879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7" descr="C:\Users\ratul\AppData\Local\Microsoft\Windows\Temporary Internet Files\Content.IE5\PVR1TTI8\MC900434860[1]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2089729"/>
            <a:ext cx="729671" cy="729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8" descr="C:\Users\ratul\AppData\Local\Microsoft\Windows\Temporary Internet Files\Content.IE5\AWFMYCNF\MC900433050[1]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3037259"/>
            <a:ext cx="696541" cy="696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9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832" y="3387280"/>
            <a:ext cx="1304485" cy="322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7" name="Picture 12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325" y="2047690"/>
            <a:ext cx="890252" cy="695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9" name="Picture 16" descr="http://www.keylessaccesslocks.com/images/Schlage%20BE365-PLY-505_SL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3124200"/>
            <a:ext cx="730077" cy="730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23" descr="http://tompelt.files.wordpress.com/2009/10/thermostat.jp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2730" y="3288254"/>
            <a:ext cx="773470" cy="599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20" descr="http://www.adirondackplaza.com/shop/Adirondack_Plaza/images/homesent-motionsensor.jp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3300" y="3224389"/>
            <a:ext cx="417300" cy="585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5" descr="http://www.getxbox360.com/wp-content/uploads/2008/01/xbox360elite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4676" y="2084633"/>
            <a:ext cx="577553" cy="785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7" name="Date Placeholder 5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HomeNets | ratul | 2010</a:t>
            </a:r>
            <a:endParaRPr lang="en-US"/>
          </a:p>
        </p:txBody>
      </p:sp>
      <p:sp>
        <p:nvSpPr>
          <p:cNvPr id="58" name="Slide Number Placeholder 5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727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example home network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371600"/>
            <a:ext cx="6781800" cy="4953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943600" y="6123801"/>
            <a:ext cx="1981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Ratemynetworkdiagram.com</a:t>
            </a:r>
            <a:endParaRPr lang="en-US" sz="1200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HomeNets | ratul | 2010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976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is device composition </a:t>
            </a:r>
            <a:br>
              <a:rPr lang="en-US" dirty="0" smtClean="0"/>
            </a:br>
            <a:r>
              <a:rPr lang="en-US" dirty="0" smtClean="0"/>
              <a:t>in the home hard?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Homes have users, not administrators</a:t>
            </a:r>
          </a:p>
          <a:p>
            <a:pPr marL="857250" lvl="1" indent="-457200">
              <a:buFont typeface="Arial" pitchFamily="34" charset="0"/>
              <a:buChar char="•"/>
            </a:pPr>
            <a:r>
              <a:rPr lang="en-US" sz="2400" dirty="0" smtClean="0"/>
              <a:t>Extreme heterogeneity</a:t>
            </a:r>
            <a:endParaRPr lang="en-US" sz="2400" dirty="0"/>
          </a:p>
          <a:p>
            <a:pPr marL="857250" lvl="1" indent="-457200">
              <a:buFont typeface="Arial" pitchFamily="34" charset="0"/>
              <a:buChar char="•"/>
            </a:pPr>
            <a:r>
              <a:rPr lang="en-US" sz="2400" dirty="0" smtClean="0"/>
              <a:t>Low expertise and willingness to manage</a:t>
            </a:r>
            <a:endParaRPr lang="en-US" sz="2400" dirty="0"/>
          </a:p>
          <a:p>
            <a:pPr marL="857250" lvl="1" indent="-457200">
              <a:buFont typeface="Arial" pitchFamily="34" charset="0"/>
              <a:buChar char="•"/>
            </a:pPr>
            <a:r>
              <a:rPr lang="en-US" sz="2400" dirty="0" smtClean="0"/>
              <a:t>Privacy</a:t>
            </a:r>
          </a:p>
          <a:p>
            <a:pPr marL="2171700" lvl="4" indent="-457200">
              <a:buFont typeface="Arial" pitchFamily="34" charset="0"/>
              <a:buChar char="•"/>
            </a:pPr>
            <a:endParaRPr lang="en-US" sz="1600" dirty="0" smtClean="0"/>
          </a:p>
          <a:p>
            <a:pPr marL="0" indent="0"/>
            <a:r>
              <a:rPr lang="en-US" sz="2800" dirty="0" smtClean="0"/>
              <a:t>Rich set of devices</a:t>
            </a:r>
          </a:p>
          <a:p>
            <a:pPr marL="2171700" lvl="4" indent="-457200">
              <a:buFont typeface="Arial" pitchFamily="34" charset="0"/>
              <a:buChar char="•"/>
            </a:pPr>
            <a:endParaRPr lang="en-US" sz="1800" dirty="0" smtClean="0"/>
          </a:p>
          <a:p>
            <a:pPr marL="0" indent="0"/>
            <a:r>
              <a:rPr lang="en-US" sz="2800" dirty="0" smtClean="0"/>
              <a:t>Technical issues mix with human and economic ones</a:t>
            </a:r>
          </a:p>
          <a:p>
            <a:pPr marL="1714500" lvl="3" indent="-457200">
              <a:buFont typeface="Arial" pitchFamily="34" charset="0"/>
              <a:buChar char="•"/>
            </a:pPr>
            <a:endParaRPr lang="en-US" sz="1800" dirty="0"/>
          </a:p>
          <a:p>
            <a:pPr marL="0" indent="0"/>
            <a:r>
              <a:rPr lang="en-US" sz="2800" dirty="0" smtClean="0"/>
              <a:t>Experimental difficulties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HomeNets | ratul | 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712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Oval 31"/>
          <p:cNvSpPr/>
          <p:nvPr/>
        </p:nvSpPr>
        <p:spPr>
          <a:xfrm>
            <a:off x="3234821" y="2514600"/>
            <a:ext cx="1489579" cy="2590800"/>
          </a:xfrm>
          <a:prstGeom prst="ellipse">
            <a:avLst/>
          </a:prstGeom>
          <a:solidFill>
            <a:srgbClr val="CCFFCC">
              <a:alpha val="5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 B</a:t>
            </a: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33" name="Oval 32"/>
          <p:cNvSpPr/>
          <p:nvPr/>
        </p:nvSpPr>
        <p:spPr>
          <a:xfrm>
            <a:off x="5334000" y="2514600"/>
            <a:ext cx="1174570" cy="2590800"/>
          </a:xfrm>
          <a:prstGeom prst="ellipse">
            <a:avLst/>
          </a:prstGeom>
          <a:solidFill>
            <a:srgbClr val="CCFFCC">
              <a:alpha val="5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 C</a:t>
            </a: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34" name="Oval 33"/>
          <p:cNvSpPr/>
          <p:nvPr/>
        </p:nvSpPr>
        <p:spPr>
          <a:xfrm>
            <a:off x="4611724" y="2514600"/>
            <a:ext cx="1484276" cy="2590800"/>
          </a:xfrm>
          <a:prstGeom prst="ellipse">
            <a:avLst/>
          </a:prstGeom>
          <a:solidFill>
            <a:srgbClr val="CCFFCC">
              <a:alpha val="5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 D</a:t>
            </a:r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18" name="Oval 17"/>
          <p:cNvSpPr/>
          <p:nvPr/>
        </p:nvSpPr>
        <p:spPr>
          <a:xfrm>
            <a:off x="533400" y="2514600"/>
            <a:ext cx="2022979" cy="2590800"/>
          </a:xfrm>
          <a:prstGeom prst="ellipse">
            <a:avLst/>
          </a:prstGeom>
          <a:solidFill>
            <a:srgbClr val="CCFFCC">
              <a:alpha val="5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 A</a:t>
            </a: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Interoperability is not sufficient</a:t>
            </a:r>
            <a:endParaRPr lang="en-US" dirty="0"/>
          </a:p>
        </p:txBody>
      </p:sp>
      <p:pic>
        <p:nvPicPr>
          <p:cNvPr id="6" name="Picture 5" descr="C:\Users\ratul\AppData\Local\Microsoft\Windows\Temporary Internet Files\Content.IE5\AWFMYCNF\MC900435242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3605625"/>
            <a:ext cx="449908" cy="890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ratul\AppData\Local\Microsoft\Windows\Temporary Internet Files\Content.IE5\YWB3Y6Y1\MC900433826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718" y="3726718"/>
            <a:ext cx="540482" cy="5404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C:\Users\ratul\AppData\Local\Microsoft\Windows\Temporary Internet Files\Content.IE5\PVR1TTI8\MC900439833[2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8722" y="3773722"/>
            <a:ext cx="645878" cy="645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7" descr="C:\Users\ratul\AppData\Local\Microsoft\Windows\Temporary Internet Files\Content.IE5\PVR1TTI8\MC900434860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3731595"/>
            <a:ext cx="535605" cy="5356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C:\Users\ratul\AppData\Local\Microsoft\Windows\Temporary Internet Files\Content.IE5\AWFMYCNF\MC900433050[1]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3733800"/>
            <a:ext cx="511286" cy="511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9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962400"/>
            <a:ext cx="957537" cy="2367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1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3733800"/>
            <a:ext cx="653477" cy="5105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16" descr="http://www.keylessaccesslocks.com/images/Schlage%20BE365-PLY-505_SL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3731297"/>
            <a:ext cx="535903" cy="535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3" descr="http://tompelt.files.wordpress.com/2009/10/thermostat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826875"/>
            <a:ext cx="567754" cy="440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0" descr="http://www.adirondackplaza.com/shop/Adirondack_Plaza/images/homesent-motionsensor.jp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5687" y="3837341"/>
            <a:ext cx="306313" cy="429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5" descr="http://www.getxbox360.com/wp-content/uploads/2008/01/xbox360elite.jp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3766932"/>
            <a:ext cx="423944" cy="576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reeform 16"/>
          <p:cNvSpPr/>
          <p:nvPr/>
        </p:nvSpPr>
        <p:spPr>
          <a:xfrm>
            <a:off x="1132609" y="4322618"/>
            <a:ext cx="966355" cy="343125"/>
          </a:xfrm>
          <a:custGeom>
            <a:avLst/>
            <a:gdLst>
              <a:gd name="connsiteX0" fmla="*/ 0 w 966355"/>
              <a:gd name="connsiteY0" fmla="*/ 0 h 343125"/>
              <a:gd name="connsiteX1" fmla="*/ 394855 w 966355"/>
              <a:gd name="connsiteY1" fmla="*/ 342900 h 343125"/>
              <a:gd name="connsiteX2" fmla="*/ 966355 w 966355"/>
              <a:gd name="connsiteY2" fmla="*/ 41564 h 343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66355" h="343125">
                <a:moveTo>
                  <a:pt x="0" y="0"/>
                </a:moveTo>
                <a:cubicBezTo>
                  <a:pt x="116898" y="167986"/>
                  <a:pt x="233796" y="335973"/>
                  <a:pt x="394855" y="342900"/>
                </a:cubicBezTo>
                <a:cubicBezTo>
                  <a:pt x="555914" y="349827"/>
                  <a:pt x="761134" y="195695"/>
                  <a:pt x="966355" y="41564"/>
                </a:cubicBezTo>
              </a:path>
            </a:pathLst>
          </a:custGeom>
          <a:ln w="38100">
            <a:solidFill>
              <a:srgbClr val="FFC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2157585" y="4372953"/>
            <a:ext cx="797588" cy="343125"/>
          </a:xfrm>
          <a:custGeom>
            <a:avLst/>
            <a:gdLst>
              <a:gd name="connsiteX0" fmla="*/ 0 w 966355"/>
              <a:gd name="connsiteY0" fmla="*/ 0 h 343125"/>
              <a:gd name="connsiteX1" fmla="*/ 394855 w 966355"/>
              <a:gd name="connsiteY1" fmla="*/ 342900 h 343125"/>
              <a:gd name="connsiteX2" fmla="*/ 966355 w 966355"/>
              <a:gd name="connsiteY2" fmla="*/ 41564 h 343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66355" h="343125">
                <a:moveTo>
                  <a:pt x="0" y="0"/>
                </a:moveTo>
                <a:cubicBezTo>
                  <a:pt x="116898" y="167986"/>
                  <a:pt x="233796" y="335973"/>
                  <a:pt x="394855" y="342900"/>
                </a:cubicBezTo>
                <a:cubicBezTo>
                  <a:pt x="555914" y="349827"/>
                  <a:pt x="761134" y="195695"/>
                  <a:pt x="966355" y="41564"/>
                </a:cubicBezTo>
              </a:path>
            </a:pathLst>
          </a:custGeom>
          <a:ln w="38100">
            <a:solidFill>
              <a:srgbClr val="FFC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3810000" y="4322617"/>
            <a:ext cx="585548" cy="343125"/>
          </a:xfrm>
          <a:custGeom>
            <a:avLst/>
            <a:gdLst>
              <a:gd name="connsiteX0" fmla="*/ 0 w 966355"/>
              <a:gd name="connsiteY0" fmla="*/ 0 h 343125"/>
              <a:gd name="connsiteX1" fmla="*/ 394855 w 966355"/>
              <a:gd name="connsiteY1" fmla="*/ 342900 h 343125"/>
              <a:gd name="connsiteX2" fmla="*/ 966355 w 966355"/>
              <a:gd name="connsiteY2" fmla="*/ 41564 h 343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66355" h="343125">
                <a:moveTo>
                  <a:pt x="0" y="0"/>
                </a:moveTo>
                <a:cubicBezTo>
                  <a:pt x="116898" y="167986"/>
                  <a:pt x="233796" y="335973"/>
                  <a:pt x="394855" y="342900"/>
                </a:cubicBezTo>
                <a:cubicBezTo>
                  <a:pt x="555914" y="349827"/>
                  <a:pt x="761134" y="195695"/>
                  <a:pt x="966355" y="41564"/>
                </a:cubicBezTo>
              </a:path>
            </a:pathLst>
          </a:custGeom>
          <a:ln w="38100">
            <a:solidFill>
              <a:srgbClr val="FFC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6840206" y="4244329"/>
            <a:ext cx="666596" cy="411003"/>
          </a:xfrm>
          <a:custGeom>
            <a:avLst/>
            <a:gdLst>
              <a:gd name="connsiteX0" fmla="*/ 0 w 966355"/>
              <a:gd name="connsiteY0" fmla="*/ 0 h 343125"/>
              <a:gd name="connsiteX1" fmla="*/ 394855 w 966355"/>
              <a:gd name="connsiteY1" fmla="*/ 342900 h 343125"/>
              <a:gd name="connsiteX2" fmla="*/ 966355 w 966355"/>
              <a:gd name="connsiteY2" fmla="*/ 41564 h 343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66355" h="343125">
                <a:moveTo>
                  <a:pt x="0" y="0"/>
                </a:moveTo>
                <a:cubicBezTo>
                  <a:pt x="116898" y="167986"/>
                  <a:pt x="233796" y="335973"/>
                  <a:pt x="394855" y="342900"/>
                </a:cubicBezTo>
                <a:cubicBezTo>
                  <a:pt x="555914" y="349827"/>
                  <a:pt x="761134" y="195695"/>
                  <a:pt x="966355" y="41564"/>
                </a:cubicBezTo>
              </a:path>
            </a:pathLst>
          </a:custGeom>
          <a:ln w="38100">
            <a:solidFill>
              <a:srgbClr val="FFC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7591502" y="4293278"/>
            <a:ext cx="558252" cy="411003"/>
          </a:xfrm>
          <a:custGeom>
            <a:avLst/>
            <a:gdLst>
              <a:gd name="connsiteX0" fmla="*/ 0 w 966355"/>
              <a:gd name="connsiteY0" fmla="*/ 0 h 343125"/>
              <a:gd name="connsiteX1" fmla="*/ 394855 w 966355"/>
              <a:gd name="connsiteY1" fmla="*/ 342900 h 343125"/>
              <a:gd name="connsiteX2" fmla="*/ 966355 w 966355"/>
              <a:gd name="connsiteY2" fmla="*/ 41564 h 343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66355" h="343125">
                <a:moveTo>
                  <a:pt x="0" y="0"/>
                </a:moveTo>
                <a:cubicBezTo>
                  <a:pt x="116898" y="167986"/>
                  <a:pt x="233796" y="335973"/>
                  <a:pt x="394855" y="342900"/>
                </a:cubicBezTo>
                <a:cubicBezTo>
                  <a:pt x="555914" y="349827"/>
                  <a:pt x="761134" y="195695"/>
                  <a:pt x="966355" y="41564"/>
                </a:cubicBezTo>
              </a:path>
            </a:pathLst>
          </a:custGeom>
          <a:ln w="38100">
            <a:solidFill>
              <a:srgbClr val="FFC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 26"/>
          <p:cNvSpPr/>
          <p:nvPr/>
        </p:nvSpPr>
        <p:spPr>
          <a:xfrm>
            <a:off x="4446552" y="4323484"/>
            <a:ext cx="541279" cy="463161"/>
          </a:xfrm>
          <a:custGeom>
            <a:avLst/>
            <a:gdLst>
              <a:gd name="connsiteX0" fmla="*/ 0 w 966355"/>
              <a:gd name="connsiteY0" fmla="*/ 0 h 343125"/>
              <a:gd name="connsiteX1" fmla="*/ 394855 w 966355"/>
              <a:gd name="connsiteY1" fmla="*/ 342900 h 343125"/>
              <a:gd name="connsiteX2" fmla="*/ 966355 w 966355"/>
              <a:gd name="connsiteY2" fmla="*/ 41564 h 343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66355" h="343125">
                <a:moveTo>
                  <a:pt x="0" y="0"/>
                </a:moveTo>
                <a:cubicBezTo>
                  <a:pt x="116898" y="167986"/>
                  <a:pt x="233796" y="335973"/>
                  <a:pt x="394855" y="342900"/>
                </a:cubicBezTo>
                <a:cubicBezTo>
                  <a:pt x="555914" y="349827"/>
                  <a:pt x="761134" y="195695"/>
                  <a:pt x="966355" y="41564"/>
                </a:cubicBezTo>
              </a:path>
            </a:pathLst>
          </a:custGeom>
          <a:ln w="38100">
            <a:solidFill>
              <a:srgbClr val="FFC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7"/>
          <p:cNvSpPr/>
          <p:nvPr/>
        </p:nvSpPr>
        <p:spPr>
          <a:xfrm>
            <a:off x="5736153" y="4250372"/>
            <a:ext cx="520577" cy="343125"/>
          </a:xfrm>
          <a:custGeom>
            <a:avLst/>
            <a:gdLst>
              <a:gd name="connsiteX0" fmla="*/ 0 w 966355"/>
              <a:gd name="connsiteY0" fmla="*/ 0 h 343125"/>
              <a:gd name="connsiteX1" fmla="*/ 394855 w 966355"/>
              <a:gd name="connsiteY1" fmla="*/ 342900 h 343125"/>
              <a:gd name="connsiteX2" fmla="*/ 966355 w 966355"/>
              <a:gd name="connsiteY2" fmla="*/ 41564 h 343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66355" h="343125">
                <a:moveTo>
                  <a:pt x="0" y="0"/>
                </a:moveTo>
                <a:cubicBezTo>
                  <a:pt x="116898" y="167986"/>
                  <a:pt x="233796" y="335973"/>
                  <a:pt x="394855" y="342900"/>
                </a:cubicBezTo>
                <a:cubicBezTo>
                  <a:pt x="555914" y="349827"/>
                  <a:pt x="761134" y="195695"/>
                  <a:pt x="966355" y="41564"/>
                </a:cubicBezTo>
              </a:path>
            </a:pathLst>
          </a:custGeom>
          <a:ln w="38100">
            <a:solidFill>
              <a:srgbClr val="FFC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 28"/>
          <p:cNvSpPr/>
          <p:nvPr/>
        </p:nvSpPr>
        <p:spPr>
          <a:xfrm>
            <a:off x="2317367" y="4337002"/>
            <a:ext cx="1371600" cy="415025"/>
          </a:xfrm>
          <a:custGeom>
            <a:avLst/>
            <a:gdLst>
              <a:gd name="connsiteX0" fmla="*/ 0 w 966355"/>
              <a:gd name="connsiteY0" fmla="*/ 0 h 343125"/>
              <a:gd name="connsiteX1" fmla="*/ 394855 w 966355"/>
              <a:gd name="connsiteY1" fmla="*/ 342900 h 343125"/>
              <a:gd name="connsiteX2" fmla="*/ 966355 w 966355"/>
              <a:gd name="connsiteY2" fmla="*/ 41564 h 343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66355" h="343125">
                <a:moveTo>
                  <a:pt x="0" y="0"/>
                </a:moveTo>
                <a:cubicBezTo>
                  <a:pt x="116898" y="167986"/>
                  <a:pt x="233796" y="335973"/>
                  <a:pt x="394855" y="342900"/>
                </a:cubicBezTo>
                <a:cubicBezTo>
                  <a:pt x="555914" y="349827"/>
                  <a:pt x="761134" y="195695"/>
                  <a:pt x="966355" y="41564"/>
                </a:cubicBezTo>
              </a:path>
            </a:pathLst>
          </a:custGeom>
          <a:ln w="38100">
            <a:solidFill>
              <a:srgbClr val="FFC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 29"/>
          <p:cNvSpPr/>
          <p:nvPr/>
        </p:nvSpPr>
        <p:spPr>
          <a:xfrm>
            <a:off x="4987831" y="4265865"/>
            <a:ext cx="1708628" cy="415025"/>
          </a:xfrm>
          <a:custGeom>
            <a:avLst/>
            <a:gdLst>
              <a:gd name="connsiteX0" fmla="*/ 0 w 966355"/>
              <a:gd name="connsiteY0" fmla="*/ 0 h 343125"/>
              <a:gd name="connsiteX1" fmla="*/ 394855 w 966355"/>
              <a:gd name="connsiteY1" fmla="*/ 342900 h 343125"/>
              <a:gd name="connsiteX2" fmla="*/ 966355 w 966355"/>
              <a:gd name="connsiteY2" fmla="*/ 41564 h 343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66355" h="343125">
                <a:moveTo>
                  <a:pt x="0" y="0"/>
                </a:moveTo>
                <a:cubicBezTo>
                  <a:pt x="116898" y="167986"/>
                  <a:pt x="233796" y="335973"/>
                  <a:pt x="394855" y="342900"/>
                </a:cubicBezTo>
                <a:cubicBezTo>
                  <a:pt x="555914" y="349827"/>
                  <a:pt x="761134" y="195695"/>
                  <a:pt x="966355" y="41564"/>
                </a:cubicBezTo>
              </a:path>
            </a:pathLst>
          </a:custGeom>
          <a:ln w="38100">
            <a:solidFill>
              <a:srgbClr val="FFC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HomeNets | ratul | 2010</a:t>
            </a:r>
            <a:endParaRPr lang="en-US"/>
          </a:p>
        </p:txBody>
      </p:sp>
      <p:sp>
        <p:nvSpPr>
          <p:cNvPr id="2048" name="Slide Number Placeholder 204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184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 animBg="1"/>
      <p:bldP spid="34" grpId="0" animBg="1"/>
      <p:bldP spid="18" grpId="0" animBg="1"/>
      <p:bldP spid="17" grpId="0" animBg="1"/>
      <p:bldP spid="19" grpId="0" animBg="1"/>
      <p:bldP spid="20" grpId="0" animBg="1"/>
      <p:bldP spid="22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val 30"/>
          <p:cNvSpPr/>
          <p:nvPr/>
        </p:nvSpPr>
        <p:spPr>
          <a:xfrm>
            <a:off x="533400" y="2514600"/>
            <a:ext cx="8077200" cy="2590800"/>
          </a:xfrm>
          <a:prstGeom prst="ellipse">
            <a:avLst/>
          </a:prstGeom>
          <a:solidFill>
            <a:srgbClr val="CCFFCC">
              <a:alpha val="5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Apps A, B, C, ….</a:t>
            </a: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Monolithic systems are hard to extend</a:t>
            </a:r>
            <a:endParaRPr lang="en-US" dirty="0"/>
          </a:p>
        </p:txBody>
      </p:sp>
      <p:pic>
        <p:nvPicPr>
          <p:cNvPr id="6" name="Picture 5" descr="C:\Users\ratul\AppData\Local\Microsoft\Windows\Temporary Internet Files\Content.IE5\AWFMYCNF\MC900435242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3605625"/>
            <a:ext cx="449908" cy="890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ratul\AppData\Local\Microsoft\Windows\Temporary Internet Files\Content.IE5\YWB3Y6Y1\MC900433826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718" y="3726718"/>
            <a:ext cx="540482" cy="5404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C:\Users\ratul\AppData\Local\Microsoft\Windows\Temporary Internet Files\Content.IE5\PVR1TTI8\MC900439833[2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8722" y="3773722"/>
            <a:ext cx="645878" cy="645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7" descr="C:\Users\ratul\AppData\Local\Microsoft\Windows\Temporary Internet Files\Content.IE5\PVR1TTI8\MC900434860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3731595"/>
            <a:ext cx="535605" cy="5356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C:\Users\ratul\AppData\Local\Microsoft\Windows\Temporary Internet Files\Content.IE5\AWFMYCNF\MC900433050[1]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3733800"/>
            <a:ext cx="511286" cy="511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9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962400"/>
            <a:ext cx="957537" cy="2367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1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3733800"/>
            <a:ext cx="653477" cy="5105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16" descr="http://www.keylessaccesslocks.com/images/Schlage%20BE365-PLY-505_SL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3731297"/>
            <a:ext cx="535903" cy="535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3" descr="http://tompelt.files.wordpress.com/2009/10/thermostat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826875"/>
            <a:ext cx="567754" cy="440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0" descr="http://www.adirondackplaza.com/shop/Adirondack_Plaza/images/homesent-motionsensor.jp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5687" y="3837341"/>
            <a:ext cx="306313" cy="429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5" descr="http://www.getxbox360.com/wp-content/uploads/2008/01/xbox360elite.jp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3766932"/>
            <a:ext cx="423944" cy="576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HomeNets | ratul | 2010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677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 alternative approach: </a:t>
            </a:r>
            <a:br>
              <a:rPr lang="en-US" dirty="0" smtClean="0"/>
            </a:br>
            <a:r>
              <a:rPr lang="en-US" dirty="0" smtClean="0"/>
              <a:t>A home-wide operating system</a:t>
            </a:r>
            <a:endParaRPr lang="en-US" dirty="0"/>
          </a:p>
        </p:txBody>
      </p:sp>
      <p:pic>
        <p:nvPicPr>
          <p:cNvPr id="6" name="Picture 5" descr="C:\Users\ratul\AppData\Local\Microsoft\Windows\Temporary Internet Files\Content.IE5\AWFMYCNF\MC900435242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4953000"/>
            <a:ext cx="449908" cy="890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ratul\AppData\Local\Microsoft\Windows\Temporary Internet Files\Content.IE5\YWB3Y6Y1\MC900433826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718" y="4979050"/>
            <a:ext cx="540482" cy="5404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C:\Users\ratul\AppData\Local\Microsoft\Windows\Temporary Internet Files\Content.IE5\PVR1TTI8\MC900439833[2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8722" y="4873654"/>
            <a:ext cx="645878" cy="645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7" descr="C:\Users\ratul\AppData\Local\Microsoft\Windows\Temporary Internet Files\Content.IE5\PVR1TTI8\MC900434860[1]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4907727"/>
            <a:ext cx="535605" cy="5356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C:\Users\ratul\AppData\Local\Microsoft\Windows\Temporary Internet Files\Content.IE5\AWFMYCNF\MC900433050[1]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5008246"/>
            <a:ext cx="511286" cy="511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9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054183"/>
            <a:ext cx="957537" cy="2367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12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4856603"/>
            <a:ext cx="653477" cy="5105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16" descr="http://www.keylessaccesslocks.com/images/Schlage%20BE365-PLY-505_SL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4983629"/>
            <a:ext cx="535903" cy="535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3" descr="http://tompelt.files.wordpress.com/2009/10/thermostat.jp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5003007"/>
            <a:ext cx="567754" cy="440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0" descr="http://www.adirondackplaza.com/shop/Adirondack_Plaza/images/homesent-motionsensor.jp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5687" y="5013473"/>
            <a:ext cx="306313" cy="429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5" descr="http://www.getxbox360.com/wp-content/uploads/2008/01/xbox360elite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4986132"/>
            <a:ext cx="423944" cy="576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762000" y="3995532"/>
            <a:ext cx="7612708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Operating system</a:t>
            </a:r>
            <a:endParaRPr lang="en-US" sz="2400" dirty="0"/>
          </a:p>
        </p:txBody>
      </p:sp>
      <p:sp>
        <p:nvSpPr>
          <p:cNvPr id="17" name="Oval 16"/>
          <p:cNvSpPr/>
          <p:nvPr/>
        </p:nvSpPr>
        <p:spPr>
          <a:xfrm>
            <a:off x="914400" y="3081132"/>
            <a:ext cx="1186136" cy="685800"/>
          </a:xfrm>
          <a:prstGeom prst="ellipse">
            <a:avLst/>
          </a:prstGeom>
          <a:solidFill>
            <a:srgbClr val="CCFFCC">
              <a:alpha val="5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 A</a:t>
            </a:r>
          </a:p>
        </p:txBody>
      </p:sp>
      <p:sp>
        <p:nvSpPr>
          <p:cNvPr id="18" name="Oval 17"/>
          <p:cNvSpPr/>
          <p:nvPr/>
        </p:nvSpPr>
        <p:spPr>
          <a:xfrm>
            <a:off x="2242864" y="3081132"/>
            <a:ext cx="1186136" cy="685800"/>
          </a:xfrm>
          <a:prstGeom prst="ellipse">
            <a:avLst/>
          </a:prstGeom>
          <a:solidFill>
            <a:srgbClr val="CCFFCC">
              <a:alpha val="5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 B</a:t>
            </a:r>
          </a:p>
        </p:txBody>
      </p:sp>
      <p:grpSp>
        <p:nvGrpSpPr>
          <p:cNvPr id="40" name="Group 39"/>
          <p:cNvGrpSpPr/>
          <p:nvPr/>
        </p:nvGrpSpPr>
        <p:grpSpPr>
          <a:xfrm>
            <a:off x="1240768" y="4528931"/>
            <a:ext cx="6912632" cy="457201"/>
            <a:chOff x="1240768" y="4495800"/>
            <a:chExt cx="6912632" cy="597224"/>
          </a:xfrm>
        </p:grpSpPr>
        <p:cxnSp>
          <p:nvCxnSpPr>
            <p:cNvPr id="5" name="Straight Arrow Connector 4"/>
            <p:cNvCxnSpPr/>
            <p:nvPr/>
          </p:nvCxnSpPr>
          <p:spPr>
            <a:xfrm flipH="1" flipV="1">
              <a:off x="1240768" y="4559624"/>
              <a:ext cx="1" cy="5334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 flipH="1" flipV="1">
              <a:off x="2209799" y="4495800"/>
              <a:ext cx="1" cy="5334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 flipH="1" flipV="1">
              <a:off x="2971799" y="4495800"/>
              <a:ext cx="1" cy="5334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 flipH="1" flipV="1">
              <a:off x="3733799" y="4495800"/>
              <a:ext cx="1" cy="5334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 flipH="1" flipV="1">
              <a:off x="4419599" y="4495800"/>
              <a:ext cx="1" cy="5334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 flipH="1" flipV="1">
              <a:off x="5029199" y="4495800"/>
              <a:ext cx="1" cy="5334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 flipH="1" flipV="1">
              <a:off x="5638799" y="4495800"/>
              <a:ext cx="1" cy="5334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 flipH="1" flipV="1">
              <a:off x="6248400" y="4495800"/>
              <a:ext cx="1" cy="5334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 flipH="1" flipV="1">
              <a:off x="6857999" y="4495800"/>
              <a:ext cx="1" cy="5334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 flipH="1" flipV="1">
              <a:off x="7543799" y="4495800"/>
              <a:ext cx="1" cy="5334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 flipH="1" flipV="1">
              <a:off x="8153399" y="4495800"/>
              <a:ext cx="1" cy="5334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Oval 42"/>
          <p:cNvSpPr/>
          <p:nvPr/>
        </p:nvSpPr>
        <p:spPr>
          <a:xfrm>
            <a:off x="3657600" y="3081132"/>
            <a:ext cx="1186136" cy="685800"/>
          </a:xfrm>
          <a:prstGeom prst="ellipse">
            <a:avLst/>
          </a:prstGeom>
          <a:solidFill>
            <a:srgbClr val="CCFFCC">
              <a:alpha val="5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 C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3004932"/>
            <a:ext cx="342900" cy="4762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</p:pic>
      <p:cxnSp>
        <p:nvCxnSpPr>
          <p:cNvPr id="45" name="Straight Arrow Connector 44"/>
          <p:cNvCxnSpPr>
            <a:endCxn id="3076" idx="2"/>
          </p:cNvCxnSpPr>
          <p:nvPr/>
        </p:nvCxnSpPr>
        <p:spPr>
          <a:xfrm flipV="1">
            <a:off x="7315200" y="3481182"/>
            <a:ext cx="781050" cy="514350"/>
          </a:xfrm>
          <a:prstGeom prst="straightConnector1">
            <a:avLst/>
          </a:prstGeom>
          <a:ln w="38100">
            <a:solidFill>
              <a:srgbClr val="FFFF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Cloud"/>
          <p:cNvSpPr>
            <a:spLocks noChangeAspect="1" noEditPoints="1" noChangeArrowheads="1"/>
          </p:cNvSpPr>
          <p:nvPr/>
        </p:nvSpPr>
        <p:spPr bwMode="auto">
          <a:xfrm>
            <a:off x="5455158" y="1709532"/>
            <a:ext cx="2698242" cy="866280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2400" dirty="0" smtClean="0"/>
              <a:t>HomeStore</a:t>
            </a:r>
            <a:endParaRPr lang="en-US" sz="2400" dirty="0"/>
          </a:p>
        </p:txBody>
      </p:sp>
      <p:cxnSp>
        <p:nvCxnSpPr>
          <p:cNvPr id="50" name="Straight Arrow Connector 49"/>
          <p:cNvCxnSpPr/>
          <p:nvPr/>
        </p:nvCxnSpPr>
        <p:spPr>
          <a:xfrm>
            <a:off x="7543800" y="2574890"/>
            <a:ext cx="552450" cy="430042"/>
          </a:xfrm>
          <a:prstGeom prst="straightConnector1">
            <a:avLst/>
          </a:prstGeom>
          <a:ln w="38100">
            <a:solidFill>
              <a:srgbClr val="FFFF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endCxn id="44" idx="1"/>
          </p:cNvCxnSpPr>
          <p:nvPr/>
        </p:nvCxnSpPr>
        <p:spPr>
          <a:xfrm flipV="1">
            <a:off x="6804279" y="2574890"/>
            <a:ext cx="0" cy="1448724"/>
          </a:xfrm>
          <a:prstGeom prst="straightConnector1">
            <a:avLst/>
          </a:prstGeom>
          <a:ln w="38100">
            <a:solidFill>
              <a:srgbClr val="FFFF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1868722" y="5791200"/>
            <a:ext cx="66116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1"/>
                </a:solidFill>
              </a:rPr>
              <a:t>“The home needs an operating system (and an app store)”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Dixon, Mahajan, Agarwal, Brush, Lee, Saroiu, Bahl,</a:t>
            </a:r>
            <a:r>
              <a:rPr lang="en-US" i="1" dirty="0">
                <a:solidFill>
                  <a:schemeClr val="bg1"/>
                </a:solidFill>
              </a:rPr>
              <a:t> </a:t>
            </a:r>
            <a:r>
              <a:rPr lang="en-US" i="1" dirty="0" err="1" smtClean="0">
                <a:solidFill>
                  <a:schemeClr val="bg1"/>
                </a:solidFill>
              </a:rPr>
              <a:t>HotNets</a:t>
            </a:r>
            <a:r>
              <a:rPr lang="en-US" i="1" dirty="0" smtClean="0">
                <a:solidFill>
                  <a:schemeClr val="bg1"/>
                </a:solidFill>
              </a:rPr>
              <a:t> 2010</a:t>
            </a:r>
            <a:endParaRPr lang="en-US" i="1" dirty="0">
              <a:solidFill>
                <a:schemeClr val="bg1"/>
              </a:solidFill>
            </a:endParaRPr>
          </a:p>
        </p:txBody>
      </p:sp>
      <p:sp>
        <p:nvSpPr>
          <p:cNvPr id="56" name="Date Placeholder 5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HomeNets | ratul | 2010</a:t>
            </a:r>
            <a:endParaRPr lang="en-US"/>
          </a:p>
        </p:txBody>
      </p:sp>
      <p:sp>
        <p:nvSpPr>
          <p:cNvPr id="57" name="Slide Number Placeholder 5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522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7" grpId="0" animBg="1"/>
      <p:bldP spid="18" grpId="0" animBg="1"/>
      <p:bldP spid="43" grpId="0" animBg="1"/>
      <p:bldP spid="4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By simplifying device composition, we can bring smart homes to the mainstream</a:t>
            </a:r>
          </a:p>
          <a:p>
            <a:endParaRPr lang="en-US" sz="2800" dirty="0"/>
          </a:p>
          <a:p>
            <a:r>
              <a:rPr lang="en-US" sz="2800" dirty="0" smtClean="0"/>
              <a:t>Current approaches fall short</a:t>
            </a:r>
          </a:p>
          <a:p>
            <a:pPr marL="857250" lvl="1" indent="-457200">
              <a:buFont typeface="Arial" pitchFamily="34" charset="0"/>
              <a:buChar char="•"/>
            </a:pPr>
            <a:r>
              <a:rPr lang="en-US" sz="2400" dirty="0" smtClean="0"/>
              <a:t>Interoperability alone is insufficient</a:t>
            </a:r>
          </a:p>
          <a:p>
            <a:pPr marL="857250" lvl="1" indent="-457200">
              <a:buFont typeface="Arial" pitchFamily="34" charset="0"/>
              <a:buChar char="•"/>
            </a:pPr>
            <a:r>
              <a:rPr lang="en-US" sz="2400" dirty="0" smtClean="0"/>
              <a:t>Monolithic systems are hard to extend and customize</a:t>
            </a:r>
          </a:p>
          <a:p>
            <a:pPr marL="0" indent="0"/>
            <a:endParaRPr lang="en-US" dirty="0"/>
          </a:p>
          <a:p>
            <a:pPr marL="0" indent="0"/>
            <a:r>
              <a:rPr lang="en-US" sz="2800" dirty="0" smtClean="0"/>
              <a:t>A promising alternative: A home-wide OS</a:t>
            </a: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HomeNets | ratul | 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441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MC0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5400">
          <a:solidFill>
            <a:srgbClr val="FFFF00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summerinstitute-jul09</Template>
  <TotalTime>10629</TotalTime>
  <Words>244</Words>
  <Application>Microsoft Office PowerPoint</Application>
  <PresentationFormat>On-screen Show (4:3)</PresentationFormat>
  <Paragraphs>84</Paragraphs>
  <Slides>9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IMC07</vt:lpstr>
      <vt:lpstr>Beyond the super-rich and the super-geeks: Smart homes for the rest of us</vt:lpstr>
      <vt:lpstr>Smart homes</vt:lpstr>
      <vt:lpstr>Why don’t you have it?</vt:lpstr>
      <vt:lpstr>An example home network</vt:lpstr>
      <vt:lpstr>Why is device composition  in the home hard?</vt:lpstr>
      <vt:lpstr>Interoperability is not sufficient</vt:lpstr>
      <vt:lpstr>Monolithic systems are hard to extend</vt:lpstr>
      <vt:lpstr>An alternative approach:  A home-wide operating system</vt:lpstr>
      <vt:lpstr>Summary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Ratul Mahajan</dc:creator>
  <cp:lastModifiedBy>ratul</cp:lastModifiedBy>
  <cp:revision>145</cp:revision>
  <dcterms:created xsi:type="dcterms:W3CDTF">2006-08-16T00:00:00Z</dcterms:created>
  <dcterms:modified xsi:type="dcterms:W3CDTF">2010-09-08T11:34:46Z</dcterms:modified>
</cp:coreProperties>
</file>