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5"/>
    <p:sldMasterId id="2147483715" r:id="rId6"/>
  </p:sldMasterIdLst>
  <p:notesMasterIdLst>
    <p:notesMasterId r:id="rId54"/>
  </p:notesMasterIdLst>
  <p:handoutMasterIdLst>
    <p:handoutMasterId r:id="rId55"/>
  </p:handoutMasterIdLst>
  <p:sldIdLst>
    <p:sldId id="257" r:id="rId7"/>
    <p:sldId id="865" r:id="rId8"/>
    <p:sldId id="876" r:id="rId9"/>
    <p:sldId id="875" r:id="rId10"/>
    <p:sldId id="824" r:id="rId11"/>
    <p:sldId id="897" r:id="rId12"/>
    <p:sldId id="864" r:id="rId13"/>
    <p:sldId id="831" r:id="rId14"/>
    <p:sldId id="863" r:id="rId15"/>
    <p:sldId id="877" r:id="rId16"/>
    <p:sldId id="922" r:id="rId17"/>
    <p:sldId id="923" r:id="rId18"/>
    <p:sldId id="924" r:id="rId19"/>
    <p:sldId id="920" r:id="rId20"/>
    <p:sldId id="884" r:id="rId21"/>
    <p:sldId id="925" r:id="rId22"/>
    <p:sldId id="926" r:id="rId23"/>
    <p:sldId id="885" r:id="rId24"/>
    <p:sldId id="886" r:id="rId25"/>
    <p:sldId id="887" r:id="rId26"/>
    <p:sldId id="888" r:id="rId27"/>
    <p:sldId id="889" r:id="rId28"/>
    <p:sldId id="890" r:id="rId29"/>
    <p:sldId id="891" r:id="rId30"/>
    <p:sldId id="892" r:id="rId31"/>
    <p:sldId id="898" r:id="rId32"/>
    <p:sldId id="899" r:id="rId33"/>
    <p:sldId id="900" r:id="rId34"/>
    <p:sldId id="901" r:id="rId35"/>
    <p:sldId id="902" r:id="rId36"/>
    <p:sldId id="903" r:id="rId37"/>
    <p:sldId id="904" r:id="rId38"/>
    <p:sldId id="905" r:id="rId39"/>
    <p:sldId id="906" r:id="rId40"/>
    <p:sldId id="907" r:id="rId41"/>
    <p:sldId id="908" r:id="rId42"/>
    <p:sldId id="909" r:id="rId43"/>
    <p:sldId id="910" r:id="rId44"/>
    <p:sldId id="911" r:id="rId45"/>
    <p:sldId id="912" r:id="rId46"/>
    <p:sldId id="913" r:id="rId47"/>
    <p:sldId id="914" r:id="rId48"/>
    <p:sldId id="915" r:id="rId49"/>
    <p:sldId id="916" r:id="rId50"/>
    <p:sldId id="917" r:id="rId51"/>
    <p:sldId id="918" r:id="rId52"/>
    <p:sldId id="919" r:id="rId53"/>
  </p:sldIdLst>
  <p:sldSz cx="9144000" cy="6858000" type="screen4x3"/>
  <p:notesSz cx="6858000" cy="9144000"/>
  <p:custDataLst>
    <p:tags r:id="rId56"/>
  </p:custDataLst>
  <p:defaultTextStyle>
    <a:defPPr>
      <a:defRPr lang="en-US"/>
    </a:defPPr>
    <a:lvl1pPr algn="l" defTabSz="912813" rtl="0" fontAlgn="base">
      <a:spcBef>
        <a:spcPct val="0"/>
      </a:spcBef>
      <a:spcAft>
        <a:spcPct val="0"/>
      </a:spcAft>
      <a:defRPr kern="1200">
        <a:solidFill>
          <a:schemeClr val="tx1"/>
        </a:solidFill>
        <a:latin typeface="Arial" charset="0"/>
        <a:ea typeface="+mn-ea"/>
        <a:cs typeface="+mn-cs"/>
      </a:defRPr>
    </a:lvl1pPr>
    <a:lvl2pPr marL="455613" indent="1588" algn="l" defTabSz="912813" rtl="0" fontAlgn="base">
      <a:spcBef>
        <a:spcPct val="0"/>
      </a:spcBef>
      <a:spcAft>
        <a:spcPct val="0"/>
      </a:spcAft>
      <a:defRPr kern="1200">
        <a:solidFill>
          <a:schemeClr val="tx1"/>
        </a:solidFill>
        <a:latin typeface="Arial" charset="0"/>
        <a:ea typeface="+mn-ea"/>
        <a:cs typeface="+mn-cs"/>
      </a:defRPr>
    </a:lvl2pPr>
    <a:lvl3pPr marL="912813" indent="1588" algn="l" defTabSz="912813" rtl="0" fontAlgn="base">
      <a:spcBef>
        <a:spcPct val="0"/>
      </a:spcBef>
      <a:spcAft>
        <a:spcPct val="0"/>
      </a:spcAft>
      <a:defRPr kern="1200">
        <a:solidFill>
          <a:schemeClr val="tx1"/>
        </a:solidFill>
        <a:latin typeface="Arial" charset="0"/>
        <a:ea typeface="+mn-ea"/>
        <a:cs typeface="+mn-cs"/>
      </a:defRPr>
    </a:lvl3pPr>
    <a:lvl4pPr marL="1370013" indent="1588" algn="l" defTabSz="912813" rtl="0" fontAlgn="base">
      <a:spcBef>
        <a:spcPct val="0"/>
      </a:spcBef>
      <a:spcAft>
        <a:spcPct val="0"/>
      </a:spcAft>
      <a:defRPr kern="1200">
        <a:solidFill>
          <a:schemeClr val="tx1"/>
        </a:solidFill>
        <a:latin typeface="Arial" charset="0"/>
        <a:ea typeface="+mn-ea"/>
        <a:cs typeface="+mn-cs"/>
      </a:defRPr>
    </a:lvl4pPr>
    <a:lvl5pPr marL="1827213" indent="1588" algn="l" defTabSz="912813"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Logic-based RiSE tools" id="{BBA6B743-A5D6-47B4-BDA0-984BF0BBB2B9}">
          <p14:sldIdLst>
            <p14:sldId id="257"/>
          </p14:sldIdLst>
        </p14:section>
        <p14:section name="HIPERFiTness" id="{C5DDF93D-9A51-40E4-8E12-88BC5FAF1B02}">
          <p14:sldIdLst>
            <p14:sldId id="865"/>
            <p14:sldId id="876"/>
          </p14:sldIdLst>
        </p14:section>
        <p14:section name="RiSE &amp; Z3" id="{970281CD-8B9E-4426-A5AB-D9D91FD08686}">
          <p14:sldIdLst>
            <p14:sldId id="875"/>
            <p14:sldId id="824"/>
            <p14:sldId id="897"/>
            <p14:sldId id="864"/>
            <p14:sldId id="831"/>
          </p14:sldIdLst>
        </p14:section>
        <p14:section name="FORMULA" id="{4C70C9BD-3AF4-46FE-8129-AC4E61B81204}">
          <p14:sldIdLst>
            <p14:sldId id="863"/>
            <p14:sldId id="877"/>
            <p14:sldId id="922"/>
            <p14:sldId id="923"/>
            <p14:sldId id="924"/>
            <p14:sldId id="920"/>
            <p14:sldId id="884"/>
            <p14:sldId id="925"/>
            <p14:sldId id="926"/>
            <p14:sldId id="885"/>
            <p14:sldId id="886"/>
            <p14:sldId id="887"/>
            <p14:sldId id="888"/>
            <p14:sldId id="889"/>
            <p14:sldId id="890"/>
            <p14:sldId id="891"/>
            <p14:sldId id="892"/>
          </p14:sldIdLst>
        </p14:section>
        <p14:section name="F*" id="{DB42A5AA-6DF1-4368-9EB2-48DCF8B47A9C}">
          <p14:sldIdLst>
            <p14:sldId id="898"/>
            <p14:sldId id="899"/>
            <p14:sldId id="900"/>
            <p14:sldId id="901"/>
            <p14:sldId id="902"/>
            <p14:sldId id="903"/>
            <p14:sldId id="904"/>
            <p14:sldId id="905"/>
            <p14:sldId id="906"/>
            <p14:sldId id="907"/>
            <p14:sldId id="908"/>
            <p14:sldId id="909"/>
            <p14:sldId id="910"/>
            <p14:sldId id="911"/>
            <p14:sldId id="912"/>
            <p14:sldId id="913"/>
            <p14:sldId id="914"/>
            <p14:sldId id="915"/>
            <p14:sldId id="916"/>
            <p14:sldId id="917"/>
            <p14:sldId id="918"/>
            <p14:sldId id="91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891A"/>
    <a:srgbClr val="FFCCCC"/>
    <a:srgbClr val="CF6A3D"/>
    <a:srgbClr val="9C42E6"/>
    <a:srgbClr val="FF7C80"/>
    <a:srgbClr val="FFCD2D"/>
    <a:srgbClr val="F1C283"/>
    <a:srgbClr val="CE7E5A"/>
    <a:srgbClr val="D1943B"/>
    <a:srgbClr val="F8F5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91" autoAdjust="0"/>
    <p:restoredTop sz="64874" autoAdjust="0"/>
  </p:normalViewPr>
  <p:slideViewPr>
    <p:cSldViewPr>
      <p:cViewPr varScale="1">
        <p:scale>
          <a:sx n="49" d="100"/>
          <a:sy n="49" d="100"/>
        </p:scale>
        <p:origin x="-1650" y="-102"/>
      </p:cViewPr>
      <p:guideLst>
        <p:guide orient="horz" pos="146"/>
        <p:guide orient="horz" pos="889"/>
        <p:guide orient="horz" pos="1490"/>
        <p:guide orient="horz"/>
        <p:guide orient="horz" pos="1200"/>
        <p:guide orient="horz" pos="2737"/>
        <p:guide pos="2880"/>
        <p:guide pos="250"/>
        <p:guide pos="455"/>
        <p:guide pos="5520"/>
        <p:guide pos="863"/>
        <p:guide pos="5299"/>
      </p:guideLst>
    </p:cSldViewPr>
  </p:slideViewPr>
  <p:notesTextViewPr>
    <p:cViewPr>
      <p:scale>
        <a:sx n="100" d="100"/>
        <a:sy n="100" d="100"/>
      </p:scale>
      <p:origin x="0" y="0"/>
    </p:cViewPr>
  </p:notesTextViewPr>
  <p:sorterViewPr>
    <p:cViewPr>
      <p:scale>
        <a:sx n="66" d="100"/>
        <a:sy n="66" d="100"/>
      </p:scale>
      <p:origin x="0" y="4488"/>
    </p:cViewPr>
  </p:sorterViewPr>
  <p:notesViewPr>
    <p:cSldViewPr>
      <p:cViewPr varScale="1">
        <p:scale>
          <a:sx n="88" d="100"/>
          <a:sy n="88" d="100"/>
        </p:scale>
        <p:origin x="-3179"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ags" Target="tags/tag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dirty="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smtClean="0">
                <a:latin typeface="+mn-lt"/>
              </a:defRPr>
            </a:lvl1pPr>
          </a:lstStyle>
          <a:p>
            <a:pPr>
              <a:defRPr/>
            </a:pPr>
            <a:fld id="{A730A468-66E0-44AC-A6DB-E32D5D5F3CF3}" type="datetimeFigureOut">
              <a:rPr lang="en-US"/>
              <a:pPr>
                <a:defRPr/>
              </a:pPr>
              <a:t>5/24/2011</a:t>
            </a:fld>
            <a:endParaRPr lang="en-US"/>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defTabSz="914363" fontAlgn="auto">
              <a:spcBef>
                <a:spcPts val="0"/>
              </a:spcBef>
              <a:spcAft>
                <a:spcPts val="0"/>
              </a:spcAft>
              <a:defRPr sz="500" dirty="0" smtClean="0">
                <a:solidFill>
                  <a:srgbClr val="000000"/>
                </a:solidFill>
                <a:latin typeface="+mn-lt"/>
              </a:defRPr>
            </a:lvl1pPr>
          </a:lstStyle>
          <a:p>
            <a:pPr>
              <a:defRPr/>
            </a:pPr>
            <a:r>
              <a:rPr lang="en-US"/>
              <a:t>© 2007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400" y="8685213"/>
            <a:ext cx="608013" cy="457200"/>
          </a:xfrm>
          <a:prstGeom prst="rect">
            <a:avLst/>
          </a:prstGeom>
        </p:spPr>
        <p:txBody>
          <a:bodyPr vert="horz" lIns="91440" tIns="45720" rIns="91440" bIns="45720" rtlCol="0" anchor="b"/>
          <a:lstStyle>
            <a:lvl1pPr algn="r" defTabSz="914363" fontAlgn="auto">
              <a:spcBef>
                <a:spcPts val="0"/>
              </a:spcBef>
              <a:spcAft>
                <a:spcPts val="0"/>
              </a:spcAft>
              <a:defRPr sz="1200" smtClean="0">
                <a:latin typeface="+mn-lt"/>
              </a:defRPr>
            </a:lvl1pPr>
          </a:lstStyle>
          <a:p>
            <a:pPr>
              <a:defRPr/>
            </a:pPr>
            <a:fld id="{90B09E66-3115-4231-BCB2-DC012C6BD90E}" type="slidenum">
              <a:rPr lang="en-US"/>
              <a:pPr>
                <a:defRPr/>
              </a:pPr>
              <a:t>‹#›</a:t>
            </a:fld>
            <a:endParaRPr lang="en-US"/>
          </a:p>
        </p:txBody>
      </p:sp>
    </p:spTree>
    <p:extLst>
      <p:ext uri="{BB962C8B-B14F-4D97-AF65-F5344CB8AC3E}">
        <p14:creationId xmlns:p14="http://schemas.microsoft.com/office/powerpoint/2010/main" val="55904666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05-21T04:01:59.384"/>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D9029EB8-D669-41A3-BDEC-0CADC86E1E95}" emma:medium="tactile" emma:mode="ink">
          <msink:context xmlns:msink="http://schemas.microsoft.com/ink/2010/main" type="inkDrawing" rotatedBoundingBox="24023,7596 25799,7570 25822,9153 24046,9178" hotPoints="25567,8331 24765,9133 23963,8331 24765,7529" semanticType="enclosure" shapeName="Circle"/>
        </emma:interpretation>
      </emma:emma>
    </inkml:annotationXML>
    <inkml:trace contextRef="#ctx0" brushRef="#br0">1772 558 1419,'0'0'1806,"0"0"-258,0 0 0,-15 8-129,15-8-129,0 0-387,0 0 129,0 0-258,0 0-258,-16 10 129,16-10-258,0 0 258,0 0-129,0 0 129,-15 2-129,15-2 0,0 0 0,0 0 0,0 0-129,0 0 129,0 0 0,0 0 0,0 0 0,0 0 0,0 0 0,0 0 0,0 0-129,0 0 129,0 0-258,0 0 0,0 0-129,0 0 0,0 0 129,0 0-129,0 0 0,0 0 0,0 0 0,-15-9 0,15 9-129,0 0 129,-14-21-129,14 21 0,0 0 129,-13-22 0,13 22-129,-10-12 129,10 12-129,-9-22 129,9 22-129,-7-17 258,7 17-258,-14-22 0,14 22 0,-16-23 129,16 23-129,-15-22 0,15 22 0,-21-23-129,21 23 258,-21-22-258,21 22 129,-25-23 0,9 9-258,-2 2 258,1 1-129,0-1 129,1 0 0,-3-1 0,-3 1-129,6 0 129,-3-3 0,0 1 0,-2 1 0,4 0 129,-2-2-129,-2 3 0,2 0 0,-4 1 0,1-2 129,-2 1-129,1 2 0,-2-2 258,1-2-258,-3 2 129,1 0-129,0 1 129,2 2-129,1 1 129,-2 2-129,1 0 0,2 2 0,3 3 0,0 0 0,0-3 0,0 4-129,2-2 129,17 2 0,-27 0-129,27 0 129,-27 0 0,27 0 0,-24 0 0,24 0 0,-28 6 0,12-4 0,0 1 0,-3 2 0,1 0 0,0 2 0,-2 0 0,0 2 0,2-1-129,0 2 129,2-2 0,0 1 0,-1 2-258,17-11 258,-27 14 0,27-14 0,-27 15-129,27-15 129,-24 15 0,24-15-129,-25 14 129,9-5 0,16-9-129,-27 15 129,27-15 0,-25 16-129,25-16 0,-17 17 129,17-17 0,-17 13-129,17-13 129,-12 15 0,12-15 0,0 0 0,-19 20 0,19-20 0,-10 14 0,10-14 0,-19 21 0,19-21 0,-20 28 0,9-12 0,-1-2 0,-2 3 0,1-1 0,-1 0 0,5-2 0,9-14 0,-25 26 0,17-9-129,8-17 129,-22 28 0,11-11 0,3 0 0,-1-2 0,-1 5-129,2 1 129,0-1 0,0 2 0,1-2 0,-3-1 0,4 2-129,-3-4 129,4 0 0,1-2 0,1-1-129,3-14 129,-3 29 0,3-29-129,0 32 129,0-17 0,3-1 0,0 3 0,1 0 0,3-1 0,-2 1-129,2-2 129,-7-15 0,15 29 0,-5-15 129,-2 2-129,-2 1 129,3 0-129,0 1 129,1-1-129,-1 4 129,-1-2-129,3 3 0,1-2-129,-2-6 129,-2 7 0,4-7 0,-1 1 0,-1 0 0,-10-15 0,21 25 0,-21-25 0,26 26 0,-26-26 0,27 28 0,-12-13 0,2 2-129,0-2 129,2 0 129,-2-1-129,2 4 0,-2-3 0,4 1 0,2-1 129,-5 0-129,2 0 129,-2-1-129,2 0 0,-4 0 0,3-2 129,-4 0-129,2-2 0,-1-2 0,-16-8 0,28 13 0,-11-3-129,0-7 129,-2 5 0,4-4 0,-2 0 0,9 1 0,-3-1 0,1-4 0,1 0 0,7 0 0,-3-5 0,6-3 0,0 2 0,-1-3 0,2-1-129,2 3 129,-4-2 0,-4 4 0,4-2 0,-8 1 0,1-2 0,-6 2 0,1 0 0,-3-2 0,3 1 0,-3-3 0,1 0 0,4-4 0,-1 4 0,9-6 0,-5 3 0,3-3 129,-4 3-129,3 2 0,-2 0 129,-5 0-129,-3 4 129,-19 7-129,25-12 129,-25 12-129,17-11 129,-17 11-129,0 0 129,11-16-129,-11 16 0,8-21 0,-8 21 0,9-29 0,-3 13 0,-1-4 0,3-2 0,-1 1 0,1-7 0,-1 6 0,4-3 0,-3 1 0,-1 1 0,1 2 0,-2 1 0,-1 0 0,-1 5 0,-1-5 0,-1 1 0,3 3 0,1-2 0,-3-2 0,3 0 0,-4-3 0,2 2 0,-1 0 129,0 2 0,-3-2 129,0 6-258,-6 0 129,6 15 0,-17-28 0,17 28-129,-25-33 0,10 16 0,-2-1-129,2 2 129,-4-5-129,-2 3 0,8 0-129,-5 1-129,18 17 258,-30-28-387,30 28-129,-23-23-516,23 23-258,-12-17-645,-3 6-1806,15 11-129,-21-6-387,21 6 516</inkml:trace>
  </inkml:traceGroup>
</inkml:ink>
</file>

<file path=ppt/ink/ink10.xml><?xml version="1.0" encoding="utf-8"?>
<inkml:ink xmlns:inkml="http://www.w3.org/2003/InkML">
  <inkml:definitions>
    <inkml:context xml:id="ctx0">
      <inkml:inkSource xml:id="inkSrc0">
        <inkml:traceFormat>
          <inkml:channel name="X" type="integer" max="31495" units="in"/>
          <inkml:channel name="Y" type="integer" max="19684" units="in"/>
          <inkml:channel name="F" type="integer" max="32767" units="dev"/>
        </inkml:traceFormat>
        <inkml:channelProperties>
          <inkml:channelProperty channel="X" name="resolution" value="5080.65771" units="1/in"/>
          <inkml:channelProperty channel="Y" name="resolution" value="5081.05273" units="1/in"/>
          <inkml:channelProperty channel="F" name="resolution" value="0" units="1/dev"/>
        </inkml:channelProperties>
      </inkml:inkSource>
      <inkml:timestamp xml:id="ts0" timeString="2010-10-03T23:44:44.985"/>
    </inkml:context>
    <inkml:brush xml:id="br0">
      <inkml:brushProperty name="width" value="0.08333" units="cm"/>
      <inkml:brushProperty name="height" value="0.08333" units="cm"/>
      <inkml:brushProperty name="color" value="#177D36"/>
      <inkml:brushProperty name="fitToCurve" value="1"/>
    </inkml:brush>
  </inkml:definitions>
  <inkml:trace contextRef="#ctx0" brushRef="#br0">1463 7215 160,'0'0'704,"0"0"-32,0 0 33,0 0 143,0 0 144,0 0-175,0 0-225,0 0-112,0 0-112,0 0-31,0 0-129,0 0-48,0 0 176,0 0 160,0 0 32,0 0-63,0 0-145,0 0-160,0 0 112,0 0-48,0 0-144,-22-22-16,1 22 80,-1-22 160,22 0 193,-24 1-193,2 21-224,1-23 16,21 1-16,-22-1-80,22-21 16,-21 22-48,21 1 112,0-2-96,-22 23 64,22-22 0,0-1 0,0 23-32,0-21 0,0 21 16,0-22 0,0 22-32,0-23-32,0 23 16,0-21 0,0-2 32,0 23 0,0-22 16,0-1-16,0 2 16,0 21 64,0-22 192,0 22-160,0-22-128,0 0-16,0 22-16,0-23 32,0 2 32,0 21-96,0-22 96,0 22-16,0-23-16,22 23-16,-22-21 32,0 21 0,0 0-48,21-23 96,-21 23-64,0-22 16,0 22-32,22 0 16,-22-21-16,0 21 16,21-23 16,-21 23-16,0 0 0,22 0 16,-22 0-32,0-22 16,0 22 0,0-23-32,24 23 48,-24 0-16,22-21 0,-22 21-48,21-23 64,-21 23-16,22 0 0,-22-22 0,21 22-16,1-21-16,-22 21 0,24 0-16,-2-23 0,-1 23 48,3 0-32,-2 0 48,0-22-32,-1 22 32,1 0 0,-22-23 0,21 23-16,3 0-16,-2 0 64,-22 0-80,22 0-16,-22-21 0,0 21-16,21 0 0,1 0 80,-22 0-48,21 0 16,-21 0 0,24 0-48,-2 0 48,-22 0 32,21 0-32,4 0 16,-4-22 16,-21 22-32,22 0 16,-1 0 0,1 0 0,-1 0 0,4 0 0,-4 0 16,1 0-32,-1 0 32,1 0-16,-22 0 0,21 0 0,4 0 0,-4 0 16,1 0-16,23 0-16,-23 0 32,0 0 0,21-23-16,-19 23 32,-3 0-64,1 0 64,21 0-16,-19 0 16,-2 0 0,-1 0 16,25-21 48,-3 21 64,-21 0-16,21 0-112,3 0-16,-3-23 32,3 23 0,-25 0-80,22 0 96,3-22-16,-25 22-48,1 0 32,0 0-32,2 0 64,-3-22-64,1 22 16,-1 0 0,4 0-16,-4 0 0,1 0-16,-1 0 32,1 0 0,2-22 16,-2 22-32,21 0 0,-43 0 0,21 0 0,1 0 16,-22 0 0,24-22-48,-2 22 64,-22 0-48,21 0 64,1 0 0,2 0-32,-3 0 48,1 0-80,0-22 32,-1 22-32,-21 0 16,24 0 0,-2 0-16,-22 0 48,21 0-48,1 0 32,0 0-32,-1-22 48,25 22-64,-25 0 96,4 0-96,18 0 96,-22-23-31,22 23-1,3 0-48,-3-21 32,25 21-65,-1 0 130,-3-22-33,-20 22 48,1 0-64,-2-23 16,-21 23-32,0 0-16,-22 0 48,24 0 48,-24-21 32,0 21 112,0 0 176,0 0-32,0 0-112,0 0-160,21-23-80,-21 1 0,22 22-32,-22 0 16,0-21-16,24 21 0,-2 0-16,-22-23 16,0 23 16,21 0 0,-21-22-16,0 22 32,22 0-32,-22-23 48,0 23-15,0 0 79,0-21 0,0 21-48,0 0 112,0-23 80,0 23 0,0-22-144,0 22 16,0 0-80,0 0-32,0-21 0,0 21-16,0-23 0,0 23-16,-22-22-16,22-1 48,-21 23-32,-1-21-16,-2 21 16,2-22 32,1-1 16,-3 23-16,2-21 0,0 21 16,1-23-48,-1 23 16,1 0 0,-3-21-16,2 21 32,0 0-80,22-23 32,-21 23 48,-1 0 16,22 0-16,-21 0 48,-3 0-64,24-22 64,0 22-64,-22 0 16,22-21 0,-21 21 16,21 0-64,-25 0 80,25-23-48,-21 23 0,21 0-16,0 0 16,0 0 0,0 0-16,0 0 0,0 0 0,0 0 48,0 0-32,0 0-32,0 0 48,0 0-16,0 0 0,0 0-16,0-22 16,0 22-96,0 0 32,0 0-32,0 0-80,0 0 16,0-23 128,0 2-32,21 21 0,25-22 16,-24-1 16,2 23-16,19-23 32,-22 2 80,1-1-128,0-1 128,2 2-80,-3-2 48,-21 1-16,22 1 48,-22-2-32,0 23 16,0-22-64,0 22 16,0-22 16,0 22-16,21-22 0,-21 0-32,0 22 32,22-22 16,-22 0-48,0 22 32,22-23-16,-22 2 16,24 21 0,-24-23 32,21 1-32,-21 22-32,0-21 32,0 21 32,0-23-16,0 23 0,22-22 16,-22 22-32,0-23 0,0 23 0,0-21 16,0-1-32,0 22 0,24-23 32,-24 2-16,0-2 0,22 1 0,-22-1-16,0 2 16,0-1 16,0 22-16,0-23 48,0 2 0,0 21-16,0-23 16,0 1-16,0 1 96,0 21 32,0-23-128,0 1-16,-22 0 80,22 22 64,-24-22-112,2-1 32,1 2 0,-3-1-32,2-1 16,0 2-64,1 21 80,-22-23 48,19 1-128,2 1 49,-21-2-49,0 1 128,19-1 0,-19 23-64,-3-21 48,3-1-32,21-1-16,-24 2-48,3 21 0,22-23-32,-22 1 80,-3 22-16,24-23-48,-23 2 0,23 21 16,0-22 16,-21 0-48,19 22-16,3 0 16,-1-22-32,0 22 0,22 0 48,-21 0-48,-3 0 48,24-23 16,0 23 16,-22 0-16,22 0-16,0 0 32,-21 0-64,21 0 32,-22 0 48,22 0-48,0 0 32,0-21-32,0 21 0,0 0 0,0 0-48,0 0 0,0 0 16,0 0 0,0 0 16,0 0 16,0 0-32,0 0-16,0 0-64,0 0-16,0 0-129,0 0-31,0 0-48,0 0 144,22-22 208,21 22-16,-19-23 16,19 23-16,0-21-16,3-2 16,-3 23-16,0-22-32,3 22 0,0-23 32,18 2-16,-21 21-48,3-22-80,-3-1-16,-21 23 144,24 0 32,-25-21 16,-21 21-64,22 0 64,-22 0 16,0 0-48,24-23 32,-24 23-16,21-22 0,1 22 0,-1-21 16,1-2 32,24 1-80,-25-1 32,1 23 16,-1-21-16,1-2 16,0 23-32,-22-22 64,24 22-16,-24-21 0,0 21 0,21-23-32,-21 23 16,0-22 32,0 22-48,0-22 16,22 0 0,-22 22 0,0-22 0,0 22 32,0-22-32,0 0-32,0 22 48,0-23-64,0 23 64,0-21-16,0-1-32,0 22 0,0-23 16,0 0 16,24 2 48,-24-1-64,0-1 0,0 2-32,0-2 80,0 1 16,0 22-16,0-21 16,0-2-16,0 1 16,-24-1-32,2 2 16,22-2-32,-21 1-16,-3 1 48,2-2-48,0 1 0,1 0-16,21 0 16,-22 1 0,1-2 16,-3 1 0,2-1-48,22 2 0,-22-2 16,-21 1 0,22 1 16,-3 21 0,2-23-16,1 1-32,-25 22 0,24-23 32,-21 23 32,-3-21-32,3-1 32,0 22 0,-3-23-48,3 23 32,-2-21 48,23 21-32,0-23 16,-21 23-32,19-22-16,24 22-16,-21-21 48,-1 21 16,0 0-16,22 0-32,-21 0 32,21-23-32,-24 23 48,24 0-32,0 0 0,0 0 0,-22 0 0,22 0-48,0 0 64,0 0-64,0 0 80,0 0-64,0 0 16,0 0 48,0 0-64,0 0 64,-21 0-96,21 0 80,0 0-32,-22-22 16,22 22 48,0 0-48,0 0-32,0 0 32,0 0 0,0 0-16,0 0-32,0 0 48,0 0 0,0 0 0,0 0 0,0 0 0,0 0 16,0 0-32,0 0 32,0 0-32,0 0-48,0 0 48,0 0-64,0-22-32,0 22-64,0-22 80,0-1 32,0 23 80,0-21 16,0 21-32,0-22 0,0-1 0,22 2-32,-1-2 16,1 1 16,-22 1-96,24-2 160,-3 1-64,-21-1-16,22 23 16,-22-21-32,0 21 16,22 0 0,-22-23 16,21 23-16,-21-22 48,0 22-32,24 0 0,-24-21 0,0 21 0,0 0 0,0 0-16,0 0-16,22 0-16,-22-23-32,21 23 32,1 0 0,0-22-48,-1 22 64,25-23 16,-25 23-112,25 0-129,-3-21 161,0 21 112,3-22-32,-3 22 64,-21-23-96,-22 23 48,21 0-32,-21 0 0,0 0 0,25 0 0,-25 0 32,0 0-16,0 0 16,0 0 0,21 0 16,1 0 0,-22-21-16,24 21 0,-3 0-16,-21 0 0,22 0 32,-1 0 0,-21-23-32,22 23 16,-22 0 16,22 0-32,2 0 16,19-22 0,-22 22-16,1-22 32,0 22 0,2 0-32,-3-22 32,1 22-32,2 0 32,-24 0-16,22-22 16,-22 22-16,21 0 32,-21 0-16,0 0 32,0 0 16,0 0-16,0 0 0,0-22-32,0 22 33,0 0-17,0 0 0,0 0-48,22-22 64,-22 22-48,0-23 0,0 23 0,21-21-16,-21 21 48,0 0-80,0-22 48,0 22 64,0-23-128,22 23 64,-22-21 32,0 21-64,24 0 64,-24-23 0,0 23-32,0 0 32,0-22-48,0 1 48,0 21 16,0-23-48,0 1 0,0 22 0,0-23 48,0 23-16,0-21 32,0 21 0,0-23-16,0 1-16,0 22-16,0-21 32,0-2 48,0 23 48,0-22-80,0-1-96,-24 23 32,24-21 80,-22-1 48,22 22-96,-21-22-16,21 22 16,-22-22-48,22-1 48,-21 23 16,21-21-48,-22 21 0,-2-23 16,2 1 0,1 22 0,-3-21-16,2-2 0,0 1-16,-21 22 16,22-23 0,-3 2-32,-20 21 16,23-22-16,-22-1 16,19 0 16,-19 23-16,18-21 48,-18-1-32,22 22 0,-1-23 32,1 23-16,-4 0 16,4-21-16,-1 21 32,1-23-48,-1 23 16,1-22-16,-4 22 0,-18-21-16,19 21 32,-19-23-16,21 1-48,-21 22-16,19-22 32,3 22 64,-1-22-64,-21 22 16,19-22-32,2 22 80,-21 0-16,19-22-32,2 22-16,-21-22-32,22 22 0,-25 0 80,24-23-144,1 23 48,-1 0 64,1 0 96,-4-21-16,25 21 16,-21 0-48,21 0-16,-22 0-48,22 0 48,0 0-80,-21 0-96,-3-23-64,2 23-80,22 0 112,-22 0 272,1 0-112,-1 0-16,-23 0 64,23 0 16,-21 0 48,19 0-16,2 0-32,1 0-64,-1 0-32,-2 0 32,2 0-16,22 23 96,-21-23 0,21 0-16,0 0-32,-22 0 16,1 0 0,21 0-16,-22 0-32,22 0 0,-24 0 16,2 0-64,1 0 16,21 21 48,-22-21 16,-2 0-32,24 0-33,-21 0 1,21 0-48,0 0 0,-22 0 64,22 0 0,-22 0 32,22 23 32,-21-23-16,-3 0-16,24 0 0,-22 0 32,22 22 0,0-22-16,-21 0 0,21 0 0,0 0-32,0 0 48,0 0-32,0 0-48,0 0 64,0 0 32,0 0-32,0 0-32,0 0 48,0 0 0,0 0-16,0 0-16,-22 0 16,22 0 0,0 0-16,-22 0 48,22 0-80,-21 22 48,21-22-16,-24 0 0,2 0 64,22 0-48,-21 0 80,21 0-32,0 0 32,-25 0 0,25 0-16,0 0 0,-21 0-48,21 0-16,0 0 0,0 0 0,0 0 16,0 0-16,0 0-16,0 0 64,0 0-64,0 0 32,0 0 33,0 0 15,0 0-48,0 0-32,0 0 16,0 0 80,0 0 16,0 0-48,0 0-16,0 0 0,0 0 48,0 0-96,0 0 16,0 0-32,-22 0 32,22-22 0,-21 22 48,21-22-16,-22 22-32,22-23 0,-21 2 16,21 21-64,-25-23 48,25 1 32,-21 22-32,21-21 32,-22 21-16,22 0-48,0-23 96,-21 23-32,21 0-32,-22-22 0,22 22 32,-21 0-16,21 0-16,0-23 16,-25 23-32,25 0 32,-21-21-32,21 21 16,0 0-16,-22-22 16,22 22-16,-24 0 0,24-23 48,0 23-32,-21 0 32,21 0 16,0 0-48,-22 0 0,22-21-32,-21 21 16,21 0 16,-22 0 0,22-23 16,-22 23 0,-2-22-16,3 22 16,-1 0-64,22-23 96,-21 23-48,-1 0-16,0-21 32,-2 21-48,3-22 64,21 22-48,-22 0 32,-2-23 0,24 23-16,-22 0 0,1-21 16,21 21-16,-22 0 0,1-23 0,-1 23 32,-24-22-32,25 22-48,-1 0 96,1-21-80,-1 21-48,-2-23-32,24 23 32,-22 0-32,1 0-80,-3 0 144,24 0 80,-22-22 0,1 22-32,21 0 0,-22 0-16,22 0-48,-21 0-49,-1-22 97,-2 22 16,24 0 16,-22 0-64,1 0-48,-1 0 0,1 0 80,-25 0-16,24 0 32,-2 0 32,2 0-32,1 0-64,-22 0 96,21 0-64,-2 0-48,3 0 0,-1 0 16,0 0 96,1 0-112,-3 0 96,24 0-32,-22 0 64,22 0-16,-21 0-32,21 0 0,-22 0-16,22 0 0,-24 0-64,2 0-16,22 0-32,-21 0-16,-1 0 80,1 0 32,-1 0 16,-24 22-16,25-22 32,-1 0 0,1 0-48,21 22 64,-25-22 16,4 0-64,21 0 64,-22 0-48,22 0 0,0 0 0,-21 0 0,-3 0-48,24 23 80,-22-23-80,22 0 48,-22 0-48,1 0 32,-1 21 48,22-21-16,-21 0 0,21 0-32,-24 0-16,24 22 32,0-22-16,-22 0 80,1 0-112,21 23 48,0-23 16,-22 0 0,22 0 16,0 0 16,0 0-32,0 0 0,0 0 0,0 0-32,0 0 0,0 0-48,0 0 0,0 21-32,0-21-16,0 0 32,0 0 80,0 0 16,0 23-48,0-23-1,0 0-31,0 22 32,0-22 16,0 0 48,0 0-32,0 0 16,0 21 16,0-21 16,0 0-32,0 0 16,0 0-16,0 0-32,0 0 16,0 0-96,0 0 16,0 23 128,0-23 48,0 0-48,0 0-32,0 0 16,0 0 0,0 0-48,0 0-64,0 0-96,0 0-64,0 0 192,0 22 128,0-22-160,0 0 16,0 0 32,0 0 96,22 0-16,-22 0 32,0 0 0,0 23-64,0-23 64,21 0-96,-21 0 32,0 0 32,22 0-32,-22 0-32,0 0-16,24 0-160,-3 21 112,-21-21 96,22 0 16,-1 0 48,-21 0 16,22 0-48,-22 0 16,0 0-32,22 0 0,-22 0 16,0 0 0,0 0-32,0 0 0,0 0 16,0 0 0,0 0 16,0 0-16,0 0 0,24 0-32,-24 0 0,0 0-16,0 0 16,0 0 16,0 0-16,0 0 16,0 0-32,0 0 32,21 0 16,-21 0-16,0 0 16,0 0 0,22 0 0,-22 0-16,0 0 16,0 0 16,0 0-16,0 0 0,0 0 16,0 0 0,0 0 64,0 0-16,0 0 0,0 0 16,0 0-16,0 0 0,0 0 0,0 0-31,0 0-98,0 0-31,0 0-336,0 23-256,-22-23-337,22 0-1167,-45 0-898,23 0-2336</inkml:trace>
</inkml:ink>
</file>

<file path=ppt/ink/ink11.xml><?xml version="1.0" encoding="utf-8"?>
<inkml:ink xmlns:inkml="http://www.w3.org/2003/InkML">
  <inkml:definitions>
    <inkml:context xml:id="ctx0">
      <inkml:inkSource xml:id="inkSrc0">
        <inkml:traceFormat>
          <inkml:channel name="X" type="integer" max="3840" units="cm"/>
          <inkml:channel name="Y" type="integer" max="1200" units="cm"/>
        </inkml:traceFormat>
        <inkml:channelProperties>
          <inkml:channelProperty channel="X" name="resolution" value="56.72083" units="1/cm"/>
          <inkml:channelProperty channel="Y" name="resolution" value="28.36879" units="1/cm"/>
        </inkml:channelProperties>
      </inkml:inkSource>
      <inkml:timestamp xml:id="ts0" timeString="2010-10-03T23:41:57.067"/>
    </inkml:context>
    <inkml:brush xml:id="br0">
      <inkml:brushProperty name="width" value="0.08333" units="cm"/>
      <inkml:brushProperty name="height" value="0.08333" units="cm"/>
      <inkml:brushProperty name="color" value="#177D36"/>
      <inkml:brushProperty name="fitToCurve" value="1"/>
    </inkml:brush>
  </inkml:definitions>
  <inkml:trace contextRef="#ctx0" brushRef="#br0">1985 1833</inkml:trace>
</inkml:ink>
</file>

<file path=ppt/ink/ink12.xml><?xml version="1.0" encoding="utf-8"?>
<inkml:ink xmlns:inkml="http://www.w3.org/2003/InkML">
  <inkml:definitions>
    <inkml:context xml:id="ctx0">
      <inkml:inkSource xml:id="inkSrc0">
        <inkml:traceFormat>
          <inkml:channel name="X" type="integer" max="31495" units="in"/>
          <inkml:channel name="Y" type="integer" max="19684" units="in"/>
          <inkml:channel name="F" type="integer" max="32767" units="dev"/>
        </inkml:traceFormat>
        <inkml:channelProperties>
          <inkml:channelProperty channel="X" name="resolution" value="5080.65771" units="1/in"/>
          <inkml:channelProperty channel="Y" name="resolution" value="5081.05273" units="1/in"/>
          <inkml:channelProperty channel="F" name="resolution" value="0" units="1/dev"/>
        </inkml:channelProperties>
      </inkml:inkSource>
      <inkml:timestamp xml:id="ts0" timeString="2010-10-03T23:53:07.535"/>
    </inkml:context>
    <inkml:brush xml:id="br0">
      <inkml:brushProperty name="width" value="0.08333" units="cm"/>
      <inkml:brushProperty name="height" value="0.08333" units="cm"/>
      <inkml:brushProperty name="color" value="#FFFF00"/>
      <inkml:brushProperty name="fitToCurve" value="1"/>
    </inkml:brush>
  </inkml:definitions>
  <inkml:trace contextRef="#ctx0" brushRef="#br0">1105 90 4850,'0'-23'704,"22"2"-192,-1-2-192,25 1-31,40-22-257,71-1-176,42 2 95,65-3 114,24-18-178,22 18-767,-1-20-929</inkml:trace>
</inkml:ink>
</file>

<file path=ppt/ink/ink13.xml><?xml version="1.0" encoding="utf-8"?>
<inkml:ink xmlns:inkml="http://www.w3.org/2003/InkML">
  <inkml:definitions>
    <inkml:context xml:id="ctx0">
      <inkml:inkSource xml:id="inkSrc0">
        <inkml:traceFormat>
          <inkml:channel name="X" type="integer" max="31495" units="in"/>
          <inkml:channel name="Y" type="integer" max="19684" units="in"/>
          <inkml:channel name="F" type="integer" max="32767" units="dev"/>
        </inkml:traceFormat>
        <inkml:channelProperties>
          <inkml:channelProperty channel="X" name="resolution" value="5080.65771" units="1/in"/>
          <inkml:channelProperty channel="Y" name="resolution" value="5081.05273" units="1/in"/>
          <inkml:channelProperty channel="F" name="resolution" value="0" units="1/dev"/>
        </inkml:channelProperties>
      </inkml:inkSource>
      <inkml:timestamp xml:id="ts0" timeString="2010-10-03T23:52:27.163"/>
    </inkml:context>
    <inkml:brush xml:id="br0">
      <inkml:brushProperty name="width" value="0.08333" units="cm"/>
      <inkml:brushProperty name="height" value="0.08333" units="cm"/>
      <inkml:brushProperty name="color" value="#8DB3E2"/>
      <inkml:brushProperty name="fitToCurve" value="1"/>
    </inkml:brush>
  </inkml:definitions>
  <inkml:trace contextRef="#ctx0" brushRef="#br0">-4 439 2353,'0'-23'656,"0"23"-384,0 0-64,0 0 16,0 0-32,0 0-112,0 0-32,0 0 0,0 0 64,0 0 129,0 0 79,0-23-80,0 23 128,0 0 32,0 0-160,0 0-96,0-22 0,0 22-32,0 0 0,0 0-31,0 0 31,0 0-96,0 0 80,0 0-32,0-21-48,0 21 64,0-23 16,0 23-32,0 0-64,0 0 96,0-22-96,21 22-16,-21 0-16,22-22 48,-1 22 0,-21 0-16,25-22 16,-4 22 0,1-22 32,-1 22 0,-21 0-32,22-22-16,2 22-16,-24 0 16,22-22-16,-1 22 0,3 0 16,-2-23 0,-1 23-16,1-21 48,21 21-32,-19-23 0,19 23-32,-21 0-16,0-22 32,23 22-16,-23 0-32,24 0 96,18-21-32,-21 21 0,25 0-32,-4 0 16,4-23 32,-1 23-16,-24 0 16,24 0-16,-2 0-64,2-22 64,1 22 16,18 0-32,3 0 16,0 0 16,21 0-32,22-23-32,-22 23 96,1 0-48,-22 0-48,21 0 48,-21 0 0,0 0 0,0 0 0,21 0-16,0 0 16,1 0 16,-1 0-32,1 0 32,-22 0-16,-3 0 0,-19 0 32,-2 23-112,-20-23 96,1 0-32,19 22 16,-22-22 0,3 23 0,-3-23-32,24 0 48,-24 21-32,3 1 0,-3-22-16,0 23 0,24-2-32,-23 2 64,44-1 0,-42 0-32,19 0 48,2 0-96,-24 0 64,3 0 0,-3-22 32,3 23-16,-25-2 16,23-21-32,-23 22 32,3-22-16,-2 23 0,-1-23-16,-21 0-32,0 0-65,0 0 17,0 0-16,0 0 128,0 0 112,0 0-15,0 0-81,0 0 48,0 0-32,0 0 16,0 0 16,0 0 32,22 0-32,-22 0-641,0 0-1407</inkml:trace>
</inkml:ink>
</file>

<file path=ppt/ink/ink14.xml><?xml version="1.0" encoding="utf-8"?>
<inkml:ink xmlns:inkml="http://www.w3.org/2003/InkML">
  <inkml:definitions>
    <inkml:context xml:id="ctx0">
      <inkml:inkSource xml:id="inkSrc0">
        <inkml:traceFormat>
          <inkml:channel name="X" type="integer" max="31495" units="in"/>
          <inkml:channel name="Y" type="integer" max="19684" units="in"/>
          <inkml:channel name="F" type="integer" max="32767" units="dev"/>
        </inkml:traceFormat>
        <inkml:channelProperties>
          <inkml:channelProperty channel="X" name="resolution" value="5080.65771" units="1/in"/>
          <inkml:channelProperty channel="Y" name="resolution" value="5081.05273" units="1/in"/>
          <inkml:channelProperty channel="F" name="resolution" value="0" units="1/dev"/>
        </inkml:channelProperties>
      </inkml:inkSource>
      <inkml:timestamp xml:id="ts0" timeString="2010-10-03T23:52:28.485"/>
    </inkml:context>
    <inkml:brush xml:id="br0">
      <inkml:brushProperty name="width" value="0.08333" units="cm"/>
      <inkml:brushProperty name="height" value="0.08333" units="cm"/>
      <inkml:brushProperty name="color" value="#8DB3E2"/>
      <inkml:brushProperty name="fitToCurve" value="1"/>
    </inkml:brush>
  </inkml:definitions>
  <inkml:trace contextRef="#ctx0" brushRef="#br0">0 177 48,'0'0'176,"0"0"-112,0 0 64,0 0 16,22-22 32,-1 22 256,-21 0 112,0 0-31,0 0-369,24 0-96,-24 0 0,0-22 80,0 22-96,0 0 0,0 0 32,0 0 48,0 0 16,0 0 144,0 0 112,0 0-32,0 0 0,0 0 65,0 0-17,0 0-176,0 0-96,0 0-80,0 0 32,0 0 0,0 0 80,0 0 96,22 0 16,-22 0 17,21 0-273,47-22 16,42 22 16,44-22 0,23 22-32,1-22 48,19-1-64,-19 23 0,21-21 16,0 21 16,0 0-32,-24-23-16,25 23 16,-25 0 0,-19 0 48,-3 0-48,4 0 0,-25 0 32,-1 0-32,1 23-16,-18-23 0,-28 21 0,3 2 32,-1-23-16,1 22-16,0-22 16,-3 22 0,3 0-16,-21-22 16,-4 22-16,3 0 32,1-22-16,-4 22 16,-39-22 0,-4 0-32,1 0 0,-22 23 0,0-23 0,0 0 0,0 0 0,0 0-32,0 0 16,0 0 0,0 0-16,0 0-16,0 0 64,0 0-32,21 0 32,-21 0-16,0 0 32,22 0-16,-22 0 32,0 0-32,0 0 48,0 0-16,0 0-16,0 0 128,0 0 320,0 0 32,0 0-240,0 0-224,0 21-448,0-21-2561,0 0 255</inkml:trace>
</inkml:ink>
</file>

<file path=ppt/ink/ink15.xml><?xml version="1.0" encoding="utf-8"?>
<inkml:ink xmlns:inkml="http://www.w3.org/2003/InkML">
  <inkml:definitions>
    <inkml:context xml:id="ctx0">
      <inkml:inkSource xml:id="inkSrc0">
        <inkml:traceFormat>
          <inkml:channel name="X" type="integer" max="31495" units="in"/>
          <inkml:channel name="Y" type="integer" max="19684" units="in"/>
          <inkml:channel name="F" type="integer" max="32767" units="dev"/>
        </inkml:traceFormat>
        <inkml:channelProperties>
          <inkml:channelProperty channel="X" name="resolution" value="5080.65771" units="1/in"/>
          <inkml:channelProperty channel="Y" name="resolution" value="5081.05273" units="1/in"/>
          <inkml:channelProperty channel="F" name="resolution" value="0" units="1/dev"/>
        </inkml:channelProperties>
      </inkml:inkSource>
      <inkml:timestamp xml:id="ts0" timeString="2010-10-03T23:52:29.628"/>
    </inkml:context>
    <inkml:brush xml:id="br0">
      <inkml:brushProperty name="width" value="0.08333" units="cm"/>
      <inkml:brushProperty name="height" value="0.08333" units="cm"/>
      <inkml:brushProperty name="color" value="#8DB3E2"/>
      <inkml:brushProperty name="fitToCurve" value="1"/>
    </inkml:brush>
  </inkml:definitions>
  <inkml:trace contextRef="#ctx0" brushRef="#br0">-4 376 4193,'0'-22'529,"0"22"95,0 0-48,0-21-80,0-2 257,0 23-81,0-22-256,0 0-96,0 0-15,22 22-129,-22-22 0,21 0-32,1 22-176,-1-22-16,25-1 0,19 2-32,23 21 32,23-23 32,-1 1 16,3 1 80,19 21-112,0-23 16,0 23 48,0-22-80,3 22 64,-3 0-96,0-23 128,-22 23-16,22 0-32,-21 0-80,20 0 112,-17 0-32,18 0 32,-22 0-48,0 23 32,1-23-16,-25 22-16,5-22 16,-4 23 0,2-23 0,-25 21-16,3 1 0,1-22 0,-4 23 32,-18-23-16,-3 21 16,0 2-16,3-23 0,-24 22-16,23-22-16,-1 22 0,-23-22-48,1 22-48,2-22-97,-24 22 65,21-22 144,-21 0 16,22 0 16,-22 0 16,0 0-48,0 0 16,0 0-64,0 0-208,0 0-480,0 0-529,0 22-319,0-22-1026</inkml:trace>
</inkml:ink>
</file>

<file path=ppt/ink/ink16.xml><?xml version="1.0" encoding="utf-8"?>
<inkml:ink xmlns:inkml="http://www.w3.org/2003/InkML">
  <inkml:definitions>
    <inkml:context xml:id="ctx0">
      <inkml:inkSource xml:id="inkSrc0">
        <inkml:traceFormat>
          <inkml:channel name="X" type="integer" max="31495" units="in"/>
          <inkml:channel name="Y" type="integer" max="19684" units="in"/>
          <inkml:channel name="F" type="integer" max="32767" units="dev"/>
        </inkml:traceFormat>
        <inkml:channelProperties>
          <inkml:channelProperty channel="X" name="resolution" value="5080.65771" units="1/in"/>
          <inkml:channelProperty channel="Y" name="resolution" value="5081.05273" units="1/in"/>
          <inkml:channelProperty channel="F" name="resolution" value="0" units="1/dev"/>
        </inkml:channelProperties>
      </inkml:inkSource>
      <inkml:timestamp xml:id="ts0" timeString="2010-10-03T23:52:30.936"/>
    </inkml:context>
    <inkml:brush xml:id="br0">
      <inkml:brushProperty name="width" value="0.08333" units="cm"/>
      <inkml:brushProperty name="height" value="0.08333" units="cm"/>
      <inkml:brushProperty name="color" value="#8DB3E2"/>
      <inkml:brushProperty name="fitToCurve" value="1"/>
    </inkml:brush>
  </inkml:definitions>
  <inkml:trace contextRef="#ctx0" brushRef="#br0">0 126 4642,'0'0'560,"0"0"-560,0 0-48,0 0 368,22-23-128,0 23-144,-1-22 0,1 22 32,-1 0 112,3-22 80,20 22-96,-23 0-176,46-22-16,1 22 32,-4 0-32,25-22 48,-3 22 0,-18 0-64,-1 0 48,-24 0 0,24 0-32,-23 0-16,23 0 48,0 0 32,19 0-48,3 0-16,-21 0 0,-25 0 32,24 0 0,-2 0-16,2 0 0,0 22 0,-24-22-32,3 0 32,-3 22-32,0-22-48,3 22 80,-3-22-16,24 22 32,-23 1 32,1-23-48,-2 21 0,1-21 0,1 22-32,-23 1-32,24 0 0,-25-23-32,1 21 48,21 1-16,-43-1 32,21-21-16,4 23-32,-25 0-96,21-23 80,-21 22 128,0-1 48,0 2-48,0-1 48,0 1 48,0-2-80,0 24-64,0-24 16,0-21 0,22 23-32,-22-1-16,21 0-16,-21 0 48,0 22 64,0-22-96,0 1 48,0-2 32,0 1 16,0-22-16,0 23 16,0-2-32,0 2 0,0-1-32,0 1 48,-21-23-32,-1 21 48,1 1-32,-4-22 80,4 23-96,-22-2 64,0 2 96,-3-1-31,-43-1-33,0 24-32,3-23 0,-3 0-16,-43 22-497,22 1-1055,-3-24-3074</inkml:trace>
</inkml:ink>
</file>

<file path=ppt/ink/ink17.xml><?xml version="1.0" encoding="utf-8"?>
<inkml:ink xmlns:inkml="http://www.w3.org/2003/InkML">
  <inkml:definitions>
    <inkml:context xml:id="ctx0">
      <inkml:inkSource xml:id="inkSrc0">
        <inkml:traceFormat>
          <inkml:channel name="X" type="integer" max="31495" units="in"/>
          <inkml:channel name="Y" type="integer" max="19684" units="in"/>
          <inkml:channel name="F" type="integer" max="32767" units="dev"/>
        </inkml:traceFormat>
        <inkml:channelProperties>
          <inkml:channelProperty channel="X" name="resolution" value="5080.65771" units="1/in"/>
          <inkml:channelProperty channel="Y" name="resolution" value="5081.05273" units="1/in"/>
          <inkml:channelProperty channel="F" name="resolution" value="0" units="1/dev"/>
        </inkml:channelProperties>
      </inkml:inkSource>
      <inkml:timestamp xml:id="ts0" timeString="2010-10-03T23:52:34.685"/>
    </inkml:context>
    <inkml:brush xml:id="br0">
      <inkml:brushProperty name="width" value="0.08333" units="cm"/>
      <inkml:brushProperty name="height" value="0.08333" units="cm"/>
      <inkml:brushProperty name="color" value="#8DB3E2"/>
      <inkml:brushProperty name="fitToCurve" value="1"/>
    </inkml:brush>
  </inkml:definitions>
  <inkml:trace contextRef="#ctx0" brushRef="#br0">200-3 1136,'0'0'256,"-22"0"-176,22 0-80,0 0-32,-21 0 80,21 0-32,-22 0-32,22 0-16,0 0-32,0 0 48,-21 0 16,21 0 0,-24 0 16,24 0-16,-22 0 16,22 0-16,0 0-16,-21 0 0,21 0-80,0 0 32,0 0 80,0 0 0,0 0 64,0 0 80,0 0 160,0 0-48,0 0 1,0 0-81,0 0-112,0 0-32,0 0-64,0 0-64,0 0 0,0 0 32,0 22 48,-22-22 32,22 0 80,0 23 0,-22-23-16,22 0-64,0 21-32,0-21 16,0 0 0,0 22 48,0-22 64,0 0 48,0 23-144,0-23 16,0 21 64,0-21 240,0 23-208,0-23-80,0 22 16,0-1-32,22-21 64,0 23-32,-1-1-48,-21 0 17,22 0-1,2 1 16,-3-2-48,1 1-16,-1 1 0,-21-23 0,22 21 32,0 2-16,2-1-16,-24-1 48,21 2-48,1-23 0,-22 22 16,24-22-48,-24 23 48,22-23 32,-22 0 48,21 21-16,-21-21-32,22 0-16,-1 22 48,-21 1 0,22-23-48,2 21 0,-2-21 0,-1 23 48,1-23-64,-1 0 32,1 22-32,2-22 0,-2 23 16,-1-2 16,25-21-48,-25 22 0,1-22 48,0 0-16,-1 23-16,3-23 0,-2 0 16,-1 21 16,1-21 0,-1 0-32,4 23 16,18-23 32,3 0 80,-25 0 176,44 0-32,-19 0-15,18 0-177,4 0-64,-1 0 32,19 0-32,3 0-16,-22 0-32,1 0 64,-4 0 16,-21 0-80,-19 0 16,-2 0 0,0 0-16,2 0 16,-24 0 48,43 0-48,-22 0-16,1 0 16,0 0 16,23 0 0,-2 0 0,0 0 48,3 0-32,22 0-32,-47 0 0,44 0 16,-19 0 16,-3 0-32,24 0 0,-24-23 32,3 23 0,18 0 0,-18-21 0,19 21 48,-22 0-64,3-23 32,-25 23-16,25 0-16,-24-22 0,-1 22-16,22-21 16,3 21-48,-3 0-224,-21 0-897,23 0-1648</inkml:trace>
</inkml:ink>
</file>

<file path=ppt/ink/ink18.xml><?xml version="1.0" encoding="utf-8"?>
<inkml:ink xmlns:inkml="http://www.w3.org/2003/InkML">
  <inkml:definitions>
    <inkml:context xml:id="ctx0">
      <inkml:inkSource xml:id="inkSrc0">
        <inkml:traceFormat>
          <inkml:channel name="X" type="integer" max="31495" units="in"/>
          <inkml:channel name="Y" type="integer" max="19684" units="in"/>
          <inkml:channel name="F" type="integer" max="32767" units="dev"/>
        </inkml:traceFormat>
        <inkml:channelProperties>
          <inkml:channelProperty channel="X" name="resolution" value="5080.65771" units="1/in"/>
          <inkml:channelProperty channel="Y" name="resolution" value="5081.05273" units="1/in"/>
          <inkml:channelProperty channel="F" name="resolution" value="0" units="1/dev"/>
        </inkml:channelProperties>
      </inkml:inkSource>
      <inkml:timestamp xml:id="ts0" timeString="2010-10-03T23:52:37.045"/>
    </inkml:context>
    <inkml:brush xml:id="br0">
      <inkml:brushProperty name="width" value="0.08333" units="cm"/>
      <inkml:brushProperty name="height" value="0.08333" units="cm"/>
      <inkml:brushProperty name="color" value="#8DB3E2"/>
      <inkml:brushProperty name="fitToCurve" value="1"/>
    </inkml:brush>
  </inkml:definitions>
  <inkml:trace contextRef="#ctx0" brushRef="#br0">0 21 736,'0'0'2321,"0"0"-2017,0 0-272,0 0 224,0 0 384,0 0-319,0 0-241,0 0-48,0 0-48,0 0 16,22 0 16,-22 0 112,0 0 48,0 0-32,24 0 0,-24 0-80,22 0-32,-1 0 0,25 0-48,-3 23 48,0-23-16,24 0 64,1 22 128,-4-22-128,4 0 0,-4 0 0,4 23-16,21-23 32,-25 0 48,25 0 0,21 21 33,1-21-17,-1 0-32,3 0-96,-5 0 16,3 0-16,2 0 32,19 0 0,21 0 16,1 0 0,2 0-80,-3-21-144,25 21-481,-46-23-351,24 1-497,-24-22-1120</inkml:trace>
</inkml:ink>
</file>

<file path=ppt/ink/ink19.xml><?xml version="1.0" encoding="utf-8"?>
<inkml:ink xmlns:inkml="http://www.w3.org/2003/InkML">
  <inkml:definitions>
    <inkml:context xml:id="ctx0">
      <inkml:inkSource xml:id="inkSrc0">
        <inkml:traceFormat>
          <inkml:channel name="X" type="integer" max="31495" units="in"/>
          <inkml:channel name="Y" type="integer" max="19684" units="in"/>
          <inkml:channel name="F" type="integer" max="32767" units="dev"/>
        </inkml:traceFormat>
        <inkml:channelProperties>
          <inkml:channelProperty channel="X" name="resolution" value="5080.65771" units="1/in"/>
          <inkml:channelProperty channel="Y" name="resolution" value="5081.05273" units="1/in"/>
          <inkml:channelProperty channel="F" name="resolution" value="0" units="1/dev"/>
        </inkml:channelProperties>
      </inkml:inkSource>
      <inkml:timestamp xml:id="ts0" timeString="2010-10-03T23:52:36.001"/>
    </inkml:context>
    <inkml:brush xml:id="br0">
      <inkml:brushProperty name="width" value="0.08333" units="cm"/>
      <inkml:brushProperty name="height" value="0.08333" units="cm"/>
      <inkml:brushProperty name="color" value="#8DB3E2"/>
      <inkml:brushProperty name="fitToCurve" value="1"/>
    </inkml:brush>
  </inkml:definitions>
  <inkml:trace contextRef="#ctx0" brushRef="#br0">20 42 128,'0'0'1344,"0"0"-1056,0 0-80,0 0 81,0-23 79,0 23 16,0 0-176,0 0 112,0 0 16,0 0 112,-22-21-95,22 21 47,0 0-128,0 0-192,0 0-80,0 0-48,0 0 0,0 0 176,0 0 96,0 0 48,0 0-32,0 0-64,0 0-80,0 0-112,0 0-64,0 0-16,0 0-80,0 0-48,0 0-112,0 0 336,22 0-16,24 0 0,18 0 48,4 21 0,-4-21-48,4 0 112,-1 23-48,19-23 16,-19 21 32,1-21-64,-4 0-16,-18 22-16,-3-22 32,-21 0-32,24 23 0,-3-23 0,2 0 0,-1 21 32,23-21 0,-24 0 16,22 23-32,2-23 32,22 0 112,-22 0-96,19 0-64,-18 0 64,20 0 0,1 0 16,-3 0-96,3 0 81,0 0-49,0-23 128,0 2-112,-24 21 16,23-23-64,-20 23 64,18 0-48,-19-22 16,1 22-64,20 0-224,-44 0-817,20-21-1344</inkml:trace>
</inkml:ink>
</file>

<file path=ppt/ink/ink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05-21T04:02:02.329"/>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46D87341-F23A-4112-A3B4-FCB5C59ADC75}" emma:medium="tactile" emma:mode="ink">
          <msink:context xmlns:msink="http://schemas.microsoft.com/ink/2010/main" type="inkDrawing" rotatedBoundingBox="16611,9374 18339,8660 18971,10193 17244,10906" hotPoints="18530,9801 17649,10682 16768,9801 17649,8920" semanticType="enclosure" shapeName="Circle"/>
        </emma:interpretation>
      </emma:emma>
    </inkml:annotationXML>
    <inkml:trace contextRef="#ctx0" brushRef="#br0">1769 607 1935,'17'0'2709,"-17"0"-387,0 0-258,0 0-258,0 0-258,0-8-129,0 8 0,0 0-387,0 0-129,-17-16-387,17 16-129,-16-10 0,16 10-129,-20-14 0,20 14-129,-26-18 129,26 18 0,-23-20 0,23 20-129,-27-27 129,27 27 0,-24-26-129,24 26 0,-27-28 0,15 12 0,0 0-129,2-1 129,10 17-129,-20-30 0,8 15 129,-1 0-129,4-2 0,9 17 0,-27-35 0,27 35 0,-27-29 0,12 12 129,0-1-129,1 0 0,-2 3 0,2-2 0,-1 1 0,0 1 129,2-3-129,-1 4 0,14 14 129,-27-28-129,12 15 258,15 13-258,-29-20 0,10 13 129,-1-3-129,-3 5 0,-3 0 129,0 2-129,-1 1 0,-1-1 0,-1 3 0,2 0 0,0 0 0,-2 0 0,3 0 0,-1 1 0,-2 1 0,2 3 0,0-2 129,-1 3-129,-1-1 129,-4-1-129,4 5 0,-7 0 129,-5 5-129,1-3 129,-4 10-129,-3-6 0,-1 2 0,6 4 0,-3-2 0,8-1 0,5-5 0,3 3-129,6-4 129,4 1 0,0 0 0,4-2 0,0 3 0,15-14-129,-27 33 129,11-16 0,2 4 0,-4-1 0,5 2 0,-1 3 0,5-1-129,-4 2 129,5 3 0,1 2 0,-1-1 0,3-3 0,-2 1 129,3 1 0,-3-3 0,4-3-129,-3 0 129,3 1 0,0 2 0,0 3 0,2 0-129,-2 3 0,2 2 0,1-1 0,0-4 0,0 5 0,0-8 0,7 5 0,1-4-129,-1-2 258,1 2-258,3 1 129,1 1 0,3 0 0,-3 0 0,3-2 0,-1 2 0,2-3 0,2 1 0,-2-3 0,2 1 0,-2-2 0,3 2 0,-1-2 0,2-1 0,1-1 0,-1-2 0,0 2 0,1-4 0,3-2 0,1 1 0,-1-6 0,3 2 0,0 2 0,5-2 0,0-5 0,4 1 0,-2-3 0,2 1 0,2 0 0,0 0 0,1-3 0,-4 0 0,0 0 0,-2-3 129,2 0-129,-6 0 0,-1 0 0,-1-3 0,2 0 0,2-3 0,-1 0 0,4-4 0,1-2 0,4-1-129,-1-7 129,6 3 0,0-7 0,2-3-129,-1-4 129,-3 2 0,-1-1 0,-2 1 0,-3 1 0,-4 1 129,-5 4-129,-2 3 0,-3 3 0,1 0 0,-7-3 0,2-2 0,-3 1 0,2-4 129,4 1-258,-5-8 129,0 6 0,-2-1 0,0 0 0,-2 4 129,-5 1-129,-5 3 0,-2 19 0,7-26 0,-7 26 0,0-24 129,0 24-129,0-27 0,0 12 0,0 15 129,-7-30-129,2 13 0,-2-3 129,2-1-129,-5 4 0,3-5 0,1 1 0,-1-3-129,3 0 0,0-1 0,1-1 129,0-3-129,3-3 0,0 5 0,-1-7 129,1 8 0,0-1 129,0 4-129,-2 1 0,-3 5 129,0 1-129,-4 1 129,0 0-129,-5-1 0,-3 1 0,-5-4 0,2 0 0,-2-5 0,-4 5 0,1-2 0,5 4 0,-3 1 0,1-1 0,5 3-129,-1 2 129,-1 4-129,19 8 0,-25-17-129,25 17 0,-24-15-129,24 15-129,-15-10-129,15 10-129,0 0-258,-16-12-387,16 12-258,0 0-774,0 0-1161,0 0-258,-19-16 258</inkml:trace>
  </inkml:traceGroup>
</inkml:ink>
</file>

<file path=ppt/ink/ink20.xml><?xml version="1.0" encoding="utf-8"?>
<inkml:ink xmlns:inkml="http://www.w3.org/2003/InkML">
  <inkml:definitions>
    <inkml:context xml:id="ctx0">
      <inkml:inkSource xml:id="inkSrc0">
        <inkml:traceFormat>
          <inkml:channel name="X" type="integer" max="31495" units="in"/>
          <inkml:channel name="Y" type="integer" max="19684" units="in"/>
          <inkml:channel name="F" type="integer" max="32767" units="dev"/>
        </inkml:traceFormat>
        <inkml:channelProperties>
          <inkml:channelProperty channel="X" name="resolution" value="5080.65771" units="1/in"/>
          <inkml:channelProperty channel="Y" name="resolution" value="5081.05273" units="1/in"/>
          <inkml:channelProperty channel="F" name="resolution" value="0" units="1/dev"/>
        </inkml:channelProperties>
      </inkml:inkSource>
      <inkml:timestamp xml:id="ts0" timeString="2010-10-03T23:52:39.425"/>
    </inkml:context>
    <inkml:brush xml:id="br0">
      <inkml:brushProperty name="width" value="0.08333" units="cm"/>
      <inkml:brushProperty name="height" value="0.08333" units="cm"/>
      <inkml:brushProperty name="color" value="#8DB3E2"/>
      <inkml:brushProperty name="fitToCurve" value="1"/>
    </inkml:brush>
  </inkml:definitions>
  <inkml:trace contextRef="#ctx0" brushRef="#br0">0 87 176,'0'0'1360,"0"0"-1024,0 0-208,0 0 353,0 0 367,0 0-80,0 0 49,21 0-305,1 0-256,24 0-112,18 0 16,4 0 192,-4 23 65,47-23-145,-1 0-48,25 22 32,18-22-96,-21 0 0,24 23-32,-24-23-80,0 0-16,0 0 144,24 0-128,-2 0 16,2 0 0,-2-23 16,-22 1-80,24 22-64,-3-23-464,1 2-624,-20-2-689,-2-20-1105</inkml:trace>
</inkml:ink>
</file>

<file path=ppt/ink/ink21.xml><?xml version="1.0" encoding="utf-8"?>
<inkml:ink xmlns:inkml="http://www.w3.org/2003/InkML">
  <inkml:definitions>
    <inkml:context xml:id="ctx0">
      <inkml:inkSource xml:id="inkSrc0">
        <inkml:traceFormat>
          <inkml:channel name="X" type="integer" max="31495" units="in"/>
          <inkml:channel name="Y" type="integer" max="19684" units="in"/>
          <inkml:channel name="F" type="integer" max="32767" units="dev"/>
        </inkml:traceFormat>
        <inkml:channelProperties>
          <inkml:channelProperty channel="X" name="resolution" value="5080.65771" units="1/in"/>
          <inkml:channelProperty channel="Y" name="resolution" value="5081.05273" units="1/in"/>
          <inkml:channelProperty channel="F" name="resolution" value="0" units="1/dev"/>
        </inkml:channelProperties>
      </inkml:inkSource>
      <inkml:timestamp xml:id="ts0" timeString="2010-10-03T23:52:38.258"/>
    </inkml:context>
    <inkml:brush xml:id="br0">
      <inkml:brushProperty name="width" value="0.08333" units="cm"/>
      <inkml:brushProperty name="height" value="0.08333" units="cm"/>
      <inkml:brushProperty name="color" value="#8DB3E2"/>
      <inkml:brushProperty name="fitToCurve" value="1"/>
    </inkml:brush>
  </inkml:definitions>
  <inkml:trace contextRef="#ctx0" brushRef="#br0">0 66 416,'0'0'2897,"0"0"-2305,0 0-208,0 0 209,0 0-33,0 0-304,0 0-32,0 0 224,0 0 1,0 0-369,0 0-176,0 0-112,0 0-65,22 0 97,45 0 400,-2 0 209,48 0 143,-5 0-240,2 0-208,46 0 144,-2 0-160,2 0 48,19 0-128,3 0 48,-1 0-32,-1 0 32,-20 0-48,-24-21-48,0 21 64,0 0 65,-22 0-129,25-23-32,-25 23 64,-2 0-49,5 0 17,-3 0-640,-24 0 0,3 0 176,0 0-145,22 0-831,-44-22-193,22 22-1535</inkml:trace>
</inkml:ink>
</file>

<file path=ppt/ink/ink22.xml><?xml version="1.0" encoding="utf-8"?>
<inkml:ink xmlns:inkml="http://www.w3.org/2003/InkML">
  <inkml:definitions>
    <inkml:context xml:id="ctx0">
      <inkml:inkSource xml:id="inkSrc0">
        <inkml:traceFormat>
          <inkml:channel name="X" type="integer" max="31495" units="in"/>
          <inkml:channel name="Y" type="integer" max="19684" units="in"/>
          <inkml:channel name="F" type="integer" max="32767" units="dev"/>
        </inkml:traceFormat>
        <inkml:channelProperties>
          <inkml:channelProperty channel="X" name="resolution" value="5080.65771" units="1/in"/>
          <inkml:channelProperty channel="Y" name="resolution" value="5081.05273" units="1/in"/>
          <inkml:channelProperty channel="F" name="resolution" value="0" units="1/dev"/>
        </inkml:channelProperties>
      </inkml:inkSource>
      <inkml:timestamp xml:id="ts0" timeString="2010-10-03T23:49:12.562"/>
    </inkml:context>
    <inkml:brush xml:id="br0">
      <inkml:brushProperty name="width" value="0.08333" units="cm"/>
      <inkml:brushProperty name="height" value="0.08333" units="cm"/>
      <inkml:brushProperty name="color" value="#8DB3E2"/>
      <inkml:brushProperty name="fitToCurve" value="1"/>
    </inkml:brush>
  </inkml:definitions>
  <inkml:trace contextRef="#ctx0" brushRef="#br0">13784 2195 2144,'-65'-21'545,"20"21"239,1-23-176,1 23-223,19 0-1,3 0-80,21 0-288,0 0-496,0 0-1201,0 0 720,45 0 977,20 23 32,24-2-656,21-21-352</inkml:trace>
</inkml:ink>
</file>

<file path=ppt/ink/ink23.xml><?xml version="1.0" encoding="utf-8"?>
<inkml:ink xmlns:inkml="http://www.w3.org/2003/InkML">
  <inkml:definitions>
    <inkml:context xml:id="ctx0">
      <inkml:inkSource xml:id="inkSrc0">
        <inkml:traceFormat>
          <inkml:channel name="X" type="integer" max="31495" units="in"/>
          <inkml:channel name="Y" type="integer" max="19684" units="in"/>
          <inkml:channel name="F" type="integer" max="32767" units="dev"/>
        </inkml:traceFormat>
        <inkml:channelProperties>
          <inkml:channelProperty channel="X" name="resolution" value="5080.65771" units="1/in"/>
          <inkml:channelProperty channel="Y" name="resolution" value="5081.05273" units="1/in"/>
          <inkml:channelProperty channel="F" name="resolution" value="0" units="1/dev"/>
        </inkml:channelProperties>
      </inkml:inkSource>
      <inkml:timestamp xml:id="ts0" timeString="2010-10-03T23:52:40.425"/>
    </inkml:context>
    <inkml:brush xml:id="br0">
      <inkml:brushProperty name="width" value="0.08333" units="cm"/>
      <inkml:brushProperty name="height" value="0.08333" units="cm"/>
      <inkml:brushProperty name="color" value="#8DB3E2"/>
      <inkml:brushProperty name="fitToCurve" value="1"/>
    </inkml:brush>
  </inkml:definitions>
  <inkml:trace contextRef="#ctx0" brushRef="#br0">0 66 1040,'0'0'640,"22"0"-512,-1 0 369,1 0 111,45 21 288,-2-21-223,24 0-65,21 0-128,22 0-112,3 0 208,18 0-271,1 0-177,23 0-96,23 0 96,-1 0-80,-2 0-32,26 0 32,-2-21 16,21 21-224,1-23-897,-23 1-623,-20 1-1330</inkml:trace>
</inkml:ink>
</file>

<file path=ppt/ink/ink24.xml><?xml version="1.0" encoding="utf-8"?>
<inkml:ink xmlns:inkml="http://www.w3.org/2003/InkML">
  <inkml:definitions>
    <inkml:context xml:id="ctx0">
      <inkml:inkSource xml:id="inkSrc0">
        <inkml:traceFormat>
          <inkml:channel name="X" type="integer" max="31495" units="in"/>
          <inkml:channel name="Y" type="integer" max="19684" units="in"/>
          <inkml:channel name="F" type="integer" max="32767" units="dev"/>
        </inkml:traceFormat>
        <inkml:channelProperties>
          <inkml:channelProperty channel="X" name="resolution" value="5080.65771" units="1/in"/>
          <inkml:channelProperty channel="Y" name="resolution" value="5081.05273" units="1/in"/>
          <inkml:channelProperty channel="F" name="resolution" value="0" units="1/dev"/>
        </inkml:channelProperties>
      </inkml:inkSource>
      <inkml:timestamp xml:id="ts0" timeString="2010-10-03T23:52:44.705"/>
    </inkml:context>
    <inkml:brush xml:id="br0">
      <inkml:brushProperty name="width" value="0.08333" units="cm"/>
      <inkml:brushProperty name="height" value="0.08333" units="cm"/>
      <inkml:brushProperty name="color" value="#8DB3E2"/>
      <inkml:brushProperty name="fitToCurve" value="1"/>
    </inkml:brush>
  </inkml:definitions>
  <inkml:trace contextRef="#ctx0" brushRef="#br0">1 471 1696,'0'-23'657,"0"23"-225,0 0 160,0-22 0,0 22-47,0-21-193,0 21 0,0 0 128,0-23 0,0 23-176,0-22-159,0 22-1,0-23 0,0 23-80,0-21-32,24 21-32,20-22-48,1 22 16,20-23 32,45 2-16,1-2 32,-1 1 0,25-1-48,-3-20 48,0 20 0,0 2 0,21-2 0,-18 1-32,-3 1 0,-22 21 16,1-23-48,-1 23 80,0 0-144,1 0-112,-22 23-33,21-2-223,-21 1 64,0 1 32,19 21-32,-17-22-97,-5 22 81,3-22 176,22 22-256,-23-21-481</inkml:trace>
</inkml:ink>
</file>

<file path=ppt/ink/ink25.xml><?xml version="1.0" encoding="utf-8"?>
<inkml:ink xmlns:inkml="http://www.w3.org/2003/InkML">
  <inkml:definitions>
    <inkml:context xml:id="ctx0">
      <inkml:inkSource xml:id="inkSrc0">
        <inkml:traceFormat>
          <inkml:channel name="X" type="integer" max="31495" units="in"/>
          <inkml:channel name="Y" type="integer" max="19684" units="in"/>
          <inkml:channel name="F" type="integer" max="32767" units="dev"/>
        </inkml:traceFormat>
        <inkml:channelProperties>
          <inkml:channelProperty channel="X" name="resolution" value="5080.65771" units="1/in"/>
          <inkml:channelProperty channel="Y" name="resolution" value="5081.05273" units="1/in"/>
          <inkml:channelProperty channel="F" name="resolution" value="0" units="1/dev"/>
        </inkml:channelProperties>
      </inkml:inkSource>
      <inkml:timestamp xml:id="ts0" timeString="2010-10-03T23:52:45.642"/>
    </inkml:context>
    <inkml:brush xml:id="br0">
      <inkml:brushProperty name="width" value="0.08333" units="cm"/>
      <inkml:brushProperty name="height" value="0.08333" units="cm"/>
      <inkml:brushProperty name="color" value="#8DB3E2"/>
      <inkml:brushProperty name="fitToCurve" value="1"/>
    </inkml:brush>
  </inkml:definitions>
  <inkml:trace contextRef="#ctx0" brushRef="#br0">-4 200 3073,'0'-22'1024,"0"22"-703,0-23 63,22 23-240,21-21-96,0-1 128,3-1 0,21 23-192,-2-21 64,24 21 224,0-23-80,42 1-48,1 22-128,46 0 16,21-23 0,44 23-48,-1 0 48,25 0-32,-25 0 16,-21 23-16,-22-1 0,-24 1 16,-40-2-48,-25 24 0,-21-24-112,-24 24-176,-19-1-336,-3 0-1,-43 1-15,0-1 240,0 22 16,0-21-128,0-2-865</inkml:trace>
</inkml:ink>
</file>

<file path=ppt/ink/ink26.xml><?xml version="1.0" encoding="utf-8"?>
<inkml:ink xmlns:inkml="http://www.w3.org/2003/InkML">
  <inkml:definitions>
    <inkml:context xml:id="ctx0">
      <inkml:inkSource xml:id="inkSrc0">
        <inkml:traceFormat>
          <inkml:channel name="X" type="integer" max="31495" units="in"/>
          <inkml:channel name="Y" type="integer" max="19684" units="in"/>
          <inkml:channel name="F" type="integer" max="32767" units="dev"/>
        </inkml:traceFormat>
        <inkml:channelProperties>
          <inkml:channelProperty channel="X" name="resolution" value="5080.65771" units="1/in"/>
          <inkml:channelProperty channel="Y" name="resolution" value="5081.05273" units="1/in"/>
          <inkml:channelProperty channel="F" name="resolution" value="0" units="1/dev"/>
        </inkml:channelProperties>
      </inkml:inkSource>
      <inkml:timestamp xml:id="ts0" timeString="2010-10-03T23:52:46.498"/>
    </inkml:context>
    <inkml:brush xml:id="br0">
      <inkml:brushProperty name="width" value="0.08333" units="cm"/>
      <inkml:brushProperty name="height" value="0.08333" units="cm"/>
      <inkml:brushProperty name="color" value="#8DB3E2"/>
      <inkml:brushProperty name="fitToCurve" value="1"/>
    </inkml:brush>
  </inkml:definitions>
  <inkml:trace contextRef="#ctx0" brushRef="#br0">0 29 3921,'46'0'513,"-25"0"-449,4-22 64,18 22 544,0 0-464,24 0-144,22 0 16,21 0-16,-21 0-80,43 0 16,-21 22-16,21-1 32,-1 24-16,26-22 48,-4 20-64,1-20 48,2 21 32,-3-1-32,-40 2 48,-5-1-160,-41 22-528,1 1-929,-25-1-576</inkml:trace>
</inkml:ink>
</file>

<file path=ppt/ink/ink27.xml><?xml version="1.0" encoding="utf-8"?>
<inkml:ink xmlns:inkml="http://www.w3.org/2003/InkML">
  <inkml:definitions>
    <inkml:context xml:id="ctx0">
      <inkml:inkSource xml:id="inkSrc0">
        <inkml:traceFormat>
          <inkml:channel name="X" type="integer" max="31495" units="in"/>
          <inkml:channel name="Y" type="integer" max="19684" units="in"/>
          <inkml:channel name="F" type="integer" max="32767" units="dev"/>
        </inkml:traceFormat>
        <inkml:channelProperties>
          <inkml:channelProperty channel="X" name="resolution" value="5080.65771" units="1/in"/>
          <inkml:channelProperty channel="Y" name="resolution" value="5081.05273" units="1/in"/>
          <inkml:channelProperty channel="F" name="resolution" value="0" units="1/dev"/>
        </inkml:channelProperties>
      </inkml:inkSource>
      <inkml:timestamp xml:id="ts0" timeString="2010-10-03T23:52:47.966"/>
    </inkml:context>
    <inkml:brush xml:id="br0">
      <inkml:brushProperty name="width" value="0.08333" units="cm"/>
      <inkml:brushProperty name="height" value="0.08333" units="cm"/>
      <inkml:brushProperty name="color" value="#8DB3E2"/>
      <inkml:brushProperty name="fitToCurve" value="1"/>
    </inkml:brush>
  </inkml:definitions>
  <inkml:trace contextRef="#ctx0" brushRef="#br0">3205 313 864,'-44'0'768,"20"0"-31,3 0-241,-1-23 208,1 23-192,-4 0-127,4-22-1,-1 22 112,22 0-208,-21-23-64,-1 23-32,22 0-128,-24 0 32,2-21 48,1 21-80,21 0 16,-22-22 33,1 22 15,-25 0 16,24-23-144,1 23 48,-25 0-32,25-21 0,-22 21 64,21-23 64,-24 23-80,3 0-16,22-22 48,-25 22 48,24-21-64,-24 21-64,3 0 16,22-23-32,-25 23 0,25 0 0,-44 0 0,19 0-32,3 0 48,-24-21-32,2 21 32,-2 0-16,-22 0 0,-22 0 0,1 0 16,-22 0-16,0 0 0,-24 0 0,2 0 0,-2 0 0,24 0-32,22 0 32,21 0-32,24 21-16,-23 2 32,20-2-128,4 1 0,18 22-96,3 1-241,-25 21-303,25-22-528,-24 22-1634</inkml:trace>
</inkml:ink>
</file>

<file path=ppt/ink/ink28.xml><?xml version="1.0" encoding="utf-8"?>
<inkml:ink xmlns:inkml="http://www.w3.org/2003/InkML">
  <inkml:definitions>
    <inkml:context xml:id="ctx0">
      <inkml:inkSource xml:id="inkSrc0">
        <inkml:traceFormat>
          <inkml:channel name="X" type="integer" max="31495" units="in"/>
          <inkml:channel name="Y" type="integer" max="19684" units="in"/>
          <inkml:channel name="F" type="integer" max="32767" units="dev"/>
        </inkml:traceFormat>
        <inkml:channelProperties>
          <inkml:channelProperty channel="X" name="resolution" value="5080.65771" units="1/in"/>
          <inkml:channelProperty channel="Y" name="resolution" value="5081.05273" units="1/in"/>
          <inkml:channelProperty channel="F" name="resolution" value="0" units="1/dev"/>
        </inkml:channelProperties>
      </inkml:inkSource>
      <inkml:timestamp xml:id="ts0" timeString="2010-10-03T23:53:08.456"/>
    </inkml:context>
    <inkml:brush xml:id="br0">
      <inkml:brushProperty name="width" value="0.08333" units="cm"/>
      <inkml:brushProperty name="height" value="0.08333" units="cm"/>
      <inkml:brushProperty name="color" value="#F79646"/>
      <inkml:brushProperty name="fitToCurve" value="1"/>
    </inkml:brush>
  </inkml:definitions>
  <inkml:trace contextRef="#ctx0" brushRef="#br0">0 31 2785,'67'0'400,"-2"0"-464,2 0 192,44 0 48,-1-22-96,22 22-48,24 0 32,-2 0 16,24 0-64,-3 0-320,-19 0-1025</inkml:trace>
</inkml:ink>
</file>

<file path=ppt/ink/ink29.xml><?xml version="1.0" encoding="utf-8"?>
<inkml:ink xmlns:inkml="http://www.w3.org/2003/InkML">
  <inkml:definitions>
    <inkml:context xml:id="ctx0">
      <inkml:inkSource xml:id="inkSrc0">
        <inkml:traceFormat>
          <inkml:channel name="X" type="integer" max="31495" units="in"/>
          <inkml:channel name="Y" type="integer" max="19684" units="in"/>
          <inkml:channel name="F" type="integer" max="32767" units="dev"/>
        </inkml:traceFormat>
        <inkml:channelProperties>
          <inkml:channelProperty channel="X" name="resolution" value="5080.65771" units="1/in"/>
          <inkml:channelProperty channel="Y" name="resolution" value="5081.05273" units="1/in"/>
          <inkml:channelProperty channel="F" name="resolution" value="0" units="1/dev"/>
        </inkml:channelProperties>
      </inkml:inkSource>
      <inkml:timestamp xml:id="ts0" timeString="2010-10-03T23:53:09.634"/>
    </inkml:context>
    <inkml:brush xml:id="br0">
      <inkml:brushProperty name="width" value="0.08333" units="cm"/>
      <inkml:brushProperty name="height" value="0.08333" units="cm"/>
      <inkml:brushProperty name="color" value="#FFFF00"/>
      <inkml:brushProperty name="fitToCurve" value="1"/>
    </inkml:brush>
  </inkml:definitions>
  <inkml:trace contextRef="#ctx0" brushRef="#br0">0-4 1984,'21'0'529,"-21"0"-625,24 0 560,44 0 112,-4 0 192,25 23-543,43-2-49,0-21-64,0 45-16,3-24-224,-3 24-1201,-22-24-1216</inkml:trace>
  <inkml:trace contextRef="#ctx0" brushRef="#br0" timeOffset="-3312.3312">-1613-690 2465,'0'-21'528,"0"21"-16,0 0-48,0-23 17,0 23 95,0 0-272,0 0-144,0 0-80,0 0 80,0 0 32,0 0 32,0 0-16,0 0 49,0 0-113,0 0-80,0 0 0,0-22 0,0 22-16,-22 0-32,22-21-48,-22 21 32,22-23 0,-21 23 16,-1 0-32,22-22-64,-21 22 48,-3-23-32,2 23 96,0-21 208,-2-1-144,3 22-16,-1 0 16,1-22 0,-1 22-96,1-22 80,-4 22-48,4-23 0,-1 23 32,1 0-48,-1-21 48,-24 21-48,25-23 0,-1 23 16,-24 0-64,3 0 64,22-22-48,-25 22 16,3 0-16,-24 0-32,24 0 48,-25 0 0,-21 0 0,3 0-48,-3 22 64,0-22 16,22 23-64,2-23 64,-2 21-16,0-21-32,2 23 16,22-23 0,-3 22-48,3-22 32,22 22 0,-4-22-16,4 22 32,-1-22-32,1 0 0,21 21-48,-24-21 128,2 23-144,1-1 112,-1-22-32,0 23 0,1-2 16,-3-21-16,2 22 16,1 1-16,-25-2 16,24 2-16,1-1 16,-1 1 0,1-2-16,-4 1-32,4 1 16,21-2 16,-22 2-64,22 20 16,-21-20 64,21-1-96,-22 0 96,22 0 0,0 1-32,0-2-128,0 1 16,0 1-49,0-2 241,0 2 17,0-1-49,0-1-48,0-21 32,0 23 32,22-1-32,-22 1-32,21-2 32,1 1 64,-22 1-64,21-2 32,4 2-16,-4-1 0,1 1-80,-1-2 0,1-21 47,2 22 82,-2 1-17,-1-2-32,1 2-32,2-1 16,19-22 0,-21 21 0,-1 2 32,25-1-32,-25 0 0,22 0 32,3-22 16,-24 23 16,21-2 16,24 1 32,-24-22-32,3 23-32,-3-23 160,-19 21-64,19-21-16,1 23 96,23-23 0,-24 22-32,0-22-48,24 21-128,-21-21 16,-3 0-16,-21 0 16,24 23-32,-3-23 32,0 0 32,-22 0-16,25 0 16,-24 22-64,2-22 0,-3 0 33,22 0 111,-21 0 16,24 0 80,-3 0 32,0 0 16,46 0-144,-22 0-64,22 0 32,-3 0 96,6-22-160,-28 22-48,4 0 16,-4-23 16,4 23 80,-25 0-80,3 0 16,-3-21 0,0 21-16,24-22 16,0 22-16,-24-23 0,3 23-64,19 0 32,-22-21 64,3 21-64,-3 0 17,3-23-1,-3 23 16,2-22 48,20 1-112,-22 21 96,3-23-64,0 23-16,-25-22 64,22 22-64,-21-22 48,24 0 32,-25 22 0,22-23 0,-21 2-96,24 21 32,-3-22 16,3-1-32,-3 23 16,24-21 0,-24-2 16,0 1 0,-19 22 32,19-21-32,-18 21 96,-4-23-32,22 1-96,-21-1 64,-22 2 32,21-2 304,-21 1-128,25 1 0,-25 21-192,0-23 32,0 1-48,0-1 64,0 2-80,0-1 32,0-1-32,0-21-112,-25 22 144,4 1 81,-22-2-81,21 1-128,-24-22 80,3 21-32,-24 2-16,2-24-209,-2 24 65,-22-2 336,-21 1-64,-1 1 65,-45-2-113,24 1 128,-21-1-192,-1-21-32,-23 22 96,-1 1-288,-43-2-241,-21 1-447,-1-1-81,-45 23-47,24 0-737,-2 45 192,45 21-496,0 23-1520</inkml:trace>
  <inkml:trace contextRef="#ctx0" brushRef="#br0" timeOffset="557.0557">-1325 482 1360,'21'-22'128,"-21"22"865,0 0 63,22 0-256,-22 0-271,46 0-33,-3-23-80,2 23-256,44 0-144,19 0-16,5 0 0,41 23 32,2-1-144,-3 22-400,1-22-352,2 22-353,-3-21-960</inkml:trace>
</inkml:ink>
</file>

<file path=ppt/ink/ink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05-21T04:02:06.397"/>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0536405D-5063-44BC-AE7A-C6B617D22322}" emma:medium="tactile" emma:mode="ink">
          <msink:context xmlns:msink="http://schemas.microsoft.com/ink/2010/main" type="inkDrawing" rotatedBoundingBox="9903,7322 12674,7348 12655,9337 9884,9311" hotPoints="12416,8426 11241,9601 10066,8426 11241,7251" semanticType="enclosure" shapeName="Circle"/>
        </emma:interpretation>
      </emma:emma>
    </inkml:annotationXML>
    <inkml:trace contextRef="#ctx0" brushRef="#br0">2405 1122 1,'0'0'515,"0"0"-257,0 0 0,0 0-129,0 0 387,0 0-258,0 0 258,0-12 0,0 12 0,8-17 129,-8 17 0,11-19-258,-11 19 258,11-21-129,-11 21 0,11-22-129,-11 22 0,9-22 129,-9 22 0,11-17 0,-11 17 129,3-18-129,-3 18 0,5-20-129,-5 20 129,1-29-129,-1 29 0,0-32 129,0 12-129,2-1 129,-2 2 0,0-5-129,3 6 258,-3-5-258,1 3 0,0-3 129,3 5-129,-4-3 0,3 4-129,-3 0 129,0-1 0,0-2-129,0 5-129,0-2 129,0-2-129,-3 1 129,-1 1-129,-1-5 129,-2 5 0,-1-4-129,1 3 129,-2 0-129,0 1 0,-3 0 0,0-2 0,-3 6 0,1-1-129,14 14 129,-30-29 0,14 17 0,-1-4-129,-1 6 258,-1-2-129,3-3-129,-5 3 129,1-1 0,1 1 0,-3-3-129,0 4 129,-4-2 0,6 3 129,-3 0-129,1 2-129,-2-1 129,1 3 0,1-1 0,1-3 0,0 4-129,-2 0 0,-1-1 129,1 0-129,-1 1 0,-2 0 0,2 0 0,-2-2 0,0 4 0,-4-4 0,3 3 0,-2 1 0,-2-2 0,3 0 129,-2 0-129,2 4 0,0-3 0,3 1 0,-2 1 0,3 0 0,-1 0 0,2 1 0,-1 0 0,1-2 0,0 3 0,-2-1 0,2 2 0,-3 0 0,3 0 0,-4 0 129,0 0-129,-2 0 0,2 0 0,-4 0 0,1 2 0,1 2 0,-2-1 0,2 0 0,0 0-129,1 2 258,0 1-129,1-1 0,1-1-129,0-1 129,-3 6 0,4-3 0,0 2 0,-1 0 0,-1 2-129,0 1 129,4-2 0,-3 2 0,4-1 0,1 1 0,-1-3 0,-1 2 129,2-2-129,6 0-129,-5 2 129,5 1 0,-4-2 0,4 2-129,3 6 129,-3-1-129,3 4 129,-1 3-129,0-3 258,-4 7-258,4-2 129,-2 2 0,0-5 0,0 2 0,0 0 0,-1 0 129,1 1-258,0-2 129,0 5 0,-3-1 0,5 3 0,-4-1 0,2 1 0,-2 0 0,2 4 0,-2-3 0,1 0-129,3 3 129,2-5 0,-2-1-129,3 5 129,0-7 0,3 0-129,2 1 129,2-2-129,-1-2 129,4 1 0,0-1-129,0 1 129,7-5-129,0 3 129,1-2 0,1 0-129,2 1 129,0-2 0,1 1 0,2-4 0,-1 2 0,1 1 129,-2-2-129,6 4 0,-2-3 0,3 5 0,2 0 0,-2 1 0,1 4-129,0-3 129,4 3 0,-4-8-129,6 8 258,-6-7-258,3 3 258,0-2-129,2 2 0,2-2 0,0 0 0,3 2 0,-1-3 0,3-1-129,-2 1 129,4-2 0,0 0 0,0-3 0,0 2 0,1-2 0,3-4 0,-2 3 0,5-4 0,1 2 0,-1-2 0,6 0 129,-3-5-129,2 2 0,-1-1 0,1-2 0,-3 0 0,2-1-129,-1-1 258,-8-3-258,7 3 129,-4-1 0,-2-1 129,3-1-129,4 1-129,-6-1 258,3 0-258,-2-1 129,3-5 0,-4-1 0,6-1 0,-6-5 0,-3 5 129,3-5-129,-1 4 0,1-3 0,-7 3 0,3-6 0,-2 8 129,-1-5-129,-3-3 0,5 1 0,-3-4 0,3 1 129,-1-1-129,-2 1 0,3-4 0,-5-2 0,2 0 129,-3 0-129,0-3 0,-1-1 0,-3 1 0,3 4 129,-4-3-129,-2 0 0,2 0 0,-1 6 0,-4-4 0,-1 5 129,-2-5-129,0-2 0,-2 3 129,0-6-129,-2 1 129,-2-5-129,4 2 0,-1-4 0,0 3 0,-3 3 0,1 2 0,-2 6 129,0-2-129,-6 4 129,-1 18-129,0-27 129,0 27-129,-6-27 129,-3 10-129,-1 0 129,0-3-129,-1 0 0,-2-4 0,-2-5 129,1 0-129,-5 0 0,3-3 0,-3 0 0,1 0 0,-6 1 129,5 3-129,-1 1 0,-3-1-129,0 4 129,-1 0-129,5 4-129,-4 2-129,6 1-129,-7-5-387,8 10-903,-5 0-1806,-2-10-516,4 7 129,-18-14-258</inkml:trace>
  </inkml:traceGroup>
</inkml:ink>
</file>

<file path=ppt/ink/ink30.xml><?xml version="1.0" encoding="utf-8"?>
<inkml:ink xmlns:inkml="http://www.w3.org/2003/InkML">
  <inkml:definitions>
    <inkml:context xml:id="ctx0">
      <inkml:inkSource xml:id="inkSrc0">
        <inkml:traceFormat>
          <inkml:channel name="X" type="integer" max="31495" units="in"/>
          <inkml:channel name="Y" type="integer" max="19684" units="in"/>
          <inkml:channel name="F" type="integer" max="32767" units="dev"/>
        </inkml:traceFormat>
        <inkml:channelProperties>
          <inkml:channelProperty channel="X" name="resolution" value="5080.65771" units="1/in"/>
          <inkml:channelProperty channel="Y" name="resolution" value="5081.05273" units="1/in"/>
          <inkml:channelProperty channel="F" name="resolution" value="0" units="1/dev"/>
        </inkml:channelProperties>
      </inkml:inkSource>
      <inkml:timestamp xml:id="ts0" timeString="2010-10-03T23:53:07.995"/>
    </inkml:context>
    <inkml:brush xml:id="br0">
      <inkml:brushProperty name="width" value="0.08333" units="cm"/>
      <inkml:brushProperty name="height" value="0.08333" units="cm"/>
      <inkml:brushProperty name="color" value="#FFFF00"/>
      <inkml:brushProperty name="fitToCurve" value="1"/>
    </inkml:brush>
  </inkml:definitions>
  <inkml:trace contextRef="#ctx0" brushRef="#br0">0 287 3601,'88'0'897,"1"-22"-881,68-22 64,42 21 0,19-20-48,3 20-16,2-22-48,-2 24 16,-3-1-48,-19 0-273,1 22-415,-44-22-1057</inkml:trace>
  <inkml:trace contextRef="#ctx0" brushRef="#br0" timeOffset="2883.2876">223 1414 4850,'0'0'416,"0"0"-1024,0 0 255,22 0 305,21 23-144,24 20 96,19 1 16,27 1 80,19-1 0,22 1-256,-22-1-256,2-23-1185</inkml:trace>
  <inkml:trace contextRef="#ctx0" brushRef="#br0" timeOffset="-3843.3843">619 463 128,'-65'-21'240,"44"21"-160,-3-22-32,24 22-16,-22 0-32,0-23-48,-2 23 48,3 0 0,-1-21 0,1 21 16,21 0 16,-22-23-32,1 23-112,21 0-288</inkml:trace>
  <inkml:trace contextRef="#ctx0" brushRef="#br0" timeOffset="4372.4368">-596 1303 3601,'-21'0'1649,"-1"0"-1185,-2-21-400,3 21 48,-44 0-80,-24 0-48,0 0 32,-21 0-16,-1 21 32,-21 24-64,-2-24-256,2 24-704,21-1-625,1-22-1120</inkml:trace>
  <inkml:trace contextRef="#ctx0" brushRef="#br0" timeOffset="3704.3704">-286 1369 3569,'0'0'945,"0"0"-241,0 0 80,0-21 465,0 21-129,0 0-527,0 0-321,0 0-384,0 0-144,0 0-401,-46 21 225,25 2 432,-44 43-96,-24 0-208,22 2-400,-22 19-529,3-21-64,-3 1-672</inkml:trace>
  <inkml:trace contextRef="#ctx0" brushRef="#br0" timeOffset="6548.6548">-884 110 3057,'22'-88'1296,"-22"22"-143,0 0-145,0-2-159,-65-21-753,-24 2 64,-43-2 0,-21 1-64,-3 21-192,-19-20-160,18 19-961,4 47-2096</inkml:trace>
  <inkml:trace contextRef="#ctx0" brushRef="#br0" timeOffset="5792.5792">-1280 155 2897,'-88'-68'416,"20"47"-320,4-1-48,-25-22 0,0 21 432,-22-21-400,23 22-64,23-22 16,19 44-80,46 0-512</inkml:trace>
  <inkml:trace contextRef="#ctx0" brushRef="#br0" timeOffset="5011.5011">-1105 951 2849,'-64'-23'320,"18"23"-160,3-22-16,-24 22 240,24 0-112,-3-23-160,24 23-64,-21 0-32,22 0 16,-4 0 257,4 0 127,-1 0-208,1-21-16,-1 21-192,22-23-144,-21 23-320,-4-22-577,25 1-1248</inkml:trace>
</inkml:ink>
</file>

<file path=ppt/ink/ink31.xml><?xml version="1.0" encoding="utf-8"?>
<inkml:ink xmlns:inkml="http://www.w3.org/2003/InkML">
  <inkml:definitions>
    <inkml:context xml:id="ctx0">
      <inkml:inkSource xml:id="inkSrc0">
        <inkml:traceFormat>
          <inkml:channel name="X" type="integer" max="31495" units="in"/>
          <inkml:channel name="Y" type="integer" max="19684" units="in"/>
          <inkml:channel name="F" type="integer" max="32767" units="dev"/>
        </inkml:traceFormat>
        <inkml:channelProperties>
          <inkml:channelProperty channel="X" name="resolution" value="5080.65771" units="1/in"/>
          <inkml:channelProperty channel="Y" name="resolution" value="5081.05273" units="1/in"/>
          <inkml:channelProperty channel="F" name="resolution" value="0" units="1/dev"/>
        </inkml:channelProperties>
      </inkml:inkSource>
      <inkml:timestamp xml:id="ts0" timeString="2010-10-03T23:47:19.199"/>
    </inkml:context>
    <inkml:brush xml:id="br0">
      <inkml:brushProperty name="width" value="0.08333" units="cm"/>
      <inkml:brushProperty name="height" value="0.08333" units="cm"/>
      <inkml:brushProperty name="color" value="#177D36"/>
      <inkml:brushProperty name="fitToCurve" value="1"/>
    </inkml:brush>
  </inkml:definitions>
  <inkml:trace contextRef="#ctx0" brushRef="#br0">10119 7722 1680,'0'0'801,"0"0"-657,0 0 48,0 0 464,0 0-160,0 0-160,0 0 97,0 0-97,0 0-144,0 0 16,0 0 0,0 0-144,0 0 224,0 0-64,0 0-112,0 0-32,0 0 81,0 0-17,0 0-32,0 0-16,0 0-16,0 0-32,0 0-32,0 0 0,0 0-32,0 0 16,0 0-64,0 0-32,0 0-96,0 0 48,0 0 15,0 0 1,0 0 144,0 0 96,0 0 97,0 0 15,0 0 48,0 0-48,0 0-16,0 0 48,0 0 96,0 0 128,0 0 65,0 0-17,0 0 48,0 0-16,0 0 17,0 0 15,0 0-32,0 0-79,0 0-161,0 0-208,0-22-112,0 22 48,0 0-16,0-22-64,0 22 16,0-23-16,0 23 0,0-21 64,0-1-64,0 22-64,0-23 128,0 23-48,0-21 112,0 21-48,0-23 32,0 23-48,0 0-48,0-22 0,0 22 16,0-23 32,0 23 32,0 0-16,0 0 16,0-21 0,0 21 16,0 0 32,0 0 80,0 0 32,0-22-16,0 22-16,0 0-80,0 0-32,0 0 48,0 0-95,0 0-33,0 0 48,0 0 16,0 0-16,0 0 0,0-23-48,0 23 16,0 0 0,0 0-16,0 0-16,-24 0-32,24-21-112,0 21 95,-22 0 33,22 0 64,-21 0 17,21 0 47,0-23-48,-22 23-16,22 0 0,0 0-32,-24 0 48,24 0-48,0 0 16,-22-22-192,22 22-17,0 0 193,-21 0 80,21 0-47,0 0-17,-22 0 16,22 0 32,-21 0-32,21 0-16,-25 0 48,25-21-32,-21 21 0,21 0-32,-22 0 16,22 0 0,0 0-16,0 0 48,0 0-16,0 0-32,0 0-32,0 0 16,0 0-48,0 0-64,0 0-16,0 0 31,0 0-15,0 0 48,0 0 48,0 0 144,0 0 48,0 0-63,0 0-1,0 0 0,0 0-32,0 0 0,0 0-16,0 0-48,0 0 16,0 0 0,0 0-16,0 0 32,0 0-16,-21 0-48,21-23 0,-22 23 64,-2 0-32,2 0-16,1 0 48,-1-22 0,-2 22 0,3 0-32,21 0 0,-22 0 0,0 0-16,22 0 16,0 0-32,0 0 32,-21 0-80,21 0 64,0 0-80,0 0 144,0 0-112,0 0 64,-22 0 32,22 0-64,-24 0 48,24 0 0,-21 0 48,-1 0-112,22 0 128,-22 0-144,22 0 80,-24 0-16,24 0 0,-21 0 16,21 0-32,0 0 32,-22 0-32,22 0 32,0 0-16,-21 0 0,21 0-16,-22 0 32,22 0-32,-24 0 32,2 0-48,22 0 32,-21 0 0,-1 22-16,22-22 32,-21 0-32,21 0 0,0 0 16,-22 0-32,22 0 32,0 0-48,-24 0 112,24 23-80,-22-23-32,22 0 96,-21 0-64,-3 21-16,24-21 16,-22 0-80,22 0 96,0 0 0,0 0 0,0 0 0,0 0 0,0 0 0,0 0 16,0 0-32,-22 22 16,22-22 0,0 0-32,-21 0-48,21 23 31,-22-23 17,22 0 48,-21 21-48,21-21 32,-24 0 16,24 23-32,0-23 64,0 0-64,-22 0 16,22 0 16,0 0-16,0 0 16,-22 22 1,22-22-50,0 0 49,-21 0 1,21 0-34,0 21 34,0-21-34,-22 0 50,22 0-1,0 0-48,0 0-33,-21 0 82,21 0-49,-24 23 48,2-23-32,1 0 16,21 0-16,0 0 0,0 0 32,-25 0-80,25 0 96,0 0-16,0 0-48,0 0 64,0 0 16,0 0-96,0 0 128,0 0-96,0 0 64,0 0-16,0 0 0,0 0 0,0 0-48,0 0 16,0 0-16,0 0 96,0 0-160,0 0 160,-21 0-80,21 0-64,-22 0 96,22 0-64,-21 0 0,-1 0-48,1 0 112,-4 0-48,25 0 16,-21 0 0,-1 0-16,22 0 16,-21 0-32,-1 0 48,22 0-64,-21 0 48,21 0-16,0 0 16,0 0-32,-25 0 16,25 0-16,0-23 48,-21 23-32,21 0 0,0 0 32,-22 0-16,22 0 16,-24-21-48,24 21 32,-21 0-32,21 0 0,0 0 16,-22 0 0,22 0-16,0 0 0,0 0 16,-22 0 0,22 0 16,0 0-32,0 0 48,-21 0-32,21-22 16,-22 22-16,22 0 16,-24 0 0,24 0 0,0 0 16,-21 0-64,21 0 48,0 0-16,0 0 16,-22 0-16,22 0-16,0 0 16,0 0 0,0-23 16,0 23-16,-22 0 0,22 0 0,0 0-16,-21 0 0,21 0 32,-22 0-16,-2 0 0,24 0-16,-21-21 0,21 21 48,-22 0-32,22 0 48,-24 0-64,24 0 32,-22 0-16,22 0 0,-21-23 0,21 23 0,-22 0 0,22 0-16,-21 0 32,-4 0-64,25 0 64,-21 0-64,-1-22 32,1 22 0,21 0 16,-22 0 16,22 0-32,-21 0-16,-4 0 16,4 0 0,21 0-48,-22 0 48,-2 0-32,3 0 32,-1 0 0,22 0 0,-21 0 16,21 0-16,-22 0 16,22 0-16,-22 0-16,-2 0-16,3 0 32,21 0 0,-22 0 0,1 0 16,-1 0 0,0 0 16,-2 0-16,24 0 16,-21 0-16,-1 0 0,22 0 16,-24 0-16,24 0 0,-22 22 16,22-22-48,-21 0 16,21 0 48,0 0-32,0 0 16,-22 0-16,22 0 80,0 0-80,0 0 48,0 0 16,-21 0-112,21 0 112,-22 0-16,22 0-16,-24 0-32,2 0 0,22 0 32,-21 0-16,-1 0 0,1 0 64,-3 0-48,24 0-16,-22 0-16,0 0 16,22 0 112,-21-22-128,-3 22 48,2 0-64,1 0 128,21-21-96,-22 21 0,1 0 0,-25-23-32,24 23 16,1-22-48,-1 22 64,-2-23-80,2 23 16,1-21 80,21 21 0,-22-23-32,22 23 16,-21-22 32,21 22-80,-25-21 48,25-2-64,0 1 96,0 22-64,-21-22 32,21 0-48,0 0 64,0 0-16,0 0 16,0 22-96,0-23 0,0 23 16,0-21-64,0-1 16,0 22 0,21-23 48,4 0 32,-4 23 16,-21-21 48,22 21 0,-22 0-32,21-22 0,-21 22 32,22-23-64,-22 23-32,24 0 32,-2-21 0,-22 21-16,21-23 80,-21 23 0,22-22-32,2 22 32,-24-21-48,22 21 128,-22 0-112,0-23 16,21 23-16,-21-22-16,22 22 0,-22-23-32,0 23 64,21-21-32,-21 21 64,0 0-96,22 0 32,-22-23 0,0 23-16,0 0 64,24-22-48,-24 22 0,0-21-48,0 21 112,21 0-64,-21-23 32,0 23-16,0 0 48,0-22-32,0 22 16,0 0 0,0-22 0,0 22-48,0-22 16,0 1 32,0 21-32,0-23 16,0 1 0,0 22 16,0-23-48,0 2 16,0 21 0,0-23 0,0 23 48,0-22-16,0 1-16,0-2-64,0 23 80,0-22-16,0-1-64,0 2 32,-21-1 16,21-1 16,0 23-48,0-21 64,-24-2 16,24 23 16,0-22-64,-22 22 32,22-21 33,0 21-17,-21-23 16,21 23-48,0-22 0,-22 22-32,22-22 16,-21 0-16,21 22 16,-22-23-32,22 2 32,0 21-32,-24-22 16,24-1 16,-22 2-16,22 21-16,-21-23-16,-1 1 0,-2 1 32,24 21 48,-22-23-48,1 1 32,21-1 32,-22 23-64,22-21 16,-21 21 0,21-23-16,-25 1-16,25 1 48,-21 21 0,21-23-16,-22 1 16,22 22-64,-21-23 16,21 2 32,0 21 16,-22-22-64,22 22-16,0-23 48,0 2-32,0-2-32,0 23 64,0-22-16,0 0 0,0 22 32,0-22 0,0 22-16,0-22-80,0 0 112,0 22-64,0-22 16,0 22 0,0-23-16,0 2 32,22-1 0,-22-1 16,21 2-32,-21 21 16,0-23-16,22 23 48,-22-22-32,21 22 0,4-21 16,-4-2-48,-21 1-32,22 22 48,-1-23 16,-21 23-32,22-21 16,-22 21-17,24-23 49,-2 23 1,-22-22 63,21 22-128,-21-21 128,22-2-48,-22 23-16,24 0-16,-24 0 0,0 0-16,0-22 16,0 22 0,0 0 0,0 0 0,22-23-16,-22 23-32,0 0 32,21-21 16,1-1-16,-1 0 80,-21 22-48,22-22-16,-22 22 0,0-23 16,24 23-16,-24 0 32,0-21 0,21 21 32,-21-23-64,0 23 32,0-22-16,0 1 48,0 21-80,0-23 48,0 1 0,0-1-32,0 2 0,0-1-16,0-1-48,0-21 32,-21 22-16,-3-22 0,2 21 0,1 1 0,-1 1-32,1-2 160,-1 1-16,-2 0 0,2 0-16,22 0 0,-21 0-48,-1 22 0,22-22 16,-24-1 32,24 23-32,-22-21-16,1-2 16,21 23-32,0-22 48,-22 1-32,22-2 0,-21 23-16,21-22 48,-25-1-48,4 2 16,21-1 0,-22-1 32,22 23-16,-21-21-32,21-2 16,0 23-64,0 0 64,0-22-64,-22 22 32,22 0-64,0-23 32,0 23 32,0 0 48,0 0-16,0-21-16,0 21 0,0-22 16,0 22 32,0-23-48,0 23 16,0-21 0,0-2-80,0 23 64,22 0-16,-22-22 16,21 22-17,-21-21 17,0 21-64,22-23 16,-1 23-224,4-22 80,-4 22 144,1-22-16,-1 22 16,-21-22 32,22-1 32,2 23 48,-2-21-80,-22 21 48,21-22 32,-21 22 48,22 0-16,-22-23-16,0 23 0,0-21-80,0 21 16,24-23 48,-24 1-64,0 22 16,22-21-16,-22-2 16,0 23 0,21-22-32,-21 22-32,0 0 64,0-23 0,22 23 32,-22 0-80,0 0 32,0 0 0,0 0 0,0 0 32,0 0-32,0 0 48,0-21-32,0 21 32,0 0 16,0-22-16,0 22-32,21-23 48,-21 23 16,0-21-80,0-2-16,0 1 48,0-1 0,0 2-16,0-1 16,-21-22-32,21 21 0,-22-20 32,1 20-48,-1-21-32,-2 22-80,2-1 256,1 2-80,21 21-32,-22-22 0,22-1 0,-24 23 32,24-21 16,0 21-48,0 0 16,-22-23-16,22 23 16,0 0-32,0 0 0,0 0-32,0 0 32,0-22-16,0 22 16,0 0-32,0 0 32,0 0-16,0 0 16,0 0-32,0 0 0,0 0 0,0 0-32,0 0 48,0-21 16,0 21 64,22-23-144,-22 23 80,24-22-64,-24 22 32,22 0-32,-1-23 0,-21 23-80,22 0-80,24-21-144,-25 21 111,44-23 161,2 23 48,-21-22 0,-3 22 64,0-21-16,3 21-16,-3 0 112,0 0-112,-19-23 32,-2 23 0,-1 0-48,3 0 32,20 0-32,-23 0 16,22 0 0,-19-22 32,20 22-16,-1 0 0,-22 0-32,25 0 16,-25 0 0,4 0-32,-4 0 32,1 0-32,-1 0 80,-21 0-32,22 0-32,-22 0-16,0 0-16,21 0 16,-21 0 0,25 0 48,-25 22-32,21-22 32,-21 0 0,22 0 32,-22 0-32,21 23-16,1-23 32,2 0-48,-2 21-16,-22-21 48,21 0 0,3 22-16,-2-22 48,-1 0 16,1 23-48,21-23 16,-19 21 64,-2-21-80,-1 23 32,1-23-32,21 0 32,-19 22 64,19-22-32,-18 23-32,-4-23 0,22 0-32,-21 21 0,-1-21 32,25 0 0,-24 22-16,21-22 64,-22 0-80,4 0 48,-4 23-16,1-23-16,2 0 48,-3 0-48,-21 0 64,22 0-64,-22 0 48,0 0-16,0 0 64,0 0-48,0 0 32,0 0-80,0 0 0,0 0 32,21 0-48,-21 0 64,0 0 16,0 0 64,0 0 32,0 0-16,0 0 0,0 0-15,22 0-113,0 0 0,2-23 0,-3 23-16,1-22 16,-1 22-16,1-21 16,0 21 16,2-23-64,-3 23 32,1 0 32,2-22-32,-2 22-64,-1 0 32,-21-23 16,22 23 16,-1 0-16,-21-21 48,22 21 16,-22 0-64,24 0 32,-2 0 0,-22 0-32,21-23 0,-21 23 16,0 0-32,22 0-16,-1 0 15,3 0 50,20-22-34,1 22 34,-2-21-82,22 21 130,-19 0-82,-3-23 17,3 23 0,-3 0-48,3 0 64,-25-22-48,1 22 16,21 0 16,-19 0-16,-2 0 0,-1 0-16,1 0 16,-22 0-48,24 0 16,-3 0 0,-21 0 16,22 0-48,-1 0 96,1 0-96,-22 0 96,24 0-80,-24 0 48,22 0-16,-22 0-32,21 0 16,-21 0 32,0 0-16,22 0-16,-22 0 32,0 0 0,0 0-16,0 0-16,0 0 0,0 0 0,21 0 0,-21 0 64,0 0-144,0 0 112,22 0 16,-22 0-16,24 22 64,-24-22-48,22 0-48,-22 0 48,21 0-16,-21 0 16,25 23-16,-25-23 16,0 0 0,21 0 16,-21 0-16,0 0 0,0 0 0,0 0-48,0 21 16,0-21 32,22 0-32,-22 0 32,0 0-64,0 0 112,0 0-64,0 0 16,0 0 16,0 0 0,0 0 0,0 0-48,0 0-96,0 0 112,0 0 32,0 0 0,0 0-48,0 0 32,0 0 0,0 0 16,0 0-16,0 0 16,0 0 0,0 0-16,0 0-16,0 0 32,0 0-16,0 0-16,0 0 0,0 0 0,0 0 0,0 0-48,0 0 0,0 0 80,21 0 32,-21 0-32,0 0 16,0 0 0,0 0 0,0 0 16,0 0-48,0 0-48,0 22-64,0-22 208,0 0 352,0 0 64,0 0-112,0 0-207,0 0-81,0 0-48,0 0 0,0 0-32,0 0-32,0 0-16,0 0 16,0 0 0,0 0-16,0 0-32,0 0-64,0 0-65,0 0-95,0 0 80,0 0 144,0 0 128,0 0-80,0 0 16,0 0 0,0 0 0,0 0 16,0 0 0,0 0 0,0 0-32,0 0-16,0 0-16,0 0 48,0 0 0,0 0-16,0 0-16,0 0 16,0 0-16,0 0 0,0 0-128,0 0-912,0 0-1569,0 23-497,-89-23-3009</inkml:trace>
</inkml:ink>
</file>

<file path=ppt/ink/ink32.xml><?xml version="1.0" encoding="utf-8"?>
<inkml:ink xmlns:inkml="http://www.w3.org/2003/InkML">
  <inkml:definitions>
    <inkml:context xml:id="ctx0">
      <inkml:inkSource xml:id="inkSrc0">
        <inkml:traceFormat>
          <inkml:channel name="X" type="integer" max="31495" units="in"/>
          <inkml:channel name="Y" type="integer" max="19684" units="in"/>
          <inkml:channel name="F" type="integer" max="32767" units="dev"/>
        </inkml:traceFormat>
        <inkml:channelProperties>
          <inkml:channelProperty channel="X" name="resolution" value="5080.65771" units="1/in"/>
          <inkml:channelProperty channel="Y" name="resolution" value="5081.05273" units="1/in"/>
          <inkml:channelProperty channel="F" name="resolution" value="0" units="1/dev"/>
        </inkml:channelProperties>
      </inkml:inkSource>
      <inkml:timestamp xml:id="ts0" timeString="2010-10-03T23:47:10.195"/>
    </inkml:context>
    <inkml:brush xml:id="br0">
      <inkml:brushProperty name="width" value="0.08333" units="cm"/>
      <inkml:brushProperty name="height" value="0.08333" units="cm"/>
      <inkml:brushProperty name="color" value="#177D36"/>
      <inkml:brushProperty name="fitToCurve" value="1"/>
    </inkml:brush>
  </inkml:definitions>
  <inkml:trace contextRef="#ctx0" brushRef="#br0">10472 2836 848,'0'0'544,"0"0"32,0 0 225,0 0-113,0 0-144,0 0-111,0 0-17,0 0 64,0 0 80,0 0-64,0 0 1,0 0-81,0 0-144,0 0-64,0 0 16,0 0-32,0 0-32,0 0-48,0 0-48,0 0-48,0 0-16,0 0 0,0 0 48,0 0 16,0 0-16,0 0-15,0 0 31,0 0-48,0 0 48,0 0 32,0 0 16,0 0 0,0 0 0,0 0-96,0 0-64,0 0-96,0 0 64,0 0 112,0 0 0,0 0 208,0 0-48,0 0-16,0 0-48,0 0-48,0 0-80,0 0-96,0 0 64,0 0-32,0 0 0,0 0-16,0-22 112,0 22 0,0 0-16,21-21 0,-21 21 0,0 0-48,0 0 96,0 0-48,22 0-32,-22 0 0,0 0-80,0-23-32,0 23-48,21 0 192,3 0-64,-2-22 0,0 22 48,-1 0-96,1 0 32,-1 0 16,3-22 80,20 22 0,-20 0-48,19 0-16,-43-22 48,21 22-16,-21 0-16,22 0-64,-22 0 112,21 0-112,-21 0 48,25 0 64,-4 0-80,1 0 112,-22 0-112,21 0 80,-21 0-64,22 0 0,-1-22 48,4 22 16,18 0-48,-19 0 80,19 0-64,-21 0 16,-1 0-16,-21 0-48,22 0 80,-22 0-80,24 0 160,-24 0-64,21 0-16,-21 0 64,0 0-64,22 0 16,-22 0 0,22 0-16,-22 0-16,0 0 0,21 0-16,1 0-16,2 0 64,-3-22-16,1 22 0,2 0 0,-2 0-32,-1 0 32,1 0-16,-1 0-16,1 0-16,2 0 32,-24 0 16,22 0-16,-22 0-48,21 0 64,-21 0-48,22 0 32,-22 0-48,21 0 80,4 0-96,-4 0 64,-21 0-32,22 0 16,-1 0 96,3 0-112,-2 0-16,0 0 64,-1 0-32,1 0 0,-22 0 0,21 0 16,3 0-32,-24 0-16,22 0 32,-22 0 0,0 0-32,21 0 32,1 0-48,-22 0 64,22 0-16,2 0 16,-3 22 0,-21-22-16,22 0 32,-1 0-64,4 0 0,-25 0-16,21 22 48,-21-22-16,22 0 16,-1 0 32,-21 22-16,22-22-16,2 0 32,-24 0-48,22 0 16,-22 22 0,0-22-96,21 0-32,-21 0-64,0 0 64,0 22 48,0-22 112,0 0 112,22 0-128,-22 0 16,21 23 32,-21-23-32,24 0-32,-24 0 32,22 21-16,-22-21 0,0 0-16,22 0-64,-22 0-16,0 0 80,21 22-32,-21-22 48,0 0 48,0 0-48,0 0 0,0 0 16,0 0 32,0 0-64,0 0 64,0 0 128,0 0 112,0 0 96,0 0 0,0 0-15,0 0-17,0 0-48,0 0-272,0 0 112,0 0-176,0 0 0,0-22-16,0 22-80,0 0-16,0-21 32,0 21 304,0 0-80,0 0-64,0 0-64,0 0 32,0-23-32,0 23-64,0 0 64,0 0-64,0 0 32,24-22 16,-2 22 0,-1 0-16,23 0 32,-23-22-80,3 22 32,-2 0 0,21 0 64,3 0-48,-25-22 32,22 22-16,-18 0 32,18 0-16,-22 0-64,1 0 96,-1-22-16,4 22-16,-4 0 0,1 0 0,2 0 16,-3 0-48,-21 0 16,44 0 32,-23 0-16,25-22-32,-25 22 64,1 0-64,-1 0 32,23 0 0,-20 0 0,-3 0 0,1 0 16,-22 0-32,24 0 0,-2 0-16,-1 0 16,-21 0 0,22 0 0,-1 0 16,1 0-32,-22 0-16,24 0 16,-24 0 16,22 0-16,-22 0-16,21 0 96,1 0-48,-1 0 0,1 0 0,2 0-32,-2 0 32,-1 0 32,3 0-32,-2 0-32,-1 0 16,1 0-16,0 0 16,-22 0-16,21 0 0,3 22 48,-24-22 0,22 0-16,-1 0-16,-21 0 0,22 0-48,-22 0 16,0 0 16,21 22 16,-21-22 0,22 0 16,-22 0 0,24 0 16,-24 0-32,22 22-16,-22-22-17,21 0 17,-21 0 48,25 22-16,-4-22 0,-21 0 0,22 0 0,-22 0-32,0 0-64,0 22 64,21-22-32,-21 0-64,0 0 128,22 23-64,-22-23-16,24 0 16,-24 21 0,0-21 32,22 22 48,-22-22 32,21 23 32,-21-23-32,22 0 0,-22 21-32,0-21-48,21 23-96,-21-23 128,0 22 0,22-22 16,-22 23 48,0-23 0,24 21-16,-24-21-80,0 22 64,21-22-80,-21 23-48,0-23 16,0 0 0,0 21 80,0-21-48,0 0 32,0 23 16,0-23 32,0 0 32,0 22-16,0-22 0,0 21-16,0 2-16,0-23 0,0 22 0,0-22-16,0 23 16,0-23-16,0 0-32,0 0-80,0 21 144,0-21-32,0 0 0,0 0 16,0 23 16,0-23-16,0 22-32,0-22 48,0 21-16,0-21-16,0 0 16,-21 23-32,21-23 32,0 22-32,0-22 16,0 0 0,-24 22 32,24-22 0,0 0-16,-22 22-32,22-22 16,0 21 32,0-21-16,-21 23-16,21-23 0,0 0-16,-22 0 16,22 22 32,0-22-48,0 0 0,0 23 32,0-23-16,-21 0 32,21 21-64,0-21 64,0 0-48,0 0 64,-22 23-80,22-23 32,0 0 32,0 22-32,-24-22 32,24 0-32,0 21 48,-22-21-64,22 23 80,0-23-48,-21 0-32,21 22 0,0-22 32,-22 0 0,22 23-16,0-23 0,-21 21 0,21-21 0,0 0-32,0 0 0,0 0 0,0 22 16,0-22-48,0 0 64,0 23 64,0-23-48,0 0 0,0 0-16,0 0-16,0 0 32,0 0 0,0 21-48,0-21 48,0 0 0,0 0-16,0 23-64,0-23 96,0 0-64,0 0 48,0 0-16,0 0 16,0 0 16,0 0-16,0 0 16,0 0 0,0 0-16,0 0-32,0 0 0,0 0-64,0 0-64,0 0 48,0 0-64,0 0 96,0 0 16,0 0 16,0 0 32,0 0 0,0 0 32,0 0-80,0 0 112,0 22 0,21-22 0,-21 0 32,22 0-48,-22 0-16,21 21-16,-21-21 0,0 0 0,0 0 16,0 0-48,22 23 16,-22-23 32,0 0-48,24 0 32,-24 22 64,22-22-80,-22 0 0,0 22 32,21-22-48,-21 0 0,0 22 16,0-22-48,0 0-32,0 0 96,0 0-64,0 23 32,22-23-32,-22 0 48,0 0 32,0 0-16,0 0 0,0 0-48,21 0-32,-21 21-48,0-21 48,0 0 80,0 0 64,0 0-96,0 22 48,0-22-16,0 0-64,0 23-48,0-23 192,0 0-80,0 21-32,0-21 48,0 0 48,0 0-64,0 0-32,0 0 32,0 23 0,0-23-16,0 0 32,0 0-32,0 0 32,0 22-64,0-22 96,0 0 16,0 0-48,0 21-16,0-21 32,0 0-16,0 23-16,0-23 16,0 0-32,0 0 16,0 22-16,0-22 0,0 0 32,-21 0-64,21 23 80,0-23-64,-22 0 32,22 21-16,0-21-16,0 23 16,-21-23-48,21 22 417,0-1-241,0-21-64,-22 23-48,22-23 48,0 0-48,-24 22 32,24-22 16,0 0-48,0 23-32,-22-23 64,22 0-48,-21 21 32,21-21-16,-22 22 16,22-22-16,0 0 0,0 0-32,-21 0 16,-4 23 48,4-23 48,-25 21-64,24 2 16,-21-23-32,22 22-64,-1 0 64,-23-22-16,23 22 0,-21-22-16,43 22 16,-22-22-16,22 0 16,0 0 0,0 0-16,0 0 0,0 0 16,-24 22 0,24-22 16,-21 0 0,21 0-32,0 22 0,0-22 16,-22 0-16,22 23 48,-24-23-48,24 0 0,0 0 16,0 0-16,0 21-32,0-21 48,-22 0 80,22 0-80,0 0-32,0 22 64,-21-22-32,21 0-32,-22 23 64,22-23-32,-21 21-48,21-21 64,-22 23-64,22-23 80,0 22-64,-24-22 0,24 21-80,0 2 128,-22 0 592,22-1-352,-21-1-240,21 2 0,0-23 16,0 22-32,0-22 0,0 0 16,0 23-16,0-23-48,0 0-16,0 0 0,0 0 48,0 0 32,0 21-16,0-21 32,0 0-16,0 0-32,0 0 32,0 0-48,0 22 64,0-22-112,0 0-16,0 0 16,0 0 48,0 0-112,0 0 64,0 0 0,0 0 96,0 0-32,0 0 48,0 0-48,0 0 0,0 0 16,0 0-16,0 0-64,0 0 80,0 23-16,0-23 32,21 0 32,-21 0-16,0 0-48,0 21 16,22-21-32,-22 0 48,0 0-16,0 0 0,0 0 0,0 0 0,0 0 0,0 0-48,0 0 80,0 0-64,24 23 16,-24-23 32,0 0-16,0 0 0,22 0 32,-22 0-32,0 22 0,21-22 0,-21 0 16,22 0-16,-22 22 16,21-22 0,1 22-16,-22-22-112,24 21 112,-24-21 64,22 23-48,-22-23 16,0 0-16,21 0-16,-21 22-16,0-22 64,0 0-48,0 0 0,0 0 16,0 0-16,0 0 16,0 0-64,0 0-64,0 0 32,0 0-112,0 0 128,0 0 32,0 0-16,0 0 96,0 0-16,0 23-48,0-23 64,0 0-80,0 0 96,0 21 48,0-21-64,0 0-16,0 0-32,0 0 64,0 22-96,0-22 48,0 0 0,0 23 128,0-23-16,0 21-96,0-21 0,0 23 0,0-23-64,0 22 80,-21-22-48,21 0 32,0 0 16,0 0-32,0 23-48,0-23 96,-22 0-48,22 0 48,0 21-48,-24-21 32,24 0-32,0 22 0,-22-22 0,1 0-16,21 23 32,-22-23-32,22 21 16,-21-21-16,-1 0 32,22 23-48,-24-23 80,2 22-64,1-22 16,21 0 16,-22 0-32,22 21 0,0-21-16,0 0-16,-21 0 16,21 0 32,0 0 0,0 23 0,-22-23-64,22 0 80,0 0-48,0 0-64,0 22-64,-24 0 160,24 0 240,-22-22-320,22 22 128,0 0-32,-21-22-160,21 0 176,0 22-96,0-22-112,0 0 128,0 0-256,0 0 816,0 0-400,0 0-224,0 23 208,0-23-208,0 0 112,0 0 32,0 0-64,0 0 0,0 0 48,0 0 32,0 0 0,0 0-16,0 21-32,0-21 0,0 0-32,0 0 32,0 0-16,0 0 16,0 0 0,0 0 16,21 0-48,-21 23-16,0-23-16,0 0 32,0 0-64,22 0 128,-22 0-96,0 0 48,0 0-16,0 22 16,0-22 0,0 0-16,24 0 16,-24 0-32,0 0 0,0 0 48,0 0 0,22 0 16,-22 0-16,0 0 16,0 0-32,0 0 32,0 21-64,21-21-48,-21 0 80,0 0-32,0 0 48,0 0 16,0 0-16,0 0-16,0 0 16,22 0-16,-22 0 16,0 0 0,21 0-32,1 0 32,-22 0-16,24 23-16,-2-23-16,-1 0 80,1 22 32,-1-22-80,-21 0 16,22 23-64,-22-23 64,24 0-48,-24 21-64,22-21 160,-1 0-16,-21 22-48,24-22 16,-24 0-48,22 0 64,-22 0-32,21 23-80,1-23 128,0 0-16,-1 21-96,3-21 112,-24 23-16,22-23-32,-1 22-48,1-22 64,-1 23 0,1-23 0,2 21-32,-2-21 48,-1 22 0,4-22-16,-4 23-32,-21-23-32,22 0 80,-22 21-32,0-21-32,0 0 64,0 0-32,21 0-16,-21 0 32,0 0-16,0 0 0,0 0-16,0 0 32,0 23-16,0-23-48,0 0-16,0 0 0,0 0 32,0 0-64,0 0 64,0 0-16,0 0 16,0 22 0,0-22 64,0 0 0,0 0-32,0 21 16,0-21-32,0 0 32,0 0-16,0 23 48,0-23-48,0 0 0,0 0 16,0 22-16,0-22 32,0 22-16,0-22 32,0 0-64,0 22 48,0-22 48,0 0-80,-21 23 32,21-23 32,0 21-48,-22-21-32,22 22 32,-21-22-48,21 23 48,-25-23-32,25 21 32,-21-21-32,21 23 16,-22-1-112,22-22 144,-24 21 16,2 2-64,22-1 32,-21-22 0,21 23-48,0-23-48,-22 0 48,22 21 0,0-21 16,-21 0 48,21 0-32,0 22 16,-22-22 16,22 0 0,-24 0-64,3 23 80,-1-23 0,-21 21-32,21-21-32,-2 23 16,3-23-48,-25 22 32,24-22 80,1 23-64,-1-23-48,1 0 32,21 0 0,-22 21 16,22-21-48,-24 0 32,2 0-48,1 0 48,21 0 0,-22 22 32,22-22-96,-21 0 112,-1 0-64,22 22 16,-24-22 32,2 0 16,22 0-16,-21 0-80,21 0 144,-24 22-144,24-22 128,0 0-128,-22 0 64,22 0 0,-22 0 80,22 0-128,0 0 48,0 23 64,-21-23-96,21 0 48,-22 0 16,22 0-32,-21 0-32,21 0 48,0 0-32,0 0 0,0 0 16,0 21 16,0-21-48,-24 0 16,24 0 16,0 0-48,0 0 64,0 0-48,-22 0 16,22 0 32,0 0-16,0 22 0,-21-22 0,21 0 16,-22 0 0,22 0-48,-22 23 16,22-23 16,0 0-16,-21 0 32,21 21-32,-24-21 32,24 0-16,-22 0 0,22 0 0,0 0 16,0 23-32,0-23 16,-21 0-48,21 0-16,0 0-32,0 0 16,0 0 16,0 0 48,0 0-48,0 0 32,0 0-64,0 0 0,0 0-32,0 22 48,0-22-64,0 0-16,0 0-32,0 0-65,0 0 193,0 0 128,0 0-64,0 23 0,0-23 32,0 0 33,0 0-81,0 0 48,0 0-16,0 0-48,0 0-33,0 0-31,0 21 32,0-21 32,0 0 0,21 0 32,-21 0-16,0 0 48,0 0 16,0 0-48,0 0 32,0 22-16,22-22 32,-22 0-80,0 0 64,24 0-64,-24 23 16,0-23 0,21 0 0,-21 0 16,0 0-48,22 21 0,-22-21 32,0 0-32,22 23-16,-22-23 64,0 0 0,0 0-48,21 22 64,-21-22-48,22 21 240,-22-21-96,0 0-16,24 23-80,-24-23-16,0 0-16,0 0 16,0 0-48,0 0 16,0 23-48,0-23-32,0 0-48,0 0 128,0 22-64,0-22 48,0 0 16,0 0-32,0 0 48,0 0 16,0 0-48,0 21-32,0-21-80,0 0 64,0 0 112,0 0 16,0 23 0,0-23-16,0 0-16,0 0-32,0 22 16,0-22 48,0 0 64,-24 22-64,24-22 16,-22 0 16,1 22-48,-1-22 32,22 0-32,-22 22-16,1-22-16,21 0 48,-24 22-16,2-22 16,1 0-16,-4 22-16,25-22 16,-21 0 48,-1 0-16,-21 0 32,22 23-16,-4-23 64,4 0-16,-1 0-48,1 0-32,-1 21-64,-2-21 145,2 0-97,1 0-49,-25 0 114,25 0-65,-23 22-16,1-22 16,19 0 48,-19 0 32,21 23-48,-23-23-16,2 0-32,21 0 80,-2 21-112,24-21 96,-22 0-64,1 0 64,21 0 0,-22 0 0,1 0 16,21 0 16,-25 0-128,4 0 64,-22 0 16,19 23 48,2-23 112,0 0-144,1 0 0,-1 0 16,-2 0 48,3 0-112,-1 0 32,1 0 0,-1 0-16,0 0 96,-2 0-64,3 0 0,-1 0 80,1 0 65,21 0-97,-25 0 16,25 0-16,-21 0-16,21 0-80,-22 0 32,22 0-16,-21 0-16,21 0 16,-22 0 16,22 0 112,0 0-160,-24 0 80,2 0-16,22 0-64,-21 0-16,21 0 64,-22 0-64,22 0 32,0 0-16,-21 0 16,21 0-32,0 0 64,-22 0-96,22 0 32,-24 22-16,24-22 48,0 0-48,0 0 48,-22 0-16,22 0 0,-21 0 16,21 0 0,-24 0-32,2 23 16,1-23 32,-1 0-16,0 0-16,1 0 0,-3 0 0,2 21 32,1-21-96,-1 0 16,1 22 32,21-22 32,-22 0-32,22 0 32,0 0-48,0 0 16,0 0 16,0 0 16,0 0-16,0 0 0,-24 0 0,24 0 0,0 23 16,-22-23 16,22 0-64,-21 0 16,21 0-16,0 0 0,0 21-16,0-21-16,0 0 32,0 0 16,-25 0 16,25 0 32,0 0-16,0 0-16,0 0 0,0 0 0,-21 23 0,21-23-16,0 0 32,-22 0-32,22 22-16,0-22 0,0 0 16,0 0-16,0 0-16,-21 0 48,21 21 32,0-21-16,-22 0 0,22 23 16,-21-23-32,21 0-32,0 0 0,0 22 48,0-22-112,0 0 64,0 0 32,0 0-32,0 0 64,0 0-80,0 0 32,0 0-32,0 0 32,0 0-16,0 0-16,0 0 16,-25 0 80,25 0 0,0 23-16,0-23 0,0 0-48,0 21 64,0-21-64,0 0 32,-21 0-16,21 0 0,0 0 16,0 0-16,0 0 0,0 0-16,0 0 32,0 23-16,0-23 0,0 0 32,0 0-80,0 0 32,0 0 16,0 22 32,0-22-32,0 0 48,-22 0-48,22 21 16,0-21 0,0 0-16,0 0 0,0 0 0,0 0-32,0 0-16,0 0 48,0 0-16,0 0-16,0 23 0,0-23 16,0 0-16,0 0 32,0 0-16,0 0-16,0 0 16,0 0-16,0 0-64,0 0 64,0 0 96,0 22-32,0-22-16,0 0 0,0 0 0,0 0-48,0 0 32,0 0 32,0 0-48,0 0 48,0 0-48,0 0 0,0 0-80,0 0 80,0 0 48,0 0 16,0 0-16,-21 0 0,21 22-48,0-22 32,0 0 32,0 0-48,0 22 32,0-22-48,-22 0 32,22 0 0,0 21 0,0-21 16,0 23 16,0-1 0,-21-22-32,21 0-16,0 0 16,0 0 32,0 0 0,0 0 32,0 0 16,0 0-32,0 0-32,0 0-32,0 0 0,0 0-32,0 0-416,0 0-1137,-24 0-896,2 0-2834</inkml:trace>
</inkml:ink>
</file>

<file path=ppt/ink/ink33.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1-05-20T01:36:57.434"/>
    </inkml:context>
    <inkml:brush xml:id="br0">
      <inkml:brushProperty name="width" value="0.06667" units="cm"/>
      <inkml:brushProperty name="height" value="0.06667" units="cm"/>
      <inkml:brushProperty name="color" value="#177D36"/>
      <inkml:brushProperty name="fitToCurve" value="1"/>
    </inkml:brush>
  </inkml:definitions>
  <inkml:trace contextRef="#ctx0" brushRef="#br0">471 0,'0'31,"0"0,0-31,0 32,0-32,0 31,0 0,0-31,0 0,0 32,0-32,0 0,0 31,0-31,0 32,0-32,0 31,0-31,0 31,0-31,0 32,0-1,-32-31,32 0,0 31,0 1,-31-32,31 31,-31 0,31-31,0 32,0-32,0 31,-32-31,32 31,-31 32,0 63,-1-32,1-63,31 32,-32-32,32 1,-31-32,31 31,0-31,0 31,0-31,0 32,0-32,-31 31,-1 63,32-31,-62-32,62 32,0-63,0 31,-32-31,32 0,0 32,0-1,0-31,0 31,0-31,0 32,0-1,0-31,0 0,0 31,0-31,0 0,32 32,-32-32,0 62,0-30,0 30,31 33,0-64,-31 0,0-31,0 32,0-32,0 31,0-31,0 31,0 1,0-32,0 31,0-31,0 31,0 1,0-32,0 31,0-31,0 31,0-31,0 32,0-1,0-31,0 32,0-32,0 31,0 0,0-31,0 32,0-32,0 31,0-31,32 31,-32 1,0-32,0 31,0-31,0 0,0 31,0-31,0 32,0-1,0-31,0 31,31-31,-31 63,0 0,0-32,0 1,0 30,0-30,0-1,0 32,0-32,0 0,0-31,0 32,0-32,0 31,0-31,0 0,0 0,0 0,0 0,0-31,0 31,0-32,0 1,0 31,0 0,0-31,0 31</inkml:trace>
</inkml:ink>
</file>

<file path=ppt/ink/ink34.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1-05-20T01:37:05.118"/>
    </inkml:context>
    <inkml:brush xml:id="br0">
      <inkml:brushProperty name="width" value="0.06667" units="cm"/>
      <inkml:brushProperty name="height" value="0.06667" units="cm"/>
      <inkml:brushProperty name="color" value="#177D36"/>
      <inkml:brushProperty name="fitToCurve" value="1"/>
    </inkml:brush>
  </inkml:definitions>
  <inkml:trace contextRef="#ctx0" brushRef="#br0">191 0,'0'32,"0"-1,0-31,0 31,0-31,0 32,31-32,-31 0,0 31,0 0,0-31,0 0,0 32,0-32,0 31,0-31,32 0,-32 32,0-1,0-31,0 31,0-31,0 32,0-1,0-31,0 31,0-31,0 32,0-32,0 31,0 0,0-31,0 32,0-32,0 31,0 0,0-31,0 32,0-32,0 63,0-63,0 31,0-31,0 31,0-31,0 32,0-1,0-31,0 31,0-31,0 0,0 32,0-1,0-31,-32 31,32-31,0 32,-31-32,31 0,0 31,0 1,-32-32,32 31,0-31,0 0,-31 31,31 1,-31-32,31 0,0 0,0 31,0-31,0 31,-32-31,32 0,0 32,0-1,0-31,0 31,0-31,0 32,-31-32,31 31,0-31,0 31,0-31,0 32,0-32,0 31,0 1,0-32,0 31,0-31,0 31,0 1,0-32,0 31,0-31,0 31,0-31,0 32,0-1,-31-31,31 0,0 31,0 1,0-1,0-31,0 31,0-31,0 32,0-32,0 31,0 1,0-1,0-31,0 31,0 1,0-32,0 31,0-31,0 31,0 1,0-32,0 31,0-31,31 0,-31 31,0-31,0 32,0-1,0-31,31 31,-31-31,0 32,32-1,-32-31,31 32,-31-32,31 31,-31-31,0 31,0 1,0-32,0 31,0-31,0 31,0 1,0-32,0 31,0-31,0 31,0-31,0 32,0-1,0-31,0 0,0 0,0 31,0-31,0 32,-31-32,31 31,-31-31,31 0,0 0,0 32,0-32,-32 0,32 31,0-31,0 0,0 31,0 1,0-32,0 31,-31-31,31 0,0 31,0 1,0-32,0 31</inkml:trace>
</inkml:ink>
</file>

<file path=ppt/ink/ink35.xml><?xml version="1.0" encoding="utf-8"?>
<inkml:ink xmlns:inkml="http://www.w3.org/2003/InkML">
  <inkml:definitions>
    <inkml:context xml:id="ctx0">
      <inkml:inkSource xml:id="inkSrc0">
        <inkml:traceFormat>
          <inkml:channel name="X" type="integer" max="31495" units="in"/>
          <inkml:channel name="Y" type="integer" max="19684" units="in"/>
          <inkml:channel name="F" type="integer" max="32767" units="dev"/>
        </inkml:traceFormat>
        <inkml:channelProperties>
          <inkml:channelProperty channel="X" name="resolution" value="5080.65771" units="1/in"/>
          <inkml:channelProperty channel="Y" name="resolution" value="5081.05273" units="1/in"/>
          <inkml:channelProperty channel="F" name="resolution" value="0" units="1/dev"/>
        </inkml:channelProperties>
      </inkml:inkSource>
      <inkml:timestamp xml:id="ts0" timeString="2010-10-03T23:43:49.976"/>
    </inkml:context>
    <inkml:brush xml:id="br0">
      <inkml:brushProperty name="width" value="0.08333" units="cm"/>
      <inkml:brushProperty name="height" value="0.08333" units="cm"/>
      <inkml:brushProperty name="color" value="#177D36"/>
      <inkml:brushProperty name="fitToCurve" value="1"/>
    </inkml:brush>
  </inkml:definitions>
  <inkml:trace contextRef="#ctx0" brushRef="#br0">971 3382 976,'0'0'576,"0"0"-560,0 0-304,0 0-144,0 0 192,0 0 64,0 0-144</inkml:trace>
  <inkml:trace contextRef="#ctx0" brushRef="#br0" timeOffset="64174.4168">7488 1504 32,'0'0'48,"0"0"-127,0 0 79</inkml:trace>
</inkml:ink>
</file>

<file path=ppt/ink/ink36.xml><?xml version="1.0" encoding="utf-8"?>
<inkml:ink xmlns:inkml="http://www.w3.org/2003/InkML">
  <inkml:definitions>
    <inkml:context xml:id="ctx0">
      <inkml:inkSource xml:id="inkSrc0">
        <inkml:traceFormat>
          <inkml:channel name="X" type="integer" max="31495" units="in"/>
          <inkml:channel name="Y" type="integer" max="19684" units="in"/>
          <inkml:channel name="F" type="integer" max="32767" units="dev"/>
        </inkml:traceFormat>
        <inkml:channelProperties>
          <inkml:channelProperty channel="X" name="resolution" value="5080.65771" units="1/in"/>
          <inkml:channelProperty channel="Y" name="resolution" value="5081.05273" units="1/in"/>
          <inkml:channelProperty channel="F" name="resolution" value="0" units="1/dev"/>
        </inkml:channelProperties>
      </inkml:inkSource>
      <inkml:timestamp xml:id="ts0" timeString="2010-10-03T23:46:49.981"/>
    </inkml:context>
    <inkml:brush xml:id="br0">
      <inkml:brushProperty name="width" value="0.08333" units="cm"/>
      <inkml:brushProperty name="height" value="0.08333" units="cm"/>
      <inkml:brushProperty name="color" value="#177D36"/>
      <inkml:brushProperty name="fitToCurve" value="1"/>
    </inkml:brush>
  </inkml:definitions>
  <inkml:trace contextRef="#ctx0" brushRef="#br0">5102 10640 16,'0'0'112,"0"0"0,0 0 224,0 0 64,0 0-48,0 0-48,0 0 112,0 0-31,0 0-129,0 0-64,0 0 0,0 0 16,0 0 48,0 0 80,0 0-80,0 0-48,0-23-79,0 23-65,0 0 0,0 0-16,0 0-48,0 0 64,0 0-16,0 0 32,0 0 0,0 0-32,0 0 16,0 0 32,0 0 80,0 0-16,0 0 0,0-21-48,0 21 16,0 0-32,0-23 32,0 23-32,0-22 112,0 22 33,0-23-113,-22 23 16,22-21 112,-21-1-48,21 0 112,0 0 16,-24 22 112,24-23 33,-22 2-113,22 21-144,-22-22-48,22-1 208,-21 23 112,21-21-208,0 21-175,-22-23-33,22 23 32,-21-22 16,21 1 64,-24 21-64,24-23 48,-22 23 16,22-22-112,-21-1-32,21 23 0,-22-21 0,0-2 48,22 23-64,-24-22 16,24 22-64,-21-21 80,-1-2-48,22 23 16,-21-22-32,21 22 0,-25-23 0,25 2 16,-21 21 16,-1-22-32,22 22 64,-21-23-16,-1 2-32,1 21 0,21-23 128,-25 23-96,4-22-16,-1 22 16,1-22 16,-3 22 0,2-22-47,0 22 15,1-22-16,-1 22 0,-2-22-32,3 22 0,-1-22-16,0 22-65,1-23 194,-25 23 31,25-21-96,-1 21-48,-2 0 64,2-22-64,1 22-16,-1 0 80,1-23 32,-25 23-112,24 0-64,-21-21 64,-3 21-97,3 0 113,19-23-48,-19 23 64,0 0 80,21 0 97,-2-22 127,3 22-128,-1 0 16,22 0-112,-21 0 32,21 0-16,0 0-64,0-21-48,0 21-80,0 0 96,0 0 0,0 0 80,0 0-16,0 0 48,0 0-32,0 0 16,0 0-48,0 0-80,0 0-48,0 0 80,0 0-48,0 0 0,0 0-64,0 0-80,0 0 64,0 0-80,0 0-48,0 0-16,0 0-177,21 0-95,1 0 432,23 0 96,-1 0 32,-1 0 16,2-23-112,-2 23-192,3 0-48,-24 0 112,21 0 48,24 0 192,-24 0-16,25 0-64,-1 0-144,-2 0-465,-20 0 113,20 0 320,-19 0-144,18 0 16,-18 0 271,-24 0 1,-1 0 48,1 0 0,-1 0 64,-21 0-16,0 0-32,0 0 48,0 0-48,0 0 64,0 0-32,0 0-64,0 0 16,0 0 16,25 0 32,-25 0 64,0 0-64,0 0 81,0 0 15,0 0 96,0 0 128,0 0 16,0 0 128,21-22 209,-21 22-369,0-23-320,0-21 32,0 22 48,0 1-16,0-24 16,0 22-48,0-20 16,0 20 240,0-21-208,-21 23 16,-4-2-16,4-20 96,-1 20-16,1 1 0,21-1 32,-22 2-96,1-1-48,-25-1 32,24-21-15,1 22 15,-25-1-32,24 2 80,-21-24-48,-2 24-64,1-24-80,1 23 112,-2 0 144,23 0-64,-24 0 0,25 0-64,-22-1 32,18 2-64,4 21 0,-1-23 64,1 23-80,21-22-16,-22 22 64,1 0-64,21-21-16,0 21 48,0 0-16,0 0-32,0 0 16,0 0-16,0 0 0,0 0-16,0 0-16,0 0-16,0 0 64,0 0-16,0 0 16,0 0 0,0 0 0,0 0 0,0 0 48,0 0-80,0 0 32,0 0-16,0 0-16,0 0 16,0 0 0,0 0-64,0 0 16,0 0-48,0 0-16,0 0-112,0 0-225,0 0 1,21 0 352,22 0-128,25-23-128,-4 23 144,4 0-16,-1 0-32,19 0 128,-19 0 95,1 0-111,-4 23 80,4-23 64,-4 0-16,-18 0-48,-3 0 32,3 0-48,-24 0-48,-1 21 80,1-21 16,2 0 48,-3 0-48,-21 0 32,22 0-16,-22 0-16,21 0 32,23 0 0,-20 22 0,-3-22-128,25 0 32,-24 0 32,-1 23-96,1-23 80,-1 0-48,-21 0 80,0 0 32,0 0 0,0 0 48,0 0-80,0 0 32,0 0 128,0 0-16,0 0 96,0 0 16,0 0 64,0 0 64,0 0 176,0 0 49,0 0-49,0 0 0,0 0 112,0 0 129,0 0-609,0-23-64,-21 1-48,-1 1-16,-21-24 16,19 22-32,2 2 32,1-24 48,-3 24-32,2-2-32,0 1 16,1-1-16,-1-20-16,1 20 32,-3 2 0,24 21-80,-22-23 48,22 1 0,0 1-32,-21-2 80,21 23-16,0-22-32,0 0 0,-22 0 16,22-1 32,0 2-32,-22-1-192,22-22 16,-24 21 160,24 1 48,-21 1-16,21-2-16,-22 1 16,1-1 16,-4 2-16,4-1 0,-1-1-32,1 23-80,-1-21 48,1-2 32,21 1 96,-25 22 48,4-23-96,21 23 16,0 0-32,-22 0-32,22 0-16,0 0-48,0 0-16,0 0-80,0 0-1,0 0-15,0 0 80,0 0 48,0 0 16,0 0 0,0 0-32,0 0 32,0 0-32,0 0 16,0 0-32,0 0 80,0 0-48,0-21-80,0 21 16,0 0-176,0 0 128,22 0 112,24 0 16,-3 0-80,21 0 96,-18 21 16,21-21 0,-23 0-48,-1 23 48,24-23 16,-24 0 16,3 0-32,-3 0 0,-19 0 32,-2 0-48,-22 0 16,21 0-33,-21 0-47,0 0 0,0 0 32,0 0 16,0 0 48,0 0 0,0 0-64,0 0-80,22 0-64,-22 0 192,0 0 0,21 0-16,-21 0 16,0 0 0,0 0 32,0 0-32,0 22 32,0-22-32,0 0 16,0 0 0,0 0 0,0 0-16,0 0 0,0 0 0,0 0 16,0 0 32,0 0 0,0 0 32,0 0-16,0 0 16,0 0 32,0 0-16,0 0 16,0 0 48,0 0 16,0 0 81,0 0 31,22 0-16,-22-22-128,24-1-128,-24 2 48,22-23-32,-1 22-32,-21-22-48,22 22 48,-22-22 0,0 21-48,21-22 80,-21 24-64,0-1 48,0-1 16,0 2-16,0-2-16,0 23 16,0-22 16,0 1-16,22 21-32,-22-23 48,0 23 48,0 0-64,0-22 16,0 22 0,0-23-16,0 2-16,0 21 32,0-23 0,0 1 32,0 22 0,0-21-32,0 21-32,0-23 16,-22 23 32,22 0 32,0 0 16,0-22-48,0 22 0,0 0-32,0 0 0,0 0 16,0 0-16,0 0 0,0 0 16,0 0-32,0 0 32,0 0 16,-21-22-48,21 22 48,0 0-16,0 0-96,0 0 192,0 0-80,-22 0 96,22 0-96,0 0 16,0 0-96,0 0-16,0 0-32,0 0-48,0 0-48,0 0-48,0 0-16,0 0-112,0 0 111,0 0 17,0 0 112,0 0 128,0 22-96,22 0 48,21 1 16,-19-2 48,19 1-16,-19 1-16,19-2 48,1 2-32,23-1 32,-24 22-48,0-22-16,3 1 48,0-2-48,-25 2 0,22-1-32,-21-1-48,-1 2 112,4-1-16,-4-22 48,1 23-96,-1-23 80,-21 21-96,22-21 80,2 0 32,-2 23-64,-22-23 16,0 0-16,0 0 32,21 0-16,-21 0 0,0 0 16,0 0-16,0 0 0,0 0 16,0 0-16,0 0 48,0 0-32,22 0-32,-22 22 48,0-22-16,0 0 0,24 0-32,-24 0 16,0 0 0,0 0 0,0 0 112,0 0-16,0 0 32,0 0 48,0 0 80,0 0 0,0 0 64,0 0-63,0 0 143,0 0-176,0 0-80,21-22-144,-21-1 16,22 2-16,-1-2-32,25 23-128,-3-45-32,0 24 144,-21 21-96,24-22 112,-46 22 48,21 0-32,-21-23 48,0 23 0,0 0 32,0 0-16,0 0 48,0 0-32,0 0-16,0 0-32,0 0-16,0 0-16,0 0-96,0 0-16,0 0-49,25 0 65,-25 0 96,0 0 32,0 0-16,0 0 48,0 0-32,0 0-16,0 0 0,0 0-128,0 0 32,0 0-112,0 0-64,0 0-176,0 0 112,0 0 80,0 0 159,0 0 81,0 0 0,0 23 129,-46-1 79,24-1-144,-2 24-48,24-22 48,-22-2-32,1 2-16,21-1-16,0 22 0,0-44 0,0 22-32,0 0-129,0 0 17,0-1 0,21 2 0,1-1 32,2 1 96,-2-23 96,-1 21-64,25-21-64,-24 23 96,-1-23 48,22 0 16,-19 0-64,20 0 16,-23 22-32,1-22 0,23 0 0,-23 0 0,24 0-16,-25 0 32,22 0 0,-21 0 16,-1 0 48,4 0-32,-4-22 48,22 22-16,-21-23-32,2 23-16,-2-21 0,-1 21 0,-21-23 16,22 23-16,-22 0-32,24-22 16,-2-1 0,-1 2 0,1 21-32,-1-22 16,1 0-16,23 0 16,-23-1-16,-22 23 0,46 0 16,-25-21-16,1 21 32,-1-22-32,25 22-32,-24-23 32,-1 23 0,-21 0 0,22 0 0,-22 0-16,0 0 32,0 0 16,0 0-16,0 0 16,0 0-32,0 0-16,0 0-32,0 0-64,0 0 0,0 0 32,0 0 16,0 0-32,0 0 32,0 0 64,0 0 0,0 0 32,21 0-16,-21 0 0,22 0-16,-22 23-32,0-23 0,24 22 48,-2-22 0,-1 21 16,-21-21 0,24 23 0,-2-23-48,0 22 48,-1-22 0,1 22-16,-1-22 0,3 0-16,-2 22 32,0-22-16,-1 0 0,22 21 0,3-21 0,-25 0 16,25 23 16,-3-23-16,0 0-16,3 0 16,-24 0-16,21 0 16,-19 22-32,-2-22 32,-1 0-32,3 0 16,19 0 16,-21 0 16,-22 0 32,22 0-64,-22 0 208,0 0 320,0 0-159,0-22-145,0 22 16,0-23-64,0 2 16,0-1-16,0 0-176,0 22 0,0-22 0,0-1 0,0 23-32,0 0-32,0-21 0,0 21-32,21-22-32,3 22 16,19-23 0,-21 23-16,0 0-32,-1-21 64,25 21 80,-25 0-16,-21 0 64,25-23-32,-25 23 16,0 0 48,0 0-96,0 0 32,0 0-48,0 0 16,0 0-32,0 0 16,0 0-81,0 0 65,0 0-112,0 0-16,0 0-32,0 0 0,0 0-64,0 0-192,0 23 400,0-23 128,0 21 32,21-21-48,1 23-48,-1-1 48,1-22-32,-1 21 16,4 2 32,-4-23-80,22 22 16,-21-22 32,-1 22-16,4-22 32,-4 0-32,1 22-16,2-22 16,-3 0 0,1 0-16,21 21 16,-21-21 32,23 0 0,-23 0 16,-1 0-48,1 0 16,0 0-16,2 0 16,-3 0-32,-21 0 48,22 0-16,-22 0 16,0 0 0,24 0 64,-2 0-32,-1 0 16,1 0 0,-1 0 0,25-21-64,-24 21 16,21-22-32,24 0 32,-24 0-32,3-1 0,-3 23 48,-21-21-32,23-1 0,-23 22-16,-1-23 16,25 23-32,-24-21 64,21 21-48,-22-23-16,4 23 0,-4 0 0,-21-22 0,22 22 16,-22 0-64,0 0 32,0 0 0,0 0-32,0 0 32,0 0-32,0 0 16,0 0-16,0 0 32,0 0-112,0 0-128,0 0-240,0 0 111,0 0 545,0 22-32,0-22-16,-22 0-31,22 23 15,0-23-64,0 21 0,0 2-64,0-23-32,0 22 15,22-1 33,-22 2 80,21-23 65,-21 22-65,0 0-80,22-22 48,-22 22 16,0-22 0,24 0 16,-24 21-32,0-21-16,22 23 0,-22-23 48,0 0-112,21 0-16,-21 22-80,0-22 95,22 0 146,-22 0-114,0 0 17,0 0 81,0 0-1,24 23-48,-24-23-32,0 0-16,0 0 32,21 0-16,-21 0 32,0 0-32,22 0 64,-1 0-32,1 0 0,24 0 32,-3 0 16,0 0 16,3 0-32,21-23-16,-2 23-48,-20-22 32,20-1-16,-22 23 16,3-21 0,-24 21 0,2-22 16,-3 22-32,-21 0 0,22 0 0,-22 0-16,21-22 16,1 22 0,-1 0-16,25 0 32,-24 0-16,21-22 0,-22 22 16,25 0-32,-24 0 32,-22 0-32,0 0-16,24 0-32,-24 0 48,0 0 0,22 0-80,-22 0-16,0 0-16,21 0 47,-21 0-79,0 0-128,0 22-16,0-22 336,0 22 176,0-22-16,0 22-80,0-1 16,0 2 49,-21 22-33,21-24-112,-22 2 0,22-1-16,-24-22 16,24 21 0,-22 2 16,1-1-32,21 1 16,-25-23-32,4 21 32,21-21-32,-22 22 32,-21 1 16,22-2 16,-25-21-80,24 23 0,1-23 32,21 22-16,-22-22 16,22 0-48,0 0 0,0 21-240,0-21-193,0 0-47,0 0-48,0 0 368,0 0 272,0 0-16,0 23-32,22-23 16,-1 0-48,1 22-16,-1-22-48,25 0-32,-3 22 0,0-22-64,3 22-48,-24-22 80,24 23 160,-25-23-48,1 0 0,-22 21-48,21-21 16,-21 22-17,22-22-15,-22 23 16,0-23-64,0 21-16,0 2 144,0-23 144,24 22-144,-24-22-64,0 0 96,0 21 48,0-21 80,-24 23 17,2-1-113,-21 1 48,0-2 64,-3 2-144,0-1 32,3-1-32,0-21 64,-3 23 16,3-1-48,22-22-48,-1 23 0,1-23 0,21 21 0,-24-21-16,24 0-32,0 0-96,0 0-144,0 0 16,0 0 208,0 22 224,24-22-48,-3 0-80,1 0-16,-1 0-16,22 23 0,-18-23 16,-4 0-16,22 21-16,0-21 0,3 23 0,0-23-16,-24 22 32,21-22-32,0 0 16,-19 22 0,19-22-64,-21 22 64,-1-22-32,1 0 32,2 22-48,-24-22 32,21 0-96,-21 0 32,0 0-48,0 22 64,0-22-113,0 0 49,0 0 80,0 22 176,0-22-64,0 23 49,0-23-1,0 21-16,0-21-32,-21 22-16,21 1 48,-24-23 144,-19 21 32,21 2-128,-21-23 0,19 22 0,2-22-16,22 0-32,0 0-32,-21 0-16,21 21-16,0-21-16,0 0-16,-22 0 0,22 0 0,0 23-48,0-23-16,0 0 0,0 23 48,0-23-64,0 0-16,0 22-112,0-22-16,0 0 400,22 21-80,-1-21-80,1 23 32,2-23-16,19 0-32,-21 22 16,-1-22-32,-21 23 48,22-23 0,2 0-64,-24 0 48,21 21-48,-21-21 64,22 0-16,-22 22-32,0-22 16,0 0-48,0 0-32,0 0-144,0 23-48,0-23 512,0 21 64,0 2-112,-43-23-112,19 21 32,2 2 32,1-1-16,-23-1-48,23-21-32,-3 23 0,2-23-32,1 22 17,-1-22-33,22 23 0,0-23 0,-21 0 32,21 0-32,0 0-32,0 0-33,0 0-143,0 0-160,0 0 144,0 0 272,0 21 64,21-21-48,-21 0-64,22 22-48,-1-22 48,1 23 0,2-23 48,19 21-32,-21-21-32,-1 23 32,1-23-64,23 22 48,-23-22 0,2 0 32,-24 23-48,22-23 48,-22 0-32,0 21 16,0-21-64,0 0-64,21 22 144,-21-22-32,0 0 16,0 23 0,0-23-48,0 0-144,0 21 0,0-21 176,0 23 80,0-23 32,0 22 64,-21-22 16,-1 21-32,-24 2-16,1-23 32,23 22-95,1-22-17,-1 22-48,0-22-32,1 0-64,-3 22-161,2-22-143,22 22-144,0-22 16,0 0 32,0 0 31,0 0 33,0 0-48,0 0 64,0 0 416,0 0 48,0 0-64,0 0-80,0 0-48,0 0 112,0 0 48,0 0-16,0 0-16,22 0 0,2 0 48,-3 0-32,1 0 32,21 0 144,3 0-64,21 0 96,-45 0 0,-1-22-48,1 22-96,-22 0 256,0 0 177,0 0-225,0 0-224,0 0-96,0 0-80,0 0-32,0 0 144,21 0 16,-21 22 16,22-22-16,-22 22 16,0-22 0,24 0-32,-24 22-144,0-22-96,0 0 79,0 23 273,0-23 129,0 0-161,0 0 64,0 21-64,-24-21 16,24 0 32,-22 23-80,1-23 32,-1 22-64,1-22 0,-1 0 16,-2 21 16,2 2 64,1-23-48,-25 22-48,25 1 144,-23-23-16,-1 21 0,2 1-96,21 1 32,-21-23 112,-3 21-64,-21 24-32,24-45-79,0 44 47,-25-44 32,25 22-16,-2 1 16,1-2-64,-1 2 48,2-1 1088,-1 22-479,20-22-657,-19 0 32,22 0 0,-22-1-32,-3 2-16,24-1 0,-24 1-16,46-2-32,-21-21-16,21 23-32,0-23 48,0 0-16,0 0 64,0 0-16,0 0 32,0 0 16,-22 0 48,22 22-16,0-22 0,-21 0 32,21 0-48,-22 0-48,22 0 16,0 0 32,0 0-64,0 0 48,0 0-32,0 0 0,0 0 0,0 0-16,0 0 0,0 0-64,0 0 0,0 0-80,0 0 96,0 0 32,0 0-48,0 0 64,0 0-64,0 0 64,0 0-16,0 0 48,0 0-32,0 0 16,0 0 16,0 0 16,0 0-32,0 0 0,0 0-96,0 0-32,0 0 0,0 0-32,0 0-177,0 0-31,0 0 32,0 0 32,0 0 192,0 0 48,0 0-224,0 0-337,0 0-367,0 0-641,0 0-896</inkml:trace>
</inkml:ink>
</file>

<file path=ppt/ink/ink4.xml><?xml version="1.0" encoding="utf-8"?>
<inkml:ink xmlns:inkml="http://www.w3.org/2003/InkML">
  <inkml:definitions>
    <inkml:context xml:id="ctx0">
      <inkml:inkSource xml:id="inkSrc0">
        <inkml:traceFormat>
          <inkml:channel name="X" type="integer" max="31495" units="in"/>
          <inkml:channel name="Y" type="integer" max="19684" units="in"/>
          <inkml:channel name="F" type="integer" max="32767" units="dev"/>
        </inkml:traceFormat>
        <inkml:channelProperties>
          <inkml:channelProperty channel="X" name="resolution" value="5080.65771" units="1/in"/>
          <inkml:channelProperty channel="Y" name="resolution" value="5081.05273" units="1/in"/>
          <inkml:channelProperty channel="F" name="resolution" value="0" units="1/dev"/>
        </inkml:channelProperties>
      </inkml:inkSource>
      <inkml:timestamp xml:id="ts0" timeString="2010-10-03T23:37:54.392"/>
    </inkml:context>
    <inkml:brush xml:id="br0">
      <inkml:brushProperty name="width" value="0.10583" units="cm"/>
      <inkml:brushProperty name="height" value="0.10583" units="cm"/>
      <inkml:brushProperty name="color" value="#494429"/>
      <inkml:brushProperty name="fitToCurve" value="1"/>
    </inkml:brush>
  </inkml:definitions>
  <inkml:trace contextRef="#ctx0" brushRef="#br0">-9 995 576,'0'0'480,"0"-22"-384,0 22-16,0 0 112,0 0-48,0 0 0,0 0-32,0 0 0,0 0 48,0 0 65,0 0 79,0 0 48,0 0 192,0 0 0,0 0-47,0 0-65,0 0-96,0 0-96,0 0-112,0 0-192,0 0 64,0-22 128,46 0-112,-3 0 48,0 0-16,3-1 0,-3 1-32,3 1 0,-3-2-32,0 1 48,24-1-112,22-20 128,-21 20-32,18 23-32,3-21 16,0-2-96,-1 23 112,-23-22 0,2 22-32,-24 0-16,3 0 16,-24-21-16,-1 21 16,1 0-16,-22 0 16,0 0 0,24 0 0,-2 0 48,-1 0-64,1 0 64,-1 0-32,25 0 48,-3 0-64,-21-23 48,-1 23-48,3 0 16,-2 0 0,0 0 0,2 0 16,19 0-16,-22 0 0,1 0 0,24 0 0,-3-22 32,0 22-32,3 0 32,-3 0-48,3-23 48,-3 23-32,0 0-16,3 0 16,-3-21-16,-22 21 64,46 0-80,-21-23 48,19 23-32,-22-22 16,24 22-16,-21 0 64,-3-21-48,0 21 16,3 0-32,-24 0 16,21 0 16,-22-23-16,3 23 48,-2 0-32,0 0 64,2 0-64,-24 0 32,21 0 0,1 0-16,-1 0-32,1 0-16,-1 0 32,-21 0-64,25 0 32,-4 0 48,-21 0-32,22 0-16,-22 0 32,21 0-32,1 0 32,-1 0 0,4 0 0,-4 0 32,1 0-48,2 0 16,-24 0-32,22 0 32,-22 0-32,0 0 16,21 0 0,-21 0 0,22 0 16,-22 0-16,21 0 32,-21 0-64,24 0 48,-24 0-32,22 0 48,-1 0-16,1 0 0,0 0 0,-1-22 32,25 22 32,-25 0-32,25 0 33,-3-22 15,0 22-32,3-22-48,-24 22 16,21-21-32,3 21 32,-25-23-32,1 23 48,2 0-48,-3 0 32,-21 0 0,0 0 16,0 0 64,22 0-144,0 0 0,-1-22 80,25 22-112,-25-23 32,22 23 48,-21 0 16,0 0-48,23 0 16,-23-21 0,2 21 0,-2 0-16,21 0 48,0 0-64,3-23 32,-3 23-16,0 0 0,3 0 32,-1 0-32,-23 0 16,21 0-32,0-22 80,-19 22-96,-2 0 48,-1 0 32,22 0-48,-18 0 0,-4 0 32,1 0-16,-22 0-32,21 0 32,4 0-32,18 0 48,0 0-16,3 0 0,-25 0 16,22 0 0,3 0-32,-24 0 0,-1 0 0,1 0-128,-22 0 64,24 0 0,-3 0 31,-21 0 33,22 0 16,-1 0 16,1 0 17,2 0-1,-2 0-48,-1 0 16,1 0 0,2 0 0,-24 0 64,22 22-96,-1-22 80,1 0-48,-1 0 16,-21 0-16,25 0-16,-4 23-32,-21-23 48,22 0-32,-1 0 64,1 0-48,-1 0 32,3 21 64,-2-21-80,0 0 16,2 0 16,-3 0 0,1 0-48,-1 0 48,1 0-32,24 0 64,-3 0-48,0 0 0,-22 0 0,25 0-16,0 0 32,-3 0 0,-21 0 0,-1 0-48,25 0 32,-24 0-32,-22 0 16,21 0-16,1 0 16,21 0 16,-19 0 32,-3 0 16,25 0-64,-24 0 16,-1 0 16,22-21-32,3 21 16,-3 0 16,0-23-16,3 23-16,-3-22 16,-19 22 32,-2 0-48,21 0 16,-21-21 16,-1 21-32,3 0 64,-2 0 64,0-23-16,-22 23 64,21 0 32,22 0 48,-19-22-144,19 22-48,3 0-80,-3-23 48,0 23-48,3 0 16,19-21 32,-19 21-64,-1 0 48,-23 0-16,21 0 16,-21-22 0,23 22 16,-23 0-48,21 0 16,3 0 16,-25-23-48,22 23 16,-18 0-16,18 0 32,-22 0-48,22 0 48,3-21 0,-3 21 0,3 0 16,-3 0-16,3 0 16,-25 0-16,22 0 16,1 0-32,1 0 16,1-23-16,19 23 32,-44 0-32,25 0 32,-24 0-64,-1 0-32,-21 0 16,0 0-16,22 0 32,-22 0 0,21 0 32,-21 0 0,22 0 16,2 0 0,-2 0 16,-1 0-32,-21 0 32,24 23 16,-2-23-64,21 21 48,-21-21-48,23 0 64,-23 23-32,21-23 16,-22 22-16,25-22 0,-24 21 64,24-21-48,-25 0-16,1 0 16,-1 23 16,1-23-32,-22 0 0,21 0-16,4 0 32,-25 22-16,21-22-16,-21 0 32,22 0-80,-22 0 64,21 0-48,-21 0 64,22 23-64,-22-23 64,24 0-16,-24 0-16,22 0 48,-22 21-16,21-21 32,1 0-48,2 0 0,-3 0 0,1 0 32,-1 22-32,1-22 48,2 0-64,19 0 16,-21 0 16,21 23 32,-19-23-16,19 0-80,3 0 80,-3 0-16,0 21 32,25-21-64,-25 0 48,24 0 32,-21 0-48,-3 0-16,-22 0 0,22 0 16,-18 0-32,18 0 16,-22 0 0,1 0 0,24 0 0,-3 0 0,24 0 32,-24 0-16,24 0 16,-23 0-32,1 0 32,-2 0 0,-21 0 0,2 0-48,19-21 16,-21 21 16,-1 0 32,25-23 1,-24 23-49,-1 0 48,25-22-16,-3 22 0,0-21-64,3-2 16,-24 23-81,21-22 33,-22 22-32,3-23 32,-2 23 16,24 0 16,-46 0 48,21 0-48,1-21 0,-22 21-32,21 0 48,1 0 0,-1 0 0,-21 0 0,25 0 16,18 0-32,-43 0 32,21 0-32,1 0-48,2 0 32,-2 0-16,-1 0-32,3 0 16,-2 0 32,-1 0 48,1 0 0,0 0 32,-1 0 16,25 0 0,-3 21 0,24-21 16,1 0 384,-25 0-288,0 23-144,3-23-32,-25 0 32,22 0-48,-21 0 32,24 22 0,-25-22 32,1 0-32,2 0 16,-3 0 0,1 0 32,-1 0-64,1 0 32,0 0 49,23 0-65,-23 23 32,-1-23-32,23 0-65,1 0 98,1 0-33,-24 0-33,-1 0 33,22 0-16,-21 0 49,2 21-17,19-21-16,-21 0 32,-1 0 0,25 0 0,-24 0-48,-22 0 16,21 0 16,25 0 64,-25 0-32,23 0-80,-23 0 128,3 0-176,19 0 16,-21 0-32,24 0-1,-3 0-63,3 0 96,18 0 176,-18 0-128,-24-21-16,21 21 64,-19 0-16,-3 0-32,22 0 48,-21 0-48,2 0 32,-2 0-32,-1-23 16,22 23 0,-21 0 0,45-22 32,-21 22-32,-3-23-16,0 23-80,25-21 96,-25 21-48,2 0 48,-23-22-16,24 22 16,-46 0 0,21 0 0,-21 0 16,22 0-64,-22 0 48,0 0-64,0 0-32,0 0-16,0 0-112,0 0 32,0 0 64,0 0 64,0 0-80,0 0 112,0 0 16,0 0 64,21 0-32,1 22 32,24-22 528,-25 0-432,22 21-112,-21-21-64,24 23 80,-3-23-32,3 0 144,-3 0-160,-22 22 0,1-22 0,23 0 16,-1 0-16,-1 0 32,2 0 192,1 0-256,-24 0 32,-1 0 0,22 0 32,-43 0-32,22 0 32,-22 0 1,24 0-17,-24 0 16,0 0-80,0 0 48,0 0 0,0 0-65,0 0 49,22 0 0,-22 0-48,21 0 96,1 0-16,-22 0-32,21 0 32,25 0-16,-3 0 113,25 0-97,-4 23 64,3-23-160,22 0 144,0 0-177,-24 0 194,24 21-17,0-21-193,-1 0 258,-23 22-177,2-22 176,-21 0-144,-24 0 32,-1 0-32,-21 0 16,0 0-64,0 0-32,0 0 63,0 0 1,0 0 16,0 0-16,0 0 0,0 23 0,0-23 80,22 0-16,-22 0-16,21 0 0,-21 0 0,0 0 17,25 0-33,-25 0 48,0 0-32,0 0 0,0 0 0,0 0 64,0 0-64,21 0-32,-21 0-48,0 0 128,22 0-48,-1 21-16,-21-21 0,22 0 0,-1 0 16,4 0-80,18 0 128,24 0 48,-2 0-144,2 0 144,43 0-144,1 0 48,-22 0 32,21 0-32,-21 0-48,-3 0 80,-19 0-48,-24 23 0,-21-23 0,2 0-64,-24 0 32,0 0 48,0 0 16,0 0-32,0 0 32,0 0-32,0 0-16,22 0 0,-22 0 16,21 0-16,-21 0-16,0 0 16,0 0 16,0 0-16,0 0-16,0 0 48,0 0-48,0 0 16,0 0 16,0 0-32,0 0 32,25 0-64,-25 0 48,21 0 16,-21 0 16,22 0-80,-22 0 32,21 0 0,-21 0 32,22 0 0,-22 0 16,24 0-32,-2 0 32,-1 0-16,1 0-16,-1 0-16,25 0-1,-25 0 114,25 0-129,-24 0 96,-1 0-96,1 0 32,-1 0-17,-21 0 17,0 0 0,22 0 0,-22 0 32,24 0-32,-2 22 32,-1-22-16,1 0 16,24 0 16,-25 0-48,22 0 32,25 23-32,-4-23 97,25 0 63,0 21-64,-22-21-80,19 22-64,-40-22 176,22 0-112,-25 22-80,24-22 160,-46 0-128,23 22 48,-23-22 16,-21 0-112,22 0 80,-22 0 32,0 0 32,0 0 32,0 0-32,0 0-80,0 0-16,0 0-112,24 0 80,-3 0 80,25 0-48,-3 0-81,-21 0-31,21 0 128,-19 0 32,-2 0-64,-1 0 0,-21 0 16,0 0 32,22 0-16,-22 0 16,0 0 16,0 0 16,0 0-32,0 0-16,0 0-16,0 0-32,0 0 80,0 0-128,0 0 160,21 0-32,-21 0 16,22 0 16,2 0-48,-24 0 32,0 0-16,22 0 0,-22 0-16,0 0 32,21 0-32,-21 0 32,0 0-16,0 0 0,24 0 0,-24 0 0,22 0 32,-22 0-80,22 0 48,-22 0-16,21 0-32,1 0 96,-1 0 0,3 0-16,-2 0-32,-1-22 16,1 22-16,0-22 0,2 22 32,-3 0 0,1-22-32,-1 22 48,4-21-112,-4-2 64,1 23 0,21 0-96,-19-22-240,-2 22 112,-22 0 112,21 0 32,-21 0 48,0 0 0,0 0 48,0 0-16,0 0 48,0 0 32,0 0-96,22 0 32,-1 0-16,1-23 16,-22 23-32,24 0 64,-2 0-64,-1 0 32,-21-21-16,24 21-16,-2 0 32,-1 0-64,1 0 48,0 0-32,-1 0 64,25 0-128,-25 0 592,22 0-496,-21 0 48,24 0-48,-25 0 32,4 0-32,18 0-48,0 0 256,3 0-224,-25 0 64,22 0-48,3 0-16,-3 0-144,24 0 448,-2 0-288,2 0-32,22 0 112,-24 0-80,2 0 16,22 0 128,-24 0-160,2 0 112,-24 0-96,-19 0 0,-2 0-80,-22 0 32,0 0 0,0 0 0,0 0-48,0 0 144,0 0 16,0 0-16,0 0 32,0 0 32,0 0-64,0 0-16,0 0-16,0 0-32,0 0-16,0 0-64,0 0-16,0 0 16,0 0 112,21 0 0,-21 21-48,22-21 64,-22 0-32,0 0 0,0 0 0,21 0 16,-21 0-80,0 0 64,0 0 16,0 0 16,22 23-32,-22-23-32,24 0 32,-2 0 32,24 22 128,-3-22-128,24 0-16,-24 23-16,22-23-16,2 21 48,22-21-16,-22 22 32,19-22-80,-18 22 48,21-22-16,-25 0 32,4 0-48,-4 22 80,3-22-112,-21 0 96,-3 0-48,0 0-48,-18 0 80,-25 0 16,21 0-32,-21 0-16,22 0 32,-22 0-80,0 0 80,0 0-96,21 0 112,-21 0-48,0 0 0,22 0-16,-1 0 16,4 0-64,-4-22 32,25 22 48,-25 0-48,23-22-16,-23 22 48,25 0-32,-3-22 16,0 22-112,3 0 160,-3 0-144,3 0 16,-25 0 48,44 0 48,-19 0-128,21 0 224,-2 0-128,2 0 64,-2 0 32,2 0-128,-21 22 192,18-22-176,4 0 80,-4 22 64,4-22-64,-1 22-32,-2-22 64,2 0 0,-24 23-64,0-23 32,3 0-144,-25 21 144,4-21-224,-4 0 144,-21 22-16,22-22 64,-22 0 32,0 0-48,21 0 32,-21 0-48,0 23 32,0-23 0,0 0 32,22 0-32,-22 0 32,21 21-32,4-21 16,-4 0 352,22 0-320,-21 0-16,-1 23-48,4-23 128,18 0-144,-19 22 32,19-22 64,0 23-64,3-23 0,-25 21 145,22-21-193,1 22 96,-20-22-48,-3 23-16,25-23 64,-24 21-48,-1-21 0,1 23-80,-1-23 160,1 0-80,2 22 0,-24-22 0,22 0-80,-22 0 47,0 0 17,0 21 0,21-21 16,-21 0 49,0 0-49,0 0 16,0 0-16,0 0 32,0 0-16,0 0-16,0 0 0,0 0 0,0 0 0,0 0 0,0 0 16,0 0-32,0 0 0,0 0-65,0 0 17,0 0 48,0 0 0,0 0-608,0 0-1713,-21 0-96</inkml:trace>
</inkml:ink>
</file>

<file path=ppt/ink/ink5.xml><?xml version="1.0" encoding="utf-8"?>
<inkml:ink xmlns:inkml="http://www.w3.org/2003/InkML">
  <inkml:definitions>
    <inkml:context xml:id="ctx0">
      <inkml:inkSource xml:id="inkSrc0">
        <inkml:traceFormat>
          <inkml:channel name="X" type="integer" max="31495" units="in"/>
          <inkml:channel name="Y" type="integer" max="19684" units="in"/>
          <inkml:channel name="F" type="integer" max="32767" units="dev"/>
        </inkml:traceFormat>
        <inkml:channelProperties>
          <inkml:channelProperty channel="X" name="resolution" value="5080.65771" units="1/in"/>
          <inkml:channelProperty channel="Y" name="resolution" value="5081.05273" units="1/in"/>
          <inkml:channelProperty channel="F" name="resolution" value="0" units="1/dev"/>
        </inkml:channelProperties>
      </inkml:inkSource>
      <inkml:timestamp xml:id="ts0" timeString="2010-10-03T23:37:47.357"/>
    </inkml:context>
    <inkml:brush xml:id="br0">
      <inkml:brushProperty name="width" value="0.10583" units="cm"/>
      <inkml:brushProperty name="height" value="0.10583" units="cm"/>
      <inkml:brushProperty name="color" value="#494429"/>
      <inkml:brushProperty name="fitToCurve" value="1"/>
    </inkml:brush>
  </inkml:definitions>
  <inkml:trace contextRef="#ctx0" brushRef="#br0">0 0 208,'0'0'800,"0"0"-512,0 0-320,0 0 16,0 0-32,0 0-112,0 0-240,0 0-112,0 0 385</inkml:trace>
</inkml:ink>
</file>

<file path=ppt/ink/ink6.xml><?xml version="1.0" encoding="utf-8"?>
<inkml:ink xmlns:inkml="http://www.w3.org/2003/InkML">
  <inkml:definitions>
    <inkml:context xml:id="ctx0">
      <inkml:inkSource xml:id="inkSrc0">
        <inkml:traceFormat>
          <inkml:channel name="X" type="integer" max="31495" units="in"/>
          <inkml:channel name="Y" type="integer" max="19684" units="in"/>
          <inkml:channel name="F" type="integer" max="32767" units="dev"/>
        </inkml:traceFormat>
        <inkml:channelProperties>
          <inkml:channelProperty channel="X" name="resolution" value="5080.65771" units="1/in"/>
          <inkml:channelProperty channel="Y" name="resolution" value="5081.05273" units="1/in"/>
          <inkml:channelProperty channel="F" name="resolution" value="0" units="1/dev"/>
        </inkml:channelProperties>
      </inkml:inkSource>
      <inkml:timestamp xml:id="ts0" timeString="2010-10-03T23:38:06.177"/>
    </inkml:context>
    <inkml:brush xml:id="br0">
      <inkml:brushProperty name="width" value="0.10583" units="cm"/>
      <inkml:brushProperty name="height" value="0.10583" units="cm"/>
      <inkml:brushProperty name="color" value="#494429"/>
      <inkml:brushProperty name="fitToCurve" value="1"/>
    </inkml:brush>
  </inkml:definitions>
  <inkml:trace contextRef="#ctx0" brushRef="#br0">0 420 160,'0'0'608,"0"0"-32,0 0-16,0 0 193,0 0-81,0 0 112,0 0-159,0 0-33,0 0-160,0 0-80,0 0-80,0 0 1,0 0 31,0 0-16,0 0-32,0 0 0,0 0 224,0 0-48,0 0-47,0 0-113,0 0 0,0 0-32,0 0-64,0 0-48,0 0-80,0 0 0,0 0-32,0 0 16,0 0-32,0 0 16,0 0-16,0 0-16,0 0 16,0 0-48,0 0 96,0 0-16,0 0 32,0 0-128,0 0 64,0 0-32,22 0-48,-22 0 256,21-22-208,1 22 32,0-23-48,-1 23 64,3-21-32,-2 21 32,-1 0-16,4 0-48,-4-22 64,1 22-16,-1 0 0,1-23 0,-1 23 16,4 0-48,-4 0 48,1-21-64,-1 21 80,1 0 0,-22 0-80,24 0 32,-2 0-16,-22 0 16,21 0-16,1 0 16,2 0-32,-3-23 80,1 23-64,0 0-32,-22 0 32,0 0-16,21 0 32,-21 0 0,22 0 16,-22 0 16,24 0 0,-3 0-16,1 0 16,-1 0-32,-21 0 48,25 0-32,-25 0 0,21 0-16,-21 0 0,22 0 32,-22 0-16,21 0 32,-21-22-32,0 22 16,22 0-48,-22 0 48,0 0-32,24 0 16,-24 0 16,0 0-32,0 0 32,0 0-48,0 0 32,0 0 0,0 0 0,0 0-48,0 0 48,0 0 16,22 0 16,-22 0-16,21-21-16,-21 21-16,0 0-16,0 0 16,0 0-48,0 0-16,22 0 48,-22 0-32,0 0 80,0-23-16,0 23 16,0 0 0,0 0 32,0 0-64,0 0 16,0 0-16,0 0 16,0 0-64,0 0 48,0-22 32,0 22-64,0 0 112,0 0-48,0 0 0,0 0-32,0 0 48,0 0-32,0 0 64,0 0-32,0 0-32,0 0 32,0 0 0,0 0-16,0 0-32,0 0 32,0-23-96,0 23 32,0 0-16,0 0 48,0 0 32,0 0-48,0 0 48,0 0-32,0 0 0,0 0-32,0 0 48,0 0-16,0 0 16,0 0-16,0 0 0,0 0 0,0 0-64,0 0 192,0 0-16,0 0 0,0 0-64,0 0 0,0 0-16,0 0 32,0 0-32,0 0-32,0-21 32,-22 21-32,22 0 32,0 0-32,-21 0 16,21 0-64,0-23 64,0 23-16,-22 0 0,22 0 32,0 0-32,0 0 16,0-22-32,0 22 16,0 0-16,-24 0-16,24 0 16,0 0-48,0 0 0,0 0 0,0 0-48,0 0-144,0 0-113,0 0-95,0 0-16,0 0 16,0 0 208,0 0 224,0 0 48,0 0 0,0 0 32,0 0 32,0 0 48,0 0 96,0 0 32,0 0-32,0 0 16,0 0 16,0 0-80,0 0-64,0 0-16,0 0 16,0 0 113,0 0 47,0 0-16,0 0-48,0 0 128,0 0 0,0 0-48,0 0-80,0 0-112,-22 0 0,22 0-32,0-21-48,-21 21 16,-1 0-32,22 0 32,-21 0 16,21-23 0,-25 23 1,25 0-49,0 0 16,0 0 32,0 0-48,0 0 48,0 0-48,0 0 32,0 0-32,-21 0-16,21 0 32,-22-22 16,22 22-49,-21 0 17,-3 0 32,2 0-16,22 0 33,-21 0-33,-1-22 16,22 22 0,0 0 0,-22 0 0,22 0-16,0 0-32,0 0-49,0 0-47,0 0-96,0 0 0,0 0 0,0 0 96,0 0-16,0 0-16,0 0-112,0 0-32,0 0-145,0 0-175,0 0-464,-45 0-1201,2 22-1377</inkml:trace>
</inkml:ink>
</file>

<file path=ppt/ink/ink7.xml><?xml version="1.0" encoding="utf-8"?>
<inkml:ink xmlns:inkml="http://www.w3.org/2003/InkML">
  <inkml:definitions>
    <inkml:context xml:id="ctx0">
      <inkml:inkSource xml:id="inkSrc0">
        <inkml:traceFormat>
          <inkml:channel name="X" type="integer" max="31495" units="in"/>
          <inkml:channel name="Y" type="integer" max="19684" units="in"/>
          <inkml:channel name="F" type="integer" max="32767" units="dev"/>
        </inkml:traceFormat>
        <inkml:channelProperties>
          <inkml:channelProperty channel="X" name="resolution" value="5080.65771" units="1/in"/>
          <inkml:channelProperty channel="Y" name="resolution" value="5081.05273" units="1/in"/>
          <inkml:channelProperty channel="F" name="resolution" value="0" units="1/dev"/>
        </inkml:channelProperties>
      </inkml:inkSource>
      <inkml:timestamp xml:id="ts0" timeString="2010-10-03T23:46:20.189"/>
    </inkml:context>
    <inkml:brush xml:id="br0">
      <inkml:brushProperty name="width" value="0.08333" units="cm"/>
      <inkml:brushProperty name="height" value="0.08333" units="cm"/>
      <inkml:brushProperty name="color" value="#177D36"/>
      <inkml:brushProperty name="fitToCurve" value="1"/>
    </inkml:brush>
  </inkml:definitions>
  <inkml:trace contextRef="#ctx0" brushRef="#br0">2456 200 336,'25'0'960,"-25"0"-688,0 0-224,0 0 96,0 0 176,0 0 65,0 0-145,0 0-16,0 0 128,0 0 32,0 0 48,0 0-95,0 0 95,0 0 176,0 0-144,0 0-80,0 0 1,0-22 79,0 22-48,0 0-48,0 0-64,0 0-96,0 0-48,0 0 81,0 0-33,0 0-112,0 0 32,0 0 32,0-22-80,0 22-32,0 0-16,0 0-32,-25 0 16,25 0 32,0 0-32,0 0 16,0-23 32,-21 23-32,21 0-48,0 0 48,-22-21-16,22 21 32,-21-22-32,21 22 32,-22 0-32,22-23-16,-21 23-80,-4 0-224,4-23 128,-1 23 96,1 0 192,-1 0 112,1-21-144,-4 21-16,-18 0-96,19 0 48,3 0-96,-23-22-128,23 22-128,-1 0 256,-23 0 224,2 0 32,-3 0-208,3 0 64,-25 22-80,25-22 64,-24 21-48,2 2 64,20 0-144,-23-1 16,47-1 112,-22-21-16,-1 23-32,20-1-16,3 0-16,-1-22-80,22 22-161,0-22 97,0 22 112,0-22-32,0 22-112,0-22-32,0 0 32,0 22 144,22-22 80,-1 23-224,3-23-80,20 0 464,-23 0-112,1 0 48,-1 21 16,3-21-48,-2 0 16,-22 0-64,22 0 16,-22 0 0,0 0 16,0 0 16,0 0-16,0 0-16,0 0 48,0 0 224,24 0-144,-24-21-16,0 21 48,0 0 80,0-23-112,0 23-48,0 0 129,0-22-65,0 22-304,-24 0-16,2 0 111,0-22 49,-2 22 81,3 0-162,-1 0-47,-21 0 289,-3 0-161,3 0 16,-24 0-97,2 0 65,-2 0-64,24 0 128,-25 22-32,25-22 0,-2 22 0,23-22-32,-21 23-16,-3-23 16,3 21-48,0 1-96,-24 1 208,42-2-32,-18 2-32,43-1 32,-21-22-32,-22 23 0,19-2 16,2 1 48,0 1-64,1-2 16,21 2-32,-22-1 0,22-1 48,-21 2-32,21-23 0,0 22 0,0 1-64,0-2 64,0-21 0,0 23-16,0-1 16,0 22-32,21-22-16,1 0 32,-1-22-32,1 22 16,0-1 80,2-21-48,-24 23 64,21-23 16,1 22-128,-1-22-208,1 0-96,-1 23-16,-21-23 368,25 0 0,-25 0-32,0 0 32,21 0 32,-21 0 80,0 0-16,0 0-16,0 0 80,0 0-16,0 0 48,0 0-16,0 0-48,0 0 0,0 0-64,0 0 112,0 0-160,0 0-112,-21 0-80,-4 0 240,4 0 32,21 0-96,-43 0 64,21 0-96,-23 0 80,1 21-80,1-21 48,22 23 32,-25-1-32,0-1-48,25 2 80,-22-1-32,0 1-48,-3 20 112,3-20-64,21-2-16,-2 2 16,2 20 0,22-20-64,-21-1 16,21 0 32,0 0 16,0 1-48,0-2-16,0 1 80,0 1-32,0-2 48,0 2-64,21 20-64,25-20 64,-24-1-48,21 1 48,-22 21 48,25-22-128,-24-1 128,21 2 16,-22-1-32,25 1 0,0-23-16,-25 21-96,22 1-144,-21 1 352,24-23-80,-25 21-32,1-21 0,-1 0 48,1 0-80,-22 0 48,21 0 16,-21 0 16,0 0-48,0 0 64,0 0 32,0 0-32,0 0 48,0 0 0,0 0 80,25 0-48,-25 0 80,0 0 16,0 0-80,0 0-96,0 0 0,0 0 128,-25 0-336,4 0 96,-1 0 176,1 0 16,21 0-95,-22 0-50,22 0-31,-21 0 16,-3 23 16,2-1 48,0 0-32,1 0 0,-1 0 0,1 0-32,-3-22 16,2 22 16,22 1-16,-22-2 16,22 24-16,-24-24-16,24 24 0,0-24 32,0 25-64,0-24 0,0 22 48,0 1 32,0-24 0,0 24 0,24-24-16,-2 2 16,-22 21 16,22-22 0,-22 22-16,24-22-16,-24 1-16,21-2-208,1 1-48,-1 1-64,23-23 112,-20 21 208,-3-21-80,1 0-32,-1 0 64,1 0 80,-1 0 0,4 0-112,-25 0 96,0 0 48,0 0 32,21 0 80,-21 0-64,0 0 64,0 0 64,0-21-64,0 21 160,0 0-112,0-23-112,0 23-16,-21 0 1,21 0-258,-25 0-47,4 0 288,21 0 96,-22 0-160,1 0 0,-22 0-16,-3 23 16,3 21 0,0-22 0,-3 22-48,0-22 96,25 22-48,-22-21 0,0-1 0,18 22-16,25-22-64,-21 0-32,21 22 96,0-22-32,0 0 16,0 1 16,0 21 32,0-22-48,0-1-144,21 24 160,4-22 320,-4 20-384,1-20 16,21 21-64,-22-22 560,25 22-592,0-22 96,-3 1 208,0-2-16,3 2-288,-25-1 240,22-1-48,-21-21 16,-22 0-160,21 23 160,4-23-16,-25 0 32,0 0 0,0 0 81,0 0-65,0 0-32,0 0 48,0 0-80,0 0 48,0 0-64,0 0 16,0 0-16,0 0 16,0 0 32,0 0 16,0 0-16,0 0 0,0 0 64,0 0-48,0 0-80,0 0-192,0 0 128,0 0 256,0 0-16,0 22-144,0-22 0,0 0-32,-46 0 112,24 22-48,-21 0-16,-2 1 0,-20-2-48,22 24 64,-3-24-32,24 2-48,-23-1 0,23-1 32,1 24-48,-1-22-80,1-2 48,21 1-48,0 1-144,0-2 32,0 2 112,0-1 128,0 1 32,0 20-32,0-21 336,0 23 32,0-24-480,0 1 16,0 1 112,0-2 80,21 2-464,1-1 160,-1 1 192,1-23 192,-1 21-336,3-21 304,-2 0-80,24 22-16,-25-22 16,1 0-48,-1 0-16,1 0-48,0 0 48,-22 0 0,24 23 0,-3-23 0,1 0 16,-22 0 0,0 0 16,0 0-32,21 0 0,-21 0 32,0 0 32,0 0 16,0 0 32,0 0-32,0 0 64,0 0-16,0 0 48,0 0 16,0 0-64,0 0-112,-21 0 32,-1 0-128,1 0 64,-3 0 32,24 0 80,-22 0-32,22 0-64,0 0-16,-22 0-64,1 0-64,-22 0 0,19 21 64,-20 2 48,20 20-16,3-20-16,-1 0 48,1-1 16,-1-1-32,1 24 64,-25-23-96,24 22 208,1 0-32,-1 0-176,-2-22-160,24 22 304,0 1 144,0-1-480,0 1 0,0-1 240,46-22-112,-3 22 128,-22-22 96,25 1-32,-3-2-64,0 2 32,3-1-32,-24-22-48,23 21 48,-23-21-48,21 0-128,-21 0 80,2 0 0,19 0 64,-22 0 48,1 0 16,-1 0 16,4 0-48,-4 0 0,-21-21 0,0 21 16,22 0-16,-22 0-16,0 0 48,0 0 16,0 0 64,0 0 48,0 0 80,0 0 144,0 0-96,0 0-240,0 0-48,0 0 112,0 0 0,-22 0-64,22-22 32,-21 22-48,21 0-176,0 0-64,0 0 160,-25 0 112,25 0-96,0 0-64,0 0-32,0 0 64,-21 0 0,-1 22 112,-21-1 16,22 24-16,-25-23-32,24 0-48,1-1 48,-22 24-32,43-22 16,-24-2-16,2 2-32,22 20-80,-22-20 208,22 22-96,0-24-128,0 24 32,0-1 352,0-1-176,0 2-48,0-1-32,0-21 16,0 20-208,0 1 144,0-21-64,22 20 0,0-20 224,2-1-112,-3 1 16,22-2 48,-21 2-64,0-1 0,2-22-16,-24 0 32,21 0 0,1 0-64,-22 0-32,0 0 128,0 0 32,0 0 16,0 0 32,0 0 0,0 0-32,0 0-16,0 0-32,0 0-16,0 0-16,0 0 16,0 0-32,0 0 48,0 0-32,0 0 16,0 0 0,0 21-16,0-21 0,0 0 0,0 0 0,0 0-32,0 0-128,0 0-176,0 0 144,0 0 224,0 0 0,0 0-128,-22 0-192,22 23 32,0-23 160,-21 0 48,-3 22-33,24 1 1,-22-23-64,0 21 96,1 1 48,-1 1 0,1-23-32,21 21 32,-24 2-16,2-23 16,22 22-32,-22 0 32,22 22-112,0-22 240,0 0 0,0 1-368,0-2 320,0 1-16,0 22 64,0-21-160,0-1-32,0-1-32,0 25 368,22-24-320,0-1-256,2 2 224,19-1 208,-22 1-272,23-2 112,-20 1 48,19 1 32,-22-23 0,22 21-48,-18 2-32,-4-2 64,25 2-48,-24-23-16,21 22 16,-22-22-32,25 21 48,-3-21-64,-21 0 64,23 0-16,-23 0-16,-1 0 48,1 0-16,2 0 32,-2 0 96,-1-21-96,1-1 0,-1-1 0,-21 23 16,22-21-48,-22 21 16,0 0 32,24-23-32,-24 23 64,0 0 0,0 0 16,0-21-80,0 21 17,0 0 15,0 0-48,-24-23-65,2 23-47,1 0 80,21 0 128,-22 0-48,22 0-31,-21 0 79,21 0-112,-22 0 16,22 0 0,-24 0-64,24 0 64,-22 23 0,22-23-16,0 0-49,0 21-15,0-21 32,0 0 0,0 23 32,0-23 0,0 0 0,0 21 32,0-21-32,0 23-32,0-23-128,0 0 16,0 22-48,0-22 16,0 0 256,22 21-64,2-21-48,-24 23 48,22-23 64,-1 0-32,1 0 0,-22 0-16,21 0-16,1 22 16,2-22 80,19 0-80,-21 23 0,24-23-48,-25 0 64,22 0 0,-19 0 176,20 0-96,-1 21-32,2-21-48,-23 0 16,24 0 96,-25 0 97,1 0-145,21 0 0,3 0-48,-3 0-16,0 0 64,3 0-16,-3-21-48,3 21 48,-3-23-96,2 23 144,-2-22-128,-21 22 16,21-23 32,-43 23-64,24 0 32,-2 0-16,-1-21 32,4 21 0,-4 0-16,1-22-16,-1 22-16,-21 0 16,22 0 16,-1-23 48,4 23-32,-4 0-64,1-21 64,-1 21-64,1 0 16,-1 0 32,-21 0-32,25 0 32,-25 0-16,21 0 0,1 0 16,2-23 0,-3 23-48,-21 0 16,22 0 0,0 0-112,-22 0 160,21 0-16,1 0-16,-22 0 0,24 0 0,-24 0 32,0 0-80,21 0 96,-21 0-48,22 0-48,-22 0 48,0 0 16,21 0-48,-21 0 32,0 0-32,0 0 64,22 0-80,-22 0 16,22 0 48,-22 0-16,24 0-16,-3 23-16,1-23 64,2 21 32,19-21-48,-21 23-16,21-1 128,-19-22-80,-2 21-32,-1 2-16,22-23 48,-21 22 16,2 1-48,-24-23 16,22 21-16,-1-21-16,-21 22 0,24-22 16,-24 0 0,0 23-80,0-23 64,22 0-16,-22 21-32,0-21 48,0 0 144,0 23-80,0-23-16,0 0 0,0 22-16,0-22-16,0 23-16,0-23-16,0 21 16,0-21-112,0 22 224,0-22-16,0 23-112,0-23 16,0 21 32,0 2-48,0-23-32,0 22 16,0-1 64,0 2-64,0-1 32,0 0 16,0 0 32,0 0-32,0 0 64,0 23-96,0-24 0,0 2-64,0-1 48,0-22-64,0 21 16,0 2 144,0-23-16,0 22-16,-22 1-16,22-2 16,0 1-48,0-22-16,0 23-80,0-23 32,0 0 48,0 21-32,0-21-16,0 23-16,0-23-16,0 22 112,0-22-32,0 23 0,0-23 32,-24 21-16,24-21 0,0 22-96,0 1-32,0-23 32,0 21 32,0-21 0,0 23 0,0-23 16,0 22 0,0-22 0,0 21 47,0-21-79,0 23 0,0-23 112,0 0 16,0 22-32,0-22 16,0 0 0,0 22-48,0-22 32,0 0 0,0 22 0,0-22 32,0 21 0,0-21-48,0 23 48,0-23-64,0 0 48,0 22-16,0-22-32,0 0 48,0 23-16,0-23 32,0 0-48,0 21 16,0-21-16,0 23-16,0-1 16,0-1 32,0 2 0,0-1-16,0-22 0,-21 23-16,21-23 32,0 0-48,0 0 64,0 0-64,0 0 0,0 0 0,0 0-32,0 0-192,0 0-400,0 0-753,0 0-704</inkml:trace>
  <inkml:trace contextRef="#ctx0" brushRef="#br0" timeOffset="8099.8099">3628 8335 480,'0'0'1777,"0"0"-1425,0 0-80,0 0 256,0 0-96,0 0 80,0 0-111,0 0-113,0 0 0,-22 0 32,22 0 224,0 0 33,0 0-33,0 0-80,0 0-160,0 0-96,0 0-48,0 0 0,0 0 33,0 0-17,0 0 80,0 0-80,0 0 0,0 0 0,0 0 32,-21 0-32,21 0 32,0 0-32,0 0-16,0 0-96,0 0 0,0 0-16,0 0-32,-22 0 0,22 0 17,0 0-17,-21 0-16,21-23 48,-25 23-16,25 0-32,-21-22 0,21 22 0,0-21 64,-22 21-80,22-23 80,0 23-32,-21-22-32,21 22 16,0-23-16,-25 2 16,25 21-16,0-22 48,0-1-48,0 2 16,0-2-16,0 23 64,0-22-64,0-1 80,0 23-32,0-21 128,0 21-32,0 0-32,0-22 96,0 22-144,0 0 32,-21-22-64,21 22-16,0 0-16,0 0 0,0-22 0,0 22 16,0 0-32,0-23 48,0 23-32,0 0 32,0-21-16,0 21-32,0-22 32,0-1-16,0 23 16,0-21 16,0 21 0,0 0-32,0-23 16,-22 23 0,22-22-32,0 22 112,0-21-16,0 21-48,0-23-32,0 23 48,0-22-16,0-1 32,0 23-64,0-21 32,0 21 0,0 0 0,0-23 0,0 23 16,0-22-16,0 22 16,0-21 49,0 21-17,0 0-64,0-23 16,0 23 0,0 0-16,0-22-32,0 22 48,0-23-48,0 23 16,0-21 80,0 21-32,0-22-64,0 22 32,0-23-32,0 23 16,0 0 0,0-21 32,0 21-48,0-23 0,0 23 32,0-22-32,0 22 16,0 0 0,22-22-32,-22 22 48,0-22 0,21 0-48,-21 22 64,0 0-16,25-22-32,-25 22 32,0 0-48,21-22 48,-21 22 0,22-23-32,-22 23 16,21 0-48,4-21 16,-25 21 0,21-22 16,1 22-48,-22-23 80,21 23 0,1 0 32,-22-21-32,0 21-32,21 0 32,-21 0-32,0-23 0,25 23-32,-25 0 48,21 0-16,-21 0-16,0-22 32,22 22-16,-22 0 16,0 0 0,21 0-16,-21-21 16,24 21 0,-24 0-16,0 0 16,0 0 0,0 0-16,0 0 16,0 0-32,0 0 32,22 0-32,-22 0 16,0 0-49,22-23 65,-22 23-64,0 0 16,21 0 0,-21 0 0,0 0-32,0 0 16,22 0 32,-22 0-16,0 0 64,24 0-48,-24 0 0,21 0 32,1 0-16,-1 0-16,-21-22 0,22 22 48,2 0-32,-2 0 32,-22 0-16,21 0 48,1 0-80,2 0 80,-2 0-16,-1 0-80,1 0 96,-1 0-80,-21 0 64,25-23-32,-25 23 32,21 0-48,-21 0 48,22 0-32,-22 0 16,21 0-16,-21 0 0,0 0 16,0 0 48,0 0 16,0 0 64,0-21 65,0 21-161,0-23 0,0 1-64,0 1 80,0 21 16,0-23-48,0 1-32,0-1 32,0 2-96,0-1 96,0 22-32,0-23-16,0 2 32,0-2 0,0 23-16,0-21 0,0 21 0,0-23-64,0 1 64,0 22 32,0-21-48,0 21 16,0-23-16,0 1 32,0-1-32,0 23 0,0-21-32,0 21 32,0 0-16,0-22-16,0 22 16,0 0-16,0 0-1,0 0 1,22 0 32,-22-23-16,21 23-16,-21 0-16,24 0 16,-24 0-32,22-23-32,0 23 32,-22 0-96,24 0 80,-24 0-16,21 0 0,1 0 32,-22 0 32,21 0 64,1 0-64,0 0 80,2 0-32,-3 0 64,1 0-32,-1 0-16,1 0 0,24 0-32,-25 0 48,25 0-48,-24 0 32,21 23 0,-22-23 16,25 0-48,-24 0 32,-1 0-48,1 0 64,-1 0-80,-21 0 32,22 0 0,-22 0 16,24 0-16,-24 0 32,21 0-32,-21 0 16,22 0 0,2 0 0,-2 0 16,-1 0-16,1 0 0,21 0 0,-19 0 0,-2 0 0,21 0 16,-22 0-32,25 0 32,-3 0 0,3 0-48,-24 0-16,21 0 48,2 0 0,-1 0-32,-1 0 64,-22 0 80,25 0-112,0 0 32,-25-23-16,1 23 16,-1 0-32,1 0 0,-22-21 32,0 21 32,21 0 32,-21 0-16,0-22 32,25 22-80,-25-23-16,21 23-32,-21-21 48,22-2-80,-22 1-48,0 1 176,0 21-96,0-23-48,0 23 144,0-22 16,0 0-96,0 22 32,0-22 0,0 0 0,0 22 32,-22-22-80,1 22 32,-4-22-32,4-1 48,-1 2 0,1 21 16,-22-23 0,18 1 129,4 1-97,-1 21-32,-2-23 16,3 23-96,-1 0 64,1-22-32,-1 22 0,0 0-80,-2 0-48,3 0 96,-1 0 32,22 0 32,0 0-64,0 0 32,0 0-17,0 0 17,0 0-80,0 0 16,0 0-64,0 0-48,0 0-128,0 0 32,0 0 128,0 0 80,0 0 16,22 0-48,-1 0 32,25 0 16,-3 22 64,24-22-16,1 0 0,-25 0 48,21 0-32,4 0 80,-1 0-96,0 0 32,-24-22-48,22 22 16,2 0 16,-23-23-16,1 23-64,-2 0 0,3-21-32,-3-1-16,25 22 80,-25-23-96,2 2-112,-1-2-97,23 23 225,-24-22-80,0-1 32,3 2 48,-25-1 80,25-1 48,-24 2 32,-1 21-32,1-23-16,-1 1-16,1 1 48,-22-2-32,24 1 16,-2 0 16,-1 0-32,-21 22 0,22-23 16,-22 2 64,0 21-16,0 0 16,0-22-16,0 22-96,0-23 80,0 23-16,0-21 0,0-2 48,-22 23-64,22-22 80,-21 1 49,21-2-81,-22 1-48,-2-1 16,2 2 400,1-1 144,-1-1-496,1 2-80,-1-2 176,-2 1 128,-19-1-208,19 23 208,2-21-191,0-1-49,1 0 80,-22-23-96,19 24 160,2 21 96,1-22-160,-1-1 96,0 2-160,-2 21-80,3-23 48,-1 23 64,22-22-64,-21 22-16,21-23 0,-25 23-16,25 0 16,-21-21 0,21 21 0,0 0-48,0 0 96,-22-22-112,22 22 48,0 0 0,0 0 32,0 0-16,0 0-16,0 0 0,0 0 0,0 0 16,0 0-32,0 0 32,0 0-32,0 0 16,0-23-16,0 23-16,0 0-48,0 0-16,0 0-32,0 0-16,0 0 32,0 0 32,0 0 16,0 0 0,0 0-32,0 0-80,0-21 240,22-2-112,24 1-32,-3 1-16,-22-2 16,25 1 96,-24-1-144,21 2 48,-19-24 64,19 45 48,-22-21-96,-21-24 144,22 23-80,0 0 16,-22 0 16,24 0-32,-24-23-16,0 24 96,0-1 16,0-1-112,0-21 32,0 22 16,0-1 256,0 2-240,0-2-64,-24 1 48,2 1 64,22-2-16,-22 1-96,22-1 32,-21 2-32,-1-2-32,1 1 64,-3 1-32,2-2-16,-21-21-80,21 22 80,-23 1 48,2-2-64,18 1 48,-18-1 0,22 2-16,-22 21 16,18-23 32,4 23-48,-1-22 32,1 22-32,-3-21 80,2 21-128,22 0 48,-22 0 0,22-23-64,-21 23 16,21 0 32,0 0 32,0 0-32,0 0 80,0 0-96,0 0 80,0 0-96,0 0 0,0 0-96,0 0-144,0 0-224,0 0-144,0 0-17,0-22 497,43 22 192,3-23-128,-25 23 80,22-21 48,3-1 48,-24-1-64,-1 2-16,1-2 64,-1 1-16,4 1 0,-25-2 32,21-21-48,-21 22 0,22-1-32,-22-20 32,21 20-80,-21 2 112,0-24-16,0 24 0,0-2-48,0 1-48,0-22 0,0 21 96,0 1 0,0-22 0,0 22-16,0-1 0,0 2-32,0-24-48,-21 24 160,-1-2 96,1 1-64,-4 0-144,-18 0 80,22 22-16,21-22 241,-22 22-177,1-22-32,21 22-64,0 0 16,-25 0 32,25-22-16,0 22 0,0 0 0,0 0-16,0 0-32,0 0-16,0 0 48,0 0 32,0 0 0,0 0-48,0 0 0,0 0-16,0 0-16,0 0 32,0 0-48,0 0 16,0 0-96,0 0-64,0 0-16,0 0-144,0 0-113,0 0 81,0 0 176,0 0 208,25 0-32,18-23 0,0 23 32,3 0-16,-3-21 16,2 21 0,-1-22 0,-1 22 0,2-23-32,-23 23 64,21-21 0,-21 21-48,23-23 48,-23 23 48,-22-22 96,24 1-16,-2-2-80,-22-22 48,0 24 65,21-24-49,-21 1-80,0 22-48,0-22-16,0 0 0,0-1-32,0 24 16,0-24 32,0 24 48,0-2-32,0 1-16,0-1 16,0 2 224,0-1-112,-21-1-96,-1 0-64,-2 2 64,2-1 64,-23-1-32,23-21-112,-21 22 32,0 1 80,19-2-32,-19 1-32,-1 0 160,-1 0-32,2 0 97,18 0-113,-18 22-32,22-22 0,-1 22-32,22-23 0,-21 23-96,-4 0 48,4 0-32,21-21-32,-22 21 32,22 0-48,0 0 32,0 0 32,0 0-32,0 0-32,0 0 0,0 0 32,0 0 16,0 0 16,0 0-16,0 0-16,0 0 0,0 0-48,0 0-48,0 0-64,0 0 15,0 0-15,0 0 80,0 0 32,0 0 32,0 0 80,0 0 0,0 0-16,0 0 16,0 0 48,0 0 96,0-23-143,0 23-17,0-22-64,-21 22 32,21-21 48,-24 21-32,24-23 0,-22 1-16,22-1 16,-22 2 16,1-1-32,-1-22 0,-2 21 0,3 1-96,21-1 144,-22 2 32,0-1-112,1 22 32,-1-23 0,-2 2 80,3 21-144,-1-23 80,-2 23-32,2 0-32,1-22 80,-1 22-32,1-21 32,-25 21-112,3-23-33,0 23-223,-25 0 272,23 0-48,-20 0 48,19 0 0,-18 0-32,20 0 96,-1 0-64,23 0-32,-2 0 80,2 0 48,1 0-80,21 0 80,-22 0 16,22 0 0,0 0 16,0 0-16,0 0-48,0 0-32,0 0-64,0 0-64,0 0-128,0 0-80,0 0 128,0 0-273,0 0 369,0 0 80,0 0 0,0 0 80,0 0-16,0 0 0,0 0-16,0 0-16,22-22 160,-1 0 0,25 22-96,-24-22 0,-1-1 16,3 2-80,-2-1 80,0-1-32,21-21 32,-22 22-48,-21 1-16,24-24 80,-2 22-80,0 2 32,-22-24-16,21 24-64,-21-24 48,22 22 113,-22-20-114,0 21 1,0 0 65,0-22-17,0 22-48,0-1 32,-22 2 0,1-2-16,-1 1-48,0-1-81,-23 23-111,-20-21 336,-2-1-16,-1-1-160,4 2 128,-25-2-16,0 1 0,0 22 353,25-21-273,-25 21-80,24-23-32,-2 23 32,21 0 32,24 0 96,1 0-80,-1 0-48,22 0 48,0 0-64,0 0-32,0 0-32,0 0 80,0-22 0,0 22 16,0 0-32,0 0 64,0 0-16,0 0-16,0 0-32,0 0-96,0 0 16,0 0 80,0 0-192,0 0 48,0 0 144,0 0 16,0 0 64,0 0-240,0-23 80,0 23 32,-21-21 32,-3 21-48,24-23 0,-22 23-32,0-22 64,1 1-208,-1-2 64,-23 1-17,23 22 33,-24-22 16,3 0-64,0 22 224,-24-22-192,24 22 160,-25 0-64,1 0 64,-19 0-64,19-22 80,-22 22-32,0 0-16,-22 0-64,22 0 176,-21 0-80,24 22 16,19-22-16,-22 0 32,46 22 32,-3-22-64,3 0 112,21 0-64,1 0-64,21 0-48,0 0 32,0 0-128,0 0-64,0 0-160,0 0-96,0 0 320,0 22 15,0-22-335,21 0 160,-21 0 144,0 0 176,0 0 32,0 0 80,0 0 32,0 0 48,0 0 32,0 0 112,0 0 145,0 0 63,0 0 16,0 0-128,0 0-208,0 0-224,0-22 17,0 0-1,-21 22-32,-1-22-97,-24 22-15,25-22 16,-3-1-48,-20 23-128,1-21 464,22 21-224,-25 0 80,3 0 0,21-22 48,-23 22 0,23 0-48,-24 0 16,25 0-48,-22 0-32,0 0-16,-3 0 32,3 0 16,21 0-32,-24 0 16,25 0-80,21 0 96,-22 0 64,-2 0-32,24 0 16,0 0 0,0 0-80,0 0 32,0 0-160,0 0-240,0 0 128,0 0-16,0 0 96,0 0 192,0 0-16,0 0 64,0 0 32,0 0 32,0 0 32,0 0-48,0 0 0,0 0 96,0 0-64,0 0 48,0 0-96,0 0-48,0 0-32,0 0 0,0 0-272,0 0-384,0 0-945,0 0-2001,0 0-1360</inkml:trace>
</inkml:ink>
</file>

<file path=ppt/ink/ink8.xml><?xml version="1.0" encoding="utf-8"?>
<inkml:ink xmlns:inkml="http://www.w3.org/2003/InkML">
  <inkml:definitions>
    <inkml:context xml:id="ctx0">
      <inkml:inkSource xml:id="inkSrc0">
        <inkml:traceFormat>
          <inkml:channel name="X" type="integer" max="31495" units="in"/>
          <inkml:channel name="Y" type="integer" max="19684" units="in"/>
          <inkml:channel name="F" type="integer" max="32767" units="dev"/>
        </inkml:traceFormat>
        <inkml:channelProperties>
          <inkml:channelProperty channel="X" name="resolution" value="5080.65771" units="1/in"/>
          <inkml:channelProperty channel="Y" name="resolution" value="5081.05273" units="1/in"/>
          <inkml:channelProperty channel="F" name="resolution" value="0" units="1/dev"/>
        </inkml:channelProperties>
      </inkml:inkSource>
      <inkml:timestamp xml:id="ts0" timeString="2010-10-03T23:52:24.632"/>
    </inkml:context>
    <inkml:brush xml:id="br0">
      <inkml:brushProperty name="width" value="0.08333" units="cm"/>
      <inkml:brushProperty name="height" value="0.08333" units="cm"/>
      <inkml:brushProperty name="color" value="#8DB3E2"/>
      <inkml:brushProperty name="fitToCurve" value="1"/>
    </inkml:brush>
  </inkml:definitions>
  <inkml:trace contextRef="#ctx0" brushRef="#br0">10031 716 128,'0'0'112,"0"-21"288,0 21 96,0 0-176,0 0-64,0 0-32,0 0-80,0 0 17,0 0 47,0 0-16,0 0-64,0 0-32,0 0-32,-21-23 32,21 23-48,0 0 64,0 0-48,0 0 16,-25-22 48,25 22 16,0 0-16,0 0 32,0 0-64,0 0-32,0 0 64,0 0-16,0 0 49,0-23-1,0 23-48,-21 0 0,21 0-16,-22 0 0,22 0 16,0-21-48,0 21 0,0 0-32,0 0 48,-21 0-32,21-22-32,0 22 0,-22 0 0,22-23-48,-21 23 48,21 0 0,-25 0 16,4-23-16,21 23 0,-22 0 32,1 0-16,21 0-64,-22-21 80,1 21-64,-4 0 16,4 0-32,-1-22 32,-2 22 0,3 0 0,-1 0 48,-21-21-16,21 21 64,-2 0-32,3 0-16,-23-23-48,1 23 48,-2 0-32,-1 0-16,3-23 16,0 23 0,-3 0-32,-19 0 64,-2 0-16,21-22 0,3 22-16,0 0 80,-3 0-64,25-21 0,-22 21 32,21 0-64,-24 0 16,25 0-16,-25 0-16,3 0 32,0 0 16,-3 0-48,3 0 32,-24 0-16,2-23 16,-2 23-16,-22 0 16,24 0 0,-2-22-16,-1 22 0,4 0 0,-3 0 16,-1 0-32,4 0 80,20-22-48,-1 22 97,2 0-17,0 0 144,18 0-208,-18-22 48,-3 22 48,25 0 16,-22 0-96,-3-22-32,3 22 0,0 0 0,-24 0 0,21 0-32,3-22 16,-25 22 0,4 0 16,-4 0-16,1-22 0,-19 22 16,19 0-32,2 0 96,19 0-144,-21 0 144,2-23-48,-2 23-48,2 0 64,-2-21 48,0 21 0,2-23 48,-2 23-48,2 0-32,-2-22-32,24 22 64,-25 0-64,4-21-32,-4 21 112,1 0-64,2-23 32,-2 23 96,2 0-47,-2-22 31,0 22-48,-1-23-80,-18 23-48,-3 0 32,1-21-32,-1 21 16,-22 0 0,1 0 0,21 0 16,3 0-48,-3 0 32,0 0 0,0 0 16,3 0-16,19 0 0,-22 0 0,22 0-16,2 0 32,-2-22 0,-1 22 0,-18 0-16,19 0 16,2 0-16,-2 0-32,-1 0 32,-20 0 32,1 0-64,-1 0 32,20 0 32,25 0-64,-24 0 16,24 0 16,18 0-16,-18 0 16,0 0 0,-2 0-16,-20 22 0,-2-22 0,21 0 16,-19 21 0,-2-21 0,2 23 16,-2-23-80,0 22 112,2-22-48,-2 23-64,2-23 96,-2 21-32,24-21 0,-25 22 0,25 1 0,-24-23 0,2 21 0,-2-21 0,0 23 0,-20-1 48,20-22-64,-22 22 16,22 0 0,-19 0 0,18-22 16,4 22-32,18 0 16,0-22-48,3 23 32,22-23 0,-23 21 32,20-21-32,-19 22 0,0-22 0,19 23-32,-19 0 16,21-23 0,-2 21-65,2 1-79,1-22-64,-1 21 144,1 2 64,-1 0 80,-2-1-16,2-1-32,-21 2 16,19-1 0,-19 1 16,22-2-16,-25 24 32,24-24-80,1 2 32,-1-1-64,1 0 16,-1 0-16,-2-1 0,2 2 80,22-1 0,-21 1-80,-4-23 16,25 21-16,0 1 48,-21-22-16,21 23 16,0-23 16,0 21-32,0-21-48,0 23-16,0-23 48,0 0 0,0 0-16,0 0 16,0 0 96,0 0 0,0 22-32,0-22 48,0 0-16,0 0 16,0 0-16,0 0 48,0 0-32,0 23-16,0-23-32,0 0 16,0 0-32,0 0 16,0 0-16,0 0 16,0 0-16,0 0 0,0 0 0,0 21-16,0-21 0,0 0 0,0 0-16,0 0 0,0 0 48,0 0-16,0 0 0,21 22-112,-21-22 0,0 0-64,25 0 0,-4 23 80,-21-23 0,22 0 96,2 21 64,-24-21 0,22 0 16,-22 23-48,21-23 48,-21 0-160,22 22 64,-1-22 80,-21 21-16,22-21-16,2 23-16,-2-23-32,-1 0 0,-21 22 0,22-22 16,-1 22 32,-21-22-32,24 0 0,-2 22 16,-22-22-64,21 0 0,-21 0 0,22 0 112,2 23-48,-24-23 0,22 0-16,-1 0 16,1 21-48,-22-21 32,21 0 0,1 0 32,2 22-16,-2-22 0,-1 0-32,1 0 32,2 23 0,-2-23 32,-1 0-32,1 21-32,-1-21 32,25 0-16,-24 23-32,-1-23 16,1 0 32,-1 0 0,25 22 0,-24-22 16,23 0 0,-23 21 32,21-21-32,-22 0-32,4 23 0,-4-23 16,1 0-16,-1 0 16,1 0 0,-1 22 16,4-22-32,-4 0-32,1 0 16,-22 0 32,24 0 16,-24 23-32,0-23 16,0 0 0,0 0 0,0 0-16,22 0-32,-22 0 48,21 0 0,1 0-16,-22 0 0,21 21 16,-21-21-16,24 0 16,-24 0-16,22 0 0,-22 0 16,0 0 0,0 0 0,0 0 16,0 0-16,0 0 32,0 0-16,0 0 0,0 0 32,0 0 16,0 0 32,0 0 64,0 0 257,0 0 287,0 0-32,0 0-336,0 0-288,0 0-48,0 0-16,0 0-128,0 0-976,-22 0-2690</inkml:trace>
</inkml:ink>
</file>

<file path=ppt/ink/ink9.xml><?xml version="1.0" encoding="utf-8"?>
<inkml:ink xmlns:inkml="http://www.w3.org/2003/InkML">
  <inkml:definitions>
    <inkml:context xml:id="ctx0">
      <inkml:inkSource xml:id="inkSrc0">
        <inkml:traceFormat>
          <inkml:channel name="X" type="integer" max="31495" units="in"/>
          <inkml:channel name="Y" type="integer" max="19684" units="in"/>
          <inkml:channel name="F" type="integer" max="32767" units="dev"/>
        </inkml:traceFormat>
        <inkml:channelProperties>
          <inkml:channelProperty channel="X" name="resolution" value="5080.65771" units="1/in"/>
          <inkml:channelProperty channel="Y" name="resolution" value="5081.05273" units="1/in"/>
          <inkml:channelProperty channel="F" name="resolution" value="0" units="1/dev"/>
        </inkml:channelProperties>
      </inkml:inkSource>
      <inkml:timestamp xml:id="ts0" timeString="2010-10-03T23:44:33.796"/>
    </inkml:context>
    <inkml:brush xml:id="br0">
      <inkml:brushProperty name="width" value="0.08333" units="cm"/>
      <inkml:brushProperty name="height" value="0.08333" units="cm"/>
      <inkml:brushProperty name="color" value="#177D36"/>
      <inkml:brushProperty name="fitToCurve" value="1"/>
    </inkml:brush>
  </inkml:definitions>
  <inkml:trace contextRef="#ctx0" brushRef="#br0">3251 204 1872,'0'0'625,"0"0"-113,0-22-16,0 22 64,0 0-111,0 0 95,0 0-192,0 0-144,0 0 272,0-23-32,0 23-47,0 0-17,0 0 16,0 0-32,0 0-48,0 0-32,0 0-15,0 0 31,0 0-16,0 0-48,0 0 0,0 0-64,0 0-16,0 0-32,0 0-32,0 0-96,0 0 32,0-21-16,0 21 0,0 0 0,-22 0 16,22 0 0,0 0 64,0 0-15,-21 0-33,21 0-32,0 0-48,0 0-49,-24-23 49,24 23 64,-22 0-16,1 0-128,-1 0 64,-2-22 192,2 22 225,1 0-113,-1 0-192,1-23 16,-4 23 0,4 0 32,-1 0-80,1 0-16,-22-21 16,18 21 16,-18 0-16,19 0 0,2 0 48,-21-22-96,22 22 0,-1 0 80,-2 0-80,-19 0 64,21 0-16,1 0-16,-1 0 48,-2 0-32,3-23-32,-1 23-16,-2 0 48,2 0-32,-21 0-16,22 0 32,-25 0 16,24 0-64,-21 0 48,-3 0 0,25 0-16,-22 0 16,-3 0-32,3 0-32,-3 0 32,-18 0 32,-4 0-48,1 23 0,2-23 16,-2 22 32,2-22 16,-2 21-32,0-21-32,24 23 16,-22-23 16,19 0-16,3 22 0,-3-22 32,-18 0-48,18 23 16,24-23-48,-21 21 64,-3-21 16,3 23-32,-2-23 0,23 22 16,-21-22-64,21 21 0,-23-21 64,23 23-32,1-1 16,-23-22 16,20 23 0,-19-2 0,22-21 0,-4 22-64,4-22 48,-1 23 32,-21-2-32,-3 2 32,25-1-48,-22 0 32,21 22-48,-2-22 80,-19 0-96,19 1 96,2 20-16,1-20-32,-22-2 16,43 2 16,-22 20-32,-2-20 32,2 0 0,1-1-32,-1-1-48,22 2 64,0-1 0,-21 1-32,21-2 0,0 1 64,0 1-16,0-2-32,0 24 48,0-1 16,0 0 48,-25 1 160,25-2-96,-21 1-144,21 1 0,0-1 32,-22-22-32,22 1-32,0-2 0,0 2 16,0-1-96,0-1 32,0 24 32,0-23 64,0 0-96,0 0 16,22 22 16,-22-21-96,21-2 32,4 2 144,-4 20 16,22-20-16,-21 22 0,2-24-112,-2 1 128,-1 1-112,1-2 64,-1 24 16,1-22-64,2-2 64,-3 1-16,25 1-144,-24-2 144,-1 2-144,22-1 144,3-1 16,-24 2 16,42 21 16,-18-22 48,-3 1-80,25-2 16,-25 1-48,24 1 32,-24-2-176,3 2 160,-3-23 0,3 22-96,-25-1 64,22-21 16,-21 0 16,-22 23-16,21-23-16,-21 0 32,25 0-64,-25 0 48,0 22 0,21-22 32,-21 0-32,22 23 0,-1-23 0,4 0 16,-25 21-32,21-21 32,1 0-32,-22 0 64,0 22-80,0-22 64,0 0-32,0 0 16,0 0 0,0 0 0,0 0 32,0 0 16,0 0 0,0 0 0,0 0 16,0 0-48,0 0 0,0 0 0,0 0-16,0 0 16,0 0-16,0 0 0,0 0-48,0 0 80,0 0-32,0 0 0,0 0-16,0 0 0,0 0 0,0 0 0,0 0 0,0 0 16,0 0-16,0 0 32,0 0 0,0 0 32,0 0 0,0 0 0,0 0 32,0 0 49,0 0-49,0 0 64,0 0-64,0 0 16,0 0-80,0 0-16,0 0 48,0 0-16,0 0-16,-22 0 32,1 0 16,-4 0-64,4 0-48,-1 0 48,1 0-16,-4 0 0,4 0 0,-1 23 32,1-23-48,-1 0 32,-24 0-16,3 21-48,22-21 64,-25 23 0,25-1-96,-23-22 128,20 23-128,3-2 96,-1-21-16,1 22-16,-23 0 16,20 0 32,3 1-96,-1-23 48,1 21-32,-4 1 32,4-22 0,-1 23 32,1-2-32,-1 2 16,-2-1-32,2 1 0,22-2-80,-21 1 16,21 1 32,0-2 48,-22 2 16,22-1 16,0-1-32,0 2 32,-21 0-48,21-1 32,0-1 16,-22 2 0,-2-1 16,24 0-32,-22 0 0,1 0 0,21 0 16,-24 0-48,24 1 0,0-2 48,-22 1 16,22 1-48,0-2 0,-21 2 16,21-23 16,0 22-48,0 1-64,0-2-32,0 24-1,0-24 97,0 2-16,0-1 80,0-1-32,0 24 16,0-22-16,0-2-32,0 2-144,0-1 96,0-1-96,21 2 64,-21-1 192,22 0-128,2-22 112,-3 22 16,-21-1-48,22 2-64,2-1 48,-2 1-32,21-2 16,-22-21-144,1 23 160,24-1-16,-3-22 0,-22 21-32,25-21 48,-24 0 0,23 0 32,-23 23 48,0-23-80,-1 0 0,1 0 0,-22 0-16,21 0-16,-21 0 80,0 0-80,0 0 80,0 0-48,0 0 0,0 0-32,0 0 16,24 0-48,-24 0 80,22 0-48,-22 0 16,22 0-48,-22 0 80,0 0-32,21 0-16,-21 0 16,22 0 16,-22 0-16,0 0-16,24 0 32,-24 0-16,21 0 16,-21 0 0,0 0-32,0 0 48,0 0-16,0 0 16,0 0 0,0 0 16,0 0 16,0 0 0,0 0 49,0 0-17,0 0-16,0 0-16,0 0-16,0 0-64,0 0-64,0 0-48,0 22 48,0-22-1,0 0-63,0 0 144,0 0-64,-21 23 256,-3-2-95,-19 1-1,-1 1-64,20-2-16,-19 2 16,0-1-16,-3-1-32,3 2 32,22-1 32,-25 22-96,3-21 64,21-2-16,-2-21 0,2 22-16,22 1 32,-21-23-16,-1 21 32,1 2-32,21-1 0,-22-1 32,-2 2-32,2-1 0,1 1-16,-3-23 0,24 21 16,-22 2-32,22-23 32,-21 22-16,21-1 0,-22 2 32,22-23-32,-21 22 0,21 1 0,0-2-32,-22 1 0,22 22 0,0-21 64,0-1-97,0 0 146,0 0-65,0 0 0,0 0 32,-24 0-32,24 22 0,0-22-16,0 1-65,0-2 33,0 2 80,0-1-144,0-1 128,0 2 0,0 0-160,0-1 144,0-1-32,0-21 0,24 23 32,-24-1 64,0 1-16,22-23-32,-22 21 0,0 1-32,21-22 16,-21 23-32,0-2 32,22-21 0,-22 23-16,0-23 32,21 21 16,-21-21-32,0 23-32,22-23 32,-22 22-16,24-1 0,-24-21-16,21 23-32,1-23 64,-22 22 0,24-22-48,-2 23 64,-22-23 32,21 0-32,-21 21 16,22-21-32,-22 0 32,0 22-32,21-22 16,-21 0-32,22 0 16,2 23-32,-24-23 16,22 21-48,-1-21 96,1 0-96,-1 0 144,4 23-16,-4-23-32,1 0-16,-1 0 0,-21 0 16,24 0-32,-2 0 32,-22 0 0,22 0-16,-22 0 16,21 0 0,-21 0 0,22 0-16,-1 0 17,3 0-1,-24 0-16,22 0 32,0 0-16,-22 0-16,0 0 16,21 0 16,-21 0-32,0 0 48,0 0 0,0 0-32,0 0 0,0 0-16,0 0 48,0 0-128,0 0 128,0 0-48,0 0 32,0 0 0,0 0 16,0 0 0,0 0 48,0 0-80,0 0 16,0 0-48,0 0 48,0 0-80,0 0 32,0 0-16,0 0-48,0 0 64,0 0-16,0 0 16,0 0 0,0 0-32,0 0 96,-21 0-64,-1 22 32,0-22 16,22 0-32,-24 23 0,3-23 16,-1 21-32,22-21 16,-21 0-32,21 22-32,0-22-16,0 23 64,-22-2-32,22 2-16,0-1 32,0-1-16,0-21 32,0 23-32,0-1-144,0 0 128,0 0-16,0 22 0,0-44 80,0 22-48,0 1 0,0-23 0,0 21 48,0 2-16,22-1 32,-1-1-48,1 2 0,-1-23-32,3 22 48,-2-22 0,0 23 0,21-23 16,-19 21-16,-24-21 0,43 22 16,-22-22 0,4 23 0,18-2-16,-22-21-32,1 0-16,24 23 64,-25-23-48,1 0 48,-1 0 48,4 0-32,-4 0-32,1 0 32,21 0-32,-19 0 32,19 0 0,0 0-48,3 0 16,-3 0 16,24 0 80,-2 0-80,2 0-16,-2 0 0,-19-23 16,21 23-16,-24-21 64,0 21 0,3-23-64,-3 1 80,3 1-80,-3-2 48,3 23-32,-3-22-16,-22-1 0,25 2 64,-24-1-32,-1-1-48,22 2 16,-21 21 32,2-23 0,-2 1-16,23 22 0,-23-22-32,-1 0 32,1 22-32,0 0 0,-22 0 16,21-22-16,-21 22 16,0 0 0,24 0 0,-2 0-16,-22 0 32,21-22-32,-21 22 16,22 0-16,-1 0 32,1-22-16,2 22-16,19 0 32,-18-23-16,-4 23-16,22 0-128,0 0 144,-18-21 32,18 21 0,-22 0-32,1 0 0,2 0-96,-2 0 128,-1 0-16,1 0-16,-22 0 16,24 0-32,-24 0 48,21 0-32,-21 0 16,22 0-16,-1 0 16,-21 0-48,22 0 64,0 0-32,2 0-64,-3 0 48,1 0 48,-1 0-64,4 0-80,-4 21 64,1-21 80,-1 0 0,1 0-112,2 23 48,-24-23 48,22 0 0,-1 0 0,-21 22 0,22-22 16,-1 0 16,-21 0-80,22 22 16,-22-22-48,0 0 80,24 22-48,-24-22 0,22 22 112,-22-22-64,21 0-32,-21 22 80,22-22-64,2 22 0,-24 1-32,21-23 128,1 21-112,-22 2 32,0-23 0,22 0-16,-22 22-16,0-22 16,0 0 0,0 0 0,0 21 32,0 2 0,0-23-16,0 22-16,0-22 32,21 23-32,-21-23 16,0 0-48,0 21 64,24 1-48,-24-22 0,22 23 64,-22-23-16,21 21-32,-21-21 0,0 0 0,0 23 16,22-23-32,-22 22-16,0-22 96,21 23-64,-21-23-16,0 0 32,0 21-16,0-21 0,22 0 0,-22 0 16,0 22-16,24-22 64,-24 23-64,0-23 0,0 0-16,22 0 16,-22 21 16,0-21 16,0 23-64,21-23 48,-21 22-32,25-22 0,-25 21 32,21-21-80,-21 0 80,0 23 16,0-23-32,0 0-32,0 0 16,0 0 80,22 0-128,-22 22 48,0-22 0,0 22 48,0-22 48,0 22-96,0-22 0,0 0 16,0 21 64,0-21-128,0 23 112,0-23-80,0 22 32,0-22-16,0 23 48,0-23-32,0 0-16,0 21 16,0-21 16,0 23 0,0-1 0,0-1 0,0 2 16,0-1 0,0-22-48,0 23 16,0-23-16,-22 21 32,22-21-32,0 0 16,0 22-16,0-22-16,0 0-32,0 23-48,0-23 48,0 21 80,0-21-48,0 23 0,0-23 16,0 0 16,0 0 0,0 22 0,0-22-16,0 0 16,0 0 0,0 0 16,0 0-16,0 0-32,0 0-16,0 0 32,0 0-48,0 0 16,0 0 0,0 0 32,0 23 0,0-23-16,0 0 32,0 0-48,0 0 80,0 0-64,22 0-16,-1 0 32,-21 21-16,22-21 64,-22 0-96,24 0 64,-2 0 0,-22 0-32,21 22 32,1-22-32,-22 0 64,21 0-32,-21 0-16,0 0 48,0 0-32,0 0-16,0 0 32,0 0-32,0 0 0,22 0-16,-22 0 64,24 0-16,-24 0 0,21 0-16,1 0 0,-22 0 32,0 0-32,0 0 48,0 0 48,0 0-16,0 0 32,0 0 0,0 0-48,0 0 0,0 0-16,0 0-16,0 0-16,0 0-16,0 0 64,0 0-16,0 0 0,0 0 80,0 0 80,0 0 0,0 0-64,0 0-96,0 0 0,0 0 16,0 0-16,0 0 0,0 0-48,0 0 49,0 0-98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smtClean="0">
                <a:latin typeface="+mn-lt"/>
              </a:defRPr>
            </a:lvl1pPr>
          </a:lstStyle>
          <a:p>
            <a:pPr>
              <a:defRPr/>
            </a:pPr>
            <a:fld id="{3C671722-8255-47A9-8064-C7C22778A528}" type="datetimeFigureOut">
              <a:rPr lang="en-US"/>
              <a:pPr>
                <a:defRPr/>
              </a:pPr>
              <a:t>5/24/2011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defTabSz="914363" fontAlgn="auto">
              <a:spcBef>
                <a:spcPts val="0"/>
              </a:spcBef>
              <a:spcAft>
                <a:spcPts val="0"/>
              </a:spcAft>
              <a:defRPr sz="500" dirty="0" smtClean="0">
                <a:solidFill>
                  <a:srgbClr val="000000"/>
                </a:solidFill>
                <a:latin typeface="Segoe" pitchFamily="34" charset="0"/>
              </a:defRPr>
            </a:lvl1pPr>
          </a:lstStyle>
          <a:p>
            <a:pPr>
              <a:defRPr/>
            </a:pPr>
            <a:r>
              <a:rPr lang="en-US"/>
              <a:t>© 2007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200" y="8685213"/>
            <a:ext cx="684213" cy="457200"/>
          </a:xfrm>
          <a:prstGeom prst="rect">
            <a:avLst/>
          </a:prstGeom>
        </p:spPr>
        <p:txBody>
          <a:bodyPr vert="horz" lIns="91440" tIns="45720" rIns="91440" bIns="45720" rtlCol="0" anchor="b"/>
          <a:lstStyle>
            <a:lvl1pPr algn="r" defTabSz="914363" fontAlgn="auto">
              <a:spcBef>
                <a:spcPts val="0"/>
              </a:spcBef>
              <a:spcAft>
                <a:spcPts val="0"/>
              </a:spcAft>
              <a:defRPr sz="1200" smtClean="0">
                <a:latin typeface="+mn-lt"/>
              </a:defRPr>
            </a:lvl1pPr>
          </a:lstStyle>
          <a:p>
            <a:pPr>
              <a:defRPr/>
            </a:pPr>
            <a:fld id="{DA252740-BEA0-4262-8B53-82C688DB247C}" type="slidenum">
              <a:rPr lang="en-US"/>
              <a:pPr>
                <a:defRPr/>
              </a:pPr>
              <a:t>‹#›</a:t>
            </a:fld>
            <a:endParaRPr lang="en-US" dirty="0"/>
          </a:p>
        </p:txBody>
      </p:sp>
    </p:spTree>
    <p:extLst>
      <p:ext uri="{BB962C8B-B14F-4D97-AF65-F5344CB8AC3E}">
        <p14:creationId xmlns:p14="http://schemas.microsoft.com/office/powerpoint/2010/main" val="3553072663"/>
      </p:ext>
    </p:extLst>
  </p:cSld>
  <p:clrMap bg1="lt1" tx1="dk1" bg2="lt2" tx2="dk2" accent1="accent1" accent2="accent2" accent3="accent3" accent4="accent4" accent5="accent5" accent6="accent6" hlink="hlink" folHlink="folHlink"/>
  <p:notesStyle>
    <a:lvl1pPr algn="l" defTabSz="912813" rtl="0" fontAlgn="base">
      <a:lnSpc>
        <a:spcPct val="90000"/>
      </a:lnSpc>
      <a:spcBef>
        <a:spcPct val="30000"/>
      </a:spcBef>
      <a:spcAft>
        <a:spcPts val="338"/>
      </a:spcAft>
      <a:defRPr sz="900" kern="1200">
        <a:solidFill>
          <a:schemeClr val="tx1"/>
        </a:solidFill>
        <a:latin typeface="Segoe" pitchFamily="34" charset="0"/>
        <a:ea typeface="+mn-ea"/>
        <a:cs typeface="+mn-cs"/>
      </a:defRPr>
    </a:lvl1pPr>
    <a:lvl2pPr marL="212725" indent="-104775" algn="l" defTabSz="912813" rtl="0" fontAlgn="base">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2pPr>
    <a:lvl3pPr marL="327025" indent="-114300" algn="l" defTabSz="912813" rtl="0" fontAlgn="base">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3pPr>
    <a:lvl4pPr marL="482600" indent="-146050" algn="l" defTabSz="912813" rtl="0" fontAlgn="base">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4pPr>
    <a:lvl5pPr marL="614363" indent="-114300" algn="l" defTabSz="912813" rtl="0" fontAlgn="base">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ln>
            <a:solidFill>
              <a:srgbClr val="000000"/>
            </a:solidFill>
            <a:miter lim="800000"/>
            <a:headEnd/>
            <a:tailEnd/>
          </a:ln>
          <a:extLst/>
        </p:spPr>
      </p:sp>
      <p:sp>
        <p:nvSpPr>
          <p:cNvPr id="27651" name="Notes Placeholder 2"/>
          <p:cNvSpPr>
            <a:spLocks noGrp="1"/>
          </p:cNvSpPr>
          <p:nvPr>
            <p:ph type="body" idx="1"/>
          </p:nvPr>
        </p:nvSpPr>
        <p:spPr bwMode="auto">
          <a:extLst/>
        </p:spPr>
        <p:txBody>
          <a:bodyPr wrap="square" numCol="1" anchor="t" anchorCtr="0" compatLnSpc="1">
            <a:prstTxWarp prst="textNoShape">
              <a:avLst/>
            </a:prstTxWarp>
          </a:bodyPr>
          <a:lstStyle/>
          <a:p>
            <a:pPr>
              <a:spcBef>
                <a:spcPct val="0"/>
              </a:spcBef>
            </a:pPr>
            <a:endParaRPr lang="en-US" smtClean="0"/>
          </a:p>
        </p:txBody>
      </p:sp>
      <p:sp>
        <p:nvSpPr>
          <p:cNvPr id="27652" name="Header Placeholder 3"/>
          <p:cNvSpPr>
            <a:spLocks noGrp="1"/>
          </p:cNvSpPr>
          <p:nvPr>
            <p:ph type="hdr" sz="quarter"/>
          </p:nvPr>
        </p:nvSpPr>
        <p:spPr bwMode="auto">
          <a:extLst/>
        </p:spPr>
        <p:txBody>
          <a:bodyPr wrap="square" numCol="1" anchor="t" anchorCtr="0" compatLnSpc="1">
            <a:prstTxWarp prst="textNoShape">
              <a:avLst/>
            </a:prstTxWarp>
          </a:bodyPr>
          <a:lstStyle>
            <a:lvl1pPr>
              <a:defRPr>
                <a:solidFill>
                  <a:schemeClr val="tx1"/>
                </a:solidFill>
                <a:latin typeface="Segoe" pitchFamily="34" charset="0"/>
              </a:defRPr>
            </a:lvl1pPr>
            <a:lvl2pPr marL="742950" indent="-285750">
              <a:defRPr>
                <a:solidFill>
                  <a:schemeClr val="tx1"/>
                </a:solidFill>
                <a:latin typeface="Segoe" pitchFamily="34" charset="0"/>
              </a:defRPr>
            </a:lvl2pPr>
            <a:lvl3pPr marL="1143000" indent="-228600">
              <a:defRPr>
                <a:solidFill>
                  <a:schemeClr val="tx1"/>
                </a:solidFill>
                <a:latin typeface="Segoe" pitchFamily="34" charset="0"/>
              </a:defRPr>
            </a:lvl3pPr>
            <a:lvl4pPr marL="1600200" indent="-228600">
              <a:defRPr>
                <a:solidFill>
                  <a:schemeClr val="tx1"/>
                </a:solidFill>
                <a:latin typeface="Segoe" pitchFamily="34" charset="0"/>
              </a:defRPr>
            </a:lvl4pPr>
            <a:lvl5pPr marL="2057400" indent="-228600">
              <a:defRPr>
                <a:solidFill>
                  <a:schemeClr val="tx1"/>
                </a:solidFill>
                <a:latin typeface="Segoe" pitchFamily="34" charset="0"/>
              </a:defRPr>
            </a:lvl5pPr>
            <a:lvl6pPr marL="2514600" indent="-228600" defTabSz="912813" fontAlgn="base">
              <a:spcBef>
                <a:spcPct val="0"/>
              </a:spcBef>
              <a:spcAft>
                <a:spcPct val="0"/>
              </a:spcAft>
              <a:defRPr>
                <a:solidFill>
                  <a:schemeClr val="tx1"/>
                </a:solidFill>
                <a:latin typeface="Segoe" pitchFamily="34" charset="0"/>
              </a:defRPr>
            </a:lvl6pPr>
            <a:lvl7pPr marL="2971800" indent="-228600" defTabSz="912813" fontAlgn="base">
              <a:spcBef>
                <a:spcPct val="0"/>
              </a:spcBef>
              <a:spcAft>
                <a:spcPct val="0"/>
              </a:spcAft>
              <a:defRPr>
                <a:solidFill>
                  <a:schemeClr val="tx1"/>
                </a:solidFill>
                <a:latin typeface="Segoe" pitchFamily="34" charset="0"/>
              </a:defRPr>
            </a:lvl7pPr>
            <a:lvl8pPr marL="3429000" indent="-228600" defTabSz="912813" fontAlgn="base">
              <a:spcBef>
                <a:spcPct val="0"/>
              </a:spcBef>
              <a:spcAft>
                <a:spcPct val="0"/>
              </a:spcAft>
              <a:defRPr>
                <a:solidFill>
                  <a:schemeClr val="tx1"/>
                </a:solidFill>
                <a:latin typeface="Segoe" pitchFamily="34" charset="0"/>
              </a:defRPr>
            </a:lvl8pPr>
            <a:lvl9pPr marL="3886200" indent="-228600" defTabSz="912813" fontAlgn="base">
              <a:spcBef>
                <a:spcPct val="0"/>
              </a:spcBef>
              <a:spcAft>
                <a:spcPct val="0"/>
              </a:spcAft>
              <a:defRPr>
                <a:solidFill>
                  <a:schemeClr val="tx1"/>
                </a:solidFill>
                <a:latin typeface="Segoe" pitchFamily="34" charset="0"/>
              </a:defRPr>
            </a:lvl9pPr>
          </a:lstStyle>
          <a:p>
            <a:pPr defTabSz="912813" fontAlgn="base">
              <a:spcBef>
                <a:spcPct val="0"/>
              </a:spcBef>
              <a:spcAft>
                <a:spcPct val="0"/>
              </a:spcAft>
            </a:pPr>
            <a:endParaRPr lang="en-US" smtClean="0">
              <a:latin typeface="Calibri" pitchFamily="34" charset="0"/>
            </a:endParaRPr>
          </a:p>
        </p:txBody>
      </p:sp>
      <p:sp>
        <p:nvSpPr>
          <p:cNvPr id="27653" name="Date Placeholder 4"/>
          <p:cNvSpPr>
            <a:spLocks noGrp="1"/>
          </p:cNvSpPr>
          <p:nvPr>
            <p:ph type="dt" sz="quarter" idx="1"/>
          </p:nvPr>
        </p:nvSpPr>
        <p:spPr bwMode="auto">
          <a:extLst/>
        </p:spPr>
        <p:txBody>
          <a:bodyPr wrap="square" numCol="1" anchor="t" anchorCtr="0" compatLnSpc="1">
            <a:prstTxWarp prst="textNoShape">
              <a:avLst/>
            </a:prstTxWarp>
          </a:bodyPr>
          <a:lstStyle>
            <a:lvl1pPr>
              <a:defRPr>
                <a:solidFill>
                  <a:schemeClr val="tx1"/>
                </a:solidFill>
                <a:latin typeface="Segoe" pitchFamily="34" charset="0"/>
              </a:defRPr>
            </a:lvl1pPr>
            <a:lvl2pPr marL="742950" indent="-285750">
              <a:defRPr>
                <a:solidFill>
                  <a:schemeClr val="tx1"/>
                </a:solidFill>
                <a:latin typeface="Segoe" pitchFamily="34" charset="0"/>
              </a:defRPr>
            </a:lvl2pPr>
            <a:lvl3pPr marL="1143000" indent="-228600">
              <a:defRPr>
                <a:solidFill>
                  <a:schemeClr val="tx1"/>
                </a:solidFill>
                <a:latin typeface="Segoe" pitchFamily="34" charset="0"/>
              </a:defRPr>
            </a:lvl3pPr>
            <a:lvl4pPr marL="1600200" indent="-228600">
              <a:defRPr>
                <a:solidFill>
                  <a:schemeClr val="tx1"/>
                </a:solidFill>
                <a:latin typeface="Segoe" pitchFamily="34" charset="0"/>
              </a:defRPr>
            </a:lvl4pPr>
            <a:lvl5pPr marL="2057400" indent="-228600">
              <a:defRPr>
                <a:solidFill>
                  <a:schemeClr val="tx1"/>
                </a:solidFill>
                <a:latin typeface="Segoe" pitchFamily="34" charset="0"/>
              </a:defRPr>
            </a:lvl5pPr>
            <a:lvl6pPr marL="2514600" indent="-228600" defTabSz="912813" fontAlgn="base">
              <a:spcBef>
                <a:spcPct val="0"/>
              </a:spcBef>
              <a:spcAft>
                <a:spcPct val="0"/>
              </a:spcAft>
              <a:defRPr>
                <a:solidFill>
                  <a:schemeClr val="tx1"/>
                </a:solidFill>
                <a:latin typeface="Segoe" pitchFamily="34" charset="0"/>
              </a:defRPr>
            </a:lvl6pPr>
            <a:lvl7pPr marL="2971800" indent="-228600" defTabSz="912813" fontAlgn="base">
              <a:spcBef>
                <a:spcPct val="0"/>
              </a:spcBef>
              <a:spcAft>
                <a:spcPct val="0"/>
              </a:spcAft>
              <a:defRPr>
                <a:solidFill>
                  <a:schemeClr val="tx1"/>
                </a:solidFill>
                <a:latin typeface="Segoe" pitchFamily="34" charset="0"/>
              </a:defRPr>
            </a:lvl7pPr>
            <a:lvl8pPr marL="3429000" indent="-228600" defTabSz="912813" fontAlgn="base">
              <a:spcBef>
                <a:spcPct val="0"/>
              </a:spcBef>
              <a:spcAft>
                <a:spcPct val="0"/>
              </a:spcAft>
              <a:defRPr>
                <a:solidFill>
                  <a:schemeClr val="tx1"/>
                </a:solidFill>
                <a:latin typeface="Segoe" pitchFamily="34" charset="0"/>
              </a:defRPr>
            </a:lvl8pPr>
            <a:lvl9pPr marL="3886200" indent="-228600" defTabSz="912813" fontAlgn="base">
              <a:spcBef>
                <a:spcPct val="0"/>
              </a:spcBef>
              <a:spcAft>
                <a:spcPct val="0"/>
              </a:spcAft>
              <a:defRPr>
                <a:solidFill>
                  <a:schemeClr val="tx1"/>
                </a:solidFill>
                <a:latin typeface="Segoe" pitchFamily="34" charset="0"/>
              </a:defRPr>
            </a:lvl9pPr>
          </a:lstStyle>
          <a:p>
            <a:pPr defTabSz="912813" fontAlgn="base">
              <a:spcBef>
                <a:spcPct val="0"/>
              </a:spcBef>
              <a:spcAft>
                <a:spcPct val="0"/>
              </a:spcAft>
            </a:pPr>
            <a:fld id="{BC9A24B0-52B8-4448-99A5-FA709AA4BC71}" type="datetime8">
              <a:rPr lang="en-US">
                <a:latin typeface="Calibri" pitchFamily="34" charset="0"/>
              </a:rPr>
              <a:pPr defTabSz="912813" fontAlgn="base">
                <a:spcBef>
                  <a:spcPct val="0"/>
                </a:spcBef>
                <a:spcAft>
                  <a:spcPct val="0"/>
                </a:spcAft>
              </a:pPr>
              <a:t>5/24/2011 12:47 PM</a:t>
            </a:fld>
            <a:endParaRPr lang="en-US">
              <a:latin typeface="Calibri" pitchFamily="34" charset="0"/>
            </a:endParaRPr>
          </a:p>
        </p:txBody>
      </p:sp>
      <p:sp>
        <p:nvSpPr>
          <p:cNvPr id="27654" name="Footer Placeholder 5"/>
          <p:cNvSpPr>
            <a:spLocks noGrp="1"/>
          </p:cNvSpPr>
          <p:nvPr>
            <p:ph type="ftr" sz="quarter" idx="4"/>
          </p:nvPr>
        </p:nvSpPr>
        <p:spPr bwMode="auto">
          <a:extLst/>
        </p:spPr>
        <p:txBody>
          <a:bodyPr wrap="square" numCol="1" anchorCtr="0" compatLnSpc="1">
            <a:prstTxWarp prst="textNoShape">
              <a:avLst/>
            </a:prstTxWarp>
          </a:bodyPr>
          <a:lstStyle>
            <a:lvl1pPr>
              <a:defRPr>
                <a:solidFill>
                  <a:schemeClr val="tx1"/>
                </a:solidFill>
                <a:latin typeface="Segoe" pitchFamily="34" charset="0"/>
              </a:defRPr>
            </a:lvl1pPr>
            <a:lvl2pPr marL="742950" indent="-285750">
              <a:defRPr>
                <a:solidFill>
                  <a:schemeClr val="tx1"/>
                </a:solidFill>
                <a:latin typeface="Segoe" pitchFamily="34" charset="0"/>
              </a:defRPr>
            </a:lvl2pPr>
            <a:lvl3pPr marL="1143000" indent="-228600">
              <a:defRPr>
                <a:solidFill>
                  <a:schemeClr val="tx1"/>
                </a:solidFill>
                <a:latin typeface="Segoe" pitchFamily="34" charset="0"/>
              </a:defRPr>
            </a:lvl3pPr>
            <a:lvl4pPr marL="1600200" indent="-228600">
              <a:defRPr>
                <a:solidFill>
                  <a:schemeClr val="tx1"/>
                </a:solidFill>
                <a:latin typeface="Segoe" pitchFamily="34" charset="0"/>
              </a:defRPr>
            </a:lvl4pPr>
            <a:lvl5pPr marL="2057400" indent="-228600">
              <a:defRPr>
                <a:solidFill>
                  <a:schemeClr val="tx1"/>
                </a:solidFill>
                <a:latin typeface="Segoe" pitchFamily="34" charset="0"/>
              </a:defRPr>
            </a:lvl5pPr>
            <a:lvl6pPr marL="2514600" indent="-228600" defTabSz="912813" fontAlgn="base">
              <a:spcBef>
                <a:spcPct val="0"/>
              </a:spcBef>
              <a:spcAft>
                <a:spcPct val="0"/>
              </a:spcAft>
              <a:defRPr>
                <a:solidFill>
                  <a:schemeClr val="tx1"/>
                </a:solidFill>
                <a:latin typeface="Segoe" pitchFamily="34" charset="0"/>
              </a:defRPr>
            </a:lvl6pPr>
            <a:lvl7pPr marL="2971800" indent="-228600" defTabSz="912813" fontAlgn="base">
              <a:spcBef>
                <a:spcPct val="0"/>
              </a:spcBef>
              <a:spcAft>
                <a:spcPct val="0"/>
              </a:spcAft>
              <a:defRPr>
                <a:solidFill>
                  <a:schemeClr val="tx1"/>
                </a:solidFill>
                <a:latin typeface="Segoe" pitchFamily="34" charset="0"/>
              </a:defRPr>
            </a:lvl7pPr>
            <a:lvl8pPr marL="3429000" indent="-228600" defTabSz="912813" fontAlgn="base">
              <a:spcBef>
                <a:spcPct val="0"/>
              </a:spcBef>
              <a:spcAft>
                <a:spcPct val="0"/>
              </a:spcAft>
              <a:defRPr>
                <a:solidFill>
                  <a:schemeClr val="tx1"/>
                </a:solidFill>
                <a:latin typeface="Segoe" pitchFamily="34" charset="0"/>
              </a:defRPr>
            </a:lvl8pPr>
            <a:lvl9pPr marL="3886200" indent="-228600" defTabSz="912813" fontAlgn="base">
              <a:spcBef>
                <a:spcPct val="0"/>
              </a:spcBef>
              <a:spcAft>
                <a:spcPct val="0"/>
              </a:spcAft>
              <a:defRPr>
                <a:solidFill>
                  <a:schemeClr val="tx1"/>
                </a:solidFill>
                <a:latin typeface="Segoe" pitchFamily="34" charset="0"/>
              </a:defRPr>
            </a:lvl9pPr>
          </a:lstStyle>
          <a:p>
            <a:pPr defTabSz="912813" fontAlgn="base">
              <a:spcBef>
                <a:spcPct val="0"/>
              </a:spcBef>
              <a:spcAft>
                <a:spcPct val="0"/>
              </a:spcAft>
            </a:pPr>
            <a:r>
              <a:rPr lang="en-US">
                <a:solidFill>
                  <a:srgbClr val="000000"/>
                </a:solidFill>
              </a:rPr>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pPr defTabSz="912813" fontAlgn="base">
              <a:spcBef>
                <a:spcPct val="0"/>
              </a:spcBef>
              <a:spcAft>
                <a:spcPct val="0"/>
              </a:spcAft>
            </a:pPr>
            <a:endParaRPr lang="en-US"/>
          </a:p>
        </p:txBody>
      </p:sp>
      <p:sp>
        <p:nvSpPr>
          <p:cNvPr id="27655" name="Slide Number Placeholder 6"/>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Segoe" pitchFamily="34" charset="0"/>
              </a:defRPr>
            </a:lvl1pPr>
            <a:lvl2pPr marL="742950" indent="-285750">
              <a:defRPr>
                <a:solidFill>
                  <a:schemeClr val="tx1"/>
                </a:solidFill>
                <a:latin typeface="Segoe" pitchFamily="34" charset="0"/>
              </a:defRPr>
            </a:lvl2pPr>
            <a:lvl3pPr marL="1143000" indent="-228600">
              <a:defRPr>
                <a:solidFill>
                  <a:schemeClr val="tx1"/>
                </a:solidFill>
                <a:latin typeface="Segoe" pitchFamily="34" charset="0"/>
              </a:defRPr>
            </a:lvl3pPr>
            <a:lvl4pPr marL="1600200" indent="-228600">
              <a:defRPr>
                <a:solidFill>
                  <a:schemeClr val="tx1"/>
                </a:solidFill>
                <a:latin typeface="Segoe" pitchFamily="34" charset="0"/>
              </a:defRPr>
            </a:lvl4pPr>
            <a:lvl5pPr marL="2057400" indent="-228600">
              <a:defRPr>
                <a:solidFill>
                  <a:schemeClr val="tx1"/>
                </a:solidFill>
                <a:latin typeface="Segoe" pitchFamily="34" charset="0"/>
              </a:defRPr>
            </a:lvl5pPr>
            <a:lvl6pPr marL="2514600" indent="-228600" defTabSz="912813" fontAlgn="base">
              <a:spcBef>
                <a:spcPct val="0"/>
              </a:spcBef>
              <a:spcAft>
                <a:spcPct val="0"/>
              </a:spcAft>
              <a:defRPr>
                <a:solidFill>
                  <a:schemeClr val="tx1"/>
                </a:solidFill>
                <a:latin typeface="Segoe" pitchFamily="34" charset="0"/>
              </a:defRPr>
            </a:lvl6pPr>
            <a:lvl7pPr marL="2971800" indent="-228600" defTabSz="912813" fontAlgn="base">
              <a:spcBef>
                <a:spcPct val="0"/>
              </a:spcBef>
              <a:spcAft>
                <a:spcPct val="0"/>
              </a:spcAft>
              <a:defRPr>
                <a:solidFill>
                  <a:schemeClr val="tx1"/>
                </a:solidFill>
                <a:latin typeface="Segoe" pitchFamily="34" charset="0"/>
              </a:defRPr>
            </a:lvl7pPr>
            <a:lvl8pPr marL="3429000" indent="-228600" defTabSz="912813" fontAlgn="base">
              <a:spcBef>
                <a:spcPct val="0"/>
              </a:spcBef>
              <a:spcAft>
                <a:spcPct val="0"/>
              </a:spcAft>
              <a:defRPr>
                <a:solidFill>
                  <a:schemeClr val="tx1"/>
                </a:solidFill>
                <a:latin typeface="Segoe" pitchFamily="34" charset="0"/>
              </a:defRPr>
            </a:lvl8pPr>
            <a:lvl9pPr marL="3886200" indent="-228600" defTabSz="912813" fontAlgn="base">
              <a:spcBef>
                <a:spcPct val="0"/>
              </a:spcBef>
              <a:spcAft>
                <a:spcPct val="0"/>
              </a:spcAft>
              <a:defRPr>
                <a:solidFill>
                  <a:schemeClr val="tx1"/>
                </a:solidFill>
                <a:latin typeface="Segoe" pitchFamily="34" charset="0"/>
              </a:defRPr>
            </a:lvl9pPr>
          </a:lstStyle>
          <a:p>
            <a:pPr defTabSz="912813" fontAlgn="base">
              <a:spcBef>
                <a:spcPct val="0"/>
              </a:spcBef>
              <a:spcAft>
                <a:spcPct val="0"/>
              </a:spcAft>
            </a:pPr>
            <a:fld id="{0D43892C-510C-4AD3-8B45-7006B1638144}" type="slidenum">
              <a:rPr lang="en-US">
                <a:latin typeface="Calibri" pitchFamily="34" charset="0"/>
              </a:rPr>
              <a:pPr defTabSz="912813" fontAlgn="base">
                <a:spcBef>
                  <a:spcPct val="0"/>
                </a:spcBef>
                <a:spcAft>
                  <a:spcPct val="0"/>
                </a:spcAft>
              </a:pPr>
              <a:t>1</a:t>
            </a:fld>
            <a:endParaRPr lang="en-US">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F0748B-86C2-48A1-A93E-9C635632E4B5}" type="slidenum">
              <a:rPr lang="en-US" smtClean="0"/>
              <a:t>37</a:t>
            </a:fld>
            <a:endParaRPr lang="en-US"/>
          </a:p>
        </p:txBody>
      </p:sp>
    </p:spTree>
    <p:extLst>
      <p:ext uri="{BB962C8B-B14F-4D97-AF65-F5344CB8AC3E}">
        <p14:creationId xmlns:p14="http://schemas.microsoft.com/office/powerpoint/2010/main" val="2528815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Policies that talk about resources on Web pages and the Web browser</a:t>
            </a:r>
            <a:endParaRPr lang="en-US" dirty="0"/>
          </a:p>
        </p:txBody>
      </p:sp>
      <p:sp>
        <p:nvSpPr>
          <p:cNvPr id="4" name="Slide Number Placeholder 3"/>
          <p:cNvSpPr>
            <a:spLocks noGrp="1"/>
          </p:cNvSpPr>
          <p:nvPr>
            <p:ph type="sldNum" sz="quarter" idx="10"/>
          </p:nvPr>
        </p:nvSpPr>
        <p:spPr/>
        <p:txBody>
          <a:bodyPr/>
          <a:lstStyle/>
          <a:p>
            <a:fld id="{80F0748B-86C2-48A1-A93E-9C635632E4B5}" type="slidenum">
              <a:rPr lang="en-US" smtClean="0"/>
              <a:t>38</a:t>
            </a:fld>
            <a:endParaRPr lang="en-US"/>
          </a:p>
        </p:txBody>
      </p:sp>
    </p:spTree>
    <p:extLst>
      <p:ext uri="{BB962C8B-B14F-4D97-AF65-F5344CB8AC3E}">
        <p14:creationId xmlns:p14="http://schemas.microsoft.com/office/powerpoint/2010/main" val="30864874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Simple extension we wrote—a more detailed example</a:t>
            </a:r>
            <a:r>
              <a:rPr lang="en-US" baseline="0" dirty="0" smtClean="0"/>
              <a:t> in the paper</a:t>
            </a:r>
          </a:p>
          <a:p>
            <a:r>
              <a:rPr lang="en-US" baseline="0" dirty="0" smtClean="0"/>
              <a:t>Bookmarks friends’ websites</a:t>
            </a:r>
          </a:p>
          <a:p>
            <a:r>
              <a:rPr lang="en-US" baseline="0" dirty="0" smtClean="0"/>
              <a:t>Security policy—in Chrome—requires access to Facebook account</a:t>
            </a:r>
            <a:endParaRPr lang="en-US" dirty="0"/>
          </a:p>
        </p:txBody>
      </p:sp>
      <p:sp>
        <p:nvSpPr>
          <p:cNvPr id="4" name="Slide Number Placeholder 3"/>
          <p:cNvSpPr>
            <a:spLocks noGrp="1"/>
          </p:cNvSpPr>
          <p:nvPr>
            <p:ph type="sldNum" sz="quarter" idx="10"/>
          </p:nvPr>
        </p:nvSpPr>
        <p:spPr/>
        <p:txBody>
          <a:bodyPr/>
          <a:lstStyle/>
          <a:p>
            <a:fld id="{80F0748B-86C2-48A1-A93E-9C635632E4B5}" type="slidenum">
              <a:rPr lang="en-US" smtClean="0"/>
              <a:t>39</a:t>
            </a:fld>
            <a:endParaRPr lang="en-US"/>
          </a:p>
        </p:txBody>
      </p:sp>
    </p:spTree>
    <p:extLst>
      <p:ext uri="{BB962C8B-B14F-4D97-AF65-F5344CB8AC3E}">
        <p14:creationId xmlns:p14="http://schemas.microsoft.com/office/powerpoint/2010/main" val="31776220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do better… lots of data here, no need to write</a:t>
            </a:r>
            <a:r>
              <a:rPr lang="en-US" baseline="0" dirty="0" smtClean="0"/>
              <a:t> or even read all of it</a:t>
            </a:r>
          </a:p>
          <a:p>
            <a:endParaRPr lang="en-US" baseline="0" dirty="0" smtClean="0"/>
          </a:p>
          <a:p>
            <a:r>
              <a:rPr lang="en-US" dirty="0" smtClean="0"/>
              <a:t>the</a:t>
            </a:r>
            <a:r>
              <a:rPr lang="en-US" baseline="0" dirty="0" smtClean="0"/>
              <a:t> least privileges required are … (and ability to create bookmarks)</a:t>
            </a:r>
          </a:p>
          <a:p>
            <a:endParaRPr lang="en-US" baseline="0" dirty="0" smtClean="0"/>
          </a:p>
          <a:p>
            <a:r>
              <a:rPr lang="en-US" baseline="0" dirty="0" smtClean="0"/>
              <a:t>Very simple policy—problem is there is no metadata on the page saying “this is the name”, “this is the website”</a:t>
            </a:r>
          </a:p>
          <a:p>
            <a:r>
              <a:rPr lang="en-US" baseline="0" dirty="0" smtClean="0"/>
              <a:t>This affects policy writing and extension writing.</a:t>
            </a:r>
            <a:endParaRPr lang="en-US" dirty="0"/>
          </a:p>
        </p:txBody>
      </p:sp>
      <p:sp>
        <p:nvSpPr>
          <p:cNvPr id="4" name="Slide Number Placeholder 3"/>
          <p:cNvSpPr>
            <a:spLocks noGrp="1"/>
          </p:cNvSpPr>
          <p:nvPr>
            <p:ph type="sldNum" sz="quarter" idx="10"/>
          </p:nvPr>
        </p:nvSpPr>
        <p:spPr/>
        <p:txBody>
          <a:bodyPr/>
          <a:lstStyle/>
          <a:p>
            <a:fld id="{80F0748B-86C2-48A1-A93E-9C635632E4B5}" type="slidenum">
              <a:rPr lang="en-US" smtClean="0"/>
              <a:t>40</a:t>
            </a:fld>
            <a:endParaRPr lang="en-US"/>
          </a:p>
        </p:txBody>
      </p:sp>
    </p:spTree>
    <p:extLst>
      <p:ext uri="{BB962C8B-B14F-4D97-AF65-F5344CB8AC3E}">
        <p14:creationId xmlns:p14="http://schemas.microsoft.com/office/powerpoint/2010/main" val="2257545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F0748B-86C2-48A1-A93E-9C635632E4B5}" type="slidenum">
              <a:rPr lang="en-US" smtClean="0"/>
              <a:t>41</a:t>
            </a:fld>
            <a:endParaRPr lang="en-US"/>
          </a:p>
        </p:txBody>
      </p:sp>
    </p:spTree>
    <p:extLst>
      <p:ext uri="{BB962C8B-B14F-4D97-AF65-F5344CB8AC3E}">
        <p14:creationId xmlns:p14="http://schemas.microsoft.com/office/powerpoint/2010/main" val="25288151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F0748B-86C2-48A1-A93E-9C635632E4B5}" type="slidenum">
              <a:rPr lang="en-US" smtClean="0"/>
              <a:t>45</a:t>
            </a:fld>
            <a:endParaRPr lang="en-US"/>
          </a:p>
        </p:txBody>
      </p:sp>
    </p:spTree>
    <p:extLst>
      <p:ext uri="{BB962C8B-B14F-4D97-AF65-F5344CB8AC3E}">
        <p14:creationId xmlns:p14="http://schemas.microsoft.com/office/powerpoint/2010/main" val="41787365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Policies that talk about resources on Web pages and the Web browser</a:t>
            </a:r>
            <a:endParaRPr lang="en-US" dirty="0"/>
          </a:p>
        </p:txBody>
      </p:sp>
      <p:sp>
        <p:nvSpPr>
          <p:cNvPr id="4" name="Slide Number Placeholder 3"/>
          <p:cNvSpPr>
            <a:spLocks noGrp="1"/>
          </p:cNvSpPr>
          <p:nvPr>
            <p:ph type="sldNum" sz="quarter" idx="10"/>
          </p:nvPr>
        </p:nvSpPr>
        <p:spPr/>
        <p:txBody>
          <a:bodyPr/>
          <a:lstStyle/>
          <a:p>
            <a:fld id="{80F0748B-86C2-48A1-A93E-9C635632E4B5}" type="slidenum">
              <a:rPr lang="en-US" smtClean="0"/>
              <a:t>46</a:t>
            </a:fld>
            <a:endParaRPr lang="en-US"/>
          </a:p>
        </p:txBody>
      </p:sp>
    </p:spTree>
    <p:extLst>
      <p:ext uri="{BB962C8B-B14F-4D97-AF65-F5344CB8AC3E}">
        <p14:creationId xmlns:p14="http://schemas.microsoft.com/office/powerpoint/2010/main" val="30864874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A252740-BEA0-4262-8B53-82C688DB247C}" type="slidenum">
              <a:rPr lang="en-US" smtClean="0"/>
              <a:pPr>
                <a:defRPr/>
              </a:pPr>
              <a:t>47</a:t>
            </a:fld>
            <a:endParaRPr lang="en-US" dirty="0"/>
          </a:p>
        </p:txBody>
      </p:sp>
    </p:spTree>
    <p:extLst>
      <p:ext uri="{BB962C8B-B14F-4D97-AF65-F5344CB8AC3E}">
        <p14:creationId xmlns:p14="http://schemas.microsoft.com/office/powerpoint/2010/main" val="2039958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304748-9965-4EDD-BAB9-4B34CC301362}" type="slidenum">
              <a:rPr lang="en-US" smtClean="0"/>
              <a:pPr/>
              <a:t>14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304748-9965-4EDD-BAB9-4B34CC301362}" type="slidenum">
              <a:rPr lang="en-US" smtClean="0"/>
              <a:pPr/>
              <a:t>25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baseline="0" dirty="0" smtClean="0"/>
              <a:t>\</a:t>
            </a:r>
            <a:endParaRPr lang="en-US" baseline="0" dirty="0" smtClean="0"/>
          </a:p>
          <a:p>
            <a:r>
              <a:rPr lang="en-US" baseline="0" dirty="0" smtClean="0"/>
              <a:t>Before we look at the details a bit more, let me tell you about how our compiler works and what we’ve used the compiler for, so far. </a:t>
            </a:r>
          </a:p>
          <a:p>
            <a:endParaRPr lang="en-US" baseline="0" dirty="0" smtClean="0"/>
          </a:p>
          <a:p>
            <a:r>
              <a:rPr lang="en-US" baseline="0" dirty="0" smtClean="0"/>
              <a:t>Here’s how our compiler roughly works. </a:t>
            </a:r>
          </a:p>
          <a:p>
            <a:endParaRPr lang="en-US" baseline="0" dirty="0" smtClean="0"/>
          </a:p>
          <a:p>
            <a:r>
              <a:rPr lang="en-US" baseline="0" dirty="0" smtClean="0"/>
              <a:t> As we’ve seen, F* allows programmers to state security properties using refinement types</a:t>
            </a:r>
          </a:p>
          <a:p>
            <a:endParaRPr lang="en-US" baseline="0" dirty="0" smtClean="0"/>
          </a:p>
          <a:p>
            <a:r>
              <a:rPr lang="en-US" baseline="0" dirty="0" smtClean="0"/>
              <a:t>Now, programming with these refinement types is not always easy. </a:t>
            </a:r>
          </a:p>
          <a:p>
            <a:endParaRPr lang="en-US" baseline="0" dirty="0" smtClean="0"/>
          </a:p>
          <a:p>
            <a:r>
              <a:rPr lang="en-US" baseline="0" dirty="0" smtClean="0"/>
              <a:t>Several prior languages that F* is related to required programmers to manually construct explicit security proofs with their programs. But, that gets to be really tedious, quickly. </a:t>
            </a:r>
          </a:p>
          <a:p>
            <a:endParaRPr lang="en-US" baseline="0" dirty="0" smtClean="0"/>
          </a:p>
          <a:p>
            <a:r>
              <a:rPr lang="en-US" baseline="0" dirty="0" smtClean="0"/>
              <a:t>Our compiler verifies that programs respect these type-based security constraints by using a type checker augmented with an external theorem </a:t>
            </a:r>
            <a:r>
              <a:rPr lang="en-US" baseline="0" dirty="0" err="1" smtClean="0"/>
              <a:t>prover</a:t>
            </a:r>
            <a:r>
              <a:rPr lang="en-US" baseline="0" dirty="0" smtClean="0"/>
              <a:t>, called Z3. </a:t>
            </a:r>
          </a:p>
          <a:p>
            <a:endParaRPr lang="en-US" baseline="0" dirty="0" smtClean="0"/>
          </a:p>
          <a:p>
            <a:r>
              <a:rPr lang="en-US" baseline="0" dirty="0" smtClean="0"/>
              <a:t>Doing this has a number of benefits:</a:t>
            </a:r>
          </a:p>
          <a:p>
            <a:endParaRPr lang="en-US" baseline="0" dirty="0" smtClean="0"/>
          </a:p>
          <a:p>
            <a:r>
              <a:rPr lang="en-US" baseline="0" dirty="0" smtClean="0"/>
              <a:t>	-- Several other languages that use this form of security typing require programmers to write down security proofs. Using Z3 makes programming significantly easier</a:t>
            </a:r>
          </a:p>
          <a:p>
            <a:endParaRPr lang="en-US" baseline="0" dirty="0" smtClean="0"/>
          </a:p>
          <a:p>
            <a:r>
              <a:rPr lang="en-US" baseline="0" dirty="0" smtClean="0"/>
              <a:t>	-- But, rather than simply trust that Z3 does the right thing, (which many other languages do), we extract type-checkable proof terms from Z3</a:t>
            </a:r>
          </a:p>
          <a:p>
            <a:endParaRPr lang="en-US" baseline="0" dirty="0" smtClean="0"/>
          </a:p>
          <a:p>
            <a:r>
              <a:rPr lang="en-US" baseline="0" dirty="0" smtClean="0"/>
              <a:t>	-- And we represent proofs using a flexible LCF-style proof representation, which allows us to encode a variety of different logics in our system</a:t>
            </a:r>
          </a:p>
          <a:p>
            <a:endParaRPr lang="en-US" baseline="0" dirty="0" smtClean="0"/>
          </a:p>
          <a:p>
            <a:r>
              <a:rPr lang="en-US" baseline="0" dirty="0" smtClean="0"/>
              <a:t>Having extracted proofs from Z3, we compile the program and its proofs to DCIL</a:t>
            </a:r>
          </a:p>
          <a:p>
            <a:r>
              <a:rPr lang="en-US" baseline="0" dirty="0" smtClean="0"/>
              <a:t>	-- Verifying DCIL programs is purely syntactic --- we don’t need a solver</a:t>
            </a:r>
          </a:p>
          <a:p>
            <a:r>
              <a:rPr lang="en-US" baseline="0" dirty="0" smtClean="0"/>
              <a:t>	-- So that makes verification fast (although we’ll see that carrying proofs inflates code size)</a:t>
            </a:r>
          </a:p>
          <a:p>
            <a:r>
              <a:rPr lang="en-US" baseline="0" dirty="0" smtClean="0"/>
              <a:t>	-- And by compiling to DCIL, we can execute on stock .NET VMs, interface with other languages, libraries and so on. </a:t>
            </a:r>
          </a:p>
          <a:p>
            <a:endParaRPr lang="en-US" baseline="0" dirty="0" smtClean="0"/>
          </a:p>
        </p:txBody>
      </p:sp>
      <p:sp>
        <p:nvSpPr>
          <p:cNvPr id="4" name="Slide Number Placeholder 3"/>
          <p:cNvSpPr>
            <a:spLocks noGrp="1"/>
          </p:cNvSpPr>
          <p:nvPr>
            <p:ph type="sldNum" sz="quarter" idx="10"/>
          </p:nvPr>
        </p:nvSpPr>
        <p:spPr/>
        <p:txBody>
          <a:bodyPr/>
          <a:lstStyle/>
          <a:p>
            <a:fld id="{58E58F0E-0B16-4315-90DA-19C104E6F099}" type="slidenum">
              <a:rPr lang="en-US" smtClean="0"/>
              <a:pPr/>
              <a:t>29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F0748B-86C2-48A1-A93E-9C635632E4B5}" type="slidenum">
              <a:rPr lang="en-US" smtClean="0"/>
              <a:t>31</a:t>
            </a:fld>
            <a:endParaRPr lang="en-US"/>
          </a:p>
        </p:txBody>
      </p:sp>
    </p:spTree>
    <p:extLst>
      <p:ext uri="{BB962C8B-B14F-4D97-AF65-F5344CB8AC3E}">
        <p14:creationId xmlns:p14="http://schemas.microsoft.com/office/powerpoint/2010/main" val="4174346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readability extension stiches</a:t>
            </a:r>
            <a:r>
              <a:rPr lang="en-US" baseline="0" dirty="0" smtClean="0"/>
              <a:t> together multi-page articles.</a:t>
            </a:r>
          </a:p>
          <a:p>
            <a:r>
              <a:rPr lang="en-US" dirty="0" smtClean="0"/>
              <a:t>Apple</a:t>
            </a:r>
            <a:r>
              <a:rPr lang="en-US" baseline="0" dirty="0" smtClean="0"/>
              <a:t> built this into the latest version of Safari, in fact reusing the open-source code of Readability.</a:t>
            </a:r>
            <a:endParaRPr lang="en-US" dirty="0"/>
          </a:p>
        </p:txBody>
      </p:sp>
      <p:sp>
        <p:nvSpPr>
          <p:cNvPr id="4" name="Slide Number Placeholder 3"/>
          <p:cNvSpPr>
            <a:spLocks noGrp="1"/>
          </p:cNvSpPr>
          <p:nvPr>
            <p:ph type="sldNum" sz="quarter" idx="10"/>
          </p:nvPr>
        </p:nvSpPr>
        <p:spPr/>
        <p:txBody>
          <a:bodyPr/>
          <a:lstStyle/>
          <a:p>
            <a:fld id="{80F0748B-86C2-48A1-A93E-9C635632E4B5}" type="slidenum">
              <a:rPr lang="en-US" smtClean="0"/>
              <a:t>32</a:t>
            </a:fld>
            <a:endParaRPr lang="en-US"/>
          </a:p>
        </p:txBody>
      </p:sp>
    </p:spTree>
    <p:extLst>
      <p:ext uri="{BB962C8B-B14F-4D97-AF65-F5344CB8AC3E}">
        <p14:creationId xmlns:p14="http://schemas.microsoft.com/office/powerpoint/2010/main" val="1307592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think about extension security.</a:t>
            </a:r>
            <a:r>
              <a:rPr lang="en-US" baseline="0" dirty="0" smtClean="0"/>
              <a:t> Extensions do awesome useful things—can they do bad things?</a:t>
            </a:r>
            <a:endParaRPr lang="en-US" dirty="0" smtClean="0"/>
          </a:p>
          <a:p>
            <a:endParaRPr lang="en-US" dirty="0" smtClean="0"/>
          </a:p>
          <a:p>
            <a:r>
              <a:rPr lang="en-US" dirty="0" smtClean="0"/>
              <a:t>Another cool extension that rewrites mailto: links to open Gmail instead of a local email</a:t>
            </a:r>
            <a:r>
              <a:rPr lang="en-US" baseline="0" dirty="0" smtClean="0"/>
              <a:t> client.</a:t>
            </a:r>
          </a:p>
          <a:p>
            <a:r>
              <a:rPr lang="en-US" baseline="0" dirty="0" smtClean="0"/>
              <a:t>But, if an extension can do this, can an extension simply rewrite all links to redirect me to some malicious website?</a:t>
            </a:r>
            <a:endParaRPr lang="en-US" dirty="0"/>
          </a:p>
        </p:txBody>
      </p:sp>
      <p:sp>
        <p:nvSpPr>
          <p:cNvPr id="4" name="Slide Number Placeholder 3"/>
          <p:cNvSpPr>
            <a:spLocks noGrp="1"/>
          </p:cNvSpPr>
          <p:nvPr>
            <p:ph type="sldNum" sz="quarter" idx="10"/>
          </p:nvPr>
        </p:nvSpPr>
        <p:spPr/>
        <p:txBody>
          <a:bodyPr/>
          <a:lstStyle/>
          <a:p>
            <a:fld id="{80F0748B-86C2-48A1-A93E-9C635632E4B5}" type="slidenum">
              <a:rPr lang="en-US" smtClean="0"/>
              <a:t>34</a:t>
            </a:fld>
            <a:endParaRPr lang="en-US"/>
          </a:p>
        </p:txBody>
      </p:sp>
    </p:spTree>
    <p:extLst>
      <p:ext uri="{BB962C8B-B14F-4D97-AF65-F5344CB8AC3E}">
        <p14:creationId xmlns:p14="http://schemas.microsoft.com/office/powerpoint/2010/main" val="2134176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cool dictionary extension. </a:t>
            </a:r>
            <a:r>
              <a:rPr lang="en-US" dirty="0" err="1" smtClean="0"/>
              <a:t>Shriram</a:t>
            </a:r>
            <a:r>
              <a:rPr lang="en-US" dirty="0" smtClean="0"/>
              <a:t> likes</a:t>
            </a:r>
            <a:r>
              <a:rPr lang="en-US" baseline="0" dirty="0" smtClean="0"/>
              <a:t> using obscure words, so this is helpful. I double-click, it sends the word to Google.</a:t>
            </a:r>
          </a:p>
          <a:p>
            <a:endParaRPr lang="en-US" baseline="0" dirty="0" smtClean="0"/>
          </a:p>
          <a:p>
            <a:r>
              <a:rPr lang="en-US" baseline="0" dirty="0" smtClean="0"/>
              <a:t>But, could a malicious extension just send my email to evil.com/</a:t>
            </a:r>
          </a:p>
          <a:p>
            <a:endParaRPr lang="en-US" baseline="0" dirty="0" smtClean="0"/>
          </a:p>
          <a:p>
            <a:endParaRPr lang="en-US" baseline="0" dirty="0" smtClean="0"/>
          </a:p>
          <a:p>
            <a:r>
              <a:rPr lang="en-US" baseline="0" dirty="0" smtClean="0"/>
              <a:t>NS: Great! Love this intro. Only concern is that it may be a tad too long. Remember, you only have like 22mins … tops. Do a practice run and see how long this takes. Should not be more that 4mins-ish.</a:t>
            </a:r>
            <a:endParaRPr lang="en-US" dirty="0"/>
          </a:p>
        </p:txBody>
      </p:sp>
      <p:sp>
        <p:nvSpPr>
          <p:cNvPr id="4" name="Slide Number Placeholder 3"/>
          <p:cNvSpPr>
            <a:spLocks noGrp="1"/>
          </p:cNvSpPr>
          <p:nvPr>
            <p:ph type="sldNum" sz="quarter" idx="10"/>
          </p:nvPr>
        </p:nvSpPr>
        <p:spPr/>
        <p:txBody>
          <a:bodyPr/>
          <a:lstStyle/>
          <a:p>
            <a:fld id="{80F0748B-86C2-48A1-A93E-9C635632E4B5}" type="slidenum">
              <a:rPr lang="en-US" smtClean="0"/>
              <a:t>35</a:t>
            </a:fld>
            <a:endParaRPr lang="en-US"/>
          </a:p>
        </p:txBody>
      </p:sp>
    </p:spTree>
    <p:extLst>
      <p:ext uri="{BB962C8B-B14F-4D97-AF65-F5344CB8AC3E}">
        <p14:creationId xmlns:p14="http://schemas.microsoft.com/office/powerpoint/2010/main" val="2935051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Looks like this to the user. Not very helpful. User is</a:t>
            </a:r>
            <a:r>
              <a:rPr lang="en-US" baseline="0" dirty="0" smtClean="0"/>
              <a:t> trained to ignore warning and just click Install.</a:t>
            </a:r>
            <a:endParaRPr lang="en-US" dirty="0"/>
          </a:p>
        </p:txBody>
      </p:sp>
      <p:sp>
        <p:nvSpPr>
          <p:cNvPr id="4" name="Slide Number Placeholder 3"/>
          <p:cNvSpPr>
            <a:spLocks noGrp="1"/>
          </p:cNvSpPr>
          <p:nvPr>
            <p:ph type="sldNum" sz="quarter" idx="10"/>
          </p:nvPr>
        </p:nvSpPr>
        <p:spPr/>
        <p:txBody>
          <a:bodyPr/>
          <a:lstStyle/>
          <a:p>
            <a:fld id="{80F0748B-86C2-48A1-A93E-9C635632E4B5}" type="slidenum">
              <a:rPr lang="en-US" smtClean="0"/>
              <a:t>36</a:t>
            </a:fld>
            <a:endParaRPr lang="en-US"/>
          </a:p>
        </p:txBody>
      </p:sp>
    </p:spTree>
    <p:extLst>
      <p:ext uri="{BB962C8B-B14F-4D97-AF65-F5344CB8AC3E}">
        <p14:creationId xmlns:p14="http://schemas.microsoft.com/office/powerpoint/2010/main" val="25962459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pic>
        <p:nvPicPr>
          <p:cNvPr id="4" name="Picture 3" descr="top_banner.png"/>
          <p:cNvPicPr>
            <a:picLocks noChangeAspect="1"/>
          </p:cNvPicPr>
          <p:nvPr userDrawn="1"/>
        </p:nvPicPr>
        <p:blipFill>
          <a:blip r:embed="rId2" cstate="print">
            <a:extLst/>
          </a:blip>
          <a:srcRect/>
          <a:stretch>
            <a:fillRect/>
          </a:stretch>
        </p:blipFill>
        <p:spPr bwMode="auto">
          <a:xfrm>
            <a:off x="0" y="0"/>
            <a:ext cx="9144000" cy="1031875"/>
          </a:xfrm>
          <a:prstGeom prst="rect">
            <a:avLst/>
          </a:prstGeom>
          <a:extLst/>
        </p:spPr>
      </p:pic>
      <p:sp>
        <p:nvSpPr>
          <p:cNvPr id="2" name="Title 1"/>
          <p:cNvSpPr>
            <a:spLocks noGrp="1"/>
          </p:cNvSpPr>
          <p:nvPr>
            <p:ph type="ctrTitle"/>
          </p:nvPr>
        </p:nvSpPr>
        <p:spPr>
          <a:xfrm>
            <a:off x="722313" y="1905000"/>
            <a:ext cx="7690115" cy="750205"/>
          </a:xfrm>
          <a:noFill/>
          <a:ln w="9525">
            <a:noFill/>
            <a:miter lim="800000"/>
            <a:headEnd/>
            <a:tailEnd/>
          </a:ln>
        </p:spPr>
        <p:txBody>
          <a:bodyPr/>
          <a:lstStyle>
            <a:lvl1pPr algn="l" defTabSz="912777" rtl="0" eaLnBrk="0" fontAlgn="base" hangingPunct="0">
              <a:lnSpc>
                <a:spcPct val="90000"/>
              </a:lnSpc>
              <a:spcBef>
                <a:spcPct val="0"/>
              </a:spcBef>
              <a:spcAft>
                <a:spcPct val="0"/>
              </a:spcAft>
              <a:defRPr lang="en-US" sz="5400" b="0" cap="none" spc="-30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722312" y="4344458"/>
            <a:ext cx="7690116" cy="473207"/>
          </a:xfrm>
          <a:noFill/>
          <a:ln w="9525">
            <a:noFill/>
            <a:miter lim="800000"/>
            <a:headEnd/>
            <a:tailEnd/>
          </a:ln>
        </p:spPr>
        <p:txBody>
          <a:bodyPr anchor="b"/>
          <a:lstStyle>
            <a:lvl1pPr marL="0" indent="0" algn="l" defTabSz="912777" rtl="0" eaLnBrk="0" fontAlgn="base" hangingPunct="0">
              <a:lnSpc>
                <a:spcPct val="90000"/>
              </a:lnSpc>
              <a:spcBef>
                <a:spcPct val="0"/>
              </a:spcBef>
              <a:spcAft>
                <a:spcPct val="0"/>
              </a:spcAft>
              <a:buClr>
                <a:schemeClr val="tx2"/>
              </a:buClr>
              <a:buSzPct val="95000"/>
              <a:buFont typeface="Wingdings" pitchFamily="2" charset="2"/>
              <a:buNone/>
              <a:defRPr lang="en-US" sz="3400" dirty="0">
                <a:solidFill>
                  <a:schemeClr val="accent2"/>
                </a:solidFill>
                <a:latin typeface="+mn-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920750" y="2365375"/>
            <a:ext cx="7302500" cy="1000125"/>
          </a:xfrm>
          <a:prstGeom prst="rect">
            <a:avLst/>
          </a:prstGeom>
          <a:noFill/>
        </p:spPr>
        <p:txBody>
          <a:bodyPr wrap="none" lIns="76197" tIns="38098" rIns="76197" bIns="38098">
            <a:spAutoFit/>
          </a:bodyPr>
          <a:lstStyle/>
          <a:p>
            <a:pPr defTabSz="914363" fontAlgn="auto">
              <a:spcBef>
                <a:spcPts val="0"/>
              </a:spcBef>
              <a:spcAft>
                <a:spcPts val="0"/>
              </a:spcAft>
              <a:defRPr/>
            </a:pPr>
            <a:r>
              <a:rPr lang="en-US" sz="6000" dirty="0">
                <a:solidFill>
                  <a:schemeClr val="bg1"/>
                </a:solidFill>
                <a:latin typeface="+mn-lt"/>
              </a:rPr>
              <a:t>WALK-IN GOES HERE</a:t>
            </a:r>
          </a:p>
        </p:txBody>
      </p:sp>
    </p:spTree>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noFill/>
          <a:ln w="9525">
            <a:noFill/>
            <a:miter lim="800000"/>
            <a:headEnd/>
            <a:tailEnd/>
          </a:ln>
        </p:spPr>
        <p:txBody>
          <a:bodyPr/>
          <a:lstStyle>
            <a:lvl1pPr algn="l" defTabSz="912777" rtl="0" eaLnBrk="0" fontAlgn="base" hangingPunct="0">
              <a:lnSpc>
                <a:spcPct val="90000"/>
              </a:lnSpc>
              <a:spcBef>
                <a:spcPct val="0"/>
              </a:spcBef>
              <a:spcAft>
                <a:spcPct val="0"/>
              </a:spcAft>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2"/>
            <a:ext cx="8382000" cy="221086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noFill/>
          <a:ln w="9525">
            <a:noFill/>
            <a:miter lim="800000"/>
            <a:headEnd/>
            <a:tailEnd/>
          </a:ln>
        </p:spPr>
        <p:txBody>
          <a:bodyPr/>
          <a:lstStyle>
            <a:lvl1pPr algn="l" defTabSz="912777" rtl="0" eaLnBrk="0" fontAlgn="base" hangingPunct="0">
              <a:lnSpc>
                <a:spcPct val="90000"/>
              </a:lnSpc>
              <a:spcBef>
                <a:spcPct val="0"/>
              </a:spcBef>
              <a:spcAft>
                <a:spcPct val="0"/>
              </a:spcAft>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2"/>
            <a:ext cx="8382000" cy="221086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27" indent="0" algn="ctr">
              <a:buNone/>
              <a:defRPr>
                <a:solidFill>
                  <a:schemeClr val="tx1">
                    <a:tint val="75000"/>
                  </a:schemeClr>
                </a:solidFill>
              </a:defRPr>
            </a:lvl2pPr>
            <a:lvl3pPr marL="914254" indent="0" algn="ctr">
              <a:buNone/>
              <a:defRPr>
                <a:solidFill>
                  <a:schemeClr val="tx1">
                    <a:tint val="75000"/>
                  </a:schemeClr>
                </a:solidFill>
              </a:defRPr>
            </a:lvl3pPr>
            <a:lvl4pPr marL="1371381" indent="0" algn="ctr">
              <a:buNone/>
              <a:defRPr>
                <a:solidFill>
                  <a:schemeClr val="tx1">
                    <a:tint val="75000"/>
                  </a:schemeClr>
                </a:solidFill>
              </a:defRPr>
            </a:lvl4pPr>
            <a:lvl5pPr marL="1828507" indent="0" algn="ctr">
              <a:buNone/>
              <a:defRPr>
                <a:solidFill>
                  <a:schemeClr val="tx1">
                    <a:tint val="75000"/>
                  </a:schemeClr>
                </a:solidFill>
              </a:defRPr>
            </a:lvl5pPr>
            <a:lvl6pPr marL="2285634" indent="0" algn="ctr">
              <a:buNone/>
              <a:defRPr>
                <a:solidFill>
                  <a:schemeClr val="tx1">
                    <a:tint val="75000"/>
                  </a:schemeClr>
                </a:solidFill>
              </a:defRPr>
            </a:lvl6pPr>
            <a:lvl7pPr marL="2742761" indent="0" algn="ctr">
              <a:buNone/>
              <a:defRPr>
                <a:solidFill>
                  <a:schemeClr val="tx1">
                    <a:tint val="75000"/>
                  </a:schemeClr>
                </a:solidFill>
              </a:defRPr>
            </a:lvl7pPr>
            <a:lvl8pPr marL="3199888" indent="0" algn="ctr">
              <a:buNone/>
              <a:defRPr>
                <a:solidFill>
                  <a:schemeClr val="tx1">
                    <a:tint val="75000"/>
                  </a:schemeClr>
                </a:solidFill>
              </a:defRPr>
            </a:lvl8pPr>
            <a:lvl9pPr marL="365701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E15259-90F3-4602-A6AA-0C11D0CA056A}" type="datetimeFigureOut">
              <a:rPr lang="en-US" smtClean="0">
                <a:solidFill>
                  <a:prstClr val="black">
                    <a:tint val="75000"/>
                  </a:prstClr>
                </a:solidFill>
              </a:rPr>
              <a:pPr/>
              <a:t>5/24/2011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7A670B2-3580-41B4-A566-D2D7157356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2238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E15259-90F3-4602-A6AA-0C11D0CA056A}" type="datetimeFigureOut">
              <a:rPr lang="en-US" smtClean="0">
                <a:solidFill>
                  <a:prstClr val="black">
                    <a:tint val="75000"/>
                  </a:prstClr>
                </a:solidFill>
              </a:rPr>
              <a:pPr/>
              <a:t>5/24/2011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7A670B2-3580-41B4-A566-D2D7157356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45106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27" indent="0">
              <a:buNone/>
              <a:defRPr sz="1800">
                <a:solidFill>
                  <a:schemeClr val="tx1">
                    <a:tint val="75000"/>
                  </a:schemeClr>
                </a:solidFill>
              </a:defRPr>
            </a:lvl2pPr>
            <a:lvl3pPr marL="914254" indent="0">
              <a:buNone/>
              <a:defRPr sz="1600">
                <a:solidFill>
                  <a:schemeClr val="tx1">
                    <a:tint val="75000"/>
                  </a:schemeClr>
                </a:solidFill>
              </a:defRPr>
            </a:lvl3pPr>
            <a:lvl4pPr marL="1371381" indent="0">
              <a:buNone/>
              <a:defRPr sz="1400">
                <a:solidFill>
                  <a:schemeClr val="tx1">
                    <a:tint val="75000"/>
                  </a:schemeClr>
                </a:solidFill>
              </a:defRPr>
            </a:lvl4pPr>
            <a:lvl5pPr marL="1828507" indent="0">
              <a:buNone/>
              <a:defRPr sz="1400">
                <a:solidFill>
                  <a:schemeClr val="tx1">
                    <a:tint val="75000"/>
                  </a:schemeClr>
                </a:solidFill>
              </a:defRPr>
            </a:lvl5pPr>
            <a:lvl6pPr marL="2285634" indent="0">
              <a:buNone/>
              <a:defRPr sz="1400">
                <a:solidFill>
                  <a:schemeClr val="tx1">
                    <a:tint val="75000"/>
                  </a:schemeClr>
                </a:solidFill>
              </a:defRPr>
            </a:lvl6pPr>
            <a:lvl7pPr marL="2742761" indent="0">
              <a:buNone/>
              <a:defRPr sz="1400">
                <a:solidFill>
                  <a:schemeClr val="tx1">
                    <a:tint val="75000"/>
                  </a:schemeClr>
                </a:solidFill>
              </a:defRPr>
            </a:lvl7pPr>
            <a:lvl8pPr marL="3199888" indent="0">
              <a:buNone/>
              <a:defRPr sz="1400">
                <a:solidFill>
                  <a:schemeClr val="tx1">
                    <a:tint val="75000"/>
                  </a:schemeClr>
                </a:solidFill>
              </a:defRPr>
            </a:lvl8pPr>
            <a:lvl9pPr marL="3657015"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E15259-90F3-4602-A6AA-0C11D0CA056A}" type="datetimeFigureOut">
              <a:rPr lang="en-US" smtClean="0">
                <a:solidFill>
                  <a:prstClr val="black">
                    <a:tint val="75000"/>
                  </a:prstClr>
                </a:solidFill>
              </a:rPr>
              <a:pPr/>
              <a:t>5/24/2011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7A670B2-3580-41B4-A566-D2D7157356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08425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3925" y="7680325"/>
            <a:ext cx="19675475" cy="21724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021800" y="7680325"/>
            <a:ext cx="19675475" cy="21724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E15259-90F3-4602-A6AA-0C11D0CA056A}" type="datetimeFigureOut">
              <a:rPr lang="en-US" smtClean="0">
                <a:solidFill>
                  <a:prstClr val="black">
                    <a:tint val="75000"/>
                  </a:prstClr>
                </a:solidFill>
              </a:rPr>
              <a:pPr/>
              <a:t>5/24/2011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7A670B2-3580-41B4-A566-D2D7157356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54211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E15259-90F3-4602-A6AA-0C11D0CA056A}" type="datetimeFigureOut">
              <a:rPr lang="en-US" smtClean="0">
                <a:solidFill>
                  <a:prstClr val="black">
                    <a:tint val="75000"/>
                  </a:prstClr>
                </a:solidFill>
              </a:rPr>
              <a:pPr/>
              <a:t>5/24/2011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7A670B2-3580-41B4-A566-D2D7157356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7289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E15259-90F3-4602-A6AA-0C11D0CA056A}" type="datetimeFigureOut">
              <a:rPr lang="en-US" smtClean="0">
                <a:solidFill>
                  <a:prstClr val="black">
                    <a:tint val="75000"/>
                  </a:prstClr>
                </a:solidFill>
              </a:rPr>
              <a:pPr/>
              <a:t>5/24/2011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7A670B2-3580-41B4-A566-D2D7157356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09836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E15259-90F3-4602-A6AA-0C11D0CA056A}" type="datetimeFigureOut">
              <a:rPr lang="en-US" smtClean="0">
                <a:solidFill>
                  <a:prstClr val="black">
                    <a:tint val="75000"/>
                  </a:prstClr>
                </a:solidFill>
              </a:rPr>
              <a:pPr/>
              <a:t>5/24/2011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7A670B2-3580-41B4-A566-D2D7157356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6908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solidFill>
          <a:schemeClr val="tx1"/>
        </a:solidFill>
        <a:effectLst/>
      </p:bgPr>
    </p:bg>
    <p:spTree>
      <p:nvGrpSpPr>
        <p:cNvPr id="1" name=""/>
        <p:cNvGrpSpPr/>
        <p:nvPr/>
      </p:nvGrpSpPr>
      <p:grpSpPr>
        <a:xfrm>
          <a:off x="0" y="0"/>
          <a:ext cx="0" cy="0"/>
          <a:chOff x="0" y="0"/>
          <a:chExt cx="0" cy="0"/>
        </a:xfrm>
      </p:grpSpPr>
      <p:pic>
        <p:nvPicPr>
          <p:cNvPr id="5" name="Picture 3" descr="top_banner.png"/>
          <p:cNvPicPr>
            <a:picLocks noChangeAspect="1"/>
          </p:cNvPicPr>
          <p:nvPr userDrawn="1"/>
        </p:nvPicPr>
        <p:blipFill>
          <a:blip r:embed="rId2" cstate="print">
            <a:extLst/>
          </a:blip>
          <a:srcRect/>
          <a:stretch>
            <a:fillRect/>
          </a:stretch>
        </p:blipFill>
        <p:spPr bwMode="auto">
          <a:xfrm>
            <a:off x="0" y="0"/>
            <a:ext cx="9142413" cy="1031875"/>
          </a:xfrm>
          <a:prstGeom prst="rect">
            <a:avLst/>
          </a:prstGeom>
          <a:extLst/>
        </p:spPr>
      </p:pic>
      <p:sp>
        <p:nvSpPr>
          <p:cNvPr id="2" name="Title 1"/>
          <p:cNvSpPr>
            <a:spLocks noGrp="1"/>
          </p:cNvSpPr>
          <p:nvPr>
            <p:ph type="ctrTitle"/>
          </p:nvPr>
        </p:nvSpPr>
        <p:spPr>
          <a:xfrm>
            <a:off x="722313" y="2365375"/>
            <a:ext cx="7690115" cy="750205"/>
          </a:xfrm>
          <a:noFill/>
          <a:ln w="9525">
            <a:noFill/>
            <a:miter lim="800000"/>
            <a:headEnd/>
            <a:tailEnd/>
          </a:ln>
        </p:spPr>
        <p:txBody>
          <a:bodyPr rtlCol="0"/>
          <a:lstStyle>
            <a:lvl1pPr algn="l" defTabSz="912777" rtl="0" eaLnBrk="0" fontAlgn="base" latinLnBrk="0" hangingPunct="0">
              <a:lnSpc>
                <a:spcPct val="90000"/>
              </a:lnSpc>
              <a:spcBef>
                <a:spcPct val="0"/>
              </a:spcBef>
              <a:spcAft>
                <a:spcPct val="0"/>
              </a:spcAft>
              <a:buNone/>
              <a:defRPr lang="en-US" sz="5400" b="0" kern="1200" cap="none" spc="-30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722313" y="4344458"/>
            <a:ext cx="7043208" cy="473207"/>
          </a:xfrm>
          <a:noFill/>
          <a:ln w="9525">
            <a:noFill/>
            <a:miter lim="800000"/>
            <a:headEnd/>
            <a:tailEnd/>
          </a:ln>
        </p:spPr>
        <p:txBody>
          <a:bodyPr rtlCol="0" anchor="b"/>
          <a:lstStyle>
            <a:lvl1pPr marL="0" indent="0" algn="l" defTabSz="912777" rtl="0" eaLnBrk="0" fontAlgn="base" latinLnBrk="0" hangingPunct="0">
              <a:lnSpc>
                <a:spcPct val="90000"/>
              </a:lnSpc>
              <a:spcBef>
                <a:spcPct val="0"/>
              </a:spcBef>
              <a:spcAft>
                <a:spcPct val="0"/>
              </a:spcAft>
              <a:buClr>
                <a:schemeClr val="tx2"/>
              </a:buClr>
              <a:buSzPct val="95000"/>
              <a:buFont typeface="Wingdings" pitchFamily="2" charset="2"/>
              <a:buNone/>
              <a:defRPr lang="en-US" sz="3400" kern="1200" dirty="0">
                <a:solidFill>
                  <a:schemeClr val="accent2"/>
                </a:solidFill>
                <a:latin typeface="+mn-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1369219" y="950651"/>
            <a:ext cx="7043208" cy="1384994"/>
          </a:xfrm>
          <a:effectLst/>
        </p:spPr>
        <p:txBody>
          <a:bodyPr anchor="b">
            <a:scene3d>
              <a:camera prst="orthographicFront"/>
              <a:lightRig rig="flat" dir="t"/>
            </a:scene3d>
            <a:sp3d>
              <a:bevelT h="19050"/>
              <a:contourClr>
                <a:srgbClr val="F4A234"/>
              </a:contourClr>
            </a:sp3d>
          </a:bodyPr>
          <a:lstStyle>
            <a:lvl1pPr marL="0" indent="0" algn="r">
              <a:buFont typeface="Arial" pitchFamily="34" charset="0"/>
              <a:buNone/>
              <a:defRPr kumimoji="0" lang="en-US" sz="10000" b="1" i="1" u="none" strike="noStrike" kern="1200" cap="none" spc="-642" normalizeH="0" baseline="0" noProof="0" dirty="0" smtClean="0">
                <a:ln w="11430"/>
                <a:solidFill>
                  <a:schemeClr val="accent5"/>
                </a:solidFill>
                <a:effectLst>
                  <a:outerShdw blurRad="50800" dist="38100" dir="2700000" algn="tl" rotWithShape="0">
                    <a:prstClr val="black">
                      <a:alpha val="57000"/>
                    </a:prstClr>
                  </a:outerShdw>
                </a:effectLst>
                <a:uLnTx/>
                <a:uFillTx/>
                <a:latin typeface="Segoe" pitchFamily="34" charset="0"/>
                <a:ea typeface="+mn-ea"/>
                <a:cs typeface="+mn-cs"/>
              </a:defRPr>
            </a:lvl1pPr>
          </a:lstStyle>
          <a:p>
            <a:pPr lvl="0"/>
            <a:r>
              <a:rPr lang="en-US" smtClean="0"/>
              <a:t>Click to edit Master text styles</a:t>
            </a:r>
          </a:p>
        </p:txBody>
      </p:sp>
    </p:spTree>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E15259-90F3-4602-A6AA-0C11D0CA056A}" type="datetimeFigureOut">
              <a:rPr lang="en-US" smtClean="0">
                <a:solidFill>
                  <a:prstClr val="black">
                    <a:tint val="75000"/>
                  </a:prstClr>
                </a:solidFill>
              </a:rPr>
              <a:pPr/>
              <a:t>5/24/2011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7A670B2-3580-41B4-A566-D2D7157356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74070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E15259-90F3-4602-A6AA-0C11D0CA056A}" type="datetimeFigureOut">
              <a:rPr lang="en-US" smtClean="0">
                <a:solidFill>
                  <a:prstClr val="black">
                    <a:tint val="75000"/>
                  </a:prstClr>
                </a:solidFill>
              </a:rPr>
              <a:pPr/>
              <a:t>5/24/2011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7A670B2-3580-41B4-A566-D2D7157356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84123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E15259-90F3-4602-A6AA-0C11D0CA056A}" type="datetimeFigureOut">
              <a:rPr lang="en-US" smtClean="0">
                <a:solidFill>
                  <a:prstClr val="black">
                    <a:tint val="75000"/>
                  </a:prstClr>
                </a:solidFill>
              </a:rPr>
              <a:pPr/>
              <a:t>5/24/2011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7A670B2-3580-41B4-A566-D2D7157356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54297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439" y="1317625"/>
            <a:ext cx="9875837" cy="280876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3926" y="1317625"/>
            <a:ext cx="29475113" cy="280876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E15259-90F3-4602-A6AA-0C11D0CA056A}" type="datetimeFigureOut">
              <a:rPr lang="en-US" smtClean="0">
                <a:solidFill>
                  <a:prstClr val="black">
                    <a:tint val="75000"/>
                  </a:prstClr>
                </a:solidFill>
              </a:rPr>
              <a:pPr/>
              <a:t>5/24/2011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7A670B2-3580-41B4-A566-D2D7157356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28349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4" name="Picture 2" descr="C:\Program Files\Microsoft Resource DVD Artwork\DVD_ART\Artwork_Imagery\Shapes and Graphics\Bullets\Blue GEL .png"/>
          <p:cNvPicPr>
            <a:picLocks noChangeAspect="1" noChangeArrowheads="1"/>
          </p:cNvPicPr>
          <p:nvPr userDrawn="1"/>
        </p:nvPicPr>
        <p:blipFill>
          <a:blip r:embed="rId2" cstate="print">
            <a:extLst/>
          </a:blip>
          <a:srcRect/>
          <a:stretch>
            <a:fillRect/>
          </a:stretch>
        </p:blipFill>
        <p:spPr bwMode="auto">
          <a:xfrm>
            <a:off x="8826500" y="-317500"/>
            <a:ext cx="317500" cy="317500"/>
          </a:xfrm>
          <a:prstGeom prst="rect">
            <a:avLst/>
          </a:prstGeom>
          <a:extLst/>
        </p:spPr>
      </p:pic>
      <p:pic>
        <p:nvPicPr>
          <p:cNvPr id="6" name="Picture 3" descr="S:\ResourceDVD\Clip_Installer\DVD_ART\BoxShots_Logos\Microsoft Research\Microsoft Research b.png"/>
          <p:cNvPicPr>
            <a:picLocks noChangeAspect="1" noChangeArrowheads="1"/>
          </p:cNvPicPr>
          <p:nvPr userDrawn="1"/>
        </p:nvPicPr>
        <p:blipFill>
          <a:blip r:embed="rId3" cstate="print">
            <a:extLst/>
          </a:blip>
          <a:srcRect/>
          <a:stretch>
            <a:fillRect/>
          </a:stretch>
        </p:blipFill>
        <p:spPr bwMode="auto">
          <a:xfrm>
            <a:off x="7453313" y="6248400"/>
            <a:ext cx="1398587" cy="388938"/>
          </a:xfrm>
          <a:prstGeom prst="rect">
            <a:avLst/>
          </a:prstGeom>
          <a:extLst/>
        </p:spPr>
      </p:pic>
      <p:sp>
        <p:nvSpPr>
          <p:cNvPr id="2" name="Title 1"/>
          <p:cNvSpPr>
            <a:spLocks noGrp="1"/>
          </p:cNvSpPr>
          <p:nvPr>
            <p:ph type="title"/>
          </p:nvPr>
        </p:nvSpPr>
        <p:spPr>
          <a:xfrm>
            <a:off x="381000" y="230187"/>
            <a:ext cx="8382000" cy="750205"/>
          </a:xfrm>
          <a:noFill/>
          <a:ln w="9525">
            <a:noFill/>
            <a:miter lim="800000"/>
            <a:headEnd/>
            <a:tailEnd/>
          </a:ln>
        </p:spPr>
        <p:txBody>
          <a:bodyPr/>
          <a:lstStyle>
            <a:lvl1pPr algn="l" defTabSz="912777" rtl="0" eaLnBrk="0" fontAlgn="base" latinLnBrk="0" hangingPunct="0">
              <a:lnSpc>
                <a:spcPct val="90000"/>
              </a:lnSpc>
              <a:spcBef>
                <a:spcPct val="0"/>
              </a:spcBef>
              <a:spcAft>
                <a:spcPct val="0"/>
              </a:spcAft>
              <a:buNone/>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5"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0687053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4" name="Picture 2" descr="C:\Program Files\Microsoft Resource DVD Artwork\DVD_ART\Artwork_Imagery\Shapes and Graphics\Bullets\Blue GEL .png"/>
          <p:cNvPicPr>
            <a:picLocks noChangeAspect="1" noChangeArrowheads="1"/>
          </p:cNvPicPr>
          <p:nvPr userDrawn="1"/>
        </p:nvPicPr>
        <p:blipFill>
          <a:blip r:embed="rId2" cstate="print">
            <a:extLst/>
          </a:blip>
          <a:srcRect/>
          <a:stretch>
            <a:fillRect/>
          </a:stretch>
        </p:blipFill>
        <p:spPr bwMode="auto">
          <a:xfrm>
            <a:off x="8826500" y="-317500"/>
            <a:ext cx="317500" cy="317500"/>
          </a:xfrm>
          <a:prstGeom prst="rect">
            <a:avLst/>
          </a:prstGeom>
          <a:extLst/>
        </p:spPr>
      </p:pic>
      <p:pic>
        <p:nvPicPr>
          <p:cNvPr id="6" name="Picture 3" descr="S:\ResourceDVD\Clip_Installer\DVD_ART\BoxShots_Logos\Microsoft Research\Microsoft Research b.png"/>
          <p:cNvPicPr>
            <a:picLocks noChangeAspect="1" noChangeArrowheads="1"/>
          </p:cNvPicPr>
          <p:nvPr userDrawn="1"/>
        </p:nvPicPr>
        <p:blipFill>
          <a:blip r:embed="rId3" cstate="print">
            <a:extLst/>
          </a:blip>
          <a:srcRect/>
          <a:stretch>
            <a:fillRect/>
          </a:stretch>
        </p:blipFill>
        <p:spPr bwMode="auto">
          <a:xfrm>
            <a:off x="7453313" y="6248400"/>
            <a:ext cx="1398587" cy="388938"/>
          </a:xfrm>
          <a:prstGeom prst="rect">
            <a:avLst/>
          </a:prstGeom>
          <a:extLst/>
        </p:spPr>
      </p:pic>
      <p:sp>
        <p:nvSpPr>
          <p:cNvPr id="2" name="Title 1"/>
          <p:cNvSpPr>
            <a:spLocks noGrp="1"/>
          </p:cNvSpPr>
          <p:nvPr>
            <p:ph type="title"/>
          </p:nvPr>
        </p:nvSpPr>
        <p:spPr>
          <a:xfrm>
            <a:off x="381000" y="230187"/>
            <a:ext cx="8382000" cy="750205"/>
          </a:xfrm>
          <a:noFill/>
          <a:ln w="9525">
            <a:noFill/>
            <a:miter lim="800000"/>
            <a:headEnd/>
            <a:tailEnd/>
          </a:ln>
        </p:spPr>
        <p:txBody>
          <a:bodyPr/>
          <a:lstStyle>
            <a:lvl1pPr algn="l" defTabSz="912777" rtl="0" eaLnBrk="0" fontAlgn="base" latinLnBrk="0" hangingPunct="0">
              <a:lnSpc>
                <a:spcPct val="90000"/>
              </a:lnSpc>
              <a:spcBef>
                <a:spcPct val="0"/>
              </a:spcBef>
              <a:spcAft>
                <a:spcPct val="0"/>
              </a:spcAft>
              <a:buNone/>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5"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_w/o Logo">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a:lstStyle>
            <a:lvl1pPr algn="l" defTabSz="912777" rtl="0" eaLnBrk="0" fontAlgn="base" hangingPunct="0">
              <a:lnSpc>
                <a:spcPct val="90000"/>
              </a:lnSpc>
              <a:spcBef>
                <a:spcPct val="0"/>
              </a:spcBef>
              <a:spcAft>
                <a:spcPct val="0"/>
              </a:spcAft>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3" descr="S:\ResourceDVD\Clip_Installer\DVD_ART\BoxShots_Logos\Microsoft Research\Microsoft Research b.png"/>
          <p:cNvPicPr>
            <a:picLocks noChangeAspect="1" noChangeArrowheads="1"/>
          </p:cNvPicPr>
          <p:nvPr userDrawn="1"/>
        </p:nvPicPr>
        <p:blipFill>
          <a:blip r:embed="rId2" cstate="print">
            <a:extLst/>
          </a:blip>
          <a:srcRect/>
          <a:stretch>
            <a:fillRect/>
          </a:stretch>
        </p:blipFill>
        <p:spPr bwMode="auto">
          <a:xfrm>
            <a:off x="7453313" y="6248400"/>
            <a:ext cx="1398587" cy="388938"/>
          </a:xfrm>
          <a:prstGeom prst="rect">
            <a:avLst/>
          </a:prstGeom>
          <a:extLst/>
        </p:spPr>
      </p:pic>
      <p:sp>
        <p:nvSpPr>
          <p:cNvPr id="2" name="Title 1"/>
          <p:cNvSpPr>
            <a:spLocks noGrp="1"/>
          </p:cNvSpPr>
          <p:nvPr>
            <p:ph type="title"/>
          </p:nvPr>
        </p:nvSpPr>
        <p:spPr>
          <a:xfrm>
            <a:off x="381000" y="230187"/>
            <a:ext cx="8382000" cy="750205"/>
          </a:xfrm>
          <a:noFill/>
          <a:ln w="9525">
            <a:noFill/>
            <a:miter lim="800000"/>
            <a:headEnd/>
            <a:tailEnd/>
          </a:ln>
        </p:spPr>
        <p:txBody>
          <a:bodyPr/>
          <a:lstStyle>
            <a:lvl1pPr algn="l" defTabSz="912777" rtl="0" eaLnBrk="0" fontAlgn="base" latinLnBrk="0" hangingPunct="0">
              <a:lnSpc>
                <a:spcPct val="90000"/>
              </a:lnSpc>
              <a:spcBef>
                <a:spcPct val="0"/>
              </a:spcBef>
              <a:spcAft>
                <a:spcPct val="0"/>
              </a:spcAft>
              <a:buNone/>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3" descr="S:\ResourceDVD\Clip_Installer\DVD_ART\BoxShots_Logos\Microsoft Research\Microsoft Research b.png"/>
          <p:cNvPicPr>
            <a:picLocks noChangeAspect="1" noChangeArrowheads="1"/>
          </p:cNvPicPr>
          <p:nvPr userDrawn="1"/>
        </p:nvPicPr>
        <p:blipFill>
          <a:blip r:embed="rId2" cstate="print">
            <a:extLst/>
          </a:blip>
          <a:srcRect/>
          <a:stretch>
            <a:fillRect/>
          </a:stretch>
        </p:blipFill>
        <p:spPr bwMode="auto">
          <a:xfrm>
            <a:off x="7453313" y="6248400"/>
            <a:ext cx="1398587" cy="388938"/>
          </a:xfrm>
          <a:prstGeom prst="rect">
            <a:avLst/>
          </a:prstGeom>
          <a:extLst/>
        </p:spPr>
      </p:pic>
      <p:sp>
        <p:nvSpPr>
          <p:cNvPr id="2" name="Title 1"/>
          <p:cNvSpPr>
            <a:spLocks noGrp="1"/>
          </p:cNvSpPr>
          <p:nvPr>
            <p:ph type="title"/>
          </p:nvPr>
        </p:nvSpPr>
        <p:spPr>
          <a:xfrm>
            <a:off x="381000" y="230187"/>
            <a:ext cx="8382000" cy="750205"/>
          </a:xfrm>
          <a:noFill/>
          <a:ln w="9525">
            <a:noFill/>
            <a:miter lim="800000"/>
            <a:headEnd/>
            <a:tailEnd/>
          </a:ln>
        </p:spPr>
        <p:txBody>
          <a:bodyPr/>
          <a:lstStyle>
            <a:lvl1pPr algn="l" defTabSz="912777" rtl="0" eaLnBrk="0" fontAlgn="base" latinLnBrk="0" hangingPunct="0">
              <a:lnSpc>
                <a:spcPct val="90000"/>
              </a:lnSpc>
              <a:spcBef>
                <a:spcPct val="0"/>
              </a:spcBef>
              <a:spcAft>
                <a:spcPct val="0"/>
              </a:spcAft>
              <a:buNone/>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50205"/>
          </a:xfrm>
          <a:noFill/>
          <a:ln w="9525">
            <a:noFill/>
            <a:miter lim="800000"/>
            <a:headEnd/>
            <a:tailEnd/>
          </a:ln>
        </p:spPr>
        <p:txBody>
          <a:bodyPr/>
          <a:lstStyle>
            <a:lvl1pPr algn="l" defTabSz="912777" rtl="0" eaLnBrk="0" fontAlgn="base" latinLnBrk="0" hangingPunct="0">
              <a:lnSpc>
                <a:spcPct val="90000"/>
              </a:lnSpc>
              <a:spcBef>
                <a:spcPct val="0"/>
              </a:spcBef>
              <a:spcAft>
                <a:spcPct val="0"/>
              </a:spcAft>
              <a:buNone/>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Tree>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_w/Top Banner">
    <p:bg>
      <p:bgPr>
        <a:solidFill>
          <a:schemeClr val="tx1"/>
        </a:solidFill>
        <a:effectLst/>
      </p:bgPr>
    </p:bg>
    <p:spTree>
      <p:nvGrpSpPr>
        <p:cNvPr id="1" name=""/>
        <p:cNvGrpSpPr/>
        <p:nvPr/>
      </p:nvGrpSpPr>
      <p:grpSpPr>
        <a:xfrm>
          <a:off x="0" y="0"/>
          <a:ext cx="0" cy="0"/>
          <a:chOff x="0" y="0"/>
          <a:chExt cx="0" cy="0"/>
        </a:xfrm>
      </p:grpSpPr>
      <p:pic>
        <p:nvPicPr>
          <p:cNvPr id="2" name="Picture 3" descr="top_banner.png"/>
          <p:cNvPicPr>
            <a:picLocks noChangeAspect="1"/>
          </p:cNvPicPr>
          <p:nvPr userDrawn="1"/>
        </p:nvPicPr>
        <p:blipFill>
          <a:blip r:embed="rId2" cstate="print">
            <a:extLst/>
          </a:blip>
          <a:srcRect/>
          <a:stretch>
            <a:fillRect/>
          </a:stretch>
        </p:blipFill>
        <p:spPr bwMode="auto">
          <a:xfrm>
            <a:off x="0" y="0"/>
            <a:ext cx="9144000" cy="1031875"/>
          </a:xfrm>
          <a:prstGeom prst="rect">
            <a:avLst/>
          </a:prstGeom>
          <a:extLst/>
        </p:spPr>
      </p:pic>
    </p:spTree>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75088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381000" y="1412875"/>
            <a:ext cx="8382000" cy="2211388"/>
          </a:xfrm>
          <a:prstGeom prst="rect">
            <a:avLst/>
          </a:prstGeom>
          <a:extLst/>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3" r:id="rId4"/>
    <p:sldLayoutId id="2147483709" r:id="rId5"/>
    <p:sldLayoutId id="2147483710" r:id="rId6"/>
    <p:sldLayoutId id="2147483704" r:id="rId7"/>
    <p:sldLayoutId id="2147483705" r:id="rId8"/>
    <p:sldLayoutId id="2147483711" r:id="rId9"/>
    <p:sldLayoutId id="2147483712" r:id="rId10"/>
    <p:sldLayoutId id="2147483713" r:id="rId11"/>
    <p:sldLayoutId id="2147483714" r:id="rId12"/>
  </p:sldLayoutIdLst>
  <p:transition>
    <p:fade/>
  </p:transition>
  <p:txStyles>
    <p:titleStyle>
      <a:lvl1pPr algn="l" defTabSz="911225" rtl="0" fontAlgn="base">
        <a:lnSpc>
          <a:spcPct val="90000"/>
        </a:lnSpc>
        <a:spcBef>
          <a:spcPct val="0"/>
        </a:spcBef>
        <a:spcAft>
          <a:spcPct val="0"/>
        </a:spcAft>
        <a:defRPr lang="en-US" sz="5400" kern="1200"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911225" rtl="0" fontAlgn="base">
        <a:lnSpc>
          <a:spcPct val="90000"/>
        </a:lnSpc>
        <a:spcBef>
          <a:spcPct val="0"/>
        </a:spcBef>
        <a:spcAft>
          <a:spcPct val="0"/>
        </a:spcAft>
        <a:defRPr sz="5400">
          <a:solidFill>
            <a:schemeClr val="tx1"/>
          </a:solidFill>
          <a:latin typeface="Segoe" pitchFamily="34" charset="0"/>
          <a:cs typeface="Arial" charset="0"/>
        </a:defRPr>
      </a:lvl2pPr>
      <a:lvl3pPr algn="l" defTabSz="911225" rtl="0" fontAlgn="base">
        <a:lnSpc>
          <a:spcPct val="90000"/>
        </a:lnSpc>
        <a:spcBef>
          <a:spcPct val="0"/>
        </a:spcBef>
        <a:spcAft>
          <a:spcPct val="0"/>
        </a:spcAft>
        <a:defRPr sz="5400">
          <a:solidFill>
            <a:schemeClr val="tx1"/>
          </a:solidFill>
          <a:latin typeface="Segoe" pitchFamily="34" charset="0"/>
          <a:cs typeface="Arial" charset="0"/>
        </a:defRPr>
      </a:lvl3pPr>
      <a:lvl4pPr algn="l" defTabSz="911225" rtl="0" fontAlgn="base">
        <a:lnSpc>
          <a:spcPct val="90000"/>
        </a:lnSpc>
        <a:spcBef>
          <a:spcPct val="0"/>
        </a:spcBef>
        <a:spcAft>
          <a:spcPct val="0"/>
        </a:spcAft>
        <a:defRPr sz="5400">
          <a:solidFill>
            <a:schemeClr val="tx1"/>
          </a:solidFill>
          <a:latin typeface="Segoe" pitchFamily="34" charset="0"/>
          <a:cs typeface="Arial" charset="0"/>
        </a:defRPr>
      </a:lvl4pPr>
      <a:lvl5pPr algn="l" defTabSz="911225" rtl="0" fontAlgn="base">
        <a:lnSpc>
          <a:spcPct val="90000"/>
        </a:lnSpc>
        <a:spcBef>
          <a:spcPct val="0"/>
        </a:spcBef>
        <a:spcAft>
          <a:spcPct val="0"/>
        </a:spcAft>
        <a:defRPr sz="5400">
          <a:solidFill>
            <a:schemeClr val="tx1"/>
          </a:solidFill>
          <a:latin typeface="Segoe" pitchFamily="34" charset="0"/>
          <a:cs typeface="Arial" charset="0"/>
        </a:defRPr>
      </a:lvl5pPr>
      <a:lvl6pPr marL="457200" algn="l" defTabSz="911225" rtl="0" fontAlgn="base">
        <a:lnSpc>
          <a:spcPct val="90000"/>
        </a:lnSpc>
        <a:spcBef>
          <a:spcPct val="0"/>
        </a:spcBef>
        <a:spcAft>
          <a:spcPct val="0"/>
        </a:spcAft>
        <a:defRPr sz="5400">
          <a:solidFill>
            <a:schemeClr val="tx1"/>
          </a:solidFill>
          <a:latin typeface="Segoe" pitchFamily="34" charset="0"/>
          <a:cs typeface="Arial" charset="0"/>
        </a:defRPr>
      </a:lvl6pPr>
      <a:lvl7pPr marL="914400" algn="l" defTabSz="911225" rtl="0" fontAlgn="base">
        <a:lnSpc>
          <a:spcPct val="90000"/>
        </a:lnSpc>
        <a:spcBef>
          <a:spcPct val="0"/>
        </a:spcBef>
        <a:spcAft>
          <a:spcPct val="0"/>
        </a:spcAft>
        <a:defRPr sz="5400">
          <a:solidFill>
            <a:schemeClr val="tx1"/>
          </a:solidFill>
          <a:latin typeface="Segoe" pitchFamily="34" charset="0"/>
          <a:cs typeface="Arial" charset="0"/>
        </a:defRPr>
      </a:lvl7pPr>
      <a:lvl8pPr marL="1371600" algn="l" defTabSz="911225" rtl="0" fontAlgn="base">
        <a:lnSpc>
          <a:spcPct val="90000"/>
        </a:lnSpc>
        <a:spcBef>
          <a:spcPct val="0"/>
        </a:spcBef>
        <a:spcAft>
          <a:spcPct val="0"/>
        </a:spcAft>
        <a:defRPr sz="5400">
          <a:solidFill>
            <a:schemeClr val="tx1"/>
          </a:solidFill>
          <a:latin typeface="Segoe" pitchFamily="34" charset="0"/>
          <a:cs typeface="Arial" charset="0"/>
        </a:defRPr>
      </a:lvl8pPr>
      <a:lvl9pPr marL="1828800" algn="l" defTabSz="911225" rtl="0" fontAlgn="base">
        <a:lnSpc>
          <a:spcPct val="90000"/>
        </a:lnSpc>
        <a:spcBef>
          <a:spcPct val="0"/>
        </a:spcBef>
        <a:spcAft>
          <a:spcPct val="0"/>
        </a:spcAft>
        <a:defRPr sz="5400">
          <a:solidFill>
            <a:schemeClr val="tx1"/>
          </a:solidFill>
          <a:latin typeface="Segoe" pitchFamily="34" charset="0"/>
          <a:cs typeface="Arial" charset="0"/>
        </a:defRPr>
      </a:lvl9pPr>
    </p:titleStyle>
    <p:bodyStyle>
      <a:lvl1pPr marL="384175" indent="-384175" algn="l" defTabSz="912813" rtl="0" fontAlgn="base">
        <a:lnSpc>
          <a:spcPct val="90000"/>
        </a:lnSpc>
        <a:spcBef>
          <a:spcPct val="20000"/>
        </a:spcBef>
        <a:spcAft>
          <a:spcPct val="0"/>
        </a:spcAft>
        <a:buSzPct val="90000"/>
        <a:buBlip>
          <a:blip r:embed="rId15"/>
        </a:buBlip>
        <a:defRPr sz="3300" kern="1200">
          <a:solidFill>
            <a:schemeClr val="bg1"/>
          </a:solidFill>
          <a:latin typeface="+mn-lt"/>
          <a:ea typeface="+mn-ea"/>
          <a:cs typeface="+mn-cs"/>
        </a:defRPr>
      </a:lvl1pPr>
      <a:lvl2pPr marL="738188" indent="-361950" algn="l" defTabSz="912813" rtl="0" fontAlgn="base">
        <a:lnSpc>
          <a:spcPct val="90000"/>
        </a:lnSpc>
        <a:spcBef>
          <a:spcPct val="20000"/>
        </a:spcBef>
        <a:spcAft>
          <a:spcPct val="0"/>
        </a:spcAft>
        <a:buSzPct val="90000"/>
        <a:buBlip>
          <a:blip r:embed="rId15"/>
        </a:buBlip>
        <a:defRPr sz="3000" kern="1200">
          <a:solidFill>
            <a:schemeClr val="bg1"/>
          </a:solidFill>
          <a:latin typeface="+mn-lt"/>
          <a:ea typeface="+mn-ea"/>
          <a:cs typeface="+mn-cs"/>
        </a:defRPr>
      </a:lvl2pPr>
      <a:lvl3pPr marL="1101725" indent="-347663" algn="l" defTabSz="912813" rtl="0" fontAlgn="base">
        <a:lnSpc>
          <a:spcPct val="90000"/>
        </a:lnSpc>
        <a:spcBef>
          <a:spcPct val="20000"/>
        </a:spcBef>
        <a:spcAft>
          <a:spcPct val="0"/>
        </a:spcAft>
        <a:buSzPct val="90000"/>
        <a:buBlip>
          <a:blip r:embed="rId15"/>
        </a:buBlip>
        <a:defRPr sz="2700" kern="1200">
          <a:solidFill>
            <a:schemeClr val="bg1"/>
          </a:solidFill>
          <a:latin typeface="+mn-lt"/>
          <a:ea typeface="+mn-ea"/>
          <a:cs typeface="+mn-cs"/>
        </a:defRPr>
      </a:lvl3pPr>
      <a:lvl4pPr marL="1419225" indent="-317500" algn="l" defTabSz="912813" rtl="0" fontAlgn="base">
        <a:lnSpc>
          <a:spcPct val="90000"/>
        </a:lnSpc>
        <a:spcBef>
          <a:spcPct val="20000"/>
        </a:spcBef>
        <a:spcAft>
          <a:spcPct val="0"/>
        </a:spcAft>
        <a:buSzPct val="90000"/>
        <a:buBlip>
          <a:blip r:embed="rId15"/>
        </a:buBlip>
        <a:defRPr sz="2300" kern="1200">
          <a:solidFill>
            <a:schemeClr val="bg1"/>
          </a:solidFill>
          <a:latin typeface="+mn-lt"/>
          <a:ea typeface="+mn-ea"/>
          <a:cs typeface="+mn-cs"/>
        </a:defRPr>
      </a:lvl4pPr>
      <a:lvl5pPr marL="1760538" indent="-317500" algn="l" defTabSz="912813" rtl="0" fontAlgn="base">
        <a:lnSpc>
          <a:spcPct val="90000"/>
        </a:lnSpc>
        <a:spcBef>
          <a:spcPct val="20000"/>
        </a:spcBef>
        <a:spcAft>
          <a:spcPct val="0"/>
        </a:spcAft>
        <a:buSzPct val="90000"/>
        <a:buBlip>
          <a:blip r:embed="rId15"/>
        </a:buBlip>
        <a:defRPr sz="23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25" tIns="45713" rIns="91425" bIns="4571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25" tIns="45713" rIns="91425" bIns="4571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25" tIns="45713" rIns="91425" bIns="45713" rtlCol="0" anchor="ctr"/>
          <a:lstStyle>
            <a:lvl1pPr algn="l">
              <a:defRPr sz="1200">
                <a:solidFill>
                  <a:schemeClr val="tx1">
                    <a:tint val="75000"/>
                  </a:schemeClr>
                </a:solidFill>
              </a:defRPr>
            </a:lvl1pPr>
          </a:lstStyle>
          <a:p>
            <a:pPr defTabSz="914254" fontAlgn="auto">
              <a:spcBef>
                <a:spcPts val="0"/>
              </a:spcBef>
              <a:spcAft>
                <a:spcPts val="0"/>
              </a:spcAft>
            </a:pPr>
            <a:fld id="{DEE15259-90F3-4602-A6AA-0C11D0CA056A}" type="datetimeFigureOut">
              <a:rPr lang="en-US" smtClean="0">
                <a:solidFill>
                  <a:prstClr val="black">
                    <a:tint val="75000"/>
                  </a:prstClr>
                </a:solidFill>
                <a:latin typeface="Calibri"/>
              </a:rPr>
              <a:pPr defTabSz="914254" fontAlgn="auto">
                <a:spcBef>
                  <a:spcPts val="0"/>
                </a:spcBef>
                <a:spcAft>
                  <a:spcPts val="0"/>
                </a:spcAft>
              </a:pPr>
              <a:t>5/24/2011</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25" tIns="45713" rIns="91425" bIns="45713" rtlCol="0" anchor="ctr"/>
          <a:lstStyle>
            <a:lvl1pPr algn="ctr">
              <a:defRPr sz="1200">
                <a:solidFill>
                  <a:schemeClr val="tx1">
                    <a:tint val="75000"/>
                  </a:schemeClr>
                </a:solidFill>
              </a:defRPr>
            </a:lvl1pPr>
          </a:lstStyle>
          <a:p>
            <a:pPr defTabSz="914254"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25" tIns="45713" rIns="91425" bIns="45713" rtlCol="0" anchor="ctr"/>
          <a:lstStyle>
            <a:lvl1pPr algn="r">
              <a:defRPr sz="1200">
                <a:solidFill>
                  <a:schemeClr val="tx1">
                    <a:tint val="75000"/>
                  </a:schemeClr>
                </a:solidFill>
              </a:defRPr>
            </a:lvl1pPr>
          </a:lstStyle>
          <a:p>
            <a:pPr defTabSz="914254" fontAlgn="auto">
              <a:spcBef>
                <a:spcPts val="0"/>
              </a:spcBef>
              <a:spcAft>
                <a:spcPts val="0"/>
              </a:spcAft>
            </a:pPr>
            <a:fld id="{77A670B2-3580-41B4-A566-D2D7157356BC}" type="slidenum">
              <a:rPr lang="en-US" smtClean="0">
                <a:solidFill>
                  <a:prstClr val="black">
                    <a:tint val="75000"/>
                  </a:prstClr>
                </a:solidFill>
                <a:latin typeface="Calibri"/>
              </a:rPr>
              <a:pPr defTabSz="914254"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05032116"/>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Lst>
  <p:txStyles>
    <p:titleStyle>
      <a:lvl1pPr algn="ctr" defTabSz="914254" rtl="0" eaLnBrk="1" latinLnBrk="0" hangingPunct="1">
        <a:spcBef>
          <a:spcPct val="0"/>
        </a:spcBef>
        <a:buNone/>
        <a:defRPr sz="4400" kern="1200">
          <a:solidFill>
            <a:schemeClr val="tx1"/>
          </a:solidFill>
          <a:latin typeface="+mj-lt"/>
          <a:ea typeface="+mj-ea"/>
          <a:cs typeface="+mj-cs"/>
        </a:defRPr>
      </a:lvl1pPr>
    </p:titleStyle>
    <p:bodyStyle>
      <a:lvl1pPr marL="342845" indent="-342845" algn="l" defTabSz="91425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31" indent="-285704" algn="l" defTabSz="91425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17" indent="-228563" algn="l" defTabSz="91425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44" indent="-228563" algn="l" defTabSz="91425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071" indent="-228563" algn="l" defTabSz="91425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198" indent="-228563" algn="l" defTabSz="9142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25" indent="-228563" algn="l" defTabSz="9142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51" indent="-228563" algn="l" defTabSz="9142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78" indent="-228563" algn="l" defTabSz="9142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54" rtl="0" eaLnBrk="1" latinLnBrk="0" hangingPunct="1">
        <a:defRPr sz="1800" kern="1200">
          <a:solidFill>
            <a:schemeClr val="tx1"/>
          </a:solidFill>
          <a:latin typeface="+mn-lt"/>
          <a:ea typeface="+mn-ea"/>
          <a:cs typeface="+mn-cs"/>
        </a:defRPr>
      </a:lvl1pPr>
      <a:lvl2pPr marL="457127" algn="l" defTabSz="914254" rtl="0" eaLnBrk="1" latinLnBrk="0" hangingPunct="1">
        <a:defRPr sz="1800" kern="1200">
          <a:solidFill>
            <a:schemeClr val="tx1"/>
          </a:solidFill>
          <a:latin typeface="+mn-lt"/>
          <a:ea typeface="+mn-ea"/>
          <a:cs typeface="+mn-cs"/>
        </a:defRPr>
      </a:lvl2pPr>
      <a:lvl3pPr marL="914254" algn="l" defTabSz="914254" rtl="0" eaLnBrk="1" latinLnBrk="0" hangingPunct="1">
        <a:defRPr sz="1800" kern="1200">
          <a:solidFill>
            <a:schemeClr val="tx1"/>
          </a:solidFill>
          <a:latin typeface="+mn-lt"/>
          <a:ea typeface="+mn-ea"/>
          <a:cs typeface="+mn-cs"/>
        </a:defRPr>
      </a:lvl3pPr>
      <a:lvl4pPr marL="1371381" algn="l" defTabSz="914254" rtl="0" eaLnBrk="1" latinLnBrk="0" hangingPunct="1">
        <a:defRPr sz="1800" kern="1200">
          <a:solidFill>
            <a:schemeClr val="tx1"/>
          </a:solidFill>
          <a:latin typeface="+mn-lt"/>
          <a:ea typeface="+mn-ea"/>
          <a:cs typeface="+mn-cs"/>
        </a:defRPr>
      </a:lvl4pPr>
      <a:lvl5pPr marL="1828507" algn="l" defTabSz="914254" rtl="0" eaLnBrk="1" latinLnBrk="0" hangingPunct="1">
        <a:defRPr sz="1800" kern="1200">
          <a:solidFill>
            <a:schemeClr val="tx1"/>
          </a:solidFill>
          <a:latin typeface="+mn-lt"/>
          <a:ea typeface="+mn-ea"/>
          <a:cs typeface="+mn-cs"/>
        </a:defRPr>
      </a:lvl5pPr>
      <a:lvl6pPr marL="2285634" algn="l" defTabSz="914254" rtl="0" eaLnBrk="1" latinLnBrk="0" hangingPunct="1">
        <a:defRPr sz="1800" kern="1200">
          <a:solidFill>
            <a:schemeClr val="tx1"/>
          </a:solidFill>
          <a:latin typeface="+mn-lt"/>
          <a:ea typeface="+mn-ea"/>
          <a:cs typeface="+mn-cs"/>
        </a:defRPr>
      </a:lvl6pPr>
      <a:lvl7pPr marL="2742761" algn="l" defTabSz="914254" rtl="0" eaLnBrk="1" latinLnBrk="0" hangingPunct="1">
        <a:defRPr sz="1800" kern="1200">
          <a:solidFill>
            <a:schemeClr val="tx1"/>
          </a:solidFill>
          <a:latin typeface="+mn-lt"/>
          <a:ea typeface="+mn-ea"/>
          <a:cs typeface="+mn-cs"/>
        </a:defRPr>
      </a:lvl7pPr>
      <a:lvl8pPr marL="3199888" algn="l" defTabSz="914254" rtl="0" eaLnBrk="1" latinLnBrk="0" hangingPunct="1">
        <a:defRPr sz="1800" kern="1200">
          <a:solidFill>
            <a:schemeClr val="tx1"/>
          </a:solidFill>
          <a:latin typeface="+mn-lt"/>
          <a:ea typeface="+mn-ea"/>
          <a:cs typeface="+mn-cs"/>
        </a:defRPr>
      </a:lvl8pPr>
      <a:lvl9pPr marL="3657015" algn="l" defTabSz="9142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22.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rise4fun.com/Formula/ConflictGraph2BalancedNetwork" TargetMode="Externa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8" Type="http://schemas.openxmlformats.org/officeDocument/2006/relationships/hyperlink" Target="http://people.csail.mit.edu/jeanyang/" TargetMode="External"/><Relationship Id="rId3" Type="http://schemas.openxmlformats.org/officeDocument/2006/relationships/hyperlink" Target="http://moscova.inria.fr/~karthik/Welcome.html" TargetMode="External"/><Relationship Id="rId7" Type="http://schemas.openxmlformats.org/officeDocument/2006/relationships/hyperlink" Target="http://research.microsoft.com/en-us/um/people/nswamy/" TargetMode="External"/><Relationship Id="rId2" Type="http://schemas.openxmlformats.org/officeDocument/2006/relationships/image" Target="../media/image35.png"/><Relationship Id="rId1" Type="http://schemas.openxmlformats.org/officeDocument/2006/relationships/slideLayout" Target="../slideLayouts/slideLayout13.xml"/><Relationship Id="rId6" Type="http://schemas.openxmlformats.org/officeDocument/2006/relationships/hyperlink" Target="http://strub.nu/" TargetMode="External"/><Relationship Id="rId5" Type="http://schemas.openxmlformats.org/officeDocument/2006/relationships/hyperlink" Target="http://research.microsoft.com/en-us/um/people/fournet/" TargetMode="External"/><Relationship Id="rId4" Type="http://schemas.openxmlformats.org/officeDocument/2006/relationships/hyperlink" Target="http://research.microsoft.com/en-us/people/juanchen/"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39.jpeg"/><Relationship Id="rId2" Type="http://schemas.openxmlformats.org/officeDocument/2006/relationships/slideLayout" Target="../slideLayouts/slideLayout14.xml"/><Relationship Id="rId1" Type="http://schemas.openxmlformats.org/officeDocument/2006/relationships/tags" Target="../tags/tag2.xml"/><Relationship Id="rId6" Type="http://schemas.openxmlformats.org/officeDocument/2006/relationships/image" Target="../media/image38.jpg"/><Relationship Id="rId5" Type="http://schemas.openxmlformats.org/officeDocument/2006/relationships/image" Target="../media/image37.jpeg"/><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hyperlink" Target="http://rise4fun.com/fstar" TargetMode="Externa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44.png"/></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46.png"/></Relationships>
</file>

<file path=ppt/slides/_rels/slide36.xml.rels><?xml version="1.0" encoding="UTF-8" standalone="yes"?>
<Relationships xmlns="http://schemas.openxmlformats.org/package/2006/relationships"><Relationship Id="rId3" Type="http://schemas.openxmlformats.org/officeDocument/2006/relationships/image" Target="../media/image47.tmp"/><Relationship Id="rId7" Type="http://schemas.openxmlformats.org/officeDocument/2006/relationships/image" Target="../media/image51.tmp"/><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image" Target="../media/image50.tmp"/><Relationship Id="rId5" Type="http://schemas.openxmlformats.org/officeDocument/2006/relationships/image" Target="../media/image49.tmp"/><Relationship Id="rId4" Type="http://schemas.openxmlformats.org/officeDocument/2006/relationships/image" Target="../media/image48.tmp"/></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37.jpeg"/><Relationship Id="rId4" Type="http://schemas.openxmlformats.org/officeDocument/2006/relationships/image" Target="../media/image38.jpg"/></Relationships>
</file>

<file path=ppt/slides/_rels/slide39.xml.rels><?xml version="1.0" encoding="UTF-8" standalone="yes"?>
<Relationships xmlns="http://schemas.openxmlformats.org/package/2006/relationships"><Relationship Id="rId3" Type="http://schemas.openxmlformats.org/officeDocument/2006/relationships/image" Target="../media/image53.tmp"/><Relationship Id="rId2" Type="http://schemas.openxmlformats.org/officeDocument/2006/relationships/notesSlide" Target="../notesSlides/notesSlide12.xml"/><Relationship Id="rId1" Type="http://schemas.openxmlformats.org/officeDocument/2006/relationships/slideLayout" Target="../slideLayouts/slideLayout19.xml"/><Relationship Id="rId4" Type="http://schemas.openxmlformats.org/officeDocument/2006/relationships/image" Target="../media/image54.tmp"/></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research.microsoft.com/en-us/groups/rise/default.aspx" TargetMode="Externa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53.tmp"/><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54.tmp"/></Relationships>
</file>

<file path=ppt/slides/_rels/slide4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6.xml"/><Relationship Id="rId1" Type="http://schemas.openxmlformats.org/officeDocument/2006/relationships/slideLayout" Target="../slideLayouts/slideLayout19.xml"/><Relationship Id="rId5" Type="http://schemas.openxmlformats.org/officeDocument/2006/relationships/image" Target="../media/image37.jpeg"/><Relationship Id="rId4" Type="http://schemas.openxmlformats.org/officeDocument/2006/relationships/image" Target="../media/image38.jpg"/></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hyperlink" Target="http://research.microsoft.com/fstar"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6.png"/><Relationship Id="rId7" Type="http://schemas.openxmlformats.org/officeDocument/2006/relationships/customXml" Target="../ink/ink2.xml"/><Relationship Id="rId2" Type="http://schemas.openxmlformats.org/officeDocument/2006/relationships/hyperlink" Target="http://rise4fun.com/" TargetMode="External"/><Relationship Id="rId1" Type="http://schemas.openxmlformats.org/officeDocument/2006/relationships/slideLayout" Target="../slideLayouts/slideLayout4.xml"/><Relationship Id="rId6" Type="http://schemas.openxmlformats.org/officeDocument/2006/relationships/image" Target="../media/image9.emf"/><Relationship Id="rId5" Type="http://schemas.openxmlformats.org/officeDocument/2006/relationships/customXml" Target="../ink/ink1.xml"/><Relationship Id="rId10" Type="http://schemas.openxmlformats.org/officeDocument/2006/relationships/image" Target="../media/image11.emf"/><Relationship Id="rId4" Type="http://schemas.openxmlformats.org/officeDocument/2006/relationships/image" Target="../media/image8.png"/><Relationship Id="rId9" Type="http://schemas.openxmlformats.org/officeDocument/2006/relationships/customXml" Target="../ink/ink3.xml"/></Relationships>
</file>

<file path=ppt/slides/_rels/slide6.xml.rels><?xml version="1.0" encoding="UTF-8" standalone="yes"?>
<Relationships xmlns="http://schemas.openxmlformats.org/package/2006/relationships"><Relationship Id="rId39" Type="http://schemas.openxmlformats.org/officeDocument/2006/relationships/image" Target="../media/image52.emf"/><Relationship Id="rId13" Type="http://schemas.openxmlformats.org/officeDocument/2006/relationships/image" Target="../media/image390.emf"/><Relationship Id="rId55" Type="http://schemas.openxmlformats.org/officeDocument/2006/relationships/image" Target="../media/image39.emf"/><Relationship Id="rId21" Type="http://schemas.openxmlformats.org/officeDocument/2006/relationships/image" Target="../media/image43.emf"/><Relationship Id="rId63" Type="http://schemas.openxmlformats.org/officeDocument/2006/relationships/customXml" Target="../ink/ink19.xml"/><Relationship Id="rId68" Type="http://schemas.openxmlformats.org/officeDocument/2006/relationships/customXml" Target="../ink/ink24.xml"/><Relationship Id="rId76" Type="http://schemas.openxmlformats.org/officeDocument/2006/relationships/image" Target="../media/image48.emf"/><Relationship Id="rId84" Type="http://schemas.openxmlformats.org/officeDocument/2006/relationships/image" Target="../media/image61.emf"/><Relationship Id="rId7" Type="http://schemas.openxmlformats.org/officeDocument/2006/relationships/image" Target="../media/image36.emf"/><Relationship Id="rId71" Type="http://schemas.openxmlformats.org/officeDocument/2006/relationships/customXml" Target="../ink/ink27.xml"/><Relationship Id="rId2" Type="http://schemas.openxmlformats.org/officeDocument/2006/relationships/customXml" Target="../ink/ink4.xml"/><Relationship Id="rId16" Type="http://schemas.openxmlformats.org/officeDocument/2006/relationships/customXml" Target="../ink/ink9.xml"/><Relationship Id="rId29" Type="http://schemas.openxmlformats.org/officeDocument/2006/relationships/image" Target="../media/image47.emf"/><Relationship Id="rId1" Type="http://schemas.openxmlformats.org/officeDocument/2006/relationships/slideLayout" Target="../slideLayouts/slideLayout8.xml"/><Relationship Id="rId6" Type="http://schemas.openxmlformats.org/officeDocument/2006/relationships/customXml" Target="../ink/ink6.xml"/><Relationship Id="rId11" Type="http://schemas.openxmlformats.org/officeDocument/2006/relationships/image" Target="../media/image38.emf"/><Relationship Id="rId53" Type="http://schemas.openxmlformats.org/officeDocument/2006/relationships/image" Target="../media/image59.emf"/><Relationship Id="rId58" Type="http://schemas.openxmlformats.org/officeDocument/2006/relationships/customXml" Target="../ink/ink14.xml"/><Relationship Id="rId37" Type="http://schemas.openxmlformats.org/officeDocument/2006/relationships/image" Target="../media/image51.emf"/><Relationship Id="rId66" Type="http://schemas.openxmlformats.org/officeDocument/2006/relationships/customXml" Target="../ink/ink22.xml"/><Relationship Id="rId45" Type="http://schemas.openxmlformats.org/officeDocument/2006/relationships/image" Target="../media/image55.emf"/><Relationship Id="rId74" Type="http://schemas.openxmlformats.org/officeDocument/2006/relationships/image" Target="../media/image62.emf"/><Relationship Id="rId79" Type="http://schemas.openxmlformats.org/officeDocument/2006/relationships/customXml" Target="../ink/ink31.xml"/><Relationship Id="rId87" Type="http://schemas.openxmlformats.org/officeDocument/2006/relationships/image" Target="../media/image63.emf"/><Relationship Id="rId5" Type="http://schemas.openxmlformats.org/officeDocument/2006/relationships/image" Target="../media/image35.emf"/><Relationship Id="rId15" Type="http://schemas.openxmlformats.org/officeDocument/2006/relationships/image" Target="../media/image40.emf"/><Relationship Id="rId57" Type="http://schemas.openxmlformats.org/officeDocument/2006/relationships/image" Target="../media/image41.emf"/><Relationship Id="rId23" Type="http://schemas.openxmlformats.org/officeDocument/2006/relationships/image" Target="../media/image44.emf"/><Relationship Id="rId61" Type="http://schemas.openxmlformats.org/officeDocument/2006/relationships/customXml" Target="../ink/ink17.xml"/><Relationship Id="rId49" Type="http://schemas.openxmlformats.org/officeDocument/2006/relationships/image" Target="../media/image57.emf"/><Relationship Id="rId82" Type="http://schemas.openxmlformats.org/officeDocument/2006/relationships/image" Target="../media/image56.emf"/><Relationship Id="rId44" Type="http://schemas.openxmlformats.org/officeDocument/2006/relationships/customXml" Target="../ink/ink11.xml"/><Relationship Id="rId19" Type="http://schemas.openxmlformats.org/officeDocument/2006/relationships/image" Target="../media/image42.emf"/><Relationship Id="rId60" Type="http://schemas.openxmlformats.org/officeDocument/2006/relationships/customXml" Target="../ink/ink16.xml"/><Relationship Id="rId65" Type="http://schemas.openxmlformats.org/officeDocument/2006/relationships/customXml" Target="../ink/ink21.xml"/><Relationship Id="rId73" Type="http://schemas.openxmlformats.org/officeDocument/2006/relationships/customXml" Target="../ink/ink28.xml"/><Relationship Id="rId78" Type="http://schemas.openxmlformats.org/officeDocument/2006/relationships/image" Target="../media/image49.emf"/><Relationship Id="rId31" Type="http://schemas.openxmlformats.org/officeDocument/2006/relationships/image" Target="../media/image480.emf"/><Relationship Id="rId81" Type="http://schemas.openxmlformats.org/officeDocument/2006/relationships/customXml" Target="../ink/ink33.xml"/><Relationship Id="rId86" Type="http://schemas.openxmlformats.org/officeDocument/2006/relationships/customXml" Target="../ink/ink36.xml"/><Relationship Id="rId4" Type="http://schemas.openxmlformats.org/officeDocument/2006/relationships/customXml" Target="../ink/ink5.xml"/><Relationship Id="rId9" Type="http://schemas.openxmlformats.org/officeDocument/2006/relationships/image" Target="../media/image37.emf"/><Relationship Id="rId43" Type="http://schemas.openxmlformats.org/officeDocument/2006/relationships/image" Target="../media/image54.emf"/><Relationship Id="rId56" Type="http://schemas.openxmlformats.org/officeDocument/2006/relationships/customXml" Target="../ink/ink13.xml"/><Relationship Id="rId27" Type="http://schemas.openxmlformats.org/officeDocument/2006/relationships/image" Target="../media/image46.emf"/><Relationship Id="rId64" Type="http://schemas.openxmlformats.org/officeDocument/2006/relationships/customXml" Target="../ink/ink20.xml"/><Relationship Id="rId35" Type="http://schemas.openxmlformats.org/officeDocument/2006/relationships/image" Target="../media/image50.emf"/><Relationship Id="rId69" Type="http://schemas.openxmlformats.org/officeDocument/2006/relationships/customXml" Target="../ink/ink25.xml"/><Relationship Id="rId77" Type="http://schemas.openxmlformats.org/officeDocument/2006/relationships/customXml" Target="../ink/ink30.xml"/><Relationship Id="rId8" Type="http://schemas.openxmlformats.org/officeDocument/2006/relationships/customXml" Target="../ink/ink7.xml"/><Relationship Id="rId51" Type="http://schemas.openxmlformats.org/officeDocument/2006/relationships/image" Target="../media/image58.emf"/><Relationship Id="rId72" Type="http://schemas.openxmlformats.org/officeDocument/2006/relationships/image" Target="../media/image60.emf"/><Relationship Id="rId80" Type="http://schemas.openxmlformats.org/officeDocument/2006/relationships/customXml" Target="../ink/ink32.xml"/><Relationship Id="rId85" Type="http://schemas.openxmlformats.org/officeDocument/2006/relationships/customXml" Target="../ink/ink35.xml"/><Relationship Id="rId3" Type="http://schemas.openxmlformats.org/officeDocument/2006/relationships/image" Target="../media/image34.emf"/><Relationship Id="rId12" Type="http://schemas.openxmlformats.org/officeDocument/2006/relationships/customXml" Target="../ink/ink8.xml"/><Relationship Id="rId17" Type="http://schemas.openxmlformats.org/officeDocument/2006/relationships/customXml" Target="../ink/ink10.xml"/><Relationship Id="rId59" Type="http://schemas.openxmlformats.org/officeDocument/2006/relationships/customXml" Target="../ink/ink15.xml"/><Relationship Id="rId25" Type="http://schemas.openxmlformats.org/officeDocument/2006/relationships/image" Target="../media/image45.emf"/><Relationship Id="rId67" Type="http://schemas.openxmlformats.org/officeDocument/2006/relationships/customXml" Target="../ink/ink23.xml"/><Relationship Id="rId33" Type="http://schemas.openxmlformats.org/officeDocument/2006/relationships/image" Target="../media/image490.emf"/><Relationship Id="rId54" Type="http://schemas.openxmlformats.org/officeDocument/2006/relationships/customXml" Target="../ink/ink12.xml"/><Relationship Id="rId62" Type="http://schemas.openxmlformats.org/officeDocument/2006/relationships/customXml" Target="../ink/ink18.xml"/><Relationship Id="rId41" Type="http://schemas.openxmlformats.org/officeDocument/2006/relationships/image" Target="../media/image53.emf"/><Relationship Id="rId70" Type="http://schemas.openxmlformats.org/officeDocument/2006/relationships/customXml" Target="../ink/ink26.xml"/><Relationship Id="rId75" Type="http://schemas.openxmlformats.org/officeDocument/2006/relationships/customXml" Target="../ink/ink29.xml"/><Relationship Id="rId83" Type="http://schemas.openxmlformats.org/officeDocument/2006/relationships/customXml" Target="../ink/ink34.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gif"/><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3.jpe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jp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4597" y="1506112"/>
            <a:ext cx="7692761" cy="2243691"/>
          </a:xfrm>
        </p:spPr>
        <p:txBody>
          <a:bodyPr/>
          <a:lstStyle/>
          <a:p>
            <a:pPr lvl="0"/>
            <a:r>
              <a:rPr lang="en-US" dirty="0"/>
              <a:t>Logic-based </a:t>
            </a:r>
            <a:r>
              <a:rPr lang="en-US" dirty="0" smtClean="0"/>
              <a:t/>
            </a:r>
            <a:br>
              <a:rPr lang="en-US" dirty="0" smtClean="0"/>
            </a:br>
            <a:r>
              <a:rPr lang="en-US" dirty="0" smtClean="0"/>
              <a:t>Modeling </a:t>
            </a:r>
            <a:r>
              <a:rPr lang="en-US" dirty="0"/>
              <a:t>and </a:t>
            </a:r>
            <a:r>
              <a:rPr lang="en-US" dirty="0" smtClean="0"/>
              <a:t>Analysis </a:t>
            </a:r>
            <a:r>
              <a:rPr lang="en-US" dirty="0"/>
              <a:t>T</a:t>
            </a:r>
            <a:r>
              <a:rPr lang="en-US" dirty="0" smtClean="0"/>
              <a:t>ools </a:t>
            </a:r>
            <a:r>
              <a:rPr lang="en-US" dirty="0"/>
              <a:t>from Microsoft </a:t>
            </a:r>
            <a:r>
              <a:rPr lang="en-US" dirty="0" smtClean="0"/>
              <a:t>Research</a:t>
            </a:r>
            <a:endParaRPr lang="en-US" dirty="0">
              <a:effectLst/>
            </a:endParaRPr>
          </a:p>
        </p:txBody>
      </p:sp>
      <p:sp>
        <p:nvSpPr>
          <p:cNvPr id="11267" name="Subtitle 2"/>
          <p:cNvSpPr>
            <a:spLocks noGrp="1"/>
          </p:cNvSpPr>
          <p:nvPr>
            <p:ph type="subTitle" idx="1"/>
          </p:nvPr>
        </p:nvSpPr>
        <p:spPr>
          <a:xfrm>
            <a:off x="821205" y="4517005"/>
            <a:ext cx="7693025" cy="1274195"/>
          </a:xfrm>
          <a:ln/>
        </p:spPr>
        <p:txBody>
          <a:bodyPr/>
          <a:lstStyle/>
          <a:p>
            <a:pPr defTabSz="911225"/>
            <a:r>
              <a:rPr lang="en-US" dirty="0" err="1" smtClean="0"/>
              <a:t>Nikolaj</a:t>
            </a:r>
            <a:r>
              <a:rPr lang="en-US" dirty="0" smtClean="0"/>
              <a:t> </a:t>
            </a:r>
            <a:r>
              <a:rPr lang="en-US" dirty="0" err="1" smtClean="0"/>
              <a:t>Bjørner</a:t>
            </a:r>
            <a:endParaRPr lang="en-US" dirty="0" smtClean="0"/>
          </a:p>
          <a:p>
            <a:pPr defTabSz="911225"/>
            <a:r>
              <a:rPr dirty="0" smtClean="0"/>
              <a:t>Microsoft Research</a:t>
            </a:r>
          </a:p>
          <a:p>
            <a:pPr defTabSz="911225"/>
            <a:r>
              <a:rPr lang="en-US" sz="2400" dirty="0" smtClean="0"/>
              <a:t>HIPERFIT Workshop May 25 - 2011</a:t>
            </a:r>
            <a:endParaRPr sz="2400" dirty="0" smtClean="0"/>
          </a:p>
        </p:txBody>
      </p:sp>
      <p:pic>
        <p:nvPicPr>
          <p:cNvPr id="4" name="Picture 3" descr="risemain.png"/>
          <p:cNvPicPr>
            <a:picLocks noChangeAspect="1"/>
          </p:cNvPicPr>
          <p:nvPr/>
        </p:nvPicPr>
        <p:blipFill>
          <a:blip r:embed="rId3" cstate="print"/>
          <a:srcRect r="72484"/>
          <a:stretch>
            <a:fillRect/>
          </a:stretch>
        </p:blipFill>
        <p:spPr>
          <a:xfrm>
            <a:off x="6930462" y="6028411"/>
            <a:ext cx="2213538" cy="829589"/>
          </a:xfrm>
          <a:prstGeom prst="rect">
            <a:avLst/>
          </a:prstGeom>
        </p:spPr>
      </p:pic>
      <p:sp>
        <p:nvSpPr>
          <p:cNvPr id="5" name="TextBox 4"/>
          <p:cNvSpPr txBox="1"/>
          <p:nvPr/>
        </p:nvSpPr>
        <p:spPr>
          <a:xfrm>
            <a:off x="5221357" y="6162260"/>
            <a:ext cx="1835759" cy="707886"/>
          </a:xfrm>
          <a:prstGeom prst="rect">
            <a:avLst/>
          </a:prstGeom>
          <a:noFill/>
        </p:spPr>
        <p:txBody>
          <a:bodyPr wrap="none" rtlCol="0">
            <a:spAutoFit/>
          </a:bodyPr>
          <a:lstStyle/>
          <a:p>
            <a:r>
              <a:rPr lang="en-US" sz="4000" b="1" i="1" dirty="0" smtClean="0">
                <a:solidFill>
                  <a:schemeClr val="bg1"/>
                </a:solidFill>
              </a:rPr>
              <a:t>FSE &amp; </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0" y="107003"/>
            <a:ext cx="2052536" cy="525295"/>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31" name="Group 17"/>
          <p:cNvGrpSpPr/>
          <p:nvPr/>
        </p:nvGrpSpPr>
        <p:grpSpPr>
          <a:xfrm>
            <a:off x="0" y="0"/>
            <a:ext cx="9144000" cy="841655"/>
            <a:chOff x="0" y="0"/>
            <a:chExt cx="9144000" cy="841655"/>
          </a:xfrm>
        </p:grpSpPr>
        <p:pic>
          <p:nvPicPr>
            <p:cNvPr id="32" name="Picture 31" descr="sa_box.png"/>
            <p:cNvPicPr>
              <a:picLocks noChangeAspect="1"/>
            </p:cNvPicPr>
            <p:nvPr/>
          </p:nvPicPr>
          <p:blipFill>
            <a:blip r:embed="rId2" cstate="print"/>
            <a:stretch>
              <a:fillRect/>
            </a:stretch>
          </p:blipFill>
          <p:spPr>
            <a:xfrm>
              <a:off x="0" y="0"/>
              <a:ext cx="1011219" cy="841655"/>
            </a:xfrm>
            <a:prstGeom prst="rect">
              <a:avLst/>
            </a:prstGeom>
          </p:spPr>
        </p:pic>
        <p:sp>
          <p:nvSpPr>
            <p:cNvPr id="33" name="Rectangle 32"/>
            <p:cNvSpPr/>
            <p:nvPr/>
          </p:nvSpPr>
          <p:spPr>
            <a:xfrm>
              <a:off x="1011810" y="0"/>
              <a:ext cx="8132189" cy="8412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TextBox 44"/>
            <p:cNvSpPr txBox="1"/>
            <p:nvPr/>
          </p:nvSpPr>
          <p:spPr>
            <a:xfrm>
              <a:off x="1028134" y="87088"/>
              <a:ext cx="8115866" cy="646331"/>
            </a:xfrm>
            <a:prstGeom prst="rect">
              <a:avLst/>
            </a:prstGeom>
            <a:noFill/>
            <a:effectLst/>
          </p:spPr>
          <p:txBody>
            <a:bodyPr wrap="square" rtlCol="0">
              <a:spAutoFit/>
            </a:bodyPr>
            <a:lstStyle/>
            <a:p>
              <a:pPr algn="ctr"/>
              <a:r>
                <a:rPr lang="en-US" sz="3600" dirty="0" smtClean="0">
                  <a:solidFill>
                    <a:prstClr val="white"/>
                  </a:solidFill>
                  <a:latin typeface="Arial" pitchFamily="34" charset="0"/>
                  <a:cs typeface="Arial" pitchFamily="34" charset="0"/>
                </a:rPr>
                <a:t>Overview</a:t>
              </a:r>
            </a:p>
          </p:txBody>
        </p:sp>
      </p:grpSp>
      <p:pic>
        <p:nvPicPr>
          <p:cNvPr id="27" name="Picture 26" descr="sa_box.png"/>
          <p:cNvPicPr>
            <a:picLocks noChangeAspect="1"/>
          </p:cNvPicPr>
          <p:nvPr/>
        </p:nvPicPr>
        <p:blipFill>
          <a:blip r:embed="rId2" cstate="print"/>
          <a:stretch>
            <a:fillRect/>
          </a:stretch>
        </p:blipFill>
        <p:spPr>
          <a:xfrm>
            <a:off x="838200" y="2457031"/>
            <a:ext cx="1011219" cy="841655"/>
          </a:xfrm>
          <a:prstGeom prst="rect">
            <a:avLst/>
          </a:prstGeom>
          <a:ln>
            <a:noFill/>
          </a:ln>
          <a:effectLst>
            <a:outerShdw blurRad="292100" dist="139700" dir="2700000" algn="tl" rotWithShape="0">
              <a:srgbClr val="333333">
                <a:alpha val="65000"/>
              </a:srgbClr>
            </a:outerShdw>
          </a:effectLst>
        </p:spPr>
      </p:pic>
      <p:sp>
        <p:nvSpPr>
          <p:cNvPr id="46" name="TextBox 45"/>
          <p:cNvSpPr txBox="1"/>
          <p:nvPr/>
        </p:nvSpPr>
        <p:spPr>
          <a:xfrm>
            <a:off x="2189693" y="2590800"/>
            <a:ext cx="6121459" cy="707886"/>
          </a:xfrm>
          <a:prstGeom prst="rect">
            <a:avLst/>
          </a:prstGeom>
          <a:noFill/>
        </p:spPr>
        <p:txBody>
          <a:bodyPr wrap="square" rtlCol="0">
            <a:spAutoFit/>
          </a:bodyPr>
          <a:lstStyle/>
          <a:p>
            <a:pPr algn="ctr"/>
            <a:r>
              <a:rPr lang="en-US" sz="2000" dirty="0">
                <a:latin typeface="Arial" pitchFamily="34" charset="0"/>
                <a:cs typeface="Arial" pitchFamily="34" charset="0"/>
              </a:rPr>
              <a:t>Introduction to the FORMULA formal specification language</a:t>
            </a:r>
            <a:endParaRPr lang="en-US" sz="2000" dirty="0">
              <a:latin typeface="Arial" pitchFamily="34" charset="0"/>
              <a:cs typeface="Arial" pitchFamily="34" charset="0"/>
            </a:endParaRPr>
          </a:p>
        </p:txBody>
      </p:sp>
      <p:sp>
        <p:nvSpPr>
          <p:cNvPr id="47" name="TextBox 46"/>
          <p:cNvSpPr txBox="1"/>
          <p:nvPr/>
        </p:nvSpPr>
        <p:spPr>
          <a:xfrm>
            <a:off x="2066299" y="4876800"/>
            <a:ext cx="6121459" cy="400110"/>
          </a:xfrm>
          <a:prstGeom prst="rect">
            <a:avLst/>
          </a:prstGeom>
          <a:noFill/>
        </p:spPr>
        <p:txBody>
          <a:bodyPr wrap="square" rtlCol="0">
            <a:spAutoFit/>
          </a:bodyPr>
          <a:lstStyle/>
          <a:p>
            <a:pPr algn="ctr"/>
            <a:r>
              <a:rPr lang="en-US" sz="2000" dirty="0" smtClean="0">
                <a:latin typeface="Arial" pitchFamily="34" charset="0"/>
                <a:cs typeface="Arial" pitchFamily="34" charset="0"/>
              </a:rPr>
              <a:t>An example using FORMULA for platform mappings</a:t>
            </a:r>
            <a:endParaRPr lang="en-US" sz="2000" dirty="0">
              <a:latin typeface="Arial" pitchFamily="34" charset="0"/>
              <a:cs typeface="Arial"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449" y="4620932"/>
            <a:ext cx="1000044" cy="876750"/>
          </a:xfrm>
          <a:prstGeom prst="rect">
            <a:avLst/>
          </a:prstGeom>
          <a:effectLst>
            <a:outerShdw blurRad="292100" dist="139700" dir="2700000" algn="tl" rotWithShape="0">
              <a:prstClr val="black">
                <a:alpha val="65000"/>
              </a:prstClr>
            </a:outerShdw>
          </a:effectLst>
        </p:spPr>
      </p:pic>
    </p:spTree>
    <p:extLst>
      <p:ext uri="{BB962C8B-B14F-4D97-AF65-F5344CB8AC3E}">
        <p14:creationId xmlns:p14="http://schemas.microsoft.com/office/powerpoint/2010/main" val="31073450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1" y="1234464"/>
            <a:ext cx="9143999" cy="3785652"/>
          </a:xfrm>
          <a:prstGeom prst="rect">
            <a:avLst/>
          </a:prstGeom>
          <a:noFill/>
        </p:spPr>
        <p:txBody>
          <a:bodyPr wrap="square" rtlCol="0">
            <a:spAutoFit/>
          </a:bodyPr>
          <a:lstStyle/>
          <a:p>
            <a:pPr marL="342900" indent="-342900">
              <a:buFont typeface="Arial" pitchFamily="34" charset="0"/>
              <a:buChar char="•"/>
            </a:pPr>
            <a:r>
              <a:rPr lang="en-US" sz="2400" dirty="0" smtClean="0">
                <a:latin typeface="Arial" pitchFamily="34" charset="0"/>
                <a:cs typeface="Arial" pitchFamily="34" charset="0"/>
              </a:rPr>
              <a:t>Provides general </a:t>
            </a:r>
            <a:r>
              <a:rPr lang="en-US" sz="2400" dirty="0" smtClean="0">
                <a:latin typeface="Arial" pitchFamily="34" charset="0"/>
                <a:cs typeface="Arial" pitchFamily="34" charset="0"/>
              </a:rPr>
              <a:t>language </a:t>
            </a:r>
            <a:r>
              <a:rPr lang="en-US" sz="2400" dirty="0" smtClean="0">
                <a:latin typeface="Arial" pitchFamily="34" charset="0"/>
                <a:cs typeface="Arial" pitchFamily="34" charset="0"/>
              </a:rPr>
              <a:t>capturing </a:t>
            </a:r>
            <a:r>
              <a:rPr lang="en-US" sz="2400" dirty="0" smtClean="0">
                <a:latin typeface="Arial" pitchFamily="34" charset="0"/>
                <a:cs typeface="Arial" pitchFamily="34" charset="0"/>
              </a:rPr>
              <a:t>model-based </a:t>
            </a:r>
            <a:r>
              <a:rPr lang="en-US" sz="2400" dirty="0" smtClean="0">
                <a:latin typeface="Arial" pitchFamily="34" charset="0"/>
                <a:cs typeface="Arial" pitchFamily="34" charset="0"/>
              </a:rPr>
              <a:t>abstractions</a:t>
            </a:r>
          </a:p>
          <a:p>
            <a:pPr marL="798513" lvl="1" indent="-342900">
              <a:buFont typeface="Arial" pitchFamily="34" charset="0"/>
              <a:buChar char="•"/>
            </a:pPr>
            <a:endParaRPr lang="en-US" sz="2400" dirty="0" smtClean="0"/>
          </a:p>
          <a:p>
            <a:pPr marL="798513" lvl="1" indent="-342900">
              <a:buFont typeface="Arial" pitchFamily="34" charset="0"/>
              <a:buChar char="•"/>
            </a:pPr>
            <a:endParaRPr lang="en-US" sz="2400" dirty="0"/>
          </a:p>
          <a:p>
            <a:pPr marL="798513" lvl="1" indent="-342900">
              <a:buFont typeface="Arial" pitchFamily="34" charset="0"/>
              <a:buChar char="•"/>
            </a:pPr>
            <a:endParaRPr lang="en-US" sz="2400" dirty="0" smtClean="0"/>
          </a:p>
          <a:p>
            <a:pPr marL="798513" lvl="1" indent="-342900">
              <a:buFont typeface="Arial" pitchFamily="34" charset="0"/>
              <a:buChar char="•"/>
            </a:pPr>
            <a:endParaRPr lang="en-US" sz="2400" dirty="0" smtClean="0"/>
          </a:p>
          <a:p>
            <a:pPr marL="798513" lvl="1" indent="-342900">
              <a:buFont typeface="Arial" pitchFamily="34" charset="0"/>
              <a:buChar char="•"/>
            </a:pPr>
            <a:endParaRPr lang="en-US" sz="2400" dirty="0" smtClean="0"/>
          </a:p>
          <a:p>
            <a:pPr marL="798513" lvl="1" indent="-342900">
              <a:buFont typeface="Arial" pitchFamily="34" charset="0"/>
              <a:buChar char="•"/>
            </a:pPr>
            <a:endParaRPr lang="en-US" sz="2400" dirty="0">
              <a:latin typeface="Arial" pitchFamily="34" charset="0"/>
              <a:cs typeface="Arial" pitchFamily="34" charset="0"/>
            </a:endParaRPr>
          </a:p>
          <a:p>
            <a:pPr marL="342900" indent="-342900">
              <a:buFont typeface="Arial" pitchFamily="34" charset="0"/>
              <a:buChar char="•"/>
            </a:pPr>
            <a:endParaRPr lang="en-US" sz="2400" dirty="0" smtClean="0">
              <a:latin typeface="Arial" pitchFamily="34" charset="0"/>
              <a:cs typeface="Arial" pitchFamily="34" charset="0"/>
            </a:endParaRPr>
          </a:p>
          <a:p>
            <a:pPr marL="342900" indent="-342900">
              <a:buFont typeface="Arial" pitchFamily="34" charset="0"/>
              <a:buChar char="•"/>
            </a:pPr>
            <a:r>
              <a:rPr lang="en-US" sz="2400" dirty="0" smtClean="0">
                <a:latin typeface="Arial" pitchFamily="34" charset="0"/>
                <a:cs typeface="Arial" pitchFamily="34" charset="0"/>
              </a:rPr>
              <a:t>S</a:t>
            </a:r>
            <a:r>
              <a:rPr lang="en-US" sz="2400" dirty="0" smtClean="0">
                <a:latin typeface="Arial" pitchFamily="34" charset="0"/>
                <a:cs typeface="Arial" pitchFamily="34" charset="0"/>
              </a:rPr>
              <a:t>upports </a:t>
            </a:r>
            <a:r>
              <a:rPr lang="en-US" sz="2400" dirty="0" smtClean="0">
                <a:latin typeface="Arial" pitchFamily="34" charset="0"/>
                <a:cs typeface="Arial" pitchFamily="34" charset="0"/>
              </a:rPr>
              <a:t>automated model </a:t>
            </a:r>
            <a:r>
              <a:rPr lang="en-US" sz="2400" dirty="0" smtClean="0">
                <a:latin typeface="Arial" pitchFamily="34" charset="0"/>
                <a:cs typeface="Arial" pitchFamily="34" charset="0"/>
              </a:rPr>
              <a:t>synthesis</a:t>
            </a:r>
          </a:p>
          <a:p>
            <a:pPr marL="342900" indent="-342900">
              <a:buFont typeface="Arial" pitchFamily="34" charset="0"/>
              <a:buChar char="•"/>
            </a:pPr>
            <a:endParaRPr lang="en-US" sz="2400" dirty="0" smtClean="0">
              <a:latin typeface="Arial" pitchFamily="34" charset="0"/>
              <a:cs typeface="Arial" pitchFamily="34" charset="0"/>
            </a:endParaRPr>
          </a:p>
        </p:txBody>
      </p:sp>
      <p:sp>
        <p:nvSpPr>
          <p:cNvPr id="22" name="Rectangle 21"/>
          <p:cNvSpPr/>
          <p:nvPr/>
        </p:nvSpPr>
        <p:spPr>
          <a:xfrm>
            <a:off x="0" y="107003"/>
            <a:ext cx="2052536" cy="525295"/>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3" name="Group 17"/>
          <p:cNvGrpSpPr/>
          <p:nvPr/>
        </p:nvGrpSpPr>
        <p:grpSpPr>
          <a:xfrm>
            <a:off x="0" y="0"/>
            <a:ext cx="9144000" cy="841655"/>
            <a:chOff x="0" y="0"/>
            <a:chExt cx="9144000" cy="841655"/>
          </a:xfrm>
        </p:grpSpPr>
        <p:pic>
          <p:nvPicPr>
            <p:cNvPr id="24" name="Picture 23" descr="sa_box.png"/>
            <p:cNvPicPr>
              <a:picLocks noChangeAspect="1"/>
            </p:cNvPicPr>
            <p:nvPr/>
          </p:nvPicPr>
          <p:blipFill>
            <a:blip r:embed="rId2" cstate="print"/>
            <a:stretch>
              <a:fillRect/>
            </a:stretch>
          </p:blipFill>
          <p:spPr>
            <a:xfrm>
              <a:off x="0" y="0"/>
              <a:ext cx="1011219" cy="841655"/>
            </a:xfrm>
            <a:prstGeom prst="rect">
              <a:avLst/>
            </a:prstGeom>
          </p:spPr>
        </p:pic>
        <p:sp>
          <p:nvSpPr>
            <p:cNvPr id="26" name="Rectangle 25"/>
            <p:cNvSpPr/>
            <p:nvPr/>
          </p:nvSpPr>
          <p:spPr>
            <a:xfrm>
              <a:off x="1011810" y="0"/>
              <a:ext cx="8132189" cy="8412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TextBox 26"/>
            <p:cNvSpPr txBox="1"/>
            <p:nvPr/>
          </p:nvSpPr>
          <p:spPr>
            <a:xfrm>
              <a:off x="1028134" y="87088"/>
              <a:ext cx="8115866" cy="646331"/>
            </a:xfrm>
            <a:prstGeom prst="rect">
              <a:avLst/>
            </a:prstGeom>
            <a:noFill/>
            <a:effectLst/>
          </p:spPr>
          <p:txBody>
            <a:bodyPr wrap="square" rtlCol="0">
              <a:spAutoFit/>
            </a:bodyPr>
            <a:lstStyle/>
            <a:p>
              <a:pPr algn="ctr"/>
              <a:r>
                <a:rPr lang="en-US" sz="3600" dirty="0" smtClean="0">
                  <a:solidFill>
                    <a:prstClr val="white"/>
                  </a:solidFill>
                  <a:latin typeface="Arial" pitchFamily="34" charset="0"/>
                  <a:cs typeface="Arial" pitchFamily="34" charset="0"/>
                </a:rPr>
                <a:t>What is FORMULA?</a:t>
              </a:r>
              <a:endParaRPr lang="en-US" sz="3600" dirty="0" smtClean="0">
                <a:solidFill>
                  <a:prstClr val="white"/>
                </a:solidFill>
                <a:latin typeface="Arial" pitchFamily="34" charset="0"/>
                <a:cs typeface="Arial" pitchFamily="34" charset="0"/>
              </a:endParaRPr>
            </a:p>
          </p:txBody>
        </p:sp>
      </p:grpSp>
    </p:spTree>
    <p:extLst>
      <p:ext uri="{BB962C8B-B14F-4D97-AF65-F5344CB8AC3E}">
        <p14:creationId xmlns:p14="http://schemas.microsoft.com/office/powerpoint/2010/main" val="1226571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1" y="1234464"/>
            <a:ext cx="9143999" cy="3785652"/>
          </a:xfrm>
          <a:prstGeom prst="rect">
            <a:avLst/>
          </a:prstGeom>
          <a:noFill/>
        </p:spPr>
        <p:txBody>
          <a:bodyPr wrap="square" rtlCol="0">
            <a:spAutoFit/>
          </a:bodyPr>
          <a:lstStyle/>
          <a:p>
            <a:pPr marL="342900" indent="-342900">
              <a:buFont typeface="Arial" pitchFamily="34" charset="0"/>
              <a:buChar char="•"/>
            </a:pPr>
            <a:r>
              <a:rPr lang="en-US" sz="2400" dirty="0" smtClean="0">
                <a:latin typeface="Arial" pitchFamily="34" charset="0"/>
                <a:cs typeface="Arial" pitchFamily="34" charset="0"/>
              </a:rPr>
              <a:t>Provides general </a:t>
            </a:r>
            <a:r>
              <a:rPr lang="en-US" sz="2400" dirty="0" smtClean="0">
                <a:latin typeface="Arial" pitchFamily="34" charset="0"/>
                <a:cs typeface="Arial" pitchFamily="34" charset="0"/>
              </a:rPr>
              <a:t>language </a:t>
            </a:r>
            <a:r>
              <a:rPr lang="en-US" sz="2400" dirty="0" smtClean="0">
                <a:latin typeface="Arial" pitchFamily="34" charset="0"/>
                <a:cs typeface="Arial" pitchFamily="34" charset="0"/>
              </a:rPr>
              <a:t>capturing </a:t>
            </a:r>
            <a:r>
              <a:rPr lang="en-US" sz="2400" dirty="0" smtClean="0">
                <a:latin typeface="Arial" pitchFamily="34" charset="0"/>
                <a:cs typeface="Arial" pitchFamily="34" charset="0"/>
              </a:rPr>
              <a:t>model-based </a:t>
            </a:r>
            <a:r>
              <a:rPr lang="en-US" sz="2400" dirty="0" smtClean="0">
                <a:latin typeface="Arial" pitchFamily="34" charset="0"/>
                <a:cs typeface="Arial" pitchFamily="34" charset="0"/>
              </a:rPr>
              <a:t>abstractions</a:t>
            </a:r>
          </a:p>
          <a:p>
            <a:pPr marL="798513" lvl="1" indent="-342900">
              <a:buFont typeface="Arial" pitchFamily="34" charset="0"/>
              <a:buChar char="•"/>
            </a:pPr>
            <a:r>
              <a:rPr lang="en-US" sz="2400" dirty="0"/>
              <a:t>Core </a:t>
            </a:r>
            <a:r>
              <a:rPr lang="en-US" sz="2400" dirty="0" smtClean="0"/>
              <a:t>based on CLP with negation.</a:t>
            </a:r>
          </a:p>
          <a:p>
            <a:pPr marL="798513" lvl="1" indent="-342900">
              <a:buFont typeface="Arial" pitchFamily="34" charset="0"/>
              <a:buChar char="•"/>
            </a:pPr>
            <a:r>
              <a:rPr lang="en-US" sz="2400" i="1" dirty="0" smtClean="0"/>
              <a:t>Uniform </a:t>
            </a:r>
            <a:r>
              <a:rPr lang="en-US" sz="2400" dirty="0" smtClean="0"/>
              <a:t>Regular type system (ICLP 2011)</a:t>
            </a:r>
          </a:p>
          <a:p>
            <a:pPr marL="798513" lvl="1" indent="-342900">
              <a:buFont typeface="Arial" pitchFamily="34" charset="0"/>
              <a:buChar char="•"/>
            </a:pPr>
            <a:r>
              <a:rPr lang="en-US" sz="2400" dirty="0" smtClean="0"/>
              <a:t>Specs composed as modules.</a:t>
            </a:r>
          </a:p>
          <a:p>
            <a:pPr marL="798513" lvl="1" indent="-342900">
              <a:buFont typeface="Arial" pitchFamily="34" charset="0"/>
              <a:buChar char="•"/>
            </a:pPr>
            <a:r>
              <a:rPr lang="en-US" sz="2400" dirty="0"/>
              <a:t>A</a:t>
            </a:r>
            <a:r>
              <a:rPr lang="en-US" sz="2400" dirty="0" smtClean="0"/>
              <a:t>bstraction boundaries managed by module system.</a:t>
            </a:r>
            <a:endParaRPr lang="en-US" sz="2400" dirty="0"/>
          </a:p>
          <a:p>
            <a:pPr marL="798513" lvl="1" indent="-342900">
              <a:buFont typeface="Arial" pitchFamily="34" charset="0"/>
              <a:buChar char="•"/>
            </a:pPr>
            <a:endParaRPr lang="en-US" sz="2400" dirty="0" smtClean="0"/>
          </a:p>
          <a:p>
            <a:pPr marL="798513" lvl="1" indent="-342900">
              <a:buFont typeface="Arial" pitchFamily="34" charset="0"/>
              <a:buChar char="•"/>
            </a:pPr>
            <a:endParaRPr lang="en-US" sz="2400" dirty="0">
              <a:latin typeface="Arial" pitchFamily="34" charset="0"/>
              <a:cs typeface="Arial" pitchFamily="34" charset="0"/>
            </a:endParaRPr>
          </a:p>
          <a:p>
            <a:pPr marL="342900" indent="-342900">
              <a:buFont typeface="Arial" pitchFamily="34" charset="0"/>
              <a:buChar char="•"/>
            </a:pPr>
            <a:endParaRPr lang="en-US" sz="2400" dirty="0" smtClean="0">
              <a:latin typeface="Arial" pitchFamily="34" charset="0"/>
              <a:cs typeface="Arial" pitchFamily="34" charset="0"/>
            </a:endParaRPr>
          </a:p>
          <a:p>
            <a:pPr marL="342900" indent="-342900">
              <a:buFont typeface="Arial" pitchFamily="34" charset="0"/>
              <a:buChar char="•"/>
            </a:pPr>
            <a:r>
              <a:rPr lang="en-US" sz="2400" dirty="0" smtClean="0">
                <a:latin typeface="Arial" pitchFamily="34" charset="0"/>
                <a:cs typeface="Arial" pitchFamily="34" charset="0"/>
              </a:rPr>
              <a:t>S</a:t>
            </a:r>
            <a:r>
              <a:rPr lang="en-US" sz="2400" dirty="0" smtClean="0">
                <a:latin typeface="Arial" pitchFamily="34" charset="0"/>
                <a:cs typeface="Arial" pitchFamily="34" charset="0"/>
              </a:rPr>
              <a:t>upports </a:t>
            </a:r>
            <a:r>
              <a:rPr lang="en-US" sz="2400" dirty="0" smtClean="0">
                <a:latin typeface="Arial" pitchFamily="34" charset="0"/>
                <a:cs typeface="Arial" pitchFamily="34" charset="0"/>
              </a:rPr>
              <a:t>automated model </a:t>
            </a:r>
            <a:r>
              <a:rPr lang="en-US" sz="2400" dirty="0" smtClean="0">
                <a:latin typeface="Arial" pitchFamily="34" charset="0"/>
                <a:cs typeface="Arial" pitchFamily="34" charset="0"/>
              </a:rPr>
              <a:t>synthesis</a:t>
            </a:r>
          </a:p>
          <a:p>
            <a:pPr marL="342900" indent="-342900">
              <a:buFont typeface="Arial" pitchFamily="34" charset="0"/>
              <a:buChar char="•"/>
            </a:pPr>
            <a:endParaRPr lang="en-US" sz="2400" dirty="0" smtClean="0">
              <a:latin typeface="Arial" pitchFamily="34" charset="0"/>
              <a:cs typeface="Arial" pitchFamily="34" charset="0"/>
            </a:endParaRPr>
          </a:p>
        </p:txBody>
      </p:sp>
      <p:sp>
        <p:nvSpPr>
          <p:cNvPr id="22" name="Rectangle 21"/>
          <p:cNvSpPr/>
          <p:nvPr/>
        </p:nvSpPr>
        <p:spPr>
          <a:xfrm>
            <a:off x="0" y="107003"/>
            <a:ext cx="2052536" cy="525295"/>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3" name="Group 17"/>
          <p:cNvGrpSpPr/>
          <p:nvPr/>
        </p:nvGrpSpPr>
        <p:grpSpPr>
          <a:xfrm>
            <a:off x="0" y="0"/>
            <a:ext cx="9144000" cy="841655"/>
            <a:chOff x="0" y="0"/>
            <a:chExt cx="9144000" cy="841655"/>
          </a:xfrm>
        </p:grpSpPr>
        <p:pic>
          <p:nvPicPr>
            <p:cNvPr id="24" name="Picture 23" descr="sa_box.png"/>
            <p:cNvPicPr>
              <a:picLocks noChangeAspect="1"/>
            </p:cNvPicPr>
            <p:nvPr/>
          </p:nvPicPr>
          <p:blipFill>
            <a:blip r:embed="rId2" cstate="print"/>
            <a:stretch>
              <a:fillRect/>
            </a:stretch>
          </p:blipFill>
          <p:spPr>
            <a:xfrm>
              <a:off x="0" y="0"/>
              <a:ext cx="1011219" cy="841655"/>
            </a:xfrm>
            <a:prstGeom prst="rect">
              <a:avLst/>
            </a:prstGeom>
          </p:spPr>
        </p:pic>
        <p:sp>
          <p:nvSpPr>
            <p:cNvPr id="26" name="Rectangle 25"/>
            <p:cNvSpPr/>
            <p:nvPr/>
          </p:nvSpPr>
          <p:spPr>
            <a:xfrm>
              <a:off x="1011810" y="0"/>
              <a:ext cx="8132189" cy="8412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TextBox 26"/>
            <p:cNvSpPr txBox="1"/>
            <p:nvPr/>
          </p:nvSpPr>
          <p:spPr>
            <a:xfrm>
              <a:off x="1028134" y="87088"/>
              <a:ext cx="8115866" cy="646331"/>
            </a:xfrm>
            <a:prstGeom prst="rect">
              <a:avLst/>
            </a:prstGeom>
            <a:noFill/>
            <a:effectLst/>
          </p:spPr>
          <p:txBody>
            <a:bodyPr wrap="square" rtlCol="0">
              <a:spAutoFit/>
            </a:bodyPr>
            <a:lstStyle/>
            <a:p>
              <a:pPr algn="ctr"/>
              <a:r>
                <a:rPr lang="en-US" sz="3600" dirty="0" smtClean="0">
                  <a:solidFill>
                    <a:prstClr val="white"/>
                  </a:solidFill>
                  <a:latin typeface="Arial" pitchFamily="34" charset="0"/>
                  <a:cs typeface="Arial" pitchFamily="34" charset="0"/>
                </a:rPr>
                <a:t>What is FORMULA?</a:t>
              </a:r>
              <a:endParaRPr lang="en-US" sz="3600" dirty="0" smtClean="0">
                <a:solidFill>
                  <a:prstClr val="white"/>
                </a:solidFill>
                <a:latin typeface="Arial" pitchFamily="34" charset="0"/>
                <a:cs typeface="Arial" pitchFamily="34" charset="0"/>
              </a:endParaRPr>
            </a:p>
          </p:txBody>
        </p:sp>
      </p:grpSp>
    </p:spTree>
    <p:extLst>
      <p:ext uri="{BB962C8B-B14F-4D97-AF65-F5344CB8AC3E}">
        <p14:creationId xmlns:p14="http://schemas.microsoft.com/office/powerpoint/2010/main" val="42562101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1" y="1234464"/>
            <a:ext cx="9143999" cy="5262979"/>
          </a:xfrm>
          <a:prstGeom prst="rect">
            <a:avLst/>
          </a:prstGeom>
          <a:noFill/>
        </p:spPr>
        <p:txBody>
          <a:bodyPr wrap="square" rtlCol="0">
            <a:spAutoFit/>
          </a:bodyPr>
          <a:lstStyle/>
          <a:p>
            <a:pPr marL="342900" indent="-342900">
              <a:buFont typeface="Arial" pitchFamily="34" charset="0"/>
              <a:buChar char="•"/>
            </a:pPr>
            <a:r>
              <a:rPr lang="en-US" sz="2400" dirty="0" smtClean="0">
                <a:latin typeface="Arial" pitchFamily="34" charset="0"/>
                <a:cs typeface="Arial" pitchFamily="34" charset="0"/>
              </a:rPr>
              <a:t>Provides general </a:t>
            </a:r>
            <a:r>
              <a:rPr lang="en-US" sz="2400" dirty="0" smtClean="0">
                <a:latin typeface="Arial" pitchFamily="34" charset="0"/>
                <a:cs typeface="Arial" pitchFamily="34" charset="0"/>
              </a:rPr>
              <a:t>language </a:t>
            </a:r>
            <a:r>
              <a:rPr lang="en-US" sz="2400" dirty="0" smtClean="0">
                <a:latin typeface="Arial" pitchFamily="34" charset="0"/>
                <a:cs typeface="Arial" pitchFamily="34" charset="0"/>
              </a:rPr>
              <a:t>capturing </a:t>
            </a:r>
            <a:r>
              <a:rPr lang="en-US" sz="2400" dirty="0" smtClean="0">
                <a:latin typeface="Arial" pitchFamily="34" charset="0"/>
                <a:cs typeface="Arial" pitchFamily="34" charset="0"/>
              </a:rPr>
              <a:t>model-based </a:t>
            </a:r>
            <a:r>
              <a:rPr lang="en-US" sz="2400" dirty="0" smtClean="0">
                <a:latin typeface="Arial" pitchFamily="34" charset="0"/>
                <a:cs typeface="Arial" pitchFamily="34" charset="0"/>
              </a:rPr>
              <a:t>abstractions</a:t>
            </a:r>
          </a:p>
          <a:p>
            <a:pPr marL="798513" lvl="1" indent="-342900">
              <a:buFont typeface="Arial" pitchFamily="34" charset="0"/>
              <a:buChar char="•"/>
            </a:pPr>
            <a:r>
              <a:rPr lang="en-US" sz="2400" dirty="0"/>
              <a:t>Core </a:t>
            </a:r>
            <a:r>
              <a:rPr lang="en-US" sz="2400" dirty="0" smtClean="0"/>
              <a:t>based on CLP with negation.</a:t>
            </a:r>
          </a:p>
          <a:p>
            <a:pPr marL="798513" lvl="1" indent="-342900">
              <a:buFont typeface="Arial" pitchFamily="34" charset="0"/>
              <a:buChar char="•"/>
            </a:pPr>
            <a:r>
              <a:rPr lang="en-US" sz="2400" i="1" dirty="0" smtClean="0"/>
              <a:t>Uniform </a:t>
            </a:r>
            <a:r>
              <a:rPr lang="en-US" sz="2400" dirty="0" smtClean="0"/>
              <a:t>Regular type </a:t>
            </a:r>
            <a:r>
              <a:rPr lang="en-US" sz="2400" dirty="0"/>
              <a:t>system (ICLP 2011</a:t>
            </a:r>
            <a:r>
              <a:rPr lang="en-US" sz="2400" dirty="0" smtClean="0"/>
              <a:t>)</a:t>
            </a:r>
          </a:p>
          <a:p>
            <a:pPr marL="798513" lvl="1" indent="-342900">
              <a:buFont typeface="Arial" pitchFamily="34" charset="0"/>
              <a:buChar char="•"/>
            </a:pPr>
            <a:r>
              <a:rPr lang="en-US" sz="2400" dirty="0" smtClean="0"/>
              <a:t>Specs composed as modules.</a:t>
            </a:r>
          </a:p>
          <a:p>
            <a:pPr marL="798513" lvl="1" indent="-342900">
              <a:buFont typeface="Arial" pitchFamily="34" charset="0"/>
              <a:buChar char="•"/>
            </a:pPr>
            <a:r>
              <a:rPr lang="en-US" sz="2400" dirty="0"/>
              <a:t>A</a:t>
            </a:r>
            <a:r>
              <a:rPr lang="en-US" sz="2400" dirty="0" smtClean="0"/>
              <a:t>bstraction boundaries </a:t>
            </a:r>
            <a:r>
              <a:rPr lang="en-US" sz="2400" dirty="0"/>
              <a:t>managed by module system</a:t>
            </a:r>
            <a:r>
              <a:rPr lang="en-US" sz="2400" dirty="0" smtClean="0"/>
              <a:t>.</a:t>
            </a:r>
          </a:p>
          <a:p>
            <a:pPr marL="798513" lvl="1" indent="-342900">
              <a:buFont typeface="Arial" pitchFamily="34" charset="0"/>
              <a:buChar char="•"/>
            </a:pPr>
            <a:endParaRPr lang="en-US" sz="2400" dirty="0">
              <a:latin typeface="Arial" pitchFamily="34" charset="0"/>
              <a:cs typeface="Arial" pitchFamily="34" charset="0"/>
            </a:endParaRPr>
          </a:p>
          <a:p>
            <a:pPr marL="342900" indent="-342900">
              <a:buFont typeface="Arial" pitchFamily="34" charset="0"/>
              <a:buChar char="•"/>
            </a:pPr>
            <a:endParaRPr lang="en-US" sz="2400" dirty="0" smtClean="0">
              <a:latin typeface="Arial" pitchFamily="34" charset="0"/>
              <a:cs typeface="Arial" pitchFamily="34" charset="0"/>
            </a:endParaRPr>
          </a:p>
          <a:p>
            <a:pPr marL="342900" indent="-342900">
              <a:buFont typeface="Arial" pitchFamily="34" charset="0"/>
              <a:buChar char="•"/>
            </a:pPr>
            <a:endParaRPr lang="en-US" sz="2400" dirty="0" smtClean="0">
              <a:latin typeface="Arial" pitchFamily="34" charset="0"/>
              <a:cs typeface="Arial" pitchFamily="34" charset="0"/>
            </a:endParaRPr>
          </a:p>
          <a:p>
            <a:pPr marL="342900" indent="-342900">
              <a:buFont typeface="Arial" pitchFamily="34" charset="0"/>
              <a:buChar char="•"/>
            </a:pPr>
            <a:r>
              <a:rPr lang="en-US" sz="2400" dirty="0" smtClean="0">
                <a:latin typeface="Arial" pitchFamily="34" charset="0"/>
                <a:cs typeface="Arial" pitchFamily="34" charset="0"/>
              </a:rPr>
              <a:t>S</a:t>
            </a:r>
            <a:r>
              <a:rPr lang="en-US" sz="2400" dirty="0" smtClean="0">
                <a:latin typeface="Arial" pitchFamily="34" charset="0"/>
                <a:cs typeface="Arial" pitchFamily="34" charset="0"/>
              </a:rPr>
              <a:t>upports </a:t>
            </a:r>
            <a:r>
              <a:rPr lang="en-US" sz="2400" dirty="0" smtClean="0">
                <a:latin typeface="Arial" pitchFamily="34" charset="0"/>
                <a:cs typeface="Arial" pitchFamily="34" charset="0"/>
              </a:rPr>
              <a:t>automated model </a:t>
            </a:r>
            <a:r>
              <a:rPr lang="en-US" sz="2400" dirty="0" smtClean="0">
                <a:latin typeface="Arial" pitchFamily="34" charset="0"/>
                <a:cs typeface="Arial" pitchFamily="34" charset="0"/>
              </a:rPr>
              <a:t>synthesis</a:t>
            </a:r>
          </a:p>
          <a:p>
            <a:pPr marL="798513" lvl="1" indent="-342900">
              <a:buFont typeface="Arial" pitchFamily="34" charset="0"/>
              <a:buChar char="•"/>
            </a:pPr>
            <a:r>
              <a:rPr lang="en-US" sz="2400" dirty="0"/>
              <a:t>Formal descriptions of design spaces and model checking </a:t>
            </a:r>
            <a:r>
              <a:rPr lang="en-US" sz="2400" dirty="0" smtClean="0"/>
              <a:t>problems</a:t>
            </a:r>
          </a:p>
          <a:p>
            <a:pPr marL="798513" lvl="1" indent="-342900">
              <a:buFont typeface="Arial" pitchFamily="34" charset="0"/>
              <a:buChar char="•"/>
            </a:pPr>
            <a:r>
              <a:rPr lang="en-US" sz="2400" dirty="0" smtClean="0"/>
              <a:t>Solves </a:t>
            </a:r>
            <a:r>
              <a:rPr lang="en-US" sz="2400" i="1" dirty="0" smtClean="0"/>
              <a:t>open </a:t>
            </a:r>
            <a:r>
              <a:rPr lang="en-US" sz="2400" dirty="0" smtClean="0"/>
              <a:t>CLP systems</a:t>
            </a:r>
          </a:p>
          <a:p>
            <a:pPr marL="1255713" lvl="2" indent="-342900">
              <a:buFont typeface="Arial" pitchFamily="34" charset="0"/>
              <a:buChar char="•"/>
            </a:pPr>
            <a:r>
              <a:rPr lang="en-US" sz="2400" dirty="0" smtClean="0"/>
              <a:t>Find me the facts such that my query holds.</a:t>
            </a:r>
          </a:p>
          <a:p>
            <a:pPr marL="342900" indent="-342900">
              <a:buFont typeface="Arial" pitchFamily="34" charset="0"/>
              <a:buChar char="•"/>
            </a:pPr>
            <a:endParaRPr lang="en-US" sz="2400" dirty="0" smtClean="0">
              <a:latin typeface="Arial" pitchFamily="34" charset="0"/>
              <a:cs typeface="Arial" pitchFamily="34" charset="0"/>
            </a:endParaRPr>
          </a:p>
        </p:txBody>
      </p:sp>
      <p:sp>
        <p:nvSpPr>
          <p:cNvPr id="22" name="Rectangle 21"/>
          <p:cNvSpPr/>
          <p:nvPr/>
        </p:nvSpPr>
        <p:spPr>
          <a:xfrm>
            <a:off x="0" y="107003"/>
            <a:ext cx="2052536" cy="525295"/>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3" name="Group 17"/>
          <p:cNvGrpSpPr/>
          <p:nvPr/>
        </p:nvGrpSpPr>
        <p:grpSpPr>
          <a:xfrm>
            <a:off x="0" y="0"/>
            <a:ext cx="9144000" cy="841655"/>
            <a:chOff x="0" y="0"/>
            <a:chExt cx="9144000" cy="841655"/>
          </a:xfrm>
        </p:grpSpPr>
        <p:pic>
          <p:nvPicPr>
            <p:cNvPr id="24" name="Picture 23" descr="sa_box.png"/>
            <p:cNvPicPr>
              <a:picLocks noChangeAspect="1"/>
            </p:cNvPicPr>
            <p:nvPr/>
          </p:nvPicPr>
          <p:blipFill>
            <a:blip r:embed="rId2" cstate="print"/>
            <a:stretch>
              <a:fillRect/>
            </a:stretch>
          </p:blipFill>
          <p:spPr>
            <a:xfrm>
              <a:off x="0" y="0"/>
              <a:ext cx="1011219" cy="841655"/>
            </a:xfrm>
            <a:prstGeom prst="rect">
              <a:avLst/>
            </a:prstGeom>
          </p:spPr>
        </p:pic>
        <p:sp>
          <p:nvSpPr>
            <p:cNvPr id="26" name="Rectangle 25"/>
            <p:cNvSpPr/>
            <p:nvPr/>
          </p:nvSpPr>
          <p:spPr>
            <a:xfrm>
              <a:off x="1011810" y="0"/>
              <a:ext cx="8132189" cy="8412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TextBox 26"/>
            <p:cNvSpPr txBox="1"/>
            <p:nvPr/>
          </p:nvSpPr>
          <p:spPr>
            <a:xfrm>
              <a:off x="1028134" y="87088"/>
              <a:ext cx="8115866" cy="646331"/>
            </a:xfrm>
            <a:prstGeom prst="rect">
              <a:avLst/>
            </a:prstGeom>
            <a:noFill/>
            <a:effectLst/>
          </p:spPr>
          <p:txBody>
            <a:bodyPr wrap="square" rtlCol="0">
              <a:spAutoFit/>
            </a:bodyPr>
            <a:lstStyle/>
            <a:p>
              <a:pPr algn="ctr"/>
              <a:r>
                <a:rPr lang="en-US" sz="3600" dirty="0" smtClean="0">
                  <a:solidFill>
                    <a:prstClr val="white"/>
                  </a:solidFill>
                  <a:latin typeface="Arial" pitchFamily="34" charset="0"/>
                  <a:cs typeface="Arial" pitchFamily="34" charset="0"/>
                </a:rPr>
                <a:t>What is FORMULA?</a:t>
              </a:r>
              <a:endParaRPr lang="en-US" sz="3600" dirty="0" smtClean="0">
                <a:solidFill>
                  <a:prstClr val="white"/>
                </a:solidFill>
                <a:latin typeface="Arial" pitchFamily="34" charset="0"/>
                <a:cs typeface="Arial" pitchFamily="34" charset="0"/>
              </a:endParaRPr>
            </a:p>
          </p:txBody>
        </p:sp>
      </p:grpSp>
    </p:spTree>
    <p:extLst>
      <p:ext uri="{BB962C8B-B14F-4D97-AF65-F5344CB8AC3E}">
        <p14:creationId xmlns:p14="http://schemas.microsoft.com/office/powerpoint/2010/main" val="42562101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p:cNvGrpSpPr/>
          <p:nvPr/>
        </p:nvGrpSpPr>
        <p:grpSpPr>
          <a:xfrm>
            <a:off x="0" y="0"/>
            <a:ext cx="9144000" cy="841248"/>
            <a:chOff x="0" y="0"/>
            <a:chExt cx="9144000" cy="841248"/>
          </a:xfrm>
        </p:grpSpPr>
        <p:sp>
          <p:nvSpPr>
            <p:cNvPr id="41" name="Rectangle 40"/>
            <p:cNvSpPr/>
            <p:nvPr/>
          </p:nvSpPr>
          <p:spPr>
            <a:xfrm>
              <a:off x="0" y="107003"/>
              <a:ext cx="2052536" cy="525295"/>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011810" y="0"/>
              <a:ext cx="8132189" cy="8412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1028134" y="87088"/>
              <a:ext cx="8115866" cy="646331"/>
            </a:xfrm>
            <a:prstGeom prst="rect">
              <a:avLst/>
            </a:prstGeom>
            <a:noFill/>
            <a:effectLst/>
          </p:spPr>
          <p:txBody>
            <a:bodyPr wrap="square" rtlCol="0">
              <a:spAutoFit/>
            </a:bodyPr>
            <a:lstStyle/>
            <a:p>
              <a:pPr algn="ctr"/>
              <a:r>
                <a:rPr lang="en-US" sz="3600" dirty="0" smtClean="0">
                  <a:solidFill>
                    <a:schemeClr val="bg1"/>
                  </a:solidFill>
                  <a:latin typeface="Arial" pitchFamily="34" charset="0"/>
                  <a:cs typeface="Arial" pitchFamily="34" charset="0"/>
                </a:rPr>
                <a:t>The FORMULA Tool</a:t>
              </a:r>
              <a:endParaRPr lang="en-US" sz="3600" dirty="0" smtClean="0">
                <a:solidFill>
                  <a:schemeClr val="bg1"/>
                </a:solidFill>
                <a:latin typeface="Arial" pitchFamily="34" charset="0"/>
                <a:cs typeface="Arial" pitchFamily="34" charset="0"/>
              </a:endParaRPr>
            </a:p>
          </p:txBody>
        </p:sp>
        <p:pic>
          <p:nvPicPr>
            <p:cNvPr id="50" name="Picture 2"/>
            <p:cNvPicPr>
              <a:picLocks noChangeAspect="1" noChangeArrowheads="1"/>
            </p:cNvPicPr>
            <p:nvPr/>
          </p:nvPicPr>
          <p:blipFill>
            <a:blip r:embed="rId3" cstate="print"/>
            <a:srcRect/>
            <a:stretch>
              <a:fillRect/>
            </a:stretch>
          </p:blipFill>
          <p:spPr bwMode="auto">
            <a:xfrm>
              <a:off x="0" y="0"/>
              <a:ext cx="1014984" cy="827314"/>
            </a:xfrm>
            <a:prstGeom prst="rect">
              <a:avLst/>
            </a:prstGeom>
            <a:noFill/>
            <a:ln w="12700">
              <a:solidFill>
                <a:schemeClr val="tx1"/>
              </a:solidFill>
              <a:miter lim="800000"/>
              <a:headEnd/>
              <a:tailEnd/>
            </a:ln>
            <a:effectLst/>
          </p:spPr>
        </p:pic>
      </p:gr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89" y="960147"/>
            <a:ext cx="8876781" cy="575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descr="sa_box.png"/>
          <p:cNvPicPr>
            <a:picLocks noChangeAspect="1"/>
          </p:cNvPicPr>
          <p:nvPr/>
        </p:nvPicPr>
        <p:blipFill>
          <a:blip r:embed="rId5" cstate="print"/>
          <a:stretch>
            <a:fillRect/>
          </a:stretch>
        </p:blipFill>
        <p:spPr>
          <a:xfrm>
            <a:off x="0" y="0"/>
            <a:ext cx="1011219" cy="841655"/>
          </a:xfrm>
          <a:prstGeom prst="rect">
            <a:avLst/>
          </a:prstGeom>
        </p:spPr>
      </p:pic>
    </p:spTree>
    <p:extLst>
      <p:ext uri="{BB962C8B-B14F-4D97-AF65-F5344CB8AC3E}">
        <p14:creationId xmlns:p14="http://schemas.microsoft.com/office/powerpoint/2010/main" val="38075364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215877"/>
            <a:ext cx="9144000" cy="7125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609600" y="1325903"/>
            <a:ext cx="7924800" cy="1005831"/>
            <a:chOff x="609600" y="1600220"/>
            <a:chExt cx="7924800" cy="1005831"/>
          </a:xfrm>
          <a:effectLst>
            <a:outerShdw blurRad="50800" dist="38100" dir="2700000" algn="tl" rotWithShape="0">
              <a:prstClr val="black">
                <a:alpha val="40000"/>
              </a:prstClr>
            </a:outerShdw>
          </a:effectLst>
        </p:grpSpPr>
        <p:grpSp>
          <p:nvGrpSpPr>
            <p:cNvPr id="11" name="Group 10"/>
            <p:cNvGrpSpPr/>
            <p:nvPr/>
          </p:nvGrpSpPr>
          <p:grpSpPr>
            <a:xfrm>
              <a:off x="609600" y="1600220"/>
              <a:ext cx="7924800" cy="1005831"/>
              <a:chOff x="609600" y="4127187"/>
              <a:chExt cx="7924800" cy="565307"/>
            </a:xfrm>
          </p:grpSpPr>
          <p:sp>
            <p:nvSpPr>
              <p:cNvPr id="13" name="Rectangle 12"/>
              <p:cNvSpPr/>
              <p:nvPr/>
            </p:nvSpPr>
            <p:spPr>
              <a:xfrm>
                <a:off x="609600" y="4127188"/>
                <a:ext cx="609600" cy="5653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flipH="1">
                <a:off x="7924800" y="4127188"/>
                <a:ext cx="609600" cy="5653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219200" y="4127187"/>
                <a:ext cx="6705600" cy="56530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Corbel" pitchFamily="34" charset="0"/>
                  </a:rPr>
                  <a:t>An example</a:t>
                </a:r>
                <a:endParaRPr lang="en-US" sz="2800" dirty="0">
                  <a:latin typeface="Corbel" pitchFamily="34" charset="0"/>
                </a:endParaRPr>
              </a:p>
            </p:txBody>
          </p:sp>
        </p:grpSp>
        <p:grpSp>
          <p:nvGrpSpPr>
            <p:cNvPr id="9" name="Group 8"/>
            <p:cNvGrpSpPr/>
            <p:nvPr/>
          </p:nvGrpSpPr>
          <p:grpSpPr>
            <a:xfrm>
              <a:off x="609600" y="1644089"/>
              <a:ext cx="7924800" cy="870522"/>
              <a:chOff x="609600" y="4127188"/>
              <a:chExt cx="7924800" cy="565306"/>
            </a:xfrm>
          </p:grpSpPr>
          <p:sp>
            <p:nvSpPr>
              <p:cNvPr id="12" name="Rectangle 11"/>
              <p:cNvSpPr/>
              <p:nvPr/>
            </p:nvSpPr>
            <p:spPr>
              <a:xfrm>
                <a:off x="609600" y="4127188"/>
                <a:ext cx="609600" cy="5653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flipH="1">
                <a:off x="7924800" y="4127188"/>
                <a:ext cx="609600" cy="5653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56352" y="6215877"/>
            <a:ext cx="2451690" cy="712522"/>
          </a:xfrm>
          <a:prstGeom prst="rect">
            <a:avLst/>
          </a:prstGeom>
        </p:spPr>
      </p:pic>
    </p:spTree>
    <p:extLst>
      <p:ext uri="{BB962C8B-B14F-4D97-AF65-F5344CB8AC3E}">
        <p14:creationId xmlns:p14="http://schemas.microsoft.com/office/powerpoint/2010/main" val="8211588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normAutofit fontScale="90000"/>
          </a:bodyPr>
          <a:lstStyle/>
          <a:p>
            <a:r>
              <a:rPr lang="en-US" dirty="0" smtClean="0"/>
              <a:t>FORMULA</a:t>
            </a:r>
            <a:endParaRPr lang="en-US" dirty="0"/>
          </a:p>
        </p:txBody>
      </p:sp>
      <p:pic>
        <p:nvPicPr>
          <p:cNvPr id="4099" name="Picture 3">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424" t="15219" r="24007" b="20699"/>
          <a:stretch/>
        </p:blipFill>
        <p:spPr bwMode="auto">
          <a:xfrm>
            <a:off x="8708" y="1010310"/>
            <a:ext cx="9135291" cy="5847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652297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FORMULA - results</a:t>
            </a:r>
            <a:endParaRPr lang="en-US" dirty="0"/>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929" t="8914" r="10911" b="6743"/>
          <a:stretch/>
        </p:blipFill>
        <p:spPr bwMode="auto">
          <a:xfrm>
            <a:off x="-47580" y="1100743"/>
            <a:ext cx="9191580" cy="5757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5754408"/>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0" y="107003"/>
            <a:ext cx="2052536" cy="525295"/>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011810" y="0"/>
            <a:ext cx="8132189" cy="8412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28134" y="87088"/>
            <a:ext cx="8115866" cy="646331"/>
          </a:xfrm>
          <a:prstGeom prst="rect">
            <a:avLst/>
          </a:prstGeom>
          <a:noFill/>
          <a:effectLst/>
        </p:spPr>
        <p:txBody>
          <a:bodyPr wrap="square" rtlCol="0">
            <a:spAutoFit/>
          </a:bodyPr>
          <a:lstStyle/>
          <a:p>
            <a:pPr algn="ctr"/>
            <a:r>
              <a:rPr lang="en-US" sz="3600" dirty="0" smtClean="0">
                <a:solidFill>
                  <a:schemeClr val="bg1"/>
                </a:solidFill>
                <a:latin typeface="Arial" pitchFamily="34" charset="0"/>
                <a:cs typeface="Arial" pitchFamily="34" charset="0"/>
              </a:rPr>
              <a:t>The Software Components (I)</a:t>
            </a:r>
          </a:p>
        </p:txBody>
      </p:sp>
      <p:cxnSp>
        <p:nvCxnSpPr>
          <p:cNvPr id="18" name="Straight Arrow Connector 17"/>
          <p:cNvCxnSpPr>
            <a:stCxn id="20" idx="2"/>
            <a:endCxn id="21" idx="0"/>
          </p:cNvCxnSpPr>
          <p:nvPr/>
        </p:nvCxnSpPr>
        <p:spPr>
          <a:xfrm>
            <a:off x="8639761" y="1458679"/>
            <a:ext cx="0" cy="400230"/>
          </a:xfrm>
          <a:prstGeom prst="straightConnector1">
            <a:avLst/>
          </a:prstGeom>
          <a:ln>
            <a:solidFill>
              <a:schemeClr val="bg1">
                <a:lumMod val="75000"/>
              </a:schemeClr>
            </a:solidFill>
            <a:tailEnd type="arrow"/>
          </a:ln>
        </p:spPr>
        <p:style>
          <a:lnRef idx="3">
            <a:schemeClr val="accent4"/>
          </a:lnRef>
          <a:fillRef idx="0">
            <a:schemeClr val="accent4"/>
          </a:fillRef>
          <a:effectRef idx="2">
            <a:schemeClr val="accent4"/>
          </a:effectRef>
          <a:fontRef idx="minor">
            <a:schemeClr val="tx1"/>
          </a:fontRef>
        </p:style>
      </p:cxnSp>
      <p:cxnSp>
        <p:nvCxnSpPr>
          <p:cNvPr id="19" name="Straight Arrow Connector 18"/>
          <p:cNvCxnSpPr>
            <a:stCxn id="22" idx="0"/>
            <a:endCxn id="21" idx="2"/>
          </p:cNvCxnSpPr>
          <p:nvPr/>
        </p:nvCxnSpPr>
        <p:spPr>
          <a:xfrm flipV="1">
            <a:off x="8639761" y="2245744"/>
            <a:ext cx="0" cy="398923"/>
          </a:xfrm>
          <a:prstGeom prst="straightConnector1">
            <a:avLst/>
          </a:prstGeom>
          <a:ln>
            <a:solidFill>
              <a:schemeClr val="bg1">
                <a:lumMod val="75000"/>
              </a:schemeClr>
            </a:solidFill>
            <a:tailEnd type="arrow"/>
          </a:ln>
        </p:spPr>
        <p:style>
          <a:lnRef idx="3">
            <a:schemeClr val="accent4"/>
          </a:lnRef>
          <a:fillRef idx="0">
            <a:schemeClr val="accent4"/>
          </a:fillRef>
          <a:effectRef idx="2">
            <a:schemeClr val="accent4"/>
          </a:effectRef>
          <a:fontRef idx="minor">
            <a:schemeClr val="tx1"/>
          </a:fontRef>
        </p:style>
      </p:cxnSp>
      <p:sp>
        <p:nvSpPr>
          <p:cNvPr id="20" name="Rounded Rectangle 19"/>
          <p:cNvSpPr/>
          <p:nvPr/>
        </p:nvSpPr>
        <p:spPr>
          <a:xfrm>
            <a:off x="8315911" y="1071845"/>
            <a:ext cx="647700" cy="386834"/>
          </a:xfrm>
          <a:prstGeom prst="roundRect">
            <a:avLst/>
          </a:prstGeom>
          <a:solidFill>
            <a:srgbClr val="B359AF"/>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smtClean="0"/>
              <a:t>SCM</a:t>
            </a:r>
            <a:endParaRPr lang="en-US" sz="1600" dirty="0"/>
          </a:p>
        </p:txBody>
      </p:sp>
      <p:sp>
        <p:nvSpPr>
          <p:cNvPr id="21" name="Rounded Rectangle 20"/>
          <p:cNvSpPr/>
          <p:nvPr/>
        </p:nvSpPr>
        <p:spPr>
          <a:xfrm>
            <a:off x="8315911" y="1858909"/>
            <a:ext cx="647700" cy="386834"/>
          </a:xfrm>
          <a:prstGeom prst="roundRect">
            <a:avLst/>
          </a:prstGeom>
          <a:solidFill>
            <a:schemeClr val="bg1">
              <a:lumMod val="85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smtClean="0"/>
              <a:t>Map</a:t>
            </a:r>
            <a:endParaRPr lang="en-US" sz="1600" dirty="0"/>
          </a:p>
        </p:txBody>
      </p:sp>
      <p:sp>
        <p:nvSpPr>
          <p:cNvPr id="22" name="Rounded Rectangle 21"/>
          <p:cNvSpPr/>
          <p:nvPr/>
        </p:nvSpPr>
        <p:spPr>
          <a:xfrm>
            <a:off x="8315911" y="2644667"/>
            <a:ext cx="647700" cy="386834"/>
          </a:xfrm>
          <a:prstGeom prst="roundRect">
            <a:avLst/>
          </a:prstGeom>
          <a:solidFill>
            <a:schemeClr val="bg1">
              <a:lumMod val="85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smtClean="0"/>
              <a:t>PM</a:t>
            </a:r>
            <a:endParaRPr lang="en-US" sz="1600" dirty="0"/>
          </a:p>
        </p:txBody>
      </p:sp>
      <p:sp>
        <p:nvSpPr>
          <p:cNvPr id="27" name="TextBox 26"/>
          <p:cNvSpPr txBox="1"/>
          <p:nvPr/>
        </p:nvSpPr>
        <p:spPr>
          <a:xfrm>
            <a:off x="172656" y="950908"/>
            <a:ext cx="8467105" cy="1015663"/>
          </a:xfrm>
          <a:prstGeom prst="rect">
            <a:avLst/>
          </a:prstGeom>
          <a:noFill/>
        </p:spPr>
        <p:txBody>
          <a:bodyPr wrap="square" rtlCol="0">
            <a:spAutoFit/>
          </a:bodyPr>
          <a:lstStyle/>
          <a:p>
            <a:pPr algn="ctr"/>
            <a:r>
              <a:rPr lang="en-US" sz="2000" dirty="0" smtClean="0">
                <a:latin typeface="Arial" pitchFamily="34" charset="0"/>
                <a:cs typeface="Arial" pitchFamily="34" charset="0"/>
              </a:rPr>
              <a:t>For simplicity, assume a software component is just a task. </a:t>
            </a:r>
          </a:p>
          <a:p>
            <a:pPr algn="ctr"/>
            <a:r>
              <a:rPr lang="en-US" sz="2000" dirty="0" smtClean="0">
                <a:latin typeface="Arial" pitchFamily="34" charset="0"/>
                <a:cs typeface="Arial" pitchFamily="34" charset="0"/>
              </a:rPr>
              <a:t>Two tasks can be in conflict, meaning they should not execute on the same device.</a:t>
            </a:r>
            <a:endParaRPr lang="en-US" sz="2000" dirty="0">
              <a:latin typeface="Arial" pitchFamily="34" charset="0"/>
              <a:cs typeface="Arial" pitchFamily="34" charset="0"/>
            </a:endParaRPr>
          </a:p>
        </p:txBody>
      </p:sp>
      <p:sp>
        <p:nvSpPr>
          <p:cNvPr id="8" name="Oval 7"/>
          <p:cNvSpPr/>
          <p:nvPr/>
        </p:nvSpPr>
        <p:spPr>
          <a:xfrm>
            <a:off x="902525" y="2644667"/>
            <a:ext cx="926275" cy="941681"/>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T1</a:t>
            </a:r>
            <a:endParaRPr lang="en-US" dirty="0"/>
          </a:p>
        </p:txBody>
      </p:sp>
      <p:sp>
        <p:nvSpPr>
          <p:cNvPr id="28" name="Oval 27"/>
          <p:cNvSpPr/>
          <p:nvPr/>
        </p:nvSpPr>
        <p:spPr>
          <a:xfrm>
            <a:off x="2990601" y="4837430"/>
            <a:ext cx="926275" cy="941681"/>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T2</a:t>
            </a:r>
            <a:endParaRPr lang="en-US" dirty="0"/>
          </a:p>
        </p:txBody>
      </p:sp>
      <p:sp>
        <p:nvSpPr>
          <p:cNvPr id="34" name="Oval 33"/>
          <p:cNvSpPr/>
          <p:nvPr/>
        </p:nvSpPr>
        <p:spPr>
          <a:xfrm>
            <a:off x="5787242" y="2838084"/>
            <a:ext cx="926275" cy="941681"/>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T3</a:t>
            </a:r>
            <a:endParaRPr lang="en-US" dirty="0"/>
          </a:p>
        </p:txBody>
      </p:sp>
      <p:cxnSp>
        <p:nvCxnSpPr>
          <p:cNvPr id="10" name="Straight Connector 9"/>
          <p:cNvCxnSpPr>
            <a:stCxn id="8" idx="5"/>
            <a:endCxn id="28" idx="1"/>
          </p:cNvCxnSpPr>
          <p:nvPr/>
        </p:nvCxnSpPr>
        <p:spPr>
          <a:xfrm>
            <a:off x="1693150" y="3448442"/>
            <a:ext cx="1433101" cy="1526894"/>
          </a:xfrm>
          <a:prstGeom prst="line">
            <a:avLst/>
          </a:prstGeom>
          <a:ln w="381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28" idx="6"/>
            <a:endCxn id="34" idx="3"/>
          </p:cNvCxnSpPr>
          <p:nvPr/>
        </p:nvCxnSpPr>
        <p:spPr>
          <a:xfrm flipV="1">
            <a:off x="3916876" y="3641859"/>
            <a:ext cx="2006016" cy="1666412"/>
          </a:xfrm>
          <a:prstGeom prst="line">
            <a:avLst/>
          </a:prstGeom>
          <a:ln w="381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09700" y="4211889"/>
            <a:ext cx="365760" cy="365760"/>
          </a:xfrm>
          <a:prstGeom prst="rect">
            <a:avLst/>
          </a:prstGeom>
        </p:spPr>
      </p:pic>
      <p:pic>
        <p:nvPicPr>
          <p:cNvPr id="36" name="Picture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19884" y="4186206"/>
            <a:ext cx="365760" cy="365760"/>
          </a:xfrm>
          <a:prstGeom prst="rect">
            <a:avLst/>
          </a:prstGeom>
        </p:spPr>
      </p:pic>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 y="0"/>
            <a:ext cx="1028084" cy="841248"/>
          </a:xfrm>
          <a:prstGeom prst="rect">
            <a:avLst/>
          </a:prstGeom>
          <a:effectLst/>
        </p:spPr>
      </p:pic>
      <p:grpSp>
        <p:nvGrpSpPr>
          <p:cNvPr id="24" name="Group 23"/>
          <p:cNvGrpSpPr/>
          <p:nvPr/>
        </p:nvGrpSpPr>
        <p:grpSpPr>
          <a:xfrm>
            <a:off x="5486400" y="5855066"/>
            <a:ext cx="3657600" cy="962255"/>
            <a:chOff x="1091858" y="3269786"/>
            <a:chExt cx="6680541" cy="1509052"/>
          </a:xfrm>
        </p:grpSpPr>
        <p:grpSp>
          <p:nvGrpSpPr>
            <p:cNvPr id="25" name="Group 24"/>
            <p:cNvGrpSpPr/>
            <p:nvPr/>
          </p:nvGrpSpPr>
          <p:grpSpPr>
            <a:xfrm>
              <a:off x="1091858" y="3269786"/>
              <a:ext cx="6680541" cy="1509052"/>
              <a:chOff x="1292222" y="1537678"/>
              <a:chExt cx="6864350" cy="1396022"/>
            </a:xfrm>
          </p:grpSpPr>
          <p:sp>
            <p:nvSpPr>
              <p:cNvPr id="49" name="Rectangle 48"/>
              <p:cNvSpPr/>
              <p:nvPr/>
            </p:nvSpPr>
            <p:spPr>
              <a:xfrm>
                <a:off x="1292222" y="1537679"/>
                <a:ext cx="1130300" cy="73562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50" name="Rounded Rectangle 49"/>
              <p:cNvSpPr/>
              <p:nvPr/>
            </p:nvSpPr>
            <p:spPr>
              <a:xfrm>
                <a:off x="1292222" y="2819400"/>
                <a:ext cx="6864350" cy="1143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a:off x="4111622" y="1537679"/>
                <a:ext cx="1130300" cy="73562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52" name="Rectangle 51"/>
              <p:cNvSpPr/>
              <p:nvPr/>
            </p:nvSpPr>
            <p:spPr>
              <a:xfrm>
                <a:off x="6931022" y="1537678"/>
                <a:ext cx="1130300" cy="73562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53" name="Up-Down Arrow 52"/>
              <p:cNvSpPr/>
              <p:nvPr/>
            </p:nvSpPr>
            <p:spPr>
              <a:xfrm>
                <a:off x="1780712" y="2273300"/>
                <a:ext cx="153320" cy="546100"/>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Up-Down Arrow 53"/>
              <p:cNvSpPr/>
              <p:nvPr/>
            </p:nvSpPr>
            <p:spPr>
              <a:xfrm>
                <a:off x="4571078" y="2273300"/>
                <a:ext cx="153320" cy="546100"/>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Up-Down Arrow 54"/>
              <p:cNvSpPr/>
              <p:nvPr/>
            </p:nvSpPr>
            <p:spPr>
              <a:xfrm>
                <a:off x="7419512" y="2273300"/>
                <a:ext cx="153320" cy="546100"/>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1219363" y="3367061"/>
              <a:ext cx="850891" cy="609698"/>
              <a:chOff x="1682492" y="4150872"/>
              <a:chExt cx="850891" cy="609698"/>
            </a:xfrm>
          </p:grpSpPr>
          <p:sp>
            <p:nvSpPr>
              <p:cNvPr id="46" name="Rounded Rectangle 45"/>
              <p:cNvSpPr/>
              <p:nvPr/>
            </p:nvSpPr>
            <p:spPr>
              <a:xfrm>
                <a:off x="1682492" y="4150872"/>
                <a:ext cx="775524" cy="609698"/>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7" name="Isosceles Triangle 46"/>
              <p:cNvSpPr/>
              <p:nvPr/>
            </p:nvSpPr>
            <p:spPr>
              <a:xfrm rot="5400000">
                <a:off x="2394747" y="4276135"/>
                <a:ext cx="172898" cy="104375"/>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Isosceles Triangle 47"/>
              <p:cNvSpPr/>
              <p:nvPr/>
            </p:nvSpPr>
            <p:spPr>
              <a:xfrm rot="5400000">
                <a:off x="2394747" y="4544583"/>
                <a:ext cx="172898" cy="104375"/>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6719088" y="3367061"/>
              <a:ext cx="821189" cy="609698"/>
              <a:chOff x="4391221" y="4985257"/>
              <a:chExt cx="821189" cy="609698"/>
            </a:xfrm>
          </p:grpSpPr>
          <p:sp>
            <p:nvSpPr>
              <p:cNvPr id="43" name="Rounded Rectangle 42"/>
              <p:cNvSpPr/>
              <p:nvPr/>
            </p:nvSpPr>
            <p:spPr>
              <a:xfrm>
                <a:off x="4436886" y="4985257"/>
                <a:ext cx="775524" cy="609698"/>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4" name="Isosceles Triangle 43"/>
              <p:cNvSpPr/>
              <p:nvPr/>
            </p:nvSpPr>
            <p:spPr>
              <a:xfrm rot="5400000">
                <a:off x="4356960" y="5124169"/>
                <a:ext cx="172898" cy="104375"/>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Isosceles Triangle 44"/>
              <p:cNvSpPr/>
              <p:nvPr/>
            </p:nvSpPr>
            <p:spPr>
              <a:xfrm rot="5400000">
                <a:off x="4356960" y="5360767"/>
                <a:ext cx="172898" cy="104375"/>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3967502" y="3367061"/>
              <a:ext cx="902352" cy="609698"/>
              <a:chOff x="3015505" y="4439261"/>
              <a:chExt cx="902352" cy="609698"/>
            </a:xfrm>
          </p:grpSpPr>
          <p:sp>
            <p:nvSpPr>
              <p:cNvPr id="40" name="Rounded Rectangle 39"/>
              <p:cNvSpPr/>
              <p:nvPr/>
            </p:nvSpPr>
            <p:spPr>
              <a:xfrm>
                <a:off x="3067693" y="4439261"/>
                <a:ext cx="775524" cy="609698"/>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1" name="Isosceles Triangle 40"/>
              <p:cNvSpPr/>
              <p:nvPr/>
            </p:nvSpPr>
            <p:spPr>
              <a:xfrm rot="5400000">
                <a:off x="2981244" y="4710122"/>
                <a:ext cx="172898" cy="104375"/>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Isosceles Triangle 41"/>
              <p:cNvSpPr/>
              <p:nvPr/>
            </p:nvSpPr>
            <p:spPr>
              <a:xfrm rot="5400000">
                <a:off x="3779221" y="4710122"/>
                <a:ext cx="172898" cy="104375"/>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Freeform 36"/>
            <p:cNvSpPr/>
            <p:nvPr/>
          </p:nvSpPr>
          <p:spPr>
            <a:xfrm>
              <a:off x="2057400" y="3546938"/>
              <a:ext cx="1892300" cy="1130300"/>
            </a:xfrm>
            <a:custGeom>
              <a:avLst/>
              <a:gdLst>
                <a:gd name="connsiteX0" fmla="*/ 0 w 1892300"/>
                <a:gd name="connsiteY0" fmla="*/ 0 h 1130300"/>
                <a:gd name="connsiteX1" fmla="*/ 228600 w 1892300"/>
                <a:gd name="connsiteY1" fmla="*/ 0 h 1130300"/>
                <a:gd name="connsiteX2" fmla="*/ 228600 w 1892300"/>
                <a:gd name="connsiteY2" fmla="*/ 1130300 h 1130300"/>
                <a:gd name="connsiteX3" fmla="*/ 1676400 w 1892300"/>
                <a:gd name="connsiteY3" fmla="*/ 1130300 h 1130300"/>
                <a:gd name="connsiteX4" fmla="*/ 1676400 w 1892300"/>
                <a:gd name="connsiteY4" fmla="*/ 139700 h 1130300"/>
                <a:gd name="connsiteX5" fmla="*/ 1892300 w 1892300"/>
                <a:gd name="connsiteY5" fmla="*/ 139700 h 1130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2300" h="1130300">
                  <a:moveTo>
                    <a:pt x="0" y="0"/>
                  </a:moveTo>
                  <a:lnTo>
                    <a:pt x="228600" y="0"/>
                  </a:lnTo>
                  <a:lnTo>
                    <a:pt x="228600" y="1130300"/>
                  </a:lnTo>
                  <a:lnTo>
                    <a:pt x="1676400" y="1130300"/>
                  </a:lnTo>
                  <a:lnTo>
                    <a:pt x="1676400" y="139700"/>
                  </a:lnTo>
                  <a:lnTo>
                    <a:pt x="1892300" y="139700"/>
                  </a:lnTo>
                </a:path>
              </a:pathLst>
            </a:custGeom>
            <a:ln w="28575">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Freeform 37"/>
            <p:cNvSpPr/>
            <p:nvPr/>
          </p:nvSpPr>
          <p:spPr>
            <a:xfrm>
              <a:off x="2065106" y="3805362"/>
              <a:ext cx="4654193" cy="965770"/>
            </a:xfrm>
            <a:custGeom>
              <a:avLst/>
              <a:gdLst>
                <a:gd name="connsiteX0" fmla="*/ 0 w 4654193"/>
                <a:gd name="connsiteY0" fmla="*/ 0 h 965770"/>
                <a:gd name="connsiteX1" fmla="*/ 154112 w 4654193"/>
                <a:gd name="connsiteY1" fmla="*/ 0 h 965770"/>
                <a:gd name="connsiteX2" fmla="*/ 154112 w 4654193"/>
                <a:gd name="connsiteY2" fmla="*/ 965770 h 965770"/>
                <a:gd name="connsiteX3" fmla="*/ 4428161 w 4654193"/>
                <a:gd name="connsiteY3" fmla="*/ 965770 h 965770"/>
                <a:gd name="connsiteX4" fmla="*/ 4428161 w 4654193"/>
                <a:gd name="connsiteY4" fmla="*/ 0 h 965770"/>
                <a:gd name="connsiteX5" fmla="*/ 4654193 w 4654193"/>
                <a:gd name="connsiteY5" fmla="*/ 0 h 965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4193" h="965770">
                  <a:moveTo>
                    <a:pt x="0" y="0"/>
                  </a:moveTo>
                  <a:lnTo>
                    <a:pt x="154112" y="0"/>
                  </a:lnTo>
                  <a:lnTo>
                    <a:pt x="154112" y="965770"/>
                  </a:lnTo>
                  <a:lnTo>
                    <a:pt x="4428161" y="965770"/>
                  </a:lnTo>
                  <a:lnTo>
                    <a:pt x="4428161" y="0"/>
                  </a:lnTo>
                  <a:lnTo>
                    <a:pt x="4654193" y="0"/>
                  </a:lnTo>
                </a:path>
              </a:pathLst>
            </a:custGeom>
            <a:ln w="28575">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38"/>
            <p:cNvSpPr/>
            <p:nvPr/>
          </p:nvSpPr>
          <p:spPr>
            <a:xfrm>
              <a:off x="4859676" y="3558782"/>
              <a:ext cx="1839075" cy="1171254"/>
            </a:xfrm>
            <a:custGeom>
              <a:avLst/>
              <a:gdLst>
                <a:gd name="connsiteX0" fmla="*/ 0 w 1839075"/>
                <a:gd name="connsiteY0" fmla="*/ 123290 h 1171254"/>
                <a:gd name="connsiteX1" fmla="*/ 143839 w 1839075"/>
                <a:gd name="connsiteY1" fmla="*/ 123290 h 1171254"/>
                <a:gd name="connsiteX2" fmla="*/ 143839 w 1839075"/>
                <a:gd name="connsiteY2" fmla="*/ 1160980 h 1171254"/>
                <a:gd name="connsiteX3" fmla="*/ 1551398 w 1839075"/>
                <a:gd name="connsiteY3" fmla="*/ 1171254 h 1171254"/>
                <a:gd name="connsiteX4" fmla="*/ 1551398 w 1839075"/>
                <a:gd name="connsiteY4" fmla="*/ 0 h 1171254"/>
                <a:gd name="connsiteX5" fmla="*/ 1839075 w 1839075"/>
                <a:gd name="connsiteY5" fmla="*/ 0 h 117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9075" h="1171254">
                  <a:moveTo>
                    <a:pt x="0" y="123290"/>
                  </a:moveTo>
                  <a:lnTo>
                    <a:pt x="143839" y="123290"/>
                  </a:lnTo>
                  <a:lnTo>
                    <a:pt x="143839" y="1160980"/>
                  </a:lnTo>
                  <a:lnTo>
                    <a:pt x="1551398" y="1171254"/>
                  </a:lnTo>
                  <a:lnTo>
                    <a:pt x="1551398" y="0"/>
                  </a:lnTo>
                  <a:lnTo>
                    <a:pt x="1839075" y="0"/>
                  </a:lnTo>
                </a:path>
              </a:pathLst>
            </a:custGeom>
            <a:ln w="28575">
              <a:solidFill>
                <a:schemeClr val="tx1"/>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8496070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0" y="107003"/>
            <a:ext cx="2052536" cy="525295"/>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011810" y="0"/>
            <a:ext cx="8132189" cy="8412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28134" y="87088"/>
            <a:ext cx="8115866" cy="646331"/>
          </a:xfrm>
          <a:prstGeom prst="rect">
            <a:avLst/>
          </a:prstGeom>
          <a:noFill/>
          <a:effectLst/>
        </p:spPr>
        <p:txBody>
          <a:bodyPr wrap="square" rtlCol="0">
            <a:spAutoFit/>
          </a:bodyPr>
          <a:lstStyle/>
          <a:p>
            <a:pPr algn="ctr"/>
            <a:r>
              <a:rPr lang="en-US" sz="3600" dirty="0" smtClean="0">
                <a:solidFill>
                  <a:schemeClr val="bg1"/>
                </a:solidFill>
                <a:latin typeface="Arial" pitchFamily="34" charset="0"/>
                <a:cs typeface="Arial" pitchFamily="34" charset="0"/>
              </a:rPr>
              <a:t>The Software Components (II)</a:t>
            </a:r>
          </a:p>
        </p:txBody>
      </p:sp>
      <p:cxnSp>
        <p:nvCxnSpPr>
          <p:cNvPr id="18" name="Straight Arrow Connector 17"/>
          <p:cNvCxnSpPr>
            <a:stCxn id="20" idx="2"/>
            <a:endCxn id="21" idx="0"/>
          </p:cNvCxnSpPr>
          <p:nvPr/>
        </p:nvCxnSpPr>
        <p:spPr>
          <a:xfrm>
            <a:off x="8749817" y="1394138"/>
            <a:ext cx="0" cy="400230"/>
          </a:xfrm>
          <a:prstGeom prst="straightConnector1">
            <a:avLst/>
          </a:prstGeom>
          <a:ln>
            <a:solidFill>
              <a:schemeClr val="bg1">
                <a:lumMod val="75000"/>
              </a:schemeClr>
            </a:solidFill>
            <a:tailEnd type="arrow"/>
          </a:ln>
        </p:spPr>
        <p:style>
          <a:lnRef idx="3">
            <a:schemeClr val="accent4"/>
          </a:lnRef>
          <a:fillRef idx="0">
            <a:schemeClr val="accent4"/>
          </a:fillRef>
          <a:effectRef idx="2">
            <a:schemeClr val="accent4"/>
          </a:effectRef>
          <a:fontRef idx="minor">
            <a:schemeClr val="tx1"/>
          </a:fontRef>
        </p:style>
      </p:cxnSp>
      <p:cxnSp>
        <p:nvCxnSpPr>
          <p:cNvPr id="19" name="Straight Arrow Connector 18"/>
          <p:cNvCxnSpPr>
            <a:stCxn id="22" idx="0"/>
            <a:endCxn id="21" idx="2"/>
          </p:cNvCxnSpPr>
          <p:nvPr/>
        </p:nvCxnSpPr>
        <p:spPr>
          <a:xfrm flipV="1">
            <a:off x="8749817" y="2181203"/>
            <a:ext cx="0" cy="398923"/>
          </a:xfrm>
          <a:prstGeom prst="straightConnector1">
            <a:avLst/>
          </a:prstGeom>
          <a:ln>
            <a:solidFill>
              <a:schemeClr val="bg1">
                <a:lumMod val="75000"/>
              </a:schemeClr>
            </a:solidFill>
            <a:tailEnd type="arrow"/>
          </a:ln>
        </p:spPr>
        <p:style>
          <a:lnRef idx="3">
            <a:schemeClr val="accent4"/>
          </a:lnRef>
          <a:fillRef idx="0">
            <a:schemeClr val="accent4"/>
          </a:fillRef>
          <a:effectRef idx="2">
            <a:schemeClr val="accent4"/>
          </a:effectRef>
          <a:fontRef idx="minor">
            <a:schemeClr val="tx1"/>
          </a:fontRef>
        </p:style>
      </p:cxnSp>
      <p:sp>
        <p:nvSpPr>
          <p:cNvPr id="20" name="Rounded Rectangle 19"/>
          <p:cNvSpPr/>
          <p:nvPr/>
        </p:nvSpPr>
        <p:spPr>
          <a:xfrm>
            <a:off x="8425967" y="1007304"/>
            <a:ext cx="647700" cy="386834"/>
          </a:xfrm>
          <a:prstGeom prst="roundRect">
            <a:avLst/>
          </a:prstGeom>
          <a:solidFill>
            <a:srgbClr val="B359AF"/>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smtClean="0"/>
              <a:t>SCM</a:t>
            </a:r>
            <a:endParaRPr lang="en-US" sz="1600" dirty="0"/>
          </a:p>
        </p:txBody>
      </p:sp>
      <p:sp>
        <p:nvSpPr>
          <p:cNvPr id="21" name="Rounded Rectangle 20"/>
          <p:cNvSpPr/>
          <p:nvPr/>
        </p:nvSpPr>
        <p:spPr>
          <a:xfrm>
            <a:off x="8425967" y="1794368"/>
            <a:ext cx="647700" cy="386834"/>
          </a:xfrm>
          <a:prstGeom prst="roundRect">
            <a:avLst/>
          </a:prstGeom>
          <a:solidFill>
            <a:schemeClr val="bg1">
              <a:lumMod val="85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smtClean="0"/>
              <a:t>Map</a:t>
            </a:r>
            <a:endParaRPr lang="en-US" sz="1600" dirty="0"/>
          </a:p>
        </p:txBody>
      </p:sp>
      <p:sp>
        <p:nvSpPr>
          <p:cNvPr id="22" name="Rounded Rectangle 21"/>
          <p:cNvSpPr/>
          <p:nvPr/>
        </p:nvSpPr>
        <p:spPr>
          <a:xfrm>
            <a:off x="8425967" y="2580126"/>
            <a:ext cx="647700" cy="386834"/>
          </a:xfrm>
          <a:prstGeom prst="roundRect">
            <a:avLst/>
          </a:prstGeom>
          <a:solidFill>
            <a:schemeClr val="bg1">
              <a:lumMod val="85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smtClean="0"/>
              <a:t>PM</a:t>
            </a:r>
            <a:endParaRPr lang="en-US" sz="16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7313" y="2157413"/>
            <a:ext cx="6429375" cy="254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 y="0"/>
            <a:ext cx="1028084" cy="841248"/>
          </a:xfrm>
          <a:prstGeom prst="rect">
            <a:avLst/>
          </a:prstGeom>
          <a:effectLst/>
        </p:spPr>
      </p:pic>
      <p:grpSp>
        <p:nvGrpSpPr>
          <p:cNvPr id="12" name="Group 11"/>
          <p:cNvGrpSpPr/>
          <p:nvPr/>
        </p:nvGrpSpPr>
        <p:grpSpPr>
          <a:xfrm>
            <a:off x="5486400" y="5855066"/>
            <a:ext cx="3657600" cy="962255"/>
            <a:chOff x="1091858" y="3269786"/>
            <a:chExt cx="6680541" cy="1509052"/>
          </a:xfrm>
        </p:grpSpPr>
        <p:grpSp>
          <p:nvGrpSpPr>
            <p:cNvPr id="14" name="Group 13"/>
            <p:cNvGrpSpPr/>
            <p:nvPr/>
          </p:nvGrpSpPr>
          <p:grpSpPr>
            <a:xfrm>
              <a:off x="1091858" y="3269786"/>
              <a:ext cx="6680541" cy="1509052"/>
              <a:chOff x="1292222" y="1537678"/>
              <a:chExt cx="6864350" cy="1396022"/>
            </a:xfrm>
          </p:grpSpPr>
          <p:sp>
            <p:nvSpPr>
              <p:cNvPr id="38" name="Rectangle 37"/>
              <p:cNvSpPr/>
              <p:nvPr/>
            </p:nvSpPr>
            <p:spPr>
              <a:xfrm>
                <a:off x="1292222" y="1537679"/>
                <a:ext cx="1130300" cy="73562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9" name="Rounded Rectangle 38"/>
              <p:cNvSpPr/>
              <p:nvPr/>
            </p:nvSpPr>
            <p:spPr>
              <a:xfrm>
                <a:off x="1292222" y="2819400"/>
                <a:ext cx="6864350" cy="1143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4111622" y="1537679"/>
                <a:ext cx="1130300" cy="73562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1" name="Rectangle 40"/>
              <p:cNvSpPr/>
              <p:nvPr/>
            </p:nvSpPr>
            <p:spPr>
              <a:xfrm>
                <a:off x="6931022" y="1537678"/>
                <a:ext cx="1130300" cy="73562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2" name="Up-Down Arrow 41"/>
              <p:cNvSpPr/>
              <p:nvPr/>
            </p:nvSpPr>
            <p:spPr>
              <a:xfrm>
                <a:off x="1780712" y="2273300"/>
                <a:ext cx="153320" cy="546100"/>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Up-Down Arrow 42"/>
              <p:cNvSpPr/>
              <p:nvPr/>
            </p:nvSpPr>
            <p:spPr>
              <a:xfrm>
                <a:off x="4571078" y="2273300"/>
                <a:ext cx="153320" cy="546100"/>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Up-Down Arrow 43"/>
              <p:cNvSpPr/>
              <p:nvPr/>
            </p:nvSpPr>
            <p:spPr>
              <a:xfrm>
                <a:off x="7419512" y="2273300"/>
                <a:ext cx="153320" cy="546100"/>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1219363" y="3367061"/>
              <a:ext cx="850891" cy="609698"/>
              <a:chOff x="1682492" y="4150872"/>
              <a:chExt cx="850891" cy="609698"/>
            </a:xfrm>
          </p:grpSpPr>
          <p:sp>
            <p:nvSpPr>
              <p:cNvPr id="35" name="Rounded Rectangle 34"/>
              <p:cNvSpPr/>
              <p:nvPr/>
            </p:nvSpPr>
            <p:spPr>
              <a:xfrm>
                <a:off x="1682492" y="4150872"/>
                <a:ext cx="775524" cy="609698"/>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6" name="Isosceles Triangle 35"/>
              <p:cNvSpPr/>
              <p:nvPr/>
            </p:nvSpPr>
            <p:spPr>
              <a:xfrm rot="5400000">
                <a:off x="2394747" y="4276135"/>
                <a:ext cx="172898" cy="104375"/>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p:cNvSpPr/>
              <p:nvPr/>
            </p:nvSpPr>
            <p:spPr>
              <a:xfrm rot="5400000">
                <a:off x="2394747" y="4544583"/>
                <a:ext cx="172898" cy="104375"/>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6719088" y="3367061"/>
              <a:ext cx="821189" cy="609698"/>
              <a:chOff x="4391221" y="4985257"/>
              <a:chExt cx="821189" cy="609698"/>
            </a:xfrm>
          </p:grpSpPr>
          <p:sp>
            <p:nvSpPr>
              <p:cNvPr id="30" name="Rounded Rectangle 29"/>
              <p:cNvSpPr/>
              <p:nvPr/>
            </p:nvSpPr>
            <p:spPr>
              <a:xfrm>
                <a:off x="4436886" y="4985257"/>
                <a:ext cx="775524" cy="609698"/>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 name="Isosceles Triangle 30"/>
              <p:cNvSpPr/>
              <p:nvPr/>
            </p:nvSpPr>
            <p:spPr>
              <a:xfrm rot="5400000">
                <a:off x="4356960" y="5124169"/>
                <a:ext cx="172898" cy="104375"/>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p:cNvSpPr/>
              <p:nvPr/>
            </p:nvSpPr>
            <p:spPr>
              <a:xfrm rot="5400000">
                <a:off x="4356960" y="5360767"/>
                <a:ext cx="172898" cy="104375"/>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3967502" y="3367061"/>
              <a:ext cx="902352" cy="609698"/>
              <a:chOff x="3015505" y="4439261"/>
              <a:chExt cx="902352" cy="609698"/>
            </a:xfrm>
          </p:grpSpPr>
          <p:sp>
            <p:nvSpPr>
              <p:cNvPr id="26" name="Rounded Rectangle 25"/>
              <p:cNvSpPr/>
              <p:nvPr/>
            </p:nvSpPr>
            <p:spPr>
              <a:xfrm>
                <a:off x="3067693" y="4439261"/>
                <a:ext cx="775524" cy="609698"/>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7" name="Isosceles Triangle 26"/>
              <p:cNvSpPr/>
              <p:nvPr/>
            </p:nvSpPr>
            <p:spPr>
              <a:xfrm rot="5400000">
                <a:off x="2981244" y="4710122"/>
                <a:ext cx="172898" cy="104375"/>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7"/>
              <p:cNvSpPr/>
              <p:nvPr/>
            </p:nvSpPr>
            <p:spPr>
              <a:xfrm rot="5400000">
                <a:off x="3779221" y="4710122"/>
                <a:ext cx="172898" cy="104375"/>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22"/>
            <p:cNvSpPr/>
            <p:nvPr/>
          </p:nvSpPr>
          <p:spPr>
            <a:xfrm>
              <a:off x="2057400" y="3546938"/>
              <a:ext cx="1892300" cy="1130300"/>
            </a:xfrm>
            <a:custGeom>
              <a:avLst/>
              <a:gdLst>
                <a:gd name="connsiteX0" fmla="*/ 0 w 1892300"/>
                <a:gd name="connsiteY0" fmla="*/ 0 h 1130300"/>
                <a:gd name="connsiteX1" fmla="*/ 228600 w 1892300"/>
                <a:gd name="connsiteY1" fmla="*/ 0 h 1130300"/>
                <a:gd name="connsiteX2" fmla="*/ 228600 w 1892300"/>
                <a:gd name="connsiteY2" fmla="*/ 1130300 h 1130300"/>
                <a:gd name="connsiteX3" fmla="*/ 1676400 w 1892300"/>
                <a:gd name="connsiteY3" fmla="*/ 1130300 h 1130300"/>
                <a:gd name="connsiteX4" fmla="*/ 1676400 w 1892300"/>
                <a:gd name="connsiteY4" fmla="*/ 139700 h 1130300"/>
                <a:gd name="connsiteX5" fmla="*/ 1892300 w 1892300"/>
                <a:gd name="connsiteY5" fmla="*/ 139700 h 1130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2300" h="1130300">
                  <a:moveTo>
                    <a:pt x="0" y="0"/>
                  </a:moveTo>
                  <a:lnTo>
                    <a:pt x="228600" y="0"/>
                  </a:lnTo>
                  <a:lnTo>
                    <a:pt x="228600" y="1130300"/>
                  </a:lnTo>
                  <a:lnTo>
                    <a:pt x="1676400" y="1130300"/>
                  </a:lnTo>
                  <a:lnTo>
                    <a:pt x="1676400" y="139700"/>
                  </a:lnTo>
                  <a:lnTo>
                    <a:pt x="1892300" y="139700"/>
                  </a:lnTo>
                </a:path>
              </a:pathLst>
            </a:custGeom>
            <a:ln w="28575">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2065106" y="3805362"/>
              <a:ext cx="4654193" cy="965770"/>
            </a:xfrm>
            <a:custGeom>
              <a:avLst/>
              <a:gdLst>
                <a:gd name="connsiteX0" fmla="*/ 0 w 4654193"/>
                <a:gd name="connsiteY0" fmla="*/ 0 h 965770"/>
                <a:gd name="connsiteX1" fmla="*/ 154112 w 4654193"/>
                <a:gd name="connsiteY1" fmla="*/ 0 h 965770"/>
                <a:gd name="connsiteX2" fmla="*/ 154112 w 4654193"/>
                <a:gd name="connsiteY2" fmla="*/ 965770 h 965770"/>
                <a:gd name="connsiteX3" fmla="*/ 4428161 w 4654193"/>
                <a:gd name="connsiteY3" fmla="*/ 965770 h 965770"/>
                <a:gd name="connsiteX4" fmla="*/ 4428161 w 4654193"/>
                <a:gd name="connsiteY4" fmla="*/ 0 h 965770"/>
                <a:gd name="connsiteX5" fmla="*/ 4654193 w 4654193"/>
                <a:gd name="connsiteY5" fmla="*/ 0 h 965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4193" h="965770">
                  <a:moveTo>
                    <a:pt x="0" y="0"/>
                  </a:moveTo>
                  <a:lnTo>
                    <a:pt x="154112" y="0"/>
                  </a:lnTo>
                  <a:lnTo>
                    <a:pt x="154112" y="965770"/>
                  </a:lnTo>
                  <a:lnTo>
                    <a:pt x="4428161" y="965770"/>
                  </a:lnTo>
                  <a:lnTo>
                    <a:pt x="4428161" y="0"/>
                  </a:lnTo>
                  <a:lnTo>
                    <a:pt x="4654193" y="0"/>
                  </a:lnTo>
                </a:path>
              </a:pathLst>
            </a:custGeom>
            <a:ln w="28575">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4859676" y="3558782"/>
              <a:ext cx="1839075" cy="1171254"/>
            </a:xfrm>
            <a:custGeom>
              <a:avLst/>
              <a:gdLst>
                <a:gd name="connsiteX0" fmla="*/ 0 w 1839075"/>
                <a:gd name="connsiteY0" fmla="*/ 123290 h 1171254"/>
                <a:gd name="connsiteX1" fmla="*/ 143839 w 1839075"/>
                <a:gd name="connsiteY1" fmla="*/ 123290 h 1171254"/>
                <a:gd name="connsiteX2" fmla="*/ 143839 w 1839075"/>
                <a:gd name="connsiteY2" fmla="*/ 1160980 h 1171254"/>
                <a:gd name="connsiteX3" fmla="*/ 1551398 w 1839075"/>
                <a:gd name="connsiteY3" fmla="*/ 1171254 h 1171254"/>
                <a:gd name="connsiteX4" fmla="*/ 1551398 w 1839075"/>
                <a:gd name="connsiteY4" fmla="*/ 0 h 1171254"/>
                <a:gd name="connsiteX5" fmla="*/ 1839075 w 1839075"/>
                <a:gd name="connsiteY5" fmla="*/ 0 h 117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9075" h="1171254">
                  <a:moveTo>
                    <a:pt x="0" y="123290"/>
                  </a:moveTo>
                  <a:lnTo>
                    <a:pt x="143839" y="123290"/>
                  </a:lnTo>
                  <a:lnTo>
                    <a:pt x="143839" y="1160980"/>
                  </a:lnTo>
                  <a:lnTo>
                    <a:pt x="1551398" y="1171254"/>
                  </a:lnTo>
                  <a:lnTo>
                    <a:pt x="1551398" y="0"/>
                  </a:lnTo>
                  <a:lnTo>
                    <a:pt x="1839075" y="0"/>
                  </a:lnTo>
                </a:path>
              </a:pathLst>
            </a:custGeom>
            <a:ln w="28575">
              <a:solidFill>
                <a:schemeClr val="tx1"/>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29788760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381000" y="1447800"/>
            <a:ext cx="8382000" cy="4976747"/>
          </a:xfrm>
        </p:spPr>
        <p:txBody>
          <a:bodyPr/>
          <a:lstStyle/>
          <a:p>
            <a:pPr marL="0" indent="0">
              <a:buNone/>
            </a:pPr>
            <a:r>
              <a:rPr lang="en-US" dirty="0" smtClean="0"/>
              <a:t>              Research in Software Engineering </a:t>
            </a:r>
          </a:p>
          <a:p>
            <a:pPr marL="0" indent="0">
              <a:buNone/>
            </a:pPr>
            <a:endParaRPr lang="en-US" dirty="0" smtClean="0"/>
          </a:p>
          <a:p>
            <a:pPr marL="0" indent="0">
              <a:buNone/>
            </a:pPr>
            <a:r>
              <a:rPr lang="en-US" dirty="0" smtClean="0"/>
              <a:t>- </a:t>
            </a:r>
            <a:r>
              <a:rPr lang="en-US" sz="3200" dirty="0" smtClean="0"/>
              <a:t>an overview and three </a:t>
            </a:r>
            <a:r>
              <a:rPr lang="en-US" sz="3200" dirty="0"/>
              <a:t>(HIPERFIT fit</a:t>
            </a:r>
            <a:r>
              <a:rPr lang="en-US" sz="3200" dirty="0" smtClean="0"/>
              <a:t>?) projects</a:t>
            </a:r>
          </a:p>
          <a:p>
            <a:pPr marL="0" indent="0">
              <a:buNone/>
            </a:pPr>
            <a:endParaRPr lang="en-US" dirty="0" smtClean="0"/>
          </a:p>
          <a:p>
            <a:pPr marL="0" indent="0">
              <a:buNone/>
            </a:pPr>
            <a:r>
              <a:rPr lang="en-US" sz="2800" b="1" dirty="0" smtClean="0"/>
              <a:t>Z3: </a:t>
            </a:r>
            <a:r>
              <a:rPr lang="en-US" sz="2800" dirty="0" smtClean="0"/>
              <a:t>	   </a:t>
            </a:r>
            <a:r>
              <a:rPr lang="en-US" sz="2800" dirty="0" smtClean="0"/>
              <a:t>		An </a:t>
            </a:r>
            <a:r>
              <a:rPr lang="en-US" sz="2800" dirty="0" smtClean="0"/>
              <a:t>efficient SMT </a:t>
            </a:r>
            <a:r>
              <a:rPr lang="en-US" sz="2800" dirty="0" smtClean="0"/>
              <a:t>solver</a:t>
            </a:r>
          </a:p>
          <a:p>
            <a:pPr marL="0" indent="0">
              <a:buNone/>
            </a:pPr>
            <a:endParaRPr lang="en-US" sz="2800" dirty="0" smtClean="0"/>
          </a:p>
          <a:p>
            <a:pPr marL="0" indent="0">
              <a:buNone/>
            </a:pPr>
            <a:r>
              <a:rPr lang="en-US" sz="2800" b="1" dirty="0"/>
              <a:t>FORMULA: </a:t>
            </a:r>
            <a:r>
              <a:rPr lang="en-US" sz="2800" b="1" dirty="0" smtClean="0"/>
              <a:t>	For</a:t>
            </a:r>
            <a:r>
              <a:rPr lang="en-US" sz="2800" dirty="0" smtClean="0"/>
              <a:t>mal </a:t>
            </a:r>
            <a:r>
              <a:rPr lang="en-US" sz="2800" b="1" dirty="0"/>
              <a:t>M</a:t>
            </a:r>
            <a:r>
              <a:rPr lang="en-US" sz="2800" dirty="0"/>
              <a:t>odeling using </a:t>
            </a:r>
            <a:endParaRPr lang="en-US" sz="2800" dirty="0" smtClean="0"/>
          </a:p>
          <a:p>
            <a:pPr marL="0" indent="0">
              <a:buNone/>
            </a:pPr>
            <a:r>
              <a:rPr lang="en-US" sz="2800" b="1" dirty="0"/>
              <a:t>	</a:t>
            </a:r>
            <a:r>
              <a:rPr lang="en-US" sz="2800" b="1" dirty="0" smtClean="0"/>
              <a:t>		</a:t>
            </a:r>
            <a:r>
              <a:rPr lang="en-US" sz="2800" b="1" dirty="0" smtClean="0"/>
              <a:t>L</a:t>
            </a:r>
            <a:r>
              <a:rPr lang="en-US" sz="2800" dirty="0" smtClean="0"/>
              <a:t>ogic </a:t>
            </a:r>
            <a:r>
              <a:rPr lang="en-US" sz="2800" dirty="0"/>
              <a:t>and </a:t>
            </a:r>
            <a:r>
              <a:rPr lang="en-US" sz="2800" b="1" dirty="0" smtClean="0"/>
              <a:t>A</a:t>
            </a:r>
            <a:r>
              <a:rPr lang="en-US" sz="2800" dirty="0" smtClean="0"/>
              <a:t>nalysis</a:t>
            </a:r>
            <a:endParaRPr lang="en-US" sz="2800" b="1" dirty="0" smtClean="0"/>
          </a:p>
          <a:p>
            <a:pPr marL="0" indent="0">
              <a:buNone/>
            </a:pPr>
            <a:endParaRPr lang="en-US" sz="2800" b="1" dirty="0" smtClean="0"/>
          </a:p>
          <a:p>
            <a:pPr marL="0" indent="0">
              <a:buNone/>
            </a:pPr>
            <a:r>
              <a:rPr lang="en-US" sz="2800" b="1" dirty="0" smtClean="0"/>
              <a:t>F</a:t>
            </a:r>
            <a:r>
              <a:rPr lang="en-US" sz="2800" b="1" dirty="0" smtClean="0"/>
              <a:t>*: </a:t>
            </a:r>
            <a:r>
              <a:rPr lang="en-US" sz="2800" b="1" dirty="0"/>
              <a:t>	</a:t>
            </a:r>
            <a:r>
              <a:rPr lang="en-US" sz="2800" b="1" dirty="0" smtClean="0"/>
              <a:t>      </a:t>
            </a:r>
            <a:r>
              <a:rPr lang="en-US" sz="2800" b="1" dirty="0" smtClean="0"/>
              <a:t>		</a:t>
            </a:r>
            <a:r>
              <a:rPr lang="en-US" sz="2800" dirty="0" smtClean="0"/>
              <a:t>Refinement </a:t>
            </a:r>
            <a:r>
              <a:rPr lang="en-US" sz="2800" dirty="0" smtClean="0"/>
              <a:t>types for security</a:t>
            </a:r>
          </a:p>
        </p:txBody>
      </p:sp>
      <p:pic>
        <p:nvPicPr>
          <p:cNvPr id="4" name="Picture 3" descr="risemain.png"/>
          <p:cNvPicPr>
            <a:picLocks noChangeAspect="1"/>
          </p:cNvPicPr>
          <p:nvPr/>
        </p:nvPicPr>
        <p:blipFill>
          <a:blip r:embed="rId2" cstate="print"/>
          <a:srcRect r="72484"/>
          <a:stretch>
            <a:fillRect/>
          </a:stretch>
        </p:blipFill>
        <p:spPr>
          <a:xfrm>
            <a:off x="381000" y="1371600"/>
            <a:ext cx="1524000" cy="571164"/>
          </a:xfrm>
          <a:prstGeom prst="rect">
            <a:avLst/>
          </a:prstGeom>
        </p:spPr>
      </p:pic>
    </p:spTree>
    <p:extLst>
      <p:ext uri="{BB962C8B-B14F-4D97-AF65-F5344CB8AC3E}">
        <p14:creationId xmlns:p14="http://schemas.microsoft.com/office/powerpoint/2010/main" val="3666616294"/>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0" y="107003"/>
            <a:ext cx="2052536" cy="525295"/>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011810" y="0"/>
            <a:ext cx="8132189" cy="8412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28134" y="87088"/>
            <a:ext cx="8115866" cy="646331"/>
          </a:xfrm>
          <a:prstGeom prst="rect">
            <a:avLst/>
          </a:prstGeom>
          <a:noFill/>
          <a:effectLst/>
        </p:spPr>
        <p:txBody>
          <a:bodyPr wrap="square" rtlCol="0">
            <a:spAutoFit/>
          </a:bodyPr>
          <a:lstStyle/>
          <a:p>
            <a:pPr algn="ctr"/>
            <a:r>
              <a:rPr lang="en-US" sz="3600" dirty="0" smtClean="0">
                <a:solidFill>
                  <a:schemeClr val="bg1"/>
                </a:solidFill>
                <a:latin typeface="Arial" pitchFamily="34" charset="0"/>
                <a:cs typeface="Arial" pitchFamily="34" charset="0"/>
              </a:rPr>
              <a:t>The Platform (I)</a:t>
            </a:r>
          </a:p>
        </p:txBody>
      </p:sp>
      <p:sp>
        <p:nvSpPr>
          <p:cNvPr id="8" name="TextBox 7"/>
          <p:cNvSpPr txBox="1"/>
          <p:nvPr/>
        </p:nvSpPr>
        <p:spPr>
          <a:xfrm>
            <a:off x="172656" y="950908"/>
            <a:ext cx="8467105" cy="1323439"/>
          </a:xfrm>
          <a:prstGeom prst="rect">
            <a:avLst/>
          </a:prstGeom>
          <a:noFill/>
        </p:spPr>
        <p:txBody>
          <a:bodyPr wrap="square" rtlCol="0">
            <a:spAutoFit/>
          </a:bodyPr>
          <a:lstStyle/>
          <a:p>
            <a:pPr algn="ctr"/>
            <a:r>
              <a:rPr lang="en-US" sz="2000" dirty="0" smtClean="0">
                <a:latin typeface="Arial" pitchFamily="34" charset="0"/>
                <a:cs typeface="Arial" pitchFamily="34" charset="0"/>
              </a:rPr>
              <a:t>Nodes are connected by channels with communication capacities. </a:t>
            </a:r>
          </a:p>
          <a:p>
            <a:pPr algn="ctr"/>
            <a:r>
              <a:rPr lang="en-US" sz="2000" dirty="0" smtClean="0">
                <a:latin typeface="Arial" pitchFamily="34" charset="0"/>
                <a:cs typeface="Arial" pitchFamily="34" charset="0"/>
              </a:rPr>
              <a:t>No node can support more than two incoming and outgoing channels.</a:t>
            </a:r>
          </a:p>
          <a:p>
            <a:pPr algn="ctr"/>
            <a:r>
              <a:rPr lang="en-US" sz="2000" dirty="0" smtClean="0">
                <a:latin typeface="Arial" pitchFamily="34" charset="0"/>
                <a:cs typeface="Arial" pitchFamily="34" charset="0"/>
              </a:rPr>
              <a:t>Capacities must be balanced on node with incoming and outgoing channels.</a:t>
            </a:r>
            <a:endParaRPr lang="en-US" sz="2000" dirty="0">
              <a:latin typeface="Arial" pitchFamily="34" charset="0"/>
              <a:cs typeface="Arial" pitchFamily="34" charset="0"/>
            </a:endParaRPr>
          </a:p>
        </p:txBody>
      </p:sp>
      <p:sp>
        <p:nvSpPr>
          <p:cNvPr id="9" name="Rectangle 8"/>
          <p:cNvSpPr/>
          <p:nvPr/>
        </p:nvSpPr>
        <p:spPr>
          <a:xfrm>
            <a:off x="771687" y="4237996"/>
            <a:ext cx="1130300" cy="73562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D1</a:t>
            </a:r>
            <a:endParaRPr lang="en-US" dirty="0"/>
          </a:p>
        </p:txBody>
      </p:sp>
      <p:sp>
        <p:nvSpPr>
          <p:cNvPr id="10" name="Rectangle 9"/>
          <p:cNvSpPr/>
          <p:nvPr/>
        </p:nvSpPr>
        <p:spPr>
          <a:xfrm>
            <a:off x="3591087" y="4237996"/>
            <a:ext cx="1130300" cy="73562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D2</a:t>
            </a:r>
            <a:endParaRPr lang="en-US" dirty="0"/>
          </a:p>
        </p:txBody>
      </p:sp>
      <p:sp>
        <p:nvSpPr>
          <p:cNvPr id="11" name="Rectangle 10"/>
          <p:cNvSpPr/>
          <p:nvPr/>
        </p:nvSpPr>
        <p:spPr>
          <a:xfrm>
            <a:off x="6410487" y="4237995"/>
            <a:ext cx="1130300" cy="73562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D3</a:t>
            </a:r>
            <a:endParaRPr lang="en-US" dirty="0"/>
          </a:p>
        </p:txBody>
      </p:sp>
      <p:cxnSp>
        <p:nvCxnSpPr>
          <p:cNvPr id="3" name="Straight Arrow Connector 2"/>
          <p:cNvCxnSpPr>
            <a:stCxn id="9" idx="3"/>
            <a:endCxn id="10" idx="1"/>
          </p:cNvCxnSpPr>
          <p:nvPr/>
        </p:nvCxnSpPr>
        <p:spPr>
          <a:xfrm>
            <a:off x="1901987" y="4605807"/>
            <a:ext cx="1689100"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a:stCxn id="10" idx="3"/>
            <a:endCxn id="11" idx="1"/>
          </p:cNvCxnSpPr>
          <p:nvPr/>
        </p:nvCxnSpPr>
        <p:spPr>
          <a:xfrm flipV="1">
            <a:off x="4721387" y="4605806"/>
            <a:ext cx="1689100" cy="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0" idx="0"/>
            <a:endCxn id="26" idx="2"/>
          </p:cNvCxnSpPr>
          <p:nvPr/>
        </p:nvCxnSpPr>
        <p:spPr>
          <a:xfrm flipV="1">
            <a:off x="4156237" y="3410492"/>
            <a:ext cx="7312" cy="827504"/>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76298" y="2674871"/>
            <a:ext cx="2210863" cy="1200329"/>
          </a:xfrm>
          <a:prstGeom prst="rect">
            <a:avLst/>
          </a:prstGeom>
          <a:noFill/>
        </p:spPr>
        <p:txBody>
          <a:bodyPr wrap="none" rtlCol="0">
            <a:spAutoFit/>
          </a:bodyPr>
          <a:lstStyle/>
          <a:p>
            <a:pPr algn="ctr"/>
            <a:r>
              <a:rPr lang="en-US" dirty="0" smtClean="0">
                <a:latin typeface="Consolas" pitchFamily="49" charset="0"/>
                <a:cs typeface="Consolas" pitchFamily="49" charset="0"/>
              </a:rPr>
              <a:t>In-degree = 0</a:t>
            </a:r>
          </a:p>
          <a:p>
            <a:pPr algn="ctr"/>
            <a:r>
              <a:rPr lang="en-US" dirty="0" smtClean="0">
                <a:latin typeface="Consolas" pitchFamily="49" charset="0"/>
                <a:cs typeface="Consolas" pitchFamily="49" charset="0"/>
              </a:rPr>
              <a:t>Out-degree = 1</a:t>
            </a:r>
          </a:p>
          <a:p>
            <a:pPr algn="ctr"/>
            <a:r>
              <a:rPr lang="en-US" dirty="0" smtClean="0">
                <a:latin typeface="Consolas" pitchFamily="49" charset="0"/>
                <a:cs typeface="Consolas" pitchFamily="49" charset="0"/>
              </a:rPr>
              <a:t>In capacity = 0</a:t>
            </a:r>
          </a:p>
          <a:p>
            <a:pPr algn="ctr"/>
            <a:r>
              <a:rPr lang="en-US" dirty="0" smtClean="0">
                <a:latin typeface="Consolas" pitchFamily="49" charset="0"/>
                <a:cs typeface="Consolas" pitchFamily="49" charset="0"/>
              </a:rPr>
              <a:t>Out capacity = 8</a:t>
            </a:r>
            <a:endParaRPr lang="en-US" dirty="0">
              <a:latin typeface="Consolas" pitchFamily="49" charset="0"/>
              <a:cs typeface="Consolas" pitchFamily="49" charset="0"/>
            </a:endParaRPr>
          </a:p>
        </p:txBody>
      </p:sp>
      <p:sp>
        <p:nvSpPr>
          <p:cNvPr id="15" name="TextBox 14"/>
          <p:cNvSpPr txBox="1"/>
          <p:nvPr/>
        </p:nvSpPr>
        <p:spPr>
          <a:xfrm>
            <a:off x="2660073" y="4605805"/>
            <a:ext cx="301686" cy="369332"/>
          </a:xfrm>
          <a:prstGeom prst="rect">
            <a:avLst/>
          </a:prstGeom>
          <a:noFill/>
        </p:spPr>
        <p:txBody>
          <a:bodyPr wrap="none" rtlCol="0">
            <a:spAutoFit/>
          </a:bodyPr>
          <a:lstStyle/>
          <a:p>
            <a:r>
              <a:rPr lang="en-US" dirty="0"/>
              <a:t>8</a:t>
            </a:r>
          </a:p>
        </p:txBody>
      </p:sp>
      <p:sp>
        <p:nvSpPr>
          <p:cNvPr id="16" name="TextBox 15"/>
          <p:cNvSpPr txBox="1"/>
          <p:nvPr/>
        </p:nvSpPr>
        <p:spPr>
          <a:xfrm>
            <a:off x="4255365" y="3639578"/>
            <a:ext cx="301686" cy="369332"/>
          </a:xfrm>
          <a:prstGeom prst="rect">
            <a:avLst/>
          </a:prstGeom>
          <a:noFill/>
        </p:spPr>
        <p:txBody>
          <a:bodyPr wrap="none" rtlCol="0">
            <a:spAutoFit/>
          </a:bodyPr>
          <a:lstStyle/>
          <a:p>
            <a:r>
              <a:rPr lang="en-US" dirty="0" smtClean="0"/>
              <a:t>4</a:t>
            </a:r>
            <a:endParaRPr lang="en-US" dirty="0"/>
          </a:p>
        </p:txBody>
      </p:sp>
      <p:sp>
        <p:nvSpPr>
          <p:cNvPr id="23" name="TextBox 22"/>
          <p:cNvSpPr txBox="1"/>
          <p:nvPr/>
        </p:nvSpPr>
        <p:spPr>
          <a:xfrm>
            <a:off x="5541420" y="4605807"/>
            <a:ext cx="301686" cy="369332"/>
          </a:xfrm>
          <a:prstGeom prst="rect">
            <a:avLst/>
          </a:prstGeom>
          <a:noFill/>
        </p:spPr>
        <p:txBody>
          <a:bodyPr wrap="none" rtlCol="0">
            <a:spAutoFit/>
          </a:bodyPr>
          <a:lstStyle/>
          <a:p>
            <a:r>
              <a:rPr lang="en-US" dirty="0"/>
              <a:t>4</a:t>
            </a:r>
          </a:p>
        </p:txBody>
      </p:sp>
      <p:sp>
        <p:nvSpPr>
          <p:cNvPr id="24" name="TextBox 23"/>
          <p:cNvSpPr txBox="1"/>
          <p:nvPr/>
        </p:nvSpPr>
        <p:spPr>
          <a:xfrm>
            <a:off x="2848356" y="5273588"/>
            <a:ext cx="2464136" cy="1200329"/>
          </a:xfrm>
          <a:prstGeom prst="rect">
            <a:avLst/>
          </a:prstGeom>
          <a:noFill/>
        </p:spPr>
        <p:txBody>
          <a:bodyPr wrap="none" rtlCol="0">
            <a:spAutoFit/>
          </a:bodyPr>
          <a:lstStyle/>
          <a:p>
            <a:pPr algn="ctr"/>
            <a:r>
              <a:rPr lang="en-US" dirty="0" smtClean="0">
                <a:latin typeface="Consolas" pitchFamily="49" charset="0"/>
                <a:cs typeface="Consolas" pitchFamily="49" charset="0"/>
              </a:rPr>
              <a:t>In-degree = 1</a:t>
            </a:r>
          </a:p>
          <a:p>
            <a:pPr algn="ctr"/>
            <a:r>
              <a:rPr lang="en-US" dirty="0" smtClean="0">
                <a:latin typeface="Consolas" pitchFamily="49" charset="0"/>
                <a:cs typeface="Consolas" pitchFamily="49" charset="0"/>
              </a:rPr>
              <a:t>Out-degree = 2</a:t>
            </a:r>
          </a:p>
          <a:p>
            <a:pPr algn="ctr"/>
            <a:r>
              <a:rPr lang="en-US" dirty="0" smtClean="0">
                <a:latin typeface="Consolas" pitchFamily="49" charset="0"/>
                <a:cs typeface="Consolas" pitchFamily="49" charset="0"/>
              </a:rPr>
              <a:t>In capacity = 8</a:t>
            </a:r>
          </a:p>
          <a:p>
            <a:pPr algn="ctr"/>
            <a:r>
              <a:rPr lang="en-US" dirty="0" smtClean="0">
                <a:latin typeface="Consolas" pitchFamily="49" charset="0"/>
                <a:cs typeface="Consolas" pitchFamily="49" charset="0"/>
              </a:rPr>
              <a:t>Out capacity = 4+4</a:t>
            </a:r>
            <a:endParaRPr lang="en-US" dirty="0">
              <a:latin typeface="Consolas" pitchFamily="49" charset="0"/>
              <a:cs typeface="Consolas" pitchFamily="49" charset="0"/>
            </a:endParaRPr>
          </a:p>
        </p:txBody>
      </p:sp>
      <p:sp>
        <p:nvSpPr>
          <p:cNvPr id="25" name="TextBox 24"/>
          <p:cNvSpPr txBox="1"/>
          <p:nvPr/>
        </p:nvSpPr>
        <p:spPr>
          <a:xfrm>
            <a:off x="5777470" y="2800550"/>
            <a:ext cx="2210863" cy="1200329"/>
          </a:xfrm>
          <a:prstGeom prst="rect">
            <a:avLst/>
          </a:prstGeom>
          <a:noFill/>
        </p:spPr>
        <p:txBody>
          <a:bodyPr wrap="none" rtlCol="0">
            <a:spAutoFit/>
          </a:bodyPr>
          <a:lstStyle/>
          <a:p>
            <a:pPr algn="ctr"/>
            <a:r>
              <a:rPr lang="en-US" dirty="0" smtClean="0">
                <a:latin typeface="Consolas" pitchFamily="49" charset="0"/>
                <a:cs typeface="Consolas" pitchFamily="49" charset="0"/>
              </a:rPr>
              <a:t>In-degree = 1</a:t>
            </a:r>
          </a:p>
          <a:p>
            <a:pPr algn="ctr"/>
            <a:r>
              <a:rPr lang="en-US" dirty="0" smtClean="0">
                <a:latin typeface="Consolas" pitchFamily="49" charset="0"/>
                <a:cs typeface="Consolas" pitchFamily="49" charset="0"/>
              </a:rPr>
              <a:t>Out-degree = 0</a:t>
            </a:r>
          </a:p>
          <a:p>
            <a:pPr algn="ctr"/>
            <a:r>
              <a:rPr lang="en-US" dirty="0" smtClean="0">
                <a:latin typeface="Consolas" pitchFamily="49" charset="0"/>
                <a:cs typeface="Consolas" pitchFamily="49" charset="0"/>
              </a:rPr>
              <a:t>In capacity = 4</a:t>
            </a:r>
          </a:p>
          <a:p>
            <a:pPr algn="ctr"/>
            <a:r>
              <a:rPr lang="en-US" dirty="0" smtClean="0">
                <a:latin typeface="Consolas" pitchFamily="49" charset="0"/>
                <a:cs typeface="Consolas" pitchFamily="49" charset="0"/>
              </a:rPr>
              <a:t>Out capacity = 0</a:t>
            </a:r>
            <a:endParaRPr lang="en-US" dirty="0">
              <a:latin typeface="Consolas" pitchFamily="49" charset="0"/>
              <a:cs typeface="Consolas" pitchFamily="49" charset="0"/>
            </a:endParaRPr>
          </a:p>
        </p:txBody>
      </p:sp>
      <p:sp>
        <p:nvSpPr>
          <p:cNvPr id="26" name="Rectangle 25"/>
          <p:cNvSpPr/>
          <p:nvPr/>
        </p:nvSpPr>
        <p:spPr>
          <a:xfrm>
            <a:off x="3598399" y="2674871"/>
            <a:ext cx="1130300" cy="73562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D4</a:t>
            </a:r>
            <a:endParaRPr lang="en-US" dirty="0"/>
          </a:p>
        </p:txBody>
      </p:sp>
      <p:cxnSp>
        <p:nvCxnSpPr>
          <p:cNvPr id="34" name="Straight Arrow Connector 33"/>
          <p:cNvCxnSpPr>
            <a:stCxn id="36" idx="2"/>
            <a:endCxn id="37" idx="0"/>
          </p:cNvCxnSpPr>
          <p:nvPr/>
        </p:nvCxnSpPr>
        <p:spPr>
          <a:xfrm>
            <a:off x="8743411" y="1311138"/>
            <a:ext cx="0" cy="400230"/>
          </a:xfrm>
          <a:prstGeom prst="straightConnector1">
            <a:avLst/>
          </a:prstGeom>
          <a:ln>
            <a:solidFill>
              <a:schemeClr val="bg1">
                <a:lumMod val="75000"/>
              </a:schemeClr>
            </a:solidFill>
            <a:tailEnd type="arrow"/>
          </a:ln>
        </p:spPr>
        <p:style>
          <a:lnRef idx="3">
            <a:schemeClr val="accent4"/>
          </a:lnRef>
          <a:fillRef idx="0">
            <a:schemeClr val="accent4"/>
          </a:fillRef>
          <a:effectRef idx="2">
            <a:schemeClr val="accent4"/>
          </a:effectRef>
          <a:fontRef idx="minor">
            <a:schemeClr val="tx1"/>
          </a:fontRef>
        </p:style>
      </p:cxnSp>
      <p:cxnSp>
        <p:nvCxnSpPr>
          <p:cNvPr id="35" name="Straight Arrow Connector 34"/>
          <p:cNvCxnSpPr>
            <a:stCxn id="38" idx="0"/>
            <a:endCxn id="37" idx="2"/>
          </p:cNvCxnSpPr>
          <p:nvPr/>
        </p:nvCxnSpPr>
        <p:spPr>
          <a:xfrm flipV="1">
            <a:off x="8743411" y="2098203"/>
            <a:ext cx="0" cy="398923"/>
          </a:xfrm>
          <a:prstGeom prst="straightConnector1">
            <a:avLst/>
          </a:prstGeom>
          <a:ln>
            <a:solidFill>
              <a:schemeClr val="bg1">
                <a:lumMod val="75000"/>
              </a:schemeClr>
            </a:solidFill>
            <a:tailEnd type="arrow"/>
          </a:ln>
        </p:spPr>
        <p:style>
          <a:lnRef idx="3">
            <a:schemeClr val="accent4"/>
          </a:lnRef>
          <a:fillRef idx="0">
            <a:schemeClr val="accent4"/>
          </a:fillRef>
          <a:effectRef idx="2">
            <a:schemeClr val="accent4"/>
          </a:effectRef>
          <a:fontRef idx="minor">
            <a:schemeClr val="tx1"/>
          </a:fontRef>
        </p:style>
      </p:cxnSp>
      <p:sp>
        <p:nvSpPr>
          <p:cNvPr id="36" name="Rounded Rectangle 35"/>
          <p:cNvSpPr/>
          <p:nvPr/>
        </p:nvSpPr>
        <p:spPr>
          <a:xfrm>
            <a:off x="8419561" y="924304"/>
            <a:ext cx="647700" cy="386834"/>
          </a:xfrm>
          <a:prstGeom prst="roundRect">
            <a:avLst/>
          </a:prstGeom>
          <a:solidFill>
            <a:schemeClr val="bg1">
              <a:lumMod val="85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smtClean="0"/>
              <a:t>SCM</a:t>
            </a:r>
            <a:endParaRPr lang="en-US" sz="1600" dirty="0"/>
          </a:p>
        </p:txBody>
      </p:sp>
      <p:sp>
        <p:nvSpPr>
          <p:cNvPr id="37" name="Rounded Rectangle 36"/>
          <p:cNvSpPr/>
          <p:nvPr/>
        </p:nvSpPr>
        <p:spPr>
          <a:xfrm>
            <a:off x="8419561" y="1711368"/>
            <a:ext cx="647700" cy="386834"/>
          </a:xfrm>
          <a:prstGeom prst="roundRect">
            <a:avLst/>
          </a:prstGeom>
          <a:solidFill>
            <a:schemeClr val="bg1">
              <a:lumMod val="85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smtClean="0"/>
              <a:t>Map</a:t>
            </a:r>
            <a:endParaRPr lang="en-US" sz="1600" dirty="0"/>
          </a:p>
        </p:txBody>
      </p:sp>
      <p:sp>
        <p:nvSpPr>
          <p:cNvPr id="38" name="Rounded Rectangle 37"/>
          <p:cNvSpPr/>
          <p:nvPr/>
        </p:nvSpPr>
        <p:spPr>
          <a:xfrm>
            <a:off x="8419561" y="2497126"/>
            <a:ext cx="647700" cy="386834"/>
          </a:xfrm>
          <a:prstGeom prst="roundRect">
            <a:avLst/>
          </a:prstGeom>
          <a:solidFill>
            <a:srgbClr val="B359AF"/>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smtClean="0"/>
              <a:t>PM</a:t>
            </a:r>
            <a:endParaRPr lang="en-US" sz="1600" dirty="0"/>
          </a:p>
        </p:txBody>
      </p:sp>
      <p:pic>
        <p:nvPicPr>
          <p:cNvPr id="27"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 y="0"/>
            <a:ext cx="1028084" cy="841248"/>
          </a:xfrm>
          <a:prstGeom prst="rect">
            <a:avLst/>
          </a:prstGeom>
          <a:effectLst/>
        </p:spPr>
      </p:pic>
      <p:grpSp>
        <p:nvGrpSpPr>
          <p:cNvPr id="28" name="Group 27"/>
          <p:cNvGrpSpPr/>
          <p:nvPr/>
        </p:nvGrpSpPr>
        <p:grpSpPr>
          <a:xfrm>
            <a:off x="5486400" y="5855066"/>
            <a:ext cx="3657600" cy="962255"/>
            <a:chOff x="1091858" y="3269786"/>
            <a:chExt cx="6680541" cy="1509052"/>
          </a:xfrm>
        </p:grpSpPr>
        <p:grpSp>
          <p:nvGrpSpPr>
            <p:cNvPr id="30" name="Group 29"/>
            <p:cNvGrpSpPr/>
            <p:nvPr/>
          </p:nvGrpSpPr>
          <p:grpSpPr>
            <a:xfrm>
              <a:off x="1091858" y="3269786"/>
              <a:ext cx="6680541" cy="1509052"/>
              <a:chOff x="1292222" y="1537678"/>
              <a:chExt cx="6864350" cy="1396022"/>
            </a:xfrm>
          </p:grpSpPr>
          <p:sp>
            <p:nvSpPr>
              <p:cNvPr id="53" name="Rectangle 52"/>
              <p:cNvSpPr/>
              <p:nvPr/>
            </p:nvSpPr>
            <p:spPr>
              <a:xfrm>
                <a:off x="1292222" y="1537679"/>
                <a:ext cx="1130300" cy="73562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54" name="Rounded Rectangle 53"/>
              <p:cNvSpPr/>
              <p:nvPr/>
            </p:nvSpPr>
            <p:spPr>
              <a:xfrm>
                <a:off x="1292222" y="2819400"/>
                <a:ext cx="6864350" cy="1143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4111622" y="1537679"/>
                <a:ext cx="1130300" cy="73562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56" name="Rectangle 55"/>
              <p:cNvSpPr/>
              <p:nvPr/>
            </p:nvSpPr>
            <p:spPr>
              <a:xfrm>
                <a:off x="6931022" y="1537678"/>
                <a:ext cx="1130300" cy="73562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57" name="Up-Down Arrow 56"/>
              <p:cNvSpPr/>
              <p:nvPr/>
            </p:nvSpPr>
            <p:spPr>
              <a:xfrm>
                <a:off x="1780712" y="2273300"/>
                <a:ext cx="153320" cy="546100"/>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Up-Down Arrow 57"/>
              <p:cNvSpPr/>
              <p:nvPr/>
            </p:nvSpPr>
            <p:spPr>
              <a:xfrm>
                <a:off x="4571078" y="2273300"/>
                <a:ext cx="153320" cy="546100"/>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Up-Down Arrow 58"/>
              <p:cNvSpPr/>
              <p:nvPr/>
            </p:nvSpPr>
            <p:spPr>
              <a:xfrm>
                <a:off x="7419512" y="2273300"/>
                <a:ext cx="153320" cy="546100"/>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1219363" y="3367061"/>
              <a:ext cx="850891" cy="609698"/>
              <a:chOff x="1682492" y="4150872"/>
              <a:chExt cx="850891" cy="609698"/>
            </a:xfrm>
          </p:grpSpPr>
          <p:sp>
            <p:nvSpPr>
              <p:cNvPr id="50" name="Rounded Rectangle 49"/>
              <p:cNvSpPr/>
              <p:nvPr/>
            </p:nvSpPr>
            <p:spPr>
              <a:xfrm>
                <a:off x="1682492" y="4150872"/>
                <a:ext cx="775524" cy="609698"/>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1" name="Isosceles Triangle 50"/>
              <p:cNvSpPr/>
              <p:nvPr/>
            </p:nvSpPr>
            <p:spPr>
              <a:xfrm rot="5400000">
                <a:off x="2394747" y="4276135"/>
                <a:ext cx="172898" cy="104375"/>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Isosceles Triangle 51"/>
              <p:cNvSpPr/>
              <p:nvPr/>
            </p:nvSpPr>
            <p:spPr>
              <a:xfrm rot="5400000">
                <a:off x="2394747" y="4544583"/>
                <a:ext cx="172898" cy="104375"/>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a:off x="6719088" y="3367061"/>
              <a:ext cx="821189" cy="609698"/>
              <a:chOff x="4391221" y="4985257"/>
              <a:chExt cx="821189" cy="609698"/>
            </a:xfrm>
          </p:grpSpPr>
          <p:sp>
            <p:nvSpPr>
              <p:cNvPr id="47" name="Rounded Rectangle 46"/>
              <p:cNvSpPr/>
              <p:nvPr/>
            </p:nvSpPr>
            <p:spPr>
              <a:xfrm>
                <a:off x="4436886" y="4985257"/>
                <a:ext cx="775524" cy="609698"/>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8" name="Isosceles Triangle 47"/>
              <p:cNvSpPr/>
              <p:nvPr/>
            </p:nvSpPr>
            <p:spPr>
              <a:xfrm rot="5400000">
                <a:off x="4356960" y="5124169"/>
                <a:ext cx="172898" cy="104375"/>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Isosceles Triangle 48"/>
              <p:cNvSpPr/>
              <p:nvPr/>
            </p:nvSpPr>
            <p:spPr>
              <a:xfrm rot="5400000">
                <a:off x="4356960" y="5360767"/>
                <a:ext cx="172898" cy="104375"/>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3967502" y="3367061"/>
              <a:ext cx="902352" cy="609698"/>
              <a:chOff x="3015505" y="4439261"/>
              <a:chExt cx="902352" cy="609698"/>
            </a:xfrm>
          </p:grpSpPr>
          <p:sp>
            <p:nvSpPr>
              <p:cNvPr id="44" name="Rounded Rectangle 43"/>
              <p:cNvSpPr/>
              <p:nvPr/>
            </p:nvSpPr>
            <p:spPr>
              <a:xfrm>
                <a:off x="3067693" y="4439261"/>
                <a:ext cx="775524" cy="609698"/>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5" name="Isosceles Triangle 44"/>
              <p:cNvSpPr/>
              <p:nvPr/>
            </p:nvSpPr>
            <p:spPr>
              <a:xfrm rot="5400000">
                <a:off x="2981244" y="4710122"/>
                <a:ext cx="172898" cy="104375"/>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Isosceles Triangle 45"/>
              <p:cNvSpPr/>
              <p:nvPr/>
            </p:nvSpPr>
            <p:spPr>
              <a:xfrm rot="5400000">
                <a:off x="3779221" y="4710122"/>
                <a:ext cx="172898" cy="104375"/>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Freeform 40"/>
            <p:cNvSpPr/>
            <p:nvPr/>
          </p:nvSpPr>
          <p:spPr>
            <a:xfrm>
              <a:off x="2057400" y="3546938"/>
              <a:ext cx="1892300" cy="1130300"/>
            </a:xfrm>
            <a:custGeom>
              <a:avLst/>
              <a:gdLst>
                <a:gd name="connsiteX0" fmla="*/ 0 w 1892300"/>
                <a:gd name="connsiteY0" fmla="*/ 0 h 1130300"/>
                <a:gd name="connsiteX1" fmla="*/ 228600 w 1892300"/>
                <a:gd name="connsiteY1" fmla="*/ 0 h 1130300"/>
                <a:gd name="connsiteX2" fmla="*/ 228600 w 1892300"/>
                <a:gd name="connsiteY2" fmla="*/ 1130300 h 1130300"/>
                <a:gd name="connsiteX3" fmla="*/ 1676400 w 1892300"/>
                <a:gd name="connsiteY3" fmla="*/ 1130300 h 1130300"/>
                <a:gd name="connsiteX4" fmla="*/ 1676400 w 1892300"/>
                <a:gd name="connsiteY4" fmla="*/ 139700 h 1130300"/>
                <a:gd name="connsiteX5" fmla="*/ 1892300 w 1892300"/>
                <a:gd name="connsiteY5" fmla="*/ 139700 h 1130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2300" h="1130300">
                  <a:moveTo>
                    <a:pt x="0" y="0"/>
                  </a:moveTo>
                  <a:lnTo>
                    <a:pt x="228600" y="0"/>
                  </a:lnTo>
                  <a:lnTo>
                    <a:pt x="228600" y="1130300"/>
                  </a:lnTo>
                  <a:lnTo>
                    <a:pt x="1676400" y="1130300"/>
                  </a:lnTo>
                  <a:lnTo>
                    <a:pt x="1676400" y="139700"/>
                  </a:lnTo>
                  <a:lnTo>
                    <a:pt x="1892300" y="139700"/>
                  </a:lnTo>
                </a:path>
              </a:pathLst>
            </a:custGeom>
            <a:ln w="28575">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41"/>
            <p:cNvSpPr/>
            <p:nvPr/>
          </p:nvSpPr>
          <p:spPr>
            <a:xfrm>
              <a:off x="2065106" y="3805362"/>
              <a:ext cx="4654193" cy="965770"/>
            </a:xfrm>
            <a:custGeom>
              <a:avLst/>
              <a:gdLst>
                <a:gd name="connsiteX0" fmla="*/ 0 w 4654193"/>
                <a:gd name="connsiteY0" fmla="*/ 0 h 965770"/>
                <a:gd name="connsiteX1" fmla="*/ 154112 w 4654193"/>
                <a:gd name="connsiteY1" fmla="*/ 0 h 965770"/>
                <a:gd name="connsiteX2" fmla="*/ 154112 w 4654193"/>
                <a:gd name="connsiteY2" fmla="*/ 965770 h 965770"/>
                <a:gd name="connsiteX3" fmla="*/ 4428161 w 4654193"/>
                <a:gd name="connsiteY3" fmla="*/ 965770 h 965770"/>
                <a:gd name="connsiteX4" fmla="*/ 4428161 w 4654193"/>
                <a:gd name="connsiteY4" fmla="*/ 0 h 965770"/>
                <a:gd name="connsiteX5" fmla="*/ 4654193 w 4654193"/>
                <a:gd name="connsiteY5" fmla="*/ 0 h 965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4193" h="965770">
                  <a:moveTo>
                    <a:pt x="0" y="0"/>
                  </a:moveTo>
                  <a:lnTo>
                    <a:pt x="154112" y="0"/>
                  </a:lnTo>
                  <a:lnTo>
                    <a:pt x="154112" y="965770"/>
                  </a:lnTo>
                  <a:lnTo>
                    <a:pt x="4428161" y="965770"/>
                  </a:lnTo>
                  <a:lnTo>
                    <a:pt x="4428161" y="0"/>
                  </a:lnTo>
                  <a:lnTo>
                    <a:pt x="4654193" y="0"/>
                  </a:lnTo>
                </a:path>
              </a:pathLst>
            </a:custGeom>
            <a:ln w="28575">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reeform 42"/>
            <p:cNvSpPr/>
            <p:nvPr/>
          </p:nvSpPr>
          <p:spPr>
            <a:xfrm>
              <a:off x="4859676" y="3558782"/>
              <a:ext cx="1839075" cy="1171254"/>
            </a:xfrm>
            <a:custGeom>
              <a:avLst/>
              <a:gdLst>
                <a:gd name="connsiteX0" fmla="*/ 0 w 1839075"/>
                <a:gd name="connsiteY0" fmla="*/ 123290 h 1171254"/>
                <a:gd name="connsiteX1" fmla="*/ 143839 w 1839075"/>
                <a:gd name="connsiteY1" fmla="*/ 123290 h 1171254"/>
                <a:gd name="connsiteX2" fmla="*/ 143839 w 1839075"/>
                <a:gd name="connsiteY2" fmla="*/ 1160980 h 1171254"/>
                <a:gd name="connsiteX3" fmla="*/ 1551398 w 1839075"/>
                <a:gd name="connsiteY3" fmla="*/ 1171254 h 1171254"/>
                <a:gd name="connsiteX4" fmla="*/ 1551398 w 1839075"/>
                <a:gd name="connsiteY4" fmla="*/ 0 h 1171254"/>
                <a:gd name="connsiteX5" fmla="*/ 1839075 w 1839075"/>
                <a:gd name="connsiteY5" fmla="*/ 0 h 117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9075" h="1171254">
                  <a:moveTo>
                    <a:pt x="0" y="123290"/>
                  </a:moveTo>
                  <a:lnTo>
                    <a:pt x="143839" y="123290"/>
                  </a:lnTo>
                  <a:lnTo>
                    <a:pt x="143839" y="1160980"/>
                  </a:lnTo>
                  <a:lnTo>
                    <a:pt x="1551398" y="1171254"/>
                  </a:lnTo>
                  <a:lnTo>
                    <a:pt x="1551398" y="0"/>
                  </a:lnTo>
                  <a:lnTo>
                    <a:pt x="1839075" y="0"/>
                  </a:lnTo>
                </a:path>
              </a:pathLst>
            </a:custGeom>
            <a:ln w="28575">
              <a:solidFill>
                <a:schemeClr val="tx1"/>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2902111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780" y="1022090"/>
            <a:ext cx="8244906" cy="4889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Rectangle 28"/>
          <p:cNvSpPr/>
          <p:nvPr/>
        </p:nvSpPr>
        <p:spPr>
          <a:xfrm>
            <a:off x="0" y="107003"/>
            <a:ext cx="2052536" cy="525295"/>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011810" y="0"/>
            <a:ext cx="8132189" cy="8412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28134" y="87088"/>
            <a:ext cx="8115866" cy="646331"/>
          </a:xfrm>
          <a:prstGeom prst="rect">
            <a:avLst/>
          </a:prstGeom>
          <a:noFill/>
          <a:effectLst/>
        </p:spPr>
        <p:txBody>
          <a:bodyPr wrap="square" rtlCol="0">
            <a:spAutoFit/>
          </a:bodyPr>
          <a:lstStyle/>
          <a:p>
            <a:pPr algn="ctr"/>
            <a:r>
              <a:rPr lang="en-US" sz="3600" dirty="0" smtClean="0">
                <a:solidFill>
                  <a:schemeClr val="bg1"/>
                </a:solidFill>
                <a:latin typeface="Arial" pitchFamily="34" charset="0"/>
                <a:cs typeface="Arial" pitchFamily="34" charset="0"/>
              </a:rPr>
              <a:t>The Platform (II)</a:t>
            </a:r>
          </a:p>
        </p:txBody>
      </p:sp>
      <p:cxnSp>
        <p:nvCxnSpPr>
          <p:cNvPr id="9" name="Straight Arrow Connector 8"/>
          <p:cNvCxnSpPr>
            <a:stCxn id="11" idx="2"/>
            <a:endCxn id="12" idx="0"/>
          </p:cNvCxnSpPr>
          <p:nvPr/>
        </p:nvCxnSpPr>
        <p:spPr>
          <a:xfrm>
            <a:off x="8731536" y="1311138"/>
            <a:ext cx="0" cy="400230"/>
          </a:xfrm>
          <a:prstGeom prst="straightConnector1">
            <a:avLst/>
          </a:prstGeom>
          <a:ln>
            <a:solidFill>
              <a:schemeClr val="bg1">
                <a:lumMod val="75000"/>
              </a:schemeClr>
            </a:solidFill>
            <a:tailEnd type="arrow"/>
          </a:ln>
        </p:spPr>
        <p:style>
          <a:lnRef idx="3">
            <a:schemeClr val="accent4"/>
          </a:lnRef>
          <a:fillRef idx="0">
            <a:schemeClr val="accent4"/>
          </a:fillRef>
          <a:effectRef idx="2">
            <a:schemeClr val="accent4"/>
          </a:effectRef>
          <a:fontRef idx="minor">
            <a:schemeClr val="tx1"/>
          </a:fontRef>
        </p:style>
      </p:cxnSp>
      <p:cxnSp>
        <p:nvCxnSpPr>
          <p:cNvPr id="10" name="Straight Arrow Connector 9"/>
          <p:cNvCxnSpPr>
            <a:stCxn id="13" idx="0"/>
            <a:endCxn id="12" idx="2"/>
          </p:cNvCxnSpPr>
          <p:nvPr/>
        </p:nvCxnSpPr>
        <p:spPr>
          <a:xfrm flipV="1">
            <a:off x="8731536" y="2098203"/>
            <a:ext cx="0" cy="398923"/>
          </a:xfrm>
          <a:prstGeom prst="straightConnector1">
            <a:avLst/>
          </a:prstGeom>
          <a:ln>
            <a:solidFill>
              <a:schemeClr val="bg1">
                <a:lumMod val="75000"/>
              </a:schemeClr>
            </a:solidFill>
            <a:tailEnd type="arrow"/>
          </a:ln>
        </p:spPr>
        <p:style>
          <a:lnRef idx="3">
            <a:schemeClr val="accent4"/>
          </a:lnRef>
          <a:fillRef idx="0">
            <a:schemeClr val="accent4"/>
          </a:fillRef>
          <a:effectRef idx="2">
            <a:schemeClr val="accent4"/>
          </a:effectRef>
          <a:fontRef idx="minor">
            <a:schemeClr val="tx1"/>
          </a:fontRef>
        </p:style>
      </p:cxnSp>
      <p:sp>
        <p:nvSpPr>
          <p:cNvPr id="11" name="Rounded Rectangle 10"/>
          <p:cNvSpPr/>
          <p:nvPr/>
        </p:nvSpPr>
        <p:spPr>
          <a:xfrm>
            <a:off x="8407686" y="924304"/>
            <a:ext cx="647700" cy="386834"/>
          </a:xfrm>
          <a:prstGeom prst="roundRect">
            <a:avLst/>
          </a:prstGeom>
          <a:solidFill>
            <a:schemeClr val="bg1">
              <a:lumMod val="85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smtClean="0"/>
              <a:t>SCM</a:t>
            </a:r>
            <a:endParaRPr lang="en-US" sz="1600" dirty="0"/>
          </a:p>
        </p:txBody>
      </p:sp>
      <p:sp>
        <p:nvSpPr>
          <p:cNvPr id="12" name="Rounded Rectangle 11"/>
          <p:cNvSpPr/>
          <p:nvPr/>
        </p:nvSpPr>
        <p:spPr>
          <a:xfrm>
            <a:off x="8407686" y="1711368"/>
            <a:ext cx="647700" cy="386834"/>
          </a:xfrm>
          <a:prstGeom prst="roundRect">
            <a:avLst/>
          </a:prstGeom>
          <a:solidFill>
            <a:schemeClr val="bg1">
              <a:lumMod val="85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smtClean="0"/>
              <a:t>Map</a:t>
            </a:r>
            <a:endParaRPr lang="en-US" sz="1600" dirty="0"/>
          </a:p>
        </p:txBody>
      </p:sp>
      <p:sp>
        <p:nvSpPr>
          <p:cNvPr id="13" name="Rounded Rectangle 12"/>
          <p:cNvSpPr/>
          <p:nvPr/>
        </p:nvSpPr>
        <p:spPr>
          <a:xfrm>
            <a:off x="8407686" y="2497126"/>
            <a:ext cx="647700" cy="386834"/>
          </a:xfrm>
          <a:prstGeom prst="roundRect">
            <a:avLst/>
          </a:prstGeom>
          <a:solidFill>
            <a:srgbClr val="B359AF"/>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smtClean="0"/>
              <a:t>PM</a:t>
            </a:r>
            <a:endParaRPr lang="en-US" sz="1600" dirty="0"/>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 y="0"/>
            <a:ext cx="1028084" cy="841248"/>
          </a:xfrm>
          <a:prstGeom prst="rect">
            <a:avLst/>
          </a:prstGeom>
          <a:effectLst/>
        </p:spPr>
      </p:pic>
      <p:grpSp>
        <p:nvGrpSpPr>
          <p:cNvPr id="15" name="Group 14"/>
          <p:cNvGrpSpPr/>
          <p:nvPr/>
        </p:nvGrpSpPr>
        <p:grpSpPr>
          <a:xfrm>
            <a:off x="5486400" y="5855066"/>
            <a:ext cx="3657600" cy="962255"/>
            <a:chOff x="1091858" y="3269786"/>
            <a:chExt cx="6680541" cy="1509052"/>
          </a:xfrm>
        </p:grpSpPr>
        <p:grpSp>
          <p:nvGrpSpPr>
            <p:cNvPr id="16" name="Group 15"/>
            <p:cNvGrpSpPr/>
            <p:nvPr/>
          </p:nvGrpSpPr>
          <p:grpSpPr>
            <a:xfrm>
              <a:off x="1091858" y="3269786"/>
              <a:ext cx="6680541" cy="1509052"/>
              <a:chOff x="1292222" y="1537678"/>
              <a:chExt cx="6864350" cy="1396022"/>
            </a:xfrm>
          </p:grpSpPr>
          <p:sp>
            <p:nvSpPr>
              <p:cNvPr id="35" name="Rectangle 34"/>
              <p:cNvSpPr/>
              <p:nvPr/>
            </p:nvSpPr>
            <p:spPr>
              <a:xfrm>
                <a:off x="1292222" y="1537679"/>
                <a:ext cx="1130300" cy="73562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6" name="Rounded Rectangle 35"/>
              <p:cNvSpPr/>
              <p:nvPr/>
            </p:nvSpPr>
            <p:spPr>
              <a:xfrm>
                <a:off x="1292222" y="2819400"/>
                <a:ext cx="6864350" cy="1143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4111622" y="1537679"/>
                <a:ext cx="1130300" cy="73562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8" name="Rectangle 37"/>
              <p:cNvSpPr/>
              <p:nvPr/>
            </p:nvSpPr>
            <p:spPr>
              <a:xfrm>
                <a:off x="6931022" y="1537678"/>
                <a:ext cx="1130300" cy="73562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9" name="Up-Down Arrow 38"/>
              <p:cNvSpPr/>
              <p:nvPr/>
            </p:nvSpPr>
            <p:spPr>
              <a:xfrm>
                <a:off x="1780712" y="2273300"/>
                <a:ext cx="153320" cy="546100"/>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Up-Down Arrow 39"/>
              <p:cNvSpPr/>
              <p:nvPr/>
            </p:nvSpPr>
            <p:spPr>
              <a:xfrm>
                <a:off x="4571078" y="2273300"/>
                <a:ext cx="153320" cy="546100"/>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Up-Down Arrow 40"/>
              <p:cNvSpPr/>
              <p:nvPr/>
            </p:nvSpPr>
            <p:spPr>
              <a:xfrm>
                <a:off x="7419512" y="2273300"/>
                <a:ext cx="153320" cy="546100"/>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1219363" y="3367061"/>
              <a:ext cx="850891" cy="609698"/>
              <a:chOff x="1682492" y="4150872"/>
              <a:chExt cx="850891" cy="609698"/>
            </a:xfrm>
          </p:grpSpPr>
          <p:sp>
            <p:nvSpPr>
              <p:cNvPr id="30" name="Rounded Rectangle 29"/>
              <p:cNvSpPr/>
              <p:nvPr/>
            </p:nvSpPr>
            <p:spPr>
              <a:xfrm>
                <a:off x="1682492" y="4150872"/>
                <a:ext cx="775524" cy="609698"/>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 name="Isosceles Triangle 30"/>
              <p:cNvSpPr/>
              <p:nvPr/>
            </p:nvSpPr>
            <p:spPr>
              <a:xfrm rot="5400000">
                <a:off x="2394747" y="4276135"/>
                <a:ext cx="172898" cy="104375"/>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p:cNvSpPr/>
              <p:nvPr/>
            </p:nvSpPr>
            <p:spPr>
              <a:xfrm rot="5400000">
                <a:off x="2394747" y="4544583"/>
                <a:ext cx="172898" cy="104375"/>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719088" y="3367061"/>
              <a:ext cx="821189" cy="609698"/>
              <a:chOff x="4391221" y="4985257"/>
              <a:chExt cx="821189" cy="609698"/>
            </a:xfrm>
          </p:grpSpPr>
          <p:sp>
            <p:nvSpPr>
              <p:cNvPr id="26" name="Rounded Rectangle 25"/>
              <p:cNvSpPr/>
              <p:nvPr/>
            </p:nvSpPr>
            <p:spPr>
              <a:xfrm>
                <a:off x="4436886" y="4985257"/>
                <a:ext cx="775524" cy="609698"/>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7" name="Isosceles Triangle 26"/>
              <p:cNvSpPr/>
              <p:nvPr/>
            </p:nvSpPr>
            <p:spPr>
              <a:xfrm rot="5400000">
                <a:off x="4356960" y="5124169"/>
                <a:ext cx="172898" cy="104375"/>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7"/>
              <p:cNvSpPr/>
              <p:nvPr/>
            </p:nvSpPr>
            <p:spPr>
              <a:xfrm rot="5400000">
                <a:off x="4356960" y="5360767"/>
                <a:ext cx="172898" cy="104375"/>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3967502" y="3367061"/>
              <a:ext cx="902352" cy="609698"/>
              <a:chOff x="3015505" y="4439261"/>
              <a:chExt cx="902352" cy="609698"/>
            </a:xfrm>
          </p:grpSpPr>
          <p:sp>
            <p:nvSpPr>
              <p:cNvPr id="23" name="Rounded Rectangle 22"/>
              <p:cNvSpPr/>
              <p:nvPr/>
            </p:nvSpPr>
            <p:spPr>
              <a:xfrm>
                <a:off x="3067693" y="4439261"/>
                <a:ext cx="775524" cy="609698"/>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Isosceles Triangle 23"/>
              <p:cNvSpPr/>
              <p:nvPr/>
            </p:nvSpPr>
            <p:spPr>
              <a:xfrm rot="5400000">
                <a:off x="2981244" y="4710122"/>
                <a:ext cx="172898" cy="104375"/>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p:nvPr/>
            </p:nvSpPr>
            <p:spPr>
              <a:xfrm rot="5400000">
                <a:off x="3779221" y="4710122"/>
                <a:ext cx="172898" cy="104375"/>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p:nvPr/>
          </p:nvSpPr>
          <p:spPr>
            <a:xfrm>
              <a:off x="2057400" y="3546938"/>
              <a:ext cx="1892300" cy="1130300"/>
            </a:xfrm>
            <a:custGeom>
              <a:avLst/>
              <a:gdLst>
                <a:gd name="connsiteX0" fmla="*/ 0 w 1892300"/>
                <a:gd name="connsiteY0" fmla="*/ 0 h 1130300"/>
                <a:gd name="connsiteX1" fmla="*/ 228600 w 1892300"/>
                <a:gd name="connsiteY1" fmla="*/ 0 h 1130300"/>
                <a:gd name="connsiteX2" fmla="*/ 228600 w 1892300"/>
                <a:gd name="connsiteY2" fmla="*/ 1130300 h 1130300"/>
                <a:gd name="connsiteX3" fmla="*/ 1676400 w 1892300"/>
                <a:gd name="connsiteY3" fmla="*/ 1130300 h 1130300"/>
                <a:gd name="connsiteX4" fmla="*/ 1676400 w 1892300"/>
                <a:gd name="connsiteY4" fmla="*/ 139700 h 1130300"/>
                <a:gd name="connsiteX5" fmla="*/ 1892300 w 1892300"/>
                <a:gd name="connsiteY5" fmla="*/ 139700 h 1130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2300" h="1130300">
                  <a:moveTo>
                    <a:pt x="0" y="0"/>
                  </a:moveTo>
                  <a:lnTo>
                    <a:pt x="228600" y="0"/>
                  </a:lnTo>
                  <a:lnTo>
                    <a:pt x="228600" y="1130300"/>
                  </a:lnTo>
                  <a:lnTo>
                    <a:pt x="1676400" y="1130300"/>
                  </a:lnTo>
                  <a:lnTo>
                    <a:pt x="1676400" y="139700"/>
                  </a:lnTo>
                  <a:lnTo>
                    <a:pt x="1892300" y="139700"/>
                  </a:lnTo>
                </a:path>
              </a:pathLst>
            </a:custGeom>
            <a:ln w="28575">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2065106" y="3805362"/>
              <a:ext cx="4654193" cy="965770"/>
            </a:xfrm>
            <a:custGeom>
              <a:avLst/>
              <a:gdLst>
                <a:gd name="connsiteX0" fmla="*/ 0 w 4654193"/>
                <a:gd name="connsiteY0" fmla="*/ 0 h 965770"/>
                <a:gd name="connsiteX1" fmla="*/ 154112 w 4654193"/>
                <a:gd name="connsiteY1" fmla="*/ 0 h 965770"/>
                <a:gd name="connsiteX2" fmla="*/ 154112 w 4654193"/>
                <a:gd name="connsiteY2" fmla="*/ 965770 h 965770"/>
                <a:gd name="connsiteX3" fmla="*/ 4428161 w 4654193"/>
                <a:gd name="connsiteY3" fmla="*/ 965770 h 965770"/>
                <a:gd name="connsiteX4" fmla="*/ 4428161 w 4654193"/>
                <a:gd name="connsiteY4" fmla="*/ 0 h 965770"/>
                <a:gd name="connsiteX5" fmla="*/ 4654193 w 4654193"/>
                <a:gd name="connsiteY5" fmla="*/ 0 h 965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4193" h="965770">
                  <a:moveTo>
                    <a:pt x="0" y="0"/>
                  </a:moveTo>
                  <a:lnTo>
                    <a:pt x="154112" y="0"/>
                  </a:lnTo>
                  <a:lnTo>
                    <a:pt x="154112" y="965770"/>
                  </a:lnTo>
                  <a:lnTo>
                    <a:pt x="4428161" y="965770"/>
                  </a:lnTo>
                  <a:lnTo>
                    <a:pt x="4428161" y="0"/>
                  </a:lnTo>
                  <a:lnTo>
                    <a:pt x="4654193" y="0"/>
                  </a:lnTo>
                </a:path>
              </a:pathLst>
            </a:custGeom>
            <a:ln w="28575">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4859676" y="3558782"/>
              <a:ext cx="1839075" cy="1171254"/>
            </a:xfrm>
            <a:custGeom>
              <a:avLst/>
              <a:gdLst>
                <a:gd name="connsiteX0" fmla="*/ 0 w 1839075"/>
                <a:gd name="connsiteY0" fmla="*/ 123290 h 1171254"/>
                <a:gd name="connsiteX1" fmla="*/ 143839 w 1839075"/>
                <a:gd name="connsiteY1" fmla="*/ 123290 h 1171254"/>
                <a:gd name="connsiteX2" fmla="*/ 143839 w 1839075"/>
                <a:gd name="connsiteY2" fmla="*/ 1160980 h 1171254"/>
                <a:gd name="connsiteX3" fmla="*/ 1551398 w 1839075"/>
                <a:gd name="connsiteY3" fmla="*/ 1171254 h 1171254"/>
                <a:gd name="connsiteX4" fmla="*/ 1551398 w 1839075"/>
                <a:gd name="connsiteY4" fmla="*/ 0 h 1171254"/>
                <a:gd name="connsiteX5" fmla="*/ 1839075 w 1839075"/>
                <a:gd name="connsiteY5" fmla="*/ 0 h 117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9075" h="1171254">
                  <a:moveTo>
                    <a:pt x="0" y="123290"/>
                  </a:moveTo>
                  <a:lnTo>
                    <a:pt x="143839" y="123290"/>
                  </a:lnTo>
                  <a:lnTo>
                    <a:pt x="143839" y="1160980"/>
                  </a:lnTo>
                  <a:lnTo>
                    <a:pt x="1551398" y="1171254"/>
                  </a:lnTo>
                  <a:lnTo>
                    <a:pt x="1551398" y="0"/>
                  </a:lnTo>
                  <a:lnTo>
                    <a:pt x="1839075" y="0"/>
                  </a:lnTo>
                </a:path>
              </a:pathLst>
            </a:custGeom>
            <a:ln w="28575">
              <a:solidFill>
                <a:schemeClr val="tx1"/>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29216844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0" y="107003"/>
            <a:ext cx="2052536" cy="525295"/>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011810" y="0"/>
            <a:ext cx="8132189" cy="8412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28134" y="87088"/>
            <a:ext cx="8115866" cy="646331"/>
          </a:xfrm>
          <a:prstGeom prst="rect">
            <a:avLst/>
          </a:prstGeom>
          <a:noFill/>
          <a:effectLst/>
        </p:spPr>
        <p:txBody>
          <a:bodyPr wrap="square" rtlCol="0">
            <a:spAutoFit/>
          </a:bodyPr>
          <a:lstStyle/>
          <a:p>
            <a:pPr algn="ctr"/>
            <a:r>
              <a:rPr lang="en-US" sz="3600" dirty="0" smtClean="0">
                <a:solidFill>
                  <a:schemeClr val="bg1"/>
                </a:solidFill>
                <a:latin typeface="Arial" pitchFamily="34" charset="0"/>
                <a:cs typeface="Arial" pitchFamily="34" charset="0"/>
              </a:rPr>
              <a:t>The Mapping (I)</a:t>
            </a:r>
          </a:p>
        </p:txBody>
      </p:sp>
      <p:sp>
        <p:nvSpPr>
          <p:cNvPr id="8" name="TextBox 7"/>
          <p:cNvSpPr txBox="1"/>
          <p:nvPr/>
        </p:nvSpPr>
        <p:spPr>
          <a:xfrm>
            <a:off x="172656" y="950908"/>
            <a:ext cx="8467105" cy="707886"/>
          </a:xfrm>
          <a:prstGeom prst="rect">
            <a:avLst/>
          </a:prstGeom>
          <a:noFill/>
        </p:spPr>
        <p:txBody>
          <a:bodyPr wrap="square" rtlCol="0">
            <a:spAutoFit/>
          </a:bodyPr>
          <a:lstStyle/>
          <a:p>
            <a:pPr algn="ctr"/>
            <a:r>
              <a:rPr lang="en-US" sz="2000" dirty="0" smtClean="0">
                <a:latin typeface="Arial" pitchFamily="34" charset="0"/>
                <a:cs typeface="Arial" pitchFamily="34" charset="0"/>
              </a:rPr>
              <a:t>Tasks should be place on nodes so all conflict </a:t>
            </a:r>
          </a:p>
          <a:p>
            <a:pPr algn="ctr"/>
            <a:r>
              <a:rPr lang="en-US" sz="2000" dirty="0" smtClean="0">
                <a:latin typeface="Arial" pitchFamily="34" charset="0"/>
                <a:cs typeface="Arial" pitchFamily="34" charset="0"/>
              </a:rPr>
              <a:t>constraints are respected.</a:t>
            </a:r>
            <a:endParaRPr lang="en-US" sz="2000" dirty="0">
              <a:latin typeface="Arial" pitchFamily="34" charset="0"/>
              <a:cs typeface="Arial" pitchFamily="34" charset="0"/>
            </a:endParaRPr>
          </a:p>
        </p:txBody>
      </p:sp>
      <p:cxnSp>
        <p:nvCxnSpPr>
          <p:cNvPr id="34" name="Straight Arrow Connector 33"/>
          <p:cNvCxnSpPr>
            <a:stCxn id="36" idx="2"/>
            <a:endCxn id="37" idx="0"/>
          </p:cNvCxnSpPr>
          <p:nvPr/>
        </p:nvCxnSpPr>
        <p:spPr>
          <a:xfrm>
            <a:off x="8743411" y="1311138"/>
            <a:ext cx="0" cy="400230"/>
          </a:xfrm>
          <a:prstGeom prst="straightConnector1">
            <a:avLst/>
          </a:prstGeom>
          <a:ln>
            <a:solidFill>
              <a:srgbClr val="B359AF"/>
            </a:solidFill>
            <a:tailEnd type="arrow"/>
          </a:ln>
        </p:spPr>
        <p:style>
          <a:lnRef idx="3">
            <a:schemeClr val="accent4"/>
          </a:lnRef>
          <a:fillRef idx="0">
            <a:schemeClr val="accent4"/>
          </a:fillRef>
          <a:effectRef idx="2">
            <a:schemeClr val="accent4"/>
          </a:effectRef>
          <a:fontRef idx="minor">
            <a:schemeClr val="tx1"/>
          </a:fontRef>
        </p:style>
      </p:cxnSp>
      <p:cxnSp>
        <p:nvCxnSpPr>
          <p:cNvPr id="35" name="Straight Arrow Connector 34"/>
          <p:cNvCxnSpPr>
            <a:stCxn id="38" idx="0"/>
            <a:endCxn id="37" idx="2"/>
          </p:cNvCxnSpPr>
          <p:nvPr/>
        </p:nvCxnSpPr>
        <p:spPr>
          <a:xfrm flipV="1">
            <a:off x="8743411" y="2098203"/>
            <a:ext cx="0" cy="398923"/>
          </a:xfrm>
          <a:prstGeom prst="straightConnector1">
            <a:avLst/>
          </a:prstGeom>
          <a:ln>
            <a:solidFill>
              <a:srgbClr val="B359AF"/>
            </a:solidFill>
            <a:tailEnd type="arrow"/>
          </a:ln>
        </p:spPr>
        <p:style>
          <a:lnRef idx="3">
            <a:schemeClr val="accent4"/>
          </a:lnRef>
          <a:fillRef idx="0">
            <a:schemeClr val="accent4"/>
          </a:fillRef>
          <a:effectRef idx="2">
            <a:schemeClr val="accent4"/>
          </a:effectRef>
          <a:fontRef idx="minor">
            <a:schemeClr val="tx1"/>
          </a:fontRef>
        </p:style>
      </p:cxnSp>
      <p:sp>
        <p:nvSpPr>
          <p:cNvPr id="36" name="Rounded Rectangle 35"/>
          <p:cNvSpPr/>
          <p:nvPr/>
        </p:nvSpPr>
        <p:spPr>
          <a:xfrm>
            <a:off x="8419561" y="924304"/>
            <a:ext cx="647700" cy="386834"/>
          </a:xfrm>
          <a:prstGeom prst="roundRect">
            <a:avLst/>
          </a:prstGeom>
          <a:solidFill>
            <a:schemeClr val="bg1">
              <a:lumMod val="85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smtClean="0"/>
              <a:t>SCM</a:t>
            </a:r>
            <a:endParaRPr lang="en-US" sz="1600" dirty="0"/>
          </a:p>
        </p:txBody>
      </p:sp>
      <p:sp>
        <p:nvSpPr>
          <p:cNvPr id="37" name="Rounded Rectangle 36"/>
          <p:cNvSpPr/>
          <p:nvPr/>
        </p:nvSpPr>
        <p:spPr>
          <a:xfrm>
            <a:off x="8419561" y="1711368"/>
            <a:ext cx="647700" cy="386834"/>
          </a:xfrm>
          <a:prstGeom prst="roundRect">
            <a:avLst/>
          </a:prstGeom>
          <a:solidFill>
            <a:srgbClr val="B359AF"/>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smtClean="0"/>
              <a:t>Map</a:t>
            </a:r>
            <a:endParaRPr lang="en-US" sz="1600" dirty="0"/>
          </a:p>
        </p:txBody>
      </p:sp>
      <p:sp>
        <p:nvSpPr>
          <p:cNvPr id="38" name="Rounded Rectangle 37"/>
          <p:cNvSpPr/>
          <p:nvPr/>
        </p:nvSpPr>
        <p:spPr>
          <a:xfrm>
            <a:off x="8419561" y="2497126"/>
            <a:ext cx="647700" cy="386834"/>
          </a:xfrm>
          <a:prstGeom prst="roundRect">
            <a:avLst/>
          </a:prstGeom>
          <a:solidFill>
            <a:schemeClr val="bg1">
              <a:lumMod val="85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smtClean="0"/>
              <a:t>PM</a:t>
            </a:r>
            <a:endParaRPr lang="en-US" sz="1600" dirty="0"/>
          </a:p>
        </p:txBody>
      </p:sp>
      <p:sp>
        <p:nvSpPr>
          <p:cNvPr id="27" name="Rectangle 26"/>
          <p:cNvSpPr/>
          <p:nvPr/>
        </p:nvSpPr>
        <p:spPr>
          <a:xfrm>
            <a:off x="771687" y="4237996"/>
            <a:ext cx="1130300" cy="73562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D1</a:t>
            </a:r>
            <a:endParaRPr lang="en-US" dirty="0"/>
          </a:p>
        </p:txBody>
      </p:sp>
      <p:sp>
        <p:nvSpPr>
          <p:cNvPr id="28" name="Rectangle 27"/>
          <p:cNvSpPr/>
          <p:nvPr/>
        </p:nvSpPr>
        <p:spPr>
          <a:xfrm>
            <a:off x="3591087" y="4237996"/>
            <a:ext cx="1130300" cy="73562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D2</a:t>
            </a:r>
            <a:endParaRPr lang="en-US" dirty="0"/>
          </a:p>
        </p:txBody>
      </p:sp>
      <p:sp>
        <p:nvSpPr>
          <p:cNvPr id="39" name="Rectangle 38"/>
          <p:cNvSpPr/>
          <p:nvPr/>
        </p:nvSpPr>
        <p:spPr>
          <a:xfrm>
            <a:off x="6410487" y="4237995"/>
            <a:ext cx="1130300" cy="73562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D3</a:t>
            </a:r>
            <a:endParaRPr lang="en-US" dirty="0"/>
          </a:p>
        </p:txBody>
      </p:sp>
      <p:cxnSp>
        <p:nvCxnSpPr>
          <p:cNvPr id="40" name="Straight Arrow Connector 39"/>
          <p:cNvCxnSpPr>
            <a:stCxn id="27" idx="3"/>
            <a:endCxn id="28" idx="1"/>
          </p:cNvCxnSpPr>
          <p:nvPr/>
        </p:nvCxnSpPr>
        <p:spPr>
          <a:xfrm>
            <a:off x="1901987" y="4605807"/>
            <a:ext cx="1689100"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28" idx="3"/>
            <a:endCxn id="39" idx="1"/>
          </p:cNvCxnSpPr>
          <p:nvPr/>
        </p:nvCxnSpPr>
        <p:spPr>
          <a:xfrm flipV="1">
            <a:off x="4721387" y="4605806"/>
            <a:ext cx="1689100" cy="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28" idx="0"/>
            <a:endCxn id="48" idx="2"/>
          </p:cNvCxnSpPr>
          <p:nvPr/>
        </p:nvCxnSpPr>
        <p:spPr>
          <a:xfrm flipV="1">
            <a:off x="4156237" y="3410492"/>
            <a:ext cx="7312" cy="827504"/>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2660073" y="4605805"/>
            <a:ext cx="301686" cy="369332"/>
          </a:xfrm>
          <a:prstGeom prst="rect">
            <a:avLst/>
          </a:prstGeom>
          <a:noFill/>
        </p:spPr>
        <p:txBody>
          <a:bodyPr wrap="none" rtlCol="0">
            <a:spAutoFit/>
          </a:bodyPr>
          <a:lstStyle/>
          <a:p>
            <a:r>
              <a:rPr lang="en-US" dirty="0"/>
              <a:t>8</a:t>
            </a:r>
          </a:p>
        </p:txBody>
      </p:sp>
      <p:sp>
        <p:nvSpPr>
          <p:cNvPr id="45" name="TextBox 44"/>
          <p:cNvSpPr txBox="1"/>
          <p:nvPr/>
        </p:nvSpPr>
        <p:spPr>
          <a:xfrm>
            <a:off x="4255365" y="3639578"/>
            <a:ext cx="301686" cy="369332"/>
          </a:xfrm>
          <a:prstGeom prst="rect">
            <a:avLst/>
          </a:prstGeom>
          <a:noFill/>
        </p:spPr>
        <p:txBody>
          <a:bodyPr wrap="none" rtlCol="0">
            <a:spAutoFit/>
          </a:bodyPr>
          <a:lstStyle/>
          <a:p>
            <a:r>
              <a:rPr lang="en-US" dirty="0" smtClean="0"/>
              <a:t>4</a:t>
            </a:r>
            <a:endParaRPr lang="en-US" dirty="0"/>
          </a:p>
        </p:txBody>
      </p:sp>
      <p:sp>
        <p:nvSpPr>
          <p:cNvPr id="46" name="TextBox 45"/>
          <p:cNvSpPr txBox="1"/>
          <p:nvPr/>
        </p:nvSpPr>
        <p:spPr>
          <a:xfrm>
            <a:off x="5541420" y="4605807"/>
            <a:ext cx="301686" cy="369332"/>
          </a:xfrm>
          <a:prstGeom prst="rect">
            <a:avLst/>
          </a:prstGeom>
          <a:noFill/>
        </p:spPr>
        <p:txBody>
          <a:bodyPr wrap="none" rtlCol="0">
            <a:spAutoFit/>
          </a:bodyPr>
          <a:lstStyle/>
          <a:p>
            <a:r>
              <a:rPr lang="en-US" dirty="0"/>
              <a:t>4</a:t>
            </a:r>
          </a:p>
        </p:txBody>
      </p:sp>
      <p:sp>
        <p:nvSpPr>
          <p:cNvPr id="48" name="Rectangle 47"/>
          <p:cNvSpPr/>
          <p:nvPr/>
        </p:nvSpPr>
        <p:spPr>
          <a:xfrm>
            <a:off x="3598399" y="2674871"/>
            <a:ext cx="1130300" cy="73562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D4</a:t>
            </a:r>
            <a:endParaRPr lang="en-US" dirty="0"/>
          </a:p>
        </p:txBody>
      </p:sp>
      <p:sp>
        <p:nvSpPr>
          <p:cNvPr id="49" name="Oval 48"/>
          <p:cNvSpPr/>
          <p:nvPr/>
        </p:nvSpPr>
        <p:spPr>
          <a:xfrm>
            <a:off x="902525" y="4723817"/>
            <a:ext cx="926275" cy="941681"/>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T1</a:t>
            </a:r>
            <a:endParaRPr lang="en-US" dirty="0"/>
          </a:p>
        </p:txBody>
      </p:sp>
      <p:sp>
        <p:nvSpPr>
          <p:cNvPr id="50" name="Oval 49"/>
          <p:cNvSpPr/>
          <p:nvPr/>
        </p:nvSpPr>
        <p:spPr>
          <a:xfrm>
            <a:off x="3720977" y="1932997"/>
            <a:ext cx="926275" cy="941681"/>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T2</a:t>
            </a:r>
            <a:endParaRPr lang="en-US" dirty="0"/>
          </a:p>
        </p:txBody>
      </p:sp>
      <p:sp>
        <p:nvSpPr>
          <p:cNvPr id="51" name="Oval 50"/>
          <p:cNvSpPr/>
          <p:nvPr/>
        </p:nvSpPr>
        <p:spPr>
          <a:xfrm>
            <a:off x="6512499" y="4723816"/>
            <a:ext cx="926275" cy="941681"/>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T3</a:t>
            </a:r>
            <a:endParaRPr lang="en-US" dirty="0"/>
          </a:p>
        </p:txBody>
      </p:sp>
      <p:cxnSp>
        <p:nvCxnSpPr>
          <p:cNvPr id="52" name="Straight Connector 51"/>
          <p:cNvCxnSpPr>
            <a:stCxn id="49" idx="7"/>
            <a:endCxn id="50" idx="3"/>
          </p:cNvCxnSpPr>
          <p:nvPr/>
        </p:nvCxnSpPr>
        <p:spPr>
          <a:xfrm flipV="1">
            <a:off x="1693150" y="2736772"/>
            <a:ext cx="2163477" cy="2124951"/>
          </a:xfrm>
          <a:prstGeom prst="line">
            <a:avLst/>
          </a:prstGeom>
          <a:ln w="381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50" idx="5"/>
            <a:endCxn id="51" idx="1"/>
          </p:cNvCxnSpPr>
          <p:nvPr/>
        </p:nvCxnSpPr>
        <p:spPr>
          <a:xfrm>
            <a:off x="4511602" y="2736772"/>
            <a:ext cx="2136547" cy="2124950"/>
          </a:xfrm>
          <a:prstGeom prst="line">
            <a:avLst/>
          </a:prstGeom>
          <a:ln w="381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pic>
        <p:nvPicPr>
          <p:cNvPr id="54" name="Picture 5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3657" y="3643150"/>
            <a:ext cx="365760" cy="365760"/>
          </a:xfrm>
          <a:prstGeom prst="rect">
            <a:avLst/>
          </a:prstGeom>
        </p:spPr>
      </p:pic>
      <p:pic>
        <p:nvPicPr>
          <p:cNvPr id="55" name="Picture 5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5937" y="3799247"/>
            <a:ext cx="365760" cy="365760"/>
          </a:xfrm>
          <a:prstGeom prst="rect">
            <a:avLst/>
          </a:prstGeom>
        </p:spPr>
      </p:pic>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 y="0"/>
            <a:ext cx="1028084" cy="841248"/>
          </a:xfrm>
          <a:prstGeom prst="rect">
            <a:avLst/>
          </a:prstGeom>
          <a:effectLst/>
        </p:spPr>
      </p:pic>
      <p:grpSp>
        <p:nvGrpSpPr>
          <p:cNvPr id="30" name="Group 29"/>
          <p:cNvGrpSpPr/>
          <p:nvPr/>
        </p:nvGrpSpPr>
        <p:grpSpPr>
          <a:xfrm>
            <a:off x="5486400" y="5855066"/>
            <a:ext cx="3657600" cy="962255"/>
            <a:chOff x="1091858" y="3269786"/>
            <a:chExt cx="6680541" cy="1509052"/>
          </a:xfrm>
        </p:grpSpPr>
        <p:grpSp>
          <p:nvGrpSpPr>
            <p:cNvPr id="31" name="Group 30"/>
            <p:cNvGrpSpPr/>
            <p:nvPr/>
          </p:nvGrpSpPr>
          <p:grpSpPr>
            <a:xfrm>
              <a:off x="1091858" y="3269786"/>
              <a:ext cx="6680541" cy="1509052"/>
              <a:chOff x="1292222" y="1537678"/>
              <a:chExt cx="6864350" cy="1396022"/>
            </a:xfrm>
          </p:grpSpPr>
          <p:sp>
            <p:nvSpPr>
              <p:cNvPr id="70" name="Rectangle 69"/>
              <p:cNvSpPr/>
              <p:nvPr/>
            </p:nvSpPr>
            <p:spPr>
              <a:xfrm>
                <a:off x="1292222" y="1537679"/>
                <a:ext cx="1130300" cy="73562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71" name="Rounded Rectangle 70"/>
              <p:cNvSpPr/>
              <p:nvPr/>
            </p:nvSpPr>
            <p:spPr>
              <a:xfrm>
                <a:off x="1292222" y="2819400"/>
                <a:ext cx="6864350" cy="1143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p:cNvSpPr/>
              <p:nvPr/>
            </p:nvSpPr>
            <p:spPr>
              <a:xfrm>
                <a:off x="4111622" y="1537679"/>
                <a:ext cx="1130300" cy="73562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73" name="Rectangle 72"/>
              <p:cNvSpPr/>
              <p:nvPr/>
            </p:nvSpPr>
            <p:spPr>
              <a:xfrm>
                <a:off x="6931022" y="1537678"/>
                <a:ext cx="1130300" cy="73562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74" name="Up-Down Arrow 73"/>
              <p:cNvSpPr/>
              <p:nvPr/>
            </p:nvSpPr>
            <p:spPr>
              <a:xfrm>
                <a:off x="1780712" y="2273300"/>
                <a:ext cx="153320" cy="546100"/>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Up-Down Arrow 74"/>
              <p:cNvSpPr/>
              <p:nvPr/>
            </p:nvSpPr>
            <p:spPr>
              <a:xfrm>
                <a:off x="4571078" y="2273300"/>
                <a:ext cx="153320" cy="546100"/>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Up-Down Arrow 75"/>
              <p:cNvSpPr/>
              <p:nvPr/>
            </p:nvSpPr>
            <p:spPr>
              <a:xfrm>
                <a:off x="7419512" y="2273300"/>
                <a:ext cx="153320" cy="546100"/>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7" name="Group 46"/>
            <p:cNvGrpSpPr/>
            <p:nvPr/>
          </p:nvGrpSpPr>
          <p:grpSpPr>
            <a:xfrm>
              <a:off x="1219363" y="3367061"/>
              <a:ext cx="850891" cy="609698"/>
              <a:chOff x="1682492" y="4150872"/>
              <a:chExt cx="850891" cy="609698"/>
            </a:xfrm>
          </p:grpSpPr>
          <p:sp>
            <p:nvSpPr>
              <p:cNvPr id="67" name="Rounded Rectangle 66"/>
              <p:cNvSpPr/>
              <p:nvPr/>
            </p:nvSpPr>
            <p:spPr>
              <a:xfrm>
                <a:off x="1682492" y="4150872"/>
                <a:ext cx="775524" cy="609698"/>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8" name="Isosceles Triangle 67"/>
              <p:cNvSpPr/>
              <p:nvPr/>
            </p:nvSpPr>
            <p:spPr>
              <a:xfrm rot="5400000">
                <a:off x="2394747" y="4276135"/>
                <a:ext cx="172898" cy="104375"/>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Isosceles Triangle 68"/>
              <p:cNvSpPr/>
              <p:nvPr/>
            </p:nvSpPr>
            <p:spPr>
              <a:xfrm rot="5400000">
                <a:off x="2394747" y="4544583"/>
                <a:ext cx="172898" cy="104375"/>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6719088" y="3367061"/>
              <a:ext cx="821189" cy="609698"/>
              <a:chOff x="4391221" y="4985257"/>
              <a:chExt cx="821189" cy="609698"/>
            </a:xfrm>
          </p:grpSpPr>
          <p:sp>
            <p:nvSpPr>
              <p:cNvPr id="64" name="Rounded Rectangle 63"/>
              <p:cNvSpPr/>
              <p:nvPr/>
            </p:nvSpPr>
            <p:spPr>
              <a:xfrm>
                <a:off x="4436886" y="4985257"/>
                <a:ext cx="775524" cy="609698"/>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5" name="Isosceles Triangle 64"/>
              <p:cNvSpPr/>
              <p:nvPr/>
            </p:nvSpPr>
            <p:spPr>
              <a:xfrm rot="5400000">
                <a:off x="4356960" y="5124169"/>
                <a:ext cx="172898" cy="104375"/>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Isosceles Triangle 65"/>
              <p:cNvSpPr/>
              <p:nvPr/>
            </p:nvSpPr>
            <p:spPr>
              <a:xfrm rot="5400000">
                <a:off x="4356960" y="5360767"/>
                <a:ext cx="172898" cy="104375"/>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p:cNvGrpSpPr/>
            <p:nvPr/>
          </p:nvGrpSpPr>
          <p:grpSpPr>
            <a:xfrm>
              <a:off x="3967502" y="3367061"/>
              <a:ext cx="902352" cy="609698"/>
              <a:chOff x="3015505" y="4439261"/>
              <a:chExt cx="902352" cy="609698"/>
            </a:xfrm>
          </p:grpSpPr>
          <p:sp>
            <p:nvSpPr>
              <p:cNvPr id="61" name="Rounded Rectangle 60"/>
              <p:cNvSpPr/>
              <p:nvPr/>
            </p:nvSpPr>
            <p:spPr>
              <a:xfrm>
                <a:off x="3067693" y="4439261"/>
                <a:ext cx="775524" cy="609698"/>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2" name="Isosceles Triangle 61"/>
              <p:cNvSpPr/>
              <p:nvPr/>
            </p:nvSpPr>
            <p:spPr>
              <a:xfrm rot="5400000">
                <a:off x="2981244" y="4710122"/>
                <a:ext cx="172898" cy="104375"/>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Isosceles Triangle 62"/>
              <p:cNvSpPr/>
              <p:nvPr/>
            </p:nvSpPr>
            <p:spPr>
              <a:xfrm rot="5400000">
                <a:off x="3779221" y="4710122"/>
                <a:ext cx="172898" cy="104375"/>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Freeform 57"/>
            <p:cNvSpPr/>
            <p:nvPr/>
          </p:nvSpPr>
          <p:spPr>
            <a:xfrm>
              <a:off x="2057400" y="3546938"/>
              <a:ext cx="1892300" cy="1130300"/>
            </a:xfrm>
            <a:custGeom>
              <a:avLst/>
              <a:gdLst>
                <a:gd name="connsiteX0" fmla="*/ 0 w 1892300"/>
                <a:gd name="connsiteY0" fmla="*/ 0 h 1130300"/>
                <a:gd name="connsiteX1" fmla="*/ 228600 w 1892300"/>
                <a:gd name="connsiteY1" fmla="*/ 0 h 1130300"/>
                <a:gd name="connsiteX2" fmla="*/ 228600 w 1892300"/>
                <a:gd name="connsiteY2" fmla="*/ 1130300 h 1130300"/>
                <a:gd name="connsiteX3" fmla="*/ 1676400 w 1892300"/>
                <a:gd name="connsiteY3" fmla="*/ 1130300 h 1130300"/>
                <a:gd name="connsiteX4" fmla="*/ 1676400 w 1892300"/>
                <a:gd name="connsiteY4" fmla="*/ 139700 h 1130300"/>
                <a:gd name="connsiteX5" fmla="*/ 1892300 w 1892300"/>
                <a:gd name="connsiteY5" fmla="*/ 139700 h 1130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2300" h="1130300">
                  <a:moveTo>
                    <a:pt x="0" y="0"/>
                  </a:moveTo>
                  <a:lnTo>
                    <a:pt x="228600" y="0"/>
                  </a:lnTo>
                  <a:lnTo>
                    <a:pt x="228600" y="1130300"/>
                  </a:lnTo>
                  <a:lnTo>
                    <a:pt x="1676400" y="1130300"/>
                  </a:lnTo>
                  <a:lnTo>
                    <a:pt x="1676400" y="139700"/>
                  </a:lnTo>
                  <a:lnTo>
                    <a:pt x="1892300" y="139700"/>
                  </a:lnTo>
                </a:path>
              </a:pathLst>
            </a:custGeom>
            <a:ln w="28575">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Freeform 58"/>
            <p:cNvSpPr/>
            <p:nvPr/>
          </p:nvSpPr>
          <p:spPr>
            <a:xfrm>
              <a:off x="2065106" y="3805362"/>
              <a:ext cx="4654193" cy="965770"/>
            </a:xfrm>
            <a:custGeom>
              <a:avLst/>
              <a:gdLst>
                <a:gd name="connsiteX0" fmla="*/ 0 w 4654193"/>
                <a:gd name="connsiteY0" fmla="*/ 0 h 965770"/>
                <a:gd name="connsiteX1" fmla="*/ 154112 w 4654193"/>
                <a:gd name="connsiteY1" fmla="*/ 0 h 965770"/>
                <a:gd name="connsiteX2" fmla="*/ 154112 w 4654193"/>
                <a:gd name="connsiteY2" fmla="*/ 965770 h 965770"/>
                <a:gd name="connsiteX3" fmla="*/ 4428161 w 4654193"/>
                <a:gd name="connsiteY3" fmla="*/ 965770 h 965770"/>
                <a:gd name="connsiteX4" fmla="*/ 4428161 w 4654193"/>
                <a:gd name="connsiteY4" fmla="*/ 0 h 965770"/>
                <a:gd name="connsiteX5" fmla="*/ 4654193 w 4654193"/>
                <a:gd name="connsiteY5" fmla="*/ 0 h 965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4193" h="965770">
                  <a:moveTo>
                    <a:pt x="0" y="0"/>
                  </a:moveTo>
                  <a:lnTo>
                    <a:pt x="154112" y="0"/>
                  </a:lnTo>
                  <a:lnTo>
                    <a:pt x="154112" y="965770"/>
                  </a:lnTo>
                  <a:lnTo>
                    <a:pt x="4428161" y="965770"/>
                  </a:lnTo>
                  <a:lnTo>
                    <a:pt x="4428161" y="0"/>
                  </a:lnTo>
                  <a:lnTo>
                    <a:pt x="4654193" y="0"/>
                  </a:lnTo>
                </a:path>
              </a:pathLst>
            </a:custGeom>
            <a:ln w="28575">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Freeform 59"/>
            <p:cNvSpPr/>
            <p:nvPr/>
          </p:nvSpPr>
          <p:spPr>
            <a:xfrm>
              <a:off x="4859676" y="3558782"/>
              <a:ext cx="1839075" cy="1171254"/>
            </a:xfrm>
            <a:custGeom>
              <a:avLst/>
              <a:gdLst>
                <a:gd name="connsiteX0" fmla="*/ 0 w 1839075"/>
                <a:gd name="connsiteY0" fmla="*/ 123290 h 1171254"/>
                <a:gd name="connsiteX1" fmla="*/ 143839 w 1839075"/>
                <a:gd name="connsiteY1" fmla="*/ 123290 h 1171254"/>
                <a:gd name="connsiteX2" fmla="*/ 143839 w 1839075"/>
                <a:gd name="connsiteY2" fmla="*/ 1160980 h 1171254"/>
                <a:gd name="connsiteX3" fmla="*/ 1551398 w 1839075"/>
                <a:gd name="connsiteY3" fmla="*/ 1171254 h 1171254"/>
                <a:gd name="connsiteX4" fmla="*/ 1551398 w 1839075"/>
                <a:gd name="connsiteY4" fmla="*/ 0 h 1171254"/>
                <a:gd name="connsiteX5" fmla="*/ 1839075 w 1839075"/>
                <a:gd name="connsiteY5" fmla="*/ 0 h 117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9075" h="1171254">
                  <a:moveTo>
                    <a:pt x="0" y="123290"/>
                  </a:moveTo>
                  <a:lnTo>
                    <a:pt x="143839" y="123290"/>
                  </a:lnTo>
                  <a:lnTo>
                    <a:pt x="143839" y="1160980"/>
                  </a:lnTo>
                  <a:lnTo>
                    <a:pt x="1551398" y="1171254"/>
                  </a:lnTo>
                  <a:lnTo>
                    <a:pt x="1551398" y="0"/>
                  </a:lnTo>
                  <a:lnTo>
                    <a:pt x="1839075" y="0"/>
                  </a:lnTo>
                </a:path>
              </a:pathLst>
            </a:custGeom>
            <a:ln w="28575">
              <a:solidFill>
                <a:schemeClr val="tx1"/>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7838538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356" y="924305"/>
            <a:ext cx="7954765" cy="4185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Rectangle 28"/>
          <p:cNvSpPr/>
          <p:nvPr/>
        </p:nvSpPr>
        <p:spPr>
          <a:xfrm>
            <a:off x="0" y="107003"/>
            <a:ext cx="2052536" cy="525295"/>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011810" y="0"/>
            <a:ext cx="8132189" cy="8412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28134" y="87088"/>
            <a:ext cx="8115866" cy="646331"/>
          </a:xfrm>
          <a:prstGeom prst="rect">
            <a:avLst/>
          </a:prstGeom>
          <a:noFill/>
          <a:effectLst/>
        </p:spPr>
        <p:txBody>
          <a:bodyPr wrap="square" rtlCol="0">
            <a:spAutoFit/>
          </a:bodyPr>
          <a:lstStyle/>
          <a:p>
            <a:pPr algn="ctr"/>
            <a:r>
              <a:rPr lang="en-US" sz="3600" dirty="0" smtClean="0">
                <a:solidFill>
                  <a:schemeClr val="bg1"/>
                </a:solidFill>
                <a:latin typeface="Arial" pitchFamily="34" charset="0"/>
                <a:cs typeface="Arial" pitchFamily="34" charset="0"/>
              </a:rPr>
              <a:t>The Mapping (II)</a:t>
            </a:r>
          </a:p>
        </p:txBody>
      </p:sp>
      <p:cxnSp>
        <p:nvCxnSpPr>
          <p:cNvPr id="9" name="Straight Arrow Connector 8"/>
          <p:cNvCxnSpPr>
            <a:stCxn id="11" idx="2"/>
            <a:endCxn id="12" idx="0"/>
          </p:cNvCxnSpPr>
          <p:nvPr/>
        </p:nvCxnSpPr>
        <p:spPr>
          <a:xfrm>
            <a:off x="8731536" y="1311138"/>
            <a:ext cx="0" cy="400230"/>
          </a:xfrm>
          <a:prstGeom prst="straightConnector1">
            <a:avLst/>
          </a:prstGeom>
          <a:ln>
            <a:solidFill>
              <a:srgbClr val="B359AF"/>
            </a:solidFill>
            <a:tailEnd type="arrow"/>
          </a:ln>
        </p:spPr>
        <p:style>
          <a:lnRef idx="3">
            <a:schemeClr val="accent4"/>
          </a:lnRef>
          <a:fillRef idx="0">
            <a:schemeClr val="accent4"/>
          </a:fillRef>
          <a:effectRef idx="2">
            <a:schemeClr val="accent4"/>
          </a:effectRef>
          <a:fontRef idx="minor">
            <a:schemeClr val="tx1"/>
          </a:fontRef>
        </p:style>
      </p:cxnSp>
      <p:cxnSp>
        <p:nvCxnSpPr>
          <p:cNvPr id="10" name="Straight Arrow Connector 9"/>
          <p:cNvCxnSpPr>
            <a:stCxn id="13" idx="0"/>
            <a:endCxn id="12" idx="2"/>
          </p:cNvCxnSpPr>
          <p:nvPr/>
        </p:nvCxnSpPr>
        <p:spPr>
          <a:xfrm flipV="1">
            <a:off x="8731536" y="2098203"/>
            <a:ext cx="0" cy="398923"/>
          </a:xfrm>
          <a:prstGeom prst="straightConnector1">
            <a:avLst/>
          </a:prstGeom>
          <a:ln>
            <a:solidFill>
              <a:srgbClr val="B359AF"/>
            </a:solidFill>
            <a:tailEnd type="arrow"/>
          </a:ln>
        </p:spPr>
        <p:style>
          <a:lnRef idx="3">
            <a:schemeClr val="accent4"/>
          </a:lnRef>
          <a:fillRef idx="0">
            <a:schemeClr val="accent4"/>
          </a:fillRef>
          <a:effectRef idx="2">
            <a:schemeClr val="accent4"/>
          </a:effectRef>
          <a:fontRef idx="minor">
            <a:schemeClr val="tx1"/>
          </a:fontRef>
        </p:style>
      </p:cxnSp>
      <p:sp>
        <p:nvSpPr>
          <p:cNvPr id="11" name="Rounded Rectangle 10"/>
          <p:cNvSpPr/>
          <p:nvPr/>
        </p:nvSpPr>
        <p:spPr>
          <a:xfrm>
            <a:off x="8407686" y="924304"/>
            <a:ext cx="647700" cy="386834"/>
          </a:xfrm>
          <a:prstGeom prst="roundRect">
            <a:avLst/>
          </a:prstGeom>
          <a:solidFill>
            <a:schemeClr val="bg1">
              <a:lumMod val="85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smtClean="0"/>
              <a:t>SCM</a:t>
            </a:r>
            <a:endParaRPr lang="en-US" sz="1600" dirty="0"/>
          </a:p>
        </p:txBody>
      </p:sp>
      <p:sp>
        <p:nvSpPr>
          <p:cNvPr id="12" name="Rounded Rectangle 11"/>
          <p:cNvSpPr/>
          <p:nvPr/>
        </p:nvSpPr>
        <p:spPr>
          <a:xfrm>
            <a:off x="8407686" y="1711368"/>
            <a:ext cx="647700" cy="386834"/>
          </a:xfrm>
          <a:prstGeom prst="roundRect">
            <a:avLst/>
          </a:prstGeom>
          <a:solidFill>
            <a:srgbClr val="B359AF"/>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smtClean="0"/>
              <a:t>Map</a:t>
            </a:r>
            <a:endParaRPr lang="en-US" sz="1600" dirty="0"/>
          </a:p>
        </p:txBody>
      </p:sp>
      <p:sp>
        <p:nvSpPr>
          <p:cNvPr id="13" name="Rounded Rectangle 12"/>
          <p:cNvSpPr/>
          <p:nvPr/>
        </p:nvSpPr>
        <p:spPr>
          <a:xfrm>
            <a:off x="8407686" y="2497126"/>
            <a:ext cx="647700" cy="386834"/>
          </a:xfrm>
          <a:prstGeom prst="roundRect">
            <a:avLst/>
          </a:prstGeom>
          <a:solidFill>
            <a:schemeClr val="bg1">
              <a:lumMod val="85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smtClean="0"/>
              <a:t>PM</a:t>
            </a:r>
            <a:endParaRPr lang="en-US" sz="1600" dirty="0"/>
          </a:p>
        </p:txBody>
      </p:sp>
      <p:sp>
        <p:nvSpPr>
          <p:cNvPr id="14" name="TextBox 13"/>
          <p:cNvSpPr txBox="1"/>
          <p:nvPr/>
        </p:nvSpPr>
        <p:spPr>
          <a:xfrm>
            <a:off x="172655" y="5089664"/>
            <a:ext cx="8467105" cy="1631216"/>
          </a:xfrm>
          <a:prstGeom prst="rect">
            <a:avLst/>
          </a:prstGeom>
          <a:noFill/>
        </p:spPr>
        <p:txBody>
          <a:bodyPr wrap="square" rtlCol="0">
            <a:spAutoFit/>
          </a:bodyPr>
          <a:lstStyle/>
          <a:p>
            <a:r>
              <a:rPr lang="en-US" sz="2000" dirty="0" smtClean="0">
                <a:latin typeface="Arial" pitchFamily="34" charset="0"/>
                <a:cs typeface="Arial" pitchFamily="34" charset="0"/>
              </a:rPr>
              <a:t>A number of constraint problems are in this specification, including: </a:t>
            </a:r>
          </a:p>
          <a:p>
            <a:pPr marL="342900" indent="-342900">
              <a:buFont typeface="Arial" pitchFamily="34" charset="0"/>
              <a:buChar char="•"/>
            </a:pPr>
            <a:r>
              <a:rPr lang="en-US" sz="2000" dirty="0" smtClean="0">
                <a:latin typeface="Arial" pitchFamily="34" charset="0"/>
                <a:cs typeface="Arial" pitchFamily="34" charset="0"/>
              </a:rPr>
              <a:t>A coloring problem, </a:t>
            </a:r>
          </a:p>
          <a:p>
            <a:pPr marL="342900" indent="-342900">
              <a:buFont typeface="Arial" pitchFamily="34" charset="0"/>
              <a:buChar char="•"/>
            </a:pPr>
            <a:r>
              <a:rPr lang="en-US" sz="2000" dirty="0">
                <a:latin typeface="Arial" pitchFamily="34" charset="0"/>
                <a:cs typeface="Arial" pitchFamily="34" charset="0"/>
              </a:rPr>
              <a:t>A</a:t>
            </a:r>
            <a:r>
              <a:rPr lang="en-US" sz="2000" dirty="0" smtClean="0">
                <a:latin typeface="Arial" pitchFamily="34" charset="0"/>
                <a:cs typeface="Arial" pitchFamily="34" charset="0"/>
              </a:rPr>
              <a:t> forbidden-</a:t>
            </a:r>
            <a:r>
              <a:rPr lang="en-US" sz="2000" dirty="0" err="1" smtClean="0">
                <a:latin typeface="Arial" pitchFamily="34" charset="0"/>
                <a:cs typeface="Arial" pitchFamily="34" charset="0"/>
              </a:rPr>
              <a:t>subgraph</a:t>
            </a:r>
            <a:r>
              <a:rPr lang="en-US" sz="2000" dirty="0" smtClean="0">
                <a:latin typeface="Arial" pitchFamily="34" charset="0"/>
                <a:cs typeface="Arial" pitchFamily="34" charset="0"/>
              </a:rPr>
              <a:t> problem</a:t>
            </a:r>
          </a:p>
          <a:p>
            <a:pPr marL="342900" indent="-342900">
              <a:buFont typeface="Arial" pitchFamily="34" charset="0"/>
              <a:buChar char="•"/>
            </a:pPr>
            <a:r>
              <a:rPr lang="en-US" sz="2000" dirty="0" smtClean="0">
                <a:latin typeface="Arial" pitchFamily="34" charset="0"/>
                <a:cs typeface="Arial" pitchFamily="34" charset="0"/>
              </a:rPr>
              <a:t>Linear arithmetic problem</a:t>
            </a:r>
            <a:endParaRPr lang="en-US" sz="2000" dirty="0">
              <a:latin typeface="Arial" pitchFamily="34" charset="0"/>
              <a:cs typeface="Arial" pitchFamily="34" charset="0"/>
            </a:endParaRPr>
          </a:p>
          <a:p>
            <a:r>
              <a:rPr lang="en-US" sz="2000" dirty="0" smtClean="0">
                <a:latin typeface="Arial" pitchFamily="34" charset="0"/>
                <a:cs typeface="Arial" pitchFamily="34" charset="0"/>
              </a:rPr>
              <a:t>Similar process to add new architectural facets onto this structure</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 y="0"/>
            <a:ext cx="1028084" cy="841248"/>
          </a:xfrm>
          <a:prstGeom prst="rect">
            <a:avLst/>
          </a:prstGeom>
          <a:effectLst/>
        </p:spPr>
      </p:pic>
    </p:spTree>
    <p:extLst>
      <p:ext uri="{BB962C8B-B14F-4D97-AF65-F5344CB8AC3E}">
        <p14:creationId xmlns:p14="http://schemas.microsoft.com/office/powerpoint/2010/main" val="28788570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0" y="107003"/>
            <a:ext cx="2052536" cy="525295"/>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011810" y="0"/>
            <a:ext cx="8132189" cy="8412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28134" y="87088"/>
            <a:ext cx="8115866" cy="646331"/>
          </a:xfrm>
          <a:prstGeom prst="rect">
            <a:avLst/>
          </a:prstGeom>
          <a:noFill/>
          <a:effectLst/>
        </p:spPr>
        <p:txBody>
          <a:bodyPr wrap="square" rtlCol="0">
            <a:spAutoFit/>
          </a:bodyPr>
          <a:lstStyle/>
          <a:p>
            <a:pPr algn="ctr"/>
            <a:r>
              <a:rPr lang="en-US" sz="3600" dirty="0" smtClean="0">
                <a:solidFill>
                  <a:schemeClr val="bg1"/>
                </a:solidFill>
                <a:latin typeface="Arial" pitchFamily="34" charset="0"/>
                <a:cs typeface="Arial" pitchFamily="34" charset="0"/>
              </a:rPr>
              <a:t>Solve in Any Direction</a:t>
            </a:r>
          </a:p>
        </p:txBody>
      </p:sp>
      <p:sp>
        <p:nvSpPr>
          <p:cNvPr id="8" name="TextBox 7"/>
          <p:cNvSpPr txBox="1"/>
          <p:nvPr/>
        </p:nvSpPr>
        <p:spPr>
          <a:xfrm>
            <a:off x="172656" y="950908"/>
            <a:ext cx="8467105" cy="707886"/>
          </a:xfrm>
          <a:prstGeom prst="rect">
            <a:avLst/>
          </a:prstGeom>
          <a:noFill/>
        </p:spPr>
        <p:txBody>
          <a:bodyPr wrap="square" rtlCol="0">
            <a:spAutoFit/>
          </a:bodyPr>
          <a:lstStyle/>
          <a:p>
            <a:pPr algn="ctr"/>
            <a:r>
              <a:rPr lang="en-US" sz="2000" dirty="0" smtClean="0">
                <a:latin typeface="Arial" pitchFamily="34" charset="0"/>
                <a:cs typeface="Arial" pitchFamily="34" charset="0"/>
              </a:rPr>
              <a:t>The user constructs a partial model to represent the degrees of freedom in the problem. Degrees of freedom can be anywhere.</a:t>
            </a:r>
            <a:endParaRPr lang="en-US" sz="2000" dirty="0">
              <a:latin typeface="Arial" pitchFamily="34" charset="0"/>
              <a:cs typeface="Arial"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7776" y="1692139"/>
            <a:ext cx="7143223" cy="484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 y="0"/>
            <a:ext cx="1028084" cy="841248"/>
          </a:xfrm>
          <a:prstGeom prst="rect">
            <a:avLst/>
          </a:prstGeom>
          <a:effectLst/>
        </p:spPr>
      </p:pic>
    </p:spTree>
    <p:extLst>
      <p:ext uri="{BB962C8B-B14F-4D97-AF65-F5344CB8AC3E}">
        <p14:creationId xmlns:p14="http://schemas.microsoft.com/office/powerpoint/2010/main" val="36143084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a:xfrm>
            <a:off x="256762" y="2142594"/>
            <a:ext cx="1703294" cy="1156447"/>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latin typeface="Arial Narrow" pitchFamily="34" charset="0"/>
              </a:rPr>
              <a:t>Formula Specification</a:t>
            </a:r>
            <a:endParaRPr lang="en-US" dirty="0">
              <a:latin typeface="Arial Narrow" pitchFamily="34" charset="0"/>
            </a:endParaRPr>
          </a:p>
        </p:txBody>
      </p:sp>
      <p:grpSp>
        <p:nvGrpSpPr>
          <p:cNvPr id="51" name="Group 50"/>
          <p:cNvGrpSpPr/>
          <p:nvPr/>
        </p:nvGrpSpPr>
        <p:grpSpPr>
          <a:xfrm>
            <a:off x="0" y="0"/>
            <a:ext cx="9144000" cy="841248"/>
            <a:chOff x="0" y="0"/>
            <a:chExt cx="9144000" cy="841248"/>
          </a:xfrm>
        </p:grpSpPr>
        <p:sp>
          <p:nvSpPr>
            <p:cNvPr id="41" name="Rectangle 40"/>
            <p:cNvSpPr/>
            <p:nvPr/>
          </p:nvSpPr>
          <p:spPr>
            <a:xfrm>
              <a:off x="0" y="107003"/>
              <a:ext cx="2052536" cy="525295"/>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011810" y="0"/>
              <a:ext cx="8132189" cy="8412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1028134" y="87088"/>
              <a:ext cx="8115866" cy="646331"/>
            </a:xfrm>
            <a:prstGeom prst="rect">
              <a:avLst/>
            </a:prstGeom>
            <a:noFill/>
            <a:effectLst/>
          </p:spPr>
          <p:txBody>
            <a:bodyPr wrap="square" rtlCol="0">
              <a:spAutoFit/>
            </a:bodyPr>
            <a:lstStyle/>
            <a:p>
              <a:pPr algn="ctr"/>
              <a:r>
                <a:rPr lang="en-US" sz="3600" dirty="0" smtClean="0">
                  <a:solidFill>
                    <a:schemeClr val="bg1"/>
                  </a:solidFill>
                  <a:latin typeface="Arial" pitchFamily="34" charset="0"/>
                  <a:cs typeface="Arial" pitchFamily="34" charset="0"/>
                </a:rPr>
                <a:t>Design Space Exploration</a:t>
              </a:r>
            </a:p>
          </p:txBody>
        </p:sp>
        <p:pic>
          <p:nvPicPr>
            <p:cNvPr id="50" name="Picture 2"/>
            <p:cNvPicPr>
              <a:picLocks noChangeAspect="1" noChangeArrowheads="1"/>
            </p:cNvPicPr>
            <p:nvPr/>
          </p:nvPicPr>
          <p:blipFill>
            <a:blip r:embed="rId3" cstate="print"/>
            <a:srcRect/>
            <a:stretch>
              <a:fillRect/>
            </a:stretch>
          </p:blipFill>
          <p:spPr bwMode="auto">
            <a:xfrm>
              <a:off x="0" y="0"/>
              <a:ext cx="1014984" cy="827314"/>
            </a:xfrm>
            <a:prstGeom prst="rect">
              <a:avLst/>
            </a:prstGeom>
            <a:noFill/>
            <a:ln w="12700">
              <a:solidFill>
                <a:schemeClr val="tx1"/>
              </a:solidFill>
              <a:miter lim="800000"/>
              <a:headEnd/>
              <a:tailEnd/>
            </a:ln>
            <a:effectLst/>
          </p:spPr>
        </p:pic>
      </p:grpSp>
      <p:sp>
        <p:nvSpPr>
          <p:cNvPr id="52" name="Right Arrow 51"/>
          <p:cNvSpPr/>
          <p:nvPr/>
        </p:nvSpPr>
        <p:spPr>
          <a:xfrm>
            <a:off x="1690649" y="2277494"/>
            <a:ext cx="1817914" cy="1021875"/>
          </a:xfrm>
          <a:prstGeom prst="rightArrow">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Narrow" pitchFamily="34" charset="0"/>
              </a:rPr>
              <a:t>Symbolic Execution</a:t>
            </a:r>
            <a:endParaRPr lang="en-US" dirty="0">
              <a:solidFill>
                <a:schemeClr val="tx1"/>
              </a:solidFill>
              <a:latin typeface="Arial Narrow" pitchFamily="34" charset="0"/>
            </a:endParaRPr>
          </a:p>
        </p:txBody>
      </p:sp>
      <p:sp>
        <p:nvSpPr>
          <p:cNvPr id="53" name="Rounded Rectangle 52"/>
          <p:cNvSpPr/>
          <p:nvPr/>
        </p:nvSpPr>
        <p:spPr>
          <a:xfrm>
            <a:off x="3272105" y="2316765"/>
            <a:ext cx="1703294" cy="959864"/>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latin typeface="Arial Narrow" pitchFamily="34" charset="0"/>
              </a:rPr>
              <a:t>SMT Formula</a:t>
            </a:r>
            <a:endParaRPr lang="en-US" dirty="0">
              <a:latin typeface="Arial Narrow" pitchFamily="34" charset="0"/>
            </a:endParaRPr>
          </a:p>
        </p:txBody>
      </p:sp>
      <p:cxnSp>
        <p:nvCxnSpPr>
          <p:cNvPr id="55" name="Straight Arrow Connector 54"/>
          <p:cNvCxnSpPr/>
          <p:nvPr/>
        </p:nvCxnSpPr>
        <p:spPr>
          <a:xfrm rot="16200000" flipV="1">
            <a:off x="2062850" y="3401814"/>
            <a:ext cx="664028"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1132118" y="3766485"/>
            <a:ext cx="2656114" cy="707886"/>
          </a:xfrm>
          <a:prstGeom prst="rect">
            <a:avLst/>
          </a:prstGeom>
          <a:noFill/>
        </p:spPr>
        <p:txBody>
          <a:bodyPr wrap="square" rtlCol="0">
            <a:spAutoFit/>
          </a:bodyPr>
          <a:lstStyle/>
          <a:p>
            <a:pPr algn="ctr"/>
            <a:r>
              <a:rPr lang="en-US" sz="2000" dirty="0" smtClean="0">
                <a:latin typeface="Arial Narrow" pitchFamily="34" charset="0"/>
              </a:rPr>
              <a:t>Cardinality bounds on record instances</a:t>
            </a:r>
            <a:endParaRPr lang="en-US" sz="2000" dirty="0">
              <a:latin typeface="Arial Narrow" pitchFamily="34" charset="0"/>
            </a:endParaRPr>
          </a:p>
        </p:txBody>
      </p:sp>
      <p:sp>
        <p:nvSpPr>
          <p:cNvPr id="60" name="Right Arrow 59"/>
          <p:cNvSpPr/>
          <p:nvPr/>
        </p:nvSpPr>
        <p:spPr>
          <a:xfrm>
            <a:off x="4858391" y="2255723"/>
            <a:ext cx="2435042" cy="1021875"/>
          </a:xfrm>
          <a:prstGeom prst="rightArrow">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Narrow" pitchFamily="34" charset="0"/>
              </a:rPr>
              <a:t>Add symmetry breaking</a:t>
            </a:r>
            <a:endParaRPr lang="en-US" dirty="0">
              <a:solidFill>
                <a:schemeClr val="tx1"/>
              </a:solidFill>
              <a:latin typeface="Arial Narrow" pitchFamily="34" charset="0"/>
            </a:endParaRPr>
          </a:p>
        </p:txBody>
      </p:sp>
      <p:sp>
        <p:nvSpPr>
          <p:cNvPr id="63" name="Rounded Rectangle 62"/>
          <p:cNvSpPr/>
          <p:nvPr/>
        </p:nvSpPr>
        <p:spPr>
          <a:xfrm>
            <a:off x="7136531" y="2305878"/>
            <a:ext cx="1703294" cy="959864"/>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latin typeface="Arial Narrow" pitchFamily="34" charset="0"/>
              </a:rPr>
              <a:t>Z3 Solver</a:t>
            </a:r>
            <a:endParaRPr lang="en-US" dirty="0">
              <a:latin typeface="Arial Narrow" pitchFamily="34" charset="0"/>
            </a:endParaRPr>
          </a:p>
        </p:txBody>
      </p:sp>
      <p:sp>
        <p:nvSpPr>
          <p:cNvPr id="64" name="Right Arrow 63"/>
          <p:cNvSpPr/>
          <p:nvPr/>
        </p:nvSpPr>
        <p:spPr>
          <a:xfrm rot="5400000">
            <a:off x="6937554" y="3757963"/>
            <a:ext cx="2239119" cy="1021875"/>
          </a:xfrm>
          <a:prstGeom prst="rightArrow">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Narrow" pitchFamily="34" charset="0"/>
              </a:rPr>
              <a:t>Reconstruct FORMULA model</a:t>
            </a:r>
            <a:endParaRPr lang="en-US" dirty="0">
              <a:solidFill>
                <a:schemeClr val="tx1"/>
              </a:solidFill>
              <a:latin typeface="Arial Narrow" pitchFamily="34" charset="0"/>
            </a:endParaRPr>
          </a:p>
        </p:txBody>
      </p:sp>
      <p:sp>
        <p:nvSpPr>
          <p:cNvPr id="65" name="Rounded Rectangle 64"/>
          <p:cNvSpPr/>
          <p:nvPr/>
        </p:nvSpPr>
        <p:spPr>
          <a:xfrm>
            <a:off x="7212731" y="5223250"/>
            <a:ext cx="1703294" cy="959864"/>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latin typeface="Arial Narrow" pitchFamily="34" charset="0"/>
              </a:rPr>
              <a:t>Pick next region</a:t>
            </a:r>
            <a:endParaRPr lang="en-US" dirty="0">
              <a:latin typeface="Arial Narrow" pitchFamily="34" charset="0"/>
            </a:endParaRPr>
          </a:p>
        </p:txBody>
      </p:sp>
      <p:sp>
        <p:nvSpPr>
          <p:cNvPr id="66" name="Right Arrow 65"/>
          <p:cNvSpPr/>
          <p:nvPr/>
        </p:nvSpPr>
        <p:spPr>
          <a:xfrm rot="13503059">
            <a:off x="4371232" y="3805548"/>
            <a:ext cx="3328968" cy="918662"/>
          </a:xfrm>
          <a:prstGeom prst="rightArrow">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Narrow" pitchFamily="34" charset="0"/>
            </a:endParaRPr>
          </a:p>
        </p:txBody>
      </p:sp>
      <p:sp>
        <p:nvSpPr>
          <p:cNvPr id="67" name="TextBox 66"/>
          <p:cNvSpPr txBox="1"/>
          <p:nvPr/>
        </p:nvSpPr>
        <p:spPr>
          <a:xfrm>
            <a:off x="4865919" y="3995085"/>
            <a:ext cx="2656114" cy="400110"/>
          </a:xfrm>
          <a:prstGeom prst="rect">
            <a:avLst/>
          </a:prstGeom>
          <a:noFill/>
        </p:spPr>
        <p:txBody>
          <a:bodyPr wrap="square" rtlCol="0">
            <a:spAutoFit/>
          </a:bodyPr>
          <a:lstStyle/>
          <a:p>
            <a:pPr algn="ctr"/>
            <a:r>
              <a:rPr lang="en-US" sz="2000" dirty="0" smtClean="0">
                <a:latin typeface="Arial Narrow" pitchFamily="34" charset="0"/>
              </a:rPr>
              <a:t>Encode solution region</a:t>
            </a:r>
            <a:endParaRPr lang="en-US" sz="2000" dirty="0">
              <a:latin typeface="Arial Narrow" pitchFamily="34" charset="0"/>
            </a:endParaRPr>
          </a:p>
        </p:txBody>
      </p:sp>
      <p:sp>
        <p:nvSpPr>
          <p:cNvPr id="68" name="Bent-Up Arrow 67"/>
          <p:cNvSpPr/>
          <p:nvPr/>
        </p:nvSpPr>
        <p:spPr>
          <a:xfrm flipH="1">
            <a:off x="2057403" y="4572028"/>
            <a:ext cx="5007430" cy="1262742"/>
          </a:xfrm>
          <a:prstGeom prst="bentUpArrow">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Try something new</a:t>
            </a:r>
            <a:endParaRPr lang="en-US" dirty="0">
              <a:solidFill>
                <a:schemeClr val="tx1"/>
              </a:solidFill>
            </a:endParaRPr>
          </a:p>
        </p:txBody>
      </p:sp>
      <p:sp>
        <p:nvSpPr>
          <p:cNvPr id="20" name="TextBox 19"/>
          <p:cNvSpPr txBox="1"/>
          <p:nvPr/>
        </p:nvSpPr>
        <p:spPr>
          <a:xfrm>
            <a:off x="301157" y="993326"/>
            <a:ext cx="8467105" cy="707886"/>
          </a:xfrm>
          <a:prstGeom prst="rect">
            <a:avLst/>
          </a:prstGeom>
          <a:noFill/>
        </p:spPr>
        <p:txBody>
          <a:bodyPr wrap="square" rtlCol="0">
            <a:spAutoFit/>
          </a:bodyPr>
          <a:lstStyle/>
          <a:p>
            <a:pPr algn="ctr"/>
            <a:r>
              <a:rPr lang="en-US" sz="2000" dirty="0" smtClean="0">
                <a:latin typeface="Arial" pitchFamily="34" charset="0"/>
                <a:cs typeface="Arial" pitchFamily="34" charset="0"/>
              </a:rPr>
              <a:t>Given a spec and a partial model, then symbolic execution constructs a formula representing the design space.</a:t>
            </a:r>
            <a:endParaRPr lang="en-US" sz="2000" dirty="0">
              <a:latin typeface="Arial" pitchFamily="34" charset="0"/>
              <a:cs typeface="Arial" pitchFamily="34" charset="0"/>
            </a:endParaRPr>
          </a:p>
        </p:txBody>
      </p:sp>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 y="0"/>
            <a:ext cx="1028084" cy="841248"/>
          </a:xfrm>
          <a:prstGeom prst="rect">
            <a:avLst/>
          </a:prstGeom>
          <a:effectLst/>
        </p:spPr>
      </p:pic>
    </p:spTree>
    <p:extLst>
      <p:ext uri="{BB962C8B-B14F-4D97-AF65-F5344CB8AC3E}">
        <p14:creationId xmlns:p14="http://schemas.microsoft.com/office/powerpoint/2010/main" val="3578055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1219200"/>
            <a:ext cx="4333954" cy="4452873"/>
          </a:xfrm>
          <a:prstGeom prst="rect">
            <a:avLst/>
          </a:prstGeom>
        </p:spPr>
      </p:pic>
      <p:sp>
        <p:nvSpPr>
          <p:cNvPr id="8" name="TextBox 7"/>
          <p:cNvSpPr txBox="1"/>
          <p:nvPr/>
        </p:nvSpPr>
        <p:spPr>
          <a:xfrm>
            <a:off x="2834148" y="167599"/>
            <a:ext cx="6324600" cy="461665"/>
          </a:xfrm>
          <a:prstGeom prst="rect">
            <a:avLst/>
          </a:prstGeom>
          <a:noFill/>
        </p:spPr>
        <p:txBody>
          <a:bodyPr wrap="square" rtlCol="0">
            <a:spAutoFit/>
          </a:bodyPr>
          <a:lstStyle/>
          <a:p>
            <a:r>
              <a:rPr lang="en-US" sz="2400" dirty="0" smtClean="0"/>
              <a:t>A Verifying ML Compiler</a:t>
            </a:r>
            <a:endParaRPr lang="en-US" sz="2400" dirty="0"/>
          </a:p>
        </p:txBody>
      </p:sp>
      <p:sp>
        <p:nvSpPr>
          <p:cNvPr id="4" name="TextBox 3"/>
          <p:cNvSpPr txBox="1"/>
          <p:nvPr/>
        </p:nvSpPr>
        <p:spPr>
          <a:xfrm>
            <a:off x="2081590" y="6045791"/>
            <a:ext cx="4852610" cy="646331"/>
          </a:xfrm>
          <a:prstGeom prst="rect">
            <a:avLst/>
          </a:prstGeom>
          <a:noFill/>
        </p:spPr>
        <p:txBody>
          <a:bodyPr wrap="none" rtlCol="0">
            <a:spAutoFit/>
          </a:bodyPr>
          <a:lstStyle/>
          <a:p>
            <a:r>
              <a:rPr lang="en-US" dirty="0" err="1">
                <a:hlinkClick r:id="rId3"/>
              </a:rPr>
              <a:t>Karthik</a:t>
            </a:r>
            <a:r>
              <a:rPr lang="en-US" dirty="0">
                <a:hlinkClick r:id="rId3"/>
              </a:rPr>
              <a:t> </a:t>
            </a:r>
            <a:r>
              <a:rPr lang="en-US" dirty="0" err="1" smtClean="0">
                <a:hlinkClick r:id="rId3"/>
              </a:rPr>
              <a:t>Bhargavan</a:t>
            </a:r>
            <a:r>
              <a:rPr lang="en-US" dirty="0" smtClean="0"/>
              <a:t> </a:t>
            </a:r>
            <a:r>
              <a:rPr lang="en-US" dirty="0" smtClean="0">
                <a:hlinkClick r:id="rId4" action="ppaction://hlinkfile"/>
              </a:rPr>
              <a:t>Juan Chen</a:t>
            </a:r>
            <a:r>
              <a:rPr lang="en-US" dirty="0"/>
              <a:t> </a:t>
            </a:r>
            <a:r>
              <a:rPr lang="en-US" dirty="0" smtClean="0">
                <a:hlinkClick r:id="rId5" action="ppaction://hlinkfile"/>
              </a:rPr>
              <a:t>Cedric </a:t>
            </a:r>
            <a:r>
              <a:rPr lang="en-US" dirty="0" err="1">
                <a:hlinkClick r:id="rId5" action="ppaction://hlinkfile"/>
              </a:rPr>
              <a:t>Fournet</a:t>
            </a:r>
            <a:endParaRPr lang="en-US" dirty="0"/>
          </a:p>
          <a:p>
            <a:r>
              <a:rPr lang="en-US" dirty="0">
                <a:hlinkClick r:id="rId6"/>
              </a:rPr>
              <a:t>Pierre-Yves </a:t>
            </a:r>
            <a:r>
              <a:rPr lang="en-US" dirty="0" err="1" smtClean="0">
                <a:hlinkClick r:id="rId6"/>
              </a:rPr>
              <a:t>Strub</a:t>
            </a:r>
            <a:r>
              <a:rPr lang="en-US" dirty="0"/>
              <a:t> </a:t>
            </a:r>
            <a:r>
              <a:rPr lang="en-US" b="1" dirty="0" smtClean="0">
                <a:solidFill>
                  <a:srgbClr val="0B891A"/>
                </a:solidFill>
                <a:hlinkClick r:id="rId7" action="ppaction://hlinkfile"/>
              </a:rPr>
              <a:t>Nikhil Swamy</a:t>
            </a:r>
            <a:r>
              <a:rPr lang="en-US" b="1" dirty="0">
                <a:solidFill>
                  <a:srgbClr val="0B891A"/>
                </a:solidFill>
              </a:rPr>
              <a:t> </a:t>
            </a:r>
            <a:r>
              <a:rPr lang="en-US" dirty="0" smtClean="0">
                <a:hlinkClick r:id="rId8"/>
              </a:rPr>
              <a:t>Jean </a:t>
            </a:r>
            <a:r>
              <a:rPr lang="en-US" dirty="0">
                <a:hlinkClick r:id="rId8"/>
              </a:rPr>
              <a:t>Yang</a:t>
            </a:r>
            <a:r>
              <a:rPr lang="en-US" dirty="0"/>
              <a:t> </a:t>
            </a:r>
          </a:p>
        </p:txBody>
      </p:sp>
    </p:spTree>
    <p:extLst>
      <p:ext uri="{BB962C8B-B14F-4D97-AF65-F5344CB8AC3E}">
        <p14:creationId xmlns:p14="http://schemas.microsoft.com/office/powerpoint/2010/main" val="42792022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1219200"/>
            <a:ext cx="4333954" cy="4452873"/>
          </a:xfrm>
          <a:prstGeom prst="rect">
            <a:avLst/>
          </a:prstGeom>
        </p:spPr>
      </p:pic>
      <p:sp>
        <p:nvSpPr>
          <p:cNvPr id="8" name="TextBox 7"/>
          <p:cNvSpPr txBox="1"/>
          <p:nvPr/>
        </p:nvSpPr>
        <p:spPr>
          <a:xfrm>
            <a:off x="152400" y="177882"/>
            <a:ext cx="5181600" cy="1938992"/>
          </a:xfrm>
          <a:prstGeom prst="rect">
            <a:avLst/>
          </a:prstGeom>
          <a:noFill/>
        </p:spPr>
        <p:txBody>
          <a:bodyPr wrap="square" rtlCol="0">
            <a:spAutoFit/>
          </a:bodyPr>
          <a:lstStyle/>
          <a:p>
            <a:r>
              <a:rPr lang="en-US" sz="2400" dirty="0" smtClean="0"/>
              <a:t>F* type system:</a:t>
            </a:r>
          </a:p>
          <a:p>
            <a:r>
              <a:rPr lang="en-US" sz="2400" dirty="0"/>
              <a:t> </a:t>
            </a:r>
            <a:r>
              <a:rPr lang="en-US" sz="2400" dirty="0" smtClean="0"/>
              <a:t>     Dependently typed Core ML, </a:t>
            </a:r>
          </a:p>
          <a:p>
            <a:r>
              <a:rPr lang="en-US" sz="2400" dirty="0"/>
              <a:t> </a:t>
            </a:r>
            <a:r>
              <a:rPr lang="en-US" sz="2400" dirty="0" smtClean="0"/>
              <a:t>     with higher </a:t>
            </a:r>
            <a:r>
              <a:rPr lang="en-US" sz="2400" dirty="0" err="1" smtClean="0"/>
              <a:t>kinding</a:t>
            </a:r>
            <a:r>
              <a:rPr lang="en-US" sz="2400" dirty="0" smtClean="0"/>
              <a:t>,</a:t>
            </a:r>
          </a:p>
          <a:p>
            <a:r>
              <a:rPr lang="en-US" sz="2400" dirty="0"/>
              <a:t> </a:t>
            </a:r>
            <a:r>
              <a:rPr lang="en-US" sz="2400" dirty="0" smtClean="0"/>
              <a:t>     and affine types</a:t>
            </a:r>
          </a:p>
          <a:p>
            <a:endParaRPr lang="en-US" sz="2400" dirty="0"/>
          </a:p>
        </p:txBody>
      </p:sp>
    </p:spTree>
    <p:extLst>
      <p:ext uri="{BB962C8B-B14F-4D97-AF65-F5344CB8AC3E}">
        <p14:creationId xmlns:p14="http://schemas.microsoft.com/office/powerpoint/2010/main" val="21688924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1219200"/>
            <a:ext cx="4333954" cy="4452873"/>
          </a:xfrm>
          <a:prstGeom prst="rect">
            <a:avLst/>
          </a:prstGeom>
        </p:spPr>
      </p:pic>
      <p:sp>
        <p:nvSpPr>
          <p:cNvPr id="9" name="TextBox 8"/>
          <p:cNvSpPr txBox="1"/>
          <p:nvPr/>
        </p:nvSpPr>
        <p:spPr>
          <a:xfrm>
            <a:off x="2895600" y="609600"/>
            <a:ext cx="3190954" cy="646331"/>
          </a:xfrm>
          <a:prstGeom prst="rect">
            <a:avLst/>
          </a:prstGeom>
          <a:noFill/>
        </p:spPr>
        <p:txBody>
          <a:bodyPr wrap="square" rtlCol="0">
            <a:spAutoFit/>
          </a:bodyPr>
          <a:lstStyle/>
          <a:p>
            <a:r>
              <a:rPr lang="en-US" b="1" dirty="0" smtClean="0"/>
              <a:t>Fine: Security-oriented</a:t>
            </a:r>
          </a:p>
          <a:p>
            <a:r>
              <a:rPr lang="en-US" b="1" dirty="0" smtClean="0"/>
              <a:t> F# subset (ESOP ’10)</a:t>
            </a:r>
            <a:endParaRPr lang="en-US" sz="1200" b="1" dirty="0"/>
          </a:p>
        </p:txBody>
      </p:sp>
      <p:sp>
        <p:nvSpPr>
          <p:cNvPr id="11" name="TextBox 10"/>
          <p:cNvSpPr txBox="1"/>
          <p:nvPr/>
        </p:nvSpPr>
        <p:spPr>
          <a:xfrm>
            <a:off x="6553200" y="2200870"/>
            <a:ext cx="2286000" cy="1200329"/>
          </a:xfrm>
          <a:prstGeom prst="rect">
            <a:avLst/>
          </a:prstGeom>
          <a:noFill/>
        </p:spPr>
        <p:txBody>
          <a:bodyPr wrap="square" rtlCol="0">
            <a:spAutoFit/>
          </a:bodyPr>
          <a:lstStyle/>
          <a:p>
            <a:r>
              <a:rPr lang="en-US" b="1" dirty="0" smtClean="0"/>
              <a:t>F7: Refinement types for crypto protocols </a:t>
            </a:r>
          </a:p>
          <a:p>
            <a:r>
              <a:rPr lang="en-US" b="1" dirty="0" smtClean="0"/>
              <a:t>(CSF’08, POPL ‘10)</a:t>
            </a:r>
            <a:endParaRPr lang="en-US" b="1" dirty="0"/>
          </a:p>
        </p:txBody>
      </p:sp>
      <p:sp>
        <p:nvSpPr>
          <p:cNvPr id="12" name="TextBox 11"/>
          <p:cNvSpPr txBox="1"/>
          <p:nvPr/>
        </p:nvSpPr>
        <p:spPr>
          <a:xfrm>
            <a:off x="1039923" y="2150790"/>
            <a:ext cx="2693877" cy="923330"/>
          </a:xfrm>
          <a:prstGeom prst="rect">
            <a:avLst/>
          </a:prstGeom>
          <a:noFill/>
        </p:spPr>
        <p:txBody>
          <a:bodyPr wrap="square" rtlCol="0">
            <a:spAutoFit/>
          </a:bodyPr>
          <a:lstStyle/>
          <a:p>
            <a:r>
              <a:rPr lang="en-US" b="1" dirty="0" smtClean="0"/>
              <a:t>DCIL: Dependently typed .NET </a:t>
            </a:r>
            <a:r>
              <a:rPr lang="en-US" b="1" dirty="0" err="1" smtClean="0"/>
              <a:t>bytecode</a:t>
            </a:r>
            <a:r>
              <a:rPr lang="en-US" b="1" dirty="0" smtClean="0"/>
              <a:t> (PLDI ‘10)</a:t>
            </a:r>
            <a:endParaRPr lang="en-US" b="1" dirty="0"/>
          </a:p>
        </p:txBody>
      </p:sp>
      <p:sp>
        <p:nvSpPr>
          <p:cNvPr id="13" name="TextBox 12"/>
          <p:cNvSpPr txBox="1"/>
          <p:nvPr/>
        </p:nvSpPr>
        <p:spPr>
          <a:xfrm>
            <a:off x="5501148" y="5339790"/>
            <a:ext cx="2804652" cy="923330"/>
          </a:xfrm>
          <a:prstGeom prst="rect">
            <a:avLst/>
          </a:prstGeom>
          <a:noFill/>
        </p:spPr>
        <p:txBody>
          <a:bodyPr wrap="square" rtlCol="0">
            <a:spAutoFit/>
          </a:bodyPr>
          <a:lstStyle/>
          <a:p>
            <a:r>
              <a:rPr lang="en-US" b="1" dirty="0" smtClean="0"/>
              <a:t>FX: Modular </a:t>
            </a:r>
          </a:p>
          <a:p>
            <a:r>
              <a:rPr lang="en-US" b="1" dirty="0" smtClean="0"/>
              <a:t>verification of </a:t>
            </a:r>
          </a:p>
          <a:p>
            <a:r>
              <a:rPr lang="en-US" b="1" dirty="0" err="1" smtClean="0"/>
              <a:t>stateful</a:t>
            </a:r>
            <a:r>
              <a:rPr lang="en-US" b="1" dirty="0" smtClean="0"/>
              <a:t> code (PLPV ‘11) </a:t>
            </a:r>
            <a:endParaRPr lang="en-US" sz="1200" b="1" dirty="0"/>
          </a:p>
        </p:txBody>
      </p:sp>
      <p:sp>
        <p:nvSpPr>
          <p:cNvPr id="14" name="TextBox 13"/>
          <p:cNvSpPr txBox="1"/>
          <p:nvPr/>
        </p:nvSpPr>
        <p:spPr>
          <a:xfrm>
            <a:off x="1295400" y="5105400"/>
            <a:ext cx="2262648" cy="1477328"/>
          </a:xfrm>
          <a:prstGeom prst="rect">
            <a:avLst/>
          </a:prstGeom>
          <a:noFill/>
        </p:spPr>
        <p:txBody>
          <a:bodyPr wrap="square" rtlCol="0">
            <a:spAutoFit/>
          </a:bodyPr>
          <a:lstStyle/>
          <a:p>
            <a:r>
              <a:rPr lang="en-US" b="1" dirty="0" smtClean="0"/>
              <a:t>Ibex/</a:t>
            </a:r>
            <a:r>
              <a:rPr lang="en-US" b="1" dirty="0" err="1" smtClean="0"/>
              <a:t>RePriv</a:t>
            </a:r>
            <a:r>
              <a:rPr lang="en-US" b="1" dirty="0" smtClean="0"/>
              <a:t>: Dependently typed web browser extensions </a:t>
            </a:r>
          </a:p>
          <a:p>
            <a:r>
              <a:rPr lang="en-US" b="1" dirty="0" smtClean="0"/>
              <a:t>(2 x Oakland ‘11)</a:t>
            </a:r>
            <a:endParaRPr lang="en-US" b="1" dirty="0"/>
          </a:p>
        </p:txBody>
      </p:sp>
      <p:sp>
        <p:nvSpPr>
          <p:cNvPr id="10" name="TextBox 9"/>
          <p:cNvSpPr txBox="1"/>
          <p:nvPr/>
        </p:nvSpPr>
        <p:spPr>
          <a:xfrm>
            <a:off x="-26877" y="-5024"/>
            <a:ext cx="5181600" cy="830997"/>
          </a:xfrm>
          <a:prstGeom prst="rect">
            <a:avLst/>
          </a:prstGeom>
          <a:noFill/>
        </p:spPr>
        <p:txBody>
          <a:bodyPr wrap="square" rtlCol="0">
            <a:spAutoFit/>
          </a:bodyPr>
          <a:lstStyle/>
          <a:p>
            <a:r>
              <a:rPr lang="en-US" sz="2400" dirty="0" smtClean="0"/>
              <a:t>F* combines several projects at MSR</a:t>
            </a:r>
          </a:p>
          <a:p>
            <a:r>
              <a:rPr lang="en-US" sz="2400" dirty="0"/>
              <a:t> </a:t>
            </a:r>
            <a:r>
              <a:rPr lang="en-US" sz="2400" dirty="0" smtClean="0"/>
              <a:t>     </a:t>
            </a:r>
            <a:endParaRPr lang="en-US" sz="2400" dirty="0"/>
          </a:p>
        </p:txBody>
      </p:sp>
    </p:spTree>
    <p:extLst>
      <p:ext uri="{BB962C8B-B14F-4D97-AF65-F5344CB8AC3E}">
        <p14:creationId xmlns:p14="http://schemas.microsoft.com/office/powerpoint/2010/main" val="20949212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sz="quarter" idx="1"/>
          </p:nvPr>
        </p:nvSpPr>
        <p:spPr>
          <a:xfrm>
            <a:off x="152400" y="152400"/>
            <a:ext cx="6010276" cy="978932"/>
          </a:xfrm>
        </p:spPr>
        <p:txBody>
          <a:bodyPr anchor="ctr">
            <a:normAutofit/>
          </a:bodyPr>
          <a:lstStyle/>
          <a:p>
            <a:pPr>
              <a:buNone/>
            </a:pPr>
            <a:r>
              <a:rPr lang="en-US" sz="2000" b="1" dirty="0" smtClean="0"/>
              <a:t>F* Source: core-ML with dependent refinement types</a:t>
            </a:r>
          </a:p>
        </p:txBody>
      </p:sp>
      <p:grpSp>
        <p:nvGrpSpPr>
          <p:cNvPr id="14" name="Group 13"/>
          <p:cNvGrpSpPr/>
          <p:nvPr/>
        </p:nvGrpSpPr>
        <p:grpSpPr>
          <a:xfrm>
            <a:off x="3124200" y="1066800"/>
            <a:ext cx="2737964" cy="2182761"/>
            <a:chOff x="3129436" y="1066800"/>
            <a:chExt cx="2737964" cy="2182761"/>
          </a:xfrm>
        </p:grpSpPr>
        <p:sp>
          <p:nvSpPr>
            <p:cNvPr id="4" name="Vertical Scroll 3"/>
            <p:cNvSpPr/>
            <p:nvPr/>
          </p:nvSpPr>
          <p:spPr>
            <a:xfrm>
              <a:off x="3962400" y="1066800"/>
              <a:ext cx="1643538" cy="675620"/>
            </a:xfrm>
            <a:prstGeom prst="verticalScroll">
              <a:avLst/>
            </a:prstGeom>
            <a:solidFill>
              <a:srgbClr val="FF0000">
                <a:alpha val="2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latin typeface="+mj-lt"/>
                </a:rPr>
                <a:t>F* source</a:t>
              </a:r>
              <a:endParaRPr lang="en-US" sz="1100" b="1" dirty="0">
                <a:solidFill>
                  <a:schemeClr val="tx1"/>
                </a:solidFill>
                <a:latin typeface="+mj-lt"/>
              </a:endParaRPr>
            </a:p>
          </p:txBody>
        </p:sp>
        <p:grpSp>
          <p:nvGrpSpPr>
            <p:cNvPr id="5" name="Group 4"/>
            <p:cNvGrpSpPr/>
            <p:nvPr/>
          </p:nvGrpSpPr>
          <p:grpSpPr>
            <a:xfrm>
              <a:off x="3129436" y="1828800"/>
              <a:ext cx="2737964" cy="1420761"/>
              <a:chOff x="157637" y="1345544"/>
              <a:chExt cx="2737964" cy="1420761"/>
            </a:xfrm>
          </p:grpSpPr>
          <p:sp>
            <p:nvSpPr>
              <p:cNvPr id="13" name="Down Arrow 12"/>
              <p:cNvSpPr/>
              <p:nvPr/>
            </p:nvSpPr>
            <p:spPr>
              <a:xfrm>
                <a:off x="1600200" y="1345544"/>
                <a:ext cx="350519" cy="43016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 name="Group 10"/>
              <p:cNvGrpSpPr/>
              <p:nvPr/>
            </p:nvGrpSpPr>
            <p:grpSpPr>
              <a:xfrm>
                <a:off x="157637" y="1851905"/>
                <a:ext cx="2737964" cy="914400"/>
                <a:chOff x="157637" y="1762781"/>
                <a:chExt cx="2737964" cy="914400"/>
              </a:xfrm>
            </p:grpSpPr>
            <p:sp>
              <p:nvSpPr>
                <p:cNvPr id="19" name="Rounded Rectangle 18"/>
                <p:cNvSpPr/>
                <p:nvPr/>
              </p:nvSpPr>
              <p:spPr>
                <a:xfrm>
                  <a:off x="157637" y="1772305"/>
                  <a:ext cx="1213963" cy="904875"/>
                </a:xfrm>
                <a:prstGeom prst="round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solidFill>
                        <a:schemeClr val="bg1"/>
                      </a:solidFill>
                      <a:latin typeface="+mj-lt"/>
                      <a:cs typeface="Consolas"/>
                    </a:rPr>
                    <a:t>Z3</a:t>
                  </a:r>
                  <a:endParaRPr lang="en-US" sz="1600" b="1" dirty="0">
                    <a:solidFill>
                      <a:schemeClr val="bg1"/>
                    </a:solidFill>
                    <a:latin typeface="+mj-lt"/>
                  </a:endParaRPr>
                </a:p>
              </p:txBody>
            </p:sp>
            <p:sp>
              <p:nvSpPr>
                <p:cNvPr id="12" name="Rounded Rectangle 11"/>
                <p:cNvSpPr/>
                <p:nvPr/>
              </p:nvSpPr>
              <p:spPr>
                <a:xfrm>
                  <a:off x="1152525" y="1762781"/>
                  <a:ext cx="1743076" cy="914400"/>
                </a:xfrm>
                <a:prstGeom prst="roundRect">
                  <a:avLst/>
                </a:prstGeom>
                <a:solidFill>
                  <a:schemeClr val="accent1">
                    <a:lumMod val="20000"/>
                    <a:lumOff val="80000"/>
                  </a:schemeClr>
                </a:solidFill>
                <a:ln w="12700" cap="flat" cmpd="sng" algn="ctr">
                  <a:solidFill>
                    <a:schemeClr val="accent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marL="342900" lvl="0" indent="-342900" algn="ctr">
                    <a:spcBef>
                      <a:spcPct val="20000"/>
                    </a:spcBef>
                    <a:buClr>
                      <a:schemeClr val="tx1">
                        <a:lumMod val="85000"/>
                        <a:lumOff val="15000"/>
                      </a:schemeClr>
                    </a:buClr>
                    <a:defRPr/>
                  </a:pPr>
                  <a:r>
                    <a:rPr lang="en-US" sz="2000" b="1" dirty="0" smtClean="0">
                      <a:solidFill>
                        <a:schemeClr val="tx1">
                          <a:lumMod val="85000"/>
                          <a:lumOff val="15000"/>
                        </a:schemeClr>
                      </a:solidFill>
                    </a:rPr>
                    <a:t>Type-checker </a:t>
                  </a:r>
                </a:p>
                <a:p>
                  <a:pPr marL="342900" lvl="0" indent="-342900" algn="ctr">
                    <a:spcBef>
                      <a:spcPct val="20000"/>
                    </a:spcBef>
                    <a:buClr>
                      <a:schemeClr val="tx1">
                        <a:lumMod val="85000"/>
                        <a:lumOff val="15000"/>
                      </a:schemeClr>
                    </a:buClr>
                    <a:defRPr/>
                  </a:pPr>
                  <a:r>
                    <a:rPr lang="en-US" sz="2000" b="1" dirty="0" smtClean="0">
                      <a:solidFill>
                        <a:schemeClr val="tx1">
                          <a:lumMod val="85000"/>
                          <a:lumOff val="15000"/>
                        </a:schemeClr>
                      </a:solidFill>
                    </a:rPr>
                    <a:t>+ </a:t>
                  </a:r>
                  <a:r>
                    <a:rPr lang="en-US" sz="2000" b="1" dirty="0" smtClean="0">
                      <a:solidFill>
                        <a:schemeClr val="tx1">
                          <a:lumMod val="85000"/>
                          <a:lumOff val="15000"/>
                        </a:schemeClr>
                      </a:solidFill>
                      <a:latin typeface="Consolas"/>
                      <a:cs typeface="Consolas"/>
                    </a:rPr>
                    <a:t>Compiler</a:t>
                  </a:r>
                  <a:endParaRPr lang="en-US" sz="2000" b="1" dirty="0">
                    <a:solidFill>
                      <a:schemeClr val="tx1">
                        <a:lumMod val="85000"/>
                        <a:lumOff val="15000"/>
                      </a:schemeClr>
                    </a:solidFill>
                    <a:latin typeface="Consolas"/>
                    <a:cs typeface="Consolas"/>
                  </a:endParaRPr>
                </a:p>
              </p:txBody>
            </p:sp>
          </p:grpSp>
        </p:grpSp>
      </p:grpSp>
      <p:grpSp>
        <p:nvGrpSpPr>
          <p:cNvPr id="18" name="Group 17"/>
          <p:cNvGrpSpPr/>
          <p:nvPr/>
        </p:nvGrpSpPr>
        <p:grpSpPr>
          <a:xfrm>
            <a:off x="4978837" y="2991757"/>
            <a:ext cx="3520202" cy="3740999"/>
            <a:chOff x="5488011" y="2952429"/>
            <a:chExt cx="3520202" cy="3740999"/>
          </a:xfrm>
        </p:grpSpPr>
        <p:sp>
          <p:nvSpPr>
            <p:cNvPr id="32" name="Bent-Up Arrow 31"/>
            <p:cNvSpPr/>
            <p:nvPr/>
          </p:nvSpPr>
          <p:spPr>
            <a:xfrm rot="16200000" flipH="1" flipV="1">
              <a:off x="5685652" y="3138966"/>
              <a:ext cx="704858" cy="1100139"/>
            </a:xfrm>
            <a:prstGeom prst="bentUpArrow">
              <a:avLst>
                <a:gd name="adj1" fmla="val 20724"/>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Vertical Scroll 32"/>
            <p:cNvSpPr/>
            <p:nvPr/>
          </p:nvSpPr>
          <p:spPr>
            <a:xfrm>
              <a:off x="6553200" y="3581400"/>
              <a:ext cx="1676400" cy="808940"/>
            </a:xfrm>
            <a:prstGeom prst="verticalScroll">
              <a:avLst>
                <a:gd name="adj" fmla="val 19118"/>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latin typeface="+mj-lt"/>
                  <a:cs typeface="Consolas"/>
                </a:rPr>
                <a:t>Java</a:t>
              </a:r>
            </a:p>
            <a:p>
              <a:pPr algn="ctr"/>
              <a:r>
                <a:rPr lang="en-US" sz="2400" b="1" dirty="0" smtClean="0">
                  <a:solidFill>
                    <a:schemeClr val="tx1"/>
                  </a:solidFill>
                  <a:latin typeface="+mj-lt"/>
                  <a:cs typeface="Consolas"/>
                </a:rPr>
                <a:t>Script</a:t>
              </a:r>
            </a:p>
          </p:txBody>
        </p:sp>
        <p:grpSp>
          <p:nvGrpSpPr>
            <p:cNvPr id="16" name="Group 15"/>
            <p:cNvGrpSpPr/>
            <p:nvPr/>
          </p:nvGrpSpPr>
          <p:grpSpPr>
            <a:xfrm>
              <a:off x="6551949" y="5452700"/>
              <a:ext cx="1770091" cy="1240728"/>
              <a:chOff x="6796789" y="5452700"/>
              <a:chExt cx="1770091" cy="1240728"/>
            </a:xfrm>
          </p:grpSpPr>
          <p:pic>
            <p:nvPicPr>
              <p:cNvPr id="35" name="Picture 4" descr="http://gigjets.com/wp-content/uploads/2010/04/google-chrome-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38114" y="5887285"/>
                <a:ext cx="728766" cy="52030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http://www.digitaltrends.com/wp-content/uploads/2009/12/internet-explorer-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68277" y="5452700"/>
                <a:ext cx="707328" cy="70732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96789" y="5927725"/>
                <a:ext cx="471488" cy="447675"/>
              </a:xfrm>
              <a:prstGeom prst="rect">
                <a:avLst/>
              </a:prstGeom>
            </p:spPr>
          </p:pic>
          <p:pic>
            <p:nvPicPr>
              <p:cNvPr id="1026" name="Picture 2" descr="Safari 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89408" y="6160028"/>
                <a:ext cx="472440" cy="533400"/>
              </a:xfrm>
              <a:prstGeom prst="rect">
                <a:avLst/>
              </a:prstGeom>
              <a:noFill/>
              <a:extLst>
                <a:ext uri="{909E8E84-426E-40DD-AFC4-6F175D3DCCD1}">
                  <a14:hiddenFill xmlns:a14="http://schemas.microsoft.com/office/drawing/2010/main">
                    <a:solidFill>
                      <a:srgbClr val="FFFFFF"/>
                    </a:solidFill>
                  </a14:hiddenFill>
                </a:ext>
              </a:extLst>
            </p:spPr>
          </p:pic>
        </p:grpSp>
        <p:sp>
          <p:nvSpPr>
            <p:cNvPr id="37" name="Down Arrow 36"/>
            <p:cNvSpPr/>
            <p:nvPr/>
          </p:nvSpPr>
          <p:spPr>
            <a:xfrm>
              <a:off x="7216140" y="4618939"/>
              <a:ext cx="350519" cy="82232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Content Placeholder 2"/>
            <p:cNvSpPr txBox="1">
              <a:spLocks/>
            </p:cNvSpPr>
            <p:nvPr/>
          </p:nvSpPr>
          <p:spPr>
            <a:xfrm>
              <a:off x="6178334" y="2952429"/>
              <a:ext cx="2829879" cy="857571"/>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2000" b="1" dirty="0" smtClean="0"/>
                <a:t>       </a:t>
              </a:r>
              <a:endParaRPr lang="en-US" sz="1600" dirty="0">
                <a:latin typeface="Consolas" pitchFamily="49" charset="0"/>
                <a:cs typeface="Consolas" pitchFamily="49" charset="0"/>
              </a:endParaRPr>
            </a:p>
          </p:txBody>
        </p:sp>
      </p:grpSp>
      <p:sp>
        <p:nvSpPr>
          <p:cNvPr id="3" name="Rectangle 2"/>
          <p:cNvSpPr/>
          <p:nvPr/>
        </p:nvSpPr>
        <p:spPr>
          <a:xfrm>
            <a:off x="198174" y="838200"/>
            <a:ext cx="4433595" cy="369332"/>
          </a:xfrm>
          <a:prstGeom prst="rect">
            <a:avLst/>
          </a:prstGeom>
        </p:spPr>
        <p:txBody>
          <a:bodyPr wrap="square">
            <a:spAutoFit/>
          </a:bodyPr>
          <a:lstStyle/>
          <a:p>
            <a:pPr lvl="1"/>
            <a:r>
              <a:rPr lang="en-US" dirty="0" smtClean="0">
                <a:latin typeface="Consolas" pitchFamily="49" charset="0"/>
                <a:cs typeface="Consolas" pitchFamily="49" charset="0"/>
              </a:rPr>
              <a:t>x:int -&gt; {</a:t>
            </a:r>
            <a:r>
              <a:rPr lang="en-US" dirty="0" err="1">
                <a:latin typeface="Consolas" pitchFamily="49" charset="0"/>
                <a:cs typeface="Consolas" pitchFamily="49" charset="0"/>
              </a:rPr>
              <a:t>y</a:t>
            </a:r>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a:t>
            </a:r>
            <a:r>
              <a:rPr lang="en-US" dirty="0">
                <a:latin typeface="Consolas" pitchFamily="49" charset="0"/>
                <a:cs typeface="Consolas" pitchFamily="49" charset="0"/>
              </a:rPr>
              <a:t>| x &gt; y</a:t>
            </a:r>
            <a:r>
              <a:rPr lang="en-US" dirty="0" smtClean="0">
                <a:latin typeface="Consolas" pitchFamily="49" charset="0"/>
                <a:cs typeface="Consolas" pitchFamily="49" charset="0"/>
              </a:rPr>
              <a:t>}</a:t>
            </a:r>
            <a:endParaRPr lang="en-US" dirty="0">
              <a:latin typeface="Consolas" pitchFamily="49" charset="0"/>
              <a:cs typeface="Consolas" pitchFamily="49" charset="0"/>
            </a:endParaRPr>
          </a:p>
        </p:txBody>
      </p:sp>
      <p:grpSp>
        <p:nvGrpSpPr>
          <p:cNvPr id="23" name="Group 22"/>
          <p:cNvGrpSpPr/>
          <p:nvPr/>
        </p:nvGrpSpPr>
        <p:grpSpPr>
          <a:xfrm>
            <a:off x="4576" y="2420790"/>
            <a:ext cx="4415023" cy="4056210"/>
            <a:chOff x="4576" y="2420790"/>
            <a:chExt cx="4415023" cy="4056210"/>
          </a:xfrm>
        </p:grpSpPr>
        <p:sp>
          <p:nvSpPr>
            <p:cNvPr id="40" name="Rounded Rectangle 39"/>
            <p:cNvSpPr/>
            <p:nvPr/>
          </p:nvSpPr>
          <p:spPr>
            <a:xfrm>
              <a:off x="1209152" y="4714352"/>
              <a:ext cx="762000" cy="473053"/>
            </a:xfrm>
            <a:prstGeom prst="round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solidFill>
                    <a:schemeClr val="bg1"/>
                  </a:solidFill>
                  <a:latin typeface="+mj-lt"/>
                  <a:cs typeface="Consolas"/>
                </a:rPr>
                <a:t>Z3</a:t>
              </a:r>
              <a:endParaRPr lang="en-US" sz="1600" b="1" dirty="0">
                <a:solidFill>
                  <a:schemeClr val="bg1"/>
                </a:solidFill>
                <a:latin typeface="+mj-lt"/>
              </a:endParaRPr>
            </a:p>
          </p:txBody>
        </p:sp>
        <p:grpSp>
          <p:nvGrpSpPr>
            <p:cNvPr id="20" name="Group 19"/>
            <p:cNvGrpSpPr/>
            <p:nvPr/>
          </p:nvGrpSpPr>
          <p:grpSpPr>
            <a:xfrm>
              <a:off x="4576" y="2420790"/>
              <a:ext cx="4415023" cy="4056210"/>
              <a:chOff x="4576" y="2420790"/>
              <a:chExt cx="4415023" cy="4056210"/>
            </a:xfrm>
          </p:grpSpPr>
          <p:grpSp>
            <p:nvGrpSpPr>
              <p:cNvPr id="17" name="Group 16"/>
              <p:cNvGrpSpPr/>
              <p:nvPr/>
            </p:nvGrpSpPr>
            <p:grpSpPr>
              <a:xfrm>
                <a:off x="4576" y="3381214"/>
                <a:ext cx="4415023" cy="3095786"/>
                <a:chOff x="-727739" y="3381214"/>
                <a:chExt cx="4415023" cy="3095786"/>
              </a:xfrm>
            </p:grpSpPr>
            <p:grpSp>
              <p:nvGrpSpPr>
                <p:cNvPr id="8" name="Group 7"/>
                <p:cNvGrpSpPr/>
                <p:nvPr/>
              </p:nvGrpSpPr>
              <p:grpSpPr>
                <a:xfrm>
                  <a:off x="1128010" y="3505200"/>
                  <a:ext cx="1505864" cy="1676400"/>
                  <a:chOff x="1049437" y="3413125"/>
                  <a:chExt cx="1505864" cy="1676400"/>
                </a:xfrm>
              </p:grpSpPr>
              <p:sp>
                <p:nvSpPr>
                  <p:cNvPr id="21" name="Vertical Scroll 20"/>
                  <p:cNvSpPr/>
                  <p:nvPr/>
                </p:nvSpPr>
                <p:spPr>
                  <a:xfrm>
                    <a:off x="1139504" y="3413125"/>
                    <a:ext cx="1312763" cy="685800"/>
                  </a:xfrm>
                  <a:prstGeom prst="verticalScroll">
                    <a:avLst>
                      <a:gd name="adj" fmla="val 19118"/>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err="1" smtClean="0">
                        <a:solidFill>
                          <a:schemeClr val="tx1"/>
                        </a:solidFill>
                        <a:latin typeface="+mj-lt"/>
                        <a:cs typeface="Consolas"/>
                      </a:rPr>
                      <a:t>rDCIL</a:t>
                    </a:r>
                    <a:endParaRPr lang="en-US" sz="2800" b="1" dirty="0" smtClean="0">
                      <a:solidFill>
                        <a:schemeClr val="tx1"/>
                      </a:solidFill>
                      <a:latin typeface="+mj-lt"/>
                      <a:cs typeface="Consolas"/>
                    </a:endParaRPr>
                  </a:p>
                </p:txBody>
              </p:sp>
              <p:sp>
                <p:nvSpPr>
                  <p:cNvPr id="22" name="Down Arrow 21"/>
                  <p:cNvSpPr/>
                  <p:nvPr/>
                </p:nvSpPr>
                <p:spPr>
                  <a:xfrm>
                    <a:off x="1600200" y="4145865"/>
                    <a:ext cx="350519" cy="4572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ounded Rectangle 23"/>
                  <p:cNvSpPr/>
                  <p:nvPr/>
                </p:nvSpPr>
                <p:spPr>
                  <a:xfrm>
                    <a:off x="1049437" y="4600575"/>
                    <a:ext cx="1505864" cy="488950"/>
                  </a:xfrm>
                  <a:prstGeom prst="roundRect">
                    <a:avLst/>
                  </a:prstGeom>
                  <a:solidFill>
                    <a:schemeClr val="accent6">
                      <a:lumMod val="40000"/>
                      <a:lumOff val="60000"/>
                    </a:schemeClr>
                  </a:solidFill>
                  <a:ln w="12700" cap="flat" cmpd="sng" algn="ctr">
                    <a:solidFill>
                      <a:schemeClr val="accent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marL="342900" lvl="0" indent="-342900" algn="ctr">
                      <a:lnSpc>
                        <a:spcPts val="1400"/>
                      </a:lnSpc>
                      <a:spcBef>
                        <a:spcPct val="20000"/>
                      </a:spcBef>
                      <a:buClr>
                        <a:schemeClr val="tx1">
                          <a:lumMod val="85000"/>
                          <a:lumOff val="15000"/>
                        </a:schemeClr>
                      </a:buClr>
                      <a:defRPr/>
                    </a:pPr>
                    <a:r>
                      <a:rPr lang="en-US" b="1" dirty="0" smtClean="0">
                        <a:solidFill>
                          <a:schemeClr val="tx1">
                            <a:lumMod val="85000"/>
                            <a:lumOff val="15000"/>
                          </a:schemeClr>
                        </a:solidFill>
                        <a:latin typeface="+mj-lt"/>
                        <a:cs typeface="Consolas" pitchFamily="49" charset="0"/>
                      </a:rPr>
                      <a:t>DCIL </a:t>
                    </a:r>
                  </a:p>
                  <a:p>
                    <a:pPr marL="342900" lvl="0" indent="-342900" algn="ctr">
                      <a:lnSpc>
                        <a:spcPts val="1400"/>
                      </a:lnSpc>
                      <a:spcBef>
                        <a:spcPct val="20000"/>
                      </a:spcBef>
                      <a:buClr>
                        <a:schemeClr val="tx1">
                          <a:lumMod val="85000"/>
                          <a:lumOff val="15000"/>
                        </a:schemeClr>
                      </a:buClr>
                      <a:defRPr/>
                    </a:pPr>
                    <a:r>
                      <a:rPr lang="en-US" b="1" dirty="0" smtClean="0">
                        <a:solidFill>
                          <a:schemeClr val="tx1">
                            <a:lumMod val="85000"/>
                            <a:lumOff val="15000"/>
                          </a:schemeClr>
                        </a:solidFill>
                        <a:latin typeface="+mj-lt"/>
                        <a:cs typeface="Consolas" pitchFamily="49" charset="0"/>
                      </a:rPr>
                      <a:t>Type-Checker</a:t>
                    </a:r>
                    <a:endParaRPr lang="en-US" b="1" dirty="0">
                      <a:solidFill>
                        <a:schemeClr val="tx1">
                          <a:lumMod val="85000"/>
                          <a:lumOff val="15000"/>
                        </a:schemeClr>
                      </a:solidFill>
                      <a:latin typeface="+mj-lt"/>
                      <a:cs typeface="Consolas" pitchFamily="49" charset="0"/>
                    </a:endParaRPr>
                  </a:p>
                </p:txBody>
              </p:sp>
            </p:grpSp>
            <p:grpSp>
              <p:nvGrpSpPr>
                <p:cNvPr id="31" name="Group 30"/>
                <p:cNvGrpSpPr/>
                <p:nvPr/>
              </p:nvGrpSpPr>
              <p:grpSpPr>
                <a:xfrm>
                  <a:off x="233837" y="5212665"/>
                  <a:ext cx="2585563" cy="1264335"/>
                  <a:chOff x="157637" y="5457140"/>
                  <a:chExt cx="2585563" cy="1264335"/>
                </a:xfrm>
              </p:grpSpPr>
              <p:sp>
                <p:nvSpPr>
                  <p:cNvPr id="26" name="Rounded Rectangle 25"/>
                  <p:cNvSpPr/>
                  <p:nvPr/>
                </p:nvSpPr>
                <p:spPr>
                  <a:xfrm>
                    <a:off x="157637" y="6172200"/>
                    <a:ext cx="2585563" cy="549275"/>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b="1" dirty="0" smtClean="0">
                        <a:solidFill>
                          <a:schemeClr val="tx1"/>
                        </a:solidFill>
                      </a:rPr>
                      <a:t>.NET Virtual Machine</a:t>
                    </a:r>
                    <a:endParaRPr lang="en-US" b="1" dirty="0">
                      <a:solidFill>
                        <a:schemeClr val="tx1"/>
                      </a:solidFill>
                    </a:endParaRPr>
                  </a:p>
                </p:txBody>
              </p:sp>
              <p:sp>
                <p:nvSpPr>
                  <p:cNvPr id="27" name="Vertical Scroll 26"/>
                  <p:cNvSpPr/>
                  <p:nvPr/>
                </p:nvSpPr>
                <p:spPr>
                  <a:xfrm>
                    <a:off x="238126" y="5791200"/>
                    <a:ext cx="1133474" cy="498474"/>
                  </a:xfrm>
                  <a:prstGeom prst="verticalScroll">
                    <a:avLst>
                      <a:gd name="adj" fmla="val 19118"/>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chemeClr val="tx1"/>
                        </a:solidFill>
                        <a:latin typeface="+mj-lt"/>
                        <a:cs typeface="Consolas"/>
                      </a:rPr>
                      <a:t>C#, F#,…</a:t>
                    </a:r>
                  </a:p>
                </p:txBody>
              </p:sp>
              <p:sp>
                <p:nvSpPr>
                  <p:cNvPr id="28" name="Down Arrow 27"/>
                  <p:cNvSpPr/>
                  <p:nvPr/>
                </p:nvSpPr>
                <p:spPr>
                  <a:xfrm>
                    <a:off x="1600200" y="5457140"/>
                    <a:ext cx="350519" cy="2286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Vertical Scroll 28"/>
                  <p:cNvSpPr/>
                  <p:nvPr/>
                </p:nvSpPr>
                <p:spPr>
                  <a:xfrm>
                    <a:off x="1371600" y="5791200"/>
                    <a:ext cx="1143000" cy="476951"/>
                  </a:xfrm>
                  <a:prstGeom prst="verticalScroll">
                    <a:avLst>
                      <a:gd name="adj" fmla="val 19118"/>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latin typeface="+mj-lt"/>
                        <a:cs typeface="Consolas"/>
                      </a:rPr>
                      <a:t>DCIL</a:t>
                    </a:r>
                  </a:p>
                </p:txBody>
              </p:sp>
              <p:sp>
                <p:nvSpPr>
                  <p:cNvPr id="30" name="Left-Right Arrow 29"/>
                  <p:cNvSpPr/>
                  <p:nvPr/>
                </p:nvSpPr>
                <p:spPr>
                  <a:xfrm>
                    <a:off x="1152525" y="5943600"/>
                    <a:ext cx="447675" cy="15240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5" name="Bent-Up Arrow 14"/>
                <p:cNvSpPr/>
                <p:nvPr/>
              </p:nvSpPr>
              <p:spPr>
                <a:xfrm rot="16200000" flipH="1">
                  <a:off x="2825900" y="3227911"/>
                  <a:ext cx="708082" cy="1014687"/>
                </a:xfrm>
                <a:prstGeom prst="bentUpArrow">
                  <a:avLst>
                    <a:gd name="adj1" fmla="val 19324"/>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ontent Placeholder 2"/>
                <p:cNvSpPr txBox="1">
                  <a:spLocks/>
                </p:cNvSpPr>
                <p:nvPr/>
              </p:nvSpPr>
              <p:spPr>
                <a:xfrm>
                  <a:off x="-727739" y="3429000"/>
                  <a:ext cx="2176461" cy="1477060"/>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2000" b="1" dirty="0" err="1" smtClean="0"/>
                    <a:t>Interop</a:t>
                  </a:r>
                  <a:r>
                    <a:rPr lang="en-US" sz="2000" b="1" dirty="0" smtClean="0"/>
                    <a:t> with </a:t>
                  </a:r>
                </a:p>
                <a:p>
                  <a:pPr>
                    <a:buFont typeface="Arial" pitchFamily="34" charset="0"/>
                    <a:buNone/>
                  </a:pPr>
                  <a:r>
                    <a:rPr lang="en-US" sz="2000" b="1" dirty="0" smtClean="0"/>
                    <a:t>C#, VB.NET, F#,…</a:t>
                  </a:r>
                </a:p>
                <a:p>
                  <a:pPr>
                    <a:buFont typeface="Arial" pitchFamily="34" charset="0"/>
                    <a:buNone/>
                  </a:pPr>
                  <a:r>
                    <a:rPr lang="en-US" sz="1600" b="1" dirty="0" smtClean="0"/>
                    <a:t>Run on Azure, </a:t>
                  </a:r>
                </a:p>
                <a:p>
                  <a:pPr>
                    <a:buFont typeface="Arial" pitchFamily="34" charset="0"/>
                    <a:buNone/>
                  </a:pPr>
                  <a:r>
                    <a:rPr lang="en-US" sz="1600" b="1" dirty="0" smtClean="0"/>
                    <a:t>Windows Phone 7</a:t>
                  </a:r>
                  <a:endParaRPr lang="en-US" sz="1600" b="1" dirty="0"/>
                </a:p>
                <a:p>
                  <a:pPr>
                    <a:buFont typeface="Arial" pitchFamily="34" charset="0"/>
                    <a:buNone/>
                  </a:pPr>
                  <a:endParaRPr lang="en-US" sz="1600" dirty="0">
                    <a:latin typeface="Consolas" pitchFamily="49" charset="0"/>
                    <a:cs typeface="Consolas" pitchFamily="49" charset="0"/>
                  </a:endParaRPr>
                </a:p>
              </p:txBody>
            </p:sp>
          </p:grpSp>
          <p:sp>
            <p:nvSpPr>
              <p:cNvPr id="41" name="Content Placeholder 2"/>
              <p:cNvSpPr txBox="1">
                <a:spLocks/>
              </p:cNvSpPr>
              <p:nvPr/>
            </p:nvSpPr>
            <p:spPr>
              <a:xfrm>
                <a:off x="37622" y="2420790"/>
                <a:ext cx="2829879" cy="779610"/>
              </a:xfrm>
              <a:prstGeom prst="rect">
                <a:avLst/>
              </a:prstGeom>
            </p:spPr>
            <p:txBody>
              <a:bodyPr vert="horz" lIns="91440" tIns="45720" rIns="91440" bIns="45720" rtlCol="0" anchor="ctr">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2000" b="1" dirty="0" smtClean="0"/>
                  <a:t>Preserve types in .NET</a:t>
                </a:r>
              </a:p>
              <a:p>
                <a:pPr>
                  <a:buNone/>
                </a:pPr>
                <a:r>
                  <a:rPr lang="en-US" sz="2000" b="1" dirty="0">
                    <a:latin typeface="Consolas" pitchFamily="49" charset="0"/>
                    <a:cs typeface="Consolas" pitchFamily="49" charset="0"/>
                  </a:rPr>
                  <a:t> </a:t>
                </a:r>
                <a:r>
                  <a:rPr lang="en-US" sz="2000" dirty="0" smtClean="0">
                    <a:latin typeface="Consolas" pitchFamily="49" charset="0"/>
                    <a:cs typeface="Consolas" pitchFamily="49" charset="0"/>
                  </a:rPr>
                  <a:t>class C&lt;‘a::</a:t>
                </a:r>
                <a:r>
                  <a:rPr lang="en-US" sz="2000" dirty="0" err="1" smtClean="0">
                    <a:latin typeface="Consolas" pitchFamily="49" charset="0"/>
                    <a:cs typeface="Consolas" pitchFamily="49" charset="0"/>
                  </a:rPr>
                  <a:t>int</a:t>
                </a:r>
                <a:r>
                  <a:rPr lang="en-US" sz="2000" dirty="0" smtClean="0">
                    <a:latin typeface="Consolas" pitchFamily="49" charset="0"/>
                    <a:cs typeface="Consolas" pitchFamily="49" charset="0"/>
                  </a:rPr>
                  <a:t> =&gt; *&gt;</a:t>
                </a:r>
                <a:endParaRPr lang="en-US" sz="1600" dirty="0">
                  <a:latin typeface="Consolas" pitchFamily="49" charset="0"/>
                  <a:cs typeface="Consolas" pitchFamily="49" charset="0"/>
                </a:endParaRPr>
              </a:p>
            </p:txBody>
          </p:sp>
        </p:grpSp>
      </p:grpSp>
    </p:spTree>
    <p:custDataLst>
      <p:tags r:id="rId1"/>
    </p:custDataLst>
    <p:extLst>
      <p:ext uri="{BB962C8B-B14F-4D97-AF65-F5344CB8AC3E}">
        <p14:creationId xmlns:p14="http://schemas.microsoft.com/office/powerpoint/2010/main" val="720175996"/>
      </p:ext>
    </p:extLst>
  </p:cSld>
  <p:clrMapOvr>
    <a:masterClrMapping/>
  </p:clrMapOvr>
  <p:transition advTm="9406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sz="4800" dirty="0" smtClean="0"/>
              <a:t>Other </a:t>
            </a:r>
            <a:r>
              <a:rPr lang="en-US" sz="4800" i="1" dirty="0" smtClean="0"/>
              <a:t>FIT</a:t>
            </a:r>
            <a:r>
              <a:rPr lang="en-US" sz="4800" dirty="0" smtClean="0"/>
              <a:t>s from Microsoft (Research)</a:t>
            </a:r>
            <a:endParaRPr lang="en-US" sz="4800" dirty="0"/>
          </a:p>
        </p:txBody>
      </p:sp>
      <p:sp>
        <p:nvSpPr>
          <p:cNvPr id="3" name="Content Placeholder 2"/>
          <p:cNvSpPr>
            <a:spLocks noGrp="1"/>
          </p:cNvSpPr>
          <p:nvPr>
            <p:ph idx="1"/>
          </p:nvPr>
        </p:nvSpPr>
        <p:spPr>
          <a:xfrm>
            <a:off x="457200" y="1905000"/>
            <a:ext cx="8382000" cy="4215000"/>
          </a:xfrm>
        </p:spPr>
        <p:txBody>
          <a:bodyPr/>
          <a:lstStyle/>
          <a:p>
            <a:pPr lvl="0">
              <a:lnSpc>
                <a:spcPct val="150000"/>
              </a:lnSpc>
            </a:pPr>
            <a:r>
              <a:rPr lang="en-US" dirty="0"/>
              <a:t>F#: </a:t>
            </a:r>
            <a:r>
              <a:rPr lang="en-US" dirty="0" err="1"/>
              <a:t>async</a:t>
            </a:r>
            <a:r>
              <a:rPr lang="en-US" dirty="0"/>
              <a:t>, quotations, and metrics.</a:t>
            </a:r>
          </a:p>
          <a:p>
            <a:pPr lvl="0">
              <a:lnSpc>
                <a:spcPct val="150000"/>
              </a:lnSpc>
            </a:pPr>
            <a:r>
              <a:rPr lang="en-US" dirty="0"/>
              <a:t>Accelerator (data-parallel library</a:t>
            </a:r>
            <a:r>
              <a:rPr lang="en-US" dirty="0" smtClean="0"/>
              <a:t>).</a:t>
            </a:r>
            <a:endParaRPr lang="en-US" dirty="0"/>
          </a:p>
          <a:p>
            <a:pPr lvl="0">
              <a:lnSpc>
                <a:spcPct val="150000"/>
              </a:lnSpc>
            </a:pPr>
            <a:r>
              <a:rPr lang="en-US" dirty="0"/>
              <a:t>Unit testing with </a:t>
            </a:r>
            <a:r>
              <a:rPr lang="en-US" dirty="0" err="1"/>
              <a:t>Pex</a:t>
            </a:r>
            <a:r>
              <a:rPr lang="en-US" dirty="0"/>
              <a:t>/Moles </a:t>
            </a:r>
            <a:endParaRPr lang="en-US" dirty="0" smtClean="0"/>
          </a:p>
          <a:p>
            <a:pPr lvl="0">
              <a:lnSpc>
                <a:spcPct val="150000"/>
              </a:lnSpc>
            </a:pPr>
            <a:r>
              <a:rPr lang="en-US" dirty="0" smtClean="0"/>
              <a:t>Parallels library, concurrent revisions.</a:t>
            </a:r>
          </a:p>
          <a:p>
            <a:pPr lvl="0">
              <a:lnSpc>
                <a:spcPct val="150000"/>
              </a:lnSpc>
            </a:pPr>
            <a:r>
              <a:rPr lang="en-US" dirty="0" smtClean="0"/>
              <a:t>HPC/Technical </a:t>
            </a:r>
            <a:r>
              <a:rPr lang="en-US" dirty="0"/>
              <a:t>Computing. </a:t>
            </a:r>
          </a:p>
        </p:txBody>
      </p:sp>
    </p:spTree>
    <p:extLst>
      <p:ext uri="{BB962C8B-B14F-4D97-AF65-F5344CB8AC3E}">
        <p14:creationId xmlns:p14="http://schemas.microsoft.com/office/powerpoint/2010/main" val="601939707"/>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71600" y="2362200"/>
            <a:ext cx="5334000" cy="523220"/>
          </a:xfrm>
          <a:prstGeom prst="rect">
            <a:avLst/>
          </a:prstGeom>
          <a:noFill/>
        </p:spPr>
        <p:txBody>
          <a:bodyPr wrap="square" rtlCol="0">
            <a:spAutoFit/>
          </a:bodyPr>
          <a:lstStyle/>
          <a:p>
            <a:r>
              <a:rPr lang="en-US" sz="2800" dirty="0" smtClean="0"/>
              <a:t>Web demo: </a:t>
            </a:r>
            <a:r>
              <a:rPr lang="en-US" sz="2800" dirty="0" smtClean="0">
                <a:hlinkClick r:id="rId2"/>
              </a:rPr>
              <a:t>rise4fun.com/</a:t>
            </a:r>
            <a:r>
              <a:rPr lang="en-US" sz="2800" dirty="0" err="1" smtClean="0">
                <a:hlinkClick r:id="rId2"/>
              </a:rPr>
              <a:t>fstar</a:t>
            </a:r>
            <a:r>
              <a:rPr lang="en-US" sz="2800" dirty="0" smtClean="0"/>
              <a:t> </a:t>
            </a:r>
            <a:endParaRPr lang="en-US" sz="2800" dirty="0"/>
          </a:p>
        </p:txBody>
      </p:sp>
    </p:spTree>
    <p:extLst>
      <p:ext uri="{BB962C8B-B14F-4D97-AF65-F5344CB8AC3E}">
        <p14:creationId xmlns:p14="http://schemas.microsoft.com/office/powerpoint/2010/main" val="41029338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pPr algn="l"/>
            <a:r>
              <a:rPr lang="en-US" sz="3600" cap="small" dirty="0" smtClean="0">
                <a:latin typeface="Trebuchet MS" pitchFamily="34" charset="0"/>
              </a:rPr>
              <a:t>Web Browser Extension Security</a:t>
            </a:r>
            <a:endParaRPr lang="en-US" sz="3600" cap="small" dirty="0">
              <a:latin typeface="Trebuchet MS" pitchFamily="34" charset="0"/>
            </a:endParaRPr>
          </a:p>
        </p:txBody>
      </p:sp>
    </p:spTree>
    <p:extLst>
      <p:ext uri="{BB962C8B-B14F-4D97-AF65-F5344CB8AC3E}">
        <p14:creationId xmlns:p14="http://schemas.microsoft.com/office/powerpoint/2010/main" val="19810761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 y="240846"/>
            <a:ext cx="821055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150" y="240846"/>
            <a:ext cx="8267700" cy="615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7318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30330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4191000" y="1752600"/>
            <a:ext cx="1752600" cy="533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191000" y="2971800"/>
            <a:ext cx="1752600" cy="533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191000" y="4648200"/>
            <a:ext cx="1752600" cy="533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191000" y="6324600"/>
            <a:ext cx="1752600" cy="533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4419600" y="3429000"/>
            <a:ext cx="4572000" cy="2209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en-US" sz="2400" dirty="0" smtClean="0"/>
              <a:t>1/3</a:t>
            </a:r>
            <a:r>
              <a:rPr lang="en-US" sz="2400" baseline="30000" dirty="0" smtClean="0"/>
              <a:t>rd</a:t>
            </a:r>
            <a:r>
              <a:rPr lang="en-US" sz="2400" dirty="0" smtClean="0"/>
              <a:t> of Firefox users run extensions (~34 million users)</a:t>
            </a:r>
          </a:p>
          <a:p>
            <a:pPr marL="342900" indent="-342900">
              <a:buAutoNum type="arabicPeriod"/>
            </a:pPr>
            <a:r>
              <a:rPr lang="en-US" sz="2400" dirty="0" smtClean="0"/>
              <a:t>Popular Chrome extensions have thousands of users</a:t>
            </a:r>
            <a:endParaRPr lang="en-US" sz="2400" dirty="0"/>
          </a:p>
        </p:txBody>
      </p:sp>
    </p:spTree>
    <p:extLst>
      <p:ext uri="{BB962C8B-B14F-4D97-AF65-F5344CB8AC3E}">
        <p14:creationId xmlns:p14="http://schemas.microsoft.com/office/powerpoint/2010/main" val="8051954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endParaRPr lang="en-US" dirty="0"/>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452" t="3147" r="28230" b="52239"/>
          <a:stretch/>
        </p:blipFill>
        <p:spPr bwMode="auto">
          <a:xfrm>
            <a:off x="545910" y="232012"/>
            <a:ext cx="5950424" cy="3289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05956" y="822571"/>
            <a:ext cx="3415166" cy="461665"/>
          </a:xfrm>
          <a:prstGeom prst="rect">
            <a:avLst/>
          </a:prstGeom>
          <a:solidFill>
            <a:srgbClr val="FFC000"/>
          </a:solidFill>
        </p:spPr>
        <p:txBody>
          <a:bodyPr wrap="none" rtlCol="0">
            <a:spAutoFit/>
          </a:bodyPr>
          <a:lstStyle/>
          <a:p>
            <a:r>
              <a:rPr lang="en-US" sz="2400" dirty="0" smtClean="0"/>
              <a:t>mailto:joe@cs.brown.edu</a:t>
            </a:r>
            <a:endParaRPr lang="en-US" sz="2400" dirty="0"/>
          </a:p>
        </p:txBody>
      </p:sp>
      <p:grpSp>
        <p:nvGrpSpPr>
          <p:cNvPr id="8" name="Group 7"/>
          <p:cNvGrpSpPr/>
          <p:nvPr/>
        </p:nvGrpSpPr>
        <p:grpSpPr>
          <a:xfrm>
            <a:off x="993756" y="812041"/>
            <a:ext cx="7950076" cy="5418161"/>
            <a:chOff x="993756" y="812041"/>
            <a:chExt cx="7950076" cy="5418161"/>
          </a:xfrm>
        </p:grpSpPr>
        <p:pic>
          <p:nvPicPr>
            <p:cNvPr id="614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6522" t="3731" r="6768" b="8486"/>
            <a:stretch/>
          </p:blipFill>
          <p:spPr bwMode="auto">
            <a:xfrm>
              <a:off x="3839384" y="812041"/>
              <a:ext cx="4790364" cy="5418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323832" y="4172173"/>
              <a:ext cx="7620000" cy="830997"/>
            </a:xfrm>
            <a:prstGeom prst="rect">
              <a:avLst/>
            </a:prstGeom>
            <a:solidFill>
              <a:srgbClr val="FFC000"/>
            </a:solidFill>
          </p:spPr>
          <p:txBody>
            <a:bodyPr wrap="square">
              <a:spAutoFit/>
            </a:bodyPr>
            <a:lstStyle/>
            <a:p>
              <a:r>
                <a:rPr lang="en-US" sz="2400" dirty="0"/>
                <a:t>https://mail.google.com/mail/?view=cm&amp;tf=1&amp;to=joe@cs.brown.edu&amp;cc=&amp;su=&amp;body=&amp;fs=1</a:t>
              </a:r>
            </a:p>
          </p:txBody>
        </p:sp>
        <p:sp>
          <p:nvSpPr>
            <p:cNvPr id="7" name="Down Arrow 6"/>
            <p:cNvSpPr/>
            <p:nvPr/>
          </p:nvSpPr>
          <p:spPr>
            <a:xfrm rot="18105031">
              <a:off x="3226009" y="147271"/>
              <a:ext cx="804430" cy="5268936"/>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400" dirty="0" smtClean="0">
                  <a:solidFill>
                    <a:schemeClr val="bg1"/>
                  </a:solidFill>
                </a:rPr>
                <a:t>Change mailto: links</a:t>
              </a:r>
              <a:endParaRPr lang="en-US" sz="2400" dirty="0">
                <a:solidFill>
                  <a:schemeClr val="bg1"/>
                </a:solidFill>
              </a:endParaRPr>
            </a:p>
          </p:txBody>
        </p:sp>
      </p:grpSp>
      <p:sp>
        <p:nvSpPr>
          <p:cNvPr id="11" name="TextBox 10"/>
          <p:cNvSpPr txBox="1"/>
          <p:nvPr/>
        </p:nvSpPr>
        <p:spPr>
          <a:xfrm>
            <a:off x="0" y="3048000"/>
            <a:ext cx="9163334" cy="523220"/>
          </a:xfrm>
          <a:prstGeom prst="rect">
            <a:avLst/>
          </a:prstGeom>
          <a:solidFill>
            <a:srgbClr val="FF0000"/>
          </a:solidFill>
        </p:spPr>
        <p:txBody>
          <a:bodyPr wrap="square" rtlCol="0">
            <a:spAutoFit/>
          </a:bodyPr>
          <a:lstStyle/>
          <a:p>
            <a:pPr algn="ctr"/>
            <a:r>
              <a:rPr lang="en-US" sz="2800" dirty="0" smtClean="0">
                <a:solidFill>
                  <a:schemeClr val="bg1"/>
                </a:solidFill>
              </a:rPr>
              <a:t>Change links to evil.com?</a:t>
            </a:r>
            <a:endParaRPr lang="en-US" sz="2800" dirty="0">
              <a:solidFill>
                <a:schemeClr val="bg1"/>
              </a:solidFill>
            </a:endParaRPr>
          </a:p>
        </p:txBody>
      </p:sp>
    </p:spTree>
    <p:extLst>
      <p:ext uri="{BB962C8B-B14F-4D97-AF65-F5344CB8AC3E}">
        <p14:creationId xmlns:p14="http://schemas.microsoft.com/office/powerpoint/2010/main" val="4006513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5582" r="5582"/>
          <a:stretch/>
        </p:blipFill>
        <p:spPr bwMode="auto">
          <a:xfrm>
            <a:off x="1610436" y="-325484"/>
            <a:ext cx="5923128" cy="916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1613848" y="-325484"/>
            <a:ext cx="7371827" cy="9163050"/>
            <a:chOff x="1613848" y="-325484"/>
            <a:chExt cx="7371827" cy="9163050"/>
          </a:xfrm>
        </p:grpSpPr>
        <p:pic>
          <p:nvPicPr>
            <p:cNvPr id="7173"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5676" r="5692"/>
            <a:stretch/>
          </p:blipFill>
          <p:spPr bwMode="auto">
            <a:xfrm>
              <a:off x="1613848" y="-325484"/>
              <a:ext cx="5909480" cy="916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lowchart: Magnetic Disk 5"/>
            <p:cNvSpPr/>
            <p:nvPr/>
          </p:nvSpPr>
          <p:spPr>
            <a:xfrm>
              <a:off x="6699675" y="148988"/>
              <a:ext cx="2286000" cy="3429000"/>
            </a:xfrm>
            <a:prstGeom prst="flowChartMagneticDisk">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Google Dictionary Service</a:t>
              </a:r>
              <a:endParaRPr lang="en-US" sz="2400" dirty="0">
                <a:solidFill>
                  <a:schemeClr val="tx1"/>
                </a:solidFill>
              </a:endParaRPr>
            </a:p>
          </p:txBody>
        </p:sp>
        <p:sp>
          <p:nvSpPr>
            <p:cNvPr id="9" name="Down Arrow 8"/>
            <p:cNvSpPr/>
            <p:nvPr/>
          </p:nvSpPr>
          <p:spPr>
            <a:xfrm rot="14705583">
              <a:off x="5052221" y="1278233"/>
              <a:ext cx="804430" cy="5268936"/>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400" dirty="0" smtClean="0">
                  <a:solidFill>
                    <a:schemeClr val="bg1"/>
                  </a:solidFill>
                </a:rPr>
                <a:t>Sends selected word to Google</a:t>
              </a:r>
              <a:endParaRPr lang="en-US" sz="2400" dirty="0">
                <a:solidFill>
                  <a:schemeClr val="bg1"/>
                </a:solidFill>
              </a:endParaRPr>
            </a:p>
          </p:txBody>
        </p:sp>
      </p:grpSp>
      <p:grpSp>
        <p:nvGrpSpPr>
          <p:cNvPr id="8" name="Group 7"/>
          <p:cNvGrpSpPr/>
          <p:nvPr/>
        </p:nvGrpSpPr>
        <p:grpSpPr>
          <a:xfrm>
            <a:off x="304800" y="152400"/>
            <a:ext cx="6752310" cy="4502874"/>
            <a:chOff x="304800" y="152400"/>
            <a:chExt cx="6752310" cy="4502874"/>
          </a:xfrm>
        </p:grpSpPr>
        <p:sp>
          <p:nvSpPr>
            <p:cNvPr id="12" name="Flowchart: Magnetic Disk 11"/>
            <p:cNvSpPr/>
            <p:nvPr/>
          </p:nvSpPr>
          <p:spPr>
            <a:xfrm>
              <a:off x="304800" y="152400"/>
              <a:ext cx="2286000" cy="3429000"/>
            </a:xfrm>
            <a:prstGeom prst="flowChartMagneticDisk">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ourier New" pitchFamily="49" charset="0"/>
                  <a:cs typeface="Courier New" pitchFamily="49" charset="0"/>
                </a:rPr>
                <a:t>evil.com</a:t>
              </a:r>
              <a:endParaRPr lang="en-US" sz="2400" b="1" dirty="0">
                <a:solidFill>
                  <a:schemeClr val="tx1"/>
                </a:solidFill>
                <a:latin typeface="Courier New" pitchFamily="49" charset="0"/>
                <a:cs typeface="Courier New" pitchFamily="49" charset="0"/>
              </a:endParaRPr>
            </a:p>
          </p:txBody>
        </p:sp>
        <p:sp>
          <p:nvSpPr>
            <p:cNvPr id="13" name="Down Arrow 12"/>
            <p:cNvSpPr/>
            <p:nvPr/>
          </p:nvSpPr>
          <p:spPr>
            <a:xfrm rot="7617507">
              <a:off x="3627810" y="1225975"/>
              <a:ext cx="978583" cy="588001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smtClean="0">
                  <a:solidFill>
                    <a:schemeClr val="bg1"/>
                  </a:solidFill>
                </a:rPr>
                <a:t>Send my email to evil.com?</a:t>
              </a:r>
              <a:endParaRPr lang="en-US" sz="3200" dirty="0">
                <a:solidFill>
                  <a:schemeClr val="bg1"/>
                </a:solidFill>
              </a:endParaRPr>
            </a:p>
          </p:txBody>
        </p:sp>
      </p:grpSp>
    </p:spTree>
    <p:extLst>
      <p:ext uri="{BB962C8B-B14F-4D97-AF65-F5344CB8AC3E}">
        <p14:creationId xmlns:p14="http://schemas.microsoft.com/office/powerpoint/2010/main" val="2511387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onfirm Installa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2562273"/>
            <a:ext cx="3658111" cy="1914792"/>
          </a:xfrm>
          <a:prstGeom prst="rect">
            <a:avLst/>
          </a:prstGeom>
        </p:spPr>
      </p:pic>
      <p:pic>
        <p:nvPicPr>
          <p:cNvPr id="4" name="Picture 3" descr="Confirm Installati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0" y="928673"/>
            <a:ext cx="3658111" cy="1914792"/>
          </a:xfrm>
          <a:prstGeom prst="rect">
            <a:avLst/>
          </a:prstGeom>
        </p:spPr>
      </p:pic>
      <p:pic>
        <p:nvPicPr>
          <p:cNvPr id="3" name="Picture 2" descr="Confirm Installatio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06518" y="4223888"/>
            <a:ext cx="3658111" cy="1914792"/>
          </a:xfrm>
          <a:prstGeom prst="rect">
            <a:avLst/>
          </a:prstGeom>
        </p:spPr>
      </p:pic>
      <p:pic>
        <p:nvPicPr>
          <p:cNvPr id="2" name="Picture 1" descr="Confirm Installatio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19200" y="685800"/>
            <a:ext cx="3658111" cy="1695687"/>
          </a:xfrm>
          <a:prstGeom prst="rect">
            <a:avLst/>
          </a:prstGeom>
        </p:spPr>
      </p:pic>
      <p:pic>
        <p:nvPicPr>
          <p:cNvPr id="6" name="Picture 5" descr="Confirm Installatio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800" y="4477065"/>
            <a:ext cx="3658111" cy="1695687"/>
          </a:xfrm>
          <a:prstGeom prst="rect">
            <a:avLst/>
          </a:prstGeom>
        </p:spPr>
      </p:pic>
      <p:sp>
        <p:nvSpPr>
          <p:cNvPr id="11" name="TextBox 10"/>
          <p:cNvSpPr txBox="1"/>
          <p:nvPr/>
        </p:nvSpPr>
        <p:spPr>
          <a:xfrm>
            <a:off x="9099" y="2796778"/>
            <a:ext cx="9163334" cy="461665"/>
          </a:xfrm>
          <a:prstGeom prst="rect">
            <a:avLst/>
          </a:prstGeom>
          <a:solidFill>
            <a:srgbClr val="FF0000"/>
          </a:solidFill>
        </p:spPr>
        <p:txBody>
          <a:bodyPr wrap="square" rtlCol="0">
            <a:spAutoFit/>
          </a:bodyPr>
          <a:lstStyle/>
          <a:p>
            <a:pPr algn="ctr"/>
            <a:r>
              <a:rPr lang="en-US" sz="2400" dirty="0" smtClean="0">
                <a:solidFill>
                  <a:schemeClr val="bg1"/>
                </a:solidFill>
              </a:rPr>
              <a:t>30% </a:t>
            </a:r>
            <a:r>
              <a:rPr lang="en-US" sz="2400" dirty="0">
                <a:solidFill>
                  <a:schemeClr val="bg1"/>
                </a:solidFill>
              </a:rPr>
              <a:t>(of 1,137) have </a:t>
            </a:r>
            <a:r>
              <a:rPr lang="en-US" sz="2400" dirty="0" smtClean="0">
                <a:solidFill>
                  <a:schemeClr val="bg1"/>
                </a:solidFill>
              </a:rPr>
              <a:t>access to </a:t>
            </a:r>
            <a:r>
              <a:rPr lang="en-US" sz="2400" b="1" i="1" dirty="0" smtClean="0">
                <a:solidFill>
                  <a:schemeClr val="bg1"/>
                </a:solidFill>
              </a:rPr>
              <a:t>your data on all websites</a:t>
            </a:r>
            <a:endParaRPr lang="en-US" sz="2400" dirty="0">
              <a:solidFill>
                <a:schemeClr val="bg1"/>
              </a:solidFill>
            </a:endParaRPr>
          </a:p>
        </p:txBody>
      </p:sp>
      <p:grpSp>
        <p:nvGrpSpPr>
          <p:cNvPr id="7" name="Group 6"/>
          <p:cNvGrpSpPr/>
          <p:nvPr/>
        </p:nvGrpSpPr>
        <p:grpSpPr>
          <a:xfrm>
            <a:off x="-228089" y="2082189"/>
            <a:ext cx="9372089" cy="3705421"/>
            <a:chOff x="-237188" y="2000487"/>
            <a:chExt cx="9372089" cy="3705421"/>
          </a:xfrm>
        </p:grpSpPr>
        <p:sp>
          <p:nvSpPr>
            <p:cNvPr id="12" name="Oval 11"/>
            <p:cNvSpPr/>
            <p:nvPr/>
          </p:nvSpPr>
          <p:spPr>
            <a:xfrm>
              <a:off x="5382973" y="2000487"/>
              <a:ext cx="2160827" cy="38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867400" y="5324908"/>
              <a:ext cx="2160827" cy="38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590800" y="3657600"/>
              <a:ext cx="2160827" cy="38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37188" y="2715076"/>
              <a:ext cx="9372089" cy="461665"/>
            </a:xfrm>
            <a:prstGeom prst="rect">
              <a:avLst/>
            </a:prstGeom>
            <a:solidFill>
              <a:srgbClr val="FF0000"/>
            </a:solidFill>
          </p:spPr>
          <p:txBody>
            <a:bodyPr wrap="square" rtlCol="0">
              <a:spAutoFit/>
            </a:bodyPr>
            <a:lstStyle/>
            <a:p>
              <a:pPr algn="ctr"/>
              <a:r>
                <a:rPr lang="en-US" sz="2400" dirty="0">
                  <a:solidFill>
                    <a:schemeClr val="bg1"/>
                  </a:solidFill>
                </a:rPr>
                <a:t>6</a:t>
              </a:r>
              <a:r>
                <a:rPr lang="en-US" sz="2400" dirty="0" smtClean="0">
                  <a:solidFill>
                    <a:schemeClr val="bg1"/>
                  </a:solidFill>
                </a:rPr>
                <a:t>0% </a:t>
              </a:r>
              <a:r>
                <a:rPr lang="en-US" sz="2400" dirty="0">
                  <a:solidFill>
                    <a:schemeClr val="bg1"/>
                  </a:solidFill>
                </a:rPr>
                <a:t>(of </a:t>
              </a:r>
              <a:r>
                <a:rPr lang="en-US" sz="2400" dirty="0" smtClean="0">
                  <a:solidFill>
                    <a:schemeClr val="bg1"/>
                  </a:solidFill>
                </a:rPr>
                <a:t>1,137) have access to </a:t>
              </a:r>
              <a:r>
                <a:rPr lang="en-US" sz="2400" b="1" i="1" dirty="0" smtClean="0">
                  <a:solidFill>
                    <a:schemeClr val="bg1"/>
                  </a:solidFill>
                </a:rPr>
                <a:t>history, storage, and the Web</a:t>
              </a:r>
              <a:endParaRPr lang="en-US" sz="2400" dirty="0">
                <a:solidFill>
                  <a:schemeClr val="bg1"/>
                </a:solidFill>
              </a:endParaRPr>
            </a:p>
          </p:txBody>
        </p:sp>
      </p:grpSp>
    </p:spTree>
    <p:extLst>
      <p:ext uri="{BB962C8B-B14F-4D97-AF65-F5344CB8AC3E}">
        <p14:creationId xmlns:p14="http://schemas.microsoft.com/office/powerpoint/2010/main" val="3288429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20574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279400"/>
            <a:ext cx="8229600" cy="1143000"/>
          </a:xfrm>
        </p:spPr>
        <p:txBody>
          <a:bodyPr>
            <a:normAutofit fontScale="90000"/>
          </a:bodyPr>
          <a:lstStyle/>
          <a:p>
            <a:r>
              <a:rPr lang="en-US" dirty="0" smtClean="0"/>
              <a:t>IBEX: Formal Basis for Browser Extension Security</a:t>
            </a:r>
            <a:endParaRPr lang="en-US" dirty="0"/>
          </a:p>
        </p:txBody>
      </p:sp>
      <p:sp>
        <p:nvSpPr>
          <p:cNvPr id="3" name="Content Placeholder 2"/>
          <p:cNvSpPr>
            <a:spLocks noGrp="1"/>
          </p:cNvSpPr>
          <p:nvPr>
            <p:ph idx="1"/>
          </p:nvPr>
        </p:nvSpPr>
        <p:spPr>
          <a:xfrm>
            <a:off x="1981200" y="1600200"/>
            <a:ext cx="6934200" cy="4525963"/>
          </a:xfrm>
        </p:spPr>
        <p:txBody>
          <a:bodyPr>
            <a:normAutofit/>
          </a:bodyPr>
          <a:lstStyle/>
          <a:p>
            <a:r>
              <a:rPr lang="en-US" dirty="0"/>
              <a:t>S</a:t>
            </a:r>
            <a:r>
              <a:rPr lang="en-US" dirty="0" smtClean="0"/>
              <a:t>ecure-by-construction extensions</a:t>
            </a:r>
          </a:p>
          <a:p>
            <a:r>
              <a:rPr lang="en-US" dirty="0" smtClean="0"/>
              <a:t>Expressive, fine grained policies</a:t>
            </a:r>
          </a:p>
          <a:p>
            <a:r>
              <a:rPr lang="en-US" dirty="0" smtClean="0"/>
              <a:t>Tools to understand policies</a:t>
            </a:r>
          </a:p>
          <a:p>
            <a:r>
              <a:rPr lang="en-US" dirty="0"/>
              <a:t>Cross-platform </a:t>
            </a:r>
            <a:r>
              <a:rPr lang="en-US" dirty="0" smtClean="0"/>
              <a:t>deployment</a:t>
            </a:r>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850900"/>
            <a:ext cx="16764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60062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152400" y="990600"/>
            <a:ext cx="3429000" cy="2277547"/>
          </a:xfrm>
          <a:prstGeom prst="rect">
            <a:avLst/>
          </a:prstGeom>
          <a:noFill/>
        </p:spPr>
        <p:txBody>
          <a:bodyPr wrap="square" rtlCol="0">
            <a:spAutoFit/>
          </a:bodyPr>
          <a:lstStyle/>
          <a:p>
            <a:r>
              <a:rPr lang="en-US" sz="2800" dirty="0" smtClean="0"/>
              <a:t>Developers</a:t>
            </a:r>
          </a:p>
          <a:p>
            <a:pPr marL="285750" indent="-285750">
              <a:buFont typeface="Arial" pitchFamily="34" charset="0"/>
              <a:buChar char="•"/>
            </a:pPr>
            <a:r>
              <a:rPr lang="en-US" sz="1900" dirty="0" smtClean="0"/>
              <a:t>Write extensions and </a:t>
            </a:r>
            <a:br>
              <a:rPr lang="en-US" sz="1900" dirty="0" smtClean="0"/>
            </a:br>
            <a:r>
              <a:rPr lang="en-US" sz="1900" dirty="0" smtClean="0"/>
              <a:t>policies in F*</a:t>
            </a:r>
          </a:p>
          <a:p>
            <a:pPr marL="285750" indent="-285750">
              <a:buFont typeface="Arial" pitchFamily="34" charset="0"/>
              <a:buChar char="•"/>
            </a:pPr>
            <a:r>
              <a:rPr lang="en-US" sz="1900" dirty="0" smtClean="0"/>
              <a:t>Use tools to ensure </a:t>
            </a:r>
            <a:br>
              <a:rPr lang="en-US" sz="1900" dirty="0" smtClean="0"/>
            </a:br>
            <a:r>
              <a:rPr lang="en-US" sz="1900" dirty="0" smtClean="0"/>
              <a:t>extension conforms </a:t>
            </a:r>
            <a:br>
              <a:rPr lang="en-US" sz="1900" dirty="0" smtClean="0"/>
            </a:br>
            <a:r>
              <a:rPr lang="en-US" sz="1900" dirty="0" smtClean="0"/>
              <a:t>to policy</a:t>
            </a:r>
          </a:p>
          <a:p>
            <a:pPr marL="285750" indent="-285750">
              <a:buFont typeface="Arial" pitchFamily="34" charset="0"/>
              <a:buChar char="•"/>
            </a:pPr>
            <a:endParaRPr lang="en-US" sz="1900" dirty="0" smtClean="0"/>
          </a:p>
        </p:txBody>
      </p:sp>
      <p:sp>
        <p:nvSpPr>
          <p:cNvPr id="3" name="Rounded Rectangle 2"/>
          <p:cNvSpPr/>
          <p:nvPr/>
        </p:nvSpPr>
        <p:spPr>
          <a:xfrm>
            <a:off x="4724400" y="152400"/>
            <a:ext cx="2286000" cy="7620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Extension in F*</a:t>
            </a:r>
            <a:endParaRPr lang="en-US" sz="2400" dirty="0">
              <a:solidFill>
                <a:schemeClr val="bg1"/>
              </a:solidFill>
            </a:endParaRPr>
          </a:p>
        </p:txBody>
      </p:sp>
      <p:sp>
        <p:nvSpPr>
          <p:cNvPr id="4" name="Rounded Rectangle 3"/>
          <p:cNvSpPr/>
          <p:nvPr/>
        </p:nvSpPr>
        <p:spPr>
          <a:xfrm>
            <a:off x="1354787" y="175867"/>
            <a:ext cx="2286000" cy="7620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Extension policy</a:t>
            </a:r>
            <a:endParaRPr lang="en-US" sz="2400" dirty="0">
              <a:solidFill>
                <a:schemeClr val="tx1"/>
              </a:solidFill>
            </a:endParaRPr>
          </a:p>
        </p:txBody>
      </p:sp>
      <p:sp>
        <p:nvSpPr>
          <p:cNvPr id="5" name="Right Arrow 4"/>
          <p:cNvSpPr/>
          <p:nvPr/>
        </p:nvSpPr>
        <p:spPr>
          <a:xfrm flipH="1">
            <a:off x="3640787" y="228600"/>
            <a:ext cx="993804" cy="609600"/>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p:cNvSpPr/>
          <p:nvPr/>
        </p:nvSpPr>
        <p:spPr>
          <a:xfrm>
            <a:off x="4533900" y="2339076"/>
            <a:ext cx="2514600" cy="15240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F*</a:t>
            </a:r>
          </a:p>
          <a:p>
            <a:pPr algn="ctr"/>
            <a:r>
              <a:rPr lang="en-US" sz="2400" dirty="0" smtClean="0">
                <a:solidFill>
                  <a:schemeClr val="bg1"/>
                </a:solidFill>
              </a:rPr>
              <a:t>Compiler &amp; Verifier</a:t>
            </a:r>
            <a:endParaRPr lang="en-US" sz="2400" dirty="0">
              <a:solidFill>
                <a:schemeClr val="bg1"/>
              </a:solidFill>
            </a:endParaRPr>
          </a:p>
        </p:txBody>
      </p:sp>
      <p:sp>
        <p:nvSpPr>
          <p:cNvPr id="7" name="Right Arrow 6"/>
          <p:cNvSpPr/>
          <p:nvPr/>
        </p:nvSpPr>
        <p:spPr>
          <a:xfrm rot="13853180" flipH="1">
            <a:off x="3351698" y="1308711"/>
            <a:ext cx="1611168" cy="45720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Right Arrow 7"/>
          <p:cNvSpPr/>
          <p:nvPr/>
        </p:nvSpPr>
        <p:spPr>
          <a:xfrm rot="16200000" flipH="1">
            <a:off x="5267787" y="1381587"/>
            <a:ext cx="1199225" cy="45720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ounded Rectangle 8"/>
          <p:cNvSpPr/>
          <p:nvPr/>
        </p:nvSpPr>
        <p:spPr>
          <a:xfrm>
            <a:off x="1905000" y="2819400"/>
            <a:ext cx="2514600" cy="7620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Policy Visualizer</a:t>
            </a:r>
            <a:endParaRPr lang="en-US" sz="2400" dirty="0">
              <a:solidFill>
                <a:schemeClr val="bg1"/>
              </a:solidFill>
            </a:endParaRPr>
          </a:p>
        </p:txBody>
      </p:sp>
      <p:sp>
        <p:nvSpPr>
          <p:cNvPr id="10" name="Right Arrow 9"/>
          <p:cNvSpPr/>
          <p:nvPr/>
        </p:nvSpPr>
        <p:spPr>
          <a:xfrm rot="16200000" flipH="1">
            <a:off x="2168800" y="1653199"/>
            <a:ext cx="1828960" cy="45720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3" name="Group 22"/>
          <p:cNvGrpSpPr/>
          <p:nvPr/>
        </p:nvGrpSpPr>
        <p:grpSpPr>
          <a:xfrm>
            <a:off x="5916433" y="3962400"/>
            <a:ext cx="1246367" cy="2005509"/>
            <a:chOff x="6205549" y="3962400"/>
            <a:chExt cx="1246367" cy="2005509"/>
          </a:xfrm>
        </p:grpSpPr>
        <p:pic>
          <p:nvPicPr>
            <p:cNvPr id="11" name="Picture 4" descr="http://gigjets.com/wp-content/uploads/2010/04/google-chrome-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23150" y="5447604"/>
              <a:ext cx="728766" cy="52030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5549" y="5483918"/>
              <a:ext cx="471488" cy="447675"/>
            </a:xfrm>
            <a:prstGeom prst="rect">
              <a:avLst/>
            </a:prstGeom>
          </p:spPr>
        </p:pic>
        <p:sp>
          <p:nvSpPr>
            <p:cNvPr id="16" name="Right Arrow 15"/>
            <p:cNvSpPr/>
            <p:nvPr/>
          </p:nvSpPr>
          <p:spPr>
            <a:xfrm rot="16200000" flipH="1">
              <a:off x="5733207" y="4509241"/>
              <a:ext cx="1416173" cy="322491"/>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ight Arrow 16"/>
            <p:cNvSpPr/>
            <p:nvPr/>
          </p:nvSpPr>
          <p:spPr>
            <a:xfrm rot="16200000" flipH="1">
              <a:off x="6379446" y="4509241"/>
              <a:ext cx="1416173" cy="322491"/>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21"/>
          <p:cNvGrpSpPr/>
          <p:nvPr/>
        </p:nvGrpSpPr>
        <p:grpSpPr>
          <a:xfrm>
            <a:off x="4573009" y="3962398"/>
            <a:ext cx="1218191" cy="2052994"/>
            <a:chOff x="7473609" y="3962398"/>
            <a:chExt cx="1218191" cy="2052994"/>
          </a:xfrm>
        </p:grpSpPr>
        <p:pic>
          <p:nvPicPr>
            <p:cNvPr id="12" name="Picture 2" descr="http://www.digitaltrends.com/wp-content/uploads/2009/12/internet-explorer-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73609" y="5400118"/>
              <a:ext cx="615274" cy="61527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8063102" y="5476923"/>
              <a:ext cx="628698" cy="461665"/>
            </a:xfrm>
            <a:prstGeom prst="rect">
              <a:avLst/>
            </a:prstGeom>
            <a:noFill/>
          </p:spPr>
          <p:txBody>
            <a:bodyPr wrap="none" rtlCol="0" anchor="ctr">
              <a:spAutoFit/>
            </a:bodyPr>
            <a:lstStyle/>
            <a:p>
              <a:r>
                <a:rPr lang="en-US" sz="2400" b="1" dirty="0" smtClean="0">
                  <a:latin typeface="Arial Black" pitchFamily="34" charset="0"/>
                </a:rPr>
                <a:t>C3</a:t>
              </a:r>
              <a:endParaRPr lang="en-US" sz="1600" b="1" dirty="0">
                <a:latin typeface="Arial Black" pitchFamily="34" charset="0"/>
              </a:endParaRPr>
            </a:p>
          </p:txBody>
        </p:sp>
        <p:sp>
          <p:nvSpPr>
            <p:cNvPr id="18" name="Right Arrow 17"/>
            <p:cNvSpPr/>
            <p:nvPr/>
          </p:nvSpPr>
          <p:spPr>
            <a:xfrm rot="16200000" flipH="1">
              <a:off x="7073159" y="4509240"/>
              <a:ext cx="1416173" cy="322491"/>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Right Arrow 18"/>
            <p:cNvSpPr/>
            <p:nvPr/>
          </p:nvSpPr>
          <p:spPr>
            <a:xfrm rot="16200000" flipH="1">
              <a:off x="7669365" y="4509239"/>
              <a:ext cx="1416173" cy="322491"/>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4" name="TextBox 23"/>
          <p:cNvSpPr txBox="1"/>
          <p:nvPr/>
        </p:nvSpPr>
        <p:spPr>
          <a:xfrm>
            <a:off x="533400" y="5507700"/>
            <a:ext cx="3995749" cy="400110"/>
          </a:xfrm>
          <a:prstGeom prst="rect">
            <a:avLst/>
          </a:prstGeom>
          <a:gradFill flip="none" rotWithShape="1">
            <a:gsLst>
              <a:gs pos="0">
                <a:schemeClr val="bg1"/>
              </a:gs>
              <a:gs pos="95000">
                <a:srgbClr val="00B050"/>
              </a:gs>
              <a:gs pos="5000">
                <a:srgbClr val="00B050"/>
              </a:gs>
              <a:gs pos="100000">
                <a:schemeClr val="bg1"/>
              </a:gs>
            </a:gsLst>
            <a:lin ang="10800000" scaled="1"/>
            <a:tileRect/>
          </a:gradFill>
        </p:spPr>
        <p:txBody>
          <a:bodyPr wrap="square" rtlCol="0">
            <a:spAutoFit/>
          </a:bodyPr>
          <a:lstStyle/>
          <a:p>
            <a:pPr algn="ctr"/>
            <a:r>
              <a:rPr lang="en-US" sz="2000" dirty="0" smtClean="0">
                <a:solidFill>
                  <a:schemeClr val="bg1"/>
                </a:solidFill>
              </a:rPr>
              <a:t>type-preserving compiler to .NET</a:t>
            </a:r>
            <a:endParaRPr lang="en-US" sz="2000" dirty="0">
              <a:solidFill>
                <a:schemeClr val="bg1"/>
              </a:solidFill>
            </a:endParaRPr>
          </a:p>
        </p:txBody>
      </p:sp>
      <p:sp>
        <p:nvSpPr>
          <p:cNvPr id="25" name="TextBox 24"/>
          <p:cNvSpPr txBox="1"/>
          <p:nvPr/>
        </p:nvSpPr>
        <p:spPr>
          <a:xfrm>
            <a:off x="367924" y="5562600"/>
            <a:ext cx="3518276" cy="400110"/>
          </a:xfrm>
          <a:prstGeom prst="rect">
            <a:avLst/>
          </a:prstGeom>
          <a:gradFill>
            <a:gsLst>
              <a:gs pos="0">
                <a:schemeClr val="bg1"/>
              </a:gs>
              <a:gs pos="95000">
                <a:srgbClr val="FFC000"/>
              </a:gs>
              <a:gs pos="5000">
                <a:srgbClr val="FFC000"/>
              </a:gs>
              <a:gs pos="100000">
                <a:schemeClr val="bg1"/>
              </a:gs>
            </a:gsLst>
            <a:lin ang="10800000" scaled="1"/>
          </a:gradFill>
        </p:spPr>
        <p:txBody>
          <a:bodyPr wrap="square" rtlCol="0">
            <a:spAutoFit/>
          </a:bodyPr>
          <a:lstStyle/>
          <a:p>
            <a:pPr algn="ctr"/>
            <a:r>
              <a:rPr lang="en-US" sz="2000" dirty="0" smtClean="0"/>
              <a:t>new compiler to JavaScript</a:t>
            </a:r>
            <a:endParaRPr lang="en-US" sz="2000" dirty="0"/>
          </a:p>
        </p:txBody>
      </p:sp>
      <p:sp>
        <p:nvSpPr>
          <p:cNvPr id="26" name="TextBox 25"/>
          <p:cNvSpPr txBox="1"/>
          <p:nvPr/>
        </p:nvSpPr>
        <p:spPr>
          <a:xfrm>
            <a:off x="916283" y="2295232"/>
            <a:ext cx="7740034" cy="461665"/>
          </a:xfrm>
          <a:prstGeom prst="rect">
            <a:avLst/>
          </a:prstGeom>
          <a:gradFill>
            <a:gsLst>
              <a:gs pos="0">
                <a:schemeClr val="bg1"/>
              </a:gs>
              <a:gs pos="95000">
                <a:srgbClr val="7030A0"/>
              </a:gs>
              <a:gs pos="5000">
                <a:srgbClr val="7030A0"/>
              </a:gs>
              <a:gs pos="100000">
                <a:schemeClr val="bg1"/>
              </a:gs>
            </a:gsLst>
            <a:lin ang="10800000" scaled="1"/>
          </a:gradFill>
        </p:spPr>
        <p:txBody>
          <a:bodyPr wrap="square" rtlCol="0">
            <a:spAutoFit/>
          </a:bodyPr>
          <a:lstStyle/>
          <a:p>
            <a:pPr algn="ctr"/>
            <a:r>
              <a:rPr lang="en-US" sz="2400" dirty="0" smtClean="0">
                <a:solidFill>
                  <a:schemeClr val="bg1"/>
                </a:solidFill>
              </a:rPr>
              <a:t>1. </a:t>
            </a:r>
            <a:r>
              <a:rPr lang="en-US" sz="2400" dirty="0" err="1" smtClean="0">
                <a:solidFill>
                  <a:schemeClr val="bg1"/>
                </a:solidFill>
              </a:rPr>
              <a:t>Datalog</a:t>
            </a:r>
            <a:r>
              <a:rPr lang="en-US" sz="2400" dirty="0" smtClean="0">
                <a:solidFill>
                  <a:schemeClr val="bg1"/>
                </a:solidFill>
              </a:rPr>
              <a:t>-style authorization logic for writing policies</a:t>
            </a:r>
            <a:endParaRPr lang="en-US" sz="2400" dirty="0">
              <a:solidFill>
                <a:schemeClr val="bg1"/>
              </a:solidFill>
            </a:endParaRPr>
          </a:p>
        </p:txBody>
      </p:sp>
      <p:sp>
        <p:nvSpPr>
          <p:cNvPr id="27" name="TextBox 26"/>
          <p:cNvSpPr txBox="1"/>
          <p:nvPr/>
        </p:nvSpPr>
        <p:spPr>
          <a:xfrm>
            <a:off x="794366" y="4208821"/>
            <a:ext cx="7740034" cy="461665"/>
          </a:xfrm>
          <a:prstGeom prst="rect">
            <a:avLst/>
          </a:prstGeom>
          <a:gradFill>
            <a:gsLst>
              <a:gs pos="0">
                <a:schemeClr val="bg1"/>
              </a:gs>
              <a:gs pos="95000">
                <a:srgbClr val="7030A0"/>
              </a:gs>
              <a:gs pos="5000">
                <a:srgbClr val="7030A0"/>
              </a:gs>
              <a:gs pos="100000">
                <a:schemeClr val="bg1"/>
              </a:gs>
            </a:gsLst>
            <a:lin ang="10800000" scaled="1"/>
          </a:gradFill>
        </p:spPr>
        <p:txBody>
          <a:bodyPr wrap="square" rtlCol="0">
            <a:spAutoFit/>
          </a:bodyPr>
          <a:lstStyle/>
          <a:p>
            <a:pPr algn="ctr"/>
            <a:r>
              <a:rPr lang="en-US" sz="2400" dirty="0" smtClean="0">
                <a:solidFill>
                  <a:schemeClr val="bg1"/>
                </a:solidFill>
              </a:rPr>
              <a:t>3. Semantics and type soundness—policy not violated</a:t>
            </a:r>
            <a:endParaRPr lang="en-US" sz="2400" dirty="0">
              <a:solidFill>
                <a:schemeClr val="bg1"/>
              </a:solidFill>
            </a:endParaRPr>
          </a:p>
        </p:txBody>
      </p:sp>
      <p:sp>
        <p:nvSpPr>
          <p:cNvPr id="29" name="TextBox 28"/>
          <p:cNvSpPr txBox="1"/>
          <p:nvPr/>
        </p:nvSpPr>
        <p:spPr>
          <a:xfrm>
            <a:off x="338351" y="6015392"/>
            <a:ext cx="8039100" cy="461665"/>
          </a:xfrm>
          <a:prstGeom prst="rect">
            <a:avLst/>
          </a:prstGeom>
          <a:gradFill>
            <a:gsLst>
              <a:gs pos="0">
                <a:schemeClr val="bg1"/>
              </a:gs>
              <a:gs pos="95000">
                <a:srgbClr val="7030A0"/>
              </a:gs>
              <a:gs pos="5000">
                <a:srgbClr val="7030A0"/>
              </a:gs>
              <a:gs pos="100000">
                <a:schemeClr val="bg1"/>
              </a:gs>
            </a:gsLst>
            <a:lin ang="10800000" scaled="1"/>
          </a:gradFill>
        </p:spPr>
        <p:txBody>
          <a:bodyPr wrap="square" rtlCol="0">
            <a:spAutoFit/>
          </a:bodyPr>
          <a:lstStyle/>
          <a:p>
            <a:pPr algn="ctr"/>
            <a:r>
              <a:rPr lang="en-US" sz="2400" dirty="0">
                <a:solidFill>
                  <a:schemeClr val="bg1"/>
                </a:solidFill>
              </a:rPr>
              <a:t>4</a:t>
            </a:r>
            <a:r>
              <a:rPr lang="en-US" sz="2400" dirty="0" smtClean="0">
                <a:solidFill>
                  <a:schemeClr val="bg1"/>
                </a:solidFill>
              </a:rPr>
              <a:t>. Cross-platform deployment; retrofitted security</a:t>
            </a:r>
            <a:endParaRPr lang="en-US" sz="2400" dirty="0">
              <a:solidFill>
                <a:schemeClr val="bg1"/>
              </a:solidFill>
            </a:endParaRPr>
          </a:p>
        </p:txBody>
      </p:sp>
      <p:sp>
        <p:nvSpPr>
          <p:cNvPr id="30" name="TextBox 29"/>
          <p:cNvSpPr txBox="1"/>
          <p:nvPr/>
        </p:nvSpPr>
        <p:spPr>
          <a:xfrm>
            <a:off x="152399" y="5041783"/>
            <a:ext cx="3771901" cy="1400383"/>
          </a:xfrm>
          <a:prstGeom prst="rect">
            <a:avLst/>
          </a:prstGeom>
          <a:noFill/>
        </p:spPr>
        <p:txBody>
          <a:bodyPr wrap="square" rtlCol="0">
            <a:spAutoFit/>
          </a:bodyPr>
          <a:lstStyle/>
          <a:p>
            <a:r>
              <a:rPr lang="en-US" sz="2800" dirty="0" smtClean="0"/>
              <a:t>Users</a:t>
            </a:r>
          </a:p>
          <a:p>
            <a:pPr marL="285750" indent="-285750">
              <a:buFont typeface="Arial" pitchFamily="34" charset="0"/>
              <a:buChar char="•"/>
            </a:pPr>
            <a:r>
              <a:rPr lang="en-US" sz="1900" dirty="0" smtClean="0"/>
              <a:t>Trust curated extension gallery</a:t>
            </a:r>
          </a:p>
          <a:p>
            <a:pPr marL="285750" indent="-285750">
              <a:buFont typeface="Arial" pitchFamily="34" charset="0"/>
              <a:buChar char="•"/>
            </a:pPr>
            <a:r>
              <a:rPr lang="en-US" sz="1900" dirty="0" smtClean="0"/>
              <a:t>Install approved extensions</a:t>
            </a:r>
          </a:p>
          <a:p>
            <a:pPr marL="285750" indent="-285750">
              <a:buFont typeface="Arial" pitchFamily="34" charset="0"/>
              <a:buChar char="•"/>
            </a:pPr>
            <a:endParaRPr lang="en-US" sz="1900" dirty="0" smtClean="0"/>
          </a:p>
        </p:txBody>
      </p:sp>
      <p:sp>
        <p:nvSpPr>
          <p:cNvPr id="21" name="TextBox 20"/>
          <p:cNvSpPr txBox="1"/>
          <p:nvPr/>
        </p:nvSpPr>
        <p:spPr>
          <a:xfrm>
            <a:off x="152400" y="3101076"/>
            <a:ext cx="3429000" cy="1985159"/>
          </a:xfrm>
          <a:prstGeom prst="rect">
            <a:avLst/>
          </a:prstGeom>
          <a:noFill/>
        </p:spPr>
        <p:txBody>
          <a:bodyPr wrap="square" rtlCol="0">
            <a:spAutoFit/>
          </a:bodyPr>
          <a:lstStyle/>
          <a:p>
            <a:r>
              <a:rPr lang="en-US" sz="2800" dirty="0" smtClean="0"/>
              <a:t>Curator</a:t>
            </a:r>
          </a:p>
          <a:p>
            <a:pPr marL="285750" indent="-285750">
              <a:buFont typeface="Arial" pitchFamily="34" charset="0"/>
              <a:buChar char="•"/>
            </a:pPr>
            <a:r>
              <a:rPr lang="en-US" sz="1900" dirty="0" smtClean="0"/>
              <a:t>Uses tools to ensure code matches policy</a:t>
            </a:r>
          </a:p>
          <a:p>
            <a:pPr marL="285750" indent="-285750">
              <a:buFont typeface="Arial" pitchFamily="34" charset="0"/>
              <a:buChar char="•"/>
            </a:pPr>
            <a:r>
              <a:rPr lang="en-US" sz="1900" dirty="0" smtClean="0"/>
              <a:t>Uses visualizer to help understand policy</a:t>
            </a:r>
          </a:p>
          <a:p>
            <a:pPr marL="285750" indent="-285750">
              <a:buFont typeface="Arial" pitchFamily="34" charset="0"/>
              <a:buChar char="•"/>
            </a:pPr>
            <a:endParaRPr lang="en-US" sz="1900" dirty="0" smtClean="0"/>
          </a:p>
        </p:txBody>
      </p:sp>
      <p:grpSp>
        <p:nvGrpSpPr>
          <p:cNvPr id="36" name="Group 35"/>
          <p:cNvGrpSpPr/>
          <p:nvPr/>
        </p:nvGrpSpPr>
        <p:grpSpPr>
          <a:xfrm rot="19421818">
            <a:off x="1573446" y="4295857"/>
            <a:ext cx="3243236" cy="960647"/>
            <a:chOff x="2629537" y="3531734"/>
            <a:chExt cx="3243236" cy="960647"/>
          </a:xfrm>
        </p:grpSpPr>
        <p:sp>
          <p:nvSpPr>
            <p:cNvPr id="34" name="Right Arrow 33"/>
            <p:cNvSpPr/>
            <p:nvPr/>
          </p:nvSpPr>
          <p:spPr>
            <a:xfrm flipH="1">
              <a:off x="3973151" y="3733797"/>
              <a:ext cx="1899622" cy="55652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Violation</a:t>
              </a:r>
              <a:endParaRPr lang="en-US" sz="2400" dirty="0"/>
            </a:p>
          </p:txBody>
        </p:sp>
        <p:sp>
          <p:nvSpPr>
            <p:cNvPr id="35" name="&quot;No&quot; Symbol 34"/>
            <p:cNvSpPr/>
            <p:nvPr/>
          </p:nvSpPr>
          <p:spPr>
            <a:xfrm rot="2178182">
              <a:off x="2629537" y="3531734"/>
              <a:ext cx="1181100" cy="960647"/>
            </a:xfrm>
            <a:prstGeom prst="noSmoking">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7" name="TextBox 36"/>
          <p:cNvSpPr txBox="1"/>
          <p:nvPr/>
        </p:nvSpPr>
        <p:spPr>
          <a:xfrm>
            <a:off x="3854986" y="3962397"/>
            <a:ext cx="5065870" cy="461665"/>
          </a:xfrm>
          <a:prstGeom prst="rect">
            <a:avLst/>
          </a:prstGeom>
          <a:gradFill>
            <a:gsLst>
              <a:gs pos="0">
                <a:schemeClr val="bg1"/>
              </a:gs>
              <a:gs pos="95000">
                <a:srgbClr val="7030A0"/>
              </a:gs>
              <a:gs pos="5000">
                <a:srgbClr val="7030A0"/>
              </a:gs>
              <a:gs pos="100000">
                <a:schemeClr val="bg1"/>
              </a:gs>
            </a:gsLst>
            <a:lin ang="10800000" scaled="1"/>
          </a:gradFill>
        </p:spPr>
        <p:txBody>
          <a:bodyPr wrap="square" rtlCol="0">
            <a:spAutoFit/>
          </a:bodyPr>
          <a:lstStyle/>
          <a:p>
            <a:pPr algn="ctr"/>
            <a:r>
              <a:rPr lang="en-US" sz="2400" dirty="0" smtClean="0">
                <a:solidFill>
                  <a:schemeClr val="bg1"/>
                </a:solidFill>
              </a:rPr>
              <a:t>2. </a:t>
            </a:r>
            <a:r>
              <a:rPr lang="en-US" sz="2400" dirty="0">
                <a:solidFill>
                  <a:schemeClr val="bg1"/>
                </a:solidFill>
              </a:rPr>
              <a:t>S</a:t>
            </a:r>
            <a:r>
              <a:rPr lang="en-US" sz="2400" dirty="0" smtClean="0">
                <a:solidFill>
                  <a:schemeClr val="bg1"/>
                </a:solidFill>
              </a:rPr>
              <a:t>ecure DOM API</a:t>
            </a:r>
            <a:endParaRPr lang="en-US" sz="2400" dirty="0">
              <a:solidFill>
                <a:schemeClr val="bg1"/>
              </a:solidFill>
            </a:endParaRPr>
          </a:p>
        </p:txBody>
      </p:sp>
      <p:sp>
        <p:nvSpPr>
          <p:cNvPr id="28" name="TextBox 27"/>
          <p:cNvSpPr txBox="1"/>
          <p:nvPr/>
        </p:nvSpPr>
        <p:spPr>
          <a:xfrm>
            <a:off x="649130" y="4855402"/>
            <a:ext cx="8039100" cy="461665"/>
          </a:xfrm>
          <a:prstGeom prst="rect">
            <a:avLst/>
          </a:prstGeom>
          <a:gradFill>
            <a:gsLst>
              <a:gs pos="0">
                <a:schemeClr val="bg1"/>
              </a:gs>
              <a:gs pos="95000">
                <a:srgbClr val="7030A0"/>
              </a:gs>
              <a:gs pos="5000">
                <a:srgbClr val="7030A0"/>
              </a:gs>
              <a:gs pos="100000">
                <a:schemeClr val="bg1"/>
              </a:gs>
            </a:gsLst>
            <a:lin ang="10800000" scaled="1"/>
          </a:gradFill>
        </p:spPr>
        <p:txBody>
          <a:bodyPr wrap="square" rtlCol="0">
            <a:spAutoFit/>
          </a:bodyPr>
          <a:lstStyle/>
          <a:p>
            <a:pPr algn="ctr"/>
            <a:r>
              <a:rPr lang="en-US" sz="2400" dirty="0">
                <a:solidFill>
                  <a:schemeClr val="bg1"/>
                </a:solidFill>
              </a:rPr>
              <a:t>5</a:t>
            </a:r>
            <a:r>
              <a:rPr lang="en-US" sz="2400" dirty="0" smtClean="0">
                <a:solidFill>
                  <a:schemeClr val="bg1"/>
                </a:solidFill>
              </a:rPr>
              <a:t>. Visualize fine-grained access-control policies on examples</a:t>
            </a:r>
            <a:endParaRPr lang="en-US" sz="2400" dirty="0">
              <a:solidFill>
                <a:schemeClr val="bg1"/>
              </a:solidFill>
            </a:endParaRPr>
          </a:p>
        </p:txBody>
      </p:sp>
      <p:sp>
        <p:nvSpPr>
          <p:cNvPr id="38" name="Rounded Rectangular Callout 37"/>
          <p:cNvSpPr/>
          <p:nvPr/>
        </p:nvSpPr>
        <p:spPr>
          <a:xfrm>
            <a:off x="3096715" y="1138391"/>
            <a:ext cx="2522371" cy="1343251"/>
          </a:xfrm>
          <a:prstGeom prst="wedgeRoundRectCallout">
            <a:avLst>
              <a:gd name="adj1" fmla="val 55789"/>
              <a:gd name="adj2" fmla="val -72299"/>
              <a:gd name="adj3" fmla="val 1666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ML/F# dialect with a type system for program verification</a:t>
            </a:r>
            <a:endParaRPr lang="en-US" dirty="0"/>
          </a:p>
        </p:txBody>
      </p:sp>
      <p:grpSp>
        <p:nvGrpSpPr>
          <p:cNvPr id="32" name="Group 31"/>
          <p:cNvGrpSpPr/>
          <p:nvPr/>
        </p:nvGrpSpPr>
        <p:grpSpPr>
          <a:xfrm>
            <a:off x="7089734" y="824714"/>
            <a:ext cx="2024667" cy="2832886"/>
            <a:chOff x="7089734" y="824714"/>
            <a:chExt cx="2024667" cy="2832886"/>
          </a:xfrm>
        </p:grpSpPr>
        <p:sp>
          <p:nvSpPr>
            <p:cNvPr id="31" name="Rounded Rectangle 30"/>
            <p:cNvSpPr/>
            <p:nvPr/>
          </p:nvSpPr>
          <p:spPr>
            <a:xfrm>
              <a:off x="7640500" y="2796276"/>
              <a:ext cx="1473901" cy="86132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Secure </a:t>
              </a:r>
            </a:p>
            <a:p>
              <a:pPr algn="ctr"/>
              <a:r>
                <a:rPr lang="en-US" sz="2400" dirty="0" smtClean="0">
                  <a:solidFill>
                    <a:schemeClr val="bg1"/>
                  </a:solidFill>
                </a:rPr>
                <a:t>DOM API</a:t>
              </a:r>
              <a:endParaRPr lang="en-US" sz="2400" dirty="0">
                <a:solidFill>
                  <a:schemeClr val="bg1"/>
                </a:solidFill>
              </a:endParaRPr>
            </a:p>
          </p:txBody>
        </p:sp>
        <p:sp>
          <p:nvSpPr>
            <p:cNvPr id="40" name="Right Arrow 39"/>
            <p:cNvSpPr/>
            <p:nvPr/>
          </p:nvSpPr>
          <p:spPr>
            <a:xfrm flipH="1">
              <a:off x="7089734" y="2971800"/>
              <a:ext cx="530266" cy="45720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Left-Right Arrow 13"/>
            <p:cNvSpPr/>
            <p:nvPr/>
          </p:nvSpPr>
          <p:spPr>
            <a:xfrm rot="3600000">
              <a:off x="6549842" y="1536894"/>
              <a:ext cx="1970608" cy="54624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049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subTnLst>
                                    <p:set>
                                      <p:cBhvr override="childStyle">
                                        <p:cTn dur="1" fill="hold" display="0" masterRel="nextClick" afterEffect="1"/>
                                        <p:tgtEl>
                                          <p:spTgt spid="38"/>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subTnLst>
                                    <p:set>
                                      <p:cBhvr override="childStyle">
                                        <p:cTn dur="1" fill="hold" display="0" masterRel="nextClick" afterEffect="1"/>
                                        <p:tgtEl>
                                          <p:spTgt spid="37"/>
                                        </p:tgtEl>
                                        <p:attrNameLst>
                                          <p:attrName>style.visibility</p:attrName>
                                        </p:attrNameLst>
                                      </p:cBhvr>
                                      <p:to>
                                        <p:strVal val="hidden"/>
                                      </p:to>
                                    </p:set>
                                  </p:subTnLst>
                                </p:cTn>
                              </p:par>
                              <p:par>
                                <p:cTn id="27" presetID="1" presetClass="entr" presetSubtype="0" fill="hold" grpId="0" nodeType="withEffect">
                                  <p:stCondLst>
                                    <p:cond delay="0"/>
                                  </p:stCondLst>
                                  <p:childTnLst>
                                    <p:set>
                                      <p:cBhvr>
                                        <p:cTn id="28" dur="1" fill="hold">
                                          <p:stCondLst>
                                            <p:cond delay="0"/>
                                          </p:stCondLst>
                                        </p:cTn>
                                        <p:tgtEl>
                                          <p:spTgt spid="20">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xEl>
                                              <p:pRg st="0" end="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subTnLst>
                                    <p:set>
                                      <p:cBhvr override="childStyle">
                                        <p:cTn dur="1" fill="hold" display="0" masterRel="nextClick" afterEffect="1"/>
                                        <p:tgtEl>
                                          <p:spTgt spid="27"/>
                                        </p:tgtEl>
                                        <p:attrNameLst>
                                          <p:attrName>style.visibility</p:attrName>
                                        </p:attrNameLst>
                                      </p:cBhvr>
                                      <p:to>
                                        <p:strVal val="hidden"/>
                                      </p:to>
                                    </p:set>
                                  </p:subTnLst>
                                </p:cTn>
                              </p:par>
                              <p:par>
                                <p:cTn id="37" presetID="1" presetClass="entr" presetSubtype="0" fill="hold" grpId="0" nodeType="withEffect">
                                  <p:stCondLst>
                                    <p:cond delay="0"/>
                                  </p:stCondLst>
                                  <p:childTnLst>
                                    <p:set>
                                      <p:cBhvr>
                                        <p:cTn id="38"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6"/>
                                        </p:tgtEl>
                                        <p:attrNameLst>
                                          <p:attrName>style.visibility</p:attrName>
                                        </p:attrNameLst>
                                      </p:cBhvr>
                                      <p:to>
                                        <p:strVal val="visible"/>
                                      </p:to>
                                    </p:set>
                                  </p:childTnLst>
                                  <p:subTnLst>
                                    <p:set>
                                      <p:cBhvr override="childStyle">
                                        <p:cTn dur="1" fill="hold" display="0" masterRel="nextClick" afterEffect="1"/>
                                        <p:tgtEl>
                                          <p:spTgt spid="36"/>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childTnLst>
                                  <p:subTnLst>
                                    <p:set>
                                      <p:cBhvr override="childStyle">
                                        <p:cTn dur="1" fill="hold" display="0" masterRel="nextClick" afterEffect="1"/>
                                        <p:tgtEl>
                                          <p:spTgt spid="25"/>
                                        </p:tgtEl>
                                        <p:attrNameLst>
                                          <p:attrName>style.visibility</p:attrName>
                                        </p:attrNameLst>
                                      </p:cBhvr>
                                      <p:to>
                                        <p:strVal val="hidden"/>
                                      </p:to>
                                    </p:set>
                                  </p:subTnLst>
                                </p:cTn>
                              </p:par>
                              <p:par>
                                <p:cTn id="55" presetID="1" presetClass="entr" presetSubtype="0"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1">
                                            <p:txEl>
                                              <p:pRg st="2" end="2"/>
                                            </p:tx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P spid="4" grpId="0" animBg="1"/>
      <p:bldP spid="5" grpId="0" animBg="1"/>
      <p:bldP spid="6" grpId="0" animBg="1"/>
      <p:bldP spid="7" grpId="0" animBg="1"/>
      <p:bldP spid="8" grpId="0" animBg="1"/>
      <p:bldP spid="9" grpId="0" animBg="1"/>
      <p:bldP spid="10" grpId="0" animBg="1"/>
      <p:bldP spid="24" grpId="0" animBg="1"/>
      <p:bldP spid="25" grpId="0" animBg="1"/>
      <p:bldP spid="26" grpId="0" animBg="1"/>
      <p:bldP spid="27" grpId="0" animBg="1"/>
      <p:bldP spid="29" grpId="0" animBg="1"/>
      <p:bldP spid="30" grpId="0"/>
      <p:bldP spid="21" grpId="0" build="p"/>
      <p:bldP spid="37" grpId="0" animBg="1"/>
      <p:bldP spid="28" grpId="0" animBg="1"/>
      <p:bldP spid="3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99208"/>
            <a:ext cx="6651258" cy="6049192"/>
          </a:xfrm>
          <a:prstGeom prst="rect">
            <a:avLst/>
          </a:prstGeom>
        </p:spPr>
      </p:pic>
      <p:grpSp>
        <p:nvGrpSpPr>
          <p:cNvPr id="4" name="Group 3"/>
          <p:cNvGrpSpPr/>
          <p:nvPr/>
        </p:nvGrpSpPr>
        <p:grpSpPr>
          <a:xfrm>
            <a:off x="573828" y="1756492"/>
            <a:ext cx="4501282" cy="1657088"/>
            <a:chOff x="573828" y="1117620"/>
            <a:chExt cx="3202200" cy="1178848"/>
          </a:xfrm>
        </p:grpSpPr>
        <p:pic>
          <p:nvPicPr>
            <p:cNvPr id="7" name="Picture 6"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828" y="1117620"/>
              <a:ext cx="3202200" cy="1178848"/>
            </a:xfrm>
            <a:prstGeom prst="rect">
              <a:avLst/>
            </a:prstGeom>
            <a:ln w="28575">
              <a:solidFill>
                <a:schemeClr val="tx1"/>
              </a:solidFill>
            </a:ln>
          </p:spPr>
        </p:pic>
        <p:sp>
          <p:nvSpPr>
            <p:cNvPr id="13" name="Rectangle 12"/>
            <p:cNvSpPr/>
            <p:nvPr/>
          </p:nvSpPr>
          <p:spPr>
            <a:xfrm>
              <a:off x="1895959" y="1707044"/>
              <a:ext cx="453325" cy="9592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2895600" y="569364"/>
            <a:ext cx="6096000" cy="523220"/>
          </a:xfrm>
          <a:prstGeom prst="rect">
            <a:avLst/>
          </a:prstGeom>
          <a:solidFill>
            <a:srgbClr val="FFC000"/>
          </a:solidFill>
        </p:spPr>
        <p:txBody>
          <a:bodyPr wrap="square" rtlCol="0">
            <a:spAutoFit/>
          </a:bodyPr>
          <a:lstStyle/>
          <a:p>
            <a:pPr algn="ctr"/>
            <a:r>
              <a:rPr lang="en-US" sz="2800" b="1" dirty="0" smtClean="0"/>
              <a:t>Question: </a:t>
            </a:r>
            <a:r>
              <a:rPr lang="en-US" sz="2800" dirty="0" smtClean="0"/>
              <a:t>What is the security policy?</a:t>
            </a:r>
            <a:endParaRPr lang="en-US" sz="2800" dirty="0"/>
          </a:p>
        </p:txBody>
      </p:sp>
      <p:grpSp>
        <p:nvGrpSpPr>
          <p:cNvPr id="9" name="Group 8"/>
          <p:cNvGrpSpPr/>
          <p:nvPr/>
        </p:nvGrpSpPr>
        <p:grpSpPr>
          <a:xfrm>
            <a:off x="2997201" y="1337496"/>
            <a:ext cx="5761598" cy="3772369"/>
            <a:chOff x="2997201" y="1337496"/>
            <a:chExt cx="5761598" cy="3772369"/>
          </a:xfrm>
        </p:grpSpPr>
        <p:sp>
          <p:nvSpPr>
            <p:cNvPr id="8" name="Rectangle 7"/>
            <p:cNvSpPr/>
            <p:nvPr/>
          </p:nvSpPr>
          <p:spPr>
            <a:xfrm>
              <a:off x="3653399" y="4648200"/>
              <a:ext cx="5105400" cy="461665"/>
            </a:xfrm>
            <a:prstGeom prst="rect">
              <a:avLst/>
            </a:prstGeom>
            <a:solidFill>
              <a:srgbClr val="00B050"/>
            </a:solidFill>
            <a:ln w="28575">
              <a:solidFill>
                <a:srgbClr val="00B050"/>
              </a:solidFill>
            </a:ln>
          </p:spPr>
          <p:txBody>
            <a:bodyPr wrap="square">
              <a:spAutoFit/>
            </a:bodyPr>
            <a:lstStyle/>
            <a:p>
              <a:pPr algn="ctr"/>
              <a:r>
                <a:rPr lang="en-US" sz="2400" dirty="0" smtClean="0">
                  <a:solidFill>
                    <a:schemeClr val="bg1"/>
                  </a:solidFill>
                </a:rPr>
                <a:t>Bookmarks my friends’ Websites</a:t>
              </a:r>
              <a:endParaRPr lang="en-US" sz="2400" dirty="0">
                <a:solidFill>
                  <a:schemeClr val="bg1"/>
                </a:solidFill>
              </a:endParaRPr>
            </a:p>
          </p:txBody>
        </p:sp>
        <p:sp>
          <p:nvSpPr>
            <p:cNvPr id="12" name="Down Arrow 11"/>
            <p:cNvSpPr/>
            <p:nvPr/>
          </p:nvSpPr>
          <p:spPr>
            <a:xfrm rot="20015502">
              <a:off x="2997201" y="1337496"/>
              <a:ext cx="194041" cy="35132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rot="19819430">
              <a:off x="3680256" y="2684487"/>
              <a:ext cx="259486" cy="20071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7471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7624" y="1374139"/>
            <a:ext cx="6683376" cy="5346701"/>
          </a:xfrm>
          <a:prstGeom prst="rect">
            <a:avLst/>
          </a:prstGeom>
        </p:spPr>
      </p:pic>
      <p:sp>
        <p:nvSpPr>
          <p:cNvPr id="7" name="Title 1"/>
          <p:cNvSpPr>
            <a:spLocks noGrp="1"/>
          </p:cNvSpPr>
          <p:nvPr>
            <p:ph type="title"/>
          </p:nvPr>
        </p:nvSpPr>
        <p:spPr>
          <a:xfrm>
            <a:off x="381000" y="230188"/>
            <a:ext cx="8382000" cy="750887"/>
          </a:xfrm>
        </p:spPr>
        <p:txBody>
          <a:bodyPr/>
          <a:lstStyle/>
          <a:p>
            <a:r>
              <a:rPr lang="en-US" sz="4800" dirty="0" smtClean="0"/>
              <a:t>                 </a:t>
            </a:r>
            <a:r>
              <a:rPr lang="en-US" sz="4000" dirty="0" smtClean="0"/>
              <a:t>Research In Software Engineering</a:t>
            </a:r>
            <a:endParaRPr lang="en-US" sz="4000" dirty="0"/>
          </a:p>
        </p:txBody>
      </p:sp>
      <p:pic>
        <p:nvPicPr>
          <p:cNvPr id="8" name="Picture 7" descr="risemain.png"/>
          <p:cNvPicPr>
            <a:picLocks noChangeAspect="1"/>
          </p:cNvPicPr>
          <p:nvPr/>
        </p:nvPicPr>
        <p:blipFill>
          <a:blip r:embed="rId4" cstate="print"/>
          <a:srcRect r="72484"/>
          <a:stretch>
            <a:fillRect/>
          </a:stretch>
        </p:blipFill>
        <p:spPr>
          <a:xfrm>
            <a:off x="228600" y="161011"/>
            <a:ext cx="2213538" cy="829589"/>
          </a:xfrm>
          <a:prstGeom prst="rect">
            <a:avLst/>
          </a:prstGeom>
        </p:spPr>
      </p:pic>
    </p:spTree>
    <p:extLst>
      <p:ext uri="{BB962C8B-B14F-4D97-AF65-F5344CB8AC3E}">
        <p14:creationId xmlns:p14="http://schemas.microsoft.com/office/powerpoint/2010/main" val="379933366"/>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99208"/>
            <a:ext cx="6651258" cy="6049192"/>
          </a:xfrm>
          <a:prstGeom prst="rect">
            <a:avLst/>
          </a:prstGeom>
        </p:spPr>
      </p:pic>
      <p:grpSp>
        <p:nvGrpSpPr>
          <p:cNvPr id="22" name="Group 21"/>
          <p:cNvGrpSpPr/>
          <p:nvPr/>
        </p:nvGrpSpPr>
        <p:grpSpPr>
          <a:xfrm>
            <a:off x="573828" y="1756492"/>
            <a:ext cx="4501282" cy="1657088"/>
            <a:chOff x="573828" y="1117620"/>
            <a:chExt cx="3202200" cy="1178848"/>
          </a:xfrm>
        </p:grpSpPr>
        <p:pic>
          <p:nvPicPr>
            <p:cNvPr id="23" name="Picture 2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828" y="1117620"/>
              <a:ext cx="3202200" cy="1178848"/>
            </a:xfrm>
            <a:prstGeom prst="rect">
              <a:avLst/>
            </a:prstGeom>
            <a:ln w="28575">
              <a:solidFill>
                <a:schemeClr val="tx1"/>
              </a:solidFill>
            </a:ln>
          </p:spPr>
        </p:pic>
        <p:sp>
          <p:nvSpPr>
            <p:cNvPr id="24" name="Rectangle 23"/>
            <p:cNvSpPr/>
            <p:nvPr/>
          </p:nvSpPr>
          <p:spPr>
            <a:xfrm>
              <a:off x="1895959" y="1707044"/>
              <a:ext cx="453325" cy="9592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Oval 3"/>
          <p:cNvSpPr/>
          <p:nvPr/>
        </p:nvSpPr>
        <p:spPr>
          <a:xfrm>
            <a:off x="2169736" y="2723283"/>
            <a:ext cx="2018731" cy="38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629428" y="1295400"/>
            <a:ext cx="1080616" cy="38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Left Arrow 2"/>
          <p:cNvSpPr/>
          <p:nvPr/>
        </p:nvSpPr>
        <p:spPr>
          <a:xfrm>
            <a:off x="4343400" y="2456583"/>
            <a:ext cx="3581400" cy="914400"/>
          </a:xfrm>
          <a:prstGeom prst="lef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rPr>
              <a:t>Can Read Websites </a:t>
            </a:r>
          </a:p>
        </p:txBody>
      </p:sp>
      <p:sp>
        <p:nvSpPr>
          <p:cNvPr id="7" name="Left Arrow 6"/>
          <p:cNvSpPr/>
          <p:nvPr/>
        </p:nvSpPr>
        <p:spPr>
          <a:xfrm>
            <a:off x="2965269" y="974898"/>
            <a:ext cx="4267200" cy="914400"/>
          </a:xfrm>
          <a:prstGeom prst="lef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rPr>
              <a:t>Can Read Names</a:t>
            </a:r>
            <a:endParaRPr lang="en-US" sz="2800" b="1" dirty="0">
              <a:solidFill>
                <a:schemeClr val="bg1"/>
              </a:solidFill>
            </a:endParaRPr>
          </a:p>
        </p:txBody>
      </p:sp>
      <p:sp>
        <p:nvSpPr>
          <p:cNvPr id="8" name="TextBox 7"/>
          <p:cNvSpPr txBox="1"/>
          <p:nvPr/>
        </p:nvSpPr>
        <p:spPr>
          <a:xfrm>
            <a:off x="6991350" y="4489124"/>
            <a:ext cx="1714500" cy="1569660"/>
          </a:xfrm>
          <a:prstGeom prst="rect">
            <a:avLst/>
          </a:prstGeom>
          <a:noFill/>
        </p:spPr>
        <p:txBody>
          <a:bodyPr wrap="square" rtlCol="0">
            <a:spAutoFit/>
          </a:bodyPr>
          <a:lstStyle/>
          <a:p>
            <a:pPr algn="ctr"/>
            <a:r>
              <a:rPr lang="en-US" sz="2400" b="1" dirty="0" smtClean="0"/>
              <a:t>Principle of</a:t>
            </a:r>
          </a:p>
          <a:p>
            <a:pPr algn="ctr"/>
            <a:r>
              <a:rPr lang="en-US" sz="2400" b="1" dirty="0" smtClean="0"/>
              <a:t>Least Authority</a:t>
            </a:r>
            <a:endParaRPr lang="en-US" sz="2400" dirty="0"/>
          </a:p>
        </p:txBody>
      </p:sp>
      <p:sp>
        <p:nvSpPr>
          <p:cNvPr id="9" name="Rounded Rectangular Callout 8"/>
          <p:cNvSpPr/>
          <p:nvPr/>
        </p:nvSpPr>
        <p:spPr>
          <a:xfrm>
            <a:off x="2899528" y="1983377"/>
            <a:ext cx="5025271" cy="533401"/>
          </a:xfrm>
          <a:prstGeom prst="wedgeRoundRectCallout">
            <a:avLst>
              <a:gd name="adj1" fmla="val -59816"/>
              <a:gd name="adj2" fmla="val -148990"/>
              <a:gd name="adj3" fmla="val 1666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Courier New" pitchFamily="49" charset="0"/>
                <a:cs typeface="Courier New" pitchFamily="49" charset="0"/>
              </a:rPr>
              <a:t>&lt;name&gt;Jean Yang&lt;/name&gt;</a:t>
            </a:r>
            <a:endParaRPr lang="en-US" sz="2000" b="1" dirty="0">
              <a:solidFill>
                <a:schemeClr val="tx1"/>
              </a:solidFill>
              <a:latin typeface="Courier New" pitchFamily="49" charset="0"/>
              <a:cs typeface="Courier New" pitchFamily="49" charset="0"/>
            </a:endParaRPr>
          </a:p>
        </p:txBody>
      </p:sp>
      <p:sp>
        <p:nvSpPr>
          <p:cNvPr id="10" name="Rounded Rectangular Callout 9"/>
          <p:cNvSpPr/>
          <p:nvPr/>
        </p:nvSpPr>
        <p:spPr>
          <a:xfrm>
            <a:off x="952500" y="3962400"/>
            <a:ext cx="8077200" cy="457201"/>
          </a:xfrm>
          <a:prstGeom prst="wedgeRoundRectCallout">
            <a:avLst>
              <a:gd name="adj1" fmla="val -31739"/>
              <a:gd name="adj2" fmla="val -216744"/>
              <a:gd name="adj3" fmla="val 1666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Courier New" pitchFamily="49" charset="0"/>
                <a:cs typeface="Courier New" pitchFamily="49" charset="0"/>
              </a:rPr>
              <a:t>&lt;web&gt;http://people.csail.mit.edu/jeanyang&lt;/web&gt;</a:t>
            </a:r>
            <a:endParaRPr lang="en-US" sz="2000" b="1" dirty="0">
              <a:solidFill>
                <a:schemeClr val="tx1"/>
              </a:solidFill>
              <a:latin typeface="Courier New" pitchFamily="49" charset="0"/>
              <a:cs typeface="Courier New" pitchFamily="49" charset="0"/>
            </a:endParaRPr>
          </a:p>
        </p:txBody>
      </p:sp>
      <p:sp>
        <p:nvSpPr>
          <p:cNvPr id="20" name="Rounded Rectangle 19"/>
          <p:cNvSpPr/>
          <p:nvPr/>
        </p:nvSpPr>
        <p:spPr>
          <a:xfrm>
            <a:off x="5082472" y="3327123"/>
            <a:ext cx="3429000" cy="486592"/>
          </a:xfrm>
          <a:prstGeom prst="round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1"/>
                </a:solidFill>
              </a:rPr>
              <a:t>(and ability to bookmark—elided)</a:t>
            </a:r>
            <a:endParaRPr lang="en-US" i="1" dirty="0">
              <a:solidFill>
                <a:schemeClr val="tx1"/>
              </a:solidFill>
            </a:endParaRPr>
          </a:p>
        </p:txBody>
      </p:sp>
    </p:spTree>
    <p:extLst>
      <p:ext uri="{BB962C8B-B14F-4D97-AF65-F5344CB8AC3E}">
        <p14:creationId xmlns:p14="http://schemas.microsoft.com/office/powerpoint/2010/main" val="1724106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20574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chor="t">
            <a:normAutofit fontScale="90000"/>
          </a:bodyPr>
          <a:lstStyle/>
          <a:p>
            <a:r>
              <a:rPr lang="en-US" dirty="0" smtClean="0"/>
              <a:t>Basic Extension: read text in &lt;head&gt;</a:t>
            </a:r>
            <a:endParaRPr lang="en-US" dirty="0"/>
          </a:p>
        </p:txBody>
      </p:sp>
      <p:sp>
        <p:nvSpPr>
          <p:cNvPr id="3" name="Content Placeholder 2"/>
          <p:cNvSpPr>
            <a:spLocks noGrp="1"/>
          </p:cNvSpPr>
          <p:nvPr>
            <p:ph idx="1"/>
          </p:nvPr>
        </p:nvSpPr>
        <p:spPr>
          <a:xfrm>
            <a:off x="1981200" y="1600200"/>
            <a:ext cx="6934200" cy="4525963"/>
          </a:xfrm>
        </p:spPr>
        <p:txBody>
          <a:bodyPr>
            <a:normAutofit/>
          </a:bodyPr>
          <a:lstStyle/>
          <a:p>
            <a:r>
              <a:rPr lang="en-US" dirty="0" smtClean="0"/>
              <a:t>Secure DOM API</a:t>
            </a:r>
          </a:p>
          <a:p>
            <a:r>
              <a:rPr lang="en-US" dirty="0" smtClean="0"/>
              <a:t>DOM predicates and permissions</a:t>
            </a:r>
          </a:p>
          <a:p>
            <a:r>
              <a:rPr lang="en-US" dirty="0" smtClean="0"/>
              <a:t>Policy language</a:t>
            </a:r>
          </a:p>
          <a:p>
            <a:r>
              <a:rPr lang="en-US" dirty="0" smtClean="0"/>
              <a:t>Extension code</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850900"/>
            <a:ext cx="16764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6398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8212" y="299406"/>
            <a:ext cx="8534400" cy="3785652"/>
          </a:xfrm>
          <a:prstGeom prst="rect">
            <a:avLst/>
          </a:prstGeom>
        </p:spPr>
        <p:txBody>
          <a:bodyPr wrap="square">
            <a:spAutoFit/>
          </a:bodyPr>
          <a:lstStyle/>
          <a:p>
            <a:endParaRPr lang="en-US" sz="2000" dirty="0" smtClean="0">
              <a:latin typeface="Consolas" pitchFamily="49" charset="0"/>
              <a:cs typeface="Consolas" pitchFamily="49" charset="0"/>
            </a:endParaRPr>
          </a:p>
          <a:p>
            <a:endParaRPr lang="en-US" sz="2000" dirty="0">
              <a:latin typeface="Consolas" pitchFamily="49" charset="0"/>
              <a:cs typeface="Consolas" pitchFamily="49" charset="0"/>
            </a:endParaRPr>
          </a:p>
          <a:p>
            <a:endParaRPr lang="en-US" sz="2000" dirty="0" smtClean="0">
              <a:latin typeface="Consolas" pitchFamily="49" charset="0"/>
              <a:cs typeface="Consolas" pitchFamily="49" charset="0"/>
            </a:endParaRPr>
          </a:p>
          <a:p>
            <a:r>
              <a:rPr lang="en-US" sz="2000" dirty="0" smtClean="0">
                <a:latin typeface="Consolas" pitchFamily="49" charset="0"/>
                <a:cs typeface="Consolas" pitchFamily="49" charset="0"/>
              </a:rPr>
              <a:t>type </a:t>
            </a:r>
            <a:r>
              <a:rPr lang="en-US" sz="2000" dirty="0" err="1" smtClean="0">
                <a:latin typeface="Consolas" pitchFamily="49" charset="0"/>
                <a:cs typeface="Consolas" pitchFamily="49" charset="0"/>
              </a:rPr>
              <a:t>elt</a:t>
            </a:r>
            <a:endParaRPr lang="en-US" sz="2000" dirty="0" smtClean="0">
              <a:latin typeface="Consolas" pitchFamily="49" charset="0"/>
              <a:cs typeface="Consolas" pitchFamily="49" charset="0"/>
            </a:endParaRPr>
          </a:p>
          <a:p>
            <a:endParaRPr lang="en-US" sz="2000" dirty="0">
              <a:latin typeface="Consolas" pitchFamily="49" charset="0"/>
              <a:cs typeface="Consolas" pitchFamily="49" charset="0"/>
            </a:endParaRPr>
          </a:p>
          <a:p>
            <a:r>
              <a:rPr lang="en-US" sz="2000" dirty="0" err="1">
                <a:latin typeface="Consolas" pitchFamily="49" charset="0"/>
                <a:cs typeface="Consolas" pitchFamily="49" charset="0"/>
              </a:rPr>
              <a:t>val</a:t>
            </a:r>
            <a:r>
              <a:rPr lang="en-US" sz="2000" dirty="0">
                <a:latin typeface="Consolas" pitchFamily="49" charset="0"/>
                <a:cs typeface="Consolas" pitchFamily="49" charset="0"/>
              </a:rPr>
              <a:t> </a:t>
            </a:r>
            <a:r>
              <a:rPr lang="en-US" sz="2000" dirty="0" err="1">
                <a:latin typeface="Consolas" pitchFamily="49" charset="0"/>
                <a:cs typeface="Consolas" pitchFamily="49" charset="0"/>
              </a:rPr>
              <a:t>getInnerText</a:t>
            </a:r>
            <a:r>
              <a:rPr lang="en-US" sz="2000" dirty="0">
                <a:latin typeface="Consolas" pitchFamily="49" charset="0"/>
                <a:cs typeface="Consolas" pitchFamily="49" charset="0"/>
              </a:rPr>
              <a:t> : </a:t>
            </a:r>
          </a:p>
          <a:p>
            <a:r>
              <a:rPr lang="en-US" sz="2000" dirty="0">
                <a:latin typeface="Consolas" pitchFamily="49" charset="0"/>
                <a:cs typeface="Consolas" pitchFamily="49" charset="0"/>
              </a:rPr>
              <a:t>    </a:t>
            </a:r>
            <a:r>
              <a:rPr lang="en-US" sz="2000" dirty="0" smtClean="0">
                <a:latin typeface="Consolas" pitchFamily="49" charset="0"/>
                <a:cs typeface="Consolas" pitchFamily="49" charset="0"/>
              </a:rPr>
              <a:t> </a:t>
            </a:r>
            <a:r>
              <a:rPr lang="en-US" sz="2000" dirty="0" err="1" smtClean="0">
                <a:latin typeface="Consolas" pitchFamily="49" charset="0"/>
                <a:cs typeface="Consolas" pitchFamily="49" charset="0"/>
              </a:rPr>
              <a:t>elt</a:t>
            </a:r>
            <a:endParaRPr lang="en-US" sz="2000" dirty="0" smtClean="0">
              <a:latin typeface="Consolas" pitchFamily="49" charset="0"/>
              <a:cs typeface="Consolas" pitchFamily="49" charset="0"/>
            </a:endParaRPr>
          </a:p>
          <a:p>
            <a:r>
              <a:rPr lang="en-US" sz="2000" b="1" dirty="0">
                <a:latin typeface="Consolas" pitchFamily="49" charset="0"/>
                <a:cs typeface="Consolas" pitchFamily="49" charset="0"/>
              </a:rPr>
              <a:t> </a:t>
            </a:r>
            <a:r>
              <a:rPr lang="en-US" sz="2000" b="1" dirty="0" smtClean="0">
                <a:latin typeface="Consolas" pitchFamily="49" charset="0"/>
                <a:cs typeface="Consolas" pitchFamily="49" charset="0"/>
              </a:rPr>
              <a:t> </a:t>
            </a:r>
            <a:r>
              <a:rPr lang="en-US" sz="2000" dirty="0" smtClean="0">
                <a:latin typeface="Consolas" pitchFamily="49" charset="0"/>
                <a:cs typeface="Consolas" pitchFamily="49" charset="0"/>
              </a:rPr>
              <a:t>-&gt; string</a:t>
            </a:r>
            <a:endParaRPr lang="en-US" sz="2000" dirty="0">
              <a:latin typeface="Consolas" pitchFamily="49" charset="0"/>
              <a:cs typeface="Consolas" pitchFamily="49" charset="0"/>
            </a:endParaRPr>
          </a:p>
          <a:p>
            <a:endParaRPr lang="en-US" sz="2000" dirty="0">
              <a:latin typeface="Consolas" pitchFamily="49" charset="0"/>
              <a:cs typeface="Consolas" pitchFamily="49" charset="0"/>
            </a:endParaRPr>
          </a:p>
          <a:p>
            <a:r>
              <a:rPr lang="en-US" sz="2000" dirty="0" err="1">
                <a:latin typeface="Consolas" pitchFamily="49" charset="0"/>
                <a:cs typeface="Consolas" pitchFamily="49" charset="0"/>
              </a:rPr>
              <a:t>val</a:t>
            </a:r>
            <a:r>
              <a:rPr lang="en-US" sz="2000" dirty="0">
                <a:latin typeface="Consolas" pitchFamily="49" charset="0"/>
                <a:cs typeface="Consolas" pitchFamily="49" charset="0"/>
              </a:rPr>
              <a:t> </a:t>
            </a:r>
            <a:r>
              <a:rPr lang="en-US" sz="2000" dirty="0" err="1">
                <a:latin typeface="Consolas" pitchFamily="49" charset="0"/>
                <a:cs typeface="Consolas" pitchFamily="49" charset="0"/>
              </a:rPr>
              <a:t>getTagName</a:t>
            </a:r>
            <a:r>
              <a:rPr lang="en-US" sz="2000" dirty="0">
                <a:latin typeface="Consolas" pitchFamily="49" charset="0"/>
                <a:cs typeface="Consolas" pitchFamily="49" charset="0"/>
              </a:rPr>
              <a:t> :</a:t>
            </a:r>
          </a:p>
          <a:p>
            <a:r>
              <a:rPr lang="en-US" sz="2000" dirty="0">
                <a:latin typeface="Consolas" pitchFamily="49" charset="0"/>
                <a:cs typeface="Consolas" pitchFamily="49" charset="0"/>
              </a:rPr>
              <a:t>    </a:t>
            </a:r>
            <a:r>
              <a:rPr lang="en-US" sz="2000" dirty="0" smtClean="0">
                <a:latin typeface="Consolas" pitchFamily="49" charset="0"/>
                <a:cs typeface="Consolas" pitchFamily="49" charset="0"/>
              </a:rPr>
              <a:t> </a:t>
            </a:r>
            <a:r>
              <a:rPr lang="en-US" sz="2000" dirty="0" err="1" smtClean="0">
                <a:latin typeface="Consolas" pitchFamily="49" charset="0"/>
                <a:cs typeface="Consolas" pitchFamily="49" charset="0"/>
              </a:rPr>
              <a:t>elt</a:t>
            </a:r>
            <a:endParaRPr lang="en-US" sz="2000" dirty="0">
              <a:latin typeface="Consolas" pitchFamily="49" charset="0"/>
              <a:cs typeface="Consolas" pitchFamily="49" charset="0"/>
            </a:endParaRPr>
          </a:p>
          <a:p>
            <a:r>
              <a:rPr lang="en-US" sz="2000" dirty="0">
                <a:latin typeface="Consolas" pitchFamily="49" charset="0"/>
                <a:cs typeface="Consolas" pitchFamily="49" charset="0"/>
              </a:rPr>
              <a:t> </a:t>
            </a:r>
            <a:r>
              <a:rPr lang="en-US" sz="2000" dirty="0" smtClean="0">
                <a:latin typeface="Consolas" pitchFamily="49" charset="0"/>
                <a:cs typeface="Consolas" pitchFamily="49" charset="0"/>
              </a:rPr>
              <a:t> -&gt; string</a:t>
            </a:r>
            <a:endParaRPr lang="en-US" sz="2000" dirty="0">
              <a:latin typeface="Consolas" pitchFamily="49" charset="0"/>
              <a:cs typeface="Consolas" pitchFamily="49" charset="0"/>
            </a:endParaRPr>
          </a:p>
        </p:txBody>
      </p:sp>
      <p:sp>
        <p:nvSpPr>
          <p:cNvPr id="5" name="Rounded Rectangular Callout 4"/>
          <p:cNvSpPr/>
          <p:nvPr/>
        </p:nvSpPr>
        <p:spPr>
          <a:xfrm>
            <a:off x="5029200" y="354842"/>
            <a:ext cx="2362200" cy="1524000"/>
          </a:xfrm>
          <a:prstGeom prst="wedgeRoundRectCallout">
            <a:avLst>
              <a:gd name="adj1" fmla="val -188011"/>
              <a:gd name="adj2" fmla="val 2041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Native DOM elements, abstract to F*</a:t>
            </a:r>
            <a:endParaRPr lang="en-US" dirty="0"/>
          </a:p>
        </p:txBody>
      </p:sp>
      <p:sp>
        <p:nvSpPr>
          <p:cNvPr id="6" name="Rounded Rectangular Callout 5"/>
          <p:cNvSpPr/>
          <p:nvPr/>
        </p:nvSpPr>
        <p:spPr>
          <a:xfrm>
            <a:off x="3844688" y="2971800"/>
            <a:ext cx="2362200" cy="1524000"/>
          </a:xfrm>
          <a:prstGeom prst="wedgeRoundRectCallout">
            <a:avLst>
              <a:gd name="adj1" fmla="val -118680"/>
              <a:gd name="adj2" fmla="val -9869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Defined in .NET/JavaScript with this type</a:t>
            </a:r>
            <a:endParaRPr lang="en-US" dirty="0"/>
          </a:p>
        </p:txBody>
      </p:sp>
    </p:spTree>
    <p:extLst>
      <p:ext uri="{BB962C8B-B14F-4D97-AF65-F5344CB8AC3E}">
        <p14:creationId xmlns:p14="http://schemas.microsoft.com/office/powerpoint/2010/main" val="363727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8212" y="299406"/>
            <a:ext cx="8534400" cy="3785652"/>
          </a:xfrm>
          <a:prstGeom prst="rect">
            <a:avLst/>
          </a:prstGeom>
        </p:spPr>
        <p:txBody>
          <a:bodyPr wrap="square">
            <a:spAutoFit/>
          </a:bodyPr>
          <a:lstStyle/>
          <a:p>
            <a:endParaRPr lang="en-US" sz="2000" dirty="0" smtClean="0">
              <a:latin typeface="Consolas" pitchFamily="49" charset="0"/>
              <a:cs typeface="Consolas" pitchFamily="49" charset="0"/>
            </a:endParaRPr>
          </a:p>
          <a:p>
            <a:endParaRPr lang="en-US" sz="2000" dirty="0">
              <a:latin typeface="Consolas" pitchFamily="49" charset="0"/>
              <a:cs typeface="Consolas" pitchFamily="49" charset="0"/>
            </a:endParaRPr>
          </a:p>
          <a:p>
            <a:endParaRPr lang="en-US" sz="2000" dirty="0" smtClean="0">
              <a:latin typeface="Consolas" pitchFamily="49" charset="0"/>
              <a:cs typeface="Consolas" pitchFamily="49" charset="0"/>
            </a:endParaRPr>
          </a:p>
          <a:p>
            <a:r>
              <a:rPr lang="en-US" sz="2000" dirty="0" smtClean="0">
                <a:latin typeface="Consolas" pitchFamily="49" charset="0"/>
                <a:cs typeface="Consolas" pitchFamily="49" charset="0"/>
              </a:rPr>
              <a:t>type </a:t>
            </a:r>
            <a:r>
              <a:rPr lang="en-US" sz="2000" dirty="0" err="1" smtClean="0">
                <a:latin typeface="Consolas" pitchFamily="49" charset="0"/>
                <a:cs typeface="Consolas" pitchFamily="49" charset="0"/>
              </a:rPr>
              <a:t>elt</a:t>
            </a:r>
            <a:endParaRPr lang="en-US" sz="2000" dirty="0" smtClean="0">
              <a:latin typeface="Consolas" pitchFamily="49" charset="0"/>
              <a:cs typeface="Consolas" pitchFamily="49" charset="0"/>
            </a:endParaRPr>
          </a:p>
          <a:p>
            <a:endParaRPr lang="en-US" sz="2000" dirty="0">
              <a:latin typeface="Consolas" pitchFamily="49" charset="0"/>
              <a:cs typeface="Consolas" pitchFamily="49" charset="0"/>
            </a:endParaRPr>
          </a:p>
          <a:p>
            <a:r>
              <a:rPr lang="en-US" sz="2000" dirty="0" err="1">
                <a:latin typeface="Consolas" pitchFamily="49" charset="0"/>
                <a:cs typeface="Consolas" pitchFamily="49" charset="0"/>
              </a:rPr>
              <a:t>val</a:t>
            </a:r>
            <a:r>
              <a:rPr lang="en-US" sz="2000" dirty="0">
                <a:latin typeface="Consolas" pitchFamily="49" charset="0"/>
                <a:cs typeface="Consolas" pitchFamily="49" charset="0"/>
              </a:rPr>
              <a:t> </a:t>
            </a:r>
            <a:r>
              <a:rPr lang="en-US" sz="2000" dirty="0" err="1">
                <a:latin typeface="Consolas" pitchFamily="49" charset="0"/>
                <a:cs typeface="Consolas" pitchFamily="49" charset="0"/>
              </a:rPr>
              <a:t>getInnerText</a:t>
            </a:r>
            <a:r>
              <a:rPr lang="en-US" sz="2000" dirty="0">
                <a:latin typeface="Consolas" pitchFamily="49" charset="0"/>
                <a:cs typeface="Consolas" pitchFamily="49" charset="0"/>
              </a:rPr>
              <a:t> : </a:t>
            </a:r>
          </a:p>
          <a:p>
            <a:r>
              <a:rPr lang="en-US" sz="2000" dirty="0">
                <a:latin typeface="Consolas" pitchFamily="49" charset="0"/>
                <a:cs typeface="Consolas" pitchFamily="49" charset="0"/>
              </a:rPr>
              <a:t>    </a:t>
            </a:r>
            <a:r>
              <a:rPr lang="en-US" sz="2000" dirty="0" smtClean="0">
                <a:latin typeface="Consolas" pitchFamily="49" charset="0"/>
                <a:cs typeface="Consolas" pitchFamily="49" charset="0"/>
              </a:rPr>
              <a:t> </a:t>
            </a:r>
            <a:r>
              <a:rPr lang="en-US" sz="2000" b="1" dirty="0" smtClean="0">
                <a:latin typeface="Consolas" pitchFamily="49" charset="0"/>
                <a:cs typeface="Consolas" pitchFamily="49" charset="0"/>
              </a:rPr>
              <a:t>{</a:t>
            </a:r>
            <a:r>
              <a:rPr lang="en-US" sz="2000" dirty="0" smtClean="0">
                <a:latin typeface="Consolas" pitchFamily="49" charset="0"/>
                <a:cs typeface="Consolas" pitchFamily="49" charset="0"/>
              </a:rPr>
              <a:t> </a:t>
            </a:r>
            <a:r>
              <a:rPr lang="en-US" sz="2000" dirty="0">
                <a:latin typeface="Consolas" pitchFamily="49" charset="0"/>
                <a:cs typeface="Consolas" pitchFamily="49" charset="0"/>
              </a:rPr>
              <a:t>e:elt </a:t>
            </a:r>
            <a:r>
              <a:rPr lang="en-US" sz="2000" b="1" dirty="0">
                <a:latin typeface="Consolas" pitchFamily="49" charset="0"/>
                <a:cs typeface="Consolas" pitchFamily="49" charset="0"/>
              </a:rPr>
              <a:t>| </a:t>
            </a:r>
            <a:r>
              <a:rPr lang="en-US" sz="2000" b="1" dirty="0" err="1">
                <a:latin typeface="Consolas" pitchFamily="49" charset="0"/>
                <a:cs typeface="Consolas" pitchFamily="49" charset="0"/>
              </a:rPr>
              <a:t>CanRead</a:t>
            </a:r>
            <a:r>
              <a:rPr lang="en-US" sz="2000" b="1" dirty="0">
                <a:latin typeface="Consolas" pitchFamily="49" charset="0"/>
                <a:cs typeface="Consolas" pitchFamily="49" charset="0"/>
              </a:rPr>
              <a:t> e}</a:t>
            </a:r>
          </a:p>
          <a:p>
            <a:r>
              <a:rPr lang="en-US" sz="2000" dirty="0">
                <a:latin typeface="Consolas" pitchFamily="49" charset="0"/>
                <a:cs typeface="Consolas" pitchFamily="49" charset="0"/>
              </a:rPr>
              <a:t> </a:t>
            </a:r>
            <a:r>
              <a:rPr lang="en-US" sz="2000" dirty="0" smtClean="0">
                <a:latin typeface="Consolas" pitchFamily="49" charset="0"/>
                <a:cs typeface="Consolas" pitchFamily="49" charset="0"/>
              </a:rPr>
              <a:t> -&gt; string</a:t>
            </a:r>
            <a:endParaRPr lang="en-US" sz="2000" dirty="0">
              <a:latin typeface="Consolas" pitchFamily="49" charset="0"/>
              <a:cs typeface="Consolas" pitchFamily="49" charset="0"/>
            </a:endParaRPr>
          </a:p>
          <a:p>
            <a:endParaRPr lang="en-US" sz="2000" dirty="0">
              <a:latin typeface="Consolas" pitchFamily="49" charset="0"/>
              <a:cs typeface="Consolas" pitchFamily="49" charset="0"/>
            </a:endParaRPr>
          </a:p>
          <a:p>
            <a:r>
              <a:rPr lang="en-US" sz="2000" dirty="0" err="1">
                <a:latin typeface="Consolas" pitchFamily="49" charset="0"/>
                <a:cs typeface="Consolas" pitchFamily="49" charset="0"/>
              </a:rPr>
              <a:t>val</a:t>
            </a:r>
            <a:r>
              <a:rPr lang="en-US" sz="2000" dirty="0">
                <a:latin typeface="Consolas" pitchFamily="49" charset="0"/>
                <a:cs typeface="Consolas" pitchFamily="49" charset="0"/>
              </a:rPr>
              <a:t> </a:t>
            </a:r>
            <a:r>
              <a:rPr lang="en-US" sz="2000" dirty="0" err="1">
                <a:latin typeface="Consolas" pitchFamily="49" charset="0"/>
                <a:cs typeface="Consolas" pitchFamily="49" charset="0"/>
              </a:rPr>
              <a:t>getTagName</a:t>
            </a:r>
            <a:r>
              <a:rPr lang="en-US" sz="2000" dirty="0">
                <a:latin typeface="Consolas" pitchFamily="49" charset="0"/>
                <a:cs typeface="Consolas" pitchFamily="49" charset="0"/>
              </a:rPr>
              <a:t> :</a:t>
            </a:r>
          </a:p>
          <a:p>
            <a:r>
              <a:rPr lang="en-US" sz="2000" dirty="0">
                <a:latin typeface="Consolas" pitchFamily="49" charset="0"/>
                <a:cs typeface="Consolas" pitchFamily="49" charset="0"/>
              </a:rPr>
              <a:t>   </a:t>
            </a:r>
            <a:r>
              <a:rPr lang="en-US" sz="2000" dirty="0" smtClean="0">
                <a:latin typeface="Consolas" pitchFamily="49" charset="0"/>
                <a:cs typeface="Consolas" pitchFamily="49" charset="0"/>
              </a:rPr>
              <a:t>  </a:t>
            </a:r>
            <a:r>
              <a:rPr lang="en-US" sz="2000" dirty="0" err="1" smtClean="0">
                <a:latin typeface="Consolas" pitchFamily="49" charset="0"/>
                <a:cs typeface="Consolas" pitchFamily="49" charset="0"/>
              </a:rPr>
              <a:t>elt</a:t>
            </a:r>
            <a:endParaRPr lang="en-US" sz="2000" dirty="0">
              <a:latin typeface="Consolas" pitchFamily="49" charset="0"/>
              <a:cs typeface="Consolas" pitchFamily="49" charset="0"/>
            </a:endParaRPr>
          </a:p>
          <a:p>
            <a:r>
              <a:rPr lang="en-US" sz="2000" dirty="0">
                <a:latin typeface="Consolas" pitchFamily="49" charset="0"/>
                <a:cs typeface="Consolas" pitchFamily="49" charset="0"/>
              </a:rPr>
              <a:t> </a:t>
            </a:r>
            <a:r>
              <a:rPr lang="en-US" sz="2000" dirty="0" smtClean="0">
                <a:latin typeface="Consolas" pitchFamily="49" charset="0"/>
                <a:cs typeface="Consolas" pitchFamily="49" charset="0"/>
              </a:rPr>
              <a:t> -&gt; string</a:t>
            </a:r>
            <a:endParaRPr lang="en-US" sz="2000" dirty="0">
              <a:latin typeface="Consolas" pitchFamily="49" charset="0"/>
              <a:cs typeface="Consolas" pitchFamily="49" charset="0"/>
            </a:endParaRPr>
          </a:p>
        </p:txBody>
      </p:sp>
      <p:sp>
        <p:nvSpPr>
          <p:cNvPr id="4" name="Rounded Rectangular Callout 3"/>
          <p:cNvSpPr/>
          <p:nvPr/>
        </p:nvSpPr>
        <p:spPr>
          <a:xfrm>
            <a:off x="5105400" y="2667000"/>
            <a:ext cx="1981200" cy="724472"/>
          </a:xfrm>
          <a:prstGeom prst="wedgeRoundRectCallout">
            <a:avLst>
              <a:gd name="adj1" fmla="val -107036"/>
              <a:gd name="adj2" fmla="val -8841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Precondition;</a:t>
            </a:r>
          </a:p>
          <a:p>
            <a:pPr algn="ctr"/>
            <a:r>
              <a:rPr lang="en-US" dirty="0" smtClean="0"/>
              <a:t>DOM permission</a:t>
            </a:r>
            <a:endParaRPr lang="en-US" dirty="0"/>
          </a:p>
        </p:txBody>
      </p:sp>
      <p:sp>
        <p:nvSpPr>
          <p:cNvPr id="5" name="TextBox 4"/>
          <p:cNvSpPr txBox="1"/>
          <p:nvPr/>
        </p:nvSpPr>
        <p:spPr>
          <a:xfrm>
            <a:off x="308212" y="146429"/>
            <a:ext cx="4267200" cy="523220"/>
          </a:xfrm>
          <a:prstGeom prst="rect">
            <a:avLst/>
          </a:prstGeom>
          <a:noFill/>
        </p:spPr>
        <p:txBody>
          <a:bodyPr wrap="square" rtlCol="0">
            <a:spAutoFit/>
          </a:bodyPr>
          <a:lstStyle/>
          <a:p>
            <a:r>
              <a:rPr lang="en-US" sz="2800" dirty="0" smtClean="0"/>
              <a:t>A Refined API for the DOM </a:t>
            </a:r>
            <a:endParaRPr lang="en-US" sz="2800" dirty="0"/>
          </a:p>
        </p:txBody>
      </p:sp>
    </p:spTree>
    <p:extLst>
      <p:ext uri="{BB962C8B-B14F-4D97-AF65-F5344CB8AC3E}">
        <p14:creationId xmlns:p14="http://schemas.microsoft.com/office/powerpoint/2010/main" val="6658981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8212" y="299406"/>
            <a:ext cx="8534400" cy="3785652"/>
          </a:xfrm>
          <a:prstGeom prst="rect">
            <a:avLst/>
          </a:prstGeom>
        </p:spPr>
        <p:txBody>
          <a:bodyPr wrap="square">
            <a:spAutoFit/>
          </a:bodyPr>
          <a:lstStyle/>
          <a:p>
            <a:endParaRPr lang="en-US" sz="2000" dirty="0" smtClean="0">
              <a:latin typeface="Consolas" pitchFamily="49" charset="0"/>
              <a:cs typeface="Consolas" pitchFamily="49" charset="0"/>
            </a:endParaRPr>
          </a:p>
          <a:p>
            <a:endParaRPr lang="en-US" sz="2000" dirty="0">
              <a:latin typeface="Consolas" pitchFamily="49" charset="0"/>
              <a:cs typeface="Consolas" pitchFamily="49" charset="0"/>
            </a:endParaRPr>
          </a:p>
          <a:p>
            <a:endParaRPr lang="en-US" sz="2000" dirty="0" smtClean="0">
              <a:latin typeface="Consolas" pitchFamily="49" charset="0"/>
              <a:cs typeface="Consolas" pitchFamily="49" charset="0"/>
            </a:endParaRPr>
          </a:p>
          <a:p>
            <a:r>
              <a:rPr lang="en-US" sz="2000" dirty="0" smtClean="0">
                <a:latin typeface="Consolas" pitchFamily="49" charset="0"/>
                <a:cs typeface="Consolas" pitchFamily="49" charset="0"/>
              </a:rPr>
              <a:t>type </a:t>
            </a:r>
            <a:r>
              <a:rPr lang="en-US" sz="2000" dirty="0" err="1" smtClean="0">
                <a:latin typeface="Consolas" pitchFamily="49" charset="0"/>
                <a:cs typeface="Consolas" pitchFamily="49" charset="0"/>
              </a:rPr>
              <a:t>elt</a:t>
            </a:r>
            <a:endParaRPr lang="en-US" sz="2000" dirty="0" smtClean="0">
              <a:latin typeface="Consolas" pitchFamily="49" charset="0"/>
              <a:cs typeface="Consolas" pitchFamily="49" charset="0"/>
            </a:endParaRPr>
          </a:p>
          <a:p>
            <a:endParaRPr lang="en-US" sz="2000" dirty="0">
              <a:latin typeface="Consolas" pitchFamily="49" charset="0"/>
              <a:cs typeface="Consolas" pitchFamily="49" charset="0"/>
            </a:endParaRPr>
          </a:p>
          <a:p>
            <a:r>
              <a:rPr lang="en-US" sz="2000" dirty="0" err="1">
                <a:latin typeface="Consolas" pitchFamily="49" charset="0"/>
                <a:cs typeface="Consolas" pitchFamily="49" charset="0"/>
              </a:rPr>
              <a:t>val</a:t>
            </a:r>
            <a:r>
              <a:rPr lang="en-US" sz="2000" dirty="0">
                <a:latin typeface="Consolas" pitchFamily="49" charset="0"/>
                <a:cs typeface="Consolas" pitchFamily="49" charset="0"/>
              </a:rPr>
              <a:t> </a:t>
            </a:r>
            <a:r>
              <a:rPr lang="en-US" sz="2000" dirty="0" err="1">
                <a:latin typeface="Consolas" pitchFamily="49" charset="0"/>
                <a:cs typeface="Consolas" pitchFamily="49" charset="0"/>
              </a:rPr>
              <a:t>getInnerText</a:t>
            </a:r>
            <a:r>
              <a:rPr lang="en-US" sz="2000" dirty="0">
                <a:latin typeface="Consolas" pitchFamily="49" charset="0"/>
                <a:cs typeface="Consolas" pitchFamily="49" charset="0"/>
              </a:rPr>
              <a:t> : </a:t>
            </a:r>
          </a:p>
          <a:p>
            <a:r>
              <a:rPr lang="en-US" sz="2000" dirty="0">
                <a:latin typeface="Consolas" pitchFamily="49" charset="0"/>
                <a:cs typeface="Consolas" pitchFamily="49" charset="0"/>
              </a:rPr>
              <a:t> </a:t>
            </a:r>
            <a:r>
              <a:rPr lang="en-US" sz="2000" dirty="0" smtClean="0">
                <a:latin typeface="Consolas" pitchFamily="49" charset="0"/>
                <a:cs typeface="Consolas" pitchFamily="49" charset="0"/>
              </a:rPr>
              <a:t>    </a:t>
            </a:r>
            <a:r>
              <a:rPr lang="en-US" sz="2000" dirty="0">
                <a:latin typeface="Consolas" pitchFamily="49" charset="0"/>
                <a:cs typeface="Consolas" pitchFamily="49" charset="0"/>
              </a:rPr>
              <a:t>{ e:elt | </a:t>
            </a:r>
            <a:r>
              <a:rPr lang="en-US" sz="2000" dirty="0" err="1">
                <a:latin typeface="Consolas" pitchFamily="49" charset="0"/>
                <a:cs typeface="Consolas" pitchFamily="49" charset="0"/>
              </a:rPr>
              <a:t>CanRead</a:t>
            </a:r>
            <a:r>
              <a:rPr lang="en-US" sz="2000" dirty="0">
                <a:latin typeface="Consolas" pitchFamily="49" charset="0"/>
                <a:cs typeface="Consolas" pitchFamily="49" charset="0"/>
              </a:rPr>
              <a:t> e}</a:t>
            </a:r>
          </a:p>
          <a:p>
            <a:r>
              <a:rPr lang="en-US" sz="2000" dirty="0" smtClean="0">
                <a:latin typeface="Consolas" pitchFamily="49" charset="0"/>
                <a:cs typeface="Consolas" pitchFamily="49" charset="0"/>
              </a:rPr>
              <a:t>  </a:t>
            </a:r>
            <a:r>
              <a:rPr lang="en-US" sz="2000" dirty="0">
                <a:latin typeface="Consolas" pitchFamily="49" charset="0"/>
                <a:cs typeface="Consolas" pitchFamily="49" charset="0"/>
              </a:rPr>
              <a:t>-&gt; string</a:t>
            </a:r>
          </a:p>
          <a:p>
            <a:endParaRPr lang="en-US" sz="2000" dirty="0">
              <a:latin typeface="Consolas" pitchFamily="49" charset="0"/>
              <a:cs typeface="Consolas" pitchFamily="49" charset="0"/>
            </a:endParaRPr>
          </a:p>
          <a:p>
            <a:r>
              <a:rPr lang="en-US" sz="2000" dirty="0" err="1">
                <a:latin typeface="Consolas" pitchFamily="49" charset="0"/>
                <a:cs typeface="Consolas" pitchFamily="49" charset="0"/>
              </a:rPr>
              <a:t>val</a:t>
            </a:r>
            <a:r>
              <a:rPr lang="en-US" sz="2000" dirty="0">
                <a:latin typeface="Consolas" pitchFamily="49" charset="0"/>
                <a:cs typeface="Consolas" pitchFamily="49" charset="0"/>
              </a:rPr>
              <a:t> </a:t>
            </a:r>
            <a:r>
              <a:rPr lang="en-US" sz="2000" dirty="0" err="1">
                <a:latin typeface="Consolas" pitchFamily="49" charset="0"/>
                <a:cs typeface="Consolas" pitchFamily="49" charset="0"/>
              </a:rPr>
              <a:t>getTagName</a:t>
            </a:r>
            <a:r>
              <a:rPr lang="en-US" sz="2000" dirty="0">
                <a:latin typeface="Consolas" pitchFamily="49" charset="0"/>
                <a:cs typeface="Consolas" pitchFamily="49" charset="0"/>
              </a:rPr>
              <a:t> :</a:t>
            </a:r>
          </a:p>
          <a:p>
            <a:r>
              <a:rPr lang="en-US" sz="2000" dirty="0">
                <a:latin typeface="Consolas" pitchFamily="49" charset="0"/>
                <a:cs typeface="Consolas" pitchFamily="49" charset="0"/>
              </a:rPr>
              <a:t>     e:elt</a:t>
            </a:r>
          </a:p>
          <a:p>
            <a:r>
              <a:rPr lang="en-US" sz="2000" dirty="0">
                <a:latin typeface="Consolas" pitchFamily="49" charset="0"/>
                <a:cs typeface="Consolas" pitchFamily="49" charset="0"/>
              </a:rPr>
              <a:t>  -&gt; </a:t>
            </a:r>
            <a:r>
              <a:rPr lang="en-US" sz="2000" b="1" dirty="0">
                <a:latin typeface="Consolas" pitchFamily="49" charset="0"/>
                <a:cs typeface="Consolas" pitchFamily="49" charset="0"/>
              </a:rPr>
              <a:t>{ s:</a:t>
            </a:r>
            <a:r>
              <a:rPr lang="en-US" sz="2000" dirty="0">
                <a:latin typeface="Consolas" pitchFamily="49" charset="0"/>
                <a:cs typeface="Consolas" pitchFamily="49" charset="0"/>
              </a:rPr>
              <a:t>string </a:t>
            </a:r>
            <a:r>
              <a:rPr lang="en-US" sz="2000" b="1" dirty="0">
                <a:latin typeface="Consolas" pitchFamily="49" charset="0"/>
                <a:cs typeface="Consolas" pitchFamily="49" charset="0"/>
              </a:rPr>
              <a:t>| </a:t>
            </a:r>
            <a:r>
              <a:rPr lang="en-US" sz="2000" b="1" dirty="0" err="1">
                <a:latin typeface="Consolas" pitchFamily="49" charset="0"/>
                <a:cs typeface="Consolas" pitchFamily="49" charset="0"/>
              </a:rPr>
              <a:t>EltTagName</a:t>
            </a:r>
            <a:r>
              <a:rPr lang="en-US" sz="2000" b="1" dirty="0">
                <a:latin typeface="Consolas" pitchFamily="49" charset="0"/>
                <a:cs typeface="Consolas" pitchFamily="49" charset="0"/>
              </a:rPr>
              <a:t> e s}</a:t>
            </a:r>
          </a:p>
        </p:txBody>
      </p:sp>
      <p:sp>
        <p:nvSpPr>
          <p:cNvPr id="4" name="Rounded Rectangular Callout 3"/>
          <p:cNvSpPr/>
          <p:nvPr/>
        </p:nvSpPr>
        <p:spPr>
          <a:xfrm>
            <a:off x="5105400" y="2667000"/>
            <a:ext cx="1981200" cy="724472"/>
          </a:xfrm>
          <a:prstGeom prst="wedgeRoundRectCallout">
            <a:avLst>
              <a:gd name="adj1" fmla="val -107036"/>
              <a:gd name="adj2" fmla="val -8841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Precondition;</a:t>
            </a:r>
          </a:p>
          <a:p>
            <a:pPr algn="ctr"/>
            <a:r>
              <a:rPr lang="en-US" dirty="0" smtClean="0"/>
              <a:t>DOM permission</a:t>
            </a:r>
            <a:endParaRPr lang="en-US" dirty="0"/>
          </a:p>
        </p:txBody>
      </p:sp>
      <p:sp>
        <p:nvSpPr>
          <p:cNvPr id="5" name="Rounded Rectangular Callout 4"/>
          <p:cNvSpPr/>
          <p:nvPr/>
        </p:nvSpPr>
        <p:spPr>
          <a:xfrm>
            <a:off x="5943600" y="4419600"/>
            <a:ext cx="1981200" cy="724472"/>
          </a:xfrm>
          <a:prstGeom prst="wedgeRoundRectCallout">
            <a:avLst>
              <a:gd name="adj1" fmla="val -107036"/>
              <a:gd name="adj2" fmla="val -8841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Postcondition</a:t>
            </a:r>
            <a:r>
              <a:rPr lang="en-US" dirty="0" smtClean="0"/>
              <a:t>; DOM predicate</a:t>
            </a:r>
            <a:endParaRPr lang="en-US" dirty="0"/>
          </a:p>
        </p:txBody>
      </p:sp>
      <p:sp>
        <p:nvSpPr>
          <p:cNvPr id="6" name="Rectangle 5"/>
          <p:cNvSpPr/>
          <p:nvPr/>
        </p:nvSpPr>
        <p:spPr>
          <a:xfrm>
            <a:off x="4053840" y="778382"/>
            <a:ext cx="4404360" cy="400110"/>
          </a:xfrm>
          <a:prstGeom prst="rect">
            <a:avLst/>
          </a:prstGeom>
          <a:solidFill>
            <a:srgbClr val="FFC000"/>
          </a:solidFill>
          <a:ln>
            <a:noFill/>
          </a:ln>
        </p:spPr>
        <p:txBody>
          <a:bodyPr wrap="square">
            <a:spAutoFit/>
          </a:bodyPr>
          <a:lstStyle/>
          <a:p>
            <a:r>
              <a:rPr lang="en-US" sz="2000" dirty="0" smtClean="0"/>
              <a:t>can read tag names and attribute names</a:t>
            </a:r>
            <a:endParaRPr lang="en-US" sz="2000" b="1" dirty="0" smtClean="0">
              <a:latin typeface="Courier New" pitchFamily="49" charset="0"/>
              <a:cs typeface="Courier New" pitchFamily="49" charset="0"/>
            </a:endParaRPr>
          </a:p>
        </p:txBody>
      </p:sp>
      <p:sp>
        <p:nvSpPr>
          <p:cNvPr id="7" name="Down Arrow 6"/>
          <p:cNvSpPr/>
          <p:nvPr/>
        </p:nvSpPr>
        <p:spPr>
          <a:xfrm rot="16200000">
            <a:off x="1904531" y="-838669"/>
            <a:ext cx="786323" cy="3634214"/>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400" dirty="0" smtClean="0">
                <a:solidFill>
                  <a:schemeClr val="bg1"/>
                </a:solidFill>
              </a:rPr>
              <a:t>assumption in the model</a:t>
            </a:r>
            <a:endParaRPr lang="en-US" sz="2400" dirty="0">
              <a:solidFill>
                <a:schemeClr val="bg1"/>
              </a:solidFill>
            </a:endParaRPr>
          </a:p>
        </p:txBody>
      </p:sp>
      <p:sp>
        <p:nvSpPr>
          <p:cNvPr id="8" name="TextBox 7"/>
          <p:cNvSpPr txBox="1"/>
          <p:nvPr/>
        </p:nvSpPr>
        <p:spPr>
          <a:xfrm>
            <a:off x="308212" y="146429"/>
            <a:ext cx="4267200" cy="523220"/>
          </a:xfrm>
          <a:prstGeom prst="rect">
            <a:avLst/>
          </a:prstGeom>
          <a:noFill/>
        </p:spPr>
        <p:txBody>
          <a:bodyPr wrap="square" rtlCol="0">
            <a:spAutoFit/>
          </a:bodyPr>
          <a:lstStyle/>
          <a:p>
            <a:r>
              <a:rPr lang="en-US" sz="2800" dirty="0" smtClean="0"/>
              <a:t>A Refined API for the DOM </a:t>
            </a:r>
            <a:endParaRPr lang="en-US" sz="2800" dirty="0"/>
          </a:p>
        </p:txBody>
      </p:sp>
    </p:spTree>
    <p:extLst>
      <p:ext uri="{BB962C8B-B14F-4D97-AF65-F5344CB8AC3E}">
        <p14:creationId xmlns:p14="http://schemas.microsoft.com/office/powerpoint/2010/main" val="3460521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28600" y="3429000"/>
            <a:ext cx="5257800" cy="2362200"/>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chemeClr val="bg1"/>
              </a:solidFill>
            </a:endParaRPr>
          </a:p>
        </p:txBody>
      </p:sp>
      <p:sp>
        <p:nvSpPr>
          <p:cNvPr id="9" name="Rectangle 8"/>
          <p:cNvSpPr/>
          <p:nvPr/>
        </p:nvSpPr>
        <p:spPr>
          <a:xfrm>
            <a:off x="228600" y="0"/>
            <a:ext cx="5257800" cy="345086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chemeClr val="bg1"/>
              </a:solidFill>
            </a:endParaRPr>
          </a:p>
        </p:txBody>
      </p:sp>
      <p:sp>
        <p:nvSpPr>
          <p:cNvPr id="3" name="Rectangle 2"/>
          <p:cNvSpPr/>
          <p:nvPr/>
        </p:nvSpPr>
        <p:spPr>
          <a:xfrm>
            <a:off x="308212" y="299406"/>
            <a:ext cx="8534400" cy="5940088"/>
          </a:xfrm>
          <a:prstGeom prst="rect">
            <a:avLst/>
          </a:prstGeom>
        </p:spPr>
        <p:txBody>
          <a:bodyPr wrap="square">
            <a:spAutoFit/>
          </a:bodyPr>
          <a:lstStyle/>
          <a:p>
            <a:r>
              <a:rPr lang="en-US" sz="2000" dirty="0" smtClean="0">
                <a:latin typeface="Consolas" pitchFamily="49" charset="0"/>
                <a:cs typeface="Consolas" pitchFamily="49" charset="0"/>
              </a:rPr>
              <a:t>type </a:t>
            </a:r>
            <a:r>
              <a:rPr lang="en-US" sz="2000" dirty="0" err="1" smtClean="0">
                <a:latin typeface="Consolas" pitchFamily="49" charset="0"/>
                <a:cs typeface="Consolas" pitchFamily="49" charset="0"/>
              </a:rPr>
              <a:t>elt</a:t>
            </a:r>
            <a:endParaRPr lang="en-US" sz="2000" dirty="0" smtClean="0">
              <a:latin typeface="Consolas" pitchFamily="49" charset="0"/>
              <a:cs typeface="Consolas" pitchFamily="49" charset="0"/>
            </a:endParaRPr>
          </a:p>
          <a:p>
            <a:endParaRPr lang="en-US" sz="2000" dirty="0">
              <a:latin typeface="Consolas" pitchFamily="49" charset="0"/>
              <a:cs typeface="Consolas" pitchFamily="49" charset="0"/>
            </a:endParaRPr>
          </a:p>
          <a:p>
            <a:r>
              <a:rPr lang="en-US" sz="2000" dirty="0" err="1" smtClean="0">
                <a:latin typeface="Consolas" pitchFamily="49" charset="0"/>
                <a:cs typeface="Consolas" pitchFamily="49" charset="0"/>
              </a:rPr>
              <a:t>val</a:t>
            </a:r>
            <a:r>
              <a:rPr lang="en-US" sz="2000" dirty="0" smtClean="0">
                <a:latin typeface="Consolas" pitchFamily="49" charset="0"/>
                <a:cs typeface="Consolas" pitchFamily="49" charset="0"/>
              </a:rPr>
              <a:t> </a:t>
            </a:r>
            <a:r>
              <a:rPr lang="en-US" sz="2000" dirty="0" err="1" smtClean="0">
                <a:latin typeface="Consolas" pitchFamily="49" charset="0"/>
                <a:cs typeface="Consolas" pitchFamily="49" charset="0"/>
              </a:rPr>
              <a:t>getInnerText</a:t>
            </a:r>
            <a:r>
              <a:rPr lang="en-US" sz="2000" dirty="0" smtClean="0">
                <a:latin typeface="Consolas" pitchFamily="49" charset="0"/>
                <a:cs typeface="Consolas" pitchFamily="49" charset="0"/>
              </a:rPr>
              <a:t> : </a:t>
            </a:r>
            <a:endParaRPr lang="en-US" sz="2000" dirty="0">
              <a:latin typeface="Consolas" pitchFamily="49" charset="0"/>
              <a:cs typeface="Consolas" pitchFamily="49" charset="0"/>
            </a:endParaRPr>
          </a:p>
          <a:p>
            <a:r>
              <a:rPr lang="en-US" sz="2000" dirty="0">
                <a:latin typeface="Consolas" pitchFamily="49" charset="0"/>
                <a:cs typeface="Consolas" pitchFamily="49" charset="0"/>
              </a:rPr>
              <a:t>     </a:t>
            </a:r>
            <a:r>
              <a:rPr lang="en-US" sz="2000" dirty="0" smtClean="0">
                <a:latin typeface="Consolas" pitchFamily="49" charset="0"/>
                <a:cs typeface="Consolas" pitchFamily="49" charset="0"/>
              </a:rPr>
              <a:t>{ e:elt | </a:t>
            </a:r>
            <a:r>
              <a:rPr lang="en-US" sz="2000" dirty="0" err="1" smtClean="0">
                <a:latin typeface="Consolas" pitchFamily="49" charset="0"/>
                <a:cs typeface="Consolas" pitchFamily="49" charset="0"/>
              </a:rPr>
              <a:t>CanRead</a:t>
            </a:r>
            <a:r>
              <a:rPr lang="en-US" sz="2000" dirty="0" smtClean="0">
                <a:latin typeface="Consolas" pitchFamily="49" charset="0"/>
                <a:cs typeface="Consolas" pitchFamily="49" charset="0"/>
              </a:rPr>
              <a:t> e}</a:t>
            </a:r>
            <a:endParaRPr lang="en-US" sz="2000" dirty="0">
              <a:latin typeface="Consolas" pitchFamily="49" charset="0"/>
              <a:cs typeface="Consolas" pitchFamily="49" charset="0"/>
            </a:endParaRPr>
          </a:p>
          <a:p>
            <a:r>
              <a:rPr lang="en-US" sz="2000" dirty="0" smtClean="0">
                <a:latin typeface="Consolas" pitchFamily="49" charset="0"/>
                <a:cs typeface="Consolas" pitchFamily="49" charset="0"/>
              </a:rPr>
              <a:t>  -&gt; string</a:t>
            </a:r>
          </a:p>
          <a:p>
            <a:endParaRPr lang="en-US" sz="2000" dirty="0">
              <a:latin typeface="Consolas" pitchFamily="49" charset="0"/>
              <a:cs typeface="Consolas" pitchFamily="49" charset="0"/>
            </a:endParaRPr>
          </a:p>
          <a:p>
            <a:r>
              <a:rPr lang="en-US" sz="2000" dirty="0" err="1">
                <a:latin typeface="Consolas" pitchFamily="49" charset="0"/>
                <a:cs typeface="Consolas" pitchFamily="49" charset="0"/>
              </a:rPr>
              <a:t>val</a:t>
            </a:r>
            <a:r>
              <a:rPr lang="en-US" sz="2000" dirty="0">
                <a:latin typeface="Consolas" pitchFamily="49" charset="0"/>
                <a:cs typeface="Consolas" pitchFamily="49" charset="0"/>
              </a:rPr>
              <a:t> </a:t>
            </a:r>
            <a:r>
              <a:rPr lang="en-US" sz="2000" dirty="0" err="1">
                <a:latin typeface="Consolas" pitchFamily="49" charset="0"/>
                <a:cs typeface="Consolas" pitchFamily="49" charset="0"/>
              </a:rPr>
              <a:t>getTagName</a:t>
            </a:r>
            <a:r>
              <a:rPr lang="en-US" sz="2000" dirty="0">
                <a:latin typeface="Consolas" pitchFamily="49" charset="0"/>
                <a:cs typeface="Consolas" pitchFamily="49" charset="0"/>
              </a:rPr>
              <a:t> :</a:t>
            </a:r>
          </a:p>
          <a:p>
            <a:r>
              <a:rPr lang="en-US" sz="2000" dirty="0">
                <a:latin typeface="Consolas" pitchFamily="49" charset="0"/>
                <a:cs typeface="Consolas" pitchFamily="49" charset="0"/>
              </a:rPr>
              <a:t>     </a:t>
            </a:r>
            <a:r>
              <a:rPr lang="en-US" sz="2000" dirty="0" smtClean="0">
                <a:latin typeface="Consolas" pitchFamily="49" charset="0"/>
                <a:cs typeface="Consolas" pitchFamily="49" charset="0"/>
              </a:rPr>
              <a:t>e:elt</a:t>
            </a:r>
            <a:endParaRPr lang="en-US" sz="2000" dirty="0">
              <a:latin typeface="Consolas" pitchFamily="49" charset="0"/>
              <a:cs typeface="Consolas" pitchFamily="49" charset="0"/>
            </a:endParaRPr>
          </a:p>
          <a:p>
            <a:r>
              <a:rPr lang="en-US" sz="2000" dirty="0">
                <a:latin typeface="Consolas" pitchFamily="49" charset="0"/>
                <a:cs typeface="Consolas" pitchFamily="49" charset="0"/>
              </a:rPr>
              <a:t>  -&gt; </a:t>
            </a:r>
            <a:r>
              <a:rPr lang="en-US" sz="2000" dirty="0" smtClean="0">
                <a:latin typeface="Consolas" pitchFamily="49" charset="0"/>
                <a:cs typeface="Consolas" pitchFamily="49" charset="0"/>
              </a:rPr>
              <a:t>{ s:string | </a:t>
            </a:r>
            <a:r>
              <a:rPr lang="en-US" sz="2000" dirty="0" err="1" smtClean="0">
                <a:latin typeface="Consolas" pitchFamily="49" charset="0"/>
                <a:cs typeface="Consolas" pitchFamily="49" charset="0"/>
              </a:rPr>
              <a:t>EltTagName</a:t>
            </a:r>
            <a:r>
              <a:rPr lang="en-US" sz="2000" dirty="0" smtClean="0">
                <a:latin typeface="Consolas" pitchFamily="49" charset="0"/>
                <a:cs typeface="Consolas" pitchFamily="49" charset="0"/>
              </a:rPr>
              <a:t> e s}</a:t>
            </a:r>
          </a:p>
          <a:p>
            <a:endParaRPr lang="en-US" sz="2000" b="1" dirty="0" smtClean="0">
              <a:latin typeface="Consolas" pitchFamily="49" charset="0"/>
              <a:cs typeface="Consolas" pitchFamily="49" charset="0"/>
            </a:endParaRPr>
          </a:p>
          <a:p>
            <a:endParaRPr lang="en-US" sz="2000" b="1" dirty="0">
              <a:solidFill>
                <a:schemeClr val="bg1"/>
              </a:solidFill>
              <a:latin typeface="Consolas" pitchFamily="49" charset="0"/>
              <a:cs typeface="Consolas" pitchFamily="49" charset="0"/>
            </a:endParaRPr>
          </a:p>
          <a:p>
            <a:r>
              <a:rPr lang="en-US" sz="2000" dirty="0">
                <a:latin typeface="Consolas" pitchFamily="49" charset="0"/>
                <a:cs typeface="Consolas" pitchFamily="49" charset="0"/>
              </a:rPr>
              <a:t>let </a:t>
            </a:r>
            <a:r>
              <a:rPr lang="en-US" sz="2000" dirty="0" smtClean="0">
                <a:latin typeface="Consolas" pitchFamily="49" charset="0"/>
                <a:cs typeface="Consolas" pitchFamily="49" charset="0"/>
              </a:rPr>
              <a:t>read </a:t>
            </a:r>
            <a:r>
              <a:rPr lang="en-US" sz="2000" dirty="0" err="1" smtClean="0">
                <a:latin typeface="Consolas" pitchFamily="49" charset="0"/>
                <a:cs typeface="Consolas" pitchFamily="49" charset="0"/>
              </a:rPr>
              <a:t>elt</a:t>
            </a:r>
            <a:r>
              <a:rPr lang="en-US" sz="2000" dirty="0" smtClean="0">
                <a:latin typeface="Consolas" pitchFamily="49" charset="0"/>
                <a:cs typeface="Consolas" pitchFamily="49" charset="0"/>
              </a:rPr>
              <a:t> </a:t>
            </a:r>
            <a:r>
              <a:rPr lang="en-US" sz="2000" dirty="0">
                <a:latin typeface="Consolas" pitchFamily="49" charset="0"/>
                <a:cs typeface="Consolas" pitchFamily="49" charset="0"/>
              </a:rPr>
              <a:t>=</a:t>
            </a:r>
          </a:p>
          <a:p>
            <a:r>
              <a:rPr lang="en-US" sz="2000" dirty="0">
                <a:latin typeface="Consolas" pitchFamily="49" charset="0"/>
                <a:cs typeface="Consolas" pitchFamily="49" charset="0"/>
              </a:rPr>
              <a:t>  if </a:t>
            </a:r>
            <a:r>
              <a:rPr lang="en-US" sz="2000" dirty="0" err="1">
                <a:latin typeface="Consolas" pitchFamily="49" charset="0"/>
                <a:cs typeface="Consolas" pitchFamily="49" charset="0"/>
              </a:rPr>
              <a:t>getTagName</a:t>
            </a:r>
            <a:r>
              <a:rPr lang="en-US" sz="2000" dirty="0">
                <a:latin typeface="Consolas" pitchFamily="49" charset="0"/>
                <a:cs typeface="Consolas" pitchFamily="49" charset="0"/>
              </a:rPr>
              <a:t> </a:t>
            </a:r>
            <a:r>
              <a:rPr lang="en-US" sz="2000" dirty="0" err="1">
                <a:latin typeface="Consolas" pitchFamily="49" charset="0"/>
                <a:cs typeface="Consolas" pitchFamily="49" charset="0"/>
              </a:rPr>
              <a:t>elt</a:t>
            </a:r>
            <a:r>
              <a:rPr lang="en-US" sz="2000" dirty="0">
                <a:latin typeface="Consolas" pitchFamily="49" charset="0"/>
                <a:cs typeface="Consolas" pitchFamily="49" charset="0"/>
              </a:rPr>
              <a:t> = </a:t>
            </a:r>
            <a:r>
              <a:rPr lang="en-US" sz="2000" dirty="0" smtClean="0">
                <a:latin typeface="Consolas" pitchFamily="49" charset="0"/>
                <a:cs typeface="Consolas" pitchFamily="49" charset="0"/>
              </a:rPr>
              <a:t>"head" </a:t>
            </a:r>
            <a:r>
              <a:rPr lang="en-US" sz="2000" dirty="0">
                <a:latin typeface="Consolas" pitchFamily="49" charset="0"/>
                <a:cs typeface="Consolas" pitchFamily="49" charset="0"/>
              </a:rPr>
              <a:t>then</a:t>
            </a:r>
          </a:p>
          <a:p>
            <a:r>
              <a:rPr lang="en-US" sz="2000" dirty="0">
                <a:latin typeface="Consolas" pitchFamily="49" charset="0"/>
                <a:cs typeface="Consolas" pitchFamily="49" charset="0"/>
              </a:rPr>
              <a:t>    </a:t>
            </a:r>
            <a:r>
              <a:rPr lang="en-US" sz="2000" dirty="0" err="1" smtClean="0">
                <a:latin typeface="Consolas" pitchFamily="49" charset="0"/>
                <a:cs typeface="Consolas" pitchFamily="49" charset="0"/>
              </a:rPr>
              <a:t>getInnerText</a:t>
            </a:r>
            <a:r>
              <a:rPr lang="en-US" sz="2000" dirty="0" smtClean="0">
                <a:latin typeface="Consolas" pitchFamily="49" charset="0"/>
                <a:cs typeface="Consolas" pitchFamily="49" charset="0"/>
              </a:rPr>
              <a:t> </a:t>
            </a:r>
            <a:r>
              <a:rPr lang="en-US" sz="2000" dirty="0" err="1" smtClean="0">
                <a:latin typeface="Consolas" pitchFamily="49" charset="0"/>
                <a:cs typeface="Consolas" pitchFamily="49" charset="0"/>
              </a:rPr>
              <a:t>elt</a:t>
            </a:r>
            <a:endParaRPr lang="en-US" sz="2000" dirty="0">
              <a:latin typeface="Consolas" pitchFamily="49" charset="0"/>
              <a:cs typeface="Consolas" pitchFamily="49" charset="0"/>
            </a:endParaRPr>
          </a:p>
          <a:p>
            <a:r>
              <a:rPr lang="en-US" sz="2000" dirty="0">
                <a:latin typeface="Consolas" pitchFamily="49" charset="0"/>
                <a:cs typeface="Consolas" pitchFamily="49" charset="0"/>
              </a:rPr>
              <a:t>else</a:t>
            </a:r>
          </a:p>
          <a:p>
            <a:r>
              <a:rPr lang="en-US" sz="2000" dirty="0">
                <a:latin typeface="Consolas" pitchFamily="49" charset="0"/>
                <a:cs typeface="Consolas" pitchFamily="49" charset="0"/>
              </a:rPr>
              <a:t>    "not </a:t>
            </a:r>
            <a:r>
              <a:rPr lang="en-US" sz="2000" dirty="0" smtClean="0">
                <a:latin typeface="Consolas" pitchFamily="49" charset="0"/>
                <a:cs typeface="Consolas" pitchFamily="49" charset="0"/>
              </a:rPr>
              <a:t>&lt;head&gt;“</a:t>
            </a:r>
          </a:p>
          <a:p>
            <a:endParaRPr lang="en-US" sz="2000" dirty="0">
              <a:latin typeface="Consolas" pitchFamily="49" charset="0"/>
              <a:cs typeface="Consolas" pitchFamily="49" charset="0"/>
            </a:endParaRPr>
          </a:p>
          <a:p>
            <a:r>
              <a:rPr lang="en-US" sz="2000" dirty="0" smtClean="0">
                <a:solidFill>
                  <a:schemeClr val="bg1"/>
                </a:solidFill>
                <a:latin typeface="+mj-lt"/>
                <a:cs typeface="Consolas" pitchFamily="49" charset="0"/>
              </a:rPr>
              <a:t>Extension source code</a:t>
            </a:r>
          </a:p>
          <a:p>
            <a:endParaRPr lang="en-US" sz="2000" dirty="0">
              <a:latin typeface="Consolas" pitchFamily="49" charset="0"/>
              <a:cs typeface="Consolas" pitchFamily="49" charset="0"/>
            </a:endParaRPr>
          </a:p>
        </p:txBody>
      </p:sp>
      <p:sp>
        <p:nvSpPr>
          <p:cNvPr id="6" name="Left Arrow 5"/>
          <p:cNvSpPr/>
          <p:nvPr/>
        </p:nvSpPr>
        <p:spPr>
          <a:xfrm rot="18142114" flipH="1">
            <a:off x="569605" y="2770277"/>
            <a:ext cx="3278810" cy="445953"/>
          </a:xfrm>
          <a:prstGeom prst="left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dirty="0" smtClean="0">
                <a:solidFill>
                  <a:schemeClr val="tx1"/>
                </a:solidFill>
              </a:rPr>
              <a:t>Requires</a:t>
            </a:r>
            <a:endParaRPr lang="en-US" dirty="0">
              <a:solidFill>
                <a:schemeClr val="tx1"/>
              </a:solidFill>
            </a:endParaRPr>
          </a:p>
        </p:txBody>
      </p:sp>
      <p:sp>
        <p:nvSpPr>
          <p:cNvPr id="7" name="Left Arrow 6"/>
          <p:cNvSpPr/>
          <p:nvPr/>
        </p:nvSpPr>
        <p:spPr>
          <a:xfrm rot="19504599">
            <a:off x="2105679" y="3361985"/>
            <a:ext cx="1683894" cy="432151"/>
          </a:xfrm>
          <a:prstGeom prst="left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Ensures</a:t>
            </a:r>
            <a:endParaRPr lang="en-US" dirty="0">
              <a:solidFill>
                <a:schemeClr val="tx1"/>
              </a:solidFill>
            </a:endParaRPr>
          </a:p>
        </p:txBody>
      </p:sp>
      <p:sp>
        <p:nvSpPr>
          <p:cNvPr id="8" name="Rectangle 7"/>
          <p:cNvSpPr/>
          <p:nvPr/>
        </p:nvSpPr>
        <p:spPr>
          <a:xfrm>
            <a:off x="3657600" y="381000"/>
            <a:ext cx="5185012" cy="646331"/>
          </a:xfrm>
          <a:prstGeom prst="rect">
            <a:avLst/>
          </a:prstGeom>
          <a:solidFill>
            <a:srgbClr val="FFC000"/>
          </a:solidFill>
        </p:spPr>
        <p:txBody>
          <a:bodyPr wrap="square">
            <a:spAutoFit/>
          </a:bodyPr>
          <a:lstStyle/>
          <a:p>
            <a:r>
              <a:rPr lang="en-US" dirty="0" smtClean="0">
                <a:latin typeface="Consolas" pitchFamily="49" charset="0"/>
                <a:cs typeface="Consolas" pitchFamily="49" charset="0"/>
              </a:rPr>
              <a:t>assume </a:t>
            </a:r>
            <a:r>
              <a:rPr lang="en-US" dirty="0">
                <a:latin typeface="Consolas" pitchFamily="49" charset="0"/>
                <a:cs typeface="Consolas" pitchFamily="49" charset="0"/>
                <a:sym typeface="Symbol"/>
              </a:rPr>
              <a:t> </a:t>
            </a:r>
            <a:r>
              <a:rPr lang="en-US" dirty="0">
                <a:latin typeface="Consolas" pitchFamily="49" charset="0"/>
                <a:cs typeface="Consolas" pitchFamily="49" charset="0"/>
              </a:rPr>
              <a:t>(</a:t>
            </a:r>
            <a:r>
              <a:rPr lang="en-US" dirty="0" err="1">
                <a:latin typeface="Consolas" pitchFamily="49" charset="0"/>
                <a:cs typeface="Consolas" pitchFamily="49" charset="0"/>
              </a:rPr>
              <a:t>e:elt</a:t>
            </a:r>
            <a:r>
              <a:rPr lang="en-US" dirty="0">
                <a:latin typeface="Consolas" pitchFamily="49" charset="0"/>
                <a:cs typeface="Consolas" pitchFamily="49" charset="0"/>
              </a:rPr>
              <a:t>) . </a:t>
            </a:r>
            <a:r>
              <a:rPr lang="en-US" dirty="0" err="1">
                <a:latin typeface="Consolas" pitchFamily="49" charset="0"/>
                <a:cs typeface="Consolas" pitchFamily="49" charset="0"/>
              </a:rPr>
              <a:t>EltTagName</a:t>
            </a:r>
            <a:r>
              <a:rPr lang="en-US" dirty="0">
                <a:latin typeface="Consolas" pitchFamily="49" charset="0"/>
                <a:cs typeface="Consolas" pitchFamily="49" charset="0"/>
              </a:rPr>
              <a:t> e </a:t>
            </a:r>
            <a:r>
              <a:rPr lang="en-US" dirty="0" smtClean="0">
                <a:latin typeface="Consolas" pitchFamily="49" charset="0"/>
                <a:cs typeface="Consolas" pitchFamily="49" charset="0"/>
              </a:rPr>
              <a:t>"head"</a:t>
            </a:r>
            <a:endParaRPr lang="en-US" dirty="0">
              <a:latin typeface="Consolas" pitchFamily="49" charset="0"/>
              <a:cs typeface="Consolas" pitchFamily="49" charset="0"/>
            </a:endParaRPr>
          </a:p>
          <a:p>
            <a:r>
              <a:rPr lang="en-US" b="1" dirty="0">
                <a:latin typeface="Consolas" pitchFamily="49" charset="0"/>
                <a:cs typeface="Consolas" pitchFamily="49" charset="0"/>
                <a:sym typeface="Symbol"/>
              </a:rPr>
              <a:t>  </a:t>
            </a:r>
            <a:r>
              <a:rPr lang="en-US" dirty="0">
                <a:latin typeface="Consolas" pitchFamily="49" charset="0"/>
                <a:cs typeface="Consolas" pitchFamily="49" charset="0"/>
              </a:rPr>
              <a:t> </a:t>
            </a:r>
            <a:r>
              <a:rPr lang="en-US" dirty="0" err="1" smtClean="0">
                <a:latin typeface="Consolas" pitchFamily="49" charset="0"/>
                <a:cs typeface="Consolas" pitchFamily="49" charset="0"/>
              </a:rPr>
              <a:t>CanRead</a:t>
            </a:r>
            <a:r>
              <a:rPr lang="en-US" dirty="0" smtClean="0">
                <a:latin typeface="Consolas" pitchFamily="49" charset="0"/>
                <a:cs typeface="Consolas" pitchFamily="49" charset="0"/>
              </a:rPr>
              <a:t> e</a:t>
            </a:r>
            <a:endParaRPr lang="en-US" dirty="0">
              <a:latin typeface="Consolas" pitchFamily="49" charset="0"/>
              <a:cs typeface="Consolas" pitchFamily="49" charset="0"/>
            </a:endParaRPr>
          </a:p>
        </p:txBody>
      </p:sp>
      <p:sp>
        <p:nvSpPr>
          <p:cNvPr id="10" name="TextBox 9"/>
          <p:cNvSpPr txBox="1"/>
          <p:nvPr/>
        </p:nvSpPr>
        <p:spPr>
          <a:xfrm>
            <a:off x="0" y="3220036"/>
            <a:ext cx="9163334" cy="461665"/>
          </a:xfrm>
          <a:prstGeom prst="rect">
            <a:avLst/>
          </a:prstGeom>
          <a:solidFill>
            <a:srgbClr val="00B050"/>
          </a:solidFill>
        </p:spPr>
        <p:txBody>
          <a:bodyPr wrap="square" rtlCol="0">
            <a:spAutoFit/>
          </a:bodyPr>
          <a:lstStyle/>
          <a:p>
            <a:pPr algn="ctr"/>
            <a:r>
              <a:rPr lang="en-US" sz="2400" dirty="0" smtClean="0">
                <a:solidFill>
                  <a:schemeClr val="bg1"/>
                </a:solidFill>
              </a:rPr>
              <a:t>F* + Z3 check pre- and post-conditions </a:t>
            </a:r>
            <a:r>
              <a:rPr lang="en-US" sz="2400" b="1" i="1" dirty="0" smtClean="0">
                <a:solidFill>
                  <a:schemeClr val="bg1"/>
                </a:solidFill>
              </a:rPr>
              <a:t>statically</a:t>
            </a:r>
            <a:endParaRPr lang="en-US" sz="2400" b="1" i="1" dirty="0">
              <a:solidFill>
                <a:schemeClr val="bg1"/>
              </a:solidFill>
            </a:endParaRPr>
          </a:p>
        </p:txBody>
      </p:sp>
      <p:sp>
        <p:nvSpPr>
          <p:cNvPr id="4" name="TextBox 3"/>
          <p:cNvSpPr txBox="1"/>
          <p:nvPr/>
        </p:nvSpPr>
        <p:spPr>
          <a:xfrm>
            <a:off x="331840" y="-64532"/>
            <a:ext cx="2743199" cy="400110"/>
          </a:xfrm>
          <a:prstGeom prst="rect">
            <a:avLst/>
          </a:prstGeom>
          <a:noFill/>
        </p:spPr>
        <p:txBody>
          <a:bodyPr wrap="square" rtlCol="0">
            <a:spAutoFit/>
          </a:bodyPr>
          <a:lstStyle/>
          <a:p>
            <a:r>
              <a:rPr lang="en-US" sz="2000" dirty="0" smtClean="0">
                <a:solidFill>
                  <a:schemeClr val="bg1"/>
                </a:solidFill>
              </a:rPr>
              <a:t>Refined DOM API</a:t>
            </a:r>
            <a:endParaRPr lang="en-US" sz="2000" dirty="0">
              <a:solidFill>
                <a:schemeClr val="bg1"/>
              </a:solidFill>
            </a:endParaRPr>
          </a:p>
        </p:txBody>
      </p:sp>
    </p:spTree>
    <p:extLst>
      <p:ext uri="{BB962C8B-B14F-4D97-AF65-F5344CB8AC3E}">
        <p14:creationId xmlns:p14="http://schemas.microsoft.com/office/powerpoint/2010/main" val="368881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429000" y="641444"/>
            <a:ext cx="1892309" cy="3810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rPr>
              <a:t>Extension in F*</a:t>
            </a:r>
            <a:endParaRPr lang="en-US" sz="1600" dirty="0">
              <a:solidFill>
                <a:schemeClr val="bg1"/>
              </a:solidFill>
            </a:endParaRPr>
          </a:p>
        </p:txBody>
      </p:sp>
      <p:sp>
        <p:nvSpPr>
          <p:cNvPr id="4" name="Rounded Rectangle 3"/>
          <p:cNvSpPr/>
          <p:nvPr/>
        </p:nvSpPr>
        <p:spPr>
          <a:xfrm>
            <a:off x="4229100" y="960029"/>
            <a:ext cx="1904999" cy="39692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Extension policy</a:t>
            </a:r>
            <a:endParaRPr lang="en-US" sz="1600" dirty="0">
              <a:solidFill>
                <a:schemeClr val="tx1"/>
              </a:solidFill>
            </a:endParaRPr>
          </a:p>
        </p:txBody>
      </p:sp>
      <p:sp>
        <p:nvSpPr>
          <p:cNvPr id="8" name="Right Arrow 7"/>
          <p:cNvSpPr/>
          <p:nvPr/>
        </p:nvSpPr>
        <p:spPr>
          <a:xfrm rot="16200000" flipH="1">
            <a:off x="3421082" y="1463725"/>
            <a:ext cx="1251045" cy="45720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3" name="Group 22"/>
          <p:cNvGrpSpPr/>
          <p:nvPr/>
        </p:nvGrpSpPr>
        <p:grpSpPr>
          <a:xfrm>
            <a:off x="4543824" y="3962402"/>
            <a:ext cx="1246367" cy="2005509"/>
            <a:chOff x="6205549" y="3962400"/>
            <a:chExt cx="1246367" cy="2005509"/>
          </a:xfrm>
        </p:grpSpPr>
        <p:pic>
          <p:nvPicPr>
            <p:cNvPr id="11" name="Picture 4" descr="http://gigjets.com/wp-content/uploads/2010/04/google-chrome-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23150" y="5447604"/>
              <a:ext cx="728766" cy="52030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5549" y="5483918"/>
              <a:ext cx="471488" cy="447675"/>
            </a:xfrm>
            <a:prstGeom prst="rect">
              <a:avLst/>
            </a:prstGeom>
          </p:spPr>
        </p:pic>
        <p:sp>
          <p:nvSpPr>
            <p:cNvPr id="16" name="Right Arrow 15"/>
            <p:cNvSpPr/>
            <p:nvPr/>
          </p:nvSpPr>
          <p:spPr>
            <a:xfrm rot="16200000" flipH="1">
              <a:off x="5733207" y="4509241"/>
              <a:ext cx="1416173" cy="322491"/>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ight Arrow 16"/>
            <p:cNvSpPr/>
            <p:nvPr/>
          </p:nvSpPr>
          <p:spPr>
            <a:xfrm rot="16200000" flipH="1">
              <a:off x="6379446" y="4509241"/>
              <a:ext cx="1416173" cy="322491"/>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21"/>
          <p:cNvGrpSpPr/>
          <p:nvPr/>
        </p:nvGrpSpPr>
        <p:grpSpPr>
          <a:xfrm>
            <a:off x="3200400" y="3962400"/>
            <a:ext cx="1218191" cy="2052994"/>
            <a:chOff x="7473609" y="3962398"/>
            <a:chExt cx="1218191" cy="2052994"/>
          </a:xfrm>
        </p:grpSpPr>
        <p:pic>
          <p:nvPicPr>
            <p:cNvPr id="12" name="Picture 2" descr="http://www.digitaltrends.com/wp-content/uploads/2009/12/internet-explorer-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73609" y="5400118"/>
              <a:ext cx="615274" cy="61527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8063102" y="5476923"/>
              <a:ext cx="628698" cy="461665"/>
            </a:xfrm>
            <a:prstGeom prst="rect">
              <a:avLst/>
            </a:prstGeom>
            <a:noFill/>
          </p:spPr>
          <p:txBody>
            <a:bodyPr wrap="none" rtlCol="0" anchor="ctr">
              <a:spAutoFit/>
            </a:bodyPr>
            <a:lstStyle/>
            <a:p>
              <a:r>
                <a:rPr lang="en-US" sz="2400" b="1" dirty="0" smtClean="0">
                  <a:latin typeface="Arial Black" pitchFamily="34" charset="0"/>
                </a:rPr>
                <a:t>C3</a:t>
              </a:r>
              <a:endParaRPr lang="en-US" sz="1600" b="1" dirty="0">
                <a:latin typeface="Arial Black" pitchFamily="34" charset="0"/>
              </a:endParaRPr>
            </a:p>
          </p:txBody>
        </p:sp>
        <p:sp>
          <p:nvSpPr>
            <p:cNvPr id="18" name="Right Arrow 17"/>
            <p:cNvSpPr/>
            <p:nvPr/>
          </p:nvSpPr>
          <p:spPr>
            <a:xfrm rot="16200000" flipH="1">
              <a:off x="7073159" y="4509240"/>
              <a:ext cx="1416173" cy="322491"/>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Right Arrow 18"/>
            <p:cNvSpPr/>
            <p:nvPr/>
          </p:nvSpPr>
          <p:spPr>
            <a:xfrm rot="16200000" flipH="1">
              <a:off x="7669365" y="4509239"/>
              <a:ext cx="1416173" cy="322491"/>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13"/>
          <p:cNvGrpSpPr/>
          <p:nvPr/>
        </p:nvGrpSpPr>
        <p:grpSpPr>
          <a:xfrm flipH="1">
            <a:off x="457200" y="1066800"/>
            <a:ext cx="3200400" cy="2657299"/>
            <a:chOff x="5321309" y="1157649"/>
            <a:chExt cx="3200400" cy="2657299"/>
          </a:xfrm>
        </p:grpSpPr>
        <p:sp>
          <p:nvSpPr>
            <p:cNvPr id="39" name="Rounded Rectangle 38"/>
            <p:cNvSpPr/>
            <p:nvPr/>
          </p:nvSpPr>
          <p:spPr>
            <a:xfrm>
              <a:off x="5321309" y="1157649"/>
              <a:ext cx="1892309" cy="3810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rPr>
                <a:t>Extension in F*</a:t>
              </a:r>
              <a:endParaRPr lang="en-US" sz="1600" dirty="0">
                <a:solidFill>
                  <a:schemeClr val="bg1"/>
                </a:solidFill>
              </a:endParaRPr>
            </a:p>
          </p:txBody>
        </p:sp>
        <p:sp>
          <p:nvSpPr>
            <p:cNvPr id="40" name="Rounded Rectangle 39"/>
            <p:cNvSpPr/>
            <p:nvPr/>
          </p:nvSpPr>
          <p:spPr>
            <a:xfrm>
              <a:off x="6260095" y="1447800"/>
              <a:ext cx="1588506" cy="270431"/>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Extension policy</a:t>
              </a:r>
              <a:endParaRPr lang="en-US" sz="1600" dirty="0">
                <a:solidFill>
                  <a:schemeClr val="tx1"/>
                </a:solidFill>
              </a:endParaRPr>
            </a:p>
          </p:txBody>
        </p:sp>
        <p:sp>
          <p:nvSpPr>
            <p:cNvPr id="43" name="Right Arrow 42"/>
            <p:cNvSpPr/>
            <p:nvPr/>
          </p:nvSpPr>
          <p:spPr>
            <a:xfrm rot="18048465" flipH="1">
              <a:off x="5422305" y="1892504"/>
              <a:ext cx="966025" cy="250083"/>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4" name="Right Arrow 43"/>
            <p:cNvSpPr/>
            <p:nvPr/>
          </p:nvSpPr>
          <p:spPr>
            <a:xfrm rot="19200212" flipH="1">
              <a:off x="5715028" y="1974826"/>
              <a:ext cx="1119228" cy="250083"/>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Rounded Rectangle 44"/>
            <p:cNvSpPr/>
            <p:nvPr/>
          </p:nvSpPr>
          <p:spPr>
            <a:xfrm>
              <a:off x="6336294" y="2514600"/>
              <a:ext cx="1892309" cy="3810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rPr>
                <a:t>Extension in F*</a:t>
              </a:r>
              <a:endParaRPr lang="en-US" sz="1600" dirty="0">
                <a:solidFill>
                  <a:schemeClr val="bg1"/>
                </a:solidFill>
              </a:endParaRPr>
            </a:p>
          </p:txBody>
        </p:sp>
        <p:sp>
          <p:nvSpPr>
            <p:cNvPr id="46" name="Rounded Rectangle 45"/>
            <p:cNvSpPr/>
            <p:nvPr/>
          </p:nvSpPr>
          <p:spPr>
            <a:xfrm>
              <a:off x="6933203" y="2853769"/>
              <a:ext cx="1588506" cy="270431"/>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Extension policy</a:t>
              </a:r>
              <a:endParaRPr lang="en-US" sz="1600" dirty="0">
                <a:solidFill>
                  <a:schemeClr val="tx1"/>
                </a:solidFill>
              </a:endParaRPr>
            </a:p>
          </p:txBody>
        </p:sp>
        <p:sp>
          <p:nvSpPr>
            <p:cNvPr id="47" name="Right Arrow 46"/>
            <p:cNvSpPr/>
            <p:nvPr/>
          </p:nvSpPr>
          <p:spPr>
            <a:xfrm flipH="1">
              <a:off x="5864325" y="2609724"/>
              <a:ext cx="611677" cy="250083"/>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Right Arrow 47"/>
            <p:cNvSpPr/>
            <p:nvPr/>
          </p:nvSpPr>
          <p:spPr>
            <a:xfrm flipH="1">
              <a:off x="5864325" y="2926950"/>
              <a:ext cx="1112825" cy="13521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Rounded Rectangle 48"/>
            <p:cNvSpPr/>
            <p:nvPr/>
          </p:nvSpPr>
          <p:spPr>
            <a:xfrm>
              <a:off x="6336294" y="3205348"/>
              <a:ext cx="1892309" cy="3810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rPr>
                <a:t>Extension in F*</a:t>
              </a:r>
              <a:endParaRPr lang="en-US" sz="1600" dirty="0">
                <a:solidFill>
                  <a:schemeClr val="bg1"/>
                </a:solidFill>
              </a:endParaRPr>
            </a:p>
          </p:txBody>
        </p:sp>
        <p:sp>
          <p:nvSpPr>
            <p:cNvPr id="50" name="Rounded Rectangle 49"/>
            <p:cNvSpPr/>
            <p:nvPr/>
          </p:nvSpPr>
          <p:spPr>
            <a:xfrm>
              <a:off x="6933203" y="3544517"/>
              <a:ext cx="1588506" cy="270431"/>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Extension policy</a:t>
              </a:r>
              <a:endParaRPr lang="en-US" sz="1600" dirty="0">
                <a:solidFill>
                  <a:schemeClr val="tx1"/>
                </a:solidFill>
              </a:endParaRPr>
            </a:p>
          </p:txBody>
        </p:sp>
        <p:sp>
          <p:nvSpPr>
            <p:cNvPr id="51" name="Right Arrow 50"/>
            <p:cNvSpPr/>
            <p:nvPr/>
          </p:nvSpPr>
          <p:spPr>
            <a:xfrm flipH="1">
              <a:off x="5864325" y="3300472"/>
              <a:ext cx="611677" cy="250083"/>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Right Arrow 51"/>
            <p:cNvSpPr/>
            <p:nvPr/>
          </p:nvSpPr>
          <p:spPr>
            <a:xfrm flipH="1">
              <a:off x="5864325" y="3617698"/>
              <a:ext cx="1112825" cy="13521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3" name="Rounded Rectangle 52"/>
          <p:cNvSpPr/>
          <p:nvPr/>
        </p:nvSpPr>
        <p:spPr>
          <a:xfrm>
            <a:off x="4698770" y="3962401"/>
            <a:ext cx="4086708" cy="1620842"/>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en-US" sz="2000" dirty="0" smtClean="0"/>
              <a:t>Single DOM API</a:t>
            </a:r>
          </a:p>
          <a:p>
            <a:pPr marL="342900" indent="-342900">
              <a:buAutoNum type="arabicPeriod"/>
            </a:pPr>
            <a:r>
              <a:rPr lang="en-US" sz="2000" dirty="0" smtClean="0"/>
              <a:t>No code audit</a:t>
            </a:r>
          </a:p>
          <a:p>
            <a:pPr marL="342900" indent="-342900">
              <a:buAutoNum type="arabicPeriod"/>
            </a:pPr>
            <a:r>
              <a:rPr lang="en-US" sz="2000" dirty="0" smtClean="0"/>
              <a:t>No security exceptions (robust) and no runtime overhead (fast)</a:t>
            </a:r>
            <a:endParaRPr lang="en-US" sz="2000" dirty="0"/>
          </a:p>
        </p:txBody>
      </p:sp>
      <p:sp>
        <p:nvSpPr>
          <p:cNvPr id="56" name="Rounded Rectangle 55"/>
          <p:cNvSpPr/>
          <p:nvPr/>
        </p:nvSpPr>
        <p:spPr>
          <a:xfrm>
            <a:off x="3170599" y="2362200"/>
            <a:ext cx="2514600" cy="15240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F*</a:t>
            </a:r>
          </a:p>
          <a:p>
            <a:pPr algn="ctr"/>
            <a:r>
              <a:rPr lang="en-US" sz="2400" dirty="0" smtClean="0">
                <a:solidFill>
                  <a:schemeClr val="bg1"/>
                </a:solidFill>
              </a:rPr>
              <a:t>Compiler &amp; Verifier</a:t>
            </a:r>
            <a:endParaRPr lang="en-US" sz="2400" dirty="0">
              <a:solidFill>
                <a:schemeClr val="bg1"/>
              </a:solidFill>
            </a:endParaRPr>
          </a:p>
        </p:txBody>
      </p:sp>
      <p:sp>
        <p:nvSpPr>
          <p:cNvPr id="35" name="Right Arrow 34"/>
          <p:cNvSpPr/>
          <p:nvPr/>
        </p:nvSpPr>
        <p:spPr>
          <a:xfrm rot="16200000" flipH="1">
            <a:off x="4373792" y="1616119"/>
            <a:ext cx="946263" cy="45720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7" name="Group 36"/>
          <p:cNvGrpSpPr/>
          <p:nvPr/>
        </p:nvGrpSpPr>
        <p:grpSpPr>
          <a:xfrm>
            <a:off x="5685199" y="1262990"/>
            <a:ext cx="2087201" cy="2394610"/>
            <a:chOff x="7027200" y="1262990"/>
            <a:chExt cx="2087201" cy="2394610"/>
          </a:xfrm>
        </p:grpSpPr>
        <p:sp>
          <p:nvSpPr>
            <p:cNvPr id="38" name="Rounded Rectangle 37"/>
            <p:cNvSpPr/>
            <p:nvPr/>
          </p:nvSpPr>
          <p:spPr>
            <a:xfrm>
              <a:off x="7640500" y="2796276"/>
              <a:ext cx="1473901" cy="86132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Secure </a:t>
              </a:r>
            </a:p>
            <a:p>
              <a:pPr algn="ctr"/>
              <a:r>
                <a:rPr lang="en-US" sz="2400" dirty="0" smtClean="0">
                  <a:solidFill>
                    <a:schemeClr val="bg1"/>
                  </a:solidFill>
                </a:rPr>
                <a:t>DOM API</a:t>
              </a:r>
              <a:endParaRPr lang="en-US" sz="2400" dirty="0">
                <a:solidFill>
                  <a:schemeClr val="bg1"/>
                </a:solidFill>
              </a:endParaRPr>
            </a:p>
          </p:txBody>
        </p:sp>
        <p:sp>
          <p:nvSpPr>
            <p:cNvPr id="41" name="Right Arrow 40"/>
            <p:cNvSpPr/>
            <p:nvPr/>
          </p:nvSpPr>
          <p:spPr>
            <a:xfrm flipH="1">
              <a:off x="7027200" y="2971800"/>
              <a:ext cx="592800" cy="45720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Left-Right Arrow 41"/>
            <p:cNvSpPr/>
            <p:nvPr/>
          </p:nvSpPr>
          <p:spPr>
            <a:xfrm rot="3600000">
              <a:off x="7120589" y="1792955"/>
              <a:ext cx="1606178" cy="54624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57827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build="p"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1219200"/>
            <a:ext cx="4333954" cy="4452873"/>
          </a:xfrm>
          <a:prstGeom prst="rect">
            <a:avLst/>
          </a:prstGeom>
        </p:spPr>
      </p:pic>
      <p:sp>
        <p:nvSpPr>
          <p:cNvPr id="4" name="TextBox 3"/>
          <p:cNvSpPr txBox="1"/>
          <p:nvPr/>
        </p:nvSpPr>
        <p:spPr>
          <a:xfrm>
            <a:off x="2057400" y="304800"/>
            <a:ext cx="5334000" cy="523220"/>
          </a:xfrm>
          <a:prstGeom prst="rect">
            <a:avLst/>
          </a:prstGeom>
          <a:noFill/>
        </p:spPr>
        <p:txBody>
          <a:bodyPr wrap="square" rtlCol="0">
            <a:spAutoFit/>
          </a:bodyPr>
          <a:lstStyle/>
          <a:p>
            <a:r>
              <a:rPr lang="en-US" sz="2800" dirty="0" smtClean="0">
                <a:hlinkClick r:id="rId4"/>
              </a:rPr>
              <a:t>research.microsoft.com/</a:t>
            </a:r>
            <a:r>
              <a:rPr lang="en-US" sz="2800" dirty="0" err="1" smtClean="0">
                <a:hlinkClick r:id="rId4"/>
              </a:rPr>
              <a:t>fstar</a:t>
            </a:r>
            <a:r>
              <a:rPr lang="en-US" sz="2800" dirty="0" smtClean="0"/>
              <a:t> </a:t>
            </a:r>
            <a:endParaRPr lang="en-US" sz="2800" dirty="0"/>
          </a:p>
        </p:txBody>
      </p:sp>
    </p:spTree>
    <p:extLst>
      <p:ext uri="{BB962C8B-B14F-4D97-AF65-F5344CB8AC3E}">
        <p14:creationId xmlns:p14="http://schemas.microsoft.com/office/powerpoint/2010/main" val="3831347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828" y="325803"/>
            <a:ext cx="8382000" cy="747897"/>
          </a:xfrm>
        </p:spPr>
        <p:txBody>
          <a:bodyPr/>
          <a:lstStyle/>
          <a:p>
            <a:r>
              <a:rPr lang="en-US" sz="4800" dirty="0" smtClean="0"/>
              <a:t>                 </a:t>
            </a:r>
            <a:r>
              <a:rPr lang="en-US" b="1" dirty="0" smtClean="0"/>
              <a:t>Tools</a:t>
            </a:r>
            <a:endParaRPr lang="en-US" b="1" dirty="0"/>
          </a:p>
        </p:txBody>
      </p:sp>
      <p:sp>
        <p:nvSpPr>
          <p:cNvPr id="3" name="TextBox 2"/>
          <p:cNvSpPr txBox="1"/>
          <p:nvPr/>
        </p:nvSpPr>
        <p:spPr>
          <a:xfrm>
            <a:off x="1600200" y="5547893"/>
            <a:ext cx="6172200" cy="461665"/>
          </a:xfrm>
          <a:prstGeom prst="rect">
            <a:avLst/>
          </a:prstGeom>
          <a:noFill/>
        </p:spPr>
        <p:txBody>
          <a:bodyPr wrap="square" rtlCol="0">
            <a:spAutoFit/>
          </a:bodyPr>
          <a:lstStyle/>
          <a:p>
            <a:r>
              <a:rPr lang="en-US" sz="2400" dirty="0" smtClean="0">
                <a:solidFill>
                  <a:schemeClr val="bg1"/>
                </a:solidFill>
              </a:rPr>
              <a:t>Try some tools online: </a:t>
            </a:r>
            <a:r>
              <a:rPr lang="en-US" sz="2400" dirty="0" smtClean="0">
                <a:solidFill>
                  <a:schemeClr val="bg1"/>
                </a:solidFill>
                <a:hlinkClick r:id="rId2"/>
              </a:rPr>
              <a:t>http://rise4fun.com</a:t>
            </a:r>
            <a:endParaRPr lang="en-US" sz="2400" dirty="0" smtClean="0">
              <a:solidFill>
                <a:schemeClr val="bg1"/>
              </a:solidFill>
            </a:endParaRPr>
          </a:p>
        </p:txBody>
      </p:sp>
      <p:pic>
        <p:nvPicPr>
          <p:cNvPr id="5" name="Picture 4" descr="risemain.png"/>
          <p:cNvPicPr>
            <a:picLocks noChangeAspect="1"/>
          </p:cNvPicPr>
          <p:nvPr/>
        </p:nvPicPr>
        <p:blipFill>
          <a:blip r:embed="rId3" cstate="print"/>
          <a:srcRect r="72484"/>
          <a:stretch>
            <a:fillRect/>
          </a:stretch>
        </p:blipFill>
        <p:spPr>
          <a:xfrm>
            <a:off x="228600" y="161011"/>
            <a:ext cx="2213538" cy="829589"/>
          </a:xfrm>
          <a:prstGeom prst="rect">
            <a:avLst/>
          </a:prstGeom>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875" t="35828" r="21250" b="24164"/>
          <a:stretch/>
        </p:blipFill>
        <p:spPr bwMode="auto">
          <a:xfrm>
            <a:off x="-76200" y="1676400"/>
            <a:ext cx="9372600" cy="3048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14="http://schemas.microsoft.com/office/powerpoint/2010/main">
        <mc:Choice Requires="p14">
          <p:contentPart p14:bwMode="auto" r:id="rId5">
            <p14:nvContentPartPr>
              <p14:cNvPr id="6" name="Ink 5"/>
              <p14:cNvContentPartPr/>
              <p14:nvPr/>
            </p14:nvContentPartPr>
            <p14:xfrm>
              <a:off x="8653246" y="2730916"/>
              <a:ext cx="637200" cy="569880"/>
            </p14:xfrm>
          </p:contentPart>
        </mc:Choice>
        <mc:Fallback xmlns="">
          <p:pic>
            <p:nvPicPr>
              <p:cNvPr id="6" name="Ink 5"/>
              <p:cNvPicPr/>
              <p:nvPr/>
            </p:nvPicPr>
            <p:blipFill>
              <a:blip r:embed="rId6"/>
              <a:stretch>
                <a:fillRect/>
              </a:stretch>
            </p:blipFill>
            <p:spPr>
              <a:xfrm>
                <a:off x="8637406" y="2713996"/>
                <a:ext cx="666720" cy="603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p14:cNvContentPartPr/>
              <p14:nvPr/>
            </p14:nvContentPartPr>
            <p14:xfrm>
              <a:off x="6072046" y="3221236"/>
              <a:ext cx="664200" cy="608760"/>
            </p14:xfrm>
          </p:contentPart>
        </mc:Choice>
        <mc:Fallback xmlns="">
          <p:pic>
            <p:nvPicPr>
              <p:cNvPr id="8" name="Ink 7"/>
              <p:cNvPicPr/>
              <p:nvPr/>
            </p:nvPicPr>
            <p:blipFill>
              <a:blip r:embed="rId8"/>
              <a:stretch>
                <a:fillRect/>
              </a:stretch>
            </p:blipFill>
            <p:spPr>
              <a:xfrm>
                <a:off x="6056206" y="3205756"/>
                <a:ext cx="695880" cy="640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Ink 9"/>
              <p14:cNvContentPartPr/>
              <p14:nvPr/>
            </p14:nvContentPartPr>
            <p14:xfrm>
              <a:off x="3562126" y="2640916"/>
              <a:ext cx="995040" cy="717840"/>
            </p14:xfrm>
          </p:contentPart>
        </mc:Choice>
        <mc:Fallback xmlns="">
          <p:pic>
            <p:nvPicPr>
              <p:cNvPr id="10" name="Ink 9"/>
              <p:cNvPicPr/>
              <p:nvPr/>
            </p:nvPicPr>
            <p:blipFill>
              <a:blip r:embed="rId10"/>
              <a:stretch>
                <a:fillRect/>
              </a:stretch>
            </p:blipFill>
            <p:spPr>
              <a:xfrm>
                <a:off x="3546646" y="2624716"/>
                <a:ext cx="1026720" cy="749520"/>
              </a:xfrm>
              <a:prstGeom prst="rect">
                <a:avLst/>
              </a:prstGeom>
            </p:spPr>
          </p:pic>
        </mc:Fallback>
      </mc:AlternateContent>
    </p:spTree>
    <p:extLst>
      <p:ext uri="{BB962C8B-B14F-4D97-AF65-F5344CB8AC3E}">
        <p14:creationId xmlns:p14="http://schemas.microsoft.com/office/powerpoint/2010/main" val="267782786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0378" y="5777815"/>
            <a:ext cx="1517851" cy="646331"/>
          </a:xfrm>
          <a:prstGeom prst="rect">
            <a:avLst/>
          </a:prstGeom>
          <a:noFill/>
        </p:spPr>
        <p:txBody>
          <a:bodyPr wrap="none" rtlCol="0">
            <a:spAutoFit/>
          </a:bodyPr>
          <a:lstStyle/>
          <a:p>
            <a:pPr defTabSz="914400" fontAlgn="auto">
              <a:spcBef>
                <a:spcPts val="0"/>
              </a:spcBef>
              <a:spcAft>
                <a:spcPts val="0"/>
              </a:spcAft>
            </a:pPr>
            <a:r>
              <a:rPr lang="en-US" b="1" dirty="0" smtClean="0">
                <a:solidFill>
                  <a:prstClr val="black"/>
                </a:solidFill>
                <a:latin typeface="Calibri"/>
              </a:rPr>
              <a:t>Core</a:t>
            </a:r>
          </a:p>
          <a:p>
            <a:pPr defTabSz="914400" fontAlgn="auto">
              <a:spcBef>
                <a:spcPts val="0"/>
              </a:spcBef>
              <a:spcAft>
                <a:spcPts val="0"/>
              </a:spcAft>
            </a:pPr>
            <a:r>
              <a:rPr lang="en-US" b="1" dirty="0" smtClean="0">
                <a:solidFill>
                  <a:prstClr val="black"/>
                </a:solidFill>
                <a:latin typeface="Calibri"/>
              </a:rPr>
              <a:t>Competencies</a:t>
            </a:r>
            <a:endParaRPr lang="en-US" b="1" dirty="0">
              <a:solidFill>
                <a:prstClr val="black"/>
              </a:solidFill>
              <a:latin typeface="Calibri"/>
            </a:endParaRPr>
          </a:p>
        </p:txBody>
      </p:sp>
      <p:sp>
        <p:nvSpPr>
          <p:cNvPr id="5" name="TextBox 4"/>
          <p:cNvSpPr txBox="1"/>
          <p:nvPr/>
        </p:nvSpPr>
        <p:spPr>
          <a:xfrm>
            <a:off x="270378" y="4986257"/>
            <a:ext cx="1409360" cy="646331"/>
          </a:xfrm>
          <a:prstGeom prst="rect">
            <a:avLst/>
          </a:prstGeom>
          <a:noFill/>
        </p:spPr>
        <p:txBody>
          <a:bodyPr wrap="none" rtlCol="0">
            <a:spAutoFit/>
          </a:bodyPr>
          <a:lstStyle/>
          <a:p>
            <a:pPr defTabSz="914400" fontAlgn="auto">
              <a:spcBef>
                <a:spcPts val="0"/>
              </a:spcBef>
              <a:spcAft>
                <a:spcPts val="0"/>
              </a:spcAft>
            </a:pPr>
            <a:r>
              <a:rPr lang="en-US" b="1" dirty="0" smtClean="0">
                <a:solidFill>
                  <a:prstClr val="black"/>
                </a:solidFill>
                <a:latin typeface="Calibri"/>
              </a:rPr>
              <a:t>Root </a:t>
            </a:r>
            <a:br>
              <a:rPr lang="en-US" b="1" dirty="0" smtClean="0">
                <a:solidFill>
                  <a:prstClr val="black"/>
                </a:solidFill>
                <a:latin typeface="Calibri"/>
              </a:rPr>
            </a:br>
            <a:r>
              <a:rPr lang="en-US" b="1" dirty="0" smtClean="0">
                <a:solidFill>
                  <a:prstClr val="black"/>
                </a:solidFill>
                <a:latin typeface="Calibri"/>
              </a:rPr>
              <a:t>Technologies</a:t>
            </a:r>
          </a:p>
        </p:txBody>
      </p:sp>
      <p:sp>
        <p:nvSpPr>
          <p:cNvPr id="6" name="Rectangle 5"/>
          <p:cNvSpPr/>
          <p:nvPr/>
        </p:nvSpPr>
        <p:spPr>
          <a:xfrm>
            <a:off x="457200" y="228600"/>
            <a:ext cx="4572000" cy="584775"/>
          </a:xfrm>
          <a:prstGeom prst="rect">
            <a:avLst/>
          </a:prstGeom>
        </p:spPr>
        <p:txBody>
          <a:bodyPr>
            <a:spAutoFit/>
          </a:bodyPr>
          <a:lstStyle/>
          <a:p>
            <a:pPr defTabSz="914400" fontAlgn="auto">
              <a:spcBef>
                <a:spcPts val="0"/>
              </a:spcBef>
              <a:spcAft>
                <a:spcPts val="0"/>
              </a:spcAft>
            </a:pPr>
            <a:r>
              <a:rPr lang="en-US" sz="3200" b="1" dirty="0" err="1" smtClean="0">
                <a:solidFill>
                  <a:srgbClr val="FFFF00"/>
                </a:solidFill>
                <a:latin typeface="Calibri"/>
              </a:rPr>
              <a:t>RiSE</a:t>
            </a:r>
            <a:r>
              <a:rPr lang="en-US" sz="3200" b="1" dirty="0" smtClean="0">
                <a:solidFill>
                  <a:srgbClr val="FFFF00"/>
                </a:solidFill>
                <a:latin typeface="Calibri"/>
              </a:rPr>
              <a:t> </a:t>
            </a:r>
            <a:r>
              <a:rPr lang="en-US" sz="3200" b="1" dirty="0" err="1" smtClean="0">
                <a:solidFill>
                  <a:srgbClr val="FFFF00"/>
                </a:solidFill>
                <a:latin typeface="Calibri"/>
              </a:rPr>
              <a:t>EcoSystem</a:t>
            </a:r>
            <a:endParaRPr lang="en-US" sz="3200" b="1" dirty="0">
              <a:solidFill>
                <a:srgbClr val="FFFF00"/>
              </a:solidFill>
              <a:latin typeface="Calibri"/>
            </a:endParaRPr>
          </a:p>
        </p:txBody>
      </p:sp>
      <p:sp>
        <p:nvSpPr>
          <p:cNvPr id="7" name="TextBox 6"/>
          <p:cNvSpPr txBox="1"/>
          <p:nvPr/>
        </p:nvSpPr>
        <p:spPr>
          <a:xfrm>
            <a:off x="1891628" y="6052164"/>
            <a:ext cx="663964" cy="369332"/>
          </a:xfrm>
          <a:prstGeom prst="rect">
            <a:avLst/>
          </a:prstGeom>
          <a:noFill/>
        </p:spPr>
        <p:txBody>
          <a:bodyPr wrap="none" rtlCol="0">
            <a:spAutoFit/>
          </a:bodyPr>
          <a:lstStyle/>
          <a:p>
            <a:pPr defTabSz="914400" fontAlgn="auto">
              <a:spcBef>
                <a:spcPts val="0"/>
              </a:spcBef>
              <a:spcAft>
                <a:spcPts val="0"/>
              </a:spcAft>
            </a:pPr>
            <a:r>
              <a:rPr lang="en-US" dirty="0" smtClean="0">
                <a:solidFill>
                  <a:prstClr val="black"/>
                </a:solidFill>
                <a:latin typeface="Calibri"/>
              </a:rPr>
              <a:t>Logic</a:t>
            </a:r>
            <a:endParaRPr lang="en-US" dirty="0">
              <a:solidFill>
                <a:prstClr val="black"/>
              </a:solidFill>
              <a:latin typeface="Calibri"/>
            </a:endParaRPr>
          </a:p>
        </p:txBody>
      </p:sp>
      <p:sp>
        <p:nvSpPr>
          <p:cNvPr id="8" name="TextBox 7"/>
          <p:cNvSpPr txBox="1"/>
          <p:nvPr/>
        </p:nvSpPr>
        <p:spPr>
          <a:xfrm>
            <a:off x="2838759" y="6169378"/>
            <a:ext cx="1113638" cy="369332"/>
          </a:xfrm>
          <a:prstGeom prst="rect">
            <a:avLst/>
          </a:prstGeom>
          <a:noFill/>
        </p:spPr>
        <p:txBody>
          <a:bodyPr wrap="none" rtlCol="0">
            <a:spAutoFit/>
          </a:bodyPr>
          <a:lstStyle/>
          <a:p>
            <a:pPr defTabSz="914400" fontAlgn="auto">
              <a:spcBef>
                <a:spcPts val="0"/>
              </a:spcBef>
              <a:spcAft>
                <a:spcPts val="0"/>
              </a:spcAft>
            </a:pPr>
            <a:r>
              <a:rPr lang="en-US" dirty="0" smtClean="0">
                <a:solidFill>
                  <a:prstClr val="black"/>
                </a:solidFill>
                <a:latin typeface="Calibri"/>
              </a:rPr>
              <a:t>Automata</a:t>
            </a:r>
            <a:endParaRPr lang="en-US" dirty="0">
              <a:solidFill>
                <a:prstClr val="black"/>
              </a:solidFill>
              <a:latin typeface="Calibri"/>
            </a:endParaRPr>
          </a:p>
        </p:txBody>
      </p:sp>
      <p:sp>
        <p:nvSpPr>
          <p:cNvPr id="9" name="TextBox 8"/>
          <p:cNvSpPr txBox="1"/>
          <p:nvPr/>
        </p:nvSpPr>
        <p:spPr>
          <a:xfrm>
            <a:off x="6311230" y="6106218"/>
            <a:ext cx="1137940" cy="369332"/>
          </a:xfrm>
          <a:prstGeom prst="rect">
            <a:avLst/>
          </a:prstGeom>
          <a:noFill/>
        </p:spPr>
        <p:txBody>
          <a:bodyPr wrap="none" rtlCol="0">
            <a:spAutoFit/>
          </a:bodyPr>
          <a:lstStyle/>
          <a:p>
            <a:pPr defTabSz="914400" fontAlgn="auto">
              <a:spcBef>
                <a:spcPts val="0"/>
              </a:spcBef>
              <a:spcAft>
                <a:spcPts val="0"/>
              </a:spcAft>
            </a:pPr>
            <a:r>
              <a:rPr lang="en-US" dirty="0" smtClean="0">
                <a:solidFill>
                  <a:prstClr val="black"/>
                </a:solidFill>
                <a:latin typeface="Calibri"/>
              </a:rPr>
              <a:t>Semantics</a:t>
            </a:r>
            <a:endParaRPr lang="en-US" dirty="0">
              <a:solidFill>
                <a:prstClr val="black"/>
              </a:solidFill>
              <a:latin typeface="Calibri"/>
            </a:endParaRPr>
          </a:p>
        </p:txBody>
      </p:sp>
      <p:sp>
        <p:nvSpPr>
          <p:cNvPr id="10" name="TextBox 9"/>
          <p:cNvSpPr txBox="1"/>
          <p:nvPr/>
        </p:nvSpPr>
        <p:spPr>
          <a:xfrm>
            <a:off x="4156707" y="6152164"/>
            <a:ext cx="1007520" cy="369332"/>
          </a:xfrm>
          <a:prstGeom prst="rect">
            <a:avLst/>
          </a:prstGeom>
          <a:noFill/>
        </p:spPr>
        <p:txBody>
          <a:bodyPr wrap="none" rtlCol="0">
            <a:spAutoFit/>
          </a:bodyPr>
          <a:lstStyle/>
          <a:p>
            <a:pPr defTabSz="914400" fontAlgn="auto">
              <a:spcBef>
                <a:spcPts val="0"/>
              </a:spcBef>
              <a:spcAft>
                <a:spcPts val="0"/>
              </a:spcAft>
            </a:pPr>
            <a:r>
              <a:rPr lang="en-US" dirty="0" smtClean="0">
                <a:solidFill>
                  <a:prstClr val="black"/>
                </a:solidFill>
                <a:latin typeface="Calibri"/>
              </a:rPr>
              <a:t>Statistics</a:t>
            </a:r>
            <a:endParaRPr lang="en-US" dirty="0">
              <a:solidFill>
                <a:prstClr val="black"/>
              </a:solidFill>
              <a:latin typeface="Calibri"/>
            </a:endParaRPr>
          </a:p>
        </p:txBody>
      </p:sp>
      <p:sp>
        <p:nvSpPr>
          <p:cNvPr id="12" name="TextBox 11"/>
          <p:cNvSpPr txBox="1"/>
          <p:nvPr/>
        </p:nvSpPr>
        <p:spPr>
          <a:xfrm>
            <a:off x="3959148" y="4900314"/>
            <a:ext cx="1919756" cy="923330"/>
          </a:xfrm>
          <a:prstGeom prst="rect">
            <a:avLst/>
          </a:prstGeom>
          <a:noFill/>
        </p:spPr>
        <p:txBody>
          <a:bodyPr wrap="none" rtlCol="0">
            <a:spAutoFit/>
          </a:bodyPr>
          <a:lstStyle/>
          <a:p>
            <a:pPr defTabSz="914400" fontAlgn="auto">
              <a:spcBef>
                <a:spcPts val="0"/>
              </a:spcBef>
              <a:spcAft>
                <a:spcPts val="0"/>
              </a:spcAft>
            </a:pPr>
            <a:r>
              <a:rPr lang="en-US" dirty="0" smtClean="0">
                <a:solidFill>
                  <a:srgbClr val="F79646">
                    <a:lumMod val="75000"/>
                  </a:srgbClr>
                </a:solidFill>
                <a:latin typeface="Calibri"/>
              </a:rPr>
              <a:t>Software Develop-</a:t>
            </a:r>
            <a:br>
              <a:rPr lang="en-US" dirty="0" smtClean="0">
                <a:solidFill>
                  <a:srgbClr val="F79646">
                    <a:lumMod val="75000"/>
                  </a:srgbClr>
                </a:solidFill>
                <a:latin typeface="Calibri"/>
              </a:rPr>
            </a:br>
            <a:r>
              <a:rPr lang="en-US" dirty="0" err="1" smtClean="0">
                <a:solidFill>
                  <a:srgbClr val="F79646">
                    <a:lumMod val="75000"/>
                  </a:srgbClr>
                </a:solidFill>
                <a:latin typeface="Calibri"/>
              </a:rPr>
              <a:t>ment</a:t>
            </a:r>
            <a:r>
              <a:rPr lang="en-US" dirty="0">
                <a:solidFill>
                  <a:srgbClr val="F79646">
                    <a:lumMod val="75000"/>
                  </a:srgbClr>
                </a:solidFill>
                <a:latin typeface="Calibri"/>
              </a:rPr>
              <a:t> </a:t>
            </a:r>
            <a:r>
              <a:rPr lang="en-US" dirty="0" err="1" smtClean="0">
                <a:solidFill>
                  <a:srgbClr val="F79646">
                    <a:lumMod val="75000"/>
                  </a:srgbClr>
                </a:solidFill>
                <a:latin typeface="Calibri"/>
              </a:rPr>
              <a:t>Datamart</a:t>
            </a:r>
            <a:r>
              <a:rPr lang="en-US" dirty="0" smtClean="0">
                <a:solidFill>
                  <a:srgbClr val="F79646">
                    <a:lumMod val="75000"/>
                  </a:srgbClr>
                </a:solidFill>
                <a:latin typeface="Calibri"/>
              </a:rPr>
              <a:t/>
            </a:r>
            <a:br>
              <a:rPr lang="en-US" dirty="0" smtClean="0">
                <a:solidFill>
                  <a:srgbClr val="F79646">
                    <a:lumMod val="75000"/>
                  </a:srgbClr>
                </a:solidFill>
                <a:latin typeface="Calibri"/>
              </a:rPr>
            </a:br>
            <a:r>
              <a:rPr lang="en-US" dirty="0" smtClean="0">
                <a:solidFill>
                  <a:srgbClr val="F79646">
                    <a:lumMod val="75000"/>
                  </a:srgbClr>
                </a:solidFill>
                <a:latin typeface="Calibri"/>
              </a:rPr>
              <a:t>(</a:t>
            </a:r>
            <a:r>
              <a:rPr lang="en-US" dirty="0" err="1">
                <a:solidFill>
                  <a:srgbClr val="F79646">
                    <a:lumMod val="75000"/>
                  </a:srgbClr>
                </a:solidFill>
                <a:latin typeface="Calibri"/>
              </a:rPr>
              <a:t>C</a:t>
            </a:r>
            <a:r>
              <a:rPr lang="en-US" dirty="0" err="1" smtClean="0">
                <a:solidFill>
                  <a:srgbClr val="F79646">
                    <a:lumMod val="75000"/>
                  </a:srgbClr>
                </a:solidFill>
                <a:latin typeface="Calibri"/>
              </a:rPr>
              <a:t>odeMine</a:t>
            </a:r>
            <a:r>
              <a:rPr lang="en-US" dirty="0" smtClean="0">
                <a:solidFill>
                  <a:srgbClr val="F79646">
                    <a:lumMod val="75000"/>
                  </a:srgbClr>
                </a:solidFill>
                <a:latin typeface="Calibri"/>
              </a:rPr>
              <a:t>)</a:t>
            </a:r>
            <a:endParaRPr lang="en-US" dirty="0">
              <a:solidFill>
                <a:srgbClr val="F79646">
                  <a:lumMod val="75000"/>
                </a:srgbClr>
              </a:solidFill>
              <a:latin typeface="Calibri"/>
            </a:endParaRPr>
          </a:p>
        </p:txBody>
      </p:sp>
      <p:grpSp>
        <p:nvGrpSpPr>
          <p:cNvPr id="32" name="Group 31"/>
          <p:cNvGrpSpPr/>
          <p:nvPr/>
        </p:nvGrpSpPr>
        <p:grpSpPr>
          <a:xfrm>
            <a:off x="1824028" y="4854485"/>
            <a:ext cx="2020782" cy="928745"/>
            <a:chOff x="1824028" y="4854485"/>
            <a:chExt cx="2020782" cy="928745"/>
          </a:xfrm>
        </p:grpSpPr>
        <p:sp>
          <p:nvSpPr>
            <p:cNvPr id="11" name="TextBox 10"/>
            <p:cNvSpPr txBox="1"/>
            <p:nvPr/>
          </p:nvSpPr>
          <p:spPr>
            <a:xfrm>
              <a:off x="3082101" y="4859900"/>
              <a:ext cx="762709" cy="923330"/>
            </a:xfrm>
            <a:prstGeom prst="rect">
              <a:avLst/>
            </a:prstGeom>
            <a:noFill/>
          </p:spPr>
          <p:txBody>
            <a:bodyPr wrap="none" rtlCol="0">
              <a:spAutoFit/>
            </a:bodyPr>
            <a:lstStyle/>
            <a:p>
              <a:pPr defTabSz="914400" fontAlgn="auto">
                <a:spcBef>
                  <a:spcPts val="0"/>
                </a:spcBef>
                <a:spcAft>
                  <a:spcPts val="0"/>
                </a:spcAft>
              </a:pPr>
              <a:r>
                <a:rPr lang="en-US" dirty="0" smtClean="0">
                  <a:solidFill>
                    <a:srgbClr val="F79646">
                      <a:lumMod val="75000"/>
                    </a:srgbClr>
                  </a:solidFill>
                  <a:latin typeface="Calibri"/>
                </a:rPr>
                <a:t>SMT </a:t>
              </a:r>
              <a:br>
                <a:rPr lang="en-US" dirty="0" smtClean="0">
                  <a:solidFill>
                    <a:srgbClr val="F79646">
                      <a:lumMod val="75000"/>
                    </a:srgbClr>
                  </a:solidFill>
                  <a:latin typeface="Calibri"/>
                </a:rPr>
              </a:br>
              <a:r>
                <a:rPr lang="en-US" dirty="0" smtClean="0">
                  <a:solidFill>
                    <a:srgbClr val="F79646">
                      <a:lumMod val="75000"/>
                    </a:srgbClr>
                  </a:solidFill>
                  <a:latin typeface="Calibri"/>
                </a:rPr>
                <a:t>Solver</a:t>
              </a:r>
              <a:br>
                <a:rPr lang="en-US" dirty="0" smtClean="0">
                  <a:solidFill>
                    <a:srgbClr val="F79646">
                      <a:lumMod val="75000"/>
                    </a:srgbClr>
                  </a:solidFill>
                  <a:latin typeface="Calibri"/>
                </a:rPr>
              </a:br>
              <a:r>
                <a:rPr lang="en-US" dirty="0" smtClean="0">
                  <a:solidFill>
                    <a:srgbClr val="F79646">
                      <a:lumMod val="75000"/>
                    </a:srgbClr>
                  </a:solidFill>
                  <a:latin typeface="Calibri"/>
                </a:rPr>
                <a:t>(Z3)</a:t>
              </a:r>
              <a:endParaRPr lang="en-US" dirty="0">
                <a:solidFill>
                  <a:srgbClr val="F79646">
                    <a:lumMod val="75000"/>
                  </a:srgbClr>
                </a:solidFill>
                <a:latin typeface="Calibri"/>
              </a:endParaRPr>
            </a:p>
          </p:txBody>
        </p:sp>
        <p:sp>
          <p:nvSpPr>
            <p:cNvPr id="15" name="TextBox 14"/>
            <p:cNvSpPr txBox="1"/>
            <p:nvPr/>
          </p:nvSpPr>
          <p:spPr>
            <a:xfrm>
              <a:off x="1824028" y="4854485"/>
              <a:ext cx="1254382" cy="923330"/>
            </a:xfrm>
            <a:prstGeom prst="rect">
              <a:avLst/>
            </a:prstGeom>
            <a:noFill/>
          </p:spPr>
          <p:txBody>
            <a:bodyPr wrap="none" rtlCol="0">
              <a:spAutoFit/>
            </a:bodyPr>
            <a:lstStyle/>
            <a:p>
              <a:pPr defTabSz="914400" fontAlgn="auto">
                <a:spcBef>
                  <a:spcPts val="0"/>
                </a:spcBef>
                <a:spcAft>
                  <a:spcPts val="0"/>
                </a:spcAft>
              </a:pPr>
              <a:r>
                <a:rPr lang="en-US" dirty="0" smtClean="0">
                  <a:solidFill>
                    <a:srgbClr val="F79646">
                      <a:lumMod val="75000"/>
                    </a:srgbClr>
                  </a:solidFill>
                  <a:latin typeface="Calibri"/>
                </a:rPr>
                <a:t>Verification</a:t>
              </a:r>
              <a:br>
                <a:rPr lang="en-US" dirty="0" smtClean="0">
                  <a:solidFill>
                    <a:srgbClr val="F79646">
                      <a:lumMod val="75000"/>
                    </a:srgbClr>
                  </a:solidFill>
                  <a:latin typeface="Calibri"/>
                </a:rPr>
              </a:br>
              <a:r>
                <a:rPr lang="en-US" dirty="0" smtClean="0">
                  <a:solidFill>
                    <a:srgbClr val="F79646">
                      <a:lumMod val="75000"/>
                    </a:srgbClr>
                  </a:solidFill>
                  <a:latin typeface="Calibri"/>
                </a:rPr>
                <a:t>Platform</a:t>
              </a:r>
              <a:br>
                <a:rPr lang="en-US" dirty="0" smtClean="0">
                  <a:solidFill>
                    <a:srgbClr val="F79646">
                      <a:lumMod val="75000"/>
                    </a:srgbClr>
                  </a:solidFill>
                  <a:latin typeface="Calibri"/>
                </a:rPr>
              </a:br>
              <a:r>
                <a:rPr lang="en-US" dirty="0" smtClean="0">
                  <a:solidFill>
                    <a:srgbClr val="F79646">
                      <a:lumMod val="75000"/>
                    </a:srgbClr>
                  </a:solidFill>
                  <a:latin typeface="Calibri"/>
                </a:rPr>
                <a:t>(Boogie)</a:t>
              </a:r>
            </a:p>
          </p:txBody>
        </p:sp>
      </p:grpSp>
      <p:grpSp>
        <p:nvGrpSpPr>
          <p:cNvPr id="34" name="Group 33"/>
          <p:cNvGrpSpPr/>
          <p:nvPr/>
        </p:nvGrpSpPr>
        <p:grpSpPr>
          <a:xfrm>
            <a:off x="6120585" y="4974708"/>
            <a:ext cx="3127319" cy="923330"/>
            <a:chOff x="6120585" y="4974708"/>
            <a:chExt cx="3127319" cy="923330"/>
          </a:xfrm>
        </p:grpSpPr>
        <p:sp>
          <p:nvSpPr>
            <p:cNvPr id="14" name="TextBox 13"/>
            <p:cNvSpPr txBox="1"/>
            <p:nvPr/>
          </p:nvSpPr>
          <p:spPr>
            <a:xfrm>
              <a:off x="7270760" y="4974708"/>
              <a:ext cx="1977144" cy="923330"/>
            </a:xfrm>
            <a:prstGeom prst="rect">
              <a:avLst/>
            </a:prstGeom>
            <a:noFill/>
          </p:spPr>
          <p:txBody>
            <a:bodyPr wrap="none" rtlCol="0">
              <a:spAutoFit/>
            </a:bodyPr>
            <a:lstStyle/>
            <a:p>
              <a:pPr defTabSz="914400" fontAlgn="auto">
                <a:spcBef>
                  <a:spcPts val="0"/>
                </a:spcBef>
                <a:spcAft>
                  <a:spcPts val="0"/>
                </a:spcAft>
              </a:pPr>
              <a:r>
                <a:rPr lang="en-US" dirty="0" smtClean="0">
                  <a:solidFill>
                    <a:srgbClr val="F79646">
                      <a:lumMod val="75000"/>
                    </a:srgbClr>
                  </a:solidFill>
                  <a:latin typeface="Calibri"/>
                </a:rPr>
                <a:t>Compiler/Runtime</a:t>
              </a:r>
              <a:br>
                <a:rPr lang="en-US" dirty="0" smtClean="0">
                  <a:solidFill>
                    <a:srgbClr val="F79646">
                      <a:lumMod val="75000"/>
                    </a:srgbClr>
                  </a:solidFill>
                  <a:latin typeface="Calibri"/>
                </a:rPr>
              </a:br>
              <a:r>
                <a:rPr lang="en-US" dirty="0" smtClean="0">
                  <a:solidFill>
                    <a:srgbClr val="F79646">
                      <a:lumMod val="75000"/>
                    </a:srgbClr>
                  </a:solidFill>
                  <a:latin typeface="Calibri"/>
                </a:rPr>
                <a:t>Infrastructure</a:t>
              </a:r>
              <a:br>
                <a:rPr lang="en-US" dirty="0" smtClean="0">
                  <a:solidFill>
                    <a:srgbClr val="F79646">
                      <a:lumMod val="75000"/>
                    </a:srgbClr>
                  </a:solidFill>
                  <a:latin typeface="Calibri"/>
                </a:rPr>
              </a:br>
              <a:r>
                <a:rPr lang="en-US" dirty="0" smtClean="0">
                  <a:solidFill>
                    <a:srgbClr val="F79646">
                      <a:lumMod val="75000"/>
                    </a:srgbClr>
                  </a:solidFill>
                  <a:latin typeface="Calibri"/>
                </a:rPr>
                <a:t>(.NET:CCI, Spur, ER)</a:t>
              </a:r>
              <a:endParaRPr lang="en-US" dirty="0">
                <a:solidFill>
                  <a:srgbClr val="F79646">
                    <a:lumMod val="75000"/>
                  </a:srgbClr>
                </a:solidFill>
                <a:latin typeface="Calibri"/>
              </a:endParaRPr>
            </a:p>
          </p:txBody>
        </p:sp>
        <p:sp>
          <p:nvSpPr>
            <p:cNvPr id="18" name="TextBox 17"/>
            <p:cNvSpPr txBox="1"/>
            <p:nvPr/>
          </p:nvSpPr>
          <p:spPr>
            <a:xfrm>
              <a:off x="6120585" y="4974708"/>
              <a:ext cx="1265090" cy="923330"/>
            </a:xfrm>
            <a:prstGeom prst="rect">
              <a:avLst/>
            </a:prstGeom>
            <a:noFill/>
          </p:spPr>
          <p:txBody>
            <a:bodyPr wrap="none" rtlCol="0">
              <a:spAutoFit/>
            </a:bodyPr>
            <a:lstStyle/>
            <a:p>
              <a:pPr defTabSz="914400" fontAlgn="auto">
                <a:spcBef>
                  <a:spcPts val="0"/>
                </a:spcBef>
                <a:spcAft>
                  <a:spcPts val="0"/>
                </a:spcAft>
              </a:pPr>
              <a:r>
                <a:rPr lang="en-US" dirty="0" smtClean="0">
                  <a:solidFill>
                    <a:srgbClr val="F79646">
                      <a:lumMod val="75000"/>
                    </a:srgbClr>
                  </a:solidFill>
                  <a:latin typeface="Calibri"/>
                </a:rPr>
                <a:t>Web-Client</a:t>
              </a:r>
              <a:br>
                <a:rPr lang="en-US" dirty="0" smtClean="0">
                  <a:solidFill>
                    <a:srgbClr val="F79646">
                      <a:lumMod val="75000"/>
                    </a:srgbClr>
                  </a:solidFill>
                  <a:latin typeface="Calibri"/>
                </a:rPr>
              </a:br>
              <a:r>
                <a:rPr lang="en-US" dirty="0" smtClean="0">
                  <a:solidFill>
                    <a:srgbClr val="F79646">
                      <a:lumMod val="75000"/>
                    </a:srgbClr>
                  </a:solidFill>
                  <a:latin typeface="Calibri"/>
                </a:rPr>
                <a:t>Platform</a:t>
              </a:r>
              <a:br>
                <a:rPr lang="en-US" dirty="0" smtClean="0">
                  <a:solidFill>
                    <a:srgbClr val="F79646">
                      <a:lumMod val="75000"/>
                    </a:srgbClr>
                  </a:solidFill>
                  <a:latin typeface="Calibri"/>
                </a:rPr>
              </a:br>
              <a:r>
                <a:rPr lang="en-US" dirty="0" smtClean="0">
                  <a:solidFill>
                    <a:srgbClr val="F79646">
                      <a:lumMod val="75000"/>
                    </a:srgbClr>
                  </a:solidFill>
                  <a:latin typeface="Calibri"/>
                </a:rPr>
                <a:t>(C3)</a:t>
              </a:r>
            </a:p>
          </p:txBody>
        </p:sp>
      </p:grpSp>
      <p:sp>
        <p:nvSpPr>
          <p:cNvPr id="20" name="TextBox 19"/>
          <p:cNvSpPr txBox="1"/>
          <p:nvPr/>
        </p:nvSpPr>
        <p:spPr>
          <a:xfrm>
            <a:off x="389735" y="1954636"/>
            <a:ext cx="314510" cy="2945678"/>
          </a:xfrm>
          <a:prstGeom prst="rect">
            <a:avLst/>
          </a:prstGeom>
          <a:noFill/>
        </p:spPr>
        <p:txBody>
          <a:bodyPr wrap="none" rtlCol="0">
            <a:spAutoFit/>
          </a:bodyPr>
          <a:lstStyle/>
          <a:p>
            <a:pPr defTabSz="914400" fontAlgn="auto">
              <a:lnSpc>
                <a:spcPts val="1300"/>
              </a:lnSpc>
              <a:spcBef>
                <a:spcPts val="0"/>
              </a:spcBef>
              <a:spcAft>
                <a:spcPts val="0"/>
              </a:spcAft>
            </a:pPr>
            <a:r>
              <a:rPr lang="en-US" b="1" dirty="0" smtClean="0">
                <a:solidFill>
                  <a:prstClr val="black"/>
                </a:solidFill>
                <a:latin typeface="Calibri"/>
              </a:rPr>
              <a:t>R</a:t>
            </a:r>
          </a:p>
          <a:p>
            <a:pPr defTabSz="914400" fontAlgn="auto">
              <a:lnSpc>
                <a:spcPts val="1300"/>
              </a:lnSpc>
              <a:spcBef>
                <a:spcPts val="0"/>
              </a:spcBef>
              <a:spcAft>
                <a:spcPts val="0"/>
              </a:spcAft>
            </a:pPr>
            <a:r>
              <a:rPr lang="en-US" b="1" dirty="0" smtClean="0">
                <a:solidFill>
                  <a:prstClr val="black"/>
                </a:solidFill>
                <a:latin typeface="Calibri"/>
              </a:rPr>
              <a:t>e</a:t>
            </a:r>
          </a:p>
          <a:p>
            <a:pPr defTabSz="914400" fontAlgn="auto">
              <a:lnSpc>
                <a:spcPts val="1300"/>
              </a:lnSpc>
              <a:spcBef>
                <a:spcPts val="0"/>
              </a:spcBef>
              <a:spcAft>
                <a:spcPts val="0"/>
              </a:spcAft>
            </a:pPr>
            <a:r>
              <a:rPr lang="en-US" b="1" dirty="0" smtClean="0">
                <a:solidFill>
                  <a:prstClr val="black"/>
                </a:solidFill>
                <a:latin typeface="Calibri"/>
              </a:rPr>
              <a:t>s</a:t>
            </a:r>
          </a:p>
          <a:p>
            <a:pPr defTabSz="914400" fontAlgn="auto">
              <a:lnSpc>
                <a:spcPts val="1300"/>
              </a:lnSpc>
              <a:spcBef>
                <a:spcPts val="0"/>
              </a:spcBef>
              <a:spcAft>
                <a:spcPts val="0"/>
              </a:spcAft>
            </a:pPr>
            <a:r>
              <a:rPr lang="en-US" b="1" dirty="0" smtClean="0">
                <a:solidFill>
                  <a:prstClr val="black"/>
                </a:solidFill>
                <a:latin typeface="Calibri"/>
              </a:rPr>
              <a:t>e</a:t>
            </a:r>
          </a:p>
          <a:p>
            <a:pPr defTabSz="914400" fontAlgn="auto">
              <a:lnSpc>
                <a:spcPts val="1300"/>
              </a:lnSpc>
              <a:spcBef>
                <a:spcPts val="0"/>
              </a:spcBef>
              <a:spcAft>
                <a:spcPts val="0"/>
              </a:spcAft>
            </a:pPr>
            <a:r>
              <a:rPr lang="en-US" b="1" dirty="0">
                <a:solidFill>
                  <a:prstClr val="black"/>
                </a:solidFill>
                <a:latin typeface="Calibri"/>
              </a:rPr>
              <a:t>a</a:t>
            </a:r>
            <a:endParaRPr lang="en-US" b="1" dirty="0" smtClean="0">
              <a:solidFill>
                <a:prstClr val="black"/>
              </a:solidFill>
              <a:latin typeface="Calibri"/>
            </a:endParaRPr>
          </a:p>
          <a:p>
            <a:pPr defTabSz="914400" fontAlgn="auto">
              <a:lnSpc>
                <a:spcPts val="1300"/>
              </a:lnSpc>
              <a:spcBef>
                <a:spcPts val="0"/>
              </a:spcBef>
              <a:spcAft>
                <a:spcPts val="0"/>
              </a:spcAft>
            </a:pPr>
            <a:r>
              <a:rPr lang="en-US" b="1" dirty="0" smtClean="0">
                <a:solidFill>
                  <a:prstClr val="black"/>
                </a:solidFill>
                <a:latin typeface="Calibri"/>
              </a:rPr>
              <a:t>r</a:t>
            </a:r>
          </a:p>
          <a:p>
            <a:pPr defTabSz="914400" fontAlgn="auto">
              <a:lnSpc>
                <a:spcPts val="1300"/>
              </a:lnSpc>
              <a:spcBef>
                <a:spcPts val="0"/>
              </a:spcBef>
              <a:spcAft>
                <a:spcPts val="0"/>
              </a:spcAft>
            </a:pPr>
            <a:r>
              <a:rPr lang="en-US" b="1" dirty="0" smtClean="0">
                <a:solidFill>
                  <a:prstClr val="black"/>
                </a:solidFill>
                <a:latin typeface="Calibri"/>
              </a:rPr>
              <a:t>c</a:t>
            </a:r>
          </a:p>
          <a:p>
            <a:pPr defTabSz="914400" fontAlgn="auto">
              <a:lnSpc>
                <a:spcPts val="1300"/>
              </a:lnSpc>
              <a:spcBef>
                <a:spcPts val="0"/>
              </a:spcBef>
              <a:spcAft>
                <a:spcPts val="0"/>
              </a:spcAft>
            </a:pPr>
            <a:r>
              <a:rPr lang="en-US" b="1" dirty="0" smtClean="0">
                <a:solidFill>
                  <a:prstClr val="black"/>
                </a:solidFill>
                <a:latin typeface="Calibri"/>
              </a:rPr>
              <a:t>h</a:t>
            </a:r>
          </a:p>
          <a:p>
            <a:pPr defTabSz="914400" fontAlgn="auto">
              <a:lnSpc>
                <a:spcPts val="1300"/>
              </a:lnSpc>
              <a:spcBef>
                <a:spcPts val="0"/>
              </a:spcBef>
              <a:spcAft>
                <a:spcPts val="0"/>
              </a:spcAft>
            </a:pPr>
            <a:endParaRPr lang="en-US" b="1" dirty="0">
              <a:solidFill>
                <a:prstClr val="black"/>
              </a:solidFill>
              <a:latin typeface="Calibri"/>
            </a:endParaRPr>
          </a:p>
          <a:p>
            <a:pPr defTabSz="914400" fontAlgn="auto">
              <a:lnSpc>
                <a:spcPts val="1300"/>
              </a:lnSpc>
              <a:spcBef>
                <a:spcPts val="0"/>
              </a:spcBef>
              <a:spcAft>
                <a:spcPts val="0"/>
              </a:spcAft>
            </a:pPr>
            <a:r>
              <a:rPr lang="en-US" b="1" dirty="0" smtClean="0">
                <a:solidFill>
                  <a:prstClr val="black"/>
                </a:solidFill>
                <a:latin typeface="Calibri"/>
              </a:rPr>
              <a:t>P</a:t>
            </a:r>
            <a:br>
              <a:rPr lang="en-US" b="1" dirty="0" smtClean="0">
                <a:solidFill>
                  <a:prstClr val="black"/>
                </a:solidFill>
                <a:latin typeface="Calibri"/>
              </a:rPr>
            </a:br>
            <a:r>
              <a:rPr lang="en-US" b="1" dirty="0" smtClean="0">
                <a:solidFill>
                  <a:prstClr val="black"/>
                </a:solidFill>
                <a:latin typeface="Calibri"/>
              </a:rPr>
              <a:t>r</a:t>
            </a:r>
            <a:br>
              <a:rPr lang="en-US" b="1" dirty="0" smtClean="0">
                <a:solidFill>
                  <a:prstClr val="black"/>
                </a:solidFill>
                <a:latin typeface="Calibri"/>
              </a:rPr>
            </a:br>
            <a:r>
              <a:rPr lang="en-US" b="1" dirty="0" smtClean="0">
                <a:solidFill>
                  <a:prstClr val="black"/>
                </a:solidFill>
                <a:latin typeface="Calibri"/>
              </a:rPr>
              <a:t>o</a:t>
            </a:r>
            <a:br>
              <a:rPr lang="en-US" b="1" dirty="0" smtClean="0">
                <a:solidFill>
                  <a:prstClr val="black"/>
                </a:solidFill>
                <a:latin typeface="Calibri"/>
              </a:rPr>
            </a:br>
            <a:r>
              <a:rPr lang="en-US" b="1" dirty="0" smtClean="0">
                <a:solidFill>
                  <a:prstClr val="black"/>
                </a:solidFill>
                <a:latin typeface="Calibri"/>
              </a:rPr>
              <a:t>j</a:t>
            </a:r>
            <a:br>
              <a:rPr lang="en-US" b="1" dirty="0" smtClean="0">
                <a:solidFill>
                  <a:prstClr val="black"/>
                </a:solidFill>
                <a:latin typeface="Calibri"/>
              </a:rPr>
            </a:br>
            <a:r>
              <a:rPr lang="en-US" b="1" dirty="0" smtClean="0">
                <a:solidFill>
                  <a:prstClr val="black"/>
                </a:solidFill>
                <a:latin typeface="Calibri"/>
              </a:rPr>
              <a:t>e</a:t>
            </a:r>
            <a:br>
              <a:rPr lang="en-US" b="1" dirty="0" smtClean="0">
                <a:solidFill>
                  <a:prstClr val="black"/>
                </a:solidFill>
                <a:latin typeface="Calibri"/>
              </a:rPr>
            </a:br>
            <a:r>
              <a:rPr lang="en-US" b="1" dirty="0" smtClean="0">
                <a:solidFill>
                  <a:prstClr val="black"/>
                </a:solidFill>
                <a:latin typeface="Calibri"/>
              </a:rPr>
              <a:t>c</a:t>
            </a:r>
            <a:br>
              <a:rPr lang="en-US" b="1" dirty="0" smtClean="0">
                <a:solidFill>
                  <a:prstClr val="black"/>
                </a:solidFill>
                <a:latin typeface="Calibri"/>
              </a:rPr>
            </a:br>
            <a:r>
              <a:rPr lang="en-US" b="1" dirty="0" smtClean="0">
                <a:solidFill>
                  <a:prstClr val="black"/>
                </a:solidFill>
                <a:latin typeface="Calibri"/>
              </a:rPr>
              <a:t>t</a:t>
            </a:r>
            <a:br>
              <a:rPr lang="en-US" b="1" dirty="0" smtClean="0">
                <a:solidFill>
                  <a:prstClr val="black"/>
                </a:solidFill>
                <a:latin typeface="Calibri"/>
              </a:rPr>
            </a:br>
            <a:r>
              <a:rPr lang="en-US" b="1" dirty="0" smtClean="0">
                <a:solidFill>
                  <a:prstClr val="black"/>
                </a:solidFill>
                <a:latin typeface="Calibri"/>
              </a:rPr>
              <a:t>s</a:t>
            </a:r>
          </a:p>
        </p:txBody>
      </p:sp>
      <p:sp>
        <p:nvSpPr>
          <p:cNvPr id="21" name="TextBox 20"/>
          <p:cNvSpPr txBox="1"/>
          <p:nvPr/>
        </p:nvSpPr>
        <p:spPr>
          <a:xfrm>
            <a:off x="1912737" y="1355325"/>
            <a:ext cx="1694503" cy="646331"/>
          </a:xfrm>
          <a:prstGeom prst="rect">
            <a:avLst/>
          </a:prstGeom>
          <a:noFill/>
        </p:spPr>
        <p:txBody>
          <a:bodyPr wrap="none" rtlCol="0">
            <a:spAutoFit/>
          </a:bodyPr>
          <a:lstStyle/>
          <a:p>
            <a:pPr defTabSz="914400" fontAlgn="auto">
              <a:spcBef>
                <a:spcPts val="0"/>
              </a:spcBef>
              <a:spcAft>
                <a:spcPts val="0"/>
              </a:spcAft>
            </a:pPr>
            <a:r>
              <a:rPr lang="en-US" dirty="0" smtClean="0">
                <a:solidFill>
                  <a:prstClr val="black"/>
                </a:solidFill>
                <a:latin typeface="Calibri"/>
              </a:rPr>
              <a:t>Security/Privacy</a:t>
            </a:r>
            <a:br>
              <a:rPr lang="en-US" dirty="0" smtClean="0">
                <a:solidFill>
                  <a:prstClr val="black"/>
                </a:solidFill>
                <a:latin typeface="Calibri"/>
              </a:rPr>
            </a:br>
            <a:endParaRPr lang="en-US" dirty="0">
              <a:solidFill>
                <a:prstClr val="black"/>
              </a:solidFill>
              <a:latin typeface="Calibri"/>
            </a:endParaRPr>
          </a:p>
        </p:txBody>
      </p:sp>
      <p:sp>
        <p:nvSpPr>
          <p:cNvPr id="30" name="Rectangle 29"/>
          <p:cNvSpPr/>
          <p:nvPr/>
        </p:nvSpPr>
        <p:spPr>
          <a:xfrm>
            <a:off x="295581" y="1192895"/>
            <a:ext cx="1003240" cy="369332"/>
          </a:xfrm>
          <a:prstGeom prst="rect">
            <a:avLst/>
          </a:prstGeom>
          <a:ln>
            <a:solidFill>
              <a:srgbClr val="FFFF00"/>
            </a:solidFill>
          </a:ln>
        </p:spPr>
        <p:txBody>
          <a:bodyPr wrap="square">
            <a:spAutoFit/>
          </a:bodyPr>
          <a:lstStyle/>
          <a:p>
            <a:pPr defTabSz="914400" fontAlgn="auto">
              <a:spcBef>
                <a:spcPts val="0"/>
              </a:spcBef>
              <a:spcAft>
                <a:spcPts val="0"/>
              </a:spcAft>
            </a:pPr>
            <a:r>
              <a:rPr lang="en-US" b="1" dirty="0" smtClean="0">
                <a:solidFill>
                  <a:prstClr val="black"/>
                </a:solidFill>
                <a:latin typeface="Calibri"/>
              </a:rPr>
              <a:t>Benefits</a:t>
            </a:r>
            <a:endParaRPr lang="en-US" b="1" dirty="0">
              <a:solidFill>
                <a:prstClr val="black"/>
              </a:solidFill>
              <a:latin typeface="Calibri"/>
            </a:endParaRPr>
          </a:p>
        </p:txBody>
      </p:sp>
      <p:sp>
        <p:nvSpPr>
          <p:cNvPr id="33" name="TextBox 32"/>
          <p:cNvSpPr txBox="1"/>
          <p:nvPr/>
        </p:nvSpPr>
        <p:spPr>
          <a:xfrm>
            <a:off x="6483473" y="3251198"/>
            <a:ext cx="184731" cy="861774"/>
          </a:xfrm>
          <a:prstGeom prst="rect">
            <a:avLst/>
          </a:prstGeom>
          <a:noFill/>
        </p:spPr>
        <p:txBody>
          <a:bodyPr wrap="none" rtlCol="0">
            <a:spAutoFit/>
          </a:bodyPr>
          <a:lstStyle/>
          <a:p>
            <a:pPr defTabSz="914400" fontAlgn="auto">
              <a:spcBef>
                <a:spcPts val="0"/>
              </a:spcBef>
              <a:spcAft>
                <a:spcPts val="0"/>
              </a:spcAft>
            </a:pPr>
            <a:r>
              <a:rPr lang="en-US" sz="1400" dirty="0" smtClean="0">
                <a:solidFill>
                  <a:prstClr val="black"/>
                </a:solidFill>
                <a:latin typeface="Calibri"/>
              </a:rPr>
              <a:t/>
            </a:r>
            <a:br>
              <a:rPr lang="en-US" sz="1400" dirty="0" smtClean="0">
                <a:solidFill>
                  <a:prstClr val="black"/>
                </a:solidFill>
                <a:latin typeface="Calibri"/>
              </a:rPr>
            </a:br>
            <a:r>
              <a:rPr lang="en-US" dirty="0" smtClean="0">
                <a:solidFill>
                  <a:prstClr val="black"/>
                </a:solidFill>
                <a:latin typeface="Calibri"/>
              </a:rPr>
              <a:t/>
            </a:r>
            <a:br>
              <a:rPr lang="en-US" dirty="0" smtClean="0">
                <a:solidFill>
                  <a:prstClr val="black"/>
                </a:solidFill>
                <a:latin typeface="Calibri"/>
              </a:rPr>
            </a:br>
            <a:endParaRPr lang="en-US" dirty="0">
              <a:solidFill>
                <a:prstClr val="black"/>
              </a:solidFill>
              <a:latin typeface="Calibri"/>
            </a:endParaRPr>
          </a:p>
        </p:txBody>
      </p:sp>
      <p:sp>
        <p:nvSpPr>
          <p:cNvPr id="36" name="TextBox 35"/>
          <p:cNvSpPr txBox="1"/>
          <p:nvPr/>
        </p:nvSpPr>
        <p:spPr>
          <a:xfrm>
            <a:off x="7656897" y="6030878"/>
            <a:ext cx="940899" cy="646331"/>
          </a:xfrm>
          <a:prstGeom prst="rect">
            <a:avLst/>
          </a:prstGeom>
          <a:noFill/>
        </p:spPr>
        <p:txBody>
          <a:bodyPr wrap="none" rtlCol="0">
            <a:spAutoFit/>
          </a:bodyPr>
          <a:lstStyle/>
          <a:p>
            <a:pPr defTabSz="914400" fontAlgn="auto">
              <a:spcBef>
                <a:spcPts val="0"/>
              </a:spcBef>
              <a:spcAft>
                <a:spcPts val="0"/>
              </a:spcAft>
            </a:pPr>
            <a:r>
              <a:rPr lang="en-US" dirty="0" smtClean="0">
                <a:solidFill>
                  <a:prstClr val="black"/>
                </a:solidFill>
                <a:latin typeface="Calibri"/>
              </a:rPr>
              <a:t>Type</a:t>
            </a:r>
            <a:br>
              <a:rPr lang="en-US" dirty="0" smtClean="0">
                <a:solidFill>
                  <a:prstClr val="black"/>
                </a:solidFill>
                <a:latin typeface="Calibri"/>
              </a:rPr>
            </a:br>
            <a:r>
              <a:rPr lang="en-US" dirty="0" smtClean="0">
                <a:solidFill>
                  <a:prstClr val="black"/>
                </a:solidFill>
                <a:latin typeface="Calibri"/>
              </a:rPr>
              <a:t>Systems</a:t>
            </a:r>
            <a:endParaRPr lang="en-US" dirty="0">
              <a:solidFill>
                <a:prstClr val="black"/>
              </a:solidFill>
              <a:latin typeface="Calibri"/>
            </a:endParaRPr>
          </a:p>
        </p:txBody>
      </p:sp>
      <mc:AlternateContent xmlns:mc="http://schemas.openxmlformats.org/markup-compatibility/2006" xmlns:p14="http://schemas.microsoft.com/office/powerpoint/2010/main">
        <mc:Choice Requires="p14">
          <p:contentPart p14:bwMode="auto" r:id="rId2">
            <p14:nvContentPartPr>
              <p14:cNvPr id="13" name="Ink 12"/>
              <p14:cNvContentPartPr/>
              <p14:nvPr/>
            </p14:nvContentPartPr>
            <p14:xfrm>
              <a:off x="330010" y="4696325"/>
              <a:ext cx="8807040" cy="359280"/>
            </p14:xfrm>
          </p:contentPart>
        </mc:Choice>
        <mc:Fallback xmlns="">
          <p:pic>
            <p:nvPicPr>
              <p:cNvPr id="13" name="Ink 12"/>
              <p:cNvPicPr/>
              <p:nvPr/>
            </p:nvPicPr>
            <p:blipFill>
              <a:blip r:embed="rId3"/>
              <a:stretch>
                <a:fillRect/>
              </a:stretch>
            </p:blipFill>
            <p:spPr>
              <a:xfrm>
                <a:off x="320290" y="4684085"/>
                <a:ext cx="8829360" cy="3772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6" name="Ink 15"/>
              <p14:cNvContentPartPr/>
              <p14:nvPr/>
            </p14:nvContentPartPr>
            <p14:xfrm>
              <a:off x="326770" y="5054525"/>
              <a:ext cx="360" cy="360"/>
            </p14:xfrm>
          </p:contentPart>
        </mc:Choice>
        <mc:Fallback xmlns="">
          <p:pic>
            <p:nvPicPr>
              <p:cNvPr id="16" name="Ink 15"/>
              <p:cNvPicPr/>
              <p:nvPr/>
            </p:nvPicPr>
            <p:blipFill>
              <a:blip r:embed="rId5"/>
              <a:stretch>
                <a:fillRect/>
              </a:stretch>
            </p:blipFill>
            <p:spPr>
              <a:xfrm>
                <a:off x="321010" y="5048765"/>
                <a:ext cx="1188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5" name="Ink 24"/>
              <p14:cNvContentPartPr/>
              <p14:nvPr/>
            </p14:nvContentPartPr>
            <p14:xfrm>
              <a:off x="33010" y="5038685"/>
              <a:ext cx="334800" cy="151560"/>
            </p14:xfrm>
          </p:contentPart>
        </mc:Choice>
        <mc:Fallback xmlns="">
          <p:pic>
            <p:nvPicPr>
              <p:cNvPr id="25" name="Ink 24"/>
              <p:cNvPicPr/>
              <p:nvPr/>
            </p:nvPicPr>
            <p:blipFill>
              <a:blip r:embed="rId7"/>
              <a:stretch>
                <a:fillRect/>
              </a:stretch>
            </p:blipFill>
            <p:spPr>
              <a:xfrm>
                <a:off x="19330" y="5024285"/>
                <a:ext cx="361800" cy="179640"/>
              </a:xfrm>
              <a:prstGeom prst="rect">
                <a:avLst/>
              </a:prstGeom>
            </p:spPr>
          </p:pic>
        </mc:Fallback>
      </mc:AlternateContent>
      <p:grpSp>
        <p:nvGrpSpPr>
          <p:cNvPr id="2" name="Group 1"/>
          <p:cNvGrpSpPr/>
          <p:nvPr/>
        </p:nvGrpSpPr>
        <p:grpSpPr>
          <a:xfrm>
            <a:off x="746530" y="1783565"/>
            <a:ext cx="3276066" cy="3082510"/>
            <a:chOff x="746530" y="1783565"/>
            <a:chExt cx="3276066" cy="3082510"/>
          </a:xfrm>
        </p:grpSpPr>
        <p:sp>
          <p:nvSpPr>
            <p:cNvPr id="17" name="TextBox 16"/>
            <p:cNvSpPr txBox="1"/>
            <p:nvPr/>
          </p:nvSpPr>
          <p:spPr>
            <a:xfrm>
              <a:off x="956274" y="2003753"/>
              <a:ext cx="3066322" cy="2862322"/>
            </a:xfrm>
            <a:prstGeom prst="rect">
              <a:avLst/>
            </a:prstGeom>
            <a:noFill/>
          </p:spPr>
          <p:txBody>
            <a:bodyPr wrap="square" rtlCol="0">
              <a:spAutoFit/>
            </a:bodyPr>
            <a:lstStyle/>
            <a:p>
              <a:pPr defTabSz="914400" fontAlgn="auto">
                <a:spcBef>
                  <a:spcPts val="0"/>
                </a:spcBef>
                <a:spcAft>
                  <a:spcPts val="0"/>
                </a:spcAft>
              </a:pPr>
              <a:r>
                <a:rPr lang="en-US" b="1" dirty="0" smtClean="0">
                  <a:solidFill>
                    <a:srgbClr val="FF0000"/>
                  </a:solidFill>
                  <a:latin typeface="Calibri"/>
                </a:rPr>
                <a:t>Code Analysis</a:t>
              </a:r>
            </a:p>
            <a:p>
              <a:pPr defTabSz="914400" fontAlgn="auto">
                <a:spcBef>
                  <a:spcPts val="0"/>
                </a:spcBef>
                <a:spcAft>
                  <a:spcPts val="0"/>
                </a:spcAft>
              </a:pPr>
              <a:r>
                <a:rPr lang="en-US" sz="1400" dirty="0" smtClean="0">
                  <a:solidFill>
                    <a:prstClr val="black"/>
                  </a:solidFill>
                  <a:latin typeface="Calibri"/>
                </a:rPr>
                <a:t>- </a:t>
              </a:r>
              <a:r>
                <a:rPr lang="en-US" sz="1200" dirty="0" smtClean="0">
                  <a:solidFill>
                    <a:prstClr val="black"/>
                  </a:solidFill>
                  <a:latin typeface="Calibri"/>
                </a:rPr>
                <a:t>Unit testing (.NET </a:t>
              </a:r>
              <a:r>
                <a:rPr lang="en-US" sz="1200" dirty="0" err="1" smtClean="0">
                  <a:solidFill>
                    <a:prstClr val="black"/>
                  </a:solidFill>
                  <a:latin typeface="Calibri"/>
                </a:rPr>
                <a:t>pex</a:t>
              </a:r>
              <a:r>
                <a:rPr lang="en-US" sz="1200" dirty="0" smtClean="0">
                  <a:solidFill>
                    <a:prstClr val="black"/>
                  </a:solidFill>
                  <a:latin typeface="Calibri"/>
                </a:rPr>
                <a:t>)</a:t>
              </a:r>
            </a:p>
            <a:p>
              <a:pPr defTabSz="914400" fontAlgn="auto">
                <a:spcBef>
                  <a:spcPts val="0"/>
                </a:spcBef>
                <a:spcAft>
                  <a:spcPts val="0"/>
                </a:spcAft>
              </a:pPr>
              <a:r>
                <a:rPr lang="en-US" sz="1200" dirty="0" smtClean="0">
                  <a:solidFill>
                    <a:prstClr val="black"/>
                  </a:solidFill>
                  <a:latin typeface="Calibri"/>
                </a:rPr>
                <a:t>- </a:t>
              </a:r>
              <a:r>
                <a:rPr lang="en-US" sz="1200" dirty="0" err="1" smtClean="0">
                  <a:solidFill>
                    <a:prstClr val="black"/>
                  </a:solidFill>
                  <a:latin typeface="Calibri"/>
                </a:rPr>
                <a:t>Env</a:t>
              </a:r>
              <a:r>
                <a:rPr lang="en-US" sz="1200" dirty="0" smtClean="0">
                  <a:solidFill>
                    <a:prstClr val="black"/>
                  </a:solidFill>
                  <a:latin typeface="Calibri"/>
                </a:rPr>
                <a:t> construction (.NET moles)</a:t>
              </a:r>
            </a:p>
            <a:p>
              <a:pPr defTabSz="914400" fontAlgn="auto">
                <a:spcBef>
                  <a:spcPts val="0"/>
                </a:spcBef>
                <a:spcAft>
                  <a:spcPts val="0"/>
                </a:spcAft>
              </a:pPr>
              <a:r>
                <a:rPr lang="en-US" sz="1200" dirty="0" smtClean="0">
                  <a:solidFill>
                    <a:prstClr val="black"/>
                  </a:solidFill>
                  <a:latin typeface="Calibri"/>
                </a:rPr>
                <a:t>- Security testing (bin: Sage)</a:t>
              </a:r>
            </a:p>
            <a:p>
              <a:pPr defTabSz="914400" fontAlgn="auto">
                <a:spcBef>
                  <a:spcPts val="0"/>
                </a:spcBef>
                <a:spcAft>
                  <a:spcPts val="0"/>
                </a:spcAft>
              </a:pPr>
              <a:r>
                <a:rPr lang="en-US" sz="1200" dirty="0" smtClean="0">
                  <a:solidFill>
                    <a:prstClr val="black"/>
                  </a:solidFill>
                  <a:latin typeface="Calibri"/>
                </a:rPr>
                <a:t>- Code contracts (</a:t>
              </a:r>
              <a:r>
                <a:rPr lang="en-US" sz="1200" dirty="0" err="1" smtClean="0">
                  <a:solidFill>
                    <a:prstClr val="black"/>
                  </a:solidFill>
                  <a:latin typeface="Calibri"/>
                </a:rPr>
                <a:t>.Net</a:t>
              </a:r>
              <a:r>
                <a:rPr lang="en-US" sz="1200" dirty="0" smtClean="0">
                  <a:solidFill>
                    <a:prstClr val="black"/>
                  </a:solidFill>
                  <a:latin typeface="Calibri"/>
                </a:rPr>
                <a:t>)</a:t>
              </a:r>
            </a:p>
            <a:p>
              <a:pPr defTabSz="914400" fontAlgn="auto">
                <a:spcBef>
                  <a:spcPts val="0"/>
                </a:spcBef>
                <a:spcAft>
                  <a:spcPts val="0"/>
                </a:spcAft>
              </a:pPr>
              <a:r>
                <a:rPr lang="en-US" sz="1200" dirty="0" smtClean="0">
                  <a:solidFill>
                    <a:prstClr val="black"/>
                  </a:solidFill>
                  <a:latin typeface="Calibri"/>
                </a:rPr>
                <a:t>- Security audits (C: havoc)</a:t>
              </a:r>
            </a:p>
            <a:p>
              <a:pPr defTabSz="914400" fontAlgn="auto">
                <a:spcBef>
                  <a:spcPts val="0"/>
                </a:spcBef>
                <a:spcAft>
                  <a:spcPts val="0"/>
                </a:spcAft>
              </a:pPr>
              <a:r>
                <a:rPr lang="en-US" sz="1200" dirty="0" smtClean="0">
                  <a:solidFill>
                    <a:prstClr val="black"/>
                  </a:solidFill>
                  <a:latin typeface="Calibri"/>
                </a:rPr>
                <a:t>- </a:t>
              </a:r>
              <a:r>
                <a:rPr lang="en-US" sz="1200" dirty="0" err="1" smtClean="0">
                  <a:solidFill>
                    <a:prstClr val="black"/>
                  </a:solidFill>
                  <a:latin typeface="Calibri"/>
                </a:rPr>
                <a:t>Perf</a:t>
              </a:r>
              <a:r>
                <a:rPr lang="en-US" sz="1200" dirty="0" smtClean="0">
                  <a:solidFill>
                    <a:prstClr val="black"/>
                  </a:solidFill>
                  <a:latin typeface="Calibri"/>
                </a:rPr>
                <a:t> analysis (bin: speed)</a:t>
              </a:r>
              <a:br>
                <a:rPr lang="en-US" sz="1200" dirty="0" smtClean="0">
                  <a:solidFill>
                    <a:prstClr val="black"/>
                  </a:solidFill>
                  <a:latin typeface="Calibri"/>
                </a:rPr>
              </a:br>
              <a:r>
                <a:rPr lang="en-US" sz="1600" dirty="0" smtClean="0">
                  <a:solidFill>
                    <a:prstClr val="black"/>
                  </a:solidFill>
                  <a:latin typeface="Calibri"/>
                </a:rPr>
                <a:t>- </a:t>
              </a:r>
              <a:r>
                <a:rPr lang="en-US" sz="1200" dirty="0" smtClean="0">
                  <a:solidFill>
                    <a:prstClr val="black"/>
                  </a:solidFill>
                  <a:latin typeface="Calibri"/>
                </a:rPr>
                <a:t>Conc. testing(bin: Chess, ..)</a:t>
              </a:r>
            </a:p>
            <a:p>
              <a:pPr defTabSz="914400" fontAlgn="auto">
                <a:spcBef>
                  <a:spcPts val="0"/>
                </a:spcBef>
                <a:spcAft>
                  <a:spcPts val="0"/>
                </a:spcAft>
              </a:pPr>
              <a:r>
                <a:rPr lang="en-US" sz="1200" dirty="0" smtClean="0">
                  <a:solidFill>
                    <a:prstClr val="black"/>
                  </a:solidFill>
                  <a:latin typeface="Calibri"/>
                </a:rPr>
                <a:t>- Sec analysis (JS: gatekeeper)</a:t>
              </a:r>
            </a:p>
            <a:p>
              <a:pPr defTabSz="914400" fontAlgn="auto">
                <a:spcBef>
                  <a:spcPts val="0"/>
                </a:spcBef>
                <a:spcAft>
                  <a:spcPts val="0"/>
                </a:spcAft>
              </a:pPr>
              <a:r>
                <a:rPr lang="en-US" sz="1200" dirty="0" smtClean="0">
                  <a:solidFill>
                    <a:prstClr val="black"/>
                  </a:solidFill>
                  <a:latin typeface="Calibri"/>
                </a:rPr>
                <a:t>- Race detectors ()</a:t>
              </a:r>
            </a:p>
            <a:p>
              <a:pPr defTabSz="914400" fontAlgn="auto">
                <a:spcBef>
                  <a:spcPts val="0"/>
                </a:spcBef>
                <a:spcAft>
                  <a:spcPts val="0"/>
                </a:spcAft>
              </a:pPr>
              <a:r>
                <a:rPr lang="en-US" sz="1200" dirty="0" smtClean="0">
                  <a:solidFill>
                    <a:prstClr val="black"/>
                  </a:solidFill>
                  <a:latin typeface="Calibri"/>
                </a:rPr>
                <a:t>- Semantic diff</a:t>
              </a:r>
              <a:endParaRPr lang="en-US" sz="1600" dirty="0" smtClean="0">
                <a:solidFill>
                  <a:prstClr val="black"/>
                </a:solidFill>
                <a:latin typeface="Calibri"/>
              </a:endParaRPr>
            </a:p>
            <a:p>
              <a:pPr defTabSz="914400" fontAlgn="auto">
                <a:spcBef>
                  <a:spcPts val="0"/>
                </a:spcBef>
                <a:spcAft>
                  <a:spcPts val="0"/>
                </a:spcAft>
              </a:pPr>
              <a:endParaRPr lang="en-US" dirty="0" smtClean="0">
                <a:solidFill>
                  <a:prstClr val="black"/>
                </a:solidFill>
                <a:latin typeface="Calibri"/>
              </a:endParaRPr>
            </a:p>
            <a:p>
              <a:pPr marL="285750" indent="-285750" defTabSz="914400" fontAlgn="auto">
                <a:spcBef>
                  <a:spcPts val="0"/>
                </a:spcBef>
                <a:spcAft>
                  <a:spcPts val="0"/>
                </a:spcAft>
                <a:buFontTx/>
                <a:buChar char="-"/>
              </a:pPr>
              <a:endParaRPr lang="en-US" dirty="0" smtClean="0">
                <a:solidFill>
                  <a:prstClr val="black"/>
                </a:solidFill>
                <a:latin typeface="Calibri"/>
              </a:endParaRPr>
            </a:p>
          </p:txBody>
        </p:sp>
        <mc:AlternateContent xmlns:mc="http://schemas.openxmlformats.org/markup-compatibility/2006" xmlns:p14="http://schemas.microsoft.com/office/powerpoint/2010/main">
          <mc:Choice Requires="p14">
            <p:contentPart p14:bwMode="auto" r:id="rId8">
              <p14:nvContentPartPr>
                <p14:cNvPr id="76" name="Ink 75"/>
                <p14:cNvContentPartPr/>
                <p14:nvPr/>
              </p14:nvContentPartPr>
              <p14:xfrm>
                <a:off x="746530" y="1783565"/>
                <a:ext cx="2547360" cy="2997720"/>
              </p14:xfrm>
            </p:contentPart>
          </mc:Choice>
          <mc:Fallback xmlns="">
            <p:pic>
              <p:nvPicPr>
                <p:cNvPr id="76" name="Ink 75"/>
                <p:cNvPicPr/>
                <p:nvPr/>
              </p:nvPicPr>
              <p:blipFill>
                <a:blip r:embed="rId11"/>
                <a:stretch>
                  <a:fillRect/>
                </a:stretch>
              </p:blipFill>
              <p:spPr>
                <a:xfrm>
                  <a:off x="737531" y="1773125"/>
                  <a:ext cx="2567517" cy="3019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108" name="Ink 107"/>
              <p14:cNvContentPartPr/>
              <p14:nvPr/>
            </p14:nvContentPartPr>
            <p14:xfrm>
              <a:off x="962890" y="786005"/>
              <a:ext cx="3609720" cy="582840"/>
            </p14:xfrm>
          </p:contentPart>
        </mc:Choice>
        <mc:Fallback xmlns="">
          <p:pic>
            <p:nvPicPr>
              <p:cNvPr id="108" name="Ink 107"/>
              <p:cNvPicPr/>
              <p:nvPr/>
            </p:nvPicPr>
            <p:blipFill>
              <a:blip r:embed="rId15"/>
              <a:stretch>
                <a:fillRect/>
              </a:stretch>
            </p:blipFill>
            <p:spPr>
              <a:xfrm>
                <a:off x="953530" y="775925"/>
                <a:ext cx="3624840" cy="604080"/>
              </a:xfrm>
              <a:prstGeom prst="rect">
                <a:avLst/>
              </a:prstGeom>
            </p:spPr>
          </p:pic>
        </mc:Fallback>
      </mc:AlternateContent>
      <p:grpSp>
        <p:nvGrpSpPr>
          <p:cNvPr id="22" name="Group 21"/>
          <p:cNvGrpSpPr/>
          <p:nvPr/>
        </p:nvGrpSpPr>
        <p:grpSpPr>
          <a:xfrm>
            <a:off x="6327070" y="2250125"/>
            <a:ext cx="2762640" cy="3235263"/>
            <a:chOff x="6362530" y="2250125"/>
            <a:chExt cx="2762640" cy="3235263"/>
          </a:xfrm>
        </p:grpSpPr>
        <p:sp>
          <p:nvSpPr>
            <p:cNvPr id="37" name="TextBox 36"/>
            <p:cNvSpPr txBox="1"/>
            <p:nvPr/>
          </p:nvSpPr>
          <p:spPr>
            <a:xfrm>
              <a:off x="6644749" y="2438400"/>
              <a:ext cx="2443233" cy="3046988"/>
            </a:xfrm>
            <a:prstGeom prst="rect">
              <a:avLst/>
            </a:prstGeom>
            <a:noFill/>
          </p:spPr>
          <p:txBody>
            <a:bodyPr wrap="none" rtlCol="0">
              <a:spAutoFit/>
            </a:bodyPr>
            <a:lstStyle/>
            <a:p>
              <a:pPr defTabSz="914400" fontAlgn="auto">
                <a:spcBef>
                  <a:spcPts val="0"/>
                </a:spcBef>
                <a:spcAft>
                  <a:spcPts val="0"/>
                </a:spcAft>
              </a:pPr>
              <a:r>
                <a:rPr lang="en-US" b="1" dirty="0" smtClean="0">
                  <a:solidFill>
                    <a:srgbClr val="FF0000"/>
                  </a:solidFill>
                  <a:latin typeface="Calibri"/>
                </a:rPr>
                <a:t>Runtimes, Optimization</a:t>
              </a:r>
              <a:endParaRPr lang="en-US" b="1" dirty="0">
                <a:solidFill>
                  <a:srgbClr val="FF0000"/>
                </a:solidFill>
                <a:latin typeface="Calibri"/>
              </a:endParaRPr>
            </a:p>
            <a:p>
              <a:pPr defTabSz="914400" fontAlgn="auto">
                <a:spcBef>
                  <a:spcPts val="0"/>
                </a:spcBef>
                <a:spcAft>
                  <a:spcPts val="0"/>
                </a:spcAft>
              </a:pPr>
              <a:r>
                <a:rPr lang="en-US" sz="1400" dirty="0" smtClean="0">
                  <a:solidFill>
                    <a:prstClr val="black"/>
                  </a:solidFill>
                  <a:latin typeface="Calibri"/>
                </a:rPr>
                <a:t>- </a:t>
              </a:r>
              <a:r>
                <a:rPr lang="en-US" sz="1200" dirty="0" smtClean="0">
                  <a:solidFill>
                    <a:prstClr val="black"/>
                  </a:solidFill>
                  <a:latin typeface="Calibri"/>
                </a:rPr>
                <a:t>Tracing JITs (.NET: Spur)</a:t>
              </a:r>
            </a:p>
            <a:p>
              <a:pPr defTabSz="914400" fontAlgn="auto">
                <a:spcBef>
                  <a:spcPts val="0"/>
                </a:spcBef>
                <a:spcAft>
                  <a:spcPts val="0"/>
                </a:spcAft>
              </a:pPr>
              <a:r>
                <a:rPr lang="en-US" sz="1200" dirty="0" smtClean="0">
                  <a:solidFill>
                    <a:prstClr val="black"/>
                  </a:solidFill>
                  <a:latin typeface="Calibri"/>
                </a:rPr>
                <a:t>- Bowser Extensions (C3)</a:t>
              </a:r>
              <a:br>
                <a:rPr lang="en-US" sz="1200" dirty="0" smtClean="0">
                  <a:solidFill>
                    <a:prstClr val="black"/>
                  </a:solidFill>
                  <a:latin typeface="Calibri"/>
                </a:rPr>
              </a:br>
              <a:r>
                <a:rPr lang="en-US" sz="1200" dirty="0" smtClean="0">
                  <a:solidFill>
                    <a:prstClr val="black"/>
                  </a:solidFill>
                  <a:latin typeface="Calibri"/>
                </a:rPr>
                <a:t>- Benchmarks (JS, HTML)</a:t>
              </a:r>
            </a:p>
            <a:p>
              <a:pPr defTabSz="914400" fontAlgn="auto">
                <a:spcBef>
                  <a:spcPts val="0"/>
                </a:spcBef>
                <a:spcAft>
                  <a:spcPts val="0"/>
                </a:spcAft>
              </a:pPr>
              <a:r>
                <a:rPr lang="en-US" sz="1200" dirty="0" smtClean="0">
                  <a:solidFill>
                    <a:prstClr val="black"/>
                  </a:solidFill>
                  <a:latin typeface="Calibri"/>
                </a:rPr>
                <a:t>- Download </a:t>
              </a:r>
              <a:r>
                <a:rPr lang="en-US" sz="1200" dirty="0" err="1" smtClean="0">
                  <a:solidFill>
                    <a:prstClr val="black"/>
                  </a:solidFill>
                  <a:latin typeface="Calibri"/>
                </a:rPr>
                <a:t>optim</a:t>
              </a:r>
              <a:r>
                <a:rPr lang="en-US" sz="1200" dirty="0" smtClean="0">
                  <a:solidFill>
                    <a:prstClr val="black"/>
                  </a:solidFill>
                  <a:latin typeface="Calibri"/>
                </a:rPr>
                <a:t> (JS: </a:t>
              </a:r>
              <a:r>
                <a:rPr lang="en-US" sz="1200" dirty="0" err="1" smtClean="0">
                  <a:solidFill>
                    <a:prstClr val="black"/>
                  </a:solidFill>
                  <a:latin typeface="Calibri"/>
                </a:rPr>
                <a:t>Dolotto</a:t>
              </a:r>
              <a:r>
                <a:rPr lang="en-US" sz="1200" dirty="0" smtClean="0">
                  <a:solidFill>
                    <a:prstClr val="black"/>
                  </a:solidFill>
                  <a:latin typeface="Calibri"/>
                </a:rPr>
                <a:t>)</a:t>
              </a:r>
            </a:p>
            <a:p>
              <a:pPr defTabSz="914400" fontAlgn="auto">
                <a:spcBef>
                  <a:spcPts val="0"/>
                </a:spcBef>
                <a:spcAft>
                  <a:spcPts val="0"/>
                </a:spcAft>
              </a:pPr>
              <a:r>
                <a:rPr lang="en-US" sz="1200" dirty="0" smtClean="0">
                  <a:solidFill>
                    <a:prstClr val="black"/>
                  </a:solidFill>
                  <a:latin typeface="Calibri"/>
                </a:rPr>
                <a:t>- </a:t>
              </a:r>
              <a:r>
                <a:rPr lang="en-US" sz="1200" dirty="0" err="1" smtClean="0">
                  <a:solidFill>
                    <a:prstClr val="black"/>
                  </a:solidFill>
                  <a:latin typeface="Calibri"/>
                </a:rPr>
                <a:t>Mem</a:t>
              </a:r>
              <a:r>
                <a:rPr lang="en-US" sz="1200" dirty="0" smtClean="0">
                  <a:solidFill>
                    <a:prstClr val="black"/>
                  </a:solidFill>
                  <a:latin typeface="Calibri"/>
                </a:rPr>
                <a:t> Manager (bin: </a:t>
              </a:r>
              <a:r>
                <a:rPr lang="en-US" sz="1200" dirty="0" err="1" smtClean="0">
                  <a:solidFill>
                    <a:prstClr val="black"/>
                  </a:solidFill>
                  <a:latin typeface="Calibri"/>
                </a:rPr>
                <a:t>DieHard</a:t>
              </a:r>
              <a:r>
                <a:rPr lang="en-US" sz="1200" dirty="0" smtClean="0">
                  <a:solidFill>
                    <a:prstClr val="black"/>
                  </a:solidFill>
                  <a:latin typeface="Calibri"/>
                </a:rPr>
                <a:t>)</a:t>
              </a:r>
            </a:p>
            <a:p>
              <a:pPr defTabSz="914400" fontAlgn="auto">
                <a:spcBef>
                  <a:spcPts val="0"/>
                </a:spcBef>
                <a:spcAft>
                  <a:spcPts val="0"/>
                </a:spcAft>
              </a:pPr>
              <a:r>
                <a:rPr lang="en-US" sz="1200" dirty="0" smtClean="0">
                  <a:solidFill>
                    <a:prstClr val="black"/>
                  </a:solidFill>
                  <a:latin typeface="Calibri"/>
                </a:rPr>
                <a:t>- Malware detector (bin: </a:t>
              </a:r>
              <a:r>
                <a:rPr lang="en-US" sz="1200" dirty="0" err="1" smtClean="0">
                  <a:solidFill>
                    <a:prstClr val="black"/>
                  </a:solidFill>
                  <a:latin typeface="Calibri"/>
                </a:rPr>
                <a:t>Noozle</a:t>
              </a:r>
              <a:r>
                <a:rPr lang="en-US" sz="1200" dirty="0" smtClean="0">
                  <a:solidFill>
                    <a:prstClr val="black"/>
                  </a:solidFill>
                  <a:latin typeface="Calibri"/>
                </a:rPr>
                <a:t>)</a:t>
              </a:r>
            </a:p>
            <a:p>
              <a:pPr defTabSz="914400" fontAlgn="auto">
                <a:spcBef>
                  <a:spcPts val="0"/>
                </a:spcBef>
                <a:spcAft>
                  <a:spcPts val="0"/>
                </a:spcAft>
              </a:pPr>
              <a:r>
                <a:rPr lang="en-US" sz="1200" dirty="0" smtClean="0">
                  <a:solidFill>
                    <a:prstClr val="black"/>
                  </a:solidFill>
                  <a:latin typeface="Calibri"/>
                </a:rPr>
                <a:t>- Adaptive </a:t>
              </a:r>
              <a:r>
                <a:rPr lang="en-US" sz="1200" dirty="0" err="1" smtClean="0">
                  <a:solidFill>
                    <a:prstClr val="black"/>
                  </a:solidFill>
                  <a:latin typeface="Calibri"/>
                </a:rPr>
                <a:t>QoS</a:t>
              </a:r>
              <a:r>
                <a:rPr lang="en-US" sz="1200" dirty="0" smtClean="0">
                  <a:solidFill>
                    <a:prstClr val="black"/>
                  </a:solidFill>
                  <a:latin typeface="Calibri"/>
                </a:rPr>
                <a:t> comp (</a:t>
              </a:r>
              <a:r>
                <a:rPr lang="en-US" sz="1200" dirty="0" err="1" smtClean="0">
                  <a:solidFill>
                    <a:prstClr val="black"/>
                  </a:solidFill>
                  <a:latin typeface="Calibri"/>
                </a:rPr>
                <a:t>bin:Green</a:t>
              </a:r>
              <a:r>
                <a:rPr lang="en-US" sz="1200" dirty="0" smtClean="0">
                  <a:solidFill>
                    <a:prstClr val="black"/>
                  </a:solidFill>
                  <a:latin typeface="Calibri"/>
                </a:rPr>
                <a:t>)</a:t>
              </a:r>
            </a:p>
            <a:p>
              <a:pPr defTabSz="914400" fontAlgn="auto">
                <a:spcBef>
                  <a:spcPts val="0"/>
                </a:spcBef>
                <a:spcAft>
                  <a:spcPts val="0"/>
                </a:spcAft>
              </a:pPr>
              <a:r>
                <a:rPr lang="en-US" sz="1200" dirty="0" smtClean="0">
                  <a:solidFill>
                    <a:prstClr val="black"/>
                  </a:solidFill>
                  <a:latin typeface="Calibri"/>
                </a:rPr>
                <a:t>- </a:t>
              </a:r>
              <a:r>
                <a:rPr lang="en-US" sz="1200" dirty="0" err="1" smtClean="0">
                  <a:solidFill>
                    <a:prstClr val="black"/>
                  </a:solidFill>
                  <a:latin typeface="Calibri"/>
                </a:rPr>
                <a:t>Pgm</a:t>
              </a:r>
              <a:r>
                <a:rPr lang="en-US" sz="1200" dirty="0" smtClean="0">
                  <a:solidFill>
                    <a:prstClr val="black"/>
                  </a:solidFill>
                  <a:latin typeface="Calibri"/>
                </a:rPr>
                <a:t>. Mod (.NET: TPL, Version)</a:t>
              </a:r>
            </a:p>
            <a:p>
              <a:pPr defTabSz="914400" fontAlgn="auto">
                <a:spcBef>
                  <a:spcPts val="0"/>
                </a:spcBef>
                <a:spcAft>
                  <a:spcPts val="0"/>
                </a:spcAft>
              </a:pPr>
              <a:r>
                <a:rPr lang="en-US" sz="1200" dirty="0" smtClean="0">
                  <a:solidFill>
                    <a:prstClr val="black"/>
                  </a:solidFill>
                  <a:latin typeface="Calibri"/>
                </a:rPr>
                <a:t>- </a:t>
              </a:r>
              <a:r>
                <a:rPr lang="en-US" sz="1200" dirty="0" err="1" smtClean="0">
                  <a:solidFill>
                    <a:prstClr val="black"/>
                  </a:solidFill>
                  <a:latin typeface="Calibri"/>
                </a:rPr>
                <a:t>Mem.Mod</a:t>
              </a:r>
              <a:r>
                <a:rPr lang="en-US" sz="1200" dirty="0" smtClean="0">
                  <a:solidFill>
                    <a:prstClr val="black"/>
                  </a:solidFill>
                  <a:latin typeface="Calibri"/>
                </a:rPr>
                <a:t> (Travers,..)</a:t>
              </a:r>
            </a:p>
            <a:p>
              <a:pPr marL="285750" indent="-285750" defTabSz="914400" fontAlgn="auto">
                <a:spcBef>
                  <a:spcPts val="0"/>
                </a:spcBef>
                <a:spcAft>
                  <a:spcPts val="0"/>
                </a:spcAft>
                <a:buFontTx/>
                <a:buChar char="-"/>
              </a:pPr>
              <a:endParaRPr lang="en-US" sz="1400" dirty="0" smtClean="0">
                <a:solidFill>
                  <a:prstClr val="black"/>
                </a:solidFill>
                <a:latin typeface="Calibri"/>
              </a:endParaRPr>
            </a:p>
            <a:p>
              <a:pPr defTabSz="914400" fontAlgn="auto">
                <a:spcBef>
                  <a:spcPts val="0"/>
                </a:spcBef>
                <a:spcAft>
                  <a:spcPts val="0"/>
                </a:spcAft>
              </a:pPr>
              <a:r>
                <a:rPr lang="en-US" sz="1400" dirty="0" smtClean="0">
                  <a:solidFill>
                    <a:prstClr val="black"/>
                  </a:solidFill>
                  <a:latin typeface="Calibri"/>
                </a:rPr>
                <a:t/>
              </a:r>
              <a:br>
                <a:rPr lang="en-US" sz="1400" dirty="0" smtClean="0">
                  <a:solidFill>
                    <a:prstClr val="black"/>
                  </a:solidFill>
                  <a:latin typeface="Calibri"/>
                </a:rPr>
              </a:br>
              <a:r>
                <a:rPr lang="en-US" dirty="0" smtClean="0">
                  <a:solidFill>
                    <a:prstClr val="black"/>
                  </a:solidFill>
                  <a:latin typeface="Calibri"/>
                </a:rPr>
                <a:t/>
              </a:r>
              <a:br>
                <a:rPr lang="en-US" dirty="0" smtClean="0">
                  <a:solidFill>
                    <a:prstClr val="black"/>
                  </a:solidFill>
                  <a:latin typeface="Calibri"/>
                </a:rPr>
              </a:br>
              <a:endParaRPr lang="en-US" dirty="0">
                <a:solidFill>
                  <a:prstClr val="black"/>
                </a:solidFill>
                <a:latin typeface="Calibri"/>
              </a:endParaRPr>
            </a:p>
          </p:txBody>
        </p:sp>
        <mc:AlternateContent xmlns:mc="http://schemas.openxmlformats.org/markup-compatibility/2006" xmlns:p14="http://schemas.microsoft.com/office/powerpoint/2010/main">
          <mc:Choice Requires="p14">
            <p:contentPart p14:bwMode="auto" r:id="rId16">
              <p14:nvContentPartPr>
                <p14:cNvPr id="69" name="Ink 68"/>
                <p14:cNvContentPartPr/>
                <p14:nvPr/>
              </p14:nvContentPartPr>
              <p14:xfrm>
                <a:off x="6362530" y="2307365"/>
                <a:ext cx="1568160" cy="2524680"/>
              </p14:xfrm>
            </p:contentPart>
          </mc:Choice>
          <mc:Fallback xmlns="">
            <p:pic>
              <p:nvPicPr>
                <p:cNvPr id="69" name="Ink 68"/>
                <p:cNvPicPr/>
                <p:nvPr/>
              </p:nvPicPr>
              <p:blipFill>
                <a:blip r:embed="rId9"/>
                <a:stretch>
                  <a:fillRect/>
                </a:stretch>
              </p:blipFill>
              <p:spPr>
                <a:xfrm>
                  <a:off x="6350290" y="2295125"/>
                  <a:ext cx="1594800" cy="25513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2" name="Ink 131"/>
                <p14:cNvContentPartPr/>
                <p14:nvPr/>
              </p14:nvContentPartPr>
              <p14:xfrm>
                <a:off x="7483210" y="2250125"/>
                <a:ext cx="1641960" cy="2597760"/>
              </p14:xfrm>
            </p:contentPart>
          </mc:Choice>
          <mc:Fallback xmlns="">
            <p:pic>
              <p:nvPicPr>
                <p:cNvPr id="132" name="Ink 131"/>
                <p:cNvPicPr/>
                <p:nvPr/>
              </p:nvPicPr>
              <p:blipFill>
                <a:blip r:embed="rId43"/>
                <a:stretch>
                  <a:fillRect/>
                </a:stretch>
              </p:blipFill>
              <p:spPr>
                <a:xfrm>
                  <a:off x="7469890" y="2235725"/>
                  <a:ext cx="1670040" cy="2622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4">
            <p14:nvContentPartPr>
              <p14:cNvPr id="141" name="Ink 140"/>
              <p14:cNvContentPartPr/>
              <p14:nvPr/>
            </p14:nvContentPartPr>
            <p14:xfrm>
              <a:off x="8197810" y="2910005"/>
              <a:ext cx="360" cy="360"/>
            </p14:xfrm>
          </p:contentPart>
        </mc:Choice>
        <mc:Fallback xmlns="">
          <p:pic>
            <p:nvPicPr>
              <p:cNvPr id="141" name="Ink 140"/>
              <p:cNvPicPr/>
              <p:nvPr/>
            </p:nvPicPr>
            <p:blipFill>
              <a:blip r:embed="rId53"/>
              <a:stretch>
                <a:fillRect/>
              </a:stretch>
            </p:blipFill>
            <p:spPr>
              <a:xfrm>
                <a:off x="8182690" y="2894885"/>
                <a:ext cx="3060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45" name="Ink 144"/>
              <p14:cNvContentPartPr/>
              <p14:nvPr/>
            </p14:nvContentPartPr>
            <p14:xfrm>
              <a:off x="510370" y="916325"/>
              <a:ext cx="612720" cy="159840"/>
            </p14:xfrm>
          </p:contentPart>
        </mc:Choice>
        <mc:Fallback xmlns="">
          <p:pic>
            <p:nvPicPr>
              <p:cNvPr id="145" name="Ink 144"/>
              <p:cNvPicPr/>
              <p:nvPr/>
            </p:nvPicPr>
            <p:blipFill>
              <a:blip r:embed="rId55"/>
              <a:stretch>
                <a:fillRect/>
              </a:stretch>
            </p:blipFill>
            <p:spPr>
              <a:xfrm>
                <a:off x="502810" y="909845"/>
                <a:ext cx="626760" cy="173520"/>
              </a:xfrm>
              <a:prstGeom prst="rect">
                <a:avLst/>
              </a:prstGeom>
            </p:spPr>
          </p:pic>
        </mc:Fallback>
      </mc:AlternateContent>
      <p:grpSp>
        <p:nvGrpSpPr>
          <p:cNvPr id="35" name="Group 34"/>
          <p:cNvGrpSpPr/>
          <p:nvPr/>
        </p:nvGrpSpPr>
        <p:grpSpPr>
          <a:xfrm>
            <a:off x="1217770" y="325205"/>
            <a:ext cx="7834680" cy="1405440"/>
            <a:chOff x="1217770" y="325205"/>
            <a:chExt cx="7834680" cy="1405440"/>
          </a:xfrm>
        </p:grpSpPr>
        <p:sp>
          <p:nvSpPr>
            <p:cNvPr id="23" name="TextBox 22"/>
            <p:cNvSpPr txBox="1"/>
            <p:nvPr/>
          </p:nvSpPr>
          <p:spPr>
            <a:xfrm>
              <a:off x="3257121" y="985993"/>
              <a:ext cx="1099147" cy="369332"/>
            </a:xfrm>
            <a:prstGeom prst="rect">
              <a:avLst/>
            </a:prstGeom>
            <a:noFill/>
          </p:spPr>
          <p:txBody>
            <a:bodyPr wrap="none" rtlCol="0">
              <a:spAutoFit/>
            </a:bodyPr>
            <a:lstStyle/>
            <a:p>
              <a:pPr defTabSz="914400" fontAlgn="auto">
                <a:spcBef>
                  <a:spcPts val="0"/>
                </a:spcBef>
                <a:spcAft>
                  <a:spcPts val="0"/>
                </a:spcAft>
              </a:pPr>
              <a:r>
                <a:rPr lang="en-US" dirty="0" smtClean="0">
                  <a:solidFill>
                    <a:prstClr val="black"/>
                  </a:solidFill>
                  <a:latin typeface="Calibri"/>
                </a:rPr>
                <a:t>Reliability</a:t>
              </a:r>
              <a:endParaRPr lang="en-US" dirty="0">
                <a:solidFill>
                  <a:prstClr val="black"/>
                </a:solidFill>
                <a:latin typeface="Calibri"/>
              </a:endParaRPr>
            </a:p>
          </p:txBody>
        </p:sp>
        <p:sp>
          <p:nvSpPr>
            <p:cNvPr id="24" name="TextBox 23"/>
            <p:cNvSpPr txBox="1"/>
            <p:nvPr/>
          </p:nvSpPr>
          <p:spPr>
            <a:xfrm>
              <a:off x="4649651" y="954442"/>
              <a:ext cx="3013325" cy="646331"/>
            </a:xfrm>
            <a:prstGeom prst="rect">
              <a:avLst/>
            </a:prstGeom>
            <a:noFill/>
          </p:spPr>
          <p:txBody>
            <a:bodyPr wrap="none" rtlCol="0">
              <a:spAutoFit/>
            </a:bodyPr>
            <a:lstStyle/>
            <a:p>
              <a:pPr defTabSz="914400" fontAlgn="auto">
                <a:spcBef>
                  <a:spcPts val="0"/>
                </a:spcBef>
                <a:spcAft>
                  <a:spcPts val="0"/>
                </a:spcAft>
              </a:pPr>
              <a:r>
                <a:rPr lang="en-US" dirty="0" smtClean="0">
                  <a:solidFill>
                    <a:prstClr val="black"/>
                  </a:solidFill>
                  <a:latin typeface="Calibri"/>
                </a:rPr>
                <a:t>Programmability/</a:t>
              </a:r>
              <a:r>
                <a:rPr lang="en-US" dirty="0" err="1" smtClean="0">
                  <a:solidFill>
                    <a:prstClr val="black"/>
                  </a:solidFill>
                  <a:latin typeface="Calibri"/>
                </a:rPr>
                <a:t>Extensability</a:t>
              </a:r>
              <a:r>
                <a:rPr lang="en-US" dirty="0" smtClean="0">
                  <a:solidFill>
                    <a:prstClr val="black"/>
                  </a:solidFill>
                  <a:latin typeface="Calibri"/>
                </a:rPr>
                <a:t/>
              </a:r>
              <a:br>
                <a:rPr lang="en-US" dirty="0" smtClean="0">
                  <a:solidFill>
                    <a:prstClr val="black"/>
                  </a:solidFill>
                  <a:latin typeface="Calibri"/>
                </a:rPr>
              </a:br>
              <a:endParaRPr lang="en-US" dirty="0">
                <a:solidFill>
                  <a:prstClr val="black"/>
                </a:solidFill>
                <a:latin typeface="Calibri"/>
              </a:endParaRPr>
            </a:p>
          </p:txBody>
        </p:sp>
        <p:sp>
          <p:nvSpPr>
            <p:cNvPr id="26" name="TextBox 25"/>
            <p:cNvSpPr txBox="1"/>
            <p:nvPr/>
          </p:nvSpPr>
          <p:spPr>
            <a:xfrm>
              <a:off x="1404327" y="954651"/>
              <a:ext cx="1596784" cy="369332"/>
            </a:xfrm>
            <a:prstGeom prst="rect">
              <a:avLst/>
            </a:prstGeom>
            <a:noFill/>
          </p:spPr>
          <p:txBody>
            <a:bodyPr wrap="none" rtlCol="0">
              <a:spAutoFit/>
            </a:bodyPr>
            <a:lstStyle/>
            <a:p>
              <a:pPr defTabSz="914400" fontAlgn="auto">
                <a:spcBef>
                  <a:spcPts val="0"/>
                </a:spcBef>
                <a:spcAft>
                  <a:spcPts val="0"/>
                </a:spcAft>
              </a:pPr>
              <a:r>
                <a:rPr lang="en-US" dirty="0" smtClean="0">
                  <a:solidFill>
                    <a:prstClr val="black"/>
                  </a:solidFill>
                  <a:latin typeface="Calibri"/>
                </a:rPr>
                <a:t>Maintainability</a:t>
              </a:r>
              <a:endParaRPr lang="en-US" dirty="0">
                <a:solidFill>
                  <a:prstClr val="black"/>
                </a:solidFill>
                <a:latin typeface="Calibri"/>
              </a:endParaRPr>
            </a:p>
          </p:txBody>
        </p:sp>
        <p:sp>
          <p:nvSpPr>
            <p:cNvPr id="27" name="TextBox 26"/>
            <p:cNvSpPr txBox="1"/>
            <p:nvPr/>
          </p:nvSpPr>
          <p:spPr>
            <a:xfrm>
              <a:off x="4022596" y="1352214"/>
              <a:ext cx="1365117" cy="369332"/>
            </a:xfrm>
            <a:prstGeom prst="rect">
              <a:avLst/>
            </a:prstGeom>
            <a:noFill/>
          </p:spPr>
          <p:txBody>
            <a:bodyPr wrap="none" rtlCol="0">
              <a:spAutoFit/>
            </a:bodyPr>
            <a:lstStyle/>
            <a:p>
              <a:pPr defTabSz="914400" fontAlgn="auto">
                <a:spcBef>
                  <a:spcPts val="0"/>
                </a:spcBef>
                <a:spcAft>
                  <a:spcPts val="0"/>
                </a:spcAft>
              </a:pPr>
              <a:r>
                <a:rPr lang="en-US" dirty="0" smtClean="0">
                  <a:solidFill>
                    <a:prstClr val="black"/>
                  </a:solidFill>
                  <a:latin typeface="Calibri"/>
                </a:rPr>
                <a:t>Analyzability</a:t>
              </a:r>
              <a:endParaRPr lang="en-US" dirty="0">
                <a:solidFill>
                  <a:prstClr val="black"/>
                </a:solidFill>
                <a:latin typeface="Calibri"/>
              </a:endParaRPr>
            </a:p>
          </p:txBody>
        </p:sp>
        <p:sp>
          <p:nvSpPr>
            <p:cNvPr id="28" name="TextBox 27"/>
            <p:cNvSpPr txBox="1"/>
            <p:nvPr/>
          </p:nvSpPr>
          <p:spPr>
            <a:xfrm>
              <a:off x="5878904" y="1311256"/>
              <a:ext cx="1391856" cy="369332"/>
            </a:xfrm>
            <a:prstGeom prst="rect">
              <a:avLst/>
            </a:prstGeom>
            <a:noFill/>
          </p:spPr>
          <p:txBody>
            <a:bodyPr wrap="none" rtlCol="0">
              <a:spAutoFit/>
            </a:bodyPr>
            <a:lstStyle/>
            <a:p>
              <a:pPr defTabSz="914400" fontAlgn="auto">
                <a:spcBef>
                  <a:spcPts val="0"/>
                </a:spcBef>
                <a:spcAft>
                  <a:spcPts val="0"/>
                </a:spcAft>
              </a:pPr>
              <a:r>
                <a:rPr lang="en-US" dirty="0" smtClean="0">
                  <a:solidFill>
                    <a:prstClr val="black"/>
                  </a:solidFill>
                  <a:latin typeface="Calibri"/>
                </a:rPr>
                <a:t>Performance</a:t>
              </a:r>
              <a:endParaRPr lang="en-US" dirty="0">
                <a:solidFill>
                  <a:prstClr val="black"/>
                </a:solidFill>
                <a:latin typeface="Calibri"/>
              </a:endParaRPr>
            </a:p>
          </p:txBody>
        </p:sp>
        <p:sp>
          <p:nvSpPr>
            <p:cNvPr id="29" name="TextBox 28"/>
            <p:cNvSpPr txBox="1"/>
            <p:nvPr/>
          </p:nvSpPr>
          <p:spPr>
            <a:xfrm>
              <a:off x="8002246" y="954651"/>
              <a:ext cx="824328" cy="369332"/>
            </a:xfrm>
            <a:prstGeom prst="rect">
              <a:avLst/>
            </a:prstGeom>
            <a:noFill/>
          </p:spPr>
          <p:txBody>
            <a:bodyPr wrap="none" rtlCol="0">
              <a:spAutoFit/>
            </a:bodyPr>
            <a:lstStyle/>
            <a:p>
              <a:pPr defTabSz="914400" fontAlgn="auto">
                <a:spcBef>
                  <a:spcPts val="0"/>
                </a:spcBef>
                <a:spcAft>
                  <a:spcPts val="0"/>
                </a:spcAft>
              </a:pPr>
              <a:r>
                <a:rPr lang="en-US" dirty="0" smtClean="0">
                  <a:solidFill>
                    <a:prstClr val="black"/>
                  </a:solidFill>
                  <a:latin typeface="Calibri"/>
                </a:rPr>
                <a:t>Energy</a:t>
              </a:r>
              <a:endParaRPr lang="en-US" dirty="0">
                <a:solidFill>
                  <a:prstClr val="black"/>
                </a:solidFill>
                <a:latin typeface="Calibri"/>
              </a:endParaRPr>
            </a:p>
          </p:txBody>
        </p:sp>
        <p:sp>
          <p:nvSpPr>
            <p:cNvPr id="41" name="TextBox 40"/>
            <p:cNvSpPr txBox="1"/>
            <p:nvPr/>
          </p:nvSpPr>
          <p:spPr>
            <a:xfrm>
              <a:off x="7605494" y="1309158"/>
              <a:ext cx="1414746" cy="369332"/>
            </a:xfrm>
            <a:prstGeom prst="rect">
              <a:avLst/>
            </a:prstGeom>
            <a:noFill/>
          </p:spPr>
          <p:txBody>
            <a:bodyPr wrap="none" rtlCol="0">
              <a:spAutoFit/>
            </a:bodyPr>
            <a:lstStyle/>
            <a:p>
              <a:pPr defTabSz="914400" fontAlgn="auto">
                <a:spcBef>
                  <a:spcPts val="0"/>
                </a:spcBef>
                <a:spcAft>
                  <a:spcPts val="0"/>
                </a:spcAft>
              </a:pPr>
              <a:r>
                <a:rPr lang="en-US" dirty="0" smtClean="0">
                  <a:solidFill>
                    <a:prstClr val="black"/>
                  </a:solidFill>
                  <a:latin typeface="Calibri"/>
                </a:rPr>
                <a:t>Predictability</a:t>
              </a:r>
              <a:endParaRPr lang="en-US" dirty="0">
                <a:solidFill>
                  <a:prstClr val="black"/>
                </a:solidFill>
                <a:latin typeface="Calibri"/>
              </a:endParaRPr>
            </a:p>
          </p:txBody>
        </p:sp>
        <mc:AlternateContent xmlns:mc="http://schemas.openxmlformats.org/markup-compatibility/2006" xmlns:p14="http://schemas.microsoft.com/office/powerpoint/2010/main">
          <mc:Choice Requires="p14">
            <p:contentPart p14:bwMode="auto" r:id="rId56">
              <p14:nvContentPartPr>
                <p14:cNvPr id="112" name="Ink 111"/>
                <p14:cNvContentPartPr/>
                <p14:nvPr/>
              </p14:nvContentPartPr>
              <p14:xfrm>
                <a:off x="4257610" y="798605"/>
                <a:ext cx="1652760" cy="158400"/>
              </p14:xfrm>
            </p:contentPart>
          </mc:Choice>
          <mc:Fallback xmlns="">
            <p:pic>
              <p:nvPicPr>
                <p:cNvPr id="112" name="Ink 111"/>
                <p:cNvPicPr/>
                <p:nvPr/>
              </p:nvPicPr>
              <p:blipFill>
                <a:blip r:embed="rId57"/>
                <a:stretch>
                  <a:fillRect/>
                </a:stretch>
              </p:blipFill>
              <p:spPr>
                <a:xfrm>
                  <a:off x="4248970" y="789965"/>
                  <a:ext cx="167004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13" name="Ink 112"/>
                <p14:cNvContentPartPr/>
                <p14:nvPr/>
              </p14:nvContentPartPr>
              <p14:xfrm>
                <a:off x="5631730" y="844685"/>
                <a:ext cx="1566720" cy="87840"/>
              </p14:xfrm>
            </p:contentPart>
          </mc:Choice>
          <mc:Fallback xmlns="">
            <p:pic>
              <p:nvPicPr>
                <p:cNvPr id="113" name="Ink 112"/>
                <p:cNvPicPr/>
                <p:nvPr/>
              </p:nvPicPr>
              <p:blipFill>
                <a:blip r:embed="rId19"/>
                <a:stretch>
                  <a:fillRect/>
                </a:stretch>
              </p:blipFill>
              <p:spPr>
                <a:xfrm>
                  <a:off x="5627770" y="836045"/>
                  <a:ext cx="15800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15" name="Ink 114"/>
                <p14:cNvContentPartPr/>
                <p14:nvPr/>
              </p14:nvContentPartPr>
              <p14:xfrm>
                <a:off x="7057330" y="804725"/>
                <a:ext cx="1302120" cy="135720"/>
              </p14:xfrm>
            </p:contentPart>
          </mc:Choice>
          <mc:Fallback xmlns="">
            <p:pic>
              <p:nvPicPr>
                <p:cNvPr id="115" name="Ink 114"/>
                <p:cNvPicPr/>
                <p:nvPr/>
              </p:nvPicPr>
              <p:blipFill>
                <a:blip r:embed="rId21"/>
                <a:stretch>
                  <a:fillRect/>
                </a:stretch>
              </p:blipFill>
              <p:spPr>
                <a:xfrm>
                  <a:off x="7047610" y="794645"/>
                  <a:ext cx="132156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16" name="Ink 115"/>
                <p14:cNvContentPartPr/>
                <p14:nvPr/>
              </p14:nvContentPartPr>
              <p14:xfrm>
                <a:off x="8058130" y="879245"/>
                <a:ext cx="851760" cy="435240"/>
              </p14:xfrm>
            </p:contentPart>
          </mc:Choice>
          <mc:Fallback xmlns="">
            <p:pic>
              <p:nvPicPr>
                <p:cNvPr id="116" name="Ink 115"/>
                <p:cNvPicPr/>
                <p:nvPr/>
              </p:nvPicPr>
              <p:blipFill>
                <a:blip r:embed="rId23"/>
                <a:stretch>
                  <a:fillRect/>
                </a:stretch>
              </p:blipFill>
              <p:spPr>
                <a:xfrm>
                  <a:off x="8050570" y="870965"/>
                  <a:ext cx="867240" cy="4474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19" name="Ink 118"/>
                <p14:cNvContentPartPr/>
                <p14:nvPr/>
              </p14:nvContentPartPr>
              <p14:xfrm>
                <a:off x="1670290" y="1403045"/>
                <a:ext cx="1106640" cy="288720"/>
              </p14:xfrm>
            </p:contentPart>
          </mc:Choice>
          <mc:Fallback xmlns="">
            <p:pic>
              <p:nvPicPr>
                <p:cNvPr id="119" name="Ink 118"/>
                <p:cNvPicPr/>
                <p:nvPr/>
              </p:nvPicPr>
              <p:blipFill>
                <a:blip r:embed="rId25"/>
                <a:stretch>
                  <a:fillRect/>
                </a:stretch>
              </p:blipFill>
              <p:spPr>
                <a:xfrm>
                  <a:off x="1663810" y="1397285"/>
                  <a:ext cx="111924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22" name="Ink 121"/>
                <p14:cNvContentPartPr/>
                <p14:nvPr/>
              </p14:nvContentPartPr>
              <p14:xfrm>
                <a:off x="3881770" y="1616885"/>
                <a:ext cx="1074600" cy="41040"/>
              </p14:xfrm>
            </p:contentPart>
          </mc:Choice>
          <mc:Fallback xmlns="">
            <p:pic>
              <p:nvPicPr>
                <p:cNvPr id="122" name="Ink 121"/>
                <p:cNvPicPr/>
                <p:nvPr/>
              </p:nvPicPr>
              <p:blipFill>
                <a:blip r:embed="rId27"/>
                <a:stretch>
                  <a:fillRect/>
                </a:stretch>
              </p:blipFill>
              <p:spPr>
                <a:xfrm>
                  <a:off x="3874930" y="1612205"/>
                  <a:ext cx="108612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23" name="Ink 122"/>
                <p14:cNvContentPartPr/>
                <p14:nvPr/>
              </p14:nvContentPartPr>
              <p14:xfrm>
                <a:off x="2777290" y="1673405"/>
                <a:ext cx="1001160" cy="57240"/>
              </p14:xfrm>
            </p:contentPart>
          </mc:Choice>
          <mc:Fallback xmlns="">
            <p:pic>
              <p:nvPicPr>
                <p:cNvPr id="123" name="Ink 122"/>
                <p:cNvPicPr/>
                <p:nvPr/>
              </p:nvPicPr>
              <p:blipFill>
                <a:blip r:embed="rId29"/>
                <a:stretch>
                  <a:fillRect/>
                </a:stretch>
              </p:blipFill>
              <p:spPr>
                <a:xfrm>
                  <a:off x="2769010" y="1665125"/>
                  <a:ext cx="101520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28" name="Ink 127"/>
                <p14:cNvContentPartPr/>
                <p14:nvPr/>
              </p14:nvContentPartPr>
              <p14:xfrm>
                <a:off x="6705970" y="1593125"/>
                <a:ext cx="1065600" cy="56880"/>
              </p14:xfrm>
            </p:contentPart>
          </mc:Choice>
          <mc:Fallback xmlns="">
            <p:pic>
              <p:nvPicPr>
                <p:cNvPr id="128" name="Ink 127"/>
                <p:cNvPicPr/>
                <p:nvPr/>
              </p:nvPicPr>
              <p:blipFill>
                <a:blip r:embed="rId35"/>
                <a:stretch>
                  <a:fillRect/>
                </a:stretch>
              </p:blipFill>
              <p:spPr>
                <a:xfrm>
                  <a:off x="6698770" y="1588085"/>
                  <a:ext cx="107784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29" name="Ink 128"/>
                <p14:cNvContentPartPr/>
                <p14:nvPr/>
              </p14:nvContentPartPr>
              <p14:xfrm>
                <a:off x="5273890" y="1600685"/>
                <a:ext cx="1233720" cy="24840"/>
              </p14:xfrm>
            </p:contentPart>
          </mc:Choice>
          <mc:Fallback xmlns="">
            <p:pic>
              <p:nvPicPr>
                <p:cNvPr id="129" name="Ink 128"/>
                <p:cNvPicPr/>
                <p:nvPr/>
              </p:nvPicPr>
              <p:blipFill>
                <a:blip r:embed="rId37"/>
                <a:stretch>
                  <a:fillRect/>
                </a:stretch>
              </p:blipFill>
              <p:spPr>
                <a:xfrm>
                  <a:off x="5265250" y="1594925"/>
                  <a:ext cx="124596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30" name="Ink 129"/>
                <p14:cNvContentPartPr/>
                <p14:nvPr/>
              </p14:nvContentPartPr>
              <p14:xfrm>
                <a:off x="6258490" y="1664765"/>
                <a:ext cx="105480" cy="15840"/>
              </p14:xfrm>
            </p:contentPart>
          </mc:Choice>
          <mc:Fallback xmlns="">
            <p:pic>
              <p:nvPicPr>
                <p:cNvPr id="130" name="Ink 129"/>
                <p:cNvPicPr/>
                <p:nvPr/>
              </p:nvPicPr>
              <p:blipFill>
                <a:blip r:embed="rId39"/>
                <a:stretch>
                  <a:fillRect/>
                </a:stretch>
              </p:blipFill>
              <p:spPr>
                <a:xfrm>
                  <a:off x="6251290" y="1657725"/>
                  <a:ext cx="116640" cy="281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31" name="Ink 130"/>
                <p14:cNvContentPartPr/>
                <p14:nvPr/>
              </p14:nvContentPartPr>
              <p14:xfrm>
                <a:off x="7938970" y="1688525"/>
                <a:ext cx="1113480" cy="33840"/>
              </p14:xfrm>
            </p:contentPart>
          </mc:Choice>
          <mc:Fallback xmlns="">
            <p:pic>
              <p:nvPicPr>
                <p:cNvPr id="131" name="Ink 130"/>
                <p:cNvPicPr/>
                <p:nvPr/>
              </p:nvPicPr>
              <p:blipFill>
                <a:blip r:embed="rId41"/>
                <a:stretch>
                  <a:fillRect/>
                </a:stretch>
              </p:blipFill>
              <p:spPr>
                <a:xfrm>
                  <a:off x="7933930" y="1683894"/>
                  <a:ext cx="1123200" cy="470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35" name="Ink 134"/>
                <p14:cNvContentPartPr/>
                <p14:nvPr/>
              </p14:nvContentPartPr>
              <p14:xfrm>
                <a:off x="3777730" y="683405"/>
                <a:ext cx="1067040" cy="169920"/>
              </p14:xfrm>
            </p:contentPart>
          </mc:Choice>
          <mc:Fallback xmlns="">
            <p:pic>
              <p:nvPicPr>
                <p:cNvPr id="135" name="Ink 134"/>
                <p:cNvPicPr/>
                <p:nvPr/>
              </p:nvPicPr>
              <p:blipFill>
                <a:blip r:embed="rId45"/>
                <a:stretch>
                  <a:fillRect/>
                </a:stretch>
              </p:blipFill>
              <p:spPr>
                <a:xfrm>
                  <a:off x="3769090" y="674765"/>
                  <a:ext cx="108072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39" name="Ink 138"/>
                <p14:cNvContentPartPr/>
                <p14:nvPr/>
              </p14:nvContentPartPr>
              <p14:xfrm>
                <a:off x="4830370" y="422765"/>
                <a:ext cx="1144800" cy="191520"/>
              </p14:xfrm>
            </p:contentPart>
          </mc:Choice>
          <mc:Fallback xmlns="">
            <p:pic>
              <p:nvPicPr>
                <p:cNvPr id="139" name="Ink 138"/>
                <p:cNvPicPr/>
                <p:nvPr/>
              </p:nvPicPr>
              <p:blipFill>
                <a:blip r:embed="rId49"/>
                <a:stretch>
                  <a:fillRect/>
                </a:stretch>
              </p:blipFill>
              <p:spPr>
                <a:xfrm>
                  <a:off x="4823170" y="414845"/>
                  <a:ext cx="115884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40" name="Ink 139"/>
                <p14:cNvContentPartPr/>
                <p14:nvPr/>
              </p14:nvContentPartPr>
              <p14:xfrm>
                <a:off x="6354970" y="325205"/>
                <a:ext cx="796320" cy="201600"/>
              </p14:xfrm>
            </p:contentPart>
          </mc:Choice>
          <mc:Fallback xmlns="">
            <p:pic>
              <p:nvPicPr>
                <p:cNvPr id="140" name="Ink 139"/>
                <p:cNvPicPr/>
                <p:nvPr/>
              </p:nvPicPr>
              <p:blipFill>
                <a:blip r:embed="rId51"/>
                <a:stretch>
                  <a:fillRect/>
                </a:stretch>
              </p:blipFill>
              <p:spPr>
                <a:xfrm>
                  <a:off x="6348490" y="317645"/>
                  <a:ext cx="80748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42" name="Ink 141"/>
                <p14:cNvContentPartPr/>
                <p14:nvPr/>
              </p14:nvContentPartPr>
              <p14:xfrm>
                <a:off x="5480530" y="660725"/>
                <a:ext cx="1154160" cy="144360"/>
              </p14:xfrm>
            </p:contentPart>
          </mc:Choice>
          <mc:Fallback xmlns="">
            <p:pic>
              <p:nvPicPr>
                <p:cNvPr id="142" name="Ink 141"/>
                <p:cNvPicPr/>
                <p:nvPr/>
              </p:nvPicPr>
              <p:blipFill>
                <a:blip r:embed="rId72"/>
                <a:stretch>
                  <a:fillRect/>
                </a:stretch>
              </p:blipFill>
              <p:spPr>
                <a:xfrm>
                  <a:off x="5475850" y="651747"/>
                  <a:ext cx="1163160" cy="158006"/>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53" name="Ink 152"/>
                <p14:cNvContentPartPr/>
                <p14:nvPr/>
              </p14:nvContentPartPr>
              <p14:xfrm>
                <a:off x="1217770" y="1223765"/>
                <a:ext cx="493920" cy="11160"/>
              </p14:xfrm>
            </p:contentPart>
          </mc:Choice>
          <mc:Fallback xmlns="">
            <p:pic>
              <p:nvPicPr>
                <p:cNvPr id="153" name="Ink 152"/>
                <p:cNvPicPr/>
                <p:nvPr/>
              </p:nvPicPr>
              <p:blipFill>
                <a:blip r:embed="rId74"/>
                <a:stretch>
                  <a:fillRect/>
                </a:stretch>
              </p:blipFill>
              <p:spPr>
                <a:xfrm>
                  <a:off x="1212010" y="1217645"/>
                  <a:ext cx="504720" cy="23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5">
            <p14:nvContentPartPr>
              <p14:cNvPr id="154" name="Ink 153"/>
              <p14:cNvContentPartPr/>
              <p14:nvPr/>
            </p14:nvContentPartPr>
            <p14:xfrm>
              <a:off x="112210" y="1043405"/>
              <a:ext cx="1766160" cy="589680"/>
            </p14:xfrm>
          </p:contentPart>
        </mc:Choice>
        <mc:Fallback xmlns="">
          <p:pic>
            <p:nvPicPr>
              <p:cNvPr id="154" name="Ink 153"/>
              <p:cNvPicPr/>
              <p:nvPr/>
            </p:nvPicPr>
            <p:blipFill>
              <a:blip r:embed="rId76"/>
              <a:stretch>
                <a:fillRect/>
              </a:stretch>
            </p:blipFill>
            <p:spPr>
              <a:xfrm>
                <a:off x="103570" y="1034405"/>
                <a:ext cx="1779120" cy="6033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63" name="Ink 162"/>
              <p14:cNvContentPartPr/>
              <p14:nvPr/>
            </p14:nvContentPartPr>
            <p14:xfrm>
              <a:off x="-23150" y="797165"/>
              <a:ext cx="1504080" cy="931320"/>
            </p14:xfrm>
          </p:contentPart>
        </mc:Choice>
        <mc:Fallback xmlns="">
          <p:pic>
            <p:nvPicPr>
              <p:cNvPr id="163" name="Ink 162"/>
              <p:cNvPicPr/>
              <p:nvPr/>
            </p:nvPicPr>
            <p:blipFill>
              <a:blip r:embed="rId78"/>
              <a:stretch>
                <a:fillRect/>
              </a:stretch>
            </p:blipFill>
            <p:spPr>
              <a:xfrm>
                <a:off x="-29630" y="791405"/>
                <a:ext cx="1515600" cy="942480"/>
              </a:xfrm>
              <a:prstGeom prst="rect">
                <a:avLst/>
              </a:prstGeom>
            </p:spPr>
          </p:pic>
        </mc:Fallback>
      </mc:AlternateContent>
      <p:grpSp>
        <p:nvGrpSpPr>
          <p:cNvPr id="45" name="Group 44"/>
          <p:cNvGrpSpPr/>
          <p:nvPr/>
        </p:nvGrpSpPr>
        <p:grpSpPr>
          <a:xfrm>
            <a:off x="3815530" y="1845485"/>
            <a:ext cx="2669760" cy="2975155"/>
            <a:chOff x="3815530" y="1845485"/>
            <a:chExt cx="2669760" cy="2975155"/>
          </a:xfrm>
        </p:grpSpPr>
        <p:grpSp>
          <p:nvGrpSpPr>
            <p:cNvPr id="3" name="Group 2"/>
            <p:cNvGrpSpPr/>
            <p:nvPr/>
          </p:nvGrpSpPr>
          <p:grpSpPr>
            <a:xfrm>
              <a:off x="3815530" y="1845485"/>
              <a:ext cx="2669760" cy="1856520"/>
              <a:chOff x="3815530" y="1845485"/>
              <a:chExt cx="2669760" cy="1856520"/>
            </a:xfrm>
          </p:grpSpPr>
          <p:sp>
            <p:nvSpPr>
              <p:cNvPr id="38" name="TextBox 37"/>
              <p:cNvSpPr txBox="1"/>
              <p:nvPr/>
            </p:nvSpPr>
            <p:spPr>
              <a:xfrm>
                <a:off x="3972164" y="1909564"/>
                <a:ext cx="2484463" cy="1692771"/>
              </a:xfrm>
              <a:prstGeom prst="rect">
                <a:avLst/>
              </a:prstGeom>
              <a:noFill/>
            </p:spPr>
            <p:txBody>
              <a:bodyPr wrap="none" rtlCol="0">
                <a:spAutoFit/>
              </a:bodyPr>
              <a:lstStyle/>
              <a:p>
                <a:pPr defTabSz="914400" fontAlgn="auto">
                  <a:spcBef>
                    <a:spcPts val="0"/>
                  </a:spcBef>
                  <a:spcAft>
                    <a:spcPts val="0"/>
                  </a:spcAft>
                </a:pPr>
                <a:r>
                  <a:rPr lang="en-US" b="1" dirty="0" smtClean="0">
                    <a:solidFill>
                      <a:srgbClr val="FF0000"/>
                    </a:solidFill>
                    <a:latin typeface="Calibri"/>
                  </a:rPr>
                  <a:t>Modeling, synth., </a:t>
                </a:r>
                <a:r>
                  <a:rPr lang="en-US" b="1" dirty="0" err="1" smtClean="0">
                    <a:solidFill>
                      <a:srgbClr val="FF0000"/>
                    </a:solidFill>
                    <a:latin typeface="Calibri"/>
                  </a:rPr>
                  <a:t>Verif</a:t>
                </a:r>
                <a:r>
                  <a:rPr lang="en-US" b="1" dirty="0" smtClean="0">
                    <a:solidFill>
                      <a:srgbClr val="FF0000"/>
                    </a:solidFill>
                    <a:latin typeface="Calibri"/>
                  </a:rPr>
                  <a:t>.</a:t>
                </a:r>
                <a:endParaRPr lang="en-US" b="1" dirty="0">
                  <a:solidFill>
                    <a:srgbClr val="FF0000"/>
                  </a:solidFill>
                  <a:latin typeface="Calibri"/>
                </a:endParaRPr>
              </a:p>
              <a:p>
                <a:pPr defTabSz="914400" fontAlgn="auto">
                  <a:spcBef>
                    <a:spcPts val="0"/>
                  </a:spcBef>
                  <a:spcAft>
                    <a:spcPts val="0"/>
                  </a:spcAft>
                </a:pPr>
                <a:r>
                  <a:rPr lang="en-US" sz="1400" dirty="0" smtClean="0">
                    <a:solidFill>
                      <a:prstClr val="black"/>
                    </a:solidFill>
                    <a:latin typeface="Calibri"/>
                  </a:rPr>
                  <a:t>- </a:t>
                </a:r>
                <a:r>
                  <a:rPr lang="en-US" sz="1200" dirty="0" smtClean="0">
                    <a:solidFill>
                      <a:prstClr val="black"/>
                    </a:solidFill>
                    <a:latin typeface="Calibri"/>
                  </a:rPr>
                  <a:t>Distributed authorization (DKAL)</a:t>
                </a:r>
                <a:br>
                  <a:rPr lang="en-US" sz="1200" dirty="0" smtClean="0">
                    <a:solidFill>
                      <a:prstClr val="black"/>
                    </a:solidFill>
                    <a:latin typeface="Calibri"/>
                  </a:rPr>
                </a:br>
                <a:r>
                  <a:rPr lang="en-US" sz="1200" dirty="0" smtClean="0">
                    <a:solidFill>
                      <a:prstClr val="black"/>
                    </a:solidFill>
                    <a:latin typeface="Calibri"/>
                  </a:rPr>
                  <a:t>- E2E security verification (Fine)</a:t>
                </a:r>
              </a:p>
              <a:p>
                <a:pPr defTabSz="914400" fontAlgn="auto">
                  <a:spcBef>
                    <a:spcPts val="0"/>
                  </a:spcBef>
                  <a:spcAft>
                    <a:spcPts val="0"/>
                  </a:spcAft>
                </a:pPr>
                <a:r>
                  <a:rPr lang="en-US" sz="1200" dirty="0" smtClean="0">
                    <a:solidFill>
                      <a:prstClr val="black"/>
                    </a:solidFill>
                    <a:latin typeface="Calibri"/>
                  </a:rPr>
                  <a:t>- Model-driven </a:t>
                </a:r>
                <a:r>
                  <a:rPr lang="en-US" sz="1200" dirty="0" err="1" smtClean="0">
                    <a:solidFill>
                      <a:prstClr val="black"/>
                    </a:solidFill>
                    <a:latin typeface="Calibri"/>
                  </a:rPr>
                  <a:t>eng.</a:t>
                </a:r>
                <a:r>
                  <a:rPr lang="en-US" sz="1200" dirty="0" smtClean="0">
                    <a:solidFill>
                      <a:prstClr val="black"/>
                    </a:solidFill>
                    <a:latin typeface="Calibri"/>
                  </a:rPr>
                  <a:t> (Formula)</a:t>
                </a:r>
              </a:p>
              <a:p>
                <a:pPr defTabSz="914400" fontAlgn="auto">
                  <a:spcBef>
                    <a:spcPts val="0"/>
                  </a:spcBef>
                  <a:spcAft>
                    <a:spcPts val="0"/>
                  </a:spcAft>
                </a:pPr>
                <a:r>
                  <a:rPr lang="en-US" sz="1200" dirty="0" smtClean="0">
                    <a:solidFill>
                      <a:prstClr val="black"/>
                    </a:solidFill>
                    <a:latin typeface="Calibri"/>
                  </a:rPr>
                  <a:t>- Verifying System </a:t>
                </a:r>
                <a:r>
                  <a:rPr lang="en-US" sz="1200" dirty="0" err="1" smtClean="0">
                    <a:solidFill>
                      <a:prstClr val="black"/>
                    </a:solidFill>
                    <a:latin typeface="Calibri"/>
                  </a:rPr>
                  <a:t>Pgms</a:t>
                </a:r>
                <a:r>
                  <a:rPr lang="en-US" sz="1200" dirty="0" smtClean="0">
                    <a:solidFill>
                      <a:prstClr val="black"/>
                    </a:solidFill>
                    <a:latin typeface="Calibri"/>
                  </a:rPr>
                  <a:t> (VCC)</a:t>
                </a:r>
                <a:br>
                  <a:rPr lang="en-US" sz="1200" dirty="0" smtClean="0">
                    <a:solidFill>
                      <a:prstClr val="black"/>
                    </a:solidFill>
                    <a:latin typeface="Calibri"/>
                  </a:rPr>
                </a:br>
                <a:r>
                  <a:rPr lang="en-US" sz="1200" dirty="0" smtClean="0">
                    <a:solidFill>
                      <a:prstClr val="black"/>
                    </a:solidFill>
                    <a:latin typeface="Calibri"/>
                  </a:rPr>
                  <a:t>- Verifying OO </a:t>
                </a:r>
                <a:r>
                  <a:rPr lang="en-US" sz="1200" dirty="0" err="1" smtClean="0">
                    <a:solidFill>
                      <a:prstClr val="black"/>
                    </a:solidFill>
                    <a:latin typeface="Calibri"/>
                  </a:rPr>
                  <a:t>Pgms</a:t>
                </a:r>
                <a:r>
                  <a:rPr lang="en-US" sz="1200" dirty="0" smtClean="0">
                    <a:solidFill>
                      <a:prstClr val="black"/>
                    </a:solidFill>
                    <a:latin typeface="Calibri"/>
                  </a:rPr>
                  <a:t> (Spec#, Daphne)</a:t>
                </a:r>
              </a:p>
              <a:p>
                <a:pPr defTabSz="914400" fontAlgn="auto">
                  <a:spcBef>
                    <a:spcPts val="0"/>
                  </a:spcBef>
                  <a:spcAft>
                    <a:spcPts val="0"/>
                  </a:spcAft>
                </a:pPr>
                <a:r>
                  <a:rPr lang="en-US" sz="1200" dirty="0" smtClean="0">
                    <a:solidFill>
                      <a:prstClr val="black"/>
                    </a:solidFill>
                    <a:latin typeface="Calibri"/>
                  </a:rPr>
                  <a:t>- Synthesis of end user </a:t>
                </a:r>
                <a:r>
                  <a:rPr lang="en-US" sz="1200" dirty="0" err="1" smtClean="0">
                    <a:solidFill>
                      <a:prstClr val="black"/>
                    </a:solidFill>
                    <a:latin typeface="Calibri"/>
                  </a:rPr>
                  <a:t>pgms</a:t>
                </a:r>
                <a:r>
                  <a:rPr lang="en-US" sz="1200" dirty="0" smtClean="0">
                    <a:solidFill>
                      <a:prstClr val="black"/>
                    </a:solidFill>
                    <a:latin typeface="Calibri"/>
                  </a:rPr>
                  <a:t> </a:t>
                </a:r>
                <a:br>
                  <a:rPr lang="en-US" sz="1200" dirty="0" smtClean="0">
                    <a:solidFill>
                      <a:prstClr val="black"/>
                    </a:solidFill>
                    <a:latin typeface="Calibri"/>
                  </a:rPr>
                </a:br>
                <a:r>
                  <a:rPr lang="en-US" sz="1200" dirty="0" smtClean="0">
                    <a:solidFill>
                      <a:prstClr val="black"/>
                    </a:solidFill>
                    <a:latin typeface="Calibri"/>
                  </a:rPr>
                  <a:t>  (ITI Sans-script)</a:t>
                </a:r>
                <a:endParaRPr lang="en-US" sz="1600" dirty="0">
                  <a:solidFill>
                    <a:prstClr val="black"/>
                  </a:solidFill>
                  <a:latin typeface="Calibri"/>
                </a:endParaRPr>
              </a:p>
            </p:txBody>
          </p:sp>
          <mc:AlternateContent xmlns:mc="http://schemas.openxmlformats.org/markup-compatibility/2006" xmlns:p14="http://schemas.microsoft.com/office/powerpoint/2010/main">
            <mc:Choice Requires="p14">
              <p:contentPart p14:bwMode="auto" r:id="rId79">
                <p14:nvContentPartPr>
                  <p14:cNvPr id="124" name="Ink 123"/>
                  <p14:cNvContentPartPr/>
                  <p14:nvPr/>
                </p14:nvContentPartPr>
                <p14:xfrm>
                  <a:off x="3815530" y="1877165"/>
                  <a:ext cx="1338480" cy="1793160"/>
                </p14:xfrm>
              </p:contentPart>
            </mc:Choice>
            <mc:Fallback xmlns="">
              <p:pic>
                <p:nvPicPr>
                  <p:cNvPr id="124" name="Ink 123"/>
                  <p:cNvPicPr/>
                  <p:nvPr/>
                </p:nvPicPr>
                <p:blipFill>
                  <a:blip r:embed="rId31"/>
                  <a:stretch>
                    <a:fillRect/>
                  </a:stretch>
                </p:blipFill>
                <p:spPr>
                  <a:xfrm>
                    <a:off x="3799330" y="1863125"/>
                    <a:ext cx="1369080" cy="18201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25" name="Ink 124"/>
                  <p14:cNvContentPartPr/>
                  <p14:nvPr/>
                </p14:nvContentPartPr>
                <p14:xfrm>
                  <a:off x="5147170" y="1845485"/>
                  <a:ext cx="1338120" cy="1856520"/>
                </p14:xfrm>
              </p:contentPart>
            </mc:Choice>
            <mc:Fallback xmlns="">
              <p:pic>
                <p:nvPicPr>
                  <p:cNvPr id="125" name="Ink 124"/>
                  <p:cNvPicPr/>
                  <p:nvPr/>
                </p:nvPicPr>
                <p:blipFill>
                  <a:blip r:embed="rId33"/>
                  <a:stretch>
                    <a:fillRect/>
                  </a:stretch>
                </p:blipFill>
                <p:spPr>
                  <a:xfrm>
                    <a:off x="5136733" y="1833605"/>
                    <a:ext cx="1359354" cy="1881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1">
              <p14:nvContentPartPr>
                <p14:cNvPr id="40" name="Ink 39"/>
                <p14:cNvContentPartPr/>
                <p14:nvPr/>
              </p14:nvContentPartPr>
              <p14:xfrm>
                <a:off x="5113742" y="3669000"/>
                <a:ext cx="169920" cy="1151640"/>
              </p14:xfrm>
            </p:contentPart>
          </mc:Choice>
          <mc:Fallback xmlns="">
            <p:pic>
              <p:nvPicPr>
                <p:cNvPr id="40" name="Ink 39"/>
                <p:cNvPicPr/>
                <p:nvPr/>
              </p:nvPicPr>
              <p:blipFill>
                <a:blip r:embed="rId82"/>
                <a:stretch>
                  <a:fillRect/>
                </a:stretch>
              </p:blipFill>
              <p:spPr>
                <a:xfrm>
                  <a:off x="5101862" y="3657120"/>
                  <a:ext cx="193680" cy="11754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3" name="Ink 42"/>
                <p14:cNvContentPartPr/>
                <p14:nvPr/>
              </p14:nvContentPartPr>
              <p14:xfrm>
                <a:off x="4966142" y="3657480"/>
                <a:ext cx="94320" cy="1095480"/>
              </p14:xfrm>
            </p:contentPart>
          </mc:Choice>
          <mc:Fallback xmlns="">
            <p:pic>
              <p:nvPicPr>
                <p:cNvPr id="43" name="Ink 42"/>
                <p:cNvPicPr/>
                <p:nvPr/>
              </p:nvPicPr>
              <p:blipFill>
                <a:blip r:embed="rId84"/>
                <a:stretch>
                  <a:fillRect/>
                </a:stretch>
              </p:blipFill>
              <p:spPr>
                <a:xfrm>
                  <a:off x="4954262" y="3645600"/>
                  <a:ext cx="118080" cy="1119240"/>
                </a:xfrm>
                <a:prstGeom prst="rect">
                  <a:avLst/>
                </a:prstGeom>
              </p:spPr>
            </p:pic>
          </mc:Fallback>
        </mc:AlternateContent>
      </p:grpSp>
      <p:grpSp>
        <p:nvGrpSpPr>
          <p:cNvPr id="44" name="Group 43"/>
          <p:cNvGrpSpPr/>
          <p:nvPr/>
        </p:nvGrpSpPr>
        <p:grpSpPr>
          <a:xfrm>
            <a:off x="3407245" y="3479280"/>
            <a:ext cx="3331838" cy="1273680"/>
            <a:chOff x="2767750" y="3957373"/>
            <a:chExt cx="3331838" cy="1273680"/>
          </a:xfrm>
        </p:grpSpPr>
        <mc:AlternateContent xmlns:mc="http://schemas.openxmlformats.org/markup-compatibility/2006" xmlns:p14="http://schemas.microsoft.com/office/powerpoint/2010/main">
          <mc:Choice Requires="p14">
            <p:contentPart p14:bwMode="auto" r:id="rId85">
              <p14:nvContentPartPr>
                <p14:cNvPr id="94" name="Ink 93"/>
                <p14:cNvContentPartPr/>
                <p14:nvPr/>
              </p14:nvContentPartPr>
              <p14:xfrm>
                <a:off x="3047290" y="3996485"/>
                <a:ext cx="2346480" cy="676440"/>
              </p14:xfrm>
            </p:contentPart>
          </mc:Choice>
          <mc:Fallback xmlns="">
            <p:pic>
              <p:nvPicPr>
                <p:cNvPr id="94" name="Ink 93"/>
                <p:cNvPicPr/>
                <p:nvPr/>
              </p:nvPicPr>
              <p:blipFill>
                <a:blip r:embed="rId13"/>
                <a:stretch>
                  <a:fillRect/>
                </a:stretch>
              </p:blipFill>
              <p:spPr>
                <a:xfrm>
                  <a:off x="3042610" y="3992525"/>
                  <a:ext cx="2355120" cy="685080"/>
                </a:xfrm>
                <a:prstGeom prst="rect">
                  <a:avLst/>
                </a:prstGeom>
              </p:spPr>
            </p:pic>
          </mc:Fallback>
        </mc:AlternateContent>
        <p:sp>
          <p:nvSpPr>
            <p:cNvPr id="19" name="TextBox 18"/>
            <p:cNvSpPr txBox="1"/>
            <p:nvPr/>
          </p:nvSpPr>
          <p:spPr>
            <a:xfrm>
              <a:off x="3265587" y="4221146"/>
              <a:ext cx="2834001" cy="954107"/>
            </a:xfrm>
            <a:prstGeom prst="rect">
              <a:avLst/>
            </a:prstGeom>
            <a:noFill/>
          </p:spPr>
          <p:txBody>
            <a:bodyPr wrap="square" rtlCol="0">
              <a:spAutoFit/>
            </a:bodyPr>
            <a:lstStyle/>
            <a:p>
              <a:pPr defTabSz="914400" fontAlgn="auto">
                <a:spcBef>
                  <a:spcPts val="0"/>
                </a:spcBef>
                <a:spcAft>
                  <a:spcPts val="0"/>
                </a:spcAft>
              </a:pPr>
              <a:r>
                <a:rPr lang="en-US" b="1" dirty="0" smtClean="0">
                  <a:solidFill>
                    <a:srgbClr val="FF0000"/>
                  </a:solidFill>
                  <a:latin typeface="Calibri"/>
                </a:rPr>
                <a:t>SE Dev.-Analysis</a:t>
              </a:r>
            </a:p>
            <a:p>
              <a:pPr defTabSz="914400" fontAlgn="auto">
                <a:spcBef>
                  <a:spcPts val="0"/>
                </a:spcBef>
                <a:spcAft>
                  <a:spcPts val="0"/>
                </a:spcAft>
              </a:pPr>
              <a:r>
                <a:rPr lang="en-US" sz="1400" dirty="0" smtClean="0">
                  <a:solidFill>
                    <a:prstClr val="black"/>
                  </a:solidFill>
                  <a:latin typeface="Calibri"/>
                </a:rPr>
                <a:t>- </a:t>
              </a:r>
              <a:r>
                <a:rPr lang="en-US" sz="1200" dirty="0" smtClean="0">
                  <a:solidFill>
                    <a:prstClr val="black"/>
                  </a:solidFill>
                  <a:latin typeface="Calibri"/>
                </a:rPr>
                <a:t>Prediction (CRANE)</a:t>
              </a:r>
            </a:p>
            <a:p>
              <a:pPr defTabSz="914400" fontAlgn="auto">
                <a:spcBef>
                  <a:spcPts val="0"/>
                </a:spcBef>
                <a:spcAft>
                  <a:spcPts val="0"/>
                </a:spcAft>
              </a:pPr>
              <a:r>
                <a:rPr lang="en-US" sz="1200" dirty="0" smtClean="0">
                  <a:solidFill>
                    <a:prstClr val="black"/>
                  </a:solidFill>
                  <a:latin typeface="Calibri"/>
                </a:rPr>
                <a:t>- Assessment (TDD, Distr. </a:t>
              </a:r>
              <a:r>
                <a:rPr lang="en-US" sz="1200" dirty="0" err="1" smtClean="0">
                  <a:solidFill>
                    <a:prstClr val="black"/>
                  </a:solidFill>
                  <a:latin typeface="Calibri"/>
                </a:rPr>
                <a:t>Dev</a:t>
              </a:r>
              <a:r>
                <a:rPr lang="en-US" sz="1200" dirty="0" smtClean="0">
                  <a:solidFill>
                    <a:prstClr val="black"/>
                  </a:solidFill>
                  <a:latin typeface="Calibri"/>
                </a:rPr>
                <a:t>, ..)</a:t>
              </a:r>
            </a:p>
            <a:p>
              <a:pPr defTabSz="914400" fontAlgn="auto">
                <a:spcBef>
                  <a:spcPts val="0"/>
                </a:spcBef>
                <a:spcAft>
                  <a:spcPts val="0"/>
                </a:spcAft>
              </a:pPr>
              <a:r>
                <a:rPr lang="en-US" sz="1200" dirty="0" smtClean="0">
                  <a:solidFill>
                    <a:prstClr val="black"/>
                  </a:solidFill>
                  <a:latin typeface="Calibri"/>
                </a:rPr>
                <a:t>- Process </a:t>
              </a:r>
              <a:r>
                <a:rPr lang="en-US" sz="1200" dirty="0" err="1" smtClean="0">
                  <a:solidFill>
                    <a:prstClr val="black"/>
                  </a:solidFill>
                  <a:latin typeface="Calibri"/>
                </a:rPr>
                <a:t>optim</a:t>
              </a:r>
              <a:r>
                <a:rPr lang="en-US" sz="1200" dirty="0" smtClean="0">
                  <a:solidFill>
                    <a:prstClr val="black"/>
                  </a:solidFill>
                  <a:latin typeface="Calibri"/>
                </a:rPr>
                <a:t>. (HR network </a:t>
              </a:r>
              <a:r>
                <a:rPr lang="en-US" sz="1200" dirty="0" err="1" smtClean="0">
                  <a:solidFill>
                    <a:prstClr val="black"/>
                  </a:solidFill>
                  <a:latin typeface="Calibri"/>
                </a:rPr>
                <a:t>ana</a:t>
              </a:r>
              <a:r>
                <a:rPr lang="en-US" sz="1200" dirty="0" smtClean="0">
                  <a:solidFill>
                    <a:prstClr val="black"/>
                  </a:solidFill>
                  <a:latin typeface="Calibri"/>
                </a:rPr>
                <a:t>.)</a:t>
              </a:r>
            </a:p>
          </p:txBody>
        </p:sp>
        <mc:AlternateContent xmlns:mc="http://schemas.openxmlformats.org/markup-compatibility/2006" xmlns:p14="http://schemas.microsoft.com/office/powerpoint/2010/main">
          <mc:Choice Requires="p14">
            <p:contentPart p14:bwMode="auto" r:id="rId86">
              <p14:nvContentPartPr>
                <p14:cNvPr id="136" name="Ink 135"/>
                <p14:cNvContentPartPr/>
                <p14:nvPr/>
              </p14:nvContentPartPr>
              <p14:xfrm>
                <a:off x="2767750" y="3957373"/>
                <a:ext cx="2838960" cy="1273680"/>
              </p14:xfrm>
            </p:contentPart>
          </mc:Choice>
          <mc:Fallback xmlns="">
            <p:pic>
              <p:nvPicPr>
                <p:cNvPr id="136" name="Ink 135"/>
                <p:cNvPicPr/>
                <p:nvPr/>
              </p:nvPicPr>
              <p:blipFill>
                <a:blip r:embed="rId87"/>
                <a:stretch>
                  <a:fillRect/>
                </a:stretch>
              </p:blipFill>
              <p:spPr>
                <a:xfrm>
                  <a:off x="2754070" y="3945133"/>
                  <a:ext cx="2859840" cy="1296360"/>
                </a:xfrm>
                <a:prstGeom prst="rect">
                  <a:avLst/>
                </a:prstGeom>
              </p:spPr>
            </p:pic>
          </mc:Fallback>
        </mc:AlternateContent>
      </p:grpSp>
    </p:spTree>
    <p:extLst>
      <p:ext uri="{BB962C8B-B14F-4D97-AF65-F5344CB8AC3E}">
        <p14:creationId xmlns:p14="http://schemas.microsoft.com/office/powerpoint/2010/main" val="38706803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6">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2"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8679" t="52308" r="66357" b="34417"/>
          <a:stretch/>
        </p:blipFill>
        <p:spPr bwMode="auto">
          <a:xfrm>
            <a:off x="6058098" y="4099923"/>
            <a:ext cx="2250007" cy="74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1694" y="5481149"/>
            <a:ext cx="523349" cy="698697"/>
          </a:xfrm>
          <a:prstGeom prst="rect">
            <a:avLst/>
          </a:prstGeom>
        </p:spPr>
      </p:pic>
      <p:sp>
        <p:nvSpPr>
          <p:cNvPr id="14" name="Down Arrow 13"/>
          <p:cNvSpPr/>
          <p:nvPr/>
        </p:nvSpPr>
        <p:spPr bwMode="auto">
          <a:xfrm>
            <a:off x="2912301" y="4403880"/>
            <a:ext cx="2497899" cy="2154539"/>
          </a:xfrm>
          <a:prstGeom prst="downArrow">
            <a:avLst/>
          </a:prstGeom>
          <a:gradFill>
            <a:gsLst>
              <a:gs pos="0">
                <a:schemeClr val="accent2">
                  <a:tint val="62000"/>
                  <a:satMod val="180000"/>
                </a:schemeClr>
              </a:gs>
              <a:gs pos="75000">
                <a:schemeClr val="accent2">
                  <a:tint val="32000"/>
                  <a:satMod val="250000"/>
                </a:schemeClr>
              </a:gs>
              <a:gs pos="100000">
                <a:schemeClr val="accent2">
                  <a:tint val="23000"/>
                  <a:satMod val="300000"/>
                </a:schemeClr>
              </a:gs>
            </a:gsLst>
          </a:gradFill>
          <a:ln>
            <a:noFill/>
            <a:headEnd type="none" w="med" len="med"/>
            <a:tailEnd type="none" w="med" len="med"/>
          </a:ln>
          <a:effectLst>
            <a:glow rad="228600">
              <a:srgbClr val="619BE1">
                <a:alpha val="14902"/>
              </a:srgbClr>
            </a:glow>
            <a:outerShdw blurRad="50800" dist="38100" dir="5400000" rotWithShape="0">
              <a:srgbClr val="000000">
                <a:alpha val="35000"/>
              </a:srgbClr>
            </a:outerShdw>
            <a:softEdge rad="165100"/>
          </a:effectLst>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8" name="Down Arrow 7"/>
          <p:cNvSpPr/>
          <p:nvPr/>
        </p:nvSpPr>
        <p:spPr bwMode="auto">
          <a:xfrm rot="10800000">
            <a:off x="2895601" y="2318234"/>
            <a:ext cx="2497899" cy="2154539"/>
          </a:xfrm>
          <a:prstGeom prst="downArrow">
            <a:avLst/>
          </a:prstGeom>
          <a:gradFill>
            <a:gsLst>
              <a:gs pos="0">
                <a:schemeClr val="accent2">
                  <a:tint val="62000"/>
                  <a:satMod val="180000"/>
                </a:schemeClr>
              </a:gs>
              <a:gs pos="75000">
                <a:schemeClr val="accent2">
                  <a:tint val="32000"/>
                  <a:satMod val="250000"/>
                </a:schemeClr>
              </a:gs>
              <a:gs pos="100000">
                <a:schemeClr val="accent2">
                  <a:tint val="23000"/>
                  <a:satMod val="300000"/>
                </a:schemeClr>
              </a:gs>
            </a:gsLst>
          </a:gradFill>
          <a:ln>
            <a:noFill/>
            <a:headEnd type="none" w="med" len="med"/>
            <a:tailEnd type="none" w="med" len="med"/>
          </a:ln>
          <a:effectLst>
            <a:glow rad="228600">
              <a:srgbClr val="619BE1">
                <a:alpha val="14902"/>
              </a:srgbClr>
            </a:glow>
            <a:outerShdw blurRad="50800" dist="38100" dir="5400000" rotWithShape="0">
              <a:srgbClr val="000000">
                <a:alpha val="35000"/>
              </a:srgbClr>
            </a:outerShdw>
            <a:softEdge rad="165100"/>
          </a:effectLst>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 name="Title 3"/>
          <p:cNvSpPr>
            <a:spLocks noGrp="1"/>
          </p:cNvSpPr>
          <p:nvPr>
            <p:ph type="title"/>
          </p:nvPr>
        </p:nvSpPr>
        <p:spPr/>
        <p:txBody>
          <a:bodyPr/>
          <a:lstStyle/>
          <a:p>
            <a:r>
              <a:rPr lang="en-US" dirty="0" smtClean="0"/>
              <a:t>Tools using Z3</a:t>
            </a:r>
            <a:endParaRPr lang="en-US" dirty="0"/>
          </a:p>
        </p:txBody>
      </p:sp>
      <p:sp>
        <p:nvSpPr>
          <p:cNvPr id="10" name="TextBox 9"/>
          <p:cNvSpPr txBox="1"/>
          <p:nvPr/>
        </p:nvSpPr>
        <p:spPr>
          <a:xfrm>
            <a:off x="381000" y="3042656"/>
            <a:ext cx="1635691" cy="2862322"/>
          </a:xfrm>
          <a:prstGeom prst="rect">
            <a:avLst/>
          </a:prstGeom>
          <a:noFill/>
        </p:spPr>
        <p:txBody>
          <a:bodyPr wrap="square" rtlCol="0">
            <a:spAutoFit/>
          </a:bodyPr>
          <a:lstStyle/>
          <a:p>
            <a:r>
              <a:rPr lang="en-US" dirty="0" smtClean="0">
                <a:solidFill>
                  <a:schemeClr val="tx2">
                    <a:lumMod val="50000"/>
                  </a:schemeClr>
                </a:solidFill>
              </a:rPr>
              <a:t>Program </a:t>
            </a:r>
          </a:p>
          <a:p>
            <a:r>
              <a:rPr lang="en-US" dirty="0" smtClean="0">
                <a:solidFill>
                  <a:schemeClr val="tx2">
                    <a:lumMod val="50000"/>
                  </a:schemeClr>
                </a:solidFill>
              </a:rPr>
              <a:t>Verification</a:t>
            </a:r>
          </a:p>
          <a:p>
            <a:endParaRPr lang="en-US" dirty="0">
              <a:solidFill>
                <a:schemeClr val="tx2">
                  <a:lumMod val="50000"/>
                </a:schemeClr>
              </a:solidFill>
            </a:endParaRPr>
          </a:p>
          <a:p>
            <a:endParaRPr lang="en-US" dirty="0" smtClean="0">
              <a:solidFill>
                <a:schemeClr val="tx2">
                  <a:lumMod val="50000"/>
                </a:schemeClr>
              </a:solidFill>
            </a:endParaRPr>
          </a:p>
          <a:p>
            <a:endParaRPr lang="en-US" dirty="0">
              <a:solidFill>
                <a:schemeClr val="tx2">
                  <a:lumMod val="50000"/>
                </a:schemeClr>
              </a:solidFill>
            </a:endParaRPr>
          </a:p>
          <a:p>
            <a:r>
              <a:rPr lang="en-US" dirty="0">
                <a:solidFill>
                  <a:schemeClr val="tx2">
                    <a:lumMod val="50000"/>
                  </a:schemeClr>
                </a:solidFill>
              </a:rPr>
              <a:t>Auditing</a:t>
            </a:r>
          </a:p>
          <a:p>
            <a:endParaRPr lang="en-US" dirty="0">
              <a:solidFill>
                <a:schemeClr val="tx2">
                  <a:lumMod val="50000"/>
                </a:schemeClr>
              </a:solidFill>
            </a:endParaRPr>
          </a:p>
          <a:p>
            <a:endParaRPr lang="en-US" dirty="0" smtClean="0">
              <a:solidFill>
                <a:schemeClr val="tx2">
                  <a:lumMod val="50000"/>
                </a:schemeClr>
              </a:solidFill>
            </a:endParaRPr>
          </a:p>
          <a:p>
            <a:endParaRPr lang="en-US" dirty="0">
              <a:solidFill>
                <a:schemeClr val="tx2">
                  <a:lumMod val="50000"/>
                </a:schemeClr>
              </a:solidFill>
            </a:endParaRPr>
          </a:p>
          <a:p>
            <a:r>
              <a:rPr lang="en-US" dirty="0">
                <a:solidFill>
                  <a:schemeClr val="tx2">
                    <a:lumMod val="50000"/>
                  </a:schemeClr>
                </a:solidFill>
              </a:rPr>
              <a:t>Type </a:t>
            </a:r>
            <a:r>
              <a:rPr lang="en-US" dirty="0" smtClean="0">
                <a:solidFill>
                  <a:schemeClr val="tx2">
                    <a:lumMod val="50000"/>
                  </a:schemeClr>
                </a:solidFill>
              </a:rPr>
              <a:t>Safety</a:t>
            </a:r>
            <a:endParaRPr lang="en-US" dirty="0">
              <a:solidFill>
                <a:schemeClr val="tx2">
                  <a:lumMod val="50000"/>
                </a:schemeClr>
              </a:solidFill>
            </a:endParaRPr>
          </a:p>
        </p:txBody>
      </p:sp>
      <p:sp>
        <p:nvSpPr>
          <p:cNvPr id="12" name="TextBox 11"/>
          <p:cNvSpPr txBox="1"/>
          <p:nvPr/>
        </p:nvSpPr>
        <p:spPr>
          <a:xfrm>
            <a:off x="381000" y="1487269"/>
            <a:ext cx="8229600" cy="646331"/>
          </a:xfrm>
          <a:prstGeom prst="rect">
            <a:avLst/>
          </a:prstGeom>
          <a:noFill/>
        </p:spPr>
        <p:txBody>
          <a:bodyPr wrap="square" rtlCol="0">
            <a:spAutoFit/>
          </a:bodyPr>
          <a:lstStyle/>
          <a:p>
            <a:r>
              <a:rPr lang="en-US" b="1" dirty="0" smtClean="0">
                <a:solidFill>
                  <a:schemeClr val="bg1"/>
                </a:solidFill>
                <a:effectLst>
                  <a:outerShdw blurRad="38100" dist="38100" dir="2700000" algn="tl">
                    <a:srgbClr val="000000">
                      <a:alpha val="43137"/>
                    </a:srgbClr>
                  </a:outerShdw>
                </a:effectLst>
              </a:rPr>
              <a:t>Property	</a:t>
            </a:r>
            <a:r>
              <a:rPr lang="en-US" b="1" dirty="0">
                <a:solidFill>
                  <a:schemeClr val="bg1"/>
                </a:solidFill>
                <a:effectLst>
                  <a:outerShdw blurRad="38100" dist="38100" dir="2700000" algn="tl">
                    <a:srgbClr val="000000">
                      <a:alpha val="43137"/>
                    </a:srgbClr>
                  </a:outerShdw>
                </a:effectLst>
              </a:rPr>
              <a:t>	</a:t>
            </a:r>
            <a:r>
              <a:rPr lang="en-US" b="1" dirty="0" smtClean="0">
                <a:solidFill>
                  <a:schemeClr val="bg1"/>
                </a:solidFill>
                <a:effectLst>
                  <a:outerShdw blurRad="38100" dist="38100" dir="2700000" algn="tl">
                    <a:srgbClr val="000000">
                      <a:alpha val="43137"/>
                    </a:srgbClr>
                  </a:outerShdw>
                </a:effectLst>
              </a:rPr>
              <a:t>    Execution			Model</a:t>
            </a:r>
          </a:p>
          <a:p>
            <a:r>
              <a:rPr lang="en-US" b="1" dirty="0" smtClean="0">
                <a:solidFill>
                  <a:schemeClr val="bg1"/>
                </a:solidFill>
                <a:effectLst>
                  <a:outerShdw blurRad="38100" dist="38100" dir="2700000" algn="tl">
                    <a:srgbClr val="000000">
                      <a:alpha val="43137"/>
                    </a:srgbClr>
                  </a:outerShdw>
                </a:effectLst>
              </a:rPr>
              <a:t>Driven		 	    Guided			Based</a:t>
            </a:r>
            <a:endParaRPr lang="en-US" b="1" dirty="0">
              <a:solidFill>
                <a:schemeClr val="bg1"/>
              </a:solidFill>
              <a:effectLst>
                <a:outerShdw blurRad="38100" dist="38100" dir="2700000" algn="tl">
                  <a:srgbClr val="000000">
                    <a:alpha val="43137"/>
                  </a:srgbClr>
                </a:outerShdw>
              </a:effectLst>
            </a:endParaRPr>
          </a:p>
        </p:txBody>
      </p:sp>
      <p:sp>
        <p:nvSpPr>
          <p:cNvPr id="13" name="TextBox 12"/>
          <p:cNvSpPr txBox="1"/>
          <p:nvPr/>
        </p:nvSpPr>
        <p:spPr>
          <a:xfrm>
            <a:off x="3598101" y="3005078"/>
            <a:ext cx="1964499" cy="2862322"/>
          </a:xfrm>
          <a:prstGeom prst="rect">
            <a:avLst/>
          </a:prstGeom>
          <a:noFill/>
        </p:spPr>
        <p:txBody>
          <a:bodyPr wrap="square" rtlCol="0">
            <a:spAutoFit/>
          </a:bodyPr>
          <a:lstStyle/>
          <a:p>
            <a:r>
              <a:rPr lang="en-US" dirty="0" smtClean="0">
                <a:solidFill>
                  <a:schemeClr val="tx2">
                    <a:lumMod val="50000"/>
                  </a:schemeClr>
                </a:solidFill>
              </a:rPr>
              <a:t>Over-Approximation</a:t>
            </a:r>
            <a:endParaRPr lang="en-US" dirty="0">
              <a:solidFill>
                <a:schemeClr val="tx2">
                  <a:lumMod val="50000"/>
                </a:schemeClr>
              </a:solidFill>
            </a:endParaRPr>
          </a:p>
          <a:p>
            <a:endParaRPr lang="en-US" dirty="0" smtClean="0">
              <a:solidFill>
                <a:schemeClr val="tx2">
                  <a:lumMod val="50000"/>
                </a:schemeClr>
              </a:solidFill>
            </a:endParaRPr>
          </a:p>
          <a:p>
            <a:endParaRPr lang="en-US" dirty="0" smtClean="0">
              <a:solidFill>
                <a:schemeClr val="tx2">
                  <a:lumMod val="50000"/>
                </a:schemeClr>
              </a:solidFill>
            </a:endParaRPr>
          </a:p>
          <a:p>
            <a:endParaRPr lang="en-US" dirty="0" smtClean="0">
              <a:solidFill>
                <a:schemeClr val="tx2">
                  <a:lumMod val="50000"/>
                </a:schemeClr>
              </a:solidFill>
            </a:endParaRPr>
          </a:p>
          <a:p>
            <a:endParaRPr lang="en-US" dirty="0" smtClean="0">
              <a:solidFill>
                <a:schemeClr val="tx2">
                  <a:lumMod val="50000"/>
                </a:schemeClr>
              </a:solidFill>
            </a:endParaRPr>
          </a:p>
          <a:p>
            <a:endParaRPr lang="en-US" dirty="0">
              <a:solidFill>
                <a:schemeClr val="tx2">
                  <a:lumMod val="50000"/>
                </a:schemeClr>
              </a:solidFill>
            </a:endParaRPr>
          </a:p>
          <a:p>
            <a:endParaRPr lang="en-US" dirty="0">
              <a:solidFill>
                <a:schemeClr val="tx2">
                  <a:lumMod val="50000"/>
                </a:schemeClr>
              </a:solidFill>
            </a:endParaRPr>
          </a:p>
          <a:p>
            <a:r>
              <a:rPr lang="en-US" dirty="0" smtClean="0">
                <a:solidFill>
                  <a:schemeClr val="tx2">
                    <a:lumMod val="50000"/>
                  </a:schemeClr>
                </a:solidFill>
              </a:rPr>
              <a:t>Under-Approximation</a:t>
            </a:r>
          </a:p>
        </p:txBody>
      </p:sp>
      <p:sp>
        <p:nvSpPr>
          <p:cNvPr id="16" name="TextBox 15"/>
          <p:cNvSpPr txBox="1"/>
          <p:nvPr/>
        </p:nvSpPr>
        <p:spPr>
          <a:xfrm>
            <a:off x="6705599" y="2972719"/>
            <a:ext cx="1964499" cy="2862322"/>
          </a:xfrm>
          <a:prstGeom prst="rect">
            <a:avLst/>
          </a:prstGeom>
          <a:noFill/>
        </p:spPr>
        <p:txBody>
          <a:bodyPr wrap="square" rtlCol="0">
            <a:spAutoFit/>
          </a:bodyPr>
          <a:lstStyle/>
          <a:p>
            <a:r>
              <a:rPr lang="en-US" dirty="0" smtClean="0">
                <a:solidFill>
                  <a:schemeClr val="tx2">
                    <a:lumMod val="50000"/>
                  </a:schemeClr>
                </a:solidFill>
              </a:rPr>
              <a:t>Testing</a:t>
            </a:r>
          </a:p>
          <a:p>
            <a:endParaRPr lang="en-US" dirty="0">
              <a:solidFill>
                <a:schemeClr val="tx2">
                  <a:lumMod val="50000"/>
                </a:schemeClr>
              </a:solidFill>
            </a:endParaRPr>
          </a:p>
          <a:p>
            <a:endParaRPr lang="en-US" dirty="0" smtClean="0">
              <a:solidFill>
                <a:schemeClr val="tx2">
                  <a:lumMod val="50000"/>
                </a:schemeClr>
              </a:solidFill>
            </a:endParaRPr>
          </a:p>
          <a:p>
            <a:endParaRPr lang="en-US" dirty="0">
              <a:solidFill>
                <a:schemeClr val="tx2">
                  <a:lumMod val="50000"/>
                </a:schemeClr>
              </a:solidFill>
            </a:endParaRPr>
          </a:p>
          <a:p>
            <a:r>
              <a:rPr lang="en-US" dirty="0" smtClean="0">
                <a:solidFill>
                  <a:schemeClr val="tx2">
                    <a:lumMod val="50000"/>
                  </a:schemeClr>
                </a:solidFill>
              </a:rPr>
              <a:t>Analysis</a:t>
            </a:r>
            <a:endParaRPr lang="en-US" dirty="0">
              <a:solidFill>
                <a:schemeClr val="tx2">
                  <a:lumMod val="50000"/>
                </a:schemeClr>
              </a:solidFill>
            </a:endParaRPr>
          </a:p>
          <a:p>
            <a:endParaRPr lang="en-US" dirty="0" smtClean="0">
              <a:solidFill>
                <a:schemeClr val="tx2">
                  <a:lumMod val="50000"/>
                </a:schemeClr>
              </a:solidFill>
            </a:endParaRPr>
          </a:p>
          <a:p>
            <a:endParaRPr lang="en-US" dirty="0">
              <a:solidFill>
                <a:schemeClr val="tx2">
                  <a:lumMod val="50000"/>
                </a:schemeClr>
              </a:solidFill>
            </a:endParaRPr>
          </a:p>
          <a:p>
            <a:endParaRPr lang="en-US" dirty="0" smtClean="0">
              <a:solidFill>
                <a:schemeClr val="tx2">
                  <a:lumMod val="50000"/>
                </a:schemeClr>
              </a:solidFill>
            </a:endParaRPr>
          </a:p>
          <a:p>
            <a:endParaRPr lang="en-US" dirty="0" smtClean="0">
              <a:solidFill>
                <a:schemeClr val="tx2">
                  <a:lumMod val="50000"/>
                </a:schemeClr>
              </a:solidFill>
            </a:endParaRPr>
          </a:p>
          <a:p>
            <a:r>
              <a:rPr lang="en-US" dirty="0" smtClean="0">
                <a:solidFill>
                  <a:schemeClr val="tx2">
                    <a:lumMod val="50000"/>
                  </a:schemeClr>
                </a:solidFill>
              </a:rPr>
              <a:t>Synthesis</a:t>
            </a:r>
          </a:p>
        </p:txBody>
      </p:sp>
      <p:pic>
        <p:nvPicPr>
          <p:cNvPr id="15" name="Picture 2"/>
          <p:cNvPicPr>
            <a:picLocks noChangeAspect="1" noChangeArrowheads="1"/>
          </p:cNvPicPr>
          <p:nvPr/>
        </p:nvPicPr>
        <p:blipFill>
          <a:blip r:embed="rId4" cstate="print"/>
          <a:srcRect/>
          <a:stretch>
            <a:fillRect/>
          </a:stretch>
        </p:blipFill>
        <p:spPr bwMode="auto">
          <a:xfrm>
            <a:off x="3620979" y="2210941"/>
            <a:ext cx="1468636" cy="655001"/>
          </a:xfrm>
          <a:prstGeom prst="rect">
            <a:avLst/>
          </a:prstGeom>
          <a:noFill/>
          <a:ln w="9525">
            <a:noFill/>
            <a:miter lim="800000"/>
            <a:headEnd/>
            <a:tailEnd/>
          </a:ln>
          <a:effectLst/>
        </p:spPr>
      </p:pic>
      <p:pic>
        <p:nvPicPr>
          <p:cNvPr id="17" name="Picture 16" descr="homepagelogo.png"/>
          <p:cNvPicPr>
            <a:picLocks noChangeAspect="1"/>
          </p:cNvPicPr>
          <p:nvPr/>
        </p:nvPicPr>
        <p:blipFill>
          <a:blip r:embed="rId5" cstate="print"/>
          <a:stretch>
            <a:fillRect/>
          </a:stretch>
        </p:blipFill>
        <p:spPr>
          <a:xfrm>
            <a:off x="4495800" y="5835041"/>
            <a:ext cx="1143000" cy="689610"/>
          </a:xfrm>
          <a:prstGeom prst="rect">
            <a:avLst/>
          </a:prstGeom>
        </p:spPr>
      </p:pic>
      <p:pic>
        <p:nvPicPr>
          <p:cNvPr id="18" name="Picture 17" descr="yogi_logo.jpg"/>
          <p:cNvPicPr>
            <a:picLocks noChangeAspect="1"/>
          </p:cNvPicPr>
          <p:nvPr/>
        </p:nvPicPr>
        <p:blipFill>
          <a:blip r:embed="rId6" cstate="print"/>
          <a:stretch>
            <a:fillRect/>
          </a:stretch>
        </p:blipFill>
        <p:spPr>
          <a:xfrm>
            <a:off x="2890666" y="3985899"/>
            <a:ext cx="1689100" cy="835961"/>
          </a:xfrm>
          <a:prstGeom prst="rect">
            <a:avLst/>
          </a:prstGeom>
        </p:spPr>
      </p:pic>
      <p:sp>
        <p:nvSpPr>
          <p:cNvPr id="3" name="TextBox 2"/>
          <p:cNvSpPr txBox="1"/>
          <p:nvPr/>
        </p:nvSpPr>
        <p:spPr>
          <a:xfrm>
            <a:off x="3060993" y="5918236"/>
            <a:ext cx="1348446" cy="584775"/>
          </a:xfrm>
          <a:prstGeom prst="rect">
            <a:avLst/>
          </a:prstGeom>
          <a:noFill/>
        </p:spPr>
        <p:txBody>
          <a:bodyPr wrap="none" rtlCol="0">
            <a:spAutoFit/>
          </a:bodyPr>
          <a:lstStyle/>
          <a:p>
            <a:r>
              <a:rPr lang="en-US" sz="3200" b="1" dirty="0" smtClean="0">
                <a:solidFill>
                  <a:schemeClr val="accent6">
                    <a:lumMod val="50000"/>
                  </a:schemeClr>
                </a:solidFill>
              </a:rPr>
              <a:t>SAGE</a:t>
            </a:r>
          </a:p>
        </p:txBody>
      </p:sp>
      <p:pic>
        <p:nvPicPr>
          <p:cNvPr id="5123" name="Picture 3"/>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8287" t="23082" r="47124" b="59329"/>
          <a:stretch/>
        </p:blipFill>
        <p:spPr bwMode="auto">
          <a:xfrm>
            <a:off x="381000" y="6287630"/>
            <a:ext cx="1922745" cy="47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74284" y="4745578"/>
            <a:ext cx="2236940" cy="546807"/>
          </a:xfrm>
          <a:prstGeom prst="rect">
            <a:avLst/>
          </a:prstGeom>
        </p:spPr>
      </p:pic>
      <p:pic>
        <p:nvPicPr>
          <p:cNvPr id="21" name="Picture 20" descr="SpecSharpLogo-h100-w367.png"/>
          <p:cNvPicPr>
            <a:picLocks noChangeAspect="1"/>
          </p:cNvPicPr>
          <p:nvPr/>
        </p:nvPicPr>
        <p:blipFill>
          <a:blip r:embed="rId9" cstate="print"/>
          <a:stretch>
            <a:fillRect/>
          </a:stretch>
        </p:blipFill>
        <p:spPr>
          <a:xfrm>
            <a:off x="6182837" y="2434675"/>
            <a:ext cx="2000531" cy="538044"/>
          </a:xfrm>
          <a:prstGeom prst="rect">
            <a:avLst/>
          </a:prstGeom>
        </p:spPr>
      </p:pic>
      <p:pic>
        <p:nvPicPr>
          <p:cNvPr id="7" name="Picture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927504" y="3371495"/>
            <a:ext cx="760344" cy="643895"/>
          </a:xfrm>
          <a:prstGeom prst="rect">
            <a:avLst/>
          </a:prstGeom>
        </p:spPr>
      </p:pic>
      <p:pic>
        <p:nvPicPr>
          <p:cNvPr id="19" name="Picture 1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13255" y="3763316"/>
            <a:ext cx="971179" cy="980867"/>
          </a:xfrm>
          <a:prstGeom prst="rect">
            <a:avLst/>
          </a:prstGeom>
        </p:spPr>
      </p:pic>
      <p:sp>
        <p:nvSpPr>
          <p:cNvPr id="25" name="TextBox 24"/>
          <p:cNvSpPr txBox="1"/>
          <p:nvPr/>
        </p:nvSpPr>
        <p:spPr>
          <a:xfrm>
            <a:off x="381000" y="4735840"/>
            <a:ext cx="1737976" cy="523220"/>
          </a:xfrm>
          <a:prstGeom prst="rect">
            <a:avLst/>
          </a:prstGeom>
          <a:noFill/>
        </p:spPr>
        <p:txBody>
          <a:bodyPr wrap="none" rtlCol="0">
            <a:spAutoFit/>
          </a:bodyPr>
          <a:lstStyle/>
          <a:p>
            <a:r>
              <a:rPr lang="en-US" sz="2800" dirty="0" smtClean="0">
                <a:solidFill>
                  <a:srgbClr val="C00000"/>
                </a:solidFill>
                <a:latin typeface="Ravie" pitchFamily="82" charset="0"/>
              </a:rPr>
              <a:t>HAVOC</a:t>
            </a:r>
          </a:p>
        </p:txBody>
      </p:sp>
      <p:pic>
        <p:nvPicPr>
          <p:cNvPr id="5125" name="Picture 5"/>
          <p:cNvPicPr>
            <a:picLocks noChangeAspect="1" noChangeArrowheads="1"/>
          </p:cNvPicPr>
          <p:nvPr/>
        </p:nvPicPr>
        <p:blipFill rotWithShape="1">
          <a:blip r:embed="rId12">
            <a:extLst>
              <a:ext uri="{28A0092B-C50C-407E-A947-70E740481C1C}">
                <a14:useLocalDpi xmlns:a14="http://schemas.microsoft.com/office/drawing/2010/main" val="0"/>
              </a:ext>
            </a:extLst>
          </a:blip>
          <a:srcRect l="24523" t="57695" r="36788" b="23495"/>
          <a:stretch/>
        </p:blipFill>
        <p:spPr bwMode="auto">
          <a:xfrm>
            <a:off x="182532" y="2982873"/>
            <a:ext cx="3154117" cy="958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30891" y="2020182"/>
            <a:ext cx="1028700" cy="942975"/>
          </a:xfrm>
          <a:prstGeom prst="rect">
            <a:avLst/>
          </a:prstGeom>
        </p:spPr>
      </p:pic>
      <p:sp>
        <p:nvSpPr>
          <p:cNvPr id="27" name="TextBox 26"/>
          <p:cNvSpPr txBox="1"/>
          <p:nvPr/>
        </p:nvSpPr>
        <p:spPr>
          <a:xfrm>
            <a:off x="1455297" y="5188761"/>
            <a:ext cx="1605696" cy="584775"/>
          </a:xfrm>
          <a:prstGeom prst="rect">
            <a:avLst/>
          </a:prstGeom>
          <a:noFill/>
        </p:spPr>
        <p:txBody>
          <a:bodyPr wrap="none" rtlCol="0">
            <a:spAutoFit/>
          </a:bodyPr>
          <a:lstStyle/>
          <a:p>
            <a:r>
              <a:rPr lang="en-US" sz="3200" b="1" dirty="0" err="1" smtClean="0">
                <a:solidFill>
                  <a:schemeClr val="accent6">
                    <a:lumMod val="50000"/>
                  </a:schemeClr>
                </a:solidFill>
              </a:rPr>
              <a:t>SLAyer</a:t>
            </a:r>
            <a:endParaRPr lang="en-US" sz="3200" b="1" dirty="0" smtClean="0">
              <a:solidFill>
                <a:schemeClr val="accent6">
                  <a:lumMod val="50000"/>
                </a:schemeClr>
              </a:solidFill>
            </a:endParaRPr>
          </a:p>
        </p:txBody>
      </p:sp>
      <p:grpSp>
        <p:nvGrpSpPr>
          <p:cNvPr id="24" name="Group 23"/>
          <p:cNvGrpSpPr/>
          <p:nvPr/>
        </p:nvGrpSpPr>
        <p:grpSpPr>
          <a:xfrm>
            <a:off x="8021787" y="3622621"/>
            <a:ext cx="895646" cy="1122957"/>
            <a:chOff x="8047937" y="3358103"/>
            <a:chExt cx="895646" cy="1122957"/>
          </a:xfrm>
        </p:grpSpPr>
        <p:pic>
          <p:nvPicPr>
            <p:cNvPr id="22" name="Picture 2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047937" y="3358103"/>
              <a:ext cx="895646" cy="895646"/>
            </a:xfrm>
            <a:prstGeom prst="rect">
              <a:avLst/>
            </a:prstGeom>
          </p:spPr>
        </p:pic>
        <p:sp>
          <p:nvSpPr>
            <p:cNvPr id="23" name="TextBox 22"/>
            <p:cNvSpPr txBox="1"/>
            <p:nvPr/>
          </p:nvSpPr>
          <p:spPr>
            <a:xfrm>
              <a:off x="8183368" y="4111728"/>
              <a:ext cx="646331" cy="369332"/>
            </a:xfrm>
            <a:prstGeom prst="rect">
              <a:avLst/>
            </a:prstGeom>
            <a:noFill/>
          </p:spPr>
          <p:txBody>
            <a:bodyPr wrap="none" rtlCol="0">
              <a:spAutoFit/>
            </a:bodyPr>
            <a:lstStyle/>
            <a:p>
              <a:r>
                <a:rPr lang="en-US" dirty="0" smtClean="0">
                  <a:solidFill>
                    <a:schemeClr val="bg1"/>
                  </a:solidFill>
                </a:rPr>
                <a:t>BEK</a:t>
              </a:r>
            </a:p>
          </p:txBody>
        </p:sp>
      </p:grpSp>
    </p:spTree>
    <p:extLst>
      <p:ext uri="{BB962C8B-B14F-4D97-AF65-F5344CB8AC3E}">
        <p14:creationId xmlns:p14="http://schemas.microsoft.com/office/powerpoint/2010/main" val="10597181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300"/>
                                  </p:stCondLst>
                                  <p:childTnLst>
                                    <p:set>
                                      <p:cBhvr>
                                        <p:cTn id="9" dur="1" fill="hold">
                                          <p:stCondLst>
                                            <p:cond delay="0"/>
                                          </p:stCondLst>
                                        </p:cTn>
                                        <p:tgtEl>
                                          <p:spTgt spid="5125"/>
                                        </p:tgtEl>
                                        <p:attrNameLst>
                                          <p:attrName>style.visibility</p:attrName>
                                        </p:attrNameLst>
                                      </p:cBhvr>
                                      <p:to>
                                        <p:strVal val="visible"/>
                                      </p:to>
                                    </p:set>
                                  </p:childTnLst>
                                </p:cTn>
                              </p:par>
                            </p:childTnLst>
                          </p:cTn>
                        </p:par>
                        <p:par>
                          <p:cTn id="10" fill="hold">
                            <p:stCondLst>
                              <p:cond delay="300"/>
                            </p:stCondLst>
                            <p:childTnLst>
                              <p:par>
                                <p:cTn id="11" presetID="1" presetClass="entr" presetSubtype="0" fill="hold" nodeType="afterEffect">
                                  <p:stCondLst>
                                    <p:cond delay="300"/>
                                  </p:stCondLst>
                                  <p:childTnLst>
                                    <p:set>
                                      <p:cBhvr>
                                        <p:cTn id="12" dur="1" fill="hold">
                                          <p:stCondLst>
                                            <p:cond delay="0"/>
                                          </p:stCondLst>
                                        </p:cTn>
                                        <p:tgtEl>
                                          <p:spTgt spid="19"/>
                                        </p:tgtEl>
                                        <p:attrNameLst>
                                          <p:attrName>style.visibility</p:attrName>
                                        </p:attrNameLst>
                                      </p:cBhvr>
                                      <p:to>
                                        <p:strVal val="visible"/>
                                      </p:to>
                                    </p:set>
                                  </p:childTnLst>
                                </p:cTn>
                              </p:par>
                            </p:childTnLst>
                          </p:cTn>
                        </p:par>
                        <p:par>
                          <p:cTn id="13" fill="hold">
                            <p:stCondLst>
                              <p:cond delay="600"/>
                            </p:stCondLst>
                            <p:childTnLst>
                              <p:par>
                                <p:cTn id="14" presetID="1" presetClass="entr" presetSubtype="0" fill="hold" grpId="0" nodeType="afterEffect">
                                  <p:stCondLst>
                                    <p:cond delay="200"/>
                                  </p:stCondLst>
                                  <p:childTnLst>
                                    <p:set>
                                      <p:cBhvr>
                                        <p:cTn id="15" dur="1" fill="hold">
                                          <p:stCondLst>
                                            <p:cond delay="0"/>
                                          </p:stCondLst>
                                        </p:cTn>
                                        <p:tgtEl>
                                          <p:spTgt spid="25"/>
                                        </p:tgtEl>
                                        <p:attrNameLst>
                                          <p:attrName>style.visibility</p:attrName>
                                        </p:attrNameLst>
                                      </p:cBhvr>
                                      <p:to>
                                        <p:strVal val="visible"/>
                                      </p:to>
                                    </p:set>
                                  </p:childTnLst>
                                </p:cTn>
                              </p:par>
                            </p:childTnLst>
                          </p:cTn>
                        </p:par>
                        <p:par>
                          <p:cTn id="16" fill="hold">
                            <p:stCondLst>
                              <p:cond delay="800"/>
                            </p:stCondLst>
                            <p:childTnLst>
                              <p:par>
                                <p:cTn id="17" presetID="1" presetClass="entr" presetSubtype="0" fill="hold" grpId="0" nodeType="afterEffect">
                                  <p:stCondLst>
                                    <p:cond delay="100"/>
                                  </p:stCondLst>
                                  <p:childTnLst>
                                    <p:set>
                                      <p:cBhvr>
                                        <p:cTn id="18" dur="1" fill="hold">
                                          <p:stCondLst>
                                            <p:cond delay="0"/>
                                          </p:stCondLst>
                                        </p:cTn>
                                        <p:tgtEl>
                                          <p:spTgt spid="27"/>
                                        </p:tgtEl>
                                        <p:attrNameLst>
                                          <p:attrName>style.visibility</p:attrName>
                                        </p:attrNameLst>
                                      </p:cBhvr>
                                      <p:to>
                                        <p:strVal val="visible"/>
                                      </p:to>
                                    </p:set>
                                  </p:childTnLst>
                                </p:cTn>
                              </p:par>
                            </p:childTnLst>
                          </p:cTn>
                        </p:par>
                        <p:par>
                          <p:cTn id="19" fill="hold">
                            <p:stCondLst>
                              <p:cond delay="900"/>
                            </p:stCondLst>
                            <p:childTnLst>
                              <p:par>
                                <p:cTn id="20" presetID="1" presetClass="entr" presetSubtype="0" fill="hold" nodeType="afterEffect">
                                  <p:stCondLst>
                                    <p:cond delay="200"/>
                                  </p:stCondLst>
                                  <p:childTnLst>
                                    <p:set>
                                      <p:cBhvr>
                                        <p:cTn id="21" dur="1" fill="hold">
                                          <p:stCondLst>
                                            <p:cond delay="0"/>
                                          </p:stCondLst>
                                        </p:cTn>
                                        <p:tgtEl>
                                          <p:spTgt spid="5123"/>
                                        </p:tgtEl>
                                        <p:attrNameLst>
                                          <p:attrName>style.visibility</p:attrName>
                                        </p:attrNameLst>
                                      </p:cBhvr>
                                      <p:to>
                                        <p:strVal val="visible"/>
                                      </p:to>
                                    </p:set>
                                  </p:childTnLst>
                                </p:cTn>
                              </p:par>
                            </p:childTnLst>
                          </p:cTn>
                        </p:par>
                        <p:par>
                          <p:cTn id="22" fill="hold">
                            <p:stCondLst>
                              <p:cond delay="1100"/>
                            </p:stCondLst>
                            <p:childTnLst>
                              <p:par>
                                <p:cTn id="23" presetID="1" presetClass="entr" presetSubtype="0" fill="hold" nodeType="afterEffect">
                                  <p:stCondLst>
                                    <p:cond delay="200"/>
                                  </p:stCondLst>
                                  <p:childTnLst>
                                    <p:set>
                                      <p:cBhvr>
                                        <p:cTn id="24" dur="1" fill="hold">
                                          <p:stCondLst>
                                            <p:cond delay="0"/>
                                          </p:stCondLst>
                                        </p:cTn>
                                        <p:tgtEl>
                                          <p:spTgt spid="15"/>
                                        </p:tgtEl>
                                        <p:attrNameLst>
                                          <p:attrName>style.visibility</p:attrName>
                                        </p:attrNameLst>
                                      </p:cBhvr>
                                      <p:to>
                                        <p:strVal val="visible"/>
                                      </p:to>
                                    </p:set>
                                  </p:childTnLst>
                                </p:cTn>
                              </p:par>
                            </p:childTnLst>
                          </p:cTn>
                        </p:par>
                        <p:par>
                          <p:cTn id="25" fill="hold">
                            <p:stCondLst>
                              <p:cond delay="1300"/>
                            </p:stCondLst>
                            <p:childTnLst>
                              <p:par>
                                <p:cTn id="26" presetID="1" presetClass="entr" presetSubtype="0" fill="hold" nodeType="afterEffect">
                                  <p:stCondLst>
                                    <p:cond delay="200"/>
                                  </p:stCondLst>
                                  <p:childTnLst>
                                    <p:set>
                                      <p:cBhvr>
                                        <p:cTn id="27" dur="1" fill="hold">
                                          <p:stCondLst>
                                            <p:cond delay="0"/>
                                          </p:stCondLst>
                                        </p:cTn>
                                        <p:tgtEl>
                                          <p:spTgt spid="18"/>
                                        </p:tgtEl>
                                        <p:attrNameLst>
                                          <p:attrName>style.visibility</p:attrName>
                                        </p:attrNameLst>
                                      </p:cBhvr>
                                      <p:to>
                                        <p:strVal val="visible"/>
                                      </p:to>
                                    </p:set>
                                  </p:childTnLst>
                                </p:cTn>
                              </p:par>
                            </p:childTnLst>
                          </p:cTn>
                        </p:par>
                        <p:par>
                          <p:cTn id="28" fill="hold">
                            <p:stCondLst>
                              <p:cond delay="1500"/>
                            </p:stCondLst>
                            <p:childTnLst>
                              <p:par>
                                <p:cTn id="29" presetID="1" presetClass="entr" presetSubtype="0" fill="hold" nodeType="afterEffect">
                                  <p:stCondLst>
                                    <p:cond delay="300"/>
                                  </p:stCondLst>
                                  <p:childTnLst>
                                    <p:set>
                                      <p:cBhvr>
                                        <p:cTn id="30" dur="1" fill="hold">
                                          <p:stCondLst>
                                            <p:cond delay="0"/>
                                          </p:stCondLst>
                                        </p:cTn>
                                        <p:tgtEl>
                                          <p:spTgt spid="17"/>
                                        </p:tgtEl>
                                        <p:attrNameLst>
                                          <p:attrName>style.visibility</p:attrName>
                                        </p:attrNameLst>
                                      </p:cBhvr>
                                      <p:to>
                                        <p:strVal val="visible"/>
                                      </p:to>
                                    </p:set>
                                  </p:childTnLst>
                                </p:cTn>
                              </p:par>
                            </p:childTnLst>
                          </p:cTn>
                        </p:par>
                        <p:par>
                          <p:cTn id="31" fill="hold">
                            <p:stCondLst>
                              <p:cond delay="1800"/>
                            </p:stCondLst>
                            <p:childTnLst>
                              <p:par>
                                <p:cTn id="32" presetID="1" presetClass="entr" presetSubtype="0" fill="hold" grpId="0" nodeType="afterEffect">
                                  <p:stCondLst>
                                    <p:cond delay="200"/>
                                  </p:stCondLst>
                                  <p:childTnLst>
                                    <p:set>
                                      <p:cBhvr>
                                        <p:cTn id="33" dur="1" fill="hold">
                                          <p:stCondLst>
                                            <p:cond delay="0"/>
                                          </p:stCondLst>
                                        </p:cTn>
                                        <p:tgtEl>
                                          <p:spTgt spid="3"/>
                                        </p:tgtEl>
                                        <p:attrNameLst>
                                          <p:attrName>style.visibility</p:attrName>
                                        </p:attrNameLst>
                                      </p:cBhvr>
                                      <p:to>
                                        <p:strVal val="visible"/>
                                      </p:to>
                                    </p:set>
                                  </p:childTnLst>
                                </p:cTn>
                              </p:par>
                            </p:childTnLst>
                          </p:cTn>
                        </p:par>
                        <p:par>
                          <p:cTn id="34" fill="hold">
                            <p:stCondLst>
                              <p:cond delay="2000"/>
                            </p:stCondLst>
                            <p:childTnLst>
                              <p:par>
                                <p:cTn id="35" presetID="1" presetClass="entr" presetSubtype="0" fill="hold" nodeType="afterEffect">
                                  <p:stCondLst>
                                    <p:cond delay="300"/>
                                  </p:stCondLst>
                                  <p:childTnLst>
                                    <p:set>
                                      <p:cBhvr>
                                        <p:cTn id="36" dur="1" fill="hold">
                                          <p:stCondLst>
                                            <p:cond delay="0"/>
                                          </p:stCondLst>
                                        </p:cTn>
                                        <p:tgtEl>
                                          <p:spTgt spid="7"/>
                                        </p:tgtEl>
                                        <p:attrNameLst>
                                          <p:attrName>style.visibility</p:attrName>
                                        </p:attrNameLst>
                                      </p:cBhvr>
                                      <p:to>
                                        <p:strVal val="visible"/>
                                      </p:to>
                                    </p:set>
                                  </p:childTnLst>
                                </p:cTn>
                              </p:par>
                            </p:childTnLst>
                          </p:cTn>
                        </p:par>
                        <p:par>
                          <p:cTn id="37" fill="hold">
                            <p:stCondLst>
                              <p:cond delay="2300"/>
                            </p:stCondLst>
                            <p:childTnLst>
                              <p:par>
                                <p:cTn id="38" presetID="1" presetClass="entr" presetSubtype="0" fill="hold" nodeType="afterEffect">
                                  <p:stCondLst>
                                    <p:cond delay="100"/>
                                  </p:stCondLst>
                                  <p:childTnLst>
                                    <p:set>
                                      <p:cBhvr>
                                        <p:cTn id="39" dur="1" fill="hold">
                                          <p:stCondLst>
                                            <p:cond delay="0"/>
                                          </p:stCondLst>
                                        </p:cTn>
                                        <p:tgtEl>
                                          <p:spTgt spid="24"/>
                                        </p:tgtEl>
                                        <p:attrNameLst>
                                          <p:attrName>style.visibility</p:attrName>
                                        </p:attrNameLst>
                                      </p:cBhvr>
                                      <p:to>
                                        <p:strVal val="visible"/>
                                      </p:to>
                                    </p:set>
                                  </p:childTnLst>
                                </p:cTn>
                              </p:par>
                            </p:childTnLst>
                          </p:cTn>
                        </p:par>
                        <p:par>
                          <p:cTn id="40" fill="hold">
                            <p:stCondLst>
                              <p:cond delay="2400"/>
                            </p:stCondLst>
                            <p:childTnLst>
                              <p:par>
                                <p:cTn id="41" presetID="1"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par>
                          <p:cTn id="43" fill="hold">
                            <p:stCondLst>
                              <p:cond delay="2400"/>
                            </p:stCondLst>
                            <p:childTnLst>
                              <p:par>
                                <p:cTn id="44" presetID="1" presetClass="entr" presetSubtype="0" fill="hold" nodeType="afterEffect">
                                  <p:stCondLst>
                                    <p:cond delay="100"/>
                                  </p:stCondLst>
                                  <p:childTnLst>
                                    <p:set>
                                      <p:cBhvr>
                                        <p:cTn id="45" dur="1" fill="hold">
                                          <p:stCondLst>
                                            <p:cond delay="0"/>
                                          </p:stCondLst>
                                        </p:cTn>
                                        <p:tgtEl>
                                          <p:spTgt spid="5126"/>
                                        </p:tgtEl>
                                        <p:attrNameLst>
                                          <p:attrName>style.visibility</p:attrName>
                                        </p:attrNameLst>
                                      </p:cBhvr>
                                      <p:to>
                                        <p:strVal val="visible"/>
                                      </p:to>
                                    </p:set>
                                  </p:childTnLst>
                                </p:cTn>
                              </p:par>
                            </p:childTnLst>
                          </p:cTn>
                        </p:par>
                        <p:par>
                          <p:cTn id="46" fill="hold">
                            <p:stCondLst>
                              <p:cond delay="2500"/>
                            </p:stCondLst>
                            <p:childTnLst>
                              <p:par>
                                <p:cTn id="47" presetID="1" presetClass="entr" presetSubtype="0" fill="hold" nodeType="afterEffect">
                                  <p:stCondLst>
                                    <p:cond delay="100"/>
                                  </p:stCondLst>
                                  <p:childTnLst>
                                    <p:set>
                                      <p:cBhvr>
                                        <p:cTn id="48" dur="1" fill="hold">
                                          <p:stCondLst>
                                            <p:cond delay="0"/>
                                          </p:stCondLst>
                                        </p:cTn>
                                        <p:tgtEl>
                                          <p:spTgt spid="6"/>
                                        </p:tgtEl>
                                        <p:attrNameLst>
                                          <p:attrName>style.visibility</p:attrName>
                                        </p:attrNameLst>
                                      </p:cBhvr>
                                      <p:to>
                                        <p:strVal val="visible"/>
                                      </p:to>
                                    </p:set>
                                  </p:childTnLst>
                                </p:cTn>
                              </p:par>
                            </p:childTnLst>
                          </p:cTn>
                        </p:par>
                        <p:par>
                          <p:cTn id="49" fill="hold">
                            <p:stCondLst>
                              <p:cond delay="2600"/>
                            </p:stCondLst>
                            <p:childTnLst>
                              <p:par>
                                <p:cTn id="50" presetID="1" presetClass="entr" presetSubtype="0" fill="hold" nodeType="afterEffect">
                                  <p:stCondLst>
                                    <p:cond delay="0"/>
                                  </p:stCondLst>
                                  <p:childTnLst>
                                    <p:set>
                                      <p:cBhvr>
                                        <p:cTn id="51"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5"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SAGE by numbers</a:t>
            </a:r>
            <a:endParaRPr lang="en-US" dirty="0"/>
          </a:p>
        </p:txBody>
      </p:sp>
      <p:sp>
        <p:nvSpPr>
          <p:cNvPr id="3" name="Content Placeholder 2"/>
          <p:cNvSpPr>
            <a:spLocks noGrp="1"/>
          </p:cNvSpPr>
          <p:nvPr>
            <p:ph idx="1"/>
          </p:nvPr>
        </p:nvSpPr>
        <p:spPr>
          <a:xfrm>
            <a:off x="381000" y="1703487"/>
            <a:ext cx="8382000" cy="5078313"/>
          </a:xfrm>
        </p:spPr>
        <p:txBody>
          <a:bodyPr/>
          <a:lstStyle/>
          <a:p>
            <a:pPr marL="0" indent="0">
              <a:buNone/>
            </a:pPr>
            <a:r>
              <a:rPr lang="en-US" sz="2400" b="1" dirty="0" smtClean="0"/>
              <a:t>100</a:t>
            </a:r>
            <a:r>
              <a:rPr lang="en-US" sz="2400" b="1" dirty="0"/>
              <a:t>+ </a:t>
            </a:r>
            <a:r>
              <a:rPr lang="en-US" sz="2400" b="1" dirty="0" smtClean="0"/>
              <a:t>CPU-years </a:t>
            </a:r>
            <a:r>
              <a:rPr lang="en-US" sz="2400" dirty="0" smtClean="0"/>
              <a:t>- largest </a:t>
            </a:r>
            <a:r>
              <a:rPr lang="en-US" sz="2400" dirty="0"/>
              <a:t>dedicated </a:t>
            </a:r>
            <a:r>
              <a:rPr lang="en-US" sz="2400" dirty="0" smtClean="0"/>
              <a:t>fuzz </a:t>
            </a:r>
            <a:r>
              <a:rPr lang="en-US" sz="2400" dirty="0"/>
              <a:t>lab in the </a:t>
            </a:r>
            <a:r>
              <a:rPr lang="en-US" sz="2400" dirty="0" smtClean="0"/>
              <a:t>world</a:t>
            </a:r>
            <a:br>
              <a:rPr lang="en-US" sz="2400" dirty="0" smtClean="0"/>
            </a:br>
            <a:endParaRPr lang="en-US" sz="2000" dirty="0" smtClean="0"/>
          </a:p>
          <a:p>
            <a:pPr marL="0" indent="0">
              <a:buNone/>
            </a:pPr>
            <a:r>
              <a:rPr lang="en-US" sz="2400" b="1" dirty="0" smtClean="0"/>
              <a:t>100s apps - </a:t>
            </a:r>
            <a:r>
              <a:rPr lang="en-US" sz="2400" dirty="0" smtClean="0"/>
              <a:t>fuzzed using SAGE</a:t>
            </a:r>
          </a:p>
          <a:p>
            <a:pPr marL="0" indent="0">
              <a:buNone/>
            </a:pPr>
            <a:endParaRPr lang="en-US" sz="2400" b="1" dirty="0" smtClean="0"/>
          </a:p>
          <a:p>
            <a:pPr marL="0" indent="0">
              <a:buNone/>
            </a:pPr>
            <a:r>
              <a:rPr lang="en-US" sz="2400" b="1" dirty="0" smtClean="0"/>
              <a:t>100s previously unknown bugs found</a:t>
            </a:r>
            <a:endParaRPr lang="en-US" sz="2400" dirty="0" smtClean="0"/>
          </a:p>
          <a:p>
            <a:pPr marL="0" indent="0">
              <a:buNone/>
            </a:pPr>
            <a:endParaRPr lang="en-US" sz="2400" dirty="0"/>
          </a:p>
          <a:p>
            <a:pPr marL="0" indent="0">
              <a:buNone/>
            </a:pPr>
            <a:r>
              <a:rPr lang="en-US" sz="2400" b="1" dirty="0" smtClean="0"/>
              <a:t>1,000,000,000+ computers updated with bug fixes</a:t>
            </a:r>
          </a:p>
          <a:p>
            <a:pPr marL="0" indent="0">
              <a:buNone/>
            </a:pPr>
            <a:endParaRPr lang="en-US" sz="2400" b="1" dirty="0" smtClean="0"/>
          </a:p>
          <a:p>
            <a:pPr marL="0" indent="0">
              <a:buNone/>
            </a:pPr>
            <a:r>
              <a:rPr lang="en-US" sz="2400" b="1" dirty="0" smtClean="0"/>
              <a:t>Millions</a:t>
            </a:r>
            <a:r>
              <a:rPr lang="en-US" sz="2400" dirty="0" smtClean="0"/>
              <a:t> of </a:t>
            </a:r>
            <a:r>
              <a:rPr lang="en-US" sz="2400" b="1" dirty="0" smtClean="0">
                <a:solidFill>
                  <a:srgbClr val="0B891A"/>
                </a:solidFill>
              </a:rPr>
              <a:t>$</a:t>
            </a:r>
            <a:r>
              <a:rPr lang="en-US" sz="2400" dirty="0" smtClean="0"/>
              <a:t> saved for Users and Microsoft</a:t>
            </a:r>
          </a:p>
          <a:p>
            <a:pPr marL="0" indent="0">
              <a:buNone/>
            </a:pPr>
            <a:endParaRPr lang="en-US" sz="2400" dirty="0"/>
          </a:p>
          <a:p>
            <a:pPr marL="0" indent="0">
              <a:buNone/>
            </a:pPr>
            <a:r>
              <a:rPr lang="en-US" sz="2400" b="1" dirty="0" smtClean="0"/>
              <a:t>10s of related tools (incl. </a:t>
            </a:r>
            <a:r>
              <a:rPr lang="en-US" sz="2400" b="1" dirty="0" err="1" smtClean="0"/>
              <a:t>Pex</a:t>
            </a:r>
            <a:r>
              <a:rPr lang="en-US" sz="2400" b="1" dirty="0" smtClean="0"/>
              <a:t>), 100s DART citations</a:t>
            </a:r>
          </a:p>
          <a:p>
            <a:pPr marL="0" indent="0">
              <a:buNone/>
            </a:pPr>
            <a:endParaRPr lang="en-US" sz="2400" b="1" dirty="0"/>
          </a:p>
          <a:p>
            <a:pPr marL="0" indent="0">
              <a:buNone/>
            </a:pPr>
            <a:r>
              <a:rPr lang="en-US" sz="2400" b="1" dirty="0"/>
              <a:t>100,000,000+ constraints	 </a:t>
            </a:r>
            <a:r>
              <a:rPr lang="en-US" sz="2400" b="1" dirty="0" smtClean="0"/>
              <a:t>- </a:t>
            </a:r>
            <a:r>
              <a:rPr lang="en-US" sz="2400" dirty="0" smtClean="0"/>
              <a:t>largest </a:t>
            </a:r>
            <a:r>
              <a:rPr lang="en-US" sz="2400" dirty="0"/>
              <a:t>usage </a:t>
            </a:r>
            <a:r>
              <a:rPr lang="en-US" sz="2400" dirty="0" smtClean="0"/>
              <a:t>for </a:t>
            </a:r>
            <a:r>
              <a:rPr lang="en-US" sz="2400" dirty="0"/>
              <a:t>any SMT solver</a:t>
            </a:r>
            <a:endParaRPr lang="en-US" sz="2400" b="1" dirty="0" smtClean="0"/>
          </a:p>
        </p:txBody>
      </p:sp>
      <p:sp>
        <p:nvSpPr>
          <p:cNvPr id="4" name="TextBox 3"/>
          <p:cNvSpPr txBox="1"/>
          <p:nvPr/>
        </p:nvSpPr>
        <p:spPr>
          <a:xfrm>
            <a:off x="1230680" y="1143000"/>
            <a:ext cx="7913320" cy="369332"/>
          </a:xfrm>
          <a:prstGeom prst="rect">
            <a:avLst/>
          </a:prstGeom>
          <a:noFill/>
        </p:spPr>
        <p:txBody>
          <a:bodyPr wrap="none" rtlCol="0">
            <a:spAutoFit/>
          </a:bodyPr>
          <a:lstStyle/>
          <a:p>
            <a:r>
              <a:rPr lang="en-US" dirty="0" smtClean="0">
                <a:solidFill>
                  <a:schemeClr val="bg1"/>
                </a:solidFill>
              </a:rPr>
              <a:t>Slide shamelessly stolen and adapted from [Patrice Godefroid, ISSTA 2010]</a:t>
            </a:r>
          </a:p>
        </p:txBody>
      </p:sp>
    </p:spTree>
    <p:extLst>
      <p:ext uri="{BB962C8B-B14F-4D97-AF65-F5344CB8AC3E}">
        <p14:creationId xmlns:p14="http://schemas.microsoft.com/office/powerpoint/2010/main" val="22840466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22312" y="4374467"/>
            <a:ext cx="7690116" cy="443198"/>
          </a:xfrm>
        </p:spPr>
        <p:txBody>
          <a:bodyPr/>
          <a:lstStyle/>
          <a:p>
            <a:r>
              <a:rPr lang="en-US" sz="3200" b="1" dirty="0"/>
              <a:t>For</a:t>
            </a:r>
            <a:r>
              <a:rPr lang="en-US" sz="3200" dirty="0"/>
              <a:t>mal </a:t>
            </a:r>
            <a:r>
              <a:rPr lang="en-US" sz="3200" b="1" dirty="0"/>
              <a:t>M</a:t>
            </a:r>
            <a:r>
              <a:rPr lang="en-US" sz="3200" dirty="0"/>
              <a:t>odeling using </a:t>
            </a:r>
            <a:r>
              <a:rPr lang="en-US" sz="3200" b="1" dirty="0"/>
              <a:t>L</a:t>
            </a:r>
            <a:r>
              <a:rPr lang="en-US" sz="3200" dirty="0"/>
              <a:t>ogic and </a:t>
            </a:r>
            <a:r>
              <a:rPr lang="en-US" sz="3200" b="1" dirty="0" smtClean="0"/>
              <a:t>A</a:t>
            </a:r>
            <a:r>
              <a:rPr lang="en-US" sz="3200" dirty="0" smtClean="0"/>
              <a:t>nalysis</a:t>
            </a:r>
            <a:endParaRPr lang="en-US" sz="32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2032348"/>
            <a:ext cx="3843217" cy="939452"/>
          </a:xfrm>
          <a:prstGeom prst="rect">
            <a:avLst/>
          </a:prstGeom>
        </p:spPr>
      </p:pic>
      <p:sp>
        <p:nvSpPr>
          <p:cNvPr id="2" name="Rectangle 1"/>
          <p:cNvSpPr/>
          <p:nvPr/>
        </p:nvSpPr>
        <p:spPr>
          <a:xfrm>
            <a:off x="1219200" y="5380672"/>
            <a:ext cx="6553200" cy="1477328"/>
          </a:xfrm>
          <a:prstGeom prst="rect">
            <a:avLst/>
          </a:prstGeom>
        </p:spPr>
        <p:txBody>
          <a:bodyPr wrap="square">
            <a:spAutoFit/>
          </a:bodyPr>
          <a:lstStyle/>
          <a:p>
            <a:r>
              <a:rPr lang="en-US" b="1" dirty="0">
                <a:solidFill>
                  <a:srgbClr val="FF0000"/>
                </a:solidFill>
                <a:latin typeface="Arial Narrow" pitchFamily="34" charset="0"/>
              </a:rPr>
              <a:t>Ethan Jackson</a:t>
            </a:r>
            <a:r>
              <a:rPr lang="en-US" dirty="0">
                <a:solidFill>
                  <a:srgbClr val="FF0000"/>
                </a:solidFill>
                <a:latin typeface="Arial Narrow" pitchFamily="34" charset="0"/>
              </a:rPr>
              <a:t>, Nikolaj Bjørner and Wolfram Schulte</a:t>
            </a:r>
          </a:p>
          <a:p>
            <a:r>
              <a:rPr lang="en-US" dirty="0">
                <a:solidFill>
                  <a:srgbClr val="FF0000"/>
                </a:solidFill>
                <a:latin typeface="Arial Narrow" pitchFamily="34" charset="0"/>
              </a:rPr>
              <a:t>Research in Software Engineering (</a:t>
            </a:r>
            <a:r>
              <a:rPr lang="en-US" dirty="0" err="1">
                <a:solidFill>
                  <a:srgbClr val="FF0000"/>
                </a:solidFill>
                <a:latin typeface="Arial Narrow" pitchFamily="34" charset="0"/>
              </a:rPr>
              <a:t>RiSE</a:t>
            </a:r>
            <a:r>
              <a:rPr lang="en-US" dirty="0">
                <a:solidFill>
                  <a:srgbClr val="FF0000"/>
                </a:solidFill>
                <a:latin typeface="Arial Narrow" pitchFamily="34" charset="0"/>
              </a:rPr>
              <a:t>), Microsoft Research</a:t>
            </a:r>
          </a:p>
          <a:p>
            <a:endParaRPr lang="en-US" dirty="0">
              <a:solidFill>
                <a:srgbClr val="FF0000"/>
              </a:solidFill>
              <a:latin typeface="Arial Narrow" pitchFamily="34" charset="0"/>
            </a:endParaRPr>
          </a:p>
          <a:p>
            <a:r>
              <a:rPr lang="en-US" b="1" dirty="0">
                <a:solidFill>
                  <a:srgbClr val="FF0000"/>
                </a:solidFill>
                <a:latin typeface="Arial Narrow" pitchFamily="34" charset="0"/>
              </a:rPr>
              <a:t>Dirk Seifert, Markus Dahlweid </a:t>
            </a:r>
            <a:r>
              <a:rPr lang="en-US" dirty="0">
                <a:solidFill>
                  <a:srgbClr val="FF0000"/>
                </a:solidFill>
                <a:latin typeface="Arial Narrow" pitchFamily="34" charset="0"/>
              </a:rPr>
              <a:t>and Thomas Santen,</a:t>
            </a:r>
          </a:p>
          <a:p>
            <a:r>
              <a:rPr lang="en-US" dirty="0">
                <a:solidFill>
                  <a:srgbClr val="FF0000"/>
                </a:solidFill>
                <a:latin typeface="Arial Narrow" pitchFamily="34" charset="0"/>
              </a:rPr>
              <a:t>European Microsoft Innovation Center (EMIC), Aachen, Germany</a:t>
            </a:r>
          </a:p>
        </p:txBody>
      </p:sp>
    </p:spTree>
    <p:extLst>
      <p:ext uri="{BB962C8B-B14F-4D97-AF65-F5344CB8AC3E}">
        <p14:creationId xmlns:p14="http://schemas.microsoft.com/office/powerpoint/2010/main" val="14517718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LEXMETADATA" val="&lt;?xml version=&quot;1.0&quot; encoding=&quot;utf-16&quot;?&gt;&#10;&lt;PresentationMetadata xmlns:xsi=&quot;http://www.w3.org/2001/XMLSchema-instance&quot; xmlns:xsd=&quot;http://www.w3.org/2001/XMLSchema&quot;&gt;&#10;  &lt;TransitionType&gt;Direct&lt;/TransitionType&gt;&#10;  &lt;UniqueID&gt;0&lt;/UniqueID&gt;&#10;  &lt;ShowPreviews&gt;true&lt;/ShowPreviews&gt;&#10;  &lt;ShowReviews&gt;true&lt;/ShowReviews&gt;&#10;  &lt;ShowHeaderTitle&gt;true&lt;/ShowHeaderTitle&gt;&#10;  &lt;ShowHeaderNumber&gt;true&lt;/ShowHeaderNumber&gt;&#10;  &lt;SectionTemplate&gt;Template2&lt;/SectionTemplate&gt;&#10;  &lt;SectionTemplateColor&gt;&#10;    &lt;A&gt;255&lt;/A&gt;&#10;    &lt;R&gt;0&lt;/R&gt;&#10;    &lt;G&gt;0&lt;/G&gt;&#10;    &lt;B&gt;205&lt;/B&gt;&#10;    &lt;ScA&gt;1&lt;/ScA&gt;&#10;    &lt;ScR&gt;0&lt;/ScR&gt;&#10;    &lt;ScG&gt;0&lt;/ScG&gt;&#10;    &lt;ScB&gt;0.610495567&lt;/ScB&gt;&#10;  &lt;/SectionTemplateColor&gt;&#10;  &lt;SectionArrangement&gt;Simple&lt;/SectionArrangement&gt;&#10;&lt;/PresentationMetadata&gt;"/>
</p:tagLst>
</file>

<file path=ppt/tags/tag2.xml><?xml version="1.0" encoding="utf-8"?>
<p:tagLst xmlns:a="http://schemas.openxmlformats.org/drawingml/2006/main" xmlns:r="http://schemas.openxmlformats.org/officeDocument/2006/relationships" xmlns:p="http://schemas.openxmlformats.org/presentationml/2006/main">
  <p:tag name="TIMING" val="|2.4|13.4|19.3|13.6|17.1"/>
</p:tagLst>
</file>

<file path=ppt/theme/theme1.xml><?xml version="1.0" encoding="utf-8"?>
<a:theme xmlns:a="http://schemas.openxmlformats.org/drawingml/2006/main" name="MSR_PPT_all_template_v05_light">
  <a:themeElements>
    <a:clrScheme name="MSR 2007">
      <a:dk1>
        <a:srgbClr val="000000"/>
      </a:dk1>
      <a:lt1>
        <a:srgbClr val="FFFFFF"/>
      </a:lt1>
      <a:dk2>
        <a:srgbClr val="3F3F3F"/>
      </a:dk2>
      <a:lt2>
        <a:srgbClr val="FFFFFF"/>
      </a:lt2>
      <a:accent1>
        <a:srgbClr val="FFDF79"/>
      </a:accent1>
      <a:accent2>
        <a:srgbClr val="5782B5"/>
      </a:accent2>
      <a:accent3>
        <a:srgbClr val="E28A54"/>
      </a:accent3>
      <a:accent4>
        <a:srgbClr val="94D850"/>
      </a:accent4>
      <a:accent5>
        <a:srgbClr val="FFA94B"/>
      </a:accent5>
      <a:accent6>
        <a:srgbClr val="9047B9"/>
      </a:accent6>
      <a:hlink>
        <a:srgbClr val="009ED6"/>
      </a:hlink>
      <a:folHlink>
        <a:srgbClr val="DDD819"/>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noFill/>
      </a:spPr>
      <a:bodyPr wrap="none" rtlCol="0">
        <a:spAutoFit/>
      </a:bodyPr>
      <a:lstStyle>
        <a:defPPr>
          <a:defRPr dirty="0" err="1" smtClean="0">
            <a:solidFill>
              <a:schemeClr val="bg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E3074916C7A05429E3860C96E939D68" ma:contentTypeVersion="3" ma:contentTypeDescription="Create a new document." ma:contentTypeScope="" ma:versionID="2f9d0a3e4dab1dbcfa92ef49294c9fd6">
  <xsd:schema xmlns:xsd="http://www.w3.org/2001/XMLSchema" xmlns:p="http://schemas.microsoft.com/office/2006/metadata/properties" targetNamespace="http://schemas.microsoft.com/office/2006/metadata/properties" ma:root="true" ma:fieldsID="1767b50499e116a953c72fb09f4df49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outs:outSpaceData xmlns:outs="http://schemas.microsoft.com/office/2009/outspace/metadata">
  <outs:relatedDates>
    <outs:relatedDate>
      <outs:type>3</outs:type>
      <outs:displayName>Last Modified</outs:displayName>
      <outs:dateTime>2009-06-13T23:56:55Z</outs:dateTime>
      <outs:isPinned>true</outs:isPinned>
    </outs:relatedDate>
    <outs:relatedDate>
      <outs:type>2</outs:type>
      <outs:displayName>Created</outs:displayName>
      <outs:dateTime>2007-06-05T19:21:09Z</outs:dateTime>
      <outs:isPinned>true</outs:isPinned>
    </outs:relatedDate>
    <outs:relatedDate>
      <outs:type>4</outs:type>
      <outs:displayName>Last Printed</outs:displayName>
      <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Jennifer Henshaw</outs:displayName>
          <outs:accountName/>
        </outs:relatedPerson>
      </outs:people>
      <outs:source>0</outs:source>
      <outs:isPinned>true</outs:isPinned>
    </outs:relatedPeopleItem>
    <outs:relatedPeopleItem>
      <outs:category>Last modified by</outs:category>
      <outs:people>
        <outs:relatedPerson>
          <outs:displayName>Nikolaj Bjorner</outs:displayName>
          <outs:accountName/>
        </outs:relatedPerson>
      </outs:people>
      <outs:source>0</outs:source>
      <outs:isPinned>true</outs:isPinned>
    </outs:relatedPeopleItem>
    <outs:relatedPeopleItem>
      <outs:category>Manager</outs:category>
      <outs:people>
        <outs:relatedPerson>
          <outs:displayName>&lt;Content Manager Name Here&gt;</outs:displayName>
          <outs:accountName/>
        </outs:relatedPerson>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8</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propertyMetadataList>
  <outs:corruptMetadataWasLost/>
</outs:outSpaceData>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18D8302-06BF-48B4-A23B-C02C7EDB1585}">
  <ds:schemaRefs>
    <ds:schemaRef ds:uri="http://schemas.microsoft.com/sharepoint/v3/contenttype/forms"/>
  </ds:schemaRefs>
</ds:datastoreItem>
</file>

<file path=customXml/itemProps2.xml><?xml version="1.0" encoding="utf-8"?>
<ds:datastoreItem xmlns:ds="http://schemas.openxmlformats.org/officeDocument/2006/customXml" ds:itemID="{44FE10DA-B75A-4A0C-95A3-7C4AB406BA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2269D944-88CE-42D2-A308-449EAFE1901A}">
  <ds:schemaRefs>
    <ds:schemaRef ds:uri="http://schemas.microsoft.com/office/2009/outspace/metadata"/>
  </ds:schemaRefs>
</ds:datastoreItem>
</file>

<file path=customXml/itemProps4.xml><?xml version="1.0" encoding="utf-8"?>
<ds:datastoreItem xmlns:ds="http://schemas.openxmlformats.org/officeDocument/2006/customXml" ds:itemID="{014AE0F6-A26A-488C-8FCD-1935552EF916}">
  <ds:schemaRefs>
    <ds:schemaRef ds:uri="http://schemas.microsoft.com/office/2006/documentManagement/types"/>
    <ds:schemaRef ds:uri="http://schemas.microsoft.com/office/2006/metadata/properties"/>
    <ds:schemaRef ds:uri="http://purl.org/dc/elements/1.1/"/>
    <ds:schemaRef ds:uri="http://www.w3.org/XML/1998/namespace"/>
    <ds:schemaRef ds:uri="http://purl.org/dc/dcmitype/"/>
    <ds:schemaRef ds:uri="http://schemas.openxmlformats.org/package/2006/metadata/core-properties"/>
    <ds:schemaRef ds:uri="http://purl.org/dc/term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MSR_PPT_all_template_v05_light</Template>
  <TotalTime>25854</TotalTime>
  <Words>2007</Words>
  <Application>Microsoft Office PowerPoint</Application>
  <PresentationFormat>On-screen Show (4:3)</PresentationFormat>
  <Paragraphs>523</Paragraphs>
  <Slides>47</Slides>
  <Notes>17</Notes>
  <HiddenSlides>1</HiddenSlides>
  <MMClips>0</MMClips>
  <ScaleCrop>false</ScaleCrop>
  <HeadingPairs>
    <vt:vector size="4" baseType="variant">
      <vt:variant>
        <vt:lpstr>Theme</vt:lpstr>
      </vt:variant>
      <vt:variant>
        <vt:i4>2</vt:i4>
      </vt:variant>
      <vt:variant>
        <vt:lpstr>Slide Titles</vt:lpstr>
      </vt:variant>
      <vt:variant>
        <vt:i4>47</vt:i4>
      </vt:variant>
    </vt:vector>
  </HeadingPairs>
  <TitlesOfParts>
    <vt:vector size="49" baseType="lpstr">
      <vt:lpstr>MSR_PPT_all_template_v05_light</vt:lpstr>
      <vt:lpstr>Office Theme</vt:lpstr>
      <vt:lpstr>Logic-based  Modeling and Analysis Tools from Microsoft Research</vt:lpstr>
      <vt:lpstr>Agenda</vt:lpstr>
      <vt:lpstr>Other FITs from Microsoft (Research)</vt:lpstr>
      <vt:lpstr>                 Research In Software Engineering</vt:lpstr>
      <vt:lpstr>                 Tools</vt:lpstr>
      <vt:lpstr>PowerPoint Presentation</vt:lpstr>
      <vt:lpstr>Tools using Z3</vt:lpstr>
      <vt:lpstr>SAGE by numbers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FORMULA</vt:lpstr>
      <vt:lpstr>FORMULA -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Web Browser Extension Security</vt:lpstr>
      <vt:lpstr>PowerPoint Presentation</vt:lpstr>
      <vt:lpstr>PowerPoint Presentation</vt:lpstr>
      <vt:lpstr>PowerPoint Presentation</vt:lpstr>
      <vt:lpstr>PowerPoint Presentation</vt:lpstr>
      <vt:lpstr>PowerPoint Presentation</vt:lpstr>
      <vt:lpstr>IBEX: Formal Basis for Browser Extension Security</vt:lpstr>
      <vt:lpstr>PowerPoint Presentation</vt:lpstr>
      <vt:lpstr>PowerPoint Presentation</vt:lpstr>
      <vt:lpstr>PowerPoint Presentation</vt:lpstr>
      <vt:lpstr>Basic Extension: read text in &lt;head&gt;</vt:lpstr>
      <vt:lpstr>PowerPoint Presentation</vt:lpstr>
      <vt:lpstr>PowerPoint Presentation</vt:lpstr>
      <vt:lpstr>PowerPoint Presentation</vt:lpstr>
      <vt:lpstr>PowerPoint Presentation</vt:lpstr>
      <vt:lpstr>PowerPoint Presentation</vt:lpstr>
      <vt:lpstr>PowerPoint Presentation</vt:lpstr>
    </vt:vector>
  </TitlesOfParts>
  <Manager>&lt;Content Manager Name Here&gt;</Manager>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subject>Name of Event</dc:subject>
  <dc:creator>Jennifer Henshaw</dc:creator>
  <dc:description>Template: Mark Johnson, Silver Fox Productions Inc.
Formatting:
Event Date:
Event Location:
Audience:</dc:description>
  <cp:lastModifiedBy>Nikolaj Bjorner</cp:lastModifiedBy>
  <cp:revision>1650</cp:revision>
  <dcterms:created xsi:type="dcterms:W3CDTF">2007-06-05T19:21:09Z</dcterms:created>
  <dcterms:modified xsi:type="dcterms:W3CDTF">2011-05-24T21:56:26Z</dcterms:modified>
</cp:coreProperties>
</file>