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32" r:id="rId3"/>
    <p:sldId id="317" r:id="rId4"/>
    <p:sldId id="315" r:id="rId5"/>
    <p:sldId id="316" r:id="rId6"/>
    <p:sldId id="302" r:id="rId7"/>
    <p:sldId id="259" r:id="rId8"/>
    <p:sldId id="273" r:id="rId9"/>
    <p:sldId id="272" r:id="rId10"/>
    <p:sldId id="288" r:id="rId11"/>
    <p:sldId id="280" r:id="rId12"/>
    <p:sldId id="264" r:id="rId13"/>
    <p:sldId id="295" r:id="rId14"/>
    <p:sldId id="334" r:id="rId15"/>
    <p:sldId id="335" r:id="rId16"/>
    <p:sldId id="336" r:id="rId17"/>
    <p:sldId id="337" r:id="rId18"/>
    <p:sldId id="274" r:id="rId19"/>
    <p:sldId id="339" r:id="rId20"/>
    <p:sldId id="268" r:id="rId21"/>
    <p:sldId id="297" r:id="rId22"/>
    <p:sldId id="299" r:id="rId23"/>
    <p:sldId id="300" r:id="rId24"/>
    <p:sldId id="303" r:id="rId25"/>
    <p:sldId id="304" r:id="rId26"/>
    <p:sldId id="338" r:id="rId27"/>
    <p:sldId id="305" r:id="rId28"/>
    <p:sldId id="333" r:id="rId29"/>
    <p:sldId id="271" r:id="rId30"/>
    <p:sldId id="33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05F46BA-8C4D-498F-B46F-FD12F0A5C6CD}">
          <p14:sldIdLst>
            <p14:sldId id="256"/>
            <p14:sldId id="332"/>
            <p14:sldId id="317"/>
            <p14:sldId id="315"/>
            <p14:sldId id="316"/>
            <p14:sldId id="302"/>
            <p14:sldId id="259"/>
            <p14:sldId id="273"/>
            <p14:sldId id="272"/>
            <p14:sldId id="288"/>
            <p14:sldId id="280"/>
            <p14:sldId id="264"/>
            <p14:sldId id="295"/>
            <p14:sldId id="334"/>
            <p14:sldId id="335"/>
            <p14:sldId id="336"/>
            <p14:sldId id="337"/>
            <p14:sldId id="274"/>
            <p14:sldId id="339"/>
            <p14:sldId id="268"/>
            <p14:sldId id="297"/>
            <p14:sldId id="299"/>
            <p14:sldId id="300"/>
            <p14:sldId id="303"/>
            <p14:sldId id="304"/>
            <p14:sldId id="338"/>
            <p14:sldId id="305"/>
            <p14:sldId id="333"/>
            <p14:sldId id="271"/>
            <p14:sldId id="33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A3E7FF"/>
    <a:srgbClr val="C4E59F"/>
    <a:srgbClr val="FFB5A3"/>
    <a:srgbClr val="FFFFFF"/>
    <a:srgbClr val="DDDDDD"/>
    <a:srgbClr val="FF0000"/>
    <a:srgbClr val="FF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4" autoAdjust="0"/>
    <p:restoredTop sz="92450" autoAdjust="0"/>
  </p:normalViewPr>
  <p:slideViewPr>
    <p:cSldViewPr>
      <p:cViewPr varScale="1">
        <p:scale>
          <a:sx n="124" d="100"/>
          <a:sy n="124" d="100"/>
        </p:scale>
        <p:origin x="-10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D128F7-5CFD-4BD5-BC60-96F70100A1F0}" type="datetimeFigureOut">
              <a:rPr lang="en-US"/>
              <a:pPr>
                <a:defRPr/>
              </a:pPr>
              <a:t>10/14/2011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22FB98-2276-44F4-BCFE-CBA85B191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67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10EF9-A783-4556-90AA-90A0AA5A52F3}" type="datetimeFigureOut">
              <a:rPr lang="en-US"/>
              <a:pPr>
                <a:defRPr/>
              </a:pPr>
              <a:t>10/14/2011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344C4-CEFF-448E-87A2-659481721B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CB7A3-FEF9-4377-8EA3-C8DE4106A545}" type="datetimeFigureOut">
              <a:rPr lang="en-US"/>
              <a:pPr>
                <a:defRPr/>
              </a:pPr>
              <a:t>10/14/2011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5E30D-A2AB-4AA9-A223-ECE7787D31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9E9A2-48B8-4C5A-BB50-595ED712C9E8}" type="datetimeFigureOut">
              <a:rPr lang="en-US"/>
              <a:pPr>
                <a:defRPr/>
              </a:pPr>
              <a:t>10/14/2011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3A7CB-60A5-422A-B112-A409889E3C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18"/>
            <a:ext cx="8229600" cy="39608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BBA84-1DBC-451A-9170-17215247D102}" type="datetimeFigureOut">
              <a:rPr lang="en-US"/>
              <a:pPr>
                <a:defRPr/>
              </a:pPr>
              <a:t>10/14/2011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D3AA-D2C3-43EF-8073-A30C0127FD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1A7AF-322F-430D-8B9E-5E7E3365802D}" type="datetimeFigureOut">
              <a:rPr lang="en-US"/>
              <a:pPr>
                <a:defRPr/>
              </a:pPr>
              <a:t>10/14/2011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87FDA-9897-42B8-AD2A-8C247F66AF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A622D-61D3-4310-BC57-2BC4AED359C1}" type="datetimeFigureOut">
              <a:rPr lang="en-US"/>
              <a:pPr>
                <a:defRPr/>
              </a:pPr>
              <a:t>10/14/2011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39AB9-AA44-430F-B8BD-638D2088B8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C2482-1225-4D93-8A69-937EC137B9F9}" type="datetimeFigureOut">
              <a:rPr lang="en-US"/>
              <a:pPr>
                <a:defRPr/>
              </a:pPr>
              <a:t>10/14/2011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43A2F-F28C-406D-8DF4-ED06BC551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D2FB-C2F6-4941-8FC6-E6A91E90D942}" type="datetimeFigureOut">
              <a:rPr lang="en-US"/>
              <a:pPr>
                <a:defRPr/>
              </a:pPr>
              <a:t>10/14/2011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994E-160C-4EE3-9BD0-FB547AD3D2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EAC29-6E91-402D-8EA9-BFAEC95D2BAA}" type="datetimeFigureOut">
              <a:rPr lang="en-US"/>
              <a:pPr>
                <a:defRPr/>
              </a:pPr>
              <a:t>10/14/2011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D0FA-5BB6-46AA-949A-8A3FB2B66D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363A2-9EB1-46A5-9E5C-0C0B5F241D46}" type="datetimeFigureOut">
              <a:rPr lang="en-US"/>
              <a:pPr>
                <a:defRPr/>
              </a:pPr>
              <a:t>10/14/2011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0680-6DB1-4F7B-B31A-03CE80571D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FA38C-986A-4D66-9E2B-3828140B55F9}" type="datetimeFigureOut">
              <a:rPr lang="en-US"/>
              <a:pPr>
                <a:defRPr/>
              </a:pPr>
              <a:t>10/14/2011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67276-C21D-45A0-B92D-CCC45311F7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Lab_PP_Banner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14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39938"/>
            <a:ext cx="82296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E2C075-38A0-4651-9729-16BBDED37AAB}" type="datetimeFigureOut">
              <a:rPr lang="en-US"/>
              <a:pPr>
                <a:defRPr/>
              </a:pPr>
              <a:t>10/14/2011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C80420-0C3F-4EF2-8C46-78C8A81CB9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B0F0"/>
          </a:solidFill>
          <a:latin typeface="Segoe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9.png"/><Relationship Id="rId7" Type="http://schemas.openxmlformats.org/officeDocument/2006/relationships/image" Target="../media/image31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microsoft.com/office/2007/relationships/hdphoto" Target="../media/hdphoto1.wdp"/><Relationship Id="rId4" Type="http://schemas.openxmlformats.org/officeDocument/2006/relationships/image" Target="../media/image11.wmf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default.aspx?id=144654" TargetMode="External"/><Relationship Id="rId2" Type="http://schemas.openxmlformats.org/officeDocument/2006/relationships/hyperlink" Target="http://research.microsoft.com/apps/pubs/?id=14172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search.microsoft.com/apps/pubs/?id=141708" TargetMode="External"/><Relationship Id="rId4" Type="http://schemas.openxmlformats.org/officeDocument/2006/relationships/hyperlink" Target="http://research.microsoft.com/apps/pubs/?id=14609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wmf"/><Relationship Id="rId10" Type="http://schemas.openxmlformats.org/officeDocument/2006/relationships/image" Target="../media/image14.wmf"/><Relationship Id="rId4" Type="http://schemas.openxmlformats.org/officeDocument/2006/relationships/image" Target="../media/image10.wmf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784976" cy="2300266"/>
          </a:xfrm>
        </p:spPr>
        <p:txBody>
          <a:bodyPr/>
          <a:lstStyle/>
          <a:p>
            <a:pPr eaLnBrk="1" hangingPunct="1"/>
            <a:r>
              <a:rPr lang="en-GB" dirty="0" smtClean="0"/>
              <a:t>Privacy-Preserving Smart Metering</a:t>
            </a:r>
            <a:endParaRPr lang="en-GB" sz="2400" dirty="0" smtClean="0">
              <a:latin typeface="Segoe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280920" cy="2376264"/>
          </a:xfrm>
        </p:spPr>
        <p:txBody>
          <a:bodyPr>
            <a:normAutofit fontScale="55000" lnSpcReduction="20000"/>
          </a:bodyPr>
          <a:lstStyle/>
          <a:p>
            <a:pPr algn="l" eaLnBrk="1" hangingPunct="1"/>
            <a:r>
              <a:rPr lang="en-GB" dirty="0"/>
              <a:t>George Danezis (MSR)</a:t>
            </a:r>
          </a:p>
          <a:p>
            <a:pPr algn="l" eaLnBrk="1" hangingPunct="1"/>
            <a:r>
              <a:rPr lang="en-GB" dirty="0"/>
              <a:t>Alfredo Rial (KU Leuven)</a:t>
            </a:r>
          </a:p>
          <a:p>
            <a:pPr algn="l" eaLnBrk="1" hangingPunct="1"/>
            <a:r>
              <a:rPr lang="en-GB" dirty="0"/>
              <a:t>Markulf Kohlweiss (MSR), </a:t>
            </a:r>
          </a:p>
          <a:p>
            <a:pPr algn="l" eaLnBrk="1" hangingPunct="1"/>
            <a:r>
              <a:rPr lang="en-GB" dirty="0"/>
              <a:t>Klaus Kursawe (Nijmegen), </a:t>
            </a:r>
          </a:p>
          <a:p>
            <a:pPr algn="l" eaLnBrk="1" hangingPunct="1"/>
            <a:r>
              <a:rPr lang="en-GB" dirty="0"/>
              <a:t>Cedric Fournet (MSR), </a:t>
            </a:r>
          </a:p>
          <a:p>
            <a:pPr algn="l" eaLnBrk="1" hangingPunct="1"/>
            <a:r>
              <a:rPr lang="en-GB" dirty="0"/>
              <a:t>Andy Gordon (MSR), </a:t>
            </a:r>
          </a:p>
          <a:p>
            <a:pPr algn="l" eaLnBrk="1" hangingPunct="1"/>
            <a:r>
              <a:rPr lang="en-GB" dirty="0"/>
              <a:t>Misha Aizatulin (OU), </a:t>
            </a:r>
          </a:p>
          <a:p>
            <a:pPr algn="l" eaLnBrk="1" hangingPunct="1"/>
            <a:r>
              <a:rPr lang="en-GB" dirty="0"/>
              <a:t>Francois Dupressoir (OU)</a:t>
            </a:r>
          </a:p>
          <a:p>
            <a:pPr algn="l" eaLnBrk="1" hangingPunct="1"/>
            <a:r>
              <a:rPr lang="en-GB" dirty="0"/>
              <a:t>and MS XCG</a:t>
            </a:r>
          </a:p>
          <a:p>
            <a:pPr lvl="0" algn="l" eaLnBrk="1" hangingPunct="1"/>
            <a:endParaRPr lang="en-GB" sz="2000" dirty="0" smtClean="0">
              <a:solidFill>
                <a:prstClr val="black"/>
              </a:solidFill>
              <a:latin typeface="Segoe"/>
            </a:endParaRPr>
          </a:p>
          <a:p>
            <a:pPr algn="l" eaLnBrk="1" hangingPunct="1"/>
            <a:endParaRPr lang="en-GB" sz="1400" dirty="0" smtClean="0">
              <a:latin typeface="Segoe"/>
            </a:endParaRPr>
          </a:p>
          <a:p>
            <a:pPr algn="l" eaLnBrk="1" hangingPunct="1"/>
            <a:endParaRPr lang="en-GB" sz="1400" dirty="0" smtClean="0">
              <a:latin typeface="Sego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549924" cy="456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52388"/>
            <a:ext cx="65627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700808"/>
            <a:ext cx="595312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276872"/>
            <a:ext cx="46291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37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Privacy preserving metering: design principles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1772816"/>
            <a:ext cx="6275040" cy="4896544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Obviously: </a:t>
            </a:r>
            <a:r>
              <a:rPr lang="en-GB" b="1" dirty="0" smtClean="0"/>
              <a:t>integrity &amp; privacy (unconditional)</a:t>
            </a:r>
            <a:br>
              <a:rPr lang="en-GB" b="1" dirty="0" smtClean="0"/>
            </a:br>
            <a:endParaRPr lang="en-GB" b="1" dirty="0" smtClean="0"/>
          </a:p>
          <a:p>
            <a:r>
              <a:rPr lang="en-GB" dirty="0" smtClean="0"/>
              <a:t>Keep meters very simple = cheap</a:t>
            </a:r>
          </a:p>
          <a:p>
            <a:pPr lvl="1"/>
            <a:r>
              <a:rPr lang="en-GB" dirty="0" smtClean="0">
                <a:solidFill>
                  <a:schemeClr val="accent4"/>
                </a:solidFill>
              </a:rPr>
              <a:t>No mobile code</a:t>
            </a:r>
          </a:p>
          <a:p>
            <a:pPr lvl="1"/>
            <a:r>
              <a:rPr lang="en-GB" dirty="0" smtClean="0">
                <a:solidFill>
                  <a:schemeClr val="accent4"/>
                </a:solidFill>
              </a:rPr>
              <a:t>No knowledge of tariff policy or structure</a:t>
            </a:r>
          </a:p>
          <a:p>
            <a:pPr lvl="1"/>
            <a:r>
              <a:rPr lang="en-GB" dirty="0" smtClean="0">
                <a:solidFill>
                  <a:schemeClr val="accent4"/>
                </a:solidFill>
              </a:rPr>
              <a:t>No need for smartness</a:t>
            </a:r>
          </a:p>
          <a:p>
            <a:pPr lvl="1"/>
            <a:r>
              <a:rPr lang="en-GB" dirty="0" smtClean="0">
                <a:solidFill>
                  <a:schemeClr val="accent4"/>
                </a:solidFill>
              </a:rPr>
              <a:t>Low-communication overhead</a:t>
            </a:r>
          </a:p>
          <a:p>
            <a:pPr lvl="1"/>
            <a:r>
              <a:rPr lang="en-GB" dirty="0" smtClean="0">
                <a:solidFill>
                  <a:schemeClr val="accent4"/>
                </a:solidFill>
              </a:rPr>
              <a:t>Ease of certification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Agility</a:t>
            </a:r>
          </a:p>
          <a:p>
            <a:pPr lvl="1"/>
            <a:r>
              <a:rPr lang="en-GB" dirty="0" smtClean="0">
                <a:solidFill>
                  <a:schemeClr val="accent4"/>
                </a:solidFill>
              </a:rPr>
              <a:t>Use any device to compute bills = user control</a:t>
            </a:r>
          </a:p>
          <a:p>
            <a:pPr lvl="1"/>
            <a:r>
              <a:rPr lang="en-GB" dirty="0" smtClean="0">
                <a:solidFill>
                  <a:schemeClr val="accent4"/>
                </a:solidFill>
              </a:rPr>
              <a:t>Compute </a:t>
            </a:r>
            <a:r>
              <a:rPr lang="en-GB" u="sng" dirty="0" smtClean="0">
                <a:solidFill>
                  <a:schemeClr val="accent4"/>
                </a:solidFill>
              </a:rPr>
              <a:t>arbitrary functions </a:t>
            </a:r>
            <a:r>
              <a:rPr lang="en-GB" dirty="0" smtClean="0">
                <a:solidFill>
                  <a:schemeClr val="accent4"/>
                </a:solidFill>
              </a:rPr>
              <a:t>of readings aside bills</a:t>
            </a:r>
          </a:p>
          <a:p>
            <a:pPr lvl="1"/>
            <a:r>
              <a:rPr lang="en-GB" dirty="0" smtClean="0">
                <a:solidFill>
                  <a:schemeClr val="accent4"/>
                </a:solidFill>
              </a:rPr>
              <a:t>Keep up with changing infrastructure for WAN communications</a:t>
            </a:r>
          </a:p>
          <a:p>
            <a:pPr lvl="1"/>
            <a:r>
              <a:rPr lang="en-GB" dirty="0" smtClean="0">
                <a:solidFill>
                  <a:schemeClr val="accent4"/>
                </a:solidFill>
              </a:rPr>
              <a:t>Same meter for different utilities or relying parties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r>
              <a:rPr lang="en-GB" dirty="0" smtClean="0"/>
              <a:t>End-to-end verifiability</a:t>
            </a:r>
          </a:p>
          <a:p>
            <a:pPr lvl="1"/>
            <a:r>
              <a:rPr lang="en-GB" dirty="0" smtClean="0">
                <a:solidFill>
                  <a:schemeClr val="accent4"/>
                </a:solidFill>
              </a:rPr>
              <a:t>Bills can be verified, and show to be correct (or incorrect) to third parties.</a:t>
            </a: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pic>
        <p:nvPicPr>
          <p:cNvPr id="2050" name="Picture 2" descr="C:\Users\gdane\AppData\Local\Microsoft\Windows\Temporary Internet Files\Content.IE5\VZ54RDUB\MC9000401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1" y="2377760"/>
            <a:ext cx="1513982" cy="83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dane\AppData\Local\Microsoft\Windows\Temporary Internet Files\Content.IE5\3K93Q2LY\MC9004414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0" y="3933056"/>
            <a:ext cx="1557543" cy="87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dane\AppData\Local\Microsoft\Windows\Temporary Internet Files\Content.IE5\VZ54RDUB\MC90043153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2" y="5492007"/>
            <a:ext cx="1270680" cy="117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4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oud Callout 26"/>
          <p:cNvSpPr/>
          <p:nvPr/>
        </p:nvSpPr>
        <p:spPr>
          <a:xfrm>
            <a:off x="-208385" y="4774761"/>
            <a:ext cx="2771800" cy="1353328"/>
          </a:xfrm>
          <a:prstGeom prst="cloudCallout">
            <a:avLst>
              <a:gd name="adj1" fmla="val 49401"/>
              <a:gd name="adj2" fmla="val 55747"/>
            </a:avLst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32" y="1556792"/>
            <a:ext cx="8229600" cy="360040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dirty="0" smtClean="0"/>
              <a:t>(A) Certified readings &amp; policy (B) Proof of bill &amp; verification</a:t>
            </a:r>
            <a:endParaRPr lang="en-GB" sz="2000" dirty="0"/>
          </a:p>
        </p:txBody>
      </p:sp>
      <p:pic>
        <p:nvPicPr>
          <p:cNvPr id="4" name="Picture 3" descr="C:\Users\gdane\AppData\Local\Microsoft\Windows\Temporary Internet Files\Content.IE5\ZMUDJMYT\MC900320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11613"/>
            <a:ext cx="1730375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4" y="4038826"/>
            <a:ext cx="1873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Meter</a:t>
            </a:r>
          </a:p>
          <a:p>
            <a:pPr algn="ctr"/>
            <a:r>
              <a:rPr lang="en-GB" dirty="0" smtClean="0"/>
              <a:t>(Electricity, time)</a:t>
            </a:r>
          </a:p>
        </p:txBody>
      </p:sp>
      <p:pic>
        <p:nvPicPr>
          <p:cNvPr id="6" name="Picture 4" descr="C:\Users\gdane\AppData\Local\Microsoft\Windows\Temporary Internet Files\Content.IE5\KLG7ASIY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229374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28235" y="637203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User</a:t>
            </a:r>
            <a:endParaRPr lang="en-GB" dirty="0"/>
          </a:p>
        </p:txBody>
      </p:sp>
      <p:pic>
        <p:nvPicPr>
          <p:cNvPr id="8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61347"/>
            <a:ext cx="1072880" cy="109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20272" y="4006805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Utility </a:t>
            </a:r>
            <a:br>
              <a:rPr lang="en-GB" dirty="0" smtClean="0"/>
            </a:br>
            <a:r>
              <a:rPr lang="en-GB" dirty="0" smtClean="0"/>
              <a:t>Provider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22076" y="2700209"/>
            <a:ext cx="4104456" cy="0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C:\Users\gdane\AppData\Local\Microsoft\Windows\Temporary Internet Files\Content.IE5\KLG7ASIY\MC90035331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85" y="3789040"/>
            <a:ext cx="629923" cy="6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31840" y="3501008"/>
            <a:ext cx="27013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u="sng" dirty="0">
                <a:solidFill>
                  <a:srgbClr val="FF0000"/>
                </a:solidFill>
              </a:rPr>
              <a:t>Signed</a:t>
            </a:r>
            <a:r>
              <a:rPr lang="en-GB" sz="1400" dirty="0"/>
              <a:t> &amp; </a:t>
            </a:r>
            <a:r>
              <a:rPr lang="en-GB" sz="1400" u="sng" dirty="0">
                <a:solidFill>
                  <a:srgbClr val="FF0000"/>
                </a:solidFill>
              </a:rPr>
              <a:t>encrypted</a:t>
            </a:r>
            <a:r>
              <a:rPr lang="en-GB" sz="1400" dirty="0"/>
              <a:t> </a:t>
            </a:r>
            <a:r>
              <a:rPr lang="en-GB" sz="1400" dirty="0" smtClean="0"/>
              <a:t>readings</a:t>
            </a:r>
            <a:endParaRPr lang="en-GB" sz="1400" dirty="0"/>
          </a:p>
          <a:p>
            <a:pPr algn="r"/>
            <a:r>
              <a:rPr lang="en-GB" sz="1400" u="sng" dirty="0" smtClean="0">
                <a:solidFill>
                  <a:srgbClr val="FF0000"/>
                </a:solidFill>
              </a:rPr>
              <a:t/>
            </a:r>
            <a:br>
              <a:rPr lang="en-GB" sz="1400" u="sng" dirty="0" smtClean="0">
                <a:solidFill>
                  <a:srgbClr val="FF0000"/>
                </a:solidFill>
              </a:rPr>
            </a:br>
            <a:r>
              <a:rPr lang="en-GB" sz="1400" u="sng" dirty="0" smtClean="0">
                <a:solidFill>
                  <a:srgbClr val="FF0000"/>
                </a:solidFill>
              </a:rPr>
              <a:t>Certified</a:t>
            </a:r>
            <a:r>
              <a:rPr lang="en-GB" sz="1400" dirty="0" smtClean="0"/>
              <a:t> Policy</a:t>
            </a:r>
          </a:p>
          <a:p>
            <a:pPr algn="r"/>
            <a:r>
              <a:rPr lang="en-GB" sz="1400" dirty="0" smtClean="0"/>
              <a:t>Dynamic rates per ½ hour</a:t>
            </a:r>
          </a:p>
          <a:p>
            <a:pPr algn="r"/>
            <a:r>
              <a:rPr lang="en-GB" sz="1400" dirty="0" smtClean="0"/>
              <a:t>(Non-linear rates -- taxation)</a:t>
            </a:r>
            <a:endParaRPr lang="en-GB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95936" y="4378386"/>
            <a:ext cx="2675334" cy="980855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 descr="C:\Users\gdane\AppData\Local\Microsoft\Windows\Temporary Internet Files\Content.IE5\WRQEWZRO\MP90030584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65119"/>
            <a:ext cx="977379" cy="95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4122482" y="4538623"/>
            <a:ext cx="2705356" cy="960170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85118" y="6002704"/>
            <a:ext cx="27093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solidFill>
                  <a:srgbClr val="FF0000"/>
                </a:solidFill>
              </a:rPr>
              <a:t>Certified</a:t>
            </a:r>
            <a:r>
              <a:rPr lang="en-GB" sz="1400" dirty="0" smtClean="0"/>
              <a:t> Bill </a:t>
            </a:r>
            <a:br>
              <a:rPr lang="en-GB" sz="1400" dirty="0" smtClean="0"/>
            </a:br>
            <a:r>
              <a:rPr lang="en-GB" sz="1400" dirty="0" smtClean="0"/>
              <a:t>&amp; Zero-knowledge </a:t>
            </a:r>
          </a:p>
          <a:p>
            <a:r>
              <a:rPr lang="en-GB" sz="1400" dirty="0"/>
              <a:t>	</a:t>
            </a:r>
            <a:r>
              <a:rPr lang="en-GB" sz="1400" dirty="0" smtClean="0"/>
              <a:t>Proof of correctness</a:t>
            </a:r>
            <a:endParaRPr lang="en-GB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82578" y="3781472"/>
            <a:ext cx="505246" cy="1159696"/>
          </a:xfrm>
          <a:prstGeom prst="straightConnector1">
            <a:avLst/>
          </a:prstGeom>
          <a:ln w="19050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27784" y="2463348"/>
            <a:ext cx="4104456" cy="0"/>
          </a:xfrm>
          <a:prstGeom prst="straightConnector1">
            <a:avLst/>
          </a:prstGeom>
          <a:ln w="19050"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03754" y="2628201"/>
            <a:ext cx="2608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u="sng" dirty="0" smtClean="0">
                <a:solidFill>
                  <a:srgbClr val="FF0000"/>
                </a:solidFill>
              </a:rPr>
              <a:t>Signed</a:t>
            </a:r>
            <a:r>
              <a:rPr lang="en-GB" dirty="0"/>
              <a:t> </a:t>
            </a:r>
            <a:r>
              <a:rPr lang="en-GB" sz="1400" dirty="0" smtClean="0"/>
              <a:t>&amp; </a:t>
            </a:r>
            <a:r>
              <a:rPr lang="en-GB" sz="1400" u="sng" dirty="0" smtClean="0">
                <a:solidFill>
                  <a:srgbClr val="FF0000"/>
                </a:solidFill>
              </a:rPr>
              <a:t>encrypted</a:t>
            </a:r>
            <a:r>
              <a:rPr lang="en-GB" sz="1400" dirty="0" smtClean="0"/>
              <a:t> electricity </a:t>
            </a:r>
          </a:p>
          <a:p>
            <a:pPr algn="ctr"/>
            <a:r>
              <a:rPr lang="en-GB" sz="1400" dirty="0" smtClean="0"/>
              <a:t>readings per ½ hour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340946" y="4254513"/>
            <a:ext cx="128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u="sng" dirty="0" smtClean="0">
                <a:solidFill>
                  <a:srgbClr val="FF0000"/>
                </a:solidFill>
              </a:rPr>
              <a:t>Shared </a:t>
            </a:r>
            <a:br>
              <a:rPr lang="en-GB" sz="1400" u="sng" dirty="0" smtClean="0">
                <a:solidFill>
                  <a:srgbClr val="FF0000"/>
                </a:solidFill>
              </a:rPr>
            </a:br>
            <a:r>
              <a:rPr lang="en-GB" sz="1400" u="sng" dirty="0" smtClean="0">
                <a:solidFill>
                  <a:srgbClr val="FF0000"/>
                </a:solidFill>
              </a:rPr>
              <a:t>key K</a:t>
            </a:r>
            <a:endParaRPr lang="en-GB" sz="1400" dirty="0"/>
          </a:p>
        </p:txBody>
      </p:sp>
      <p:sp>
        <p:nvSpPr>
          <p:cNvPr id="22" name="Cloud Callout 21"/>
          <p:cNvSpPr/>
          <p:nvPr/>
        </p:nvSpPr>
        <p:spPr>
          <a:xfrm>
            <a:off x="6300192" y="4667960"/>
            <a:ext cx="2771800" cy="1353328"/>
          </a:xfrm>
          <a:prstGeom prst="cloudCallout">
            <a:avLst>
              <a:gd name="adj1" fmla="val -34643"/>
              <a:gd name="adj2" fmla="val 75856"/>
            </a:avLst>
          </a:prstGeom>
          <a:solidFill>
            <a:srgbClr val="C4E5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Can verify </a:t>
            </a:r>
            <a:r>
              <a:rPr lang="en-GB" sz="1400" b="1" u="sng" dirty="0" smtClean="0">
                <a:solidFill>
                  <a:srgbClr val="FF0000"/>
                </a:solidFill>
              </a:rPr>
              <a:t>correctness</a:t>
            </a:r>
            <a:r>
              <a:rPr lang="en-GB" sz="1400" b="1" dirty="0" smtClean="0">
                <a:solidFill>
                  <a:schemeClr val="tx1"/>
                </a:solidFill>
              </a:rPr>
              <a:t> of computation without access to secret readings!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504" y="5045044"/>
            <a:ext cx="1849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u="sng" dirty="0" smtClean="0">
                <a:solidFill>
                  <a:srgbClr val="FF0000"/>
                </a:solidFill>
              </a:rPr>
              <a:t>Decrypted</a:t>
            </a:r>
            <a:r>
              <a:rPr lang="en-GB" sz="1400" b="1" dirty="0" smtClean="0"/>
              <a:t> readings</a:t>
            </a:r>
          </a:p>
          <a:p>
            <a:pPr algn="r"/>
            <a:r>
              <a:rPr lang="en-GB" sz="1400" b="1" dirty="0" smtClean="0"/>
              <a:t>Do not leave the user device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71261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/>
      <p:bldP spid="7" grpId="0"/>
      <p:bldP spid="9" grpId="0"/>
      <p:bldP spid="12" grpId="0"/>
      <p:bldP spid="19" grpId="0"/>
      <p:bldP spid="21" grpId="0"/>
      <p:bldP spid="25" grpId="0"/>
      <p:bldP spid="22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flavours of crypto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Fast </a:t>
            </a:r>
            <a:r>
              <a:rPr lang="en-GB" sz="2400" dirty="0"/>
              <a:t>Billing protocol:</a:t>
            </a:r>
          </a:p>
          <a:p>
            <a:pPr lvl="1"/>
            <a:r>
              <a:rPr lang="en-GB" sz="2000" dirty="0"/>
              <a:t>Special case: policy is public, and selection of rate independent of reading.</a:t>
            </a:r>
          </a:p>
          <a:p>
            <a:pPr lvl="1"/>
            <a:r>
              <a:rPr lang="en-GB" sz="2000" dirty="0"/>
              <a:t>Very </a:t>
            </a:r>
            <a:r>
              <a:rPr lang="en-GB" sz="2000" dirty="0" smtClean="0"/>
              <a:t>fast: process </a:t>
            </a:r>
            <a:r>
              <a:rPr lang="en-GB" sz="2000" dirty="0" smtClean="0">
                <a:solidFill>
                  <a:srgbClr val="FF0000"/>
                </a:solidFill>
              </a:rPr>
              <a:t>3 weeks </a:t>
            </a:r>
            <a:r>
              <a:rPr lang="en-GB" sz="2000" dirty="0" smtClean="0"/>
              <a:t>of all UK data in </a:t>
            </a:r>
            <a:r>
              <a:rPr lang="en-GB" sz="2000" dirty="0" smtClean="0">
                <a:solidFill>
                  <a:srgbClr val="FF0000"/>
                </a:solidFill>
              </a:rPr>
              <a:t>12 days </a:t>
            </a:r>
            <a:r>
              <a:rPr lang="en-GB" sz="2000" dirty="0" smtClean="0"/>
              <a:t>on </a:t>
            </a:r>
            <a:r>
              <a:rPr lang="en-GB" sz="2000" dirty="0" smtClean="0">
                <a:solidFill>
                  <a:srgbClr val="FF0000"/>
                </a:solidFill>
              </a:rPr>
              <a:t>1 CPU</a:t>
            </a:r>
            <a:r>
              <a:rPr lang="en-GB" sz="2000" dirty="0" smtClean="0"/>
              <a:t>.</a:t>
            </a:r>
          </a:p>
          <a:p>
            <a:pPr lvl="1"/>
            <a:endParaRPr lang="en-GB" sz="2400" dirty="0" smtClean="0"/>
          </a:p>
          <a:p>
            <a:r>
              <a:rPr lang="en-GB" sz="2400" dirty="0" smtClean="0"/>
              <a:t>Generic protocol:</a:t>
            </a:r>
          </a:p>
          <a:p>
            <a:pPr lvl="1"/>
            <a:r>
              <a:rPr lang="en-GB" sz="2000" dirty="0" smtClean="0"/>
              <a:t>Supports any tariff policy that can be expressed as table look-ups and polynomial splines.</a:t>
            </a:r>
          </a:p>
          <a:p>
            <a:pPr lvl="1"/>
            <a:r>
              <a:rPr lang="en-GB" sz="2000" dirty="0" smtClean="0"/>
              <a:t>In theory supports any computation (some faster than others)</a:t>
            </a:r>
          </a:p>
          <a:p>
            <a:pPr marL="457200" lvl="1" indent="0">
              <a:buNone/>
            </a:pPr>
            <a:endParaRPr lang="en-GB" sz="2000" dirty="0"/>
          </a:p>
          <a:p>
            <a:r>
              <a:rPr lang="en-GB" sz="2000" dirty="0" smtClean="0"/>
              <a:t>Technical report &amp; other resources:</a:t>
            </a:r>
          </a:p>
          <a:p>
            <a:pPr lvl="1"/>
            <a:r>
              <a:rPr lang="en-GB" sz="1400" u="sng" dirty="0"/>
              <a:t>http://research.microsoft.com/en-us/projects/privacy_in_metering/</a:t>
            </a:r>
            <a:endParaRPr lang="en-GB" sz="1400" u="sng" dirty="0" smtClean="0"/>
          </a:p>
        </p:txBody>
      </p:sp>
    </p:spTree>
    <p:extLst>
      <p:ext uri="{BB962C8B-B14F-4D97-AF65-F5344CB8AC3E}">
        <p14:creationId xmlns:p14="http://schemas.microsoft.com/office/powerpoint/2010/main" val="22325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Arrow 23"/>
          <p:cNvSpPr/>
          <p:nvPr/>
        </p:nvSpPr>
        <p:spPr>
          <a:xfrm rot="10800000">
            <a:off x="6445525" y="3368651"/>
            <a:ext cx="2520280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Arrow 2"/>
          <p:cNvSpPr/>
          <p:nvPr/>
        </p:nvSpPr>
        <p:spPr>
          <a:xfrm>
            <a:off x="35496" y="3212976"/>
            <a:ext cx="2952328" cy="3240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4427984" y="4509120"/>
            <a:ext cx="2520280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fast protocol</a:t>
            </a:r>
            <a:endParaRPr lang="en-GB" dirty="0"/>
          </a:p>
        </p:txBody>
      </p:sp>
      <p:pic>
        <p:nvPicPr>
          <p:cNvPr id="4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96" y="4103100"/>
            <a:ext cx="28616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Open Readings</a:t>
            </a:r>
          </a:p>
          <a:p>
            <a:r>
              <a:rPr lang="en-GB" dirty="0" err="1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GB" baseline="-25000" dirty="0" err="1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GB" i="1" dirty="0" smtClean="0">
                <a:latin typeface="Cambria Math" pitchFamily="18" charset="0"/>
                <a:ea typeface="Cambria Math" pitchFamily="18" charset="0"/>
              </a:rPr>
              <a:t>[{ …, (i, </a:t>
            </a:r>
            <a:r>
              <a:rPr lang="en-GB" i="1" dirty="0" err="1" smtClean="0">
                <a:latin typeface="Cambria Math" pitchFamily="18" charset="0"/>
                <a:ea typeface="Cambria Math" pitchFamily="18" charset="0"/>
              </a:rPr>
              <a:t>cons</a:t>
            </a:r>
            <a:r>
              <a:rPr lang="en-GB" i="1" baseline="-25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i="1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GB" i="1" dirty="0" err="1" smtClean="0">
                <a:latin typeface="Cambria Math" pitchFamily="18" charset="0"/>
                <a:ea typeface="Cambria Math" pitchFamily="18" charset="0"/>
              </a:rPr>
              <a:t>open</a:t>
            </a:r>
            <a:r>
              <a:rPr lang="en-GB" i="1" baseline="-25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i="1" dirty="0" smtClean="0">
                <a:latin typeface="Cambria Math" pitchFamily="18" charset="0"/>
                <a:ea typeface="Cambria Math" pitchFamily="18" charset="0"/>
              </a:rPr>
              <a:t>) … }]</a:t>
            </a:r>
          </a:p>
          <a:p>
            <a:endParaRPr lang="en-GB" i="1" dirty="0">
              <a:latin typeface="Cambria Math" pitchFamily="18" charset="0"/>
              <a:ea typeface="Cambria Math" pitchFamily="18" charset="0"/>
            </a:endParaRPr>
          </a:p>
          <a:p>
            <a:r>
              <a:rPr lang="en-GB" dirty="0" smtClean="0"/>
              <a:t>Blind Readings</a:t>
            </a:r>
          </a:p>
          <a:p>
            <a:r>
              <a:rPr lang="en-GB" i="1" dirty="0" smtClean="0">
                <a:latin typeface="Cambria Math" pitchFamily="18" charset="0"/>
                <a:ea typeface="Cambria Math" pitchFamily="18" charset="0"/>
              </a:rPr>
              <a:t>{…</a:t>
            </a:r>
            <a:r>
              <a:rPr lang="en-GB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i="1" dirty="0" smtClean="0">
                <a:latin typeface="Cambria Math" pitchFamily="18" charset="0"/>
                <a:ea typeface="Cambria Math" pitchFamily="18" charset="0"/>
              </a:rPr>
              <a:t>i, </a:t>
            </a:r>
            <a:r>
              <a:rPr lang="en-GB" i="1" dirty="0" err="1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GB" i="1" baseline="-25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i="1" dirty="0" smtClean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GB" i="1" dirty="0" err="1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GB" i="1" baseline="30000" dirty="0" err="1" smtClean="0">
                <a:latin typeface="Cambria Math" pitchFamily="18" charset="0"/>
                <a:ea typeface="Cambria Math" pitchFamily="18" charset="0"/>
              </a:rPr>
              <a:t>cons</a:t>
            </a:r>
            <a:r>
              <a:rPr lang="en-GB" i="1" baseline="20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i="1" dirty="0" err="1" smtClean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GB" i="1" baseline="30000" dirty="0" err="1" smtClean="0">
                <a:latin typeface="Cambria Math" pitchFamily="18" charset="0"/>
                <a:ea typeface="Cambria Math" pitchFamily="18" charset="0"/>
              </a:rPr>
              <a:t>open</a:t>
            </a:r>
            <a:r>
              <a:rPr lang="en-GB" sz="1500" i="1" baseline="20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1600" i="1" dirty="0" smtClean="0">
                <a:latin typeface="Cambria Math" pitchFamily="18" charset="0"/>
                <a:ea typeface="Cambria Math" pitchFamily="18" charset="0"/>
              </a:rPr>
              <a:t>, …}</a:t>
            </a:r>
            <a:r>
              <a:rPr lang="en-GB" sz="1600" i="1" baseline="-25000" dirty="0" smtClean="0">
                <a:latin typeface="Cambria Math" pitchFamily="18" charset="0"/>
                <a:ea typeface="Cambria Math" pitchFamily="18" charset="0"/>
              </a:rPr>
              <a:t>sign</a:t>
            </a:r>
            <a:endParaRPr lang="en-GB" sz="1500" i="1" baseline="-25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633" y="1916832"/>
            <a:ext cx="17160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1633" y="3718773"/>
            <a:ext cx="1959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Policy</a:t>
            </a:r>
          </a:p>
          <a:p>
            <a:r>
              <a:rPr lang="en-GB" i="1" dirty="0" smtClean="0">
                <a:latin typeface="Cambria Math" pitchFamily="18" charset="0"/>
                <a:ea typeface="Cambria Math" pitchFamily="18" charset="0"/>
              </a:rPr>
              <a:t>{ …, </a:t>
            </a:r>
            <a:r>
              <a:rPr lang="en-GB" i="1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</a:t>
            </a:r>
            <a:r>
              <a:rPr lang="en-GB" i="1" dirty="0" err="1" smtClean="0">
                <a:latin typeface="Cambria Math" pitchFamily="18" charset="0"/>
                <a:ea typeface="Cambria Math" pitchFamily="18" charset="0"/>
              </a:rPr>
              <a:t>rate</a:t>
            </a:r>
            <a:r>
              <a:rPr lang="en-GB" i="1" baseline="-25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i="1" dirty="0" smtClean="0">
                <a:latin typeface="Cambria Math" pitchFamily="18" charset="0"/>
                <a:ea typeface="Cambria Math" pitchFamily="18" charset="0"/>
              </a:rPr>
              <a:t>, …}</a:t>
            </a:r>
            <a:r>
              <a:rPr lang="en-GB" i="1" baseline="-25000" dirty="0" smtClean="0">
                <a:latin typeface="Cambria Math" pitchFamily="18" charset="0"/>
                <a:ea typeface="Cambria Math" pitchFamily="18" charset="0"/>
              </a:rPr>
              <a:t>sign</a:t>
            </a:r>
            <a:endParaRPr lang="en-GB" i="1" baseline="-25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2485" y="3388350"/>
            <a:ext cx="2388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Prove</a:t>
            </a:r>
          </a:p>
          <a:p>
            <a:r>
              <a:rPr lang="en-GB" i="1" dirty="0" smtClean="0">
                <a:latin typeface="Cambria Math" pitchFamily="18" charset="0"/>
                <a:ea typeface="Cambria Math" pitchFamily="18" charset="0"/>
              </a:rPr>
              <a:t>Bill = </a:t>
            </a:r>
            <a:r>
              <a:rPr lang="en-GB" i="1" dirty="0" smtClean="0">
                <a:latin typeface="Cambria Math" pitchFamily="18" charset="0"/>
                <a:ea typeface="Cambria Math" pitchFamily="18" charset="0"/>
                <a:sym typeface="Symbol"/>
              </a:rPr>
              <a:t></a:t>
            </a:r>
            <a:r>
              <a:rPr lang="en-GB" i="1" baseline="-25000" dirty="0" smtClean="0"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i="1" dirty="0" smtClean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GB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rate</a:t>
            </a:r>
            <a:r>
              <a:rPr lang="en-GB" i="1" baseline="-25000" dirty="0" err="1" smtClean="0"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i="1" baseline="-25000" dirty="0" smtClean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GB" i="1" dirty="0" smtClean="0">
                <a:latin typeface="Cambria Math" pitchFamily="18" charset="0"/>
                <a:ea typeface="Cambria Math" pitchFamily="18" charset="0"/>
                <a:sym typeface="Symbol"/>
              </a:rPr>
              <a:t>  </a:t>
            </a:r>
            <a:r>
              <a:rPr lang="en-GB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cons</a:t>
            </a:r>
            <a:r>
              <a:rPr lang="en-GB" i="1" baseline="-25000" dirty="0" err="1" smtClean="0"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endParaRPr lang="en-GB" i="1" baseline="-25000" dirty="0" smtClean="0">
              <a:latin typeface="Cambria Math" pitchFamily="18" charset="0"/>
              <a:ea typeface="Cambria Math" pitchFamily="18" charset="0"/>
              <a:sym typeface="Symbol"/>
            </a:endParaRPr>
          </a:p>
          <a:p>
            <a:r>
              <a:rPr lang="en-GB" i="1" dirty="0" smtClean="0">
                <a:latin typeface="Cambria Math" pitchFamily="18" charset="0"/>
                <a:ea typeface="Cambria Math" pitchFamily="18" charset="0"/>
              </a:rPr>
              <a:t>Open’ </a:t>
            </a:r>
            <a:r>
              <a:rPr lang="en-GB" i="1" dirty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GB" i="1" dirty="0">
                <a:latin typeface="Cambria Math" pitchFamily="18" charset="0"/>
                <a:ea typeface="Cambria Math" pitchFamily="18" charset="0"/>
                <a:sym typeface="Symbol"/>
              </a:rPr>
              <a:t></a:t>
            </a:r>
            <a:r>
              <a:rPr lang="en-GB" i="1" baseline="-25000" dirty="0"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i="1" dirty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GB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rate</a:t>
            </a:r>
            <a:r>
              <a:rPr lang="en-GB" i="1" baseline="-25000" dirty="0" err="1" smtClean="0"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i="1" dirty="0" smtClean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GB" i="1" dirty="0">
                <a:latin typeface="Cambria Math" pitchFamily="18" charset="0"/>
                <a:ea typeface="Cambria Math" pitchFamily="18" charset="0"/>
                <a:sym typeface="Symbol"/>
              </a:rPr>
              <a:t> </a:t>
            </a:r>
            <a:r>
              <a:rPr lang="en-GB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open</a:t>
            </a:r>
            <a:r>
              <a:rPr lang="en-GB" i="1" baseline="-25000" dirty="0" err="1" smtClean="0"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endParaRPr lang="en-GB" i="1" baseline="-25000" dirty="0">
              <a:latin typeface="Cambria Math" pitchFamily="18" charset="0"/>
              <a:ea typeface="Cambria Math" pitchFamily="18" charset="0"/>
            </a:endParaRP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50873" y="5447591"/>
            <a:ext cx="2339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Verify</a:t>
            </a:r>
            <a:br>
              <a:rPr lang="en-GB" dirty="0" smtClean="0"/>
            </a:br>
            <a:r>
              <a:rPr lang="en-GB" dirty="0" smtClean="0"/>
              <a:t>(Verify all signatures)</a:t>
            </a:r>
          </a:p>
          <a:p>
            <a:r>
              <a:rPr lang="en-GB" i="1" dirty="0" smtClean="0">
                <a:latin typeface="Cambria Math" pitchFamily="18" charset="0"/>
                <a:ea typeface="Cambria Math" pitchFamily="18" charset="0"/>
                <a:sym typeface="Symbol"/>
              </a:rPr>
              <a:t></a:t>
            </a:r>
            <a:r>
              <a:rPr lang="en-GB" i="1" baseline="-25000" dirty="0" smtClean="0"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i="1" dirty="0" smtClean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GB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C</a:t>
            </a:r>
            <a:r>
              <a:rPr lang="en-GB" i="1" baseline="-25000" dirty="0" err="1" smtClean="0"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i="1" baseline="30000" dirty="0" err="1" smtClean="0">
                <a:latin typeface="Cambria Math" pitchFamily="18" charset="0"/>
                <a:ea typeface="Cambria Math" pitchFamily="18" charset="0"/>
                <a:sym typeface="Symbol"/>
              </a:rPr>
              <a:t>rate</a:t>
            </a:r>
            <a:r>
              <a:rPr lang="en-GB" i="1" baseline="20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i="1" dirty="0" smtClean="0">
                <a:latin typeface="Cambria Math" pitchFamily="18" charset="0"/>
                <a:ea typeface="Cambria Math" pitchFamily="18" charset="0"/>
                <a:sym typeface="Symbol"/>
              </a:rPr>
              <a:t>  = </a:t>
            </a:r>
            <a:r>
              <a:rPr lang="en-GB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g</a:t>
            </a:r>
            <a:r>
              <a:rPr lang="en-GB" i="1" baseline="30000" dirty="0" err="1" smtClean="0">
                <a:latin typeface="Cambria Math" pitchFamily="18" charset="0"/>
                <a:ea typeface="Cambria Math" pitchFamily="18" charset="0"/>
                <a:sym typeface="Symbol"/>
              </a:rPr>
              <a:t>Bill</a:t>
            </a:r>
            <a:r>
              <a:rPr lang="en-GB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h</a:t>
            </a:r>
            <a:r>
              <a:rPr lang="en-GB" i="1" baseline="30000" dirty="0" err="1" smtClean="0">
                <a:latin typeface="Cambria Math" pitchFamily="18" charset="0"/>
                <a:ea typeface="Cambria Math" pitchFamily="18" charset="0"/>
                <a:sym typeface="Symbol"/>
              </a:rPr>
              <a:t>Open</a:t>
            </a:r>
            <a:r>
              <a:rPr lang="en-GB" i="1" baseline="30000" dirty="0" smtClean="0">
                <a:latin typeface="Cambria Math" pitchFamily="18" charset="0"/>
                <a:ea typeface="Cambria Math" pitchFamily="18" charset="0"/>
                <a:sym typeface="Symbol"/>
              </a:rPr>
              <a:t>’</a:t>
            </a:r>
            <a:endParaRPr lang="en-GB" i="1" baseline="30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7483" y="4891852"/>
            <a:ext cx="2204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Blind readings </a:t>
            </a:r>
            <a:r>
              <a:rPr lang="en-GB" i="1" dirty="0" err="1">
                <a:latin typeface="Cambria Math" pitchFamily="18" charset="0"/>
                <a:ea typeface="Cambria Math" pitchFamily="18" charset="0"/>
              </a:rPr>
              <a:t>C</a:t>
            </a:r>
            <a:r>
              <a:rPr lang="en-GB" i="1" baseline="-25000" dirty="0" err="1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dirty="0" smtClean="0"/>
              <a:t>&amp; </a:t>
            </a:r>
            <a:br>
              <a:rPr lang="en-GB" dirty="0" smtClean="0"/>
            </a:br>
            <a:r>
              <a:rPr lang="en-GB" i="1" dirty="0" smtClean="0">
                <a:latin typeface="Cambria Math" pitchFamily="18" charset="0"/>
                <a:ea typeface="Cambria Math" pitchFamily="18" charset="0"/>
              </a:rPr>
              <a:t>{Bill, Open’}</a:t>
            </a:r>
            <a:r>
              <a:rPr lang="en-GB" i="1" baseline="-25000" dirty="0" smtClean="0">
                <a:latin typeface="Cambria Math" pitchFamily="18" charset="0"/>
                <a:ea typeface="Cambria Math" pitchFamily="18" charset="0"/>
              </a:rPr>
              <a:t>sign</a:t>
            </a:r>
            <a:endParaRPr lang="en-GB" i="1" baseline="-25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0927" y="572396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User</a:t>
            </a:r>
            <a:endParaRPr lang="en-GB" dirty="0"/>
          </a:p>
        </p:txBody>
      </p:sp>
      <p:pic>
        <p:nvPicPr>
          <p:cNvPr id="1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98232"/>
            <a:ext cx="1298184" cy="132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83768" y="2124145"/>
            <a:ext cx="3667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1" dirty="0">
                <a:solidFill>
                  <a:srgbClr val="008000"/>
                </a:solidFill>
                <a:latin typeface="Cambria Math" pitchFamily="18" charset="0"/>
                <a:ea typeface="Cambria Math" pitchFamily="18" charset="0"/>
              </a:rPr>
              <a:t>Bill </a:t>
            </a:r>
            <a:r>
              <a:rPr lang="en-GB" sz="3200" i="1" dirty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GB" sz="3200" i="1" dirty="0">
                <a:latin typeface="Cambria Math" pitchFamily="18" charset="0"/>
                <a:ea typeface="Cambria Math" pitchFamily="18" charset="0"/>
                <a:sym typeface="Symbol"/>
              </a:rPr>
              <a:t></a:t>
            </a:r>
            <a:r>
              <a:rPr lang="en-GB" sz="3200" i="1" baseline="-25000" dirty="0"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sz="3200" i="1" dirty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GB" sz="3200" i="1" dirty="0" err="1">
                <a:solidFill>
                  <a:srgbClr val="008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rate</a:t>
            </a:r>
            <a:r>
              <a:rPr lang="en-GB" sz="3200" i="1" baseline="-25000" dirty="0" err="1">
                <a:solidFill>
                  <a:srgbClr val="008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sz="3200" i="1" baseline="-25000" dirty="0">
                <a:solidFill>
                  <a:srgbClr val="008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GB" sz="3200" i="1" dirty="0">
                <a:latin typeface="Cambria Math" pitchFamily="18" charset="0"/>
                <a:ea typeface="Cambria Math" pitchFamily="18" charset="0"/>
                <a:sym typeface="Symbol"/>
              </a:rPr>
              <a:t>  </a:t>
            </a:r>
            <a:r>
              <a:rPr lang="en-GB" sz="3200" i="1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cons</a:t>
            </a:r>
            <a:r>
              <a:rPr lang="en-GB" sz="3200" i="1" baseline="-25000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endParaRPr lang="en-GB" sz="3200" i="1" baseline="-25000" dirty="0">
              <a:solidFill>
                <a:srgbClr val="C00000"/>
              </a:solidFill>
              <a:latin typeface="Cambria Math" pitchFamily="18" charset="0"/>
              <a:ea typeface="Cambria Math" pitchFamily="18" charset="0"/>
              <a:sym typeface="Symbo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306739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Meter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931633" y="312650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Provider</a:t>
            </a:r>
            <a:endParaRPr lang="en-GB" dirty="0"/>
          </a:p>
        </p:txBody>
      </p:sp>
      <p:sp>
        <p:nvSpPr>
          <p:cNvPr id="20" name="Cloud 19"/>
          <p:cNvSpPr/>
          <p:nvPr/>
        </p:nvSpPr>
        <p:spPr>
          <a:xfrm>
            <a:off x="4788024" y="1907704"/>
            <a:ext cx="1656184" cy="1152128"/>
          </a:xfrm>
          <a:prstGeom prst="cloud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ame 20"/>
          <p:cNvSpPr/>
          <p:nvPr/>
        </p:nvSpPr>
        <p:spPr>
          <a:xfrm>
            <a:off x="2339752" y="1988840"/>
            <a:ext cx="1080120" cy="792088"/>
          </a:xfrm>
          <a:prstGeom prst="fra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9783" y="161950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Reveal!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08834" y="161950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Hide!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660232" y="6381328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</a:rPr>
              <a:t>ACCEPT</a:t>
            </a:r>
            <a:r>
              <a:rPr lang="en-GB" dirty="0" smtClean="0"/>
              <a:t> or </a:t>
            </a:r>
            <a:r>
              <a:rPr lang="en-GB" b="1" dirty="0" smtClean="0">
                <a:solidFill>
                  <a:srgbClr val="C00000"/>
                </a:solidFill>
              </a:rPr>
              <a:t>REJECT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39" y="132276"/>
            <a:ext cx="2660832" cy="150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00438" y="40466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4E59F"/>
                </a:solidFill>
              </a:rPr>
              <a:t>rate</a:t>
            </a:r>
            <a:endParaRPr lang="en-GB" dirty="0">
              <a:solidFill>
                <a:srgbClr val="C4E59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991543" y="773996"/>
            <a:ext cx="1" cy="278740"/>
          </a:xfrm>
          <a:prstGeom prst="straightConnector1">
            <a:avLst/>
          </a:prstGeom>
          <a:ln w="28575">
            <a:solidFill>
              <a:srgbClr val="C4E5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8805" y="332656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</a:rPr>
              <a:t>cons</a:t>
            </a:r>
            <a:endParaRPr lang="en-GB" sz="1600" dirty="0">
              <a:solidFill>
                <a:srgbClr val="C0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29920" y="531840"/>
            <a:ext cx="385696" cy="574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loud Callout 29"/>
          <p:cNvSpPr/>
          <p:nvPr/>
        </p:nvSpPr>
        <p:spPr>
          <a:xfrm>
            <a:off x="35496" y="5949280"/>
            <a:ext cx="3384376" cy="908720"/>
          </a:xfrm>
          <a:prstGeom prst="cloudCallout">
            <a:avLst>
              <a:gd name="adj1" fmla="val -14201"/>
              <a:gd name="adj2" fmla="val -65949"/>
            </a:avLst>
          </a:prstGeom>
          <a:solidFill>
            <a:srgbClr val="A3E7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Commitments ?:</a:t>
            </a:r>
          </a:p>
          <a:p>
            <a:pPr algn="ctr"/>
            <a:r>
              <a:rPr lang="en-GB" b="1" dirty="0" smtClean="0">
                <a:solidFill>
                  <a:srgbClr val="0070C0"/>
                </a:solidFill>
              </a:rPr>
              <a:t>(1) Hiding (2) Binding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6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  <p:bldP spid="16" grpId="0" animBg="1"/>
      <p:bldP spid="5" grpId="0"/>
      <p:bldP spid="7" grpId="0"/>
      <p:bldP spid="10" grpId="0"/>
      <p:bldP spid="11" grpId="0"/>
      <p:bldP spid="14" grpId="0"/>
      <p:bldP spid="12" grpId="0"/>
      <p:bldP spid="9" grpId="0"/>
      <p:bldP spid="18" grpId="0"/>
      <p:bldP spid="19" grpId="0"/>
      <p:bldP spid="20" grpId="0" animBg="1"/>
      <p:bldP spid="21" grpId="0" animBg="1"/>
      <p:bldP spid="22" grpId="0"/>
      <p:bldP spid="23" grpId="0"/>
      <p:bldP spid="25" grpId="0"/>
      <p:bldP spid="8" grpId="0"/>
      <p:bldP spid="27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the verification works?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916832"/>
            <a:ext cx="4031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Verify</a:t>
            </a:r>
            <a:br>
              <a:rPr lang="en-GB" sz="2400" dirty="0" smtClean="0"/>
            </a:br>
            <a:r>
              <a:rPr lang="en-GB" sz="2400" dirty="0" smtClean="0"/>
              <a:t>1. Verify all signatures</a:t>
            </a:r>
          </a:p>
          <a:p>
            <a:r>
              <a:rPr lang="en-GB" sz="2400" dirty="0">
                <a:sym typeface="Symbol"/>
              </a:rPr>
              <a:t>2</a:t>
            </a:r>
            <a:r>
              <a:rPr lang="en-GB" sz="2400" dirty="0" smtClean="0">
                <a:sym typeface="Symbol"/>
              </a:rPr>
              <a:t>. Check </a:t>
            </a:r>
            <a:r>
              <a:rPr lang="en-GB" sz="2400" i="1" dirty="0" smtClean="0">
                <a:latin typeface="Cambria Math" pitchFamily="18" charset="0"/>
                <a:ea typeface="Cambria Math" pitchFamily="18" charset="0"/>
                <a:sym typeface="Symbol"/>
              </a:rPr>
              <a:t></a:t>
            </a:r>
            <a:r>
              <a:rPr lang="en-GB" sz="2400" i="1" baseline="-25000" dirty="0" smtClean="0"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sz="2400" i="1" dirty="0" smtClean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GB" sz="2400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C</a:t>
            </a:r>
            <a:r>
              <a:rPr lang="en-GB" sz="2400" i="1" baseline="-25000" dirty="0" err="1" smtClean="0"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sz="2400" i="1" baseline="30000" dirty="0" err="1" smtClean="0">
                <a:latin typeface="Cambria Math" pitchFamily="18" charset="0"/>
                <a:ea typeface="Cambria Math" pitchFamily="18" charset="0"/>
                <a:sym typeface="Symbol"/>
              </a:rPr>
              <a:t>rate</a:t>
            </a:r>
            <a:r>
              <a:rPr lang="en-GB" sz="2400" i="1" baseline="20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2400" i="1" dirty="0" smtClean="0">
                <a:latin typeface="Cambria Math" pitchFamily="18" charset="0"/>
                <a:ea typeface="Cambria Math" pitchFamily="18" charset="0"/>
                <a:sym typeface="Symbol"/>
              </a:rPr>
              <a:t>  = </a:t>
            </a:r>
            <a:r>
              <a:rPr lang="en-GB" sz="2400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g</a:t>
            </a:r>
            <a:r>
              <a:rPr lang="en-GB" sz="2400" i="1" baseline="30000" dirty="0" err="1" smtClean="0">
                <a:latin typeface="Cambria Math" pitchFamily="18" charset="0"/>
                <a:ea typeface="Cambria Math" pitchFamily="18" charset="0"/>
                <a:sym typeface="Symbol"/>
              </a:rPr>
              <a:t>Bill</a:t>
            </a:r>
            <a:r>
              <a:rPr lang="en-GB" sz="2400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h</a:t>
            </a:r>
            <a:r>
              <a:rPr lang="en-GB" sz="2400" i="1" baseline="30000" dirty="0" err="1" smtClean="0">
                <a:latin typeface="Cambria Math" pitchFamily="18" charset="0"/>
                <a:ea typeface="Cambria Math" pitchFamily="18" charset="0"/>
                <a:sym typeface="Symbol"/>
              </a:rPr>
              <a:t>Open</a:t>
            </a:r>
            <a:r>
              <a:rPr lang="en-GB" sz="2400" i="1" baseline="30000" dirty="0" smtClean="0">
                <a:latin typeface="Cambria Math" pitchFamily="18" charset="0"/>
                <a:ea typeface="Cambria Math" pitchFamily="18" charset="0"/>
                <a:sym typeface="Symbol"/>
              </a:rPr>
              <a:t>’</a:t>
            </a:r>
            <a:endParaRPr lang="en-GB" sz="2400" i="1" baseline="30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429000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>
                <a:latin typeface="Cambria Math" pitchFamily="18" charset="0"/>
                <a:ea typeface="Cambria Math" pitchFamily="18" charset="0"/>
                <a:sym typeface="Symbol"/>
              </a:rPr>
              <a:t></a:t>
            </a:r>
            <a:r>
              <a:rPr lang="en-GB" sz="3600" i="1" baseline="-25000" dirty="0"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sz="3600" i="1" dirty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GB" sz="3600" i="1" dirty="0" err="1">
                <a:solidFill>
                  <a:srgbClr val="008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C</a:t>
            </a:r>
            <a:r>
              <a:rPr lang="en-GB" sz="3600" i="1" baseline="-25000" dirty="0" err="1">
                <a:solidFill>
                  <a:srgbClr val="008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sz="3600" i="1" baseline="30000" dirty="0" err="1">
                <a:solidFill>
                  <a:srgbClr val="008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rate</a:t>
            </a:r>
            <a:r>
              <a:rPr lang="en-GB" sz="3600" i="1" baseline="20000" dirty="0" err="1">
                <a:solidFill>
                  <a:srgbClr val="008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3600" i="1" dirty="0">
                <a:latin typeface="Cambria Math" pitchFamily="18" charset="0"/>
                <a:ea typeface="Cambria Math" pitchFamily="18" charset="0"/>
                <a:sym typeface="Symbol"/>
              </a:rPr>
              <a:t>  </a:t>
            </a:r>
            <a:r>
              <a:rPr lang="en-GB" sz="3600" i="1" dirty="0" smtClean="0">
                <a:latin typeface="Cambria Math" pitchFamily="18" charset="0"/>
                <a:ea typeface="Cambria Math" pitchFamily="18" charset="0"/>
                <a:sym typeface="Symbol"/>
              </a:rPr>
              <a:t>=</a:t>
            </a:r>
          </a:p>
          <a:p>
            <a:r>
              <a:rPr lang="en-GB" sz="3600" i="1" dirty="0" smtClean="0">
                <a:latin typeface="Cambria Math" pitchFamily="18" charset="0"/>
                <a:ea typeface="Cambria Math" pitchFamily="18" charset="0"/>
                <a:sym typeface="Symbol"/>
              </a:rPr>
              <a:t>= </a:t>
            </a:r>
            <a:r>
              <a:rPr lang="en-GB" sz="3600" i="1" baseline="-25000" dirty="0" smtClean="0"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sz="3600" i="1" dirty="0" smtClean="0">
                <a:latin typeface="Cambria Math" pitchFamily="18" charset="0"/>
                <a:ea typeface="Cambria Math" pitchFamily="18" charset="0"/>
                <a:sym typeface="Symbol"/>
              </a:rPr>
              <a:t> (</a:t>
            </a:r>
            <a:r>
              <a:rPr lang="en-GB" sz="3600" i="1" dirty="0" smtClean="0">
                <a:latin typeface="Cambria Math" pitchFamily="18" charset="0"/>
                <a:ea typeface="Cambria Math" pitchFamily="18" charset="0"/>
              </a:rPr>
              <a:t>g </a:t>
            </a:r>
            <a:r>
              <a:rPr lang="en-GB" sz="3600" i="1" baseline="30000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cons</a:t>
            </a:r>
            <a:r>
              <a:rPr lang="en-GB" sz="3600" i="1" baseline="20000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3600" i="1" dirty="0" err="1" smtClean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GB" sz="36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sz="3600" i="1" baseline="30000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open</a:t>
            </a:r>
            <a:r>
              <a:rPr lang="en-GB" sz="3200" i="1" baseline="20000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2800" i="1" dirty="0" smtClean="0"/>
              <a:t>)</a:t>
            </a:r>
            <a:r>
              <a:rPr lang="en-GB" sz="3600" i="1" baseline="30000" dirty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GB" sz="3600" i="1" baseline="30000" dirty="0" err="1" smtClean="0">
                <a:solidFill>
                  <a:srgbClr val="008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rate</a:t>
            </a:r>
            <a:r>
              <a:rPr lang="en-GB" sz="3600" i="1" baseline="20000" dirty="0" err="1" smtClean="0">
                <a:solidFill>
                  <a:srgbClr val="008000"/>
                </a:solidFill>
                <a:latin typeface="Cambria Math" pitchFamily="18" charset="0"/>
                <a:ea typeface="Cambria Math" pitchFamily="18" charset="0"/>
              </a:rPr>
              <a:t>i</a:t>
            </a:r>
            <a:endParaRPr lang="en-GB" sz="3600" i="1" baseline="20000" dirty="0" smtClean="0">
              <a:solidFill>
                <a:srgbClr val="008000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en-GB" sz="3600" i="1" dirty="0">
                <a:latin typeface="Cambria Math" pitchFamily="18" charset="0"/>
                <a:ea typeface="Cambria Math" pitchFamily="18" charset="0"/>
                <a:sym typeface="Symbol"/>
              </a:rPr>
              <a:t>= </a:t>
            </a:r>
            <a:r>
              <a:rPr lang="en-GB" sz="3600" i="1" baseline="-25000" dirty="0"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sz="3600" i="1" dirty="0">
                <a:latin typeface="Cambria Math" pitchFamily="18" charset="0"/>
                <a:ea typeface="Cambria Math" pitchFamily="18" charset="0"/>
                <a:sym typeface="Symbol"/>
              </a:rPr>
              <a:t> (</a:t>
            </a:r>
            <a:r>
              <a:rPr lang="en-GB" sz="3600" i="1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GB" sz="3600" i="1" baseline="-25000" dirty="0" smtClean="0">
                <a:latin typeface="Cambria Math" pitchFamily="18" charset="0"/>
                <a:ea typeface="Cambria Math" pitchFamily="18" charset="0"/>
                <a:sym typeface="Symbol"/>
              </a:rPr>
              <a:t>  </a:t>
            </a:r>
            <a:r>
              <a:rPr lang="en-GB" sz="3600" i="1" baseline="30000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cons</a:t>
            </a:r>
            <a:r>
              <a:rPr lang="en-GB" sz="3600" i="1" baseline="20000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3600" i="1" baseline="20000" dirty="0" smtClean="0">
                <a:latin typeface="Cambria Math" pitchFamily="18" charset="0"/>
                <a:ea typeface="Cambria Math" pitchFamily="18" charset="0"/>
              </a:rPr>
              <a:t>* </a:t>
            </a:r>
            <a:r>
              <a:rPr lang="en-GB" sz="3600" i="1" baseline="30000" dirty="0" err="1">
                <a:solidFill>
                  <a:srgbClr val="008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rate</a:t>
            </a:r>
            <a:r>
              <a:rPr lang="en-GB" sz="3600" i="1" baseline="20000" dirty="0" err="1">
                <a:solidFill>
                  <a:srgbClr val="008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3600" i="1" baseline="20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sz="3600" i="1" dirty="0" smtClean="0">
                <a:latin typeface="Cambria Math" pitchFamily="18" charset="0"/>
                <a:ea typeface="Cambria Math" pitchFamily="18" charset="0"/>
              </a:rPr>
              <a:t>h </a:t>
            </a:r>
            <a:r>
              <a:rPr lang="en-GB" sz="3600" i="1" baseline="30000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open</a:t>
            </a:r>
            <a:r>
              <a:rPr lang="en-GB" sz="3200" i="1" baseline="20000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3200" i="1" baseline="20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sz="3200" i="1" baseline="20000" dirty="0" smtClean="0">
                <a:latin typeface="Cambria Math" pitchFamily="18" charset="0"/>
                <a:ea typeface="Cambria Math" pitchFamily="18" charset="0"/>
              </a:rPr>
              <a:t>* </a:t>
            </a:r>
            <a:r>
              <a:rPr lang="en-GB" sz="3600" i="1" baseline="30000" dirty="0" err="1">
                <a:solidFill>
                  <a:srgbClr val="008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rate</a:t>
            </a:r>
            <a:r>
              <a:rPr lang="en-GB" sz="3600" i="1" baseline="20000" dirty="0" err="1">
                <a:solidFill>
                  <a:srgbClr val="008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2800" i="1" dirty="0" smtClean="0"/>
              <a:t>)</a:t>
            </a:r>
            <a:endParaRPr lang="en-GB" sz="3600" i="1" dirty="0">
              <a:latin typeface="Cambria Math" pitchFamily="18" charset="0"/>
              <a:ea typeface="Cambria Math" pitchFamily="18" charset="0"/>
              <a:sym typeface="Symbol"/>
            </a:endParaRPr>
          </a:p>
          <a:p>
            <a:r>
              <a:rPr lang="en-GB" sz="3600" i="1" dirty="0" smtClean="0">
                <a:latin typeface="Cambria Math" pitchFamily="18" charset="0"/>
                <a:ea typeface="Cambria Math" pitchFamily="18" charset="0"/>
                <a:sym typeface="Symbol"/>
              </a:rPr>
              <a:t>= </a:t>
            </a:r>
            <a:r>
              <a:rPr lang="en-GB" sz="3600" i="1" dirty="0">
                <a:latin typeface="Cambria Math" pitchFamily="18" charset="0"/>
                <a:ea typeface="Cambria Math" pitchFamily="18" charset="0"/>
              </a:rPr>
              <a:t>g </a:t>
            </a:r>
            <a:r>
              <a:rPr lang="en-GB" sz="3600" baseline="22000" dirty="0">
                <a:sym typeface="Symbol"/>
              </a:rPr>
              <a:t> </a:t>
            </a:r>
            <a:r>
              <a:rPr lang="en-GB" sz="3600" i="1" baseline="30000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cons</a:t>
            </a:r>
            <a:r>
              <a:rPr lang="en-GB" sz="3600" i="1" baseline="20000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3600" i="1" baseline="20000" dirty="0" smtClean="0">
                <a:latin typeface="Cambria Math" pitchFamily="18" charset="0"/>
                <a:ea typeface="Cambria Math" pitchFamily="18" charset="0"/>
              </a:rPr>
              <a:t> * </a:t>
            </a:r>
            <a:r>
              <a:rPr lang="en-GB" sz="3600" i="1" baseline="30000" dirty="0" err="1">
                <a:solidFill>
                  <a:srgbClr val="008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rate</a:t>
            </a:r>
            <a:r>
              <a:rPr lang="en-GB" sz="3600" i="1" baseline="20000" dirty="0" err="1">
                <a:solidFill>
                  <a:srgbClr val="008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3600" i="1" baseline="20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sz="3600" i="1" dirty="0">
                <a:latin typeface="Cambria Math" pitchFamily="18" charset="0"/>
                <a:ea typeface="Cambria Math" pitchFamily="18" charset="0"/>
              </a:rPr>
              <a:t>h </a:t>
            </a:r>
            <a:r>
              <a:rPr lang="en-GB" sz="3600" baseline="22000" dirty="0" smtClean="0">
                <a:sym typeface="Symbol"/>
              </a:rPr>
              <a:t> </a:t>
            </a:r>
            <a:r>
              <a:rPr lang="en-GB" sz="3600" i="1" baseline="30000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open</a:t>
            </a:r>
            <a:r>
              <a:rPr lang="en-GB" sz="3200" i="1" baseline="20000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3200" i="1" baseline="20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sz="3200" i="1" baseline="20000" dirty="0">
                <a:latin typeface="Cambria Math" pitchFamily="18" charset="0"/>
                <a:ea typeface="Cambria Math" pitchFamily="18" charset="0"/>
              </a:rPr>
              <a:t>* </a:t>
            </a:r>
            <a:r>
              <a:rPr lang="en-GB" sz="3600" i="1" baseline="30000" dirty="0" err="1">
                <a:solidFill>
                  <a:srgbClr val="008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rate</a:t>
            </a:r>
            <a:r>
              <a:rPr lang="en-GB" sz="3600" i="1" baseline="20000" dirty="0" err="1">
                <a:solidFill>
                  <a:srgbClr val="008000"/>
                </a:solidFill>
                <a:latin typeface="Cambria Math" pitchFamily="18" charset="0"/>
                <a:ea typeface="Cambria Math" pitchFamily="18" charset="0"/>
              </a:rPr>
              <a:t>i</a:t>
            </a:r>
            <a:endParaRPr lang="en-GB" sz="3600" i="1" dirty="0">
              <a:solidFill>
                <a:srgbClr val="008000"/>
              </a:solidFill>
              <a:latin typeface="Cambria Math" pitchFamily="18" charset="0"/>
              <a:ea typeface="Cambria Math" pitchFamily="18" charset="0"/>
              <a:sym typeface="Symbol"/>
            </a:endParaRPr>
          </a:p>
          <a:p>
            <a:r>
              <a:rPr lang="en-GB" sz="3600" i="1" dirty="0" smtClean="0">
                <a:latin typeface="Cambria Math" pitchFamily="18" charset="0"/>
                <a:ea typeface="Cambria Math" pitchFamily="18" charset="0"/>
                <a:sym typeface="Symbol"/>
              </a:rPr>
              <a:t>= </a:t>
            </a:r>
            <a:r>
              <a:rPr lang="en-GB" sz="3600" i="1" dirty="0" err="1">
                <a:latin typeface="Cambria Math" pitchFamily="18" charset="0"/>
                <a:ea typeface="Cambria Math" pitchFamily="18" charset="0"/>
                <a:sym typeface="Symbol"/>
              </a:rPr>
              <a:t>g</a:t>
            </a:r>
            <a:r>
              <a:rPr lang="en-GB" sz="3600" i="1" baseline="30000" dirty="0" err="1">
                <a:solidFill>
                  <a:srgbClr val="008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Bill</a:t>
            </a:r>
            <a:r>
              <a:rPr lang="en-GB" sz="3600" i="1" dirty="0" err="1">
                <a:latin typeface="Cambria Math" pitchFamily="18" charset="0"/>
                <a:ea typeface="Cambria Math" pitchFamily="18" charset="0"/>
                <a:sym typeface="Symbol"/>
              </a:rPr>
              <a:t>h</a:t>
            </a:r>
            <a:r>
              <a:rPr lang="en-GB" sz="3600" i="1" baseline="30000" dirty="0" err="1">
                <a:solidFill>
                  <a:srgbClr val="008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Open</a:t>
            </a:r>
            <a:r>
              <a:rPr lang="en-GB" sz="3600" i="1" baseline="30000" dirty="0" smtClean="0">
                <a:solidFill>
                  <a:srgbClr val="008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’</a:t>
            </a:r>
            <a:endParaRPr lang="en-GB" sz="3600" i="1" baseline="30000" dirty="0">
              <a:solidFill>
                <a:srgbClr val="008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923928" y="2516996"/>
            <a:ext cx="4104456" cy="1416060"/>
          </a:xfrm>
          <a:prstGeom prst="cloudCallout">
            <a:avLst>
              <a:gd name="adj1" fmla="val -47515"/>
              <a:gd name="adj2" fmla="val 59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C</a:t>
            </a:r>
            <a:r>
              <a:rPr lang="en-GB" sz="2800" i="1" baseline="-250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2800" i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= </a:t>
            </a:r>
            <a:r>
              <a:rPr lang="en-GB" sz="2800" i="1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g</a:t>
            </a:r>
            <a:r>
              <a:rPr lang="en-GB" sz="2800" i="1" baseline="300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cons</a:t>
            </a:r>
            <a:r>
              <a:rPr lang="en-GB" sz="2800" i="1" baseline="200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2800" i="1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h</a:t>
            </a:r>
            <a:r>
              <a:rPr lang="en-GB" sz="2800" i="1" baseline="300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open</a:t>
            </a:r>
            <a:r>
              <a:rPr lang="en-GB" sz="2000" i="1" baseline="200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i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011383" y="3429001"/>
            <a:ext cx="4104456" cy="1245804"/>
          </a:xfrm>
          <a:prstGeom prst="cloudCallout">
            <a:avLst>
              <a:gd name="adj1" fmla="val -47774"/>
              <a:gd name="adj2" fmla="val 49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en-GB" sz="2800" i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g</a:t>
            </a:r>
            <a:r>
              <a:rPr lang="en-GB" sz="2800" i="1" baseline="30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GB" sz="2800" i="1" baseline="3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)</a:t>
            </a:r>
            <a:r>
              <a:rPr lang="en-GB" sz="2800" i="1" baseline="3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b</a:t>
            </a:r>
            <a:r>
              <a:rPr lang="en-GB" dirty="0" smtClean="0"/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=</a:t>
            </a:r>
            <a:r>
              <a:rPr lang="en-GB" dirty="0" smtClean="0"/>
              <a:t> </a:t>
            </a:r>
            <a:r>
              <a:rPr lang="en-GB" sz="28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g</a:t>
            </a:r>
            <a:r>
              <a:rPr lang="en-GB" sz="2800" i="1" baseline="3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ab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981769" y="4437112"/>
            <a:ext cx="4104456" cy="1245804"/>
          </a:xfrm>
          <a:prstGeom prst="cloudCallout">
            <a:avLst>
              <a:gd name="adj1" fmla="val -66604"/>
              <a:gd name="adj2" fmla="val 3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g</a:t>
            </a:r>
            <a:r>
              <a:rPr lang="en-GB" sz="2800" i="1" baseline="30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GB" sz="2800" i="1" baseline="3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sz="2800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sz="2800" i="1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g</a:t>
            </a:r>
            <a:r>
              <a:rPr lang="en-GB" sz="2800" i="1" baseline="30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b</a:t>
            </a:r>
            <a:r>
              <a:rPr lang="en-GB" dirty="0" smtClean="0"/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=</a:t>
            </a:r>
            <a:r>
              <a:rPr lang="en-GB" dirty="0" smtClean="0"/>
              <a:t> </a:t>
            </a:r>
            <a:r>
              <a:rPr lang="en-GB" sz="2800" i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g</a:t>
            </a:r>
            <a:r>
              <a:rPr lang="en-GB" sz="2800" i="1" baseline="30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a+b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580112" y="5606443"/>
            <a:ext cx="4104456" cy="1245804"/>
          </a:xfrm>
          <a:prstGeom prst="cloudCallout">
            <a:avLst>
              <a:gd name="adj1" fmla="val -104265"/>
              <a:gd name="adj2" fmla="val -17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5757063"/>
            <a:ext cx="2388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Prove</a:t>
            </a:r>
          </a:p>
          <a:p>
            <a:r>
              <a:rPr lang="en-GB" i="1" dirty="0" smtClean="0">
                <a:latin typeface="Cambria Math" pitchFamily="18" charset="0"/>
                <a:ea typeface="Cambria Math" pitchFamily="18" charset="0"/>
              </a:rPr>
              <a:t>Bill = </a:t>
            </a:r>
            <a:r>
              <a:rPr lang="en-GB" i="1" dirty="0" smtClean="0">
                <a:latin typeface="Cambria Math" pitchFamily="18" charset="0"/>
                <a:ea typeface="Cambria Math" pitchFamily="18" charset="0"/>
                <a:sym typeface="Symbol"/>
              </a:rPr>
              <a:t></a:t>
            </a:r>
            <a:r>
              <a:rPr lang="en-GB" i="1" baseline="-25000" dirty="0" smtClean="0"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i="1" dirty="0" smtClean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GB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rate</a:t>
            </a:r>
            <a:r>
              <a:rPr lang="en-GB" i="1" baseline="-25000" dirty="0" err="1" smtClean="0"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i="1" baseline="-25000" dirty="0" smtClean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GB" i="1" dirty="0" smtClean="0">
                <a:latin typeface="Cambria Math" pitchFamily="18" charset="0"/>
                <a:ea typeface="Cambria Math" pitchFamily="18" charset="0"/>
                <a:sym typeface="Symbol"/>
              </a:rPr>
              <a:t>  </a:t>
            </a:r>
            <a:r>
              <a:rPr lang="en-GB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cons</a:t>
            </a:r>
            <a:r>
              <a:rPr lang="en-GB" i="1" baseline="-25000" dirty="0" err="1" smtClean="0"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endParaRPr lang="en-GB" i="1" baseline="-25000" dirty="0" smtClean="0">
              <a:latin typeface="Cambria Math" pitchFamily="18" charset="0"/>
              <a:ea typeface="Cambria Math" pitchFamily="18" charset="0"/>
              <a:sym typeface="Symbol"/>
            </a:endParaRPr>
          </a:p>
          <a:p>
            <a:r>
              <a:rPr lang="en-GB" i="1" dirty="0" smtClean="0">
                <a:latin typeface="Cambria Math" pitchFamily="18" charset="0"/>
                <a:ea typeface="Cambria Math" pitchFamily="18" charset="0"/>
              </a:rPr>
              <a:t>Open’ </a:t>
            </a:r>
            <a:r>
              <a:rPr lang="en-GB" i="1" dirty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GB" i="1" dirty="0">
                <a:latin typeface="Cambria Math" pitchFamily="18" charset="0"/>
                <a:ea typeface="Cambria Math" pitchFamily="18" charset="0"/>
                <a:sym typeface="Symbol"/>
              </a:rPr>
              <a:t></a:t>
            </a:r>
            <a:r>
              <a:rPr lang="en-GB" i="1" baseline="-25000" dirty="0"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i="1" dirty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GB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rate</a:t>
            </a:r>
            <a:r>
              <a:rPr lang="en-GB" i="1" baseline="-25000" dirty="0" err="1" smtClean="0"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i="1" dirty="0" smtClean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GB" i="1" dirty="0">
                <a:latin typeface="Cambria Math" pitchFamily="18" charset="0"/>
                <a:ea typeface="Cambria Math" pitchFamily="18" charset="0"/>
                <a:sym typeface="Symbol"/>
              </a:rPr>
              <a:t> </a:t>
            </a:r>
            <a:r>
              <a:rPr lang="en-GB" i="1" dirty="0" err="1" smtClean="0">
                <a:latin typeface="Cambria Math" pitchFamily="18" charset="0"/>
                <a:ea typeface="Cambria Math" pitchFamily="18" charset="0"/>
                <a:sym typeface="Symbol"/>
              </a:rPr>
              <a:t>open</a:t>
            </a:r>
            <a:r>
              <a:rPr lang="en-GB" i="1" baseline="-25000" dirty="0" err="1" smtClean="0"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endParaRPr lang="en-GB" i="1" baseline="-25000" dirty="0">
              <a:latin typeface="Cambria Math" pitchFamily="18" charset="0"/>
              <a:ea typeface="Cambria Math" pitchFamily="18" charset="0"/>
            </a:endParaRP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496" y="6362164"/>
            <a:ext cx="6020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C00000"/>
                </a:solidFill>
              </a:rPr>
              <a:t>Security: binding property of commitments!</a:t>
            </a:r>
          </a:p>
          <a:p>
            <a:r>
              <a:rPr lang="en-GB" sz="1400" b="1" dirty="0" smtClean="0">
                <a:solidFill>
                  <a:srgbClr val="C00000"/>
                </a:solidFill>
              </a:rPr>
              <a:t>= cannot find a “fake” bill, open’ that opens to the same commitment</a:t>
            </a:r>
            <a:endParaRPr lang="en-GB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0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computations?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Fast protocol:</a:t>
            </a:r>
          </a:p>
          <a:p>
            <a:pPr lvl="1"/>
            <a:r>
              <a:rPr lang="en-GB" dirty="0" smtClean="0"/>
              <a:t>Linear algebra: </a:t>
            </a:r>
          </a:p>
          <a:p>
            <a:r>
              <a:rPr lang="en-GB" dirty="0" smtClean="0"/>
              <a:t>General zero-knowledge proofs:</a:t>
            </a:r>
          </a:p>
          <a:p>
            <a:pPr lvl="1"/>
            <a:r>
              <a:rPr lang="en-GB" dirty="0" smtClean="0"/>
              <a:t>Multiplication</a:t>
            </a:r>
          </a:p>
          <a:p>
            <a:pPr lvl="1"/>
            <a:r>
              <a:rPr lang="en-GB" dirty="0" smtClean="0"/>
              <a:t>Lookup: </a:t>
            </a:r>
          </a:p>
          <a:p>
            <a:pPr lvl="1"/>
            <a:r>
              <a:rPr lang="en-GB" dirty="0" smtClean="0"/>
              <a:t>Range: </a:t>
            </a:r>
          </a:p>
          <a:p>
            <a:pPr lvl="1"/>
            <a:r>
              <a:rPr lang="en-GB" dirty="0" smtClean="0"/>
              <a:t>Polynomial: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Any circuit (decompose into gates)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635896" y="2484185"/>
            <a:ext cx="3678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1" dirty="0" smtClean="0">
                <a:solidFill>
                  <a:srgbClr val="008000"/>
                </a:solidFill>
                <a:latin typeface="Cambria Math" pitchFamily="18" charset="0"/>
                <a:ea typeface="Cambria Math" pitchFamily="18" charset="0"/>
              </a:rPr>
              <a:t>Result</a:t>
            </a:r>
            <a:r>
              <a:rPr lang="en-GB" sz="32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sz="3200" i="1" dirty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GB" sz="3200" i="1" dirty="0">
                <a:latin typeface="Cambria Math" pitchFamily="18" charset="0"/>
                <a:ea typeface="Cambria Math" pitchFamily="18" charset="0"/>
                <a:sym typeface="Symbol"/>
              </a:rPr>
              <a:t></a:t>
            </a:r>
            <a:r>
              <a:rPr lang="en-GB" sz="3200" i="1" baseline="-25000" dirty="0"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sz="3200" i="1" dirty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GB" sz="3200" i="1" dirty="0" smtClean="0">
                <a:solidFill>
                  <a:srgbClr val="008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x</a:t>
            </a:r>
            <a:r>
              <a:rPr lang="en-GB" sz="3200" i="1" baseline="-25000" dirty="0" smtClean="0">
                <a:solidFill>
                  <a:srgbClr val="008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i </a:t>
            </a:r>
            <a:r>
              <a:rPr lang="en-GB" sz="3200" i="1" dirty="0" smtClean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GB" sz="3200" i="1" dirty="0">
                <a:latin typeface="Cambria Math" pitchFamily="18" charset="0"/>
                <a:ea typeface="Cambria Math" pitchFamily="18" charset="0"/>
                <a:sym typeface="Symbol"/>
              </a:rPr>
              <a:t> </a:t>
            </a:r>
            <a:r>
              <a:rPr lang="en-GB" sz="3200" i="1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cons</a:t>
            </a:r>
            <a:r>
              <a:rPr lang="en-GB" sz="3200" i="1" baseline="-25000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endParaRPr lang="en-GB" sz="3200" i="1" baseline="-25000" dirty="0">
              <a:solidFill>
                <a:srgbClr val="C00000"/>
              </a:solidFill>
              <a:latin typeface="Cambria Math" pitchFamily="18" charset="0"/>
              <a:ea typeface="Cambria Math" pitchFamily="18" charset="0"/>
              <a:sym typeface="Symbo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8322" y="3501008"/>
            <a:ext cx="2500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 smtClean="0">
                <a:solidFill>
                  <a:srgbClr val="008000"/>
                </a:solidFill>
                <a:latin typeface="Cambria Math" pitchFamily="18" charset="0"/>
                <a:ea typeface="Cambria Math" pitchFamily="18" charset="0"/>
              </a:rPr>
              <a:t>Result</a:t>
            </a:r>
            <a:r>
              <a:rPr lang="en-GB" sz="24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sz="2400" i="1" dirty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GB" sz="2400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x</a:t>
            </a:r>
            <a:r>
              <a:rPr lang="en-GB" sz="2400" i="1" baseline="-25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i </a:t>
            </a:r>
            <a:r>
              <a:rPr lang="en-GB" sz="2400" i="1" dirty="0" smtClean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GB" sz="2400" i="1" dirty="0">
                <a:latin typeface="Cambria Math" pitchFamily="18" charset="0"/>
                <a:ea typeface="Cambria Math" pitchFamily="18" charset="0"/>
                <a:sym typeface="Symbol"/>
              </a:rPr>
              <a:t> </a:t>
            </a:r>
            <a:r>
              <a:rPr lang="en-GB" sz="2400" i="1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cons</a:t>
            </a:r>
            <a:r>
              <a:rPr lang="en-GB" sz="2400" i="1" baseline="-25000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endParaRPr lang="en-GB" sz="2400" i="1" baseline="-25000" dirty="0">
              <a:solidFill>
                <a:srgbClr val="C00000"/>
              </a:solidFill>
              <a:latin typeface="Cambria Math" pitchFamily="18" charset="0"/>
              <a:ea typeface="Cambria Math" pitchFamily="18" charset="0"/>
              <a:sym typeface="Symbo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1800" y="3962673"/>
            <a:ext cx="3040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 smtClean="0">
                <a:solidFill>
                  <a:srgbClr val="008000"/>
                </a:solidFill>
                <a:latin typeface="Cambria Math" pitchFamily="18" charset="0"/>
                <a:ea typeface="Cambria Math" pitchFamily="18" charset="0"/>
              </a:rPr>
              <a:t>Result</a:t>
            </a:r>
            <a:r>
              <a:rPr lang="en-GB" sz="24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sz="2400" i="1" dirty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GB" sz="2400" i="1" dirty="0" smtClean="0">
                <a:latin typeface="Cambria Math" pitchFamily="18" charset="0"/>
                <a:ea typeface="Cambria Math" pitchFamily="18" charset="0"/>
                <a:sym typeface="Symbol"/>
              </a:rPr>
              <a:t>Table[ </a:t>
            </a:r>
            <a:r>
              <a:rPr lang="en-GB" sz="2400" i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cons</a:t>
            </a:r>
            <a:r>
              <a:rPr lang="en-GB" sz="2400" i="1" baseline="-25000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sz="2400" i="1" baseline="-25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GB" sz="2000" i="1" dirty="0">
                <a:sym typeface="Symbol"/>
              </a:rPr>
              <a:t>]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1800" y="4346178"/>
            <a:ext cx="4909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 smtClean="0">
                <a:solidFill>
                  <a:srgbClr val="008000"/>
                </a:solidFill>
                <a:latin typeface="Cambria Math" pitchFamily="18" charset="0"/>
                <a:ea typeface="Cambria Math" pitchFamily="18" charset="0"/>
              </a:rPr>
              <a:t>Result</a:t>
            </a:r>
            <a:r>
              <a:rPr lang="en-GB" sz="24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sz="2400" i="1" dirty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GB" sz="2400" i="1" dirty="0" smtClean="0">
                <a:latin typeface="Cambria Math" pitchFamily="18" charset="0"/>
                <a:ea typeface="Cambria Math" pitchFamily="18" charset="0"/>
                <a:sym typeface="Symbol"/>
              </a:rPr>
              <a:t>Table[ </a:t>
            </a:r>
            <a:r>
              <a:rPr lang="en-GB" sz="2400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min</a:t>
            </a:r>
            <a:r>
              <a:rPr lang="en-GB" sz="2400" i="1" dirty="0" smtClean="0">
                <a:latin typeface="Cambria Math" pitchFamily="18" charset="0"/>
                <a:ea typeface="Cambria Math" pitchFamily="18" charset="0"/>
                <a:sym typeface="Symbol"/>
              </a:rPr>
              <a:t>&lt; </a:t>
            </a:r>
            <a:r>
              <a:rPr lang="en-GB" sz="2400" i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cons</a:t>
            </a:r>
            <a:r>
              <a:rPr lang="en-GB" sz="2400" i="1" baseline="-25000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sz="2400" i="1" baseline="-25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  </a:t>
            </a:r>
            <a:r>
              <a:rPr lang="en-GB" sz="2400" i="1" dirty="0">
                <a:sym typeface="Symbol"/>
              </a:rPr>
              <a:t>&lt; </a:t>
            </a:r>
            <a:r>
              <a:rPr lang="en-GB" sz="2400" i="1" dirty="0" smtClean="0">
                <a:solidFill>
                  <a:srgbClr val="C00000"/>
                </a:solidFill>
                <a:sym typeface="Symbol"/>
              </a:rPr>
              <a:t>max</a:t>
            </a:r>
            <a:r>
              <a:rPr lang="en-GB" sz="2400" i="1" dirty="0" smtClean="0">
                <a:sym typeface="Symbol"/>
              </a:rPr>
              <a:t>]</a:t>
            </a:r>
            <a:endParaRPr lang="en-GB" sz="3200" i="1" baseline="-25000" dirty="0">
              <a:solidFill>
                <a:srgbClr val="C00000"/>
              </a:solidFill>
              <a:latin typeface="Cambria Math" pitchFamily="18" charset="0"/>
              <a:ea typeface="Cambria Math" pitchFamily="18" charset="0"/>
              <a:sym typeface="Sym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1800" y="4346178"/>
            <a:ext cx="4755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 smtClean="0">
                <a:solidFill>
                  <a:srgbClr val="008000"/>
                </a:solidFill>
                <a:latin typeface="Cambria Math" pitchFamily="18" charset="0"/>
                <a:ea typeface="Cambria Math" pitchFamily="18" charset="0"/>
              </a:rPr>
              <a:t>Result</a:t>
            </a:r>
            <a:r>
              <a:rPr lang="en-GB" sz="24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sz="2400" i="1" dirty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GB" sz="2400" i="1" dirty="0" smtClean="0">
                <a:latin typeface="Cambria Math" pitchFamily="18" charset="0"/>
                <a:ea typeface="Cambria Math" pitchFamily="18" charset="0"/>
                <a:sym typeface="Symbol"/>
              </a:rPr>
              <a:t>Table[ </a:t>
            </a:r>
            <a:r>
              <a:rPr lang="en-GB" sz="2400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min</a:t>
            </a:r>
            <a:r>
              <a:rPr lang="en-GB" sz="2400" i="1" dirty="0" smtClean="0">
                <a:latin typeface="Cambria Math" pitchFamily="18" charset="0"/>
                <a:ea typeface="Cambria Math" pitchFamily="18" charset="0"/>
                <a:sym typeface="Symbol"/>
              </a:rPr>
              <a:t>&lt; </a:t>
            </a:r>
            <a:r>
              <a:rPr lang="en-GB" sz="2400" i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cons</a:t>
            </a:r>
            <a:r>
              <a:rPr lang="en-GB" sz="2400" i="1" baseline="-25000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sz="2400" i="1" baseline="-25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  </a:t>
            </a:r>
            <a:r>
              <a:rPr lang="en-GB" sz="2400" i="1" dirty="0">
                <a:sym typeface="Symbol"/>
              </a:rPr>
              <a:t>&lt; </a:t>
            </a:r>
            <a:r>
              <a:rPr lang="en-GB" sz="2400" i="1" dirty="0" smtClean="0">
                <a:solidFill>
                  <a:srgbClr val="C00000"/>
                </a:solidFill>
                <a:sym typeface="Symbol"/>
              </a:rPr>
              <a:t>max</a:t>
            </a:r>
            <a:r>
              <a:rPr lang="en-GB" sz="2400" i="1" dirty="0" smtClean="0">
                <a:sym typeface="Symbol"/>
              </a:rPr>
              <a:t>]</a:t>
            </a:r>
            <a:endParaRPr lang="en-GB" sz="3200" i="1" baseline="-25000" dirty="0">
              <a:solidFill>
                <a:srgbClr val="C00000"/>
              </a:solidFill>
              <a:latin typeface="Cambria Math" pitchFamily="18" charset="0"/>
              <a:ea typeface="Cambria Math" pitchFamily="18" charset="0"/>
              <a:sym typeface="Symbo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4199" y="4807843"/>
            <a:ext cx="3556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 smtClean="0">
                <a:solidFill>
                  <a:srgbClr val="008000"/>
                </a:solidFill>
                <a:latin typeface="Cambria Math" pitchFamily="18" charset="0"/>
                <a:ea typeface="Cambria Math" pitchFamily="18" charset="0"/>
              </a:rPr>
              <a:t>Result</a:t>
            </a:r>
            <a:r>
              <a:rPr lang="en-GB" sz="24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GB" sz="2400" i="1" dirty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GB" sz="2400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a</a:t>
            </a:r>
            <a:r>
              <a:rPr lang="en-GB" sz="2400" i="1" dirty="0" smtClean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GB" sz="2400" i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cons</a:t>
            </a:r>
            <a:r>
              <a:rPr lang="en-GB" sz="2400" i="1" baseline="-25000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sz="2400" i="1" baseline="-25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GB" baseline="30000" dirty="0" smtClean="0">
                <a:sym typeface="Symbol"/>
              </a:rPr>
              <a:t>3</a:t>
            </a:r>
            <a:r>
              <a:rPr lang="en-GB" i="1" dirty="0" smtClean="0">
                <a:sym typeface="Symbol"/>
              </a:rPr>
              <a:t>+ </a:t>
            </a:r>
            <a:r>
              <a:rPr lang="en-GB" i="1" dirty="0" smtClean="0">
                <a:solidFill>
                  <a:srgbClr val="C00000"/>
                </a:solidFill>
                <a:sym typeface="Symbol"/>
              </a:rPr>
              <a:t>b</a:t>
            </a:r>
            <a:r>
              <a:rPr lang="en-GB" i="1" dirty="0" smtClean="0">
                <a:sym typeface="Symbol"/>
              </a:rPr>
              <a:t> </a:t>
            </a:r>
            <a:r>
              <a:rPr lang="en-GB" sz="2400" i="1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cons</a:t>
            </a:r>
            <a:r>
              <a:rPr lang="en-GB" sz="2400" i="1" baseline="-25000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i</a:t>
            </a:r>
            <a:r>
              <a:rPr lang="en-GB" sz="2400" i="1" baseline="-250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endParaRPr lang="en-GB" sz="3200" i="1" baseline="-25000" dirty="0">
              <a:solidFill>
                <a:srgbClr val="C00000"/>
              </a:solidFill>
              <a:latin typeface="Cambria Math" pitchFamily="18" charset="0"/>
              <a:ea typeface="Cambria Math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72172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Really any function!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18"/>
            <a:ext cx="3924040" cy="3960849"/>
          </a:xfrm>
        </p:spPr>
        <p:txBody>
          <a:bodyPr/>
          <a:lstStyle/>
          <a:p>
            <a:r>
              <a:rPr lang="en-GB" dirty="0" smtClean="0"/>
              <a:t>Ranges + polynomials </a:t>
            </a:r>
            <a:br>
              <a:rPr lang="en-GB" dirty="0" smtClean="0"/>
            </a:br>
            <a:r>
              <a:rPr lang="en-GB" dirty="0" smtClean="0"/>
              <a:t>= splines </a:t>
            </a:r>
            <a:br>
              <a:rPr lang="en-GB" dirty="0" smtClean="0"/>
            </a:br>
            <a:r>
              <a:rPr lang="en-GB" b="1" dirty="0" smtClean="0">
                <a:solidFill>
                  <a:srgbClr val="008000"/>
                </a:solidFill>
              </a:rPr>
              <a:t>= any function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“*” or Table[] </a:t>
            </a:r>
            <a:br>
              <a:rPr lang="en-GB" dirty="0" smtClean="0"/>
            </a:br>
            <a:r>
              <a:rPr lang="en-GB" dirty="0" smtClean="0"/>
              <a:t>= NAND gate</a:t>
            </a:r>
            <a:br>
              <a:rPr lang="en-GB" dirty="0" smtClean="0"/>
            </a:br>
            <a:r>
              <a:rPr lang="en-GB" b="1" dirty="0" smtClean="0">
                <a:solidFill>
                  <a:srgbClr val="008000"/>
                </a:solidFill>
              </a:rPr>
              <a:t>= any circuit</a:t>
            </a:r>
            <a:endParaRPr lang="en-GB" b="1" dirty="0">
              <a:solidFill>
                <a:srgbClr val="008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371008" cy="274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579" y="4957911"/>
            <a:ext cx="11525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73216"/>
            <a:ext cx="1238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8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Deployment options</a:t>
            </a:r>
            <a:endParaRPr lang="en-GB" dirty="0"/>
          </a:p>
        </p:txBody>
      </p:sp>
      <p:pic>
        <p:nvPicPr>
          <p:cNvPr id="4" name="Picture 3" descr="C:\Users\gdane\AppData\Local\Microsoft\Windows\Temporary Internet Files\Content.IE5\ZMUDJMYT\MC900320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5750"/>
            <a:ext cx="1730375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1383" y="6095037"/>
            <a:ext cx="1873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Meter</a:t>
            </a:r>
          </a:p>
          <a:p>
            <a:pPr algn="ctr"/>
            <a:r>
              <a:rPr lang="en-GB" dirty="0" smtClean="0"/>
              <a:t>(Electricity, time)</a:t>
            </a:r>
          </a:p>
        </p:txBody>
      </p:sp>
      <p:pic>
        <p:nvPicPr>
          <p:cNvPr id="6" name="Picture 4" descr="C:\Users\gdane\AppData\Local\Microsoft\Windows\Temporary Internet Files\Content.IE5\KLG7ASIY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17" y="148478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8505" y="3112347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Utility </a:t>
            </a:r>
            <a:br>
              <a:rPr lang="en-GB" dirty="0" smtClean="0"/>
            </a:br>
            <a:r>
              <a:rPr lang="en-GB" dirty="0" smtClean="0"/>
              <a:t>Provider</a:t>
            </a:r>
            <a:endParaRPr lang="en-GB" dirty="0"/>
          </a:p>
        </p:txBody>
      </p:sp>
      <p:pic>
        <p:nvPicPr>
          <p:cNvPr id="11" name="Picture 5" descr="C:\Users\gdane\AppData\Local\Microsoft\Windows\Temporary Internet Files\Content.IE5\KLG7ASIY\MC90035331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819" y="1526137"/>
            <a:ext cx="629923" cy="6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97930" y="1850060"/>
            <a:ext cx="2701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u="sng" dirty="0" smtClean="0"/>
              <a:t>Certified</a:t>
            </a:r>
            <a:r>
              <a:rPr lang="en-GB" sz="1400" dirty="0" smtClean="0"/>
              <a:t> Policy</a:t>
            </a:r>
          </a:p>
          <a:p>
            <a:pPr algn="r"/>
            <a:r>
              <a:rPr lang="en-GB" sz="1400" dirty="0" smtClean="0"/>
              <a:t>Dynamic rates per ½ hour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9465" y="5786100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u="sng" dirty="0" smtClean="0"/>
              <a:t>Certified</a:t>
            </a:r>
            <a:r>
              <a:rPr lang="en-GB" sz="1400" dirty="0" smtClean="0"/>
              <a:t> Electricity </a:t>
            </a:r>
          </a:p>
          <a:p>
            <a:pPr algn="ctr"/>
            <a:r>
              <a:rPr lang="en-GB" sz="1400" dirty="0" smtClean="0"/>
              <a:t>readings per ½ hour</a:t>
            </a:r>
            <a:endParaRPr lang="en-GB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599384" y="2173358"/>
            <a:ext cx="1840432" cy="830733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748612" y="2423071"/>
            <a:ext cx="1844600" cy="820618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67571" y="3336468"/>
            <a:ext cx="27093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/>
              <a:t>Certified</a:t>
            </a:r>
            <a:r>
              <a:rPr lang="en-GB" sz="1400" dirty="0" smtClean="0"/>
              <a:t> Bill </a:t>
            </a:r>
            <a:br>
              <a:rPr lang="en-GB" sz="1400" dirty="0" smtClean="0"/>
            </a:br>
            <a:r>
              <a:rPr lang="en-GB" sz="1400" dirty="0" smtClean="0"/>
              <a:t>&amp; Zero-knowledge </a:t>
            </a:r>
          </a:p>
          <a:p>
            <a:r>
              <a:rPr lang="en-GB" sz="1400" dirty="0"/>
              <a:t>	</a:t>
            </a:r>
            <a:r>
              <a:rPr lang="en-GB" sz="1400" dirty="0" smtClean="0"/>
              <a:t>Proof of correctness</a:t>
            </a:r>
            <a:endParaRPr lang="en-GB" sz="1400" dirty="0"/>
          </a:p>
        </p:txBody>
      </p:sp>
      <p:pic>
        <p:nvPicPr>
          <p:cNvPr id="5122" name="Picture 2" descr="C:\Users\gdane\AppData\Local\Microsoft\Windows\Temporary Internet Files\Content.IE5\WRQEWZRO\MC9000787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13" y="1954354"/>
            <a:ext cx="2379738" cy="164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dane\AppData\Local\Microsoft\Windows\Temporary Internet Files\Content.IE5\KLG7ASIY\MC90023716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40" y="4338224"/>
            <a:ext cx="1343421" cy="163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gdane\AppData\Local\Microsoft\Windows\Temporary Internet Files\Content.IE5\VS8Y7G9A\MC90005691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41" y="5566557"/>
            <a:ext cx="1818742" cy="133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gdane\AppData\Local\Microsoft\Windows\Temporary Internet Files\Content.IE5\WRQEWZRO\MC90001830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38" y="3199284"/>
            <a:ext cx="2144713" cy="13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gdane\AppData\Local\Microsoft\Windows\Temporary Internet Files\Content.IE5\WRQEWZRO\MP900305840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26" y="2526006"/>
            <a:ext cx="977379" cy="95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1918129" y="4950460"/>
            <a:ext cx="1844600" cy="820618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21372" y="246404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Cloud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1324703" y="2927681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Service</a:t>
            </a:r>
            <a:br>
              <a:rPr lang="en-GB" dirty="0" smtClean="0"/>
            </a:br>
            <a:r>
              <a:rPr lang="en-GB" dirty="0" smtClean="0"/>
              <a:t>(Azure)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2026236" y="385037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Home server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254408" y="476579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Smart Device (WP7)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7824068" y="5786100"/>
            <a:ext cx="1197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Personal </a:t>
            </a:r>
          </a:p>
          <a:p>
            <a:r>
              <a:rPr lang="en-GB" dirty="0" smtClean="0"/>
              <a:t>Computer</a:t>
            </a:r>
            <a:br>
              <a:rPr lang="en-GB" dirty="0" smtClean="0"/>
            </a:br>
            <a:r>
              <a:rPr lang="en-GB" dirty="0" smtClean="0"/>
              <a:t>(IE8)</a:t>
            </a:r>
            <a:endParaRPr lang="en-GB" dirty="0"/>
          </a:p>
        </p:txBody>
      </p:sp>
      <p:pic>
        <p:nvPicPr>
          <p:cNvPr id="24" name="Picture 4" descr="C:\Users\gdane\AppData\Local\Microsoft\Windows\Temporary Internet Files\Content.IE5\KLG7ASIY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846" y="4921616"/>
            <a:ext cx="887636" cy="8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2018868"/>
            <a:ext cx="1861215" cy="646331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6952"/>
                <a:gd name="adj2" fmla="val 482"/>
              </a:avLst>
            </a:prstTxWarp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Andy" pitchFamily="66" charset="0"/>
              </a:rPr>
              <a:t>My grandmother </a:t>
            </a:r>
          </a:p>
          <a:p>
            <a:r>
              <a:rPr lang="en-GB" dirty="0" smtClean="0">
                <a:solidFill>
                  <a:srgbClr val="0070C0"/>
                </a:solidFill>
                <a:latin typeface="Andy" pitchFamily="66" charset="0"/>
              </a:rPr>
              <a:t>     has no server!</a:t>
            </a:r>
            <a:endParaRPr lang="en-GB" dirty="0">
              <a:solidFill>
                <a:srgbClr val="0070C0"/>
              </a:solidFill>
              <a:latin typeface="And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7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0" grpId="0"/>
      <p:bldP spid="23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My grandmother does not understand crypto!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0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2519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5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/>
          <a:p>
            <a:r>
              <a:rPr lang="en-GB" dirty="0" smtClean="0"/>
              <a:t>How do we know its secure?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Proofs &amp; definitions in the UC model</a:t>
            </a:r>
          </a:p>
          <a:p>
            <a:pPr lvl="1"/>
            <a:r>
              <a:rPr lang="en-GB" sz="2000" dirty="0" smtClean="0"/>
              <a:t>Abstract functionality defining metering &amp; billing.</a:t>
            </a:r>
          </a:p>
          <a:p>
            <a:pPr lvl="1"/>
            <a:r>
              <a:rPr lang="en-GB" sz="2000" dirty="0" smtClean="0"/>
              <a:t>Proof that our protocols are indistinguishable from the abstract functionality.</a:t>
            </a:r>
          </a:p>
          <a:p>
            <a:pPr lvl="1"/>
            <a:r>
              <a:rPr lang="en-GB" sz="2000" dirty="0" smtClean="0"/>
              <a:t>Use of lemmas from standard primitives:</a:t>
            </a:r>
          </a:p>
          <a:p>
            <a:pPr lvl="2"/>
            <a:r>
              <a:rPr lang="en-GB" sz="1800" dirty="0" smtClean="0"/>
              <a:t>Commitments, signatures, ZK proofs</a:t>
            </a:r>
          </a:p>
          <a:p>
            <a:pPr lvl="2"/>
            <a:endParaRPr lang="en-GB" sz="1800" dirty="0"/>
          </a:p>
          <a:p>
            <a:r>
              <a:rPr lang="en-GB" sz="2400" dirty="0" smtClean="0"/>
              <a:t>Aspects verified in F# and C (for real meter)</a:t>
            </a:r>
          </a:p>
        </p:txBody>
      </p:sp>
    </p:spTree>
    <p:extLst>
      <p:ext uri="{BB962C8B-B14F-4D97-AF65-F5344CB8AC3E}">
        <p14:creationId xmlns:p14="http://schemas.microsoft.com/office/powerpoint/2010/main" val="22978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Fraud detection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738290"/>
            <a:ext cx="4474840" cy="471504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Problem:</a:t>
            </a:r>
          </a:p>
          <a:p>
            <a:r>
              <a:rPr lang="en-GB" dirty="0" smtClean="0"/>
              <a:t>US – about 10%</a:t>
            </a:r>
          </a:p>
          <a:p>
            <a:r>
              <a:rPr lang="en-GB" dirty="0" smtClean="0"/>
              <a:t>Brazil Favelas – 60%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Solution:</a:t>
            </a:r>
          </a:p>
          <a:p>
            <a:r>
              <a:rPr lang="en-GB" dirty="0" smtClean="0"/>
              <a:t>Physical</a:t>
            </a:r>
          </a:p>
          <a:p>
            <a:r>
              <a:rPr lang="en-GB" dirty="0" smtClean="0"/>
              <a:t>Aggregation</a:t>
            </a:r>
            <a:endParaRPr lang="en-GB" dirty="0"/>
          </a:p>
        </p:txBody>
      </p:sp>
      <p:pic>
        <p:nvPicPr>
          <p:cNvPr id="1026" name="Picture 2" descr="C:\Users\gdane\Pictures\From HTC 7 Mozart\Camera roll\WP_0000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4" b="15679"/>
          <a:stretch/>
        </p:blipFill>
        <p:spPr bwMode="auto">
          <a:xfrm>
            <a:off x="467544" y="1738290"/>
            <a:ext cx="3532297" cy="471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11560" y="1738290"/>
            <a:ext cx="1224136" cy="1114646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233692" y="4221088"/>
            <a:ext cx="1224136" cy="1114646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642697" y="2908623"/>
            <a:ext cx="1224136" cy="1114646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47615" y="198884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Supply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0901" y="391114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Meter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5676" y="2539291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Any other wires?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2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/>
          <a:p>
            <a:r>
              <a:rPr lang="en-GB" dirty="0" smtClean="0"/>
              <a:t>Aggregation for </a:t>
            </a:r>
            <a:r>
              <a:rPr lang="en-GB" dirty="0"/>
              <a:t>f</a:t>
            </a:r>
            <a:r>
              <a:rPr lang="en-GB" dirty="0" smtClean="0"/>
              <a:t>raud detection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2039918"/>
            <a:ext cx="3754760" cy="3960849"/>
          </a:xfrm>
        </p:spPr>
        <p:txBody>
          <a:bodyPr/>
          <a:lstStyle/>
          <a:p>
            <a:r>
              <a:rPr lang="en-GB" dirty="0" smtClean="0"/>
              <a:t>Use a feeder meter for a group of houses</a:t>
            </a:r>
          </a:p>
          <a:p>
            <a:r>
              <a:rPr lang="en-GB" dirty="0" smtClean="0"/>
              <a:t>Sum all house readings</a:t>
            </a:r>
          </a:p>
          <a:p>
            <a:r>
              <a:rPr lang="en-GB" dirty="0" smtClean="0"/>
              <a:t>Compare with feeder meter</a:t>
            </a:r>
          </a:p>
          <a:p>
            <a:r>
              <a:rPr lang="en-GB" dirty="0" smtClean="0"/>
              <a:t>Readings should be about the same</a:t>
            </a:r>
            <a:endParaRPr lang="en-GB" dirty="0"/>
          </a:p>
        </p:txBody>
      </p:sp>
      <p:pic>
        <p:nvPicPr>
          <p:cNvPr id="4" name="Picture 3" descr="C:\Users\gdane\AppData\Local\Microsoft\Windows\Temporary Internet Files\Content.IE5\ZMUDJMYT\MC900320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1200824" cy="126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gdane\AppData\Local\Microsoft\Windows\Temporary Internet Files\Content.IE5\ZMUDJMYT\MC900320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620129" cy="6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98852" y="2864379"/>
            <a:ext cx="504056" cy="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67451" y="2815265"/>
            <a:ext cx="0" cy="585617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:\Users\gdane\AppData\Local\Microsoft\Windows\Temporary Internet Files\Content.IE5\ZMUDJMYT\MC900320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620129" cy="6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gdane\AppData\Local\Microsoft\Windows\Temporary Internet Files\Content.IE5\ZMUDJMYT\MC900320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9000"/>
            <a:ext cx="620129" cy="6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1867037" y="2829614"/>
            <a:ext cx="2222939" cy="0"/>
          </a:xfrm>
          <a:prstGeom prst="straightConnector1">
            <a:avLst/>
          </a:prstGeom>
          <a:ln w="762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31840" y="2829614"/>
            <a:ext cx="0" cy="585617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53706" y="2864379"/>
            <a:ext cx="0" cy="585617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91211" y="345186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</a:t>
            </a:r>
            <a:r>
              <a:rPr lang="en-GB" sz="1200" dirty="0" err="1" smtClean="0"/>
              <a:t>total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012164" y="407707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</a:t>
            </a:r>
            <a:r>
              <a:rPr lang="en-GB" sz="1200" dirty="0" smtClean="0"/>
              <a:t>A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843808" y="407707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</a:t>
            </a:r>
            <a:r>
              <a:rPr lang="en-GB" sz="1200" dirty="0" smtClean="0"/>
              <a:t>B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740356" y="407707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</a:t>
            </a:r>
            <a:r>
              <a:rPr lang="en-GB" sz="1200" dirty="0" smtClean="0"/>
              <a:t>C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23528" y="4715852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 to detect fraud?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725638" y="534130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</a:t>
            </a:r>
            <a:r>
              <a:rPr lang="en-GB" sz="1200" dirty="0" err="1" smtClean="0"/>
              <a:t>total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877766" y="5350600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</a:t>
            </a:r>
            <a:r>
              <a:rPr lang="en-GB" sz="1200" dirty="0" smtClean="0"/>
              <a:t>A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2709410" y="53506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</a:t>
            </a:r>
            <a:r>
              <a:rPr lang="en-GB" sz="1200" dirty="0" smtClean="0"/>
              <a:t>B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605958" y="535060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</a:t>
            </a:r>
            <a:r>
              <a:rPr lang="en-GB" sz="1200" dirty="0" smtClean="0"/>
              <a:t>C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2368934" y="535481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3195942" y="536392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1351788" y="536392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&gt;&gt;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92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6" grpId="0"/>
      <p:bldP spid="27" grpId="0"/>
      <p:bldP spid="28" grpId="0"/>
      <p:bldP spid="29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Privacy friendly aggregation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039918"/>
            <a:ext cx="4114800" cy="3960849"/>
          </a:xfrm>
        </p:spPr>
        <p:txBody>
          <a:bodyPr/>
          <a:lstStyle/>
          <a:p>
            <a:r>
              <a:rPr lang="en-GB" dirty="0" smtClean="0"/>
              <a:t>Aim: </a:t>
            </a:r>
            <a:br>
              <a:rPr lang="en-GB" dirty="0" smtClean="0"/>
            </a:br>
            <a:r>
              <a:rPr lang="en-GB" dirty="0" smtClean="0"/>
              <a:t>compute sum without revealing readings.</a:t>
            </a:r>
          </a:p>
          <a:p>
            <a:endParaRPr lang="en-GB" dirty="0" smtClean="0"/>
          </a:p>
          <a:p>
            <a:r>
              <a:rPr lang="en-GB" dirty="0" smtClean="0"/>
              <a:t>2 Phases:</a:t>
            </a:r>
          </a:p>
          <a:p>
            <a:pPr lvl="1"/>
            <a:r>
              <a:rPr lang="en-GB" dirty="0" smtClean="0"/>
              <a:t>Distribute keys</a:t>
            </a:r>
          </a:p>
          <a:p>
            <a:pPr lvl="1"/>
            <a:r>
              <a:rPr lang="en-GB" dirty="0" smtClean="0"/>
              <a:t>Compute readings</a:t>
            </a:r>
          </a:p>
        </p:txBody>
      </p:sp>
      <p:pic>
        <p:nvPicPr>
          <p:cNvPr id="4" name="Picture 3" descr="C:\Users\gdane\AppData\Local\Microsoft\Windows\Temporary Internet Files\Content.IE5\ZMUDJMYT\MC900320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60" y="3347700"/>
            <a:ext cx="620129" cy="6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gdane\AppData\Local\Microsoft\Windows\Temporary Internet Files\Content.IE5\ZMUDJMYT\MC900320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39" y="3327686"/>
            <a:ext cx="620129" cy="6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gdane\AppData\Local\Microsoft\Windows\Temporary Internet Files\Content.IE5\ZMUDJMYT\MC900320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51" y="3347700"/>
            <a:ext cx="620129" cy="6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2112" y="399577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</a:t>
            </a:r>
            <a:r>
              <a:rPr lang="en-GB" sz="1200" dirty="0" smtClean="0"/>
              <a:t>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863639" y="397575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</a:t>
            </a:r>
            <a:r>
              <a:rPr lang="en-GB" sz="1200" dirty="0" smtClean="0"/>
              <a:t>B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904203" y="399577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</a:t>
            </a:r>
            <a:r>
              <a:rPr lang="en-GB" sz="1200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8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316650" y="2852936"/>
            <a:ext cx="1039326" cy="173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816732" y="2852936"/>
            <a:ext cx="1039326" cy="1755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23528" y="2852936"/>
            <a:ext cx="1039326" cy="1770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Privacy friendly aggregation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039918"/>
            <a:ext cx="4114800" cy="3960849"/>
          </a:xfrm>
        </p:spPr>
        <p:txBody>
          <a:bodyPr/>
          <a:lstStyle/>
          <a:p>
            <a:r>
              <a:rPr lang="en-GB" dirty="0" smtClean="0"/>
              <a:t>Aim: </a:t>
            </a:r>
            <a:br>
              <a:rPr lang="en-GB" dirty="0" smtClean="0"/>
            </a:br>
            <a:r>
              <a:rPr lang="en-GB" dirty="0" smtClean="0"/>
              <a:t>compute sum without revealing readings.</a:t>
            </a:r>
          </a:p>
          <a:p>
            <a:endParaRPr lang="en-GB" dirty="0" smtClean="0"/>
          </a:p>
          <a:p>
            <a:r>
              <a:rPr lang="en-GB" dirty="0" smtClean="0"/>
              <a:t>2 Phases:</a:t>
            </a:r>
          </a:p>
          <a:p>
            <a:pPr lvl="1"/>
            <a:r>
              <a:rPr lang="en-GB" b="1" dirty="0" smtClean="0"/>
              <a:t>Distribute keys</a:t>
            </a:r>
          </a:p>
          <a:p>
            <a:pPr lvl="1"/>
            <a:r>
              <a:rPr lang="en-GB" dirty="0" smtClean="0"/>
              <a:t>Compute readings</a:t>
            </a:r>
          </a:p>
        </p:txBody>
      </p:sp>
      <p:pic>
        <p:nvPicPr>
          <p:cNvPr id="4" name="Picture 3" descr="C:\Users\gdane\AppData\Local\Microsoft\Windows\Temporary Internet Files\Content.IE5\ZMUDJMYT\MC900320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08" y="3626440"/>
            <a:ext cx="620129" cy="6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gdane\AppData\Local\Microsoft\Windows\Temporary Internet Files\Content.IE5\ZMUDJMYT\MC900320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43" y="3606426"/>
            <a:ext cx="620129" cy="6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gdane\AppData\Local\Microsoft\Windows\Temporary Internet Files\Content.IE5\ZMUDJMYT\MC900320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65" y="3626440"/>
            <a:ext cx="620129" cy="6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7260" y="427451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</a:t>
            </a:r>
            <a:r>
              <a:rPr lang="en-GB" sz="1200" dirty="0" smtClean="0"/>
              <a:t>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092843" y="425449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</a:t>
            </a:r>
            <a:r>
              <a:rPr lang="en-GB" sz="1200" dirty="0" smtClean="0"/>
              <a:t>B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568417" y="427451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</a:t>
            </a:r>
            <a:r>
              <a:rPr lang="en-GB" sz="1200" dirty="0" smtClean="0"/>
              <a:t>C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464384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PK</a:t>
            </a:r>
            <a:r>
              <a:rPr lang="en-GB" sz="1100" dirty="0" smtClean="0"/>
              <a:t>A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080909" y="464384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PK</a:t>
            </a:r>
            <a:r>
              <a:rPr lang="en-GB" sz="1100" dirty="0" smtClean="0"/>
              <a:t>B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44917" y="464384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PK</a:t>
            </a:r>
            <a:r>
              <a:rPr lang="en-GB" sz="1100" dirty="0" smtClean="0"/>
              <a:t>C</a:t>
            </a:r>
            <a:endParaRPr lang="en-GB" dirty="0"/>
          </a:p>
        </p:txBody>
      </p:sp>
      <p:pic>
        <p:nvPicPr>
          <p:cNvPr id="13" name="Picture 4" descr="C:\Users\gdane\AppData\Local\Microsoft\Windows\Temporary Internet Files\Content.IE5\KLG7ASIY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55" y="5661248"/>
            <a:ext cx="1083303" cy="108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1378928" y="5157192"/>
            <a:ext cx="482327" cy="504056"/>
          </a:xfrm>
          <a:prstGeom prst="straightConnector1">
            <a:avLst/>
          </a:prstGeom>
          <a:ln>
            <a:solidFill>
              <a:schemeClr val="accent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96176" y="5157192"/>
            <a:ext cx="23652" cy="360040"/>
          </a:xfrm>
          <a:prstGeom prst="straightConnector1">
            <a:avLst/>
          </a:prstGeom>
          <a:ln>
            <a:solidFill>
              <a:schemeClr val="accent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843808" y="5057564"/>
            <a:ext cx="510421" cy="603684"/>
          </a:xfrm>
          <a:prstGeom prst="straightConnector1">
            <a:avLst/>
          </a:prstGeom>
          <a:ln>
            <a:solidFill>
              <a:schemeClr val="accent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67281" y="5989930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PK</a:t>
            </a:r>
            <a:r>
              <a:rPr lang="en-GB" sz="1100" dirty="0" smtClean="0"/>
              <a:t>A</a:t>
            </a:r>
            <a:r>
              <a:rPr lang="en-GB" dirty="0" smtClean="0"/>
              <a:t>, PK</a:t>
            </a:r>
            <a:r>
              <a:rPr lang="en-GB" sz="1100" dirty="0" smtClean="0"/>
              <a:t>B</a:t>
            </a:r>
            <a:r>
              <a:rPr lang="en-GB" dirty="0" smtClean="0"/>
              <a:t>, PK</a:t>
            </a:r>
            <a:r>
              <a:rPr lang="en-GB" sz="1100" dirty="0" smtClean="0"/>
              <a:t>C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35722" y="5712931"/>
            <a:ext cx="153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Group </a:t>
            </a:r>
          </a:p>
          <a:p>
            <a:r>
              <a:rPr lang="en-GB" dirty="0" smtClean="0"/>
              <a:t>management</a:t>
            </a:r>
          </a:p>
          <a:p>
            <a:r>
              <a:rPr lang="en-GB" dirty="0" smtClean="0"/>
              <a:t>server</a:t>
            </a:r>
            <a:endParaRPr lang="en-GB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944558" y="5057564"/>
            <a:ext cx="547322" cy="603684"/>
          </a:xfrm>
          <a:prstGeom prst="straightConnector1">
            <a:avLst/>
          </a:prstGeom>
          <a:ln>
            <a:solidFill>
              <a:schemeClr val="tx2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390141" y="5157192"/>
            <a:ext cx="12766" cy="352789"/>
          </a:xfrm>
          <a:prstGeom prst="straightConnector1">
            <a:avLst/>
          </a:prstGeom>
          <a:ln>
            <a:solidFill>
              <a:schemeClr val="tx2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475656" y="5057564"/>
            <a:ext cx="499629" cy="559296"/>
          </a:xfrm>
          <a:prstGeom prst="straightConnector1">
            <a:avLst/>
          </a:prstGeom>
          <a:ln>
            <a:solidFill>
              <a:schemeClr val="tx2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11256" y="3338547"/>
            <a:ext cx="1127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PK</a:t>
            </a:r>
            <a:r>
              <a:rPr lang="en-GB" sz="800" dirty="0" smtClean="0"/>
              <a:t>A</a:t>
            </a:r>
            <a:r>
              <a:rPr lang="en-GB" sz="1100" dirty="0" smtClean="0"/>
              <a:t>, PK</a:t>
            </a:r>
            <a:r>
              <a:rPr lang="en-GB" sz="800" dirty="0" smtClean="0"/>
              <a:t>B</a:t>
            </a:r>
            <a:r>
              <a:rPr lang="en-GB" sz="1100" dirty="0" smtClean="0"/>
              <a:t>, PK</a:t>
            </a:r>
            <a:r>
              <a:rPr lang="en-GB" sz="800" dirty="0" smtClean="0"/>
              <a:t>C</a:t>
            </a:r>
            <a:endParaRPr lang="en-GB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1772779" y="3364830"/>
            <a:ext cx="1127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PK</a:t>
            </a:r>
            <a:r>
              <a:rPr lang="en-GB" sz="800" dirty="0" smtClean="0"/>
              <a:t>A</a:t>
            </a:r>
            <a:r>
              <a:rPr lang="en-GB" sz="1100" dirty="0" smtClean="0"/>
              <a:t>, PK</a:t>
            </a:r>
            <a:r>
              <a:rPr lang="en-GB" sz="800" dirty="0" smtClean="0"/>
              <a:t>B</a:t>
            </a:r>
            <a:r>
              <a:rPr lang="en-GB" sz="1100" dirty="0" smtClean="0"/>
              <a:t>, PK</a:t>
            </a:r>
            <a:r>
              <a:rPr lang="en-GB" sz="800" dirty="0" smtClean="0"/>
              <a:t>C</a:t>
            </a:r>
            <a:endParaRPr lang="en-GB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3272697" y="3344816"/>
            <a:ext cx="1127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PK</a:t>
            </a:r>
            <a:r>
              <a:rPr lang="en-GB" sz="800" dirty="0" smtClean="0"/>
              <a:t>A</a:t>
            </a:r>
            <a:r>
              <a:rPr lang="en-GB" sz="1100" dirty="0" smtClean="0"/>
              <a:t>, PK</a:t>
            </a:r>
            <a:r>
              <a:rPr lang="en-GB" sz="800" dirty="0" smtClean="0"/>
              <a:t>B</a:t>
            </a:r>
            <a:r>
              <a:rPr lang="en-GB" sz="1100" dirty="0" smtClean="0"/>
              <a:t>, PK</a:t>
            </a:r>
            <a:r>
              <a:rPr lang="en-GB" sz="800" dirty="0" smtClean="0"/>
              <a:t>C</a:t>
            </a:r>
            <a:endParaRPr lang="en-GB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311256" y="285293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</a:t>
            </a:r>
            <a:r>
              <a:rPr lang="en-GB" sz="1100" dirty="0" smtClean="0"/>
              <a:t>AB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833454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</a:t>
            </a:r>
            <a:r>
              <a:rPr lang="en-GB" sz="1100" dirty="0" smtClean="0"/>
              <a:t>AC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2311026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</a:t>
            </a:r>
            <a:r>
              <a:rPr lang="en-GB" sz="1100" dirty="0" smtClean="0"/>
              <a:t>BC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1792656" y="285293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</a:t>
            </a:r>
            <a:r>
              <a:rPr lang="en-GB" sz="1100" dirty="0" smtClean="0"/>
              <a:t>AB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3327530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</a:t>
            </a:r>
            <a:r>
              <a:rPr lang="en-GB" sz="1100" dirty="0" smtClean="0"/>
              <a:t>AC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3820252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</a:t>
            </a:r>
            <a:r>
              <a:rPr lang="en-GB" sz="1100" dirty="0" smtClean="0"/>
              <a:t>BC</a:t>
            </a:r>
            <a:endParaRPr lang="en-GB" dirty="0"/>
          </a:p>
        </p:txBody>
      </p:sp>
      <p:sp>
        <p:nvSpPr>
          <p:cNvPr id="42" name="Cloud Callout 41"/>
          <p:cNvSpPr/>
          <p:nvPr/>
        </p:nvSpPr>
        <p:spPr>
          <a:xfrm>
            <a:off x="905070" y="1628800"/>
            <a:ext cx="2958184" cy="1008112"/>
          </a:xfrm>
          <a:prstGeom prst="cloudCallout">
            <a:avLst>
              <a:gd name="adj1" fmla="val -55068"/>
              <a:gd name="adj2" fmla="val 77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1772779" y="1745536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PK</a:t>
            </a:r>
            <a:r>
              <a:rPr lang="en-GB" sz="1000" dirty="0" smtClean="0"/>
              <a:t>B </a:t>
            </a:r>
            <a:r>
              <a:rPr lang="en-GB" sz="1200" dirty="0" smtClean="0"/>
              <a:t>= </a:t>
            </a:r>
            <a:r>
              <a:rPr lang="en-GB" sz="1200" dirty="0" err="1" smtClean="0"/>
              <a:t>g</a:t>
            </a:r>
            <a:r>
              <a:rPr lang="en-GB" sz="1200" baseline="30000" dirty="0" err="1" smtClean="0"/>
              <a:t>xb</a:t>
            </a:r>
            <a:endParaRPr lang="en-GB" sz="1200" baseline="30000" dirty="0"/>
          </a:p>
        </p:txBody>
      </p:sp>
      <p:sp>
        <p:nvSpPr>
          <p:cNvPr id="44" name="TextBox 43"/>
          <p:cNvSpPr txBox="1"/>
          <p:nvPr/>
        </p:nvSpPr>
        <p:spPr>
          <a:xfrm>
            <a:off x="1306234" y="2000019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</a:t>
            </a:r>
            <a:r>
              <a:rPr lang="en-GB" sz="1200" dirty="0" smtClean="0"/>
              <a:t>AB</a:t>
            </a:r>
            <a:r>
              <a:rPr lang="en-GB" dirty="0" smtClean="0"/>
              <a:t> = H(</a:t>
            </a:r>
            <a:r>
              <a:rPr lang="en-GB" dirty="0" err="1" smtClean="0"/>
              <a:t>g</a:t>
            </a:r>
            <a:r>
              <a:rPr lang="en-GB" baseline="30000" dirty="0" err="1" smtClean="0"/>
              <a:t>xa</a:t>
            </a:r>
            <a:r>
              <a:rPr lang="en-GB" baseline="30000" dirty="0" smtClean="0"/>
              <a:t> </a:t>
            </a:r>
            <a:r>
              <a:rPr lang="en-GB" baseline="30000" dirty="0" err="1" smtClean="0"/>
              <a:t>xb</a:t>
            </a:r>
            <a:r>
              <a:rPr lang="en-GB" dirty="0"/>
              <a:t> | </a:t>
            </a:r>
            <a:r>
              <a:rPr lang="en-GB" dirty="0" smtClean="0"/>
              <a:t>time)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384859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2" grpId="0"/>
      <p:bldP spid="23" grpId="0"/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316650" y="2852936"/>
            <a:ext cx="1039326" cy="173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816732" y="2852936"/>
            <a:ext cx="1039326" cy="1755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23528" y="2852936"/>
            <a:ext cx="1039326" cy="1770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Privacy friendly aggregation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039918"/>
            <a:ext cx="4114800" cy="3960849"/>
          </a:xfrm>
        </p:spPr>
        <p:txBody>
          <a:bodyPr/>
          <a:lstStyle/>
          <a:p>
            <a:r>
              <a:rPr lang="en-GB" dirty="0" smtClean="0"/>
              <a:t>Aim: </a:t>
            </a:r>
            <a:br>
              <a:rPr lang="en-GB" dirty="0" smtClean="0"/>
            </a:br>
            <a:r>
              <a:rPr lang="en-GB" dirty="0" smtClean="0"/>
              <a:t>compute sum without revealing readings.</a:t>
            </a:r>
          </a:p>
          <a:p>
            <a:endParaRPr lang="en-GB" dirty="0" smtClean="0"/>
          </a:p>
          <a:p>
            <a:r>
              <a:rPr lang="en-GB" dirty="0" smtClean="0"/>
              <a:t>2 Phases:</a:t>
            </a:r>
          </a:p>
          <a:p>
            <a:pPr lvl="1"/>
            <a:r>
              <a:rPr lang="en-GB" dirty="0" smtClean="0"/>
              <a:t>Distribute keys</a:t>
            </a:r>
          </a:p>
          <a:p>
            <a:pPr lvl="1"/>
            <a:r>
              <a:rPr lang="en-GB" b="1" dirty="0" smtClean="0"/>
              <a:t>Compute readings</a:t>
            </a:r>
          </a:p>
        </p:txBody>
      </p:sp>
      <p:pic>
        <p:nvPicPr>
          <p:cNvPr id="4" name="Picture 3" descr="C:\Users\gdane\AppData\Local\Microsoft\Windows\Temporary Internet Files\Content.IE5\ZMUDJMYT\MC900320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08" y="3626440"/>
            <a:ext cx="620129" cy="6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gdane\AppData\Local\Microsoft\Windows\Temporary Internet Files\Content.IE5\ZMUDJMYT\MC900320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43" y="3606426"/>
            <a:ext cx="620129" cy="6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gdane\AppData\Local\Microsoft\Windows\Temporary Internet Files\Content.IE5\ZMUDJMYT\MC900320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65" y="3626440"/>
            <a:ext cx="620129" cy="6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7260" y="427451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</a:t>
            </a:r>
            <a:r>
              <a:rPr lang="en-GB" sz="1200" dirty="0" smtClean="0"/>
              <a:t>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092843" y="425449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</a:t>
            </a:r>
            <a:r>
              <a:rPr lang="en-GB" sz="1200" dirty="0" smtClean="0"/>
              <a:t>B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568417" y="427451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</a:t>
            </a:r>
            <a:r>
              <a:rPr lang="en-GB" sz="1200" dirty="0" smtClean="0"/>
              <a:t>C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311256" y="285293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</a:t>
            </a:r>
            <a:r>
              <a:rPr lang="en-GB" sz="1100" dirty="0" smtClean="0"/>
              <a:t>AB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833454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</a:t>
            </a:r>
            <a:r>
              <a:rPr lang="en-GB" sz="1100" dirty="0" smtClean="0"/>
              <a:t>AC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2311026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</a:t>
            </a:r>
            <a:r>
              <a:rPr lang="en-GB" sz="1100" dirty="0" smtClean="0"/>
              <a:t>BC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1792656" y="285293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</a:t>
            </a:r>
            <a:r>
              <a:rPr lang="en-GB" sz="1100" dirty="0" smtClean="0"/>
              <a:t>AB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3327530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</a:t>
            </a:r>
            <a:r>
              <a:rPr lang="en-GB" sz="1100" dirty="0" smtClean="0"/>
              <a:t>AC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3820252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</a:t>
            </a:r>
            <a:r>
              <a:rPr lang="en-GB" sz="1100" dirty="0" smtClean="0"/>
              <a:t>BC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06232" y="4725144"/>
            <a:ext cx="9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r>
              <a:rPr lang="en-GB" sz="1100" dirty="0" smtClean="0"/>
              <a:t>A</a:t>
            </a:r>
            <a:r>
              <a:rPr lang="en-GB" dirty="0" smtClean="0"/>
              <a:t> = R</a:t>
            </a:r>
            <a:r>
              <a:rPr lang="en-GB" sz="1100" dirty="0" smtClean="0"/>
              <a:t>A</a:t>
            </a:r>
            <a:endParaRPr lang="en-GB" dirty="0"/>
          </a:p>
          <a:p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1101316" y="4725144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</a:rPr>
              <a:t>+ K</a:t>
            </a:r>
            <a:r>
              <a:rPr lang="en-GB" sz="1100" b="1" dirty="0" smtClean="0">
                <a:solidFill>
                  <a:srgbClr val="008000"/>
                </a:solidFill>
              </a:rPr>
              <a:t>AB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91680" y="472514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+ K</a:t>
            </a:r>
            <a:r>
              <a:rPr lang="en-GB" sz="1100" dirty="0" smtClean="0">
                <a:solidFill>
                  <a:srgbClr val="008000"/>
                </a:solidFill>
              </a:rPr>
              <a:t>AC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07704" y="5154543"/>
            <a:ext cx="9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r>
              <a:rPr lang="en-GB" sz="1100" dirty="0" smtClean="0"/>
              <a:t>B</a:t>
            </a:r>
            <a:r>
              <a:rPr lang="en-GB" dirty="0" smtClean="0"/>
              <a:t> = R</a:t>
            </a:r>
            <a:r>
              <a:rPr lang="en-GB" sz="1100" dirty="0" smtClean="0"/>
              <a:t>B</a:t>
            </a:r>
            <a:endParaRPr lang="en-GB" dirty="0"/>
          </a:p>
          <a:p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2737177" y="515454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-</a:t>
            </a:r>
            <a:r>
              <a:rPr lang="en-GB" b="1" dirty="0" smtClean="0">
                <a:solidFill>
                  <a:srgbClr val="C00000"/>
                </a:solidFill>
              </a:rPr>
              <a:t> K</a:t>
            </a:r>
            <a:r>
              <a:rPr lang="en-GB" sz="1100" b="1" dirty="0" smtClean="0">
                <a:solidFill>
                  <a:srgbClr val="C00000"/>
                </a:solidFill>
              </a:rPr>
              <a:t>AB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01850" y="5154543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+ K</a:t>
            </a:r>
            <a:r>
              <a:rPr lang="en-GB" sz="1100" dirty="0" smtClean="0">
                <a:solidFill>
                  <a:srgbClr val="008000"/>
                </a:solidFill>
              </a:rPr>
              <a:t>BC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35965" y="5515091"/>
            <a:ext cx="98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r>
              <a:rPr lang="en-GB" sz="1100" dirty="0" smtClean="0"/>
              <a:t>C</a:t>
            </a:r>
            <a:r>
              <a:rPr lang="en-GB" dirty="0" smtClean="0"/>
              <a:t> = R</a:t>
            </a:r>
            <a:r>
              <a:rPr lang="en-GB" sz="1100" dirty="0" smtClean="0"/>
              <a:t>C</a:t>
            </a:r>
            <a:endParaRPr lang="en-GB" dirty="0"/>
          </a:p>
          <a:p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4365438" y="551509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-</a:t>
            </a:r>
            <a:r>
              <a:rPr lang="en-GB" dirty="0" smtClean="0">
                <a:solidFill>
                  <a:srgbClr val="C00000"/>
                </a:solidFill>
              </a:rPr>
              <a:t> K</a:t>
            </a:r>
            <a:r>
              <a:rPr lang="en-GB" sz="1100" dirty="0" smtClean="0">
                <a:solidFill>
                  <a:srgbClr val="C00000"/>
                </a:solidFill>
              </a:rPr>
              <a:t>AC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30111" y="551509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-</a:t>
            </a:r>
            <a:r>
              <a:rPr lang="en-GB" dirty="0" smtClean="0">
                <a:solidFill>
                  <a:srgbClr val="C00000"/>
                </a:solidFill>
              </a:rPr>
              <a:t> K</a:t>
            </a:r>
            <a:r>
              <a:rPr lang="en-GB" sz="1100" dirty="0" smtClean="0">
                <a:solidFill>
                  <a:srgbClr val="C00000"/>
                </a:solidFill>
              </a:rPr>
              <a:t>BC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0" name="Picture 4" descr="C:\Users\gdane\AppData\Local\Microsoft\Windows\Temporary Internet Files\Content.IE5\KLG7ASIY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85" y="5742249"/>
            <a:ext cx="1083303" cy="108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79621" y="5252393"/>
            <a:ext cx="100700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Group </a:t>
            </a:r>
          </a:p>
          <a:p>
            <a:r>
              <a:rPr lang="en-GB" sz="1100" dirty="0" smtClean="0"/>
              <a:t>management</a:t>
            </a:r>
          </a:p>
          <a:p>
            <a:r>
              <a:rPr lang="en-GB" sz="1100" dirty="0" smtClean="0"/>
              <a:t>server</a:t>
            </a:r>
            <a:endParaRPr lang="en-GB" sz="11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43285" y="5094476"/>
            <a:ext cx="633084" cy="544815"/>
          </a:xfrm>
          <a:prstGeom prst="straightConnector1">
            <a:avLst/>
          </a:prstGeom>
          <a:ln>
            <a:solidFill>
              <a:schemeClr val="accent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1619672" y="5477708"/>
            <a:ext cx="473171" cy="323166"/>
          </a:xfrm>
          <a:prstGeom prst="straightConnector1">
            <a:avLst/>
          </a:prstGeom>
          <a:ln>
            <a:solidFill>
              <a:schemeClr val="accent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1757177" y="5699757"/>
            <a:ext cx="1677627" cy="301842"/>
          </a:xfrm>
          <a:prstGeom prst="straightConnector1">
            <a:avLst/>
          </a:prstGeom>
          <a:ln>
            <a:solidFill>
              <a:schemeClr val="accent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79168" y="6283900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Sum = C</a:t>
            </a:r>
            <a:r>
              <a:rPr lang="en-GB" sz="1100" dirty="0" smtClean="0"/>
              <a:t>A</a:t>
            </a:r>
            <a:r>
              <a:rPr lang="en-GB" dirty="0" smtClean="0"/>
              <a:t> + C</a:t>
            </a:r>
            <a:r>
              <a:rPr lang="en-GB" sz="1100" dirty="0" smtClean="0"/>
              <a:t>B</a:t>
            </a:r>
            <a:r>
              <a:rPr lang="en-GB" dirty="0" smtClean="0"/>
              <a:t> + C</a:t>
            </a:r>
            <a:r>
              <a:rPr lang="en-GB" sz="1100" dirty="0" smtClean="0"/>
              <a:t>C</a:t>
            </a:r>
            <a:r>
              <a:rPr lang="en-GB" dirty="0" smtClean="0"/>
              <a:t> = R</a:t>
            </a:r>
            <a:r>
              <a:rPr lang="en-GB" sz="1100" dirty="0" smtClean="0"/>
              <a:t>A</a:t>
            </a:r>
            <a:r>
              <a:rPr lang="en-GB" dirty="0" smtClean="0"/>
              <a:t> + R</a:t>
            </a:r>
            <a:r>
              <a:rPr lang="en-GB" sz="1100" dirty="0" smtClean="0"/>
              <a:t>B</a:t>
            </a:r>
            <a:r>
              <a:rPr lang="en-GB" dirty="0" smtClean="0"/>
              <a:t> + R</a:t>
            </a:r>
            <a:r>
              <a:rPr lang="en-GB" sz="1100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2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Really?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475656" y="3933056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</a:t>
            </a:r>
            <a:r>
              <a:rPr lang="en-GB" sz="1100" dirty="0" smtClean="0"/>
              <a:t>A</a:t>
            </a:r>
            <a:endParaRPr lang="en-GB" dirty="0"/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850183" y="393305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</a:rPr>
              <a:t>+ K</a:t>
            </a:r>
            <a:r>
              <a:rPr lang="en-GB" sz="1100" b="1" dirty="0" smtClean="0">
                <a:solidFill>
                  <a:srgbClr val="008000"/>
                </a:solidFill>
              </a:rPr>
              <a:t>AB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0547" y="3933056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+ K</a:t>
            </a:r>
            <a:r>
              <a:rPr lang="en-GB" sz="1100" dirty="0" smtClean="0">
                <a:solidFill>
                  <a:srgbClr val="008000"/>
                </a:solidFill>
              </a:rPr>
              <a:t>AC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5043" y="3929492"/>
            <a:ext cx="644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R</a:t>
            </a:r>
            <a:r>
              <a:rPr lang="en-GB" sz="1100" dirty="0" smtClean="0"/>
              <a:t>B</a:t>
            </a:r>
            <a:endParaRPr lang="en-GB" dirty="0"/>
          </a:p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814417" y="393305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-</a:t>
            </a:r>
            <a:r>
              <a:rPr lang="en-GB" b="1" dirty="0" smtClean="0">
                <a:solidFill>
                  <a:srgbClr val="C00000"/>
                </a:solidFill>
              </a:rPr>
              <a:t> K</a:t>
            </a:r>
            <a:r>
              <a:rPr lang="en-GB" sz="1100" b="1" dirty="0" smtClean="0">
                <a:solidFill>
                  <a:srgbClr val="C00000"/>
                </a:solidFill>
              </a:rPr>
              <a:t>AB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79090" y="3933056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+ K</a:t>
            </a:r>
            <a:r>
              <a:rPr lang="en-GB" sz="1100" dirty="0" smtClean="0">
                <a:solidFill>
                  <a:srgbClr val="008000"/>
                </a:solidFill>
              </a:rPr>
              <a:t>BC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13586" y="3933056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</a:t>
            </a:r>
            <a:r>
              <a:rPr lang="en-GB" sz="1100" dirty="0" smtClean="0"/>
              <a:t>C</a:t>
            </a:r>
            <a:endParaRPr lang="en-GB" dirty="0"/>
          </a:p>
          <a:p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559707" y="393305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-</a:t>
            </a:r>
            <a:r>
              <a:rPr lang="en-GB" dirty="0" smtClean="0">
                <a:solidFill>
                  <a:srgbClr val="C00000"/>
                </a:solidFill>
              </a:rPr>
              <a:t> K</a:t>
            </a:r>
            <a:r>
              <a:rPr lang="en-GB" sz="1100" dirty="0" smtClean="0">
                <a:solidFill>
                  <a:srgbClr val="C00000"/>
                </a:solidFill>
              </a:rPr>
              <a:t>AC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24380" y="393305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-</a:t>
            </a:r>
            <a:r>
              <a:rPr lang="en-GB" dirty="0" smtClean="0">
                <a:solidFill>
                  <a:srgbClr val="C00000"/>
                </a:solidFill>
              </a:rPr>
              <a:t> K</a:t>
            </a:r>
            <a:r>
              <a:rPr lang="en-GB" sz="1100" dirty="0" smtClean="0">
                <a:solidFill>
                  <a:srgbClr val="C00000"/>
                </a:solidFill>
              </a:rPr>
              <a:t>BC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2794" y="3395698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Sum = C</a:t>
            </a:r>
            <a:r>
              <a:rPr lang="en-GB" sz="1100" dirty="0" smtClean="0"/>
              <a:t>A</a:t>
            </a:r>
            <a:r>
              <a:rPr lang="en-GB" dirty="0" smtClean="0"/>
              <a:t> + C</a:t>
            </a:r>
            <a:r>
              <a:rPr lang="en-GB" sz="1100" dirty="0" smtClean="0"/>
              <a:t>B</a:t>
            </a:r>
            <a:r>
              <a:rPr lang="en-GB" dirty="0" smtClean="0"/>
              <a:t> + C</a:t>
            </a:r>
            <a:r>
              <a:rPr lang="en-GB" sz="1100" dirty="0" smtClean="0"/>
              <a:t>C</a:t>
            </a:r>
            <a:r>
              <a:rPr lang="en-GB" dirty="0" smtClean="0"/>
              <a:t> =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463574" y="450912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 R</a:t>
            </a:r>
            <a:r>
              <a:rPr lang="en-GB" sz="1100" dirty="0" smtClean="0"/>
              <a:t>A</a:t>
            </a:r>
            <a:r>
              <a:rPr lang="en-GB" dirty="0" smtClean="0"/>
              <a:t> + R</a:t>
            </a:r>
            <a:r>
              <a:rPr lang="en-GB" sz="1100" dirty="0" smtClean="0"/>
              <a:t>B</a:t>
            </a:r>
            <a:r>
              <a:rPr lang="en-GB" dirty="0" smtClean="0"/>
              <a:t> + R</a:t>
            </a:r>
            <a:r>
              <a:rPr lang="en-GB" sz="1100" dirty="0" smtClean="0"/>
              <a:t>C</a:t>
            </a:r>
            <a:endParaRPr lang="en-GB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227850" y="3861048"/>
            <a:ext cx="377668" cy="44134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991331" y="3933056"/>
            <a:ext cx="377668" cy="44134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676314" y="3929492"/>
            <a:ext cx="377668" cy="44134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709267" y="3897052"/>
            <a:ext cx="377668" cy="44134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557504" y="3929492"/>
            <a:ext cx="377668" cy="44134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392144" y="3908187"/>
            <a:ext cx="377668" cy="44134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44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&amp;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Privacy friendly aggregation is possible without revealing any readings!</a:t>
            </a:r>
          </a:p>
          <a:p>
            <a:pPr lvl="1"/>
            <a:r>
              <a:rPr lang="en-GB" sz="2000" dirty="0" smtClean="0"/>
              <a:t>(Proofs of security reduce scheme to DH + Hash)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Very efficient</a:t>
            </a:r>
          </a:p>
          <a:p>
            <a:pPr lvl="1"/>
            <a:r>
              <a:rPr lang="en-GB" sz="2000" dirty="0" smtClean="0"/>
              <a:t>Public keys are 32 bytes</a:t>
            </a:r>
          </a:p>
          <a:p>
            <a:pPr lvl="1"/>
            <a:r>
              <a:rPr lang="en-GB" sz="2000" dirty="0" smtClean="0"/>
              <a:t>No public key operations to generate readings</a:t>
            </a:r>
          </a:p>
          <a:p>
            <a:pPr lvl="1"/>
            <a:r>
              <a:rPr lang="en-GB" sz="2000" dirty="0" smtClean="0"/>
              <a:t>No communication overhead</a:t>
            </a:r>
          </a:p>
        </p:txBody>
      </p:sp>
    </p:spTree>
    <p:extLst>
      <p:ext uri="{BB962C8B-B14F-4D97-AF65-F5344CB8AC3E}">
        <p14:creationId xmlns:p14="http://schemas.microsoft.com/office/powerpoint/2010/main" val="22065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3015153" cy="226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Language &amp; compiler for complex verifiable computations.</a:t>
            </a:r>
          </a:p>
          <a:p>
            <a:endParaRPr lang="en-GB" dirty="0"/>
          </a:p>
          <a:p>
            <a:r>
              <a:rPr lang="en-GB" dirty="0" smtClean="0"/>
              <a:t>Automotive applications &amp; metering</a:t>
            </a:r>
          </a:p>
          <a:p>
            <a:pPr lvl="1"/>
            <a:r>
              <a:rPr lang="en-GB" dirty="0" smtClean="0"/>
              <a:t>PAYD, LBS, CC, Tax</a:t>
            </a:r>
          </a:p>
        </p:txBody>
      </p:sp>
    </p:spTree>
    <p:extLst>
      <p:ext uri="{BB962C8B-B14F-4D97-AF65-F5344CB8AC3E}">
        <p14:creationId xmlns:p14="http://schemas.microsoft.com/office/powerpoint/2010/main" val="192583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18"/>
            <a:ext cx="8229600" cy="4629442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Smart metering can be done without violating privacy</a:t>
            </a:r>
          </a:p>
          <a:p>
            <a:endParaRPr lang="en-GB" dirty="0" smtClean="0"/>
          </a:p>
          <a:p>
            <a:r>
              <a:rPr lang="en-GB" dirty="0" smtClean="0"/>
              <a:t>Private billing, and other uses of data are possible.</a:t>
            </a:r>
            <a:endParaRPr lang="en-GB" dirty="0"/>
          </a:p>
          <a:p>
            <a:pPr lvl="1"/>
            <a:r>
              <a:rPr lang="en-GB" dirty="0" smtClean="0"/>
              <a:t>Side information can be revealed (and is certified) for other uses</a:t>
            </a:r>
            <a:endParaRPr lang="en-GB" dirty="0"/>
          </a:p>
          <a:p>
            <a:pPr lvl="1"/>
            <a:r>
              <a:rPr lang="en-GB" dirty="0" smtClean="0"/>
              <a:t>Tariff structure can change as fast as software can be updated on untrusted machines.</a:t>
            </a:r>
          </a:p>
          <a:p>
            <a:pPr lvl="1"/>
            <a:r>
              <a:rPr lang="en-GB" dirty="0" smtClean="0"/>
              <a:t>Fast protocols as fast as uncertified calculations.</a:t>
            </a:r>
          </a:p>
          <a:p>
            <a:pPr lvl="1"/>
            <a:r>
              <a:rPr lang="en-GB" dirty="0" smtClean="0"/>
              <a:t>General protocols well within realm of real-time.</a:t>
            </a:r>
          </a:p>
          <a:p>
            <a:endParaRPr lang="en-GB" dirty="0"/>
          </a:p>
          <a:p>
            <a:r>
              <a:rPr lang="en-GB" dirty="0" smtClean="0"/>
              <a:t>Aggregation does not require anyone to know detailed readings</a:t>
            </a:r>
          </a:p>
          <a:p>
            <a:pPr lvl="1"/>
            <a:r>
              <a:rPr lang="en-GB" dirty="0" smtClean="0"/>
              <a:t>Can do real time monitoring and fraud detection with privacy</a:t>
            </a:r>
          </a:p>
          <a:p>
            <a:endParaRPr lang="en-GB" dirty="0"/>
          </a:p>
          <a:p>
            <a:r>
              <a:rPr lang="en-GB" dirty="0" smtClean="0"/>
              <a:t>Paradigm shift: Trustworthy computations in the client domain for privacy.</a:t>
            </a:r>
          </a:p>
        </p:txBody>
      </p:sp>
    </p:spTree>
    <p:extLst>
      <p:ext uri="{BB962C8B-B14F-4D97-AF65-F5344CB8AC3E}">
        <p14:creationId xmlns:p14="http://schemas.microsoft.com/office/powerpoint/2010/main" val="13235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new energy landscape (I)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18"/>
            <a:ext cx="8579296" cy="3960849"/>
          </a:xfrm>
        </p:spPr>
        <p:txBody>
          <a:bodyPr/>
          <a:lstStyle/>
          <a:p>
            <a:r>
              <a:rPr lang="en-GB" sz="2000" dirty="0" smtClean="0"/>
              <a:t>Energy pressures:</a:t>
            </a:r>
          </a:p>
          <a:p>
            <a:pPr lvl="1"/>
            <a:r>
              <a:rPr lang="en-GB" sz="1800" dirty="0" smtClean="0"/>
              <a:t>Energy cost, carbon &amp; climate change</a:t>
            </a:r>
          </a:p>
          <a:p>
            <a:pPr lvl="1"/>
            <a:r>
              <a:rPr lang="en-GB" sz="1800" dirty="0" smtClean="0"/>
              <a:t>Reduce peak consumption (+ efficient transport)</a:t>
            </a:r>
          </a:p>
          <a:p>
            <a:pPr lvl="1"/>
            <a:endParaRPr lang="en-GB" sz="18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6634"/>
            <a:ext cx="76771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61492"/>
            <a:ext cx="2664562" cy="23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0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528392"/>
          </a:xfrm>
        </p:spPr>
        <p:txBody>
          <a:bodyPr/>
          <a:lstStyle/>
          <a:p>
            <a:r>
              <a:rPr lang="en-GB" sz="1600" dirty="0"/>
              <a:t>Alfredo Rial &amp; George Danezis. </a:t>
            </a:r>
            <a:r>
              <a:rPr lang="en-GB" sz="1600" dirty="0">
                <a:hlinkClick r:id="rId2"/>
              </a:rPr>
              <a:t>Privacy-friendly smart metering</a:t>
            </a:r>
            <a:r>
              <a:rPr lang="en-GB" sz="1600" dirty="0"/>
              <a:t>. Microsoft Research Technical Report MSR-TR-2010-150. November 19, 2010.</a:t>
            </a:r>
          </a:p>
          <a:p>
            <a:endParaRPr lang="en-GB" sz="1600" dirty="0" smtClean="0"/>
          </a:p>
          <a:p>
            <a:r>
              <a:rPr lang="en-GB" sz="1600" dirty="0" smtClean="0"/>
              <a:t>George </a:t>
            </a:r>
            <a:r>
              <a:rPr lang="en-GB" sz="1600" dirty="0"/>
              <a:t>Danezis, Markulf Kohlweiss, and Alfredo Rial. </a:t>
            </a:r>
            <a:r>
              <a:rPr lang="en-GB" sz="1600" dirty="0">
                <a:hlinkClick r:id="rId3"/>
              </a:rPr>
              <a:t>Differentially Private Billing with Rebates</a:t>
            </a:r>
            <a:r>
              <a:rPr lang="en-GB" sz="1600" dirty="0"/>
              <a:t>. Microsoft Research Technical Report MSR-TR-2011-10. February 2011.</a:t>
            </a:r>
          </a:p>
          <a:p>
            <a:endParaRPr lang="en-GB" sz="1600" dirty="0" smtClean="0"/>
          </a:p>
          <a:p>
            <a:r>
              <a:rPr lang="en-GB" sz="1600" dirty="0" smtClean="0"/>
              <a:t>Klaus </a:t>
            </a:r>
            <a:r>
              <a:rPr lang="en-GB" sz="1600" dirty="0"/>
              <a:t>Kursawe, Markulf Kohlweiss, George Danezis. </a:t>
            </a:r>
            <a:r>
              <a:rPr lang="en-GB" sz="1600" dirty="0">
                <a:hlinkClick r:id="rId4"/>
              </a:rPr>
              <a:t>Privacy-friendly Aggregation for the Smart-grid</a:t>
            </a:r>
            <a:r>
              <a:rPr lang="en-GB" sz="1600" dirty="0"/>
              <a:t>. Microsoft Research Tech Report, March 2011.</a:t>
            </a:r>
          </a:p>
          <a:p>
            <a:endParaRPr lang="en-GB" sz="1600" dirty="0" smtClean="0"/>
          </a:p>
          <a:p>
            <a:r>
              <a:rPr lang="en-GB" sz="1600" dirty="0" smtClean="0"/>
              <a:t>Nikhil </a:t>
            </a:r>
            <a:r>
              <a:rPr lang="en-GB" sz="1600" dirty="0"/>
              <a:t>Swamy, Juan Chen, Cedric Fournet, </a:t>
            </a:r>
            <a:r>
              <a:rPr lang="en-GB" sz="1600" dirty="0" err="1"/>
              <a:t>Karthikeyan</a:t>
            </a:r>
            <a:r>
              <a:rPr lang="en-GB" sz="1600" dirty="0"/>
              <a:t> </a:t>
            </a:r>
            <a:r>
              <a:rPr lang="en-GB" sz="1600" dirty="0" err="1"/>
              <a:t>Bharagavan</a:t>
            </a:r>
            <a:r>
              <a:rPr lang="en-GB" sz="1600" dirty="0"/>
              <a:t>, and Jean Yang. </a:t>
            </a:r>
            <a:r>
              <a:rPr lang="en-GB" sz="1600" dirty="0">
                <a:hlinkClick r:id="rId5"/>
              </a:rPr>
              <a:t>Security Programming with Refinement Types and Mobile Proofs</a:t>
            </a:r>
            <a:r>
              <a:rPr lang="en-GB" sz="1600" dirty="0"/>
              <a:t>. Microsoft Research Technical Report MSR-TR-2010-149. November 2010.</a:t>
            </a:r>
          </a:p>
          <a:p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1691680" y="1988839"/>
            <a:ext cx="64807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Technical report &amp; other resources:</a:t>
            </a:r>
          </a:p>
          <a:p>
            <a:pPr lvl="1"/>
            <a:r>
              <a:rPr lang="en-GB" sz="1400" u="sng" dirty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http://research.microsoft.com/en-us/projects/</a:t>
            </a:r>
            <a:r>
              <a:rPr lang="en-GB" sz="1400" b="1" u="sng" dirty="0"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privacy_in_metering</a:t>
            </a:r>
            <a:r>
              <a:rPr lang="en-GB" sz="1400" u="sng" dirty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623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new energy landscape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18"/>
            <a:ext cx="8579296" cy="3960849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Renewables: </a:t>
            </a:r>
          </a:p>
          <a:p>
            <a:pPr lvl="1"/>
            <a:r>
              <a:rPr lang="en-GB" sz="1800" dirty="0"/>
              <a:t>U</a:t>
            </a:r>
            <a:r>
              <a:rPr lang="en-GB" sz="1800" dirty="0" smtClean="0"/>
              <a:t>npredictable yield over time</a:t>
            </a:r>
          </a:p>
          <a:p>
            <a:pPr lvl="1"/>
            <a:r>
              <a:rPr lang="en-GB" sz="1800" dirty="0" smtClean="0"/>
              <a:t>Electric cars = heavy load to shift</a:t>
            </a:r>
          </a:p>
          <a:p>
            <a:pPr lvl="1"/>
            <a:endParaRPr lang="en-GB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5"/>
            <a:ext cx="6480720" cy="342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0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new energy landscape (III)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18"/>
            <a:ext cx="8579296" cy="3960849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Smart metering:</a:t>
            </a:r>
            <a:r>
              <a:rPr lang="en-GB" sz="2000" dirty="0"/>
              <a:t> </a:t>
            </a:r>
            <a:r>
              <a:rPr lang="en-GB" sz="2000" dirty="0" smtClean="0"/>
              <a:t>increase efficiency</a:t>
            </a:r>
          </a:p>
          <a:p>
            <a:pPr lvl="1"/>
            <a:r>
              <a:rPr lang="en-GB" sz="1800" dirty="0" smtClean="0"/>
              <a:t>Better feedback to users through </a:t>
            </a:r>
            <a:r>
              <a:rPr lang="en-GB" sz="1800" b="1" dirty="0" smtClean="0"/>
              <a:t>fine grained 15-30 min readings</a:t>
            </a:r>
          </a:p>
          <a:p>
            <a:pPr lvl="1"/>
            <a:r>
              <a:rPr lang="en-GB" sz="1800" dirty="0" smtClean="0"/>
              <a:t>Time of use billing (you pay for when you consume)</a:t>
            </a:r>
          </a:p>
          <a:p>
            <a:pPr lvl="1"/>
            <a:r>
              <a:rPr lang="en-GB" sz="1800" dirty="0" smtClean="0"/>
              <a:t>Remote readings, monitoring, change of tariff, disconnection (competition)</a:t>
            </a:r>
          </a:p>
          <a:p>
            <a:pPr lvl="1"/>
            <a:r>
              <a:rPr lang="en-GB" sz="1800" dirty="0" smtClean="0"/>
              <a:t>Integrate renewable micro-generation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6349970"/>
            <a:ext cx="696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http://energypriorities.com/entries/2006/02/pse_tou_amr_case.php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39243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98" y="3904481"/>
            <a:ext cx="38957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0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changes for electricity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4040188" cy="639762"/>
          </a:xfrm>
        </p:spPr>
        <p:txBody>
          <a:bodyPr/>
          <a:lstStyle/>
          <a:p>
            <a:r>
              <a:rPr lang="en-GB" dirty="0" smtClean="0"/>
              <a:t>Current metering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844626"/>
            <a:ext cx="4040188" cy="3951288"/>
          </a:xfrm>
        </p:spPr>
        <p:txBody>
          <a:bodyPr/>
          <a:lstStyle/>
          <a:p>
            <a:r>
              <a:rPr lang="en-GB" dirty="0" smtClean="0"/>
              <a:t>Manual reads</a:t>
            </a:r>
          </a:p>
          <a:p>
            <a:r>
              <a:rPr lang="en-GB" dirty="0" smtClean="0"/>
              <a:t>One read every </a:t>
            </a:r>
            <a:br>
              <a:rPr lang="en-GB" dirty="0" smtClean="0"/>
            </a:br>
            <a:r>
              <a:rPr lang="en-GB" dirty="0" smtClean="0"/>
              <a:t>¼ year to 1 month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2204864"/>
            <a:ext cx="4041775" cy="639762"/>
          </a:xfrm>
        </p:spPr>
        <p:txBody>
          <a:bodyPr/>
          <a:lstStyle/>
          <a:p>
            <a:r>
              <a:rPr lang="en-GB" dirty="0" smtClean="0"/>
              <a:t>Smart metering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844626"/>
            <a:ext cx="4041775" cy="3951288"/>
          </a:xfrm>
        </p:spPr>
        <p:txBody>
          <a:bodyPr/>
          <a:lstStyle/>
          <a:p>
            <a:r>
              <a:rPr lang="en-GB" dirty="0" smtClean="0"/>
              <a:t>Remote reads</a:t>
            </a:r>
          </a:p>
          <a:p>
            <a:r>
              <a:rPr lang="en-GB" dirty="0" smtClean="0"/>
              <a:t>Reads every </a:t>
            </a:r>
            <a:br>
              <a:rPr lang="en-GB" dirty="0" smtClean="0"/>
            </a:br>
            <a:r>
              <a:rPr lang="en-GB" dirty="0" smtClean="0"/>
              <a:t>15-30 minutes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(+ easy to switch supplier, different tariffs, pre-paid, in-house display, remote disconnection)</a:t>
            </a:r>
          </a:p>
        </p:txBody>
      </p:sp>
    </p:spTree>
    <p:extLst>
      <p:ext uri="{BB962C8B-B14F-4D97-AF65-F5344CB8AC3E}">
        <p14:creationId xmlns:p14="http://schemas.microsoft.com/office/powerpoint/2010/main" val="9576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smart metering?</a:t>
            </a:r>
            <a:endParaRPr lang="en-GB" dirty="0"/>
          </a:p>
        </p:txBody>
      </p:sp>
      <p:pic>
        <p:nvPicPr>
          <p:cNvPr id="2051" name="Picture 3" descr="C:\Users\gdane\AppData\Local\Microsoft\Windows\Temporary Internet Files\Content.IE5\ZMUDJMYT\MC900320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11613"/>
            <a:ext cx="1730375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381" y="4038826"/>
            <a:ext cx="1873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Meter</a:t>
            </a:r>
          </a:p>
          <a:p>
            <a:pPr algn="ctr"/>
            <a:r>
              <a:rPr lang="en-GB" dirty="0" smtClean="0"/>
              <a:t>(Electricity, time)</a:t>
            </a:r>
          </a:p>
          <a:p>
            <a:pPr algn="ctr"/>
            <a:r>
              <a:rPr lang="en-GB" dirty="0" smtClean="0"/>
              <a:t>(Gas, </a:t>
            </a:r>
            <a:r>
              <a:rPr lang="en-GB" dirty="0"/>
              <a:t>time)</a:t>
            </a:r>
          </a:p>
          <a:p>
            <a:pPr algn="ctr"/>
            <a:endParaRPr lang="en-GB" dirty="0"/>
          </a:p>
        </p:txBody>
      </p:sp>
      <p:pic>
        <p:nvPicPr>
          <p:cNvPr id="8" name="Picture 4" descr="C:\Users\gdane\AppData\Local\Microsoft\Windows\Temporary Internet Files\Content.IE5\KLG7ASIY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229374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02325" y="608400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User</a:t>
            </a:r>
            <a:endParaRPr lang="en-GB" dirty="0"/>
          </a:p>
        </p:txBody>
      </p:sp>
      <p:pic>
        <p:nvPicPr>
          <p:cNvPr id="11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22" y="4758272"/>
            <a:ext cx="1298184" cy="132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20272" y="4006805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Utility </a:t>
            </a:r>
            <a:br>
              <a:rPr lang="en-GB" dirty="0" smtClean="0"/>
            </a:br>
            <a:r>
              <a:rPr lang="en-GB" dirty="0" smtClean="0"/>
              <a:t>Provider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27784" y="2996952"/>
            <a:ext cx="4104456" cy="0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 descr="C:\Users\gdane\AppData\Local\Microsoft\Windows\Temporary Internet Files\Content.IE5\KLG7ASIY\MC90035331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21394"/>
            <a:ext cx="932824" cy="93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819128" y="5397023"/>
            <a:ext cx="3070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Policy</a:t>
            </a:r>
          </a:p>
          <a:p>
            <a:pPr algn="r"/>
            <a:r>
              <a:rPr lang="en-GB" dirty="0" smtClean="0"/>
              <a:t>Dynamic rates per ½ hour</a:t>
            </a:r>
          </a:p>
          <a:p>
            <a:pPr algn="r"/>
            <a:r>
              <a:rPr lang="en-GB" dirty="0" smtClean="0"/>
              <a:t>Fixed plan of rates</a:t>
            </a:r>
          </a:p>
          <a:p>
            <a:pPr algn="r"/>
            <a:r>
              <a:rPr lang="en-GB" dirty="0" smtClean="0"/>
              <a:t>(Non-linear rates -- taxation)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927280" y="262762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Electricity readings per ½ hour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830838" y="3638918"/>
            <a:ext cx="1840432" cy="830733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 descr="C:\Users\gdane\AppData\Local\Microsoft\Windows\Temporary Internet Files\Content.IE5\WRQEWZRO\MP90030584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03" y="3121429"/>
            <a:ext cx="977379" cy="95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4983238" y="3799155"/>
            <a:ext cx="1844600" cy="820618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7" descr="C:\Users\gdane\AppData\Local\Microsoft\Windows\Temporary Internet Files\Content.IE5\ZMUDJMYT\MP90031434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509" y="4177002"/>
            <a:ext cx="1202290" cy="88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357952" y="5062543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Payment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731269" y="363960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Bill</a:t>
            </a:r>
            <a:endParaRPr lang="en-GB" dirty="0"/>
          </a:p>
        </p:txBody>
      </p:sp>
      <p:pic>
        <p:nvPicPr>
          <p:cNvPr id="2052" name="Picture 4" descr="C:\Users\gdane\AppData\Local\Microsoft\Windows\Temporary Internet Files\Content.IE5\KLG7ASIY\MC90033565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11" y="5506610"/>
            <a:ext cx="1903029" cy="135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dane\AppData\Local\Microsoft\Windows\Temporary Internet Files\Content.IE5\ZMUDJMYT\MC900437319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54" y="5321767"/>
            <a:ext cx="2523404" cy="189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827584" y="5003883"/>
            <a:ext cx="137270" cy="427992"/>
          </a:xfrm>
          <a:prstGeom prst="straightConnector1">
            <a:avLst/>
          </a:prstGeom>
          <a:ln w="19050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091340" y="5003883"/>
            <a:ext cx="345181" cy="657365"/>
          </a:xfrm>
          <a:prstGeom prst="straightConnector1">
            <a:avLst/>
          </a:prstGeom>
          <a:ln w="19050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482578" y="3781472"/>
            <a:ext cx="1005680" cy="871664"/>
          </a:xfrm>
          <a:prstGeom prst="straightConnector1">
            <a:avLst/>
          </a:prstGeom>
          <a:ln w="19050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627784" y="3115838"/>
            <a:ext cx="4104456" cy="0"/>
          </a:xfrm>
          <a:prstGeom prst="straightConnector1">
            <a:avLst/>
          </a:prstGeom>
          <a:ln w="19050"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95815" y="378147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Display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5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/>
      <p:bldP spid="21" grpId="0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Smart-grid for electricity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960849"/>
          </a:xfrm>
        </p:spPr>
        <p:txBody>
          <a:bodyPr/>
          <a:lstStyle/>
          <a:p>
            <a:r>
              <a:rPr lang="en-GB" sz="2400" dirty="0"/>
              <a:t>USA: Energy Independence and Security Act of 2007</a:t>
            </a:r>
          </a:p>
          <a:p>
            <a:pPr lvl="1"/>
            <a:r>
              <a:rPr lang="en-GB" sz="2000" dirty="0"/>
              <a:t>American Recovery and Reinvestment Act (2009, $4.5bn)</a:t>
            </a:r>
          </a:p>
          <a:p>
            <a:r>
              <a:rPr lang="en-GB" sz="2400" dirty="0"/>
              <a:t>EU: Directive 2009/72/EC</a:t>
            </a:r>
          </a:p>
          <a:p>
            <a:r>
              <a:rPr lang="en-GB" sz="2400" dirty="0"/>
              <a:t>UK: deployment of 47 million smart meters by </a:t>
            </a:r>
            <a:r>
              <a:rPr lang="en-GB" sz="2400" dirty="0" smtClean="0"/>
              <a:t>2020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BUT: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“The Dutch First Chamber considers the mandatory nature of smart metering as an unacceptable infringement of citizens’ privacy and security”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775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Privacy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4968552"/>
          </a:xfrm>
        </p:spPr>
        <p:txBody>
          <a:bodyPr>
            <a:normAutofit lnSpcReduction="10000"/>
          </a:bodyPr>
          <a:lstStyle/>
          <a:p>
            <a:r>
              <a:rPr lang="en-GB" sz="1800" dirty="0" smtClean="0"/>
              <a:t>Meter readings are sensitive:</a:t>
            </a:r>
          </a:p>
          <a:p>
            <a:pPr lvl="2"/>
            <a:r>
              <a:rPr lang="en-GB" sz="1400" dirty="0" smtClean="0"/>
              <a:t>Were </a:t>
            </a:r>
            <a:r>
              <a:rPr lang="en-GB" sz="1400" dirty="0"/>
              <a:t>you in last night? You do like watching TV don’t you? Another ready meal in the microwave? Has your boyfriend moved in</a:t>
            </a:r>
            <a:r>
              <a:rPr lang="en-GB" sz="1400" dirty="0" smtClean="0"/>
              <a:t>?</a:t>
            </a: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  <a:p>
            <a:r>
              <a:rPr lang="en-GB" sz="1800" dirty="0" smtClean="0"/>
              <a:t>More issues …</a:t>
            </a:r>
          </a:p>
          <a:p>
            <a:pPr lvl="1"/>
            <a:r>
              <a:rPr lang="en-GB" sz="1600" dirty="0" smtClean="0"/>
              <a:t>Proposed centralised </a:t>
            </a:r>
            <a:r>
              <a:rPr lang="en-GB" sz="1600" dirty="0"/>
              <a:t>routing / </a:t>
            </a:r>
            <a:r>
              <a:rPr lang="en-GB" sz="1600" dirty="0" smtClean="0"/>
              <a:t>database (?) of readings (UK)</a:t>
            </a:r>
          </a:p>
          <a:p>
            <a:pPr lvl="1"/>
            <a:r>
              <a:rPr lang="en-GB" sz="1600" dirty="0" smtClean="0"/>
              <a:t>Mandatory to receive service</a:t>
            </a:r>
          </a:p>
          <a:p>
            <a:pPr lvl="1"/>
            <a:r>
              <a:rPr lang="en-GB" sz="1600" dirty="0" smtClean="0"/>
              <a:t>Ability to switch off / switch to prepaid meters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4680520" cy="276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1632" y="6012521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Toward Technological </a:t>
            </a:r>
            <a:r>
              <a:rPr lang="en-GB" sz="1200" dirty="0" err="1">
                <a:solidFill>
                  <a:schemeClr val="accent2">
                    <a:lumMod val="75000"/>
                  </a:schemeClr>
                </a:solidFill>
              </a:rPr>
              <a:t>Defenses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 Against </a:t>
            </a:r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</a:rPr>
              <a:t>Load Monitoring 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Techniques</a:t>
            </a:r>
          </a:p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Thomas </a:t>
            </a:r>
            <a:r>
              <a:rPr lang="en-GB" sz="1200" dirty="0" err="1">
                <a:solidFill>
                  <a:schemeClr val="accent2">
                    <a:lumMod val="75000"/>
                  </a:schemeClr>
                </a:solidFill>
              </a:rPr>
              <a:t>Nicol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, Student Member, IEEE, Thomas J. </a:t>
            </a:r>
            <a:r>
              <a:rPr lang="en-GB" sz="1200" dirty="0" err="1">
                <a:solidFill>
                  <a:schemeClr val="accent2">
                    <a:lumMod val="75000"/>
                  </a:schemeClr>
                </a:solidFill>
              </a:rPr>
              <a:t>Overbye</a:t>
            </a:r>
            <a:r>
              <a:rPr lang="en-GB" sz="1200" dirty="0">
                <a:solidFill>
                  <a:schemeClr val="accent2">
                    <a:lumMod val="75000"/>
                  </a:schemeClr>
                </a:solidFill>
              </a:rPr>
              <a:t>, Fellow, IEEE</a:t>
            </a:r>
          </a:p>
        </p:txBody>
      </p:sp>
    </p:spTree>
    <p:extLst>
      <p:ext uri="{BB962C8B-B14F-4D97-AF65-F5344CB8AC3E}">
        <p14:creationId xmlns:p14="http://schemas.microsoft.com/office/powerpoint/2010/main" val="23420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SR_PPT - white background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11665</TotalTime>
  <Words>1355</Words>
  <Application>Microsoft Office PowerPoint</Application>
  <PresentationFormat>On-screen Show (4:3)</PresentationFormat>
  <Paragraphs>355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MSR_PPT - white background</vt:lpstr>
      <vt:lpstr>Privacy-Preserving Smart Metering</vt:lpstr>
      <vt:lpstr>PowerPoint Presentation</vt:lpstr>
      <vt:lpstr>The new energy landscape (I)</vt:lpstr>
      <vt:lpstr>The new energy landscape (II)</vt:lpstr>
      <vt:lpstr>The new energy landscape (III)</vt:lpstr>
      <vt:lpstr>Key changes for electricity</vt:lpstr>
      <vt:lpstr>What is smart metering?</vt:lpstr>
      <vt:lpstr>Smart-grid for electricity</vt:lpstr>
      <vt:lpstr>Privacy issues</vt:lpstr>
      <vt:lpstr>PowerPoint Presentation</vt:lpstr>
      <vt:lpstr>Privacy preserving metering: design principles</vt:lpstr>
      <vt:lpstr>Our approach</vt:lpstr>
      <vt:lpstr>Two flavours of crypto</vt:lpstr>
      <vt:lpstr>The fast protocol</vt:lpstr>
      <vt:lpstr>Why the verification works?</vt:lpstr>
      <vt:lpstr>General computations?</vt:lpstr>
      <vt:lpstr>Really any function!</vt:lpstr>
      <vt:lpstr>Deployment options</vt:lpstr>
      <vt:lpstr>Demo!</vt:lpstr>
      <vt:lpstr>How do we know its secure?</vt:lpstr>
      <vt:lpstr>Fraud detection</vt:lpstr>
      <vt:lpstr>Aggregation for fraud detection</vt:lpstr>
      <vt:lpstr>Privacy friendly aggregation</vt:lpstr>
      <vt:lpstr>Privacy friendly aggregation</vt:lpstr>
      <vt:lpstr>Privacy friendly aggregation</vt:lpstr>
      <vt:lpstr>Really?</vt:lpstr>
      <vt:lpstr>Security &amp; performance</vt:lpstr>
      <vt:lpstr>Where next?</vt:lpstr>
      <vt:lpstr>Conclusion</vt:lpstr>
      <vt:lpstr>Resources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Vafeiadis</dc:creator>
  <cp:lastModifiedBy>George Danezis</cp:lastModifiedBy>
  <cp:revision>747</cp:revision>
  <dcterms:created xsi:type="dcterms:W3CDTF">2008-02-29T13:25:48Z</dcterms:created>
  <dcterms:modified xsi:type="dcterms:W3CDTF">2011-10-14T10:22:10Z</dcterms:modified>
</cp:coreProperties>
</file>