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1" r:id="rId2"/>
    <p:sldId id="257" r:id="rId3"/>
    <p:sldId id="258" r:id="rId4"/>
    <p:sldId id="259" r:id="rId5"/>
    <p:sldId id="262" r:id="rId6"/>
    <p:sldId id="260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832" autoAdjust="0"/>
  </p:normalViewPr>
  <p:slideViewPr>
    <p:cSldViewPr>
      <p:cViewPr varScale="1">
        <p:scale>
          <a:sx n="62" d="100"/>
          <a:sy n="62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1DDF3-330D-46FA-B8A2-CF2BC96B9536}" type="datetimeFigureOut">
              <a:rPr lang="en-US" smtClean="0"/>
              <a:t>1/11/2010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1E812-B8FC-4B8B-B935-7E80E4CBB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93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Opening screen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CED38-135C-40C6-A3F4-5EE5982F69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56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slide shows a </a:t>
            </a:r>
            <a:r>
              <a:rPr lang="en-US" i="1" dirty="0" smtClean="0"/>
              <a:t>Hoare triple</a:t>
            </a:r>
            <a:r>
              <a:rPr lang="en-US" dirty="0" smtClean="0"/>
              <a:t>, which is used to reason</a:t>
            </a:r>
            <a:r>
              <a:rPr lang="en-US" baseline="0" dirty="0" smtClean="0"/>
              <a:t> about programs.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 denotes a program statement,</a:t>
            </a:r>
            <a:r>
              <a:rPr lang="en-US" baseline="0" dirty="0" smtClean="0"/>
              <a:t> like “x := </a:t>
            </a:r>
            <a:r>
              <a:rPr lang="en-US" baseline="0" dirty="0" err="1" smtClean="0"/>
              <a:t>x+y</a:t>
            </a:r>
            <a:r>
              <a:rPr lang="en-US" baseline="0" dirty="0" smtClean="0"/>
              <a:t>;” or “if (x &lt; 0) x := -x;”.  P and Q are conditions (also called assertions, or predicates, or </a:t>
            </a:r>
            <a:r>
              <a:rPr lang="en-US" baseline="0" dirty="0" err="1" smtClean="0"/>
              <a:t>boolean</a:t>
            </a:r>
            <a:r>
              <a:rPr lang="en-US" baseline="0" dirty="0" smtClean="0"/>
              <a:t> expressions), like “x &lt; 10” or “x is even”.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An execution of S starts in some state and ends in some state.  (We restrict our attention to program statements that are well behaved and terminate.)  A Hoare triple tells you something about executions of S.  The Hoare triple on this slide says that any execution of S that starts in a state satisfying P ends in some state satisfying Q.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 example,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{ x*x = y }  if (x &lt; 0) x := -x;  { x*x = y }</a:t>
            </a:r>
          </a:p>
          <a:p>
            <a:endParaRPr lang="en-US" baseline="0" dirty="0" smtClean="0"/>
          </a:p>
          <a:p>
            <a:r>
              <a:rPr lang="en-US" baseline="0" dirty="0" smtClean="0"/>
              <a:t>says that if the statement “if (x &lt; 0) x := -x;” is executed from a state where y equals the square of x, then it will end in a state where, again, x*x = 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01E812-B8FC-4B8B-B935-7E80E4CBBB8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49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slide shows the general</a:t>
            </a:r>
            <a:r>
              <a:rPr lang="en-US" baseline="0" dirty="0" smtClean="0"/>
              <a:t> form of a valid Hoare triple for an assignment statement “x := E”.  It says that the statement “x := E” will end in a state satisfying Q if it is started in a state satisfying “Q[E/x]”, which stands for the expression Q in which any mention of variable x is replaced by the expression 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 example, if Q is “2*x + y ≤ 11” and E is “y+1”, then “Q[E/x]” is “(2*x + y ≤ 11)[ y+1 / x ]”, which is “2*(y+1) + y ≤ 11”, which can be simplified as “3*y + 2 ≤ 11”, that is, “y ≤ 3”.  In other words, the following is a valid Hoare triple: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{ y ≤ 3 }  x := y + 1  { 2*x + y ≤ 11 }</a:t>
            </a:r>
          </a:p>
          <a:p>
            <a:endParaRPr lang="en-US" baseline="0" dirty="0" smtClean="0"/>
          </a:p>
          <a:p>
            <a:r>
              <a:rPr lang="en-US" dirty="0" smtClean="0"/>
              <a:t>Among other things, it lets us conclude</a:t>
            </a:r>
            <a:r>
              <a:rPr lang="en-US" baseline="0" dirty="0" smtClean="0"/>
              <a:t> that if we execute statement “x := y + 1” from a state where x is 5 and y is 1, then it will end in a state where “2*x + y ≤ 11”.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second Hoare triple on the slide shows another example:  if you want to execute “x := y” and be sure that it ends in a state satisfying “x = 10”, then you must start the execution in a state where “y = 10”.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01E812-B8FC-4B8B-B935-7E80E4CBBB8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431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are two</a:t>
            </a:r>
            <a:r>
              <a:rPr lang="en-US" baseline="0" dirty="0" smtClean="0"/>
              <a:t> more examples of valid Hoare triples for assignments.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first says that if you want the increment-by-1 statement to end in a state where the variable is at most 10, then you must start the execution in a state where the variable is strictly less than 10.  The pre-state of this Hoare triple is obtained by replacing x by “x + 1” in the condition on the post-state, and then simplifying “x+1 ≤ 10” to “x &lt; 10”.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second, which is more complicated, considers the statement “x := 3*x + 2*y” and the post-state condition “x*x = 81”.  Again, one can figure out the most general condition on the pre-state that makes the Hoare triple valid by replacing x in the post-state condition by the right-hand side of the assignment.  Without any further (thinking or) simplification, that pre-state condition is “(3*x + 2*y)*(3*x + 2*y) = 81”.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01E812-B8FC-4B8B-B935-7E80E4CBBB8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69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slide considers</a:t>
            </a:r>
            <a:r>
              <a:rPr lang="en-US" baseline="0" dirty="0" smtClean="0"/>
              <a:t> another statement, namely a simple while loop with a loop guard B and a loop body S.  If you want to be sure that every execution of the loop statement that starts in P ends in Q, then you must find a condition J that satisfies the three provisos at the bottom.  The condition J is called a </a:t>
            </a:r>
            <a:r>
              <a:rPr lang="en-US" i="1" baseline="0" dirty="0" smtClean="0"/>
              <a:t>loop invariant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first proviso says that the loop invariant must hold before the loop statement is executed.  It is expressed by a logical implication:  P </a:t>
            </a:r>
            <a:r>
              <a:rPr lang="en-US" baseline="0" dirty="0" smtClean="0">
                <a:sym typeface="Wingdings" pitchFamily="2" charset="2"/>
              </a:rPr>
              <a:t>==&gt; J (pronounced “P implies J”).  This proviso is analogous to the base case of a mathematical proof by induction.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The second proviso says that taking a loop iteration must maintain the loop invariant.  More precisely, if the loop body, S, is started in a state where the loop invariant holds and the loop guard evaluates to true, then it ends in a state where the loop invariant holds again.  This proviso is analogous to the induction case of a mathematical proof by induction.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The third proviso says that one must pick a loop invariant that is strong enough to conclude the desired Q after the loop terminates.  More precisely, it says that if the loop invariant holds and the loop guard evaluates to false, then Q holds.  This proviso is analogous, in mathematics, to making sure the induction hypothesis is strong enough to conclude the theorem one is trying to prove.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For example, suppose we are trying to establishing the following Hoare triple: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  { n = 0 }  while n &lt; 99 do n := n + 2  { x = 100 }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dirty="0" smtClean="0"/>
              <a:t>Let’s pick the loop invariant, J, to be “n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100”.</a:t>
            </a:r>
            <a:r>
              <a:rPr lang="en-US" baseline="0" dirty="0" smtClean="0"/>
              <a:t>  The first proviso is: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n = 0  ==&gt;  </a:t>
            </a:r>
            <a:r>
              <a:rPr lang="en-US" dirty="0" smtClean="0"/>
              <a:t>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</a:t>
            </a:r>
          </a:p>
          <a:p>
            <a:endParaRPr lang="en-US" dirty="0" smtClean="0"/>
          </a:p>
          <a:p>
            <a:r>
              <a:rPr lang="en-US" dirty="0" smtClean="0"/>
              <a:t>which holds, because</a:t>
            </a:r>
            <a:r>
              <a:rPr lang="en-US" baseline="0" dirty="0" smtClean="0"/>
              <a:t> 0 is even and no greater than 100</a:t>
            </a:r>
            <a:r>
              <a:rPr lang="en-US" dirty="0" smtClean="0"/>
              <a:t>.  The second proviso</a:t>
            </a:r>
            <a:r>
              <a:rPr lang="en-US" baseline="0" dirty="0" smtClean="0"/>
              <a:t> is: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{ </a:t>
            </a:r>
            <a:r>
              <a:rPr lang="en-US" dirty="0" smtClean="0"/>
              <a:t>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 and n &lt; 99 }  n := n + 2</a:t>
            </a:r>
            <a:r>
              <a:rPr lang="en-US" baseline="0" dirty="0" smtClean="0"/>
              <a:t>  { </a:t>
            </a:r>
            <a:r>
              <a:rPr lang="en-US" dirty="0" smtClean="0"/>
              <a:t>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 }</a:t>
            </a:r>
          </a:p>
          <a:p>
            <a:endParaRPr lang="en-US" dirty="0" smtClean="0"/>
          </a:p>
          <a:p>
            <a:r>
              <a:rPr lang="en-US" dirty="0" smtClean="0"/>
              <a:t>We check this Hoare triple</a:t>
            </a:r>
            <a:r>
              <a:rPr lang="en-US" baseline="0" dirty="0" smtClean="0"/>
              <a:t> by replacing n by “n+2” in the post-state condition, which gives us: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(n+2) is even and n+2 ≤</a:t>
            </a:r>
            <a:r>
              <a:rPr lang="en-US" dirty="0" smtClean="0"/>
              <a:t> 100</a:t>
            </a:r>
          </a:p>
          <a:p>
            <a:endParaRPr lang="en-US" dirty="0" smtClean="0"/>
          </a:p>
          <a:p>
            <a:r>
              <a:rPr lang="en-US" dirty="0" smtClean="0"/>
              <a:t>which</a:t>
            </a:r>
            <a:r>
              <a:rPr lang="en-US" baseline="0" dirty="0" smtClean="0"/>
              <a:t> simplifies to: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n+2 is even and n ≤</a:t>
            </a:r>
            <a:r>
              <a:rPr lang="en-US" dirty="0" smtClean="0"/>
              <a:t> 98</a:t>
            </a:r>
            <a:endParaRPr lang="en-US" baseline="0" dirty="0" smtClean="0"/>
          </a:p>
          <a:p>
            <a:endParaRPr lang="en-US" dirty="0" smtClean="0"/>
          </a:p>
          <a:p>
            <a:r>
              <a:rPr lang="en-US" dirty="0" smtClean="0"/>
              <a:t>We note that the pre-state condition in the triple also simplifies to the same expression, so the proviso</a:t>
            </a:r>
            <a:r>
              <a:rPr lang="en-US" baseline="0" dirty="0" smtClean="0"/>
              <a:t> holds.  The third proviso is: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</a:t>
            </a:r>
            <a:r>
              <a:rPr lang="en-US" dirty="0" smtClean="0"/>
              <a:t>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 and not </a:t>
            </a:r>
            <a:r>
              <a:rPr lang="en-US" baseline="0" dirty="0" smtClean="0">
                <a:sym typeface="Wingdings" pitchFamily="2" charset="2"/>
              </a:rPr>
              <a:t>n &lt; 99  ==&gt;  x = 100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If n is at most 100 but not less than 99, then n is either 99 or 100.  Furthermore, if n is even, then n can only be 100, which is what we are trying to prove.  That proves the example Hoare triple to be valid.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To fully reason about loops, one also needs to consider termination.  However, in this episode of Verification Corner, we ignore that issue; come back for a different episode on termination.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01E812-B8FC-4B8B-B935-7E80E4CBBB8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48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slide considers</a:t>
            </a:r>
            <a:r>
              <a:rPr lang="en-US" baseline="0" dirty="0" smtClean="0"/>
              <a:t> another statement, namely a simple while loop with a loop guard B and a loop body S.  If you want to be sure that every execution of the loop statement that starts in P ends in Q, then you must find a condition J that satisfies the three provisos at the bottom.  The condition J is called a </a:t>
            </a:r>
            <a:r>
              <a:rPr lang="en-US" i="1" baseline="0" dirty="0" smtClean="0"/>
              <a:t>loop invariant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first proviso says that the loop invariant must hold before the loop statement is executed.  It is expressed by a logical implication:  P </a:t>
            </a:r>
            <a:r>
              <a:rPr lang="en-US" baseline="0" dirty="0" smtClean="0">
                <a:sym typeface="Wingdings" pitchFamily="2" charset="2"/>
              </a:rPr>
              <a:t>==&gt; J (pronounced “P implies J”).  This proviso is analogous to the base case of a mathematical proof by induction.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The second proviso says that taking a loop iteration must maintain the loop invariant.  More precisely, if the loop body, S, is started in a state where the loop invariant holds and the loop guard evaluates to true, then it ends in a state where the loop invariant holds again.  This proviso is analogous to the induction case of a mathematical proof by induction.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The third proviso says that one must pick a loop invariant that is strong enough to conclude the desired Q after the loop terminates.  More precisely, it says that if the loop invariant holds and the loop guard evaluates to false, then Q holds.  This proviso is analogous, in mathematics, to making sure the induction hypothesis is strong enough to conclude the theorem one is trying to prove.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For example, suppose we are trying to establishing the following Hoare triple: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  { n = 0 }  while n &lt; 99 do n := n + 2  { x = 100 }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dirty="0" smtClean="0"/>
              <a:t>Let’s pick the loop invariant, J, to be “n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100”.</a:t>
            </a:r>
            <a:r>
              <a:rPr lang="en-US" baseline="0" dirty="0" smtClean="0"/>
              <a:t>  The first proviso is: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n = 0  ==&gt;  </a:t>
            </a:r>
            <a:r>
              <a:rPr lang="en-US" dirty="0" smtClean="0"/>
              <a:t>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</a:t>
            </a:r>
          </a:p>
          <a:p>
            <a:endParaRPr lang="en-US" dirty="0" smtClean="0"/>
          </a:p>
          <a:p>
            <a:r>
              <a:rPr lang="en-US" dirty="0" smtClean="0"/>
              <a:t>which holds, because</a:t>
            </a:r>
            <a:r>
              <a:rPr lang="en-US" baseline="0" dirty="0" smtClean="0"/>
              <a:t> 0 is even and no greater than 100</a:t>
            </a:r>
            <a:r>
              <a:rPr lang="en-US" dirty="0" smtClean="0"/>
              <a:t>.  The second proviso</a:t>
            </a:r>
            <a:r>
              <a:rPr lang="en-US" baseline="0" dirty="0" smtClean="0"/>
              <a:t> is: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{ </a:t>
            </a:r>
            <a:r>
              <a:rPr lang="en-US" dirty="0" smtClean="0"/>
              <a:t>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 and n &lt; 99 }  n := n + 2</a:t>
            </a:r>
            <a:r>
              <a:rPr lang="en-US" baseline="0" dirty="0" smtClean="0"/>
              <a:t>  { </a:t>
            </a:r>
            <a:r>
              <a:rPr lang="en-US" dirty="0" smtClean="0"/>
              <a:t>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 }</a:t>
            </a:r>
          </a:p>
          <a:p>
            <a:endParaRPr lang="en-US" dirty="0" smtClean="0"/>
          </a:p>
          <a:p>
            <a:r>
              <a:rPr lang="en-US" dirty="0" smtClean="0"/>
              <a:t>We check this Hoare triple</a:t>
            </a:r>
            <a:r>
              <a:rPr lang="en-US" baseline="0" dirty="0" smtClean="0"/>
              <a:t> by replacing n by “n+2” in the post-state condition, which gives us: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(n+2) is even and n+2 ≤</a:t>
            </a:r>
            <a:r>
              <a:rPr lang="en-US" dirty="0" smtClean="0"/>
              <a:t> 100</a:t>
            </a:r>
          </a:p>
          <a:p>
            <a:endParaRPr lang="en-US" dirty="0" smtClean="0"/>
          </a:p>
          <a:p>
            <a:r>
              <a:rPr lang="en-US" dirty="0" smtClean="0"/>
              <a:t>which</a:t>
            </a:r>
            <a:r>
              <a:rPr lang="en-US" baseline="0" dirty="0" smtClean="0"/>
              <a:t> simplifies to: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n+2 is even and n ≤</a:t>
            </a:r>
            <a:r>
              <a:rPr lang="en-US" dirty="0" smtClean="0"/>
              <a:t> 98</a:t>
            </a:r>
            <a:endParaRPr lang="en-US" baseline="0" dirty="0" smtClean="0"/>
          </a:p>
          <a:p>
            <a:endParaRPr lang="en-US" dirty="0" smtClean="0"/>
          </a:p>
          <a:p>
            <a:r>
              <a:rPr lang="en-US" dirty="0" smtClean="0"/>
              <a:t>We note that the pre-state condition in the triple also simplifies to the same expression, so the proviso</a:t>
            </a:r>
            <a:r>
              <a:rPr lang="en-US" baseline="0" dirty="0" smtClean="0"/>
              <a:t> holds.  The third proviso is: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</a:t>
            </a:r>
            <a:r>
              <a:rPr lang="en-US" dirty="0" smtClean="0"/>
              <a:t>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 and not </a:t>
            </a:r>
            <a:r>
              <a:rPr lang="en-US" baseline="0" dirty="0" smtClean="0">
                <a:sym typeface="Wingdings" pitchFamily="2" charset="2"/>
              </a:rPr>
              <a:t>n &lt; 99  ==&gt;  x = 100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If n is at most 100 but not less than 99, then n is either 99 or 100.  Furthermore, if n is even, then n can only be 100, which is what we are trying to prove.  That proves the example Hoare triple to be valid.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To fully reason about loops, one also needs to consider termination.  However, in this episode of Verification Corner, we ignore that issue; come back for a different episode on termination.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01E812-B8FC-4B8B-B935-7E80E4CBBB8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488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slide considers</a:t>
            </a:r>
            <a:r>
              <a:rPr lang="en-US" baseline="0" dirty="0" smtClean="0"/>
              <a:t> another statement, namely a simple while loop with a loop guard B and a loop body S.  If you want to be sure that every execution of the loop statement that starts in P ends in Q, then you must find a condition J that satisfies the three provisos at the bottom.  The condition J is called a </a:t>
            </a:r>
            <a:r>
              <a:rPr lang="en-US" i="1" baseline="0" dirty="0" smtClean="0"/>
              <a:t>loop invariant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first proviso says that the loop invariant must hold before the loop statement is executed.  It is expressed by a logical implication:  P </a:t>
            </a:r>
            <a:r>
              <a:rPr lang="en-US" baseline="0" dirty="0" smtClean="0">
                <a:sym typeface="Wingdings" pitchFamily="2" charset="2"/>
              </a:rPr>
              <a:t>==&gt; J (pronounced “P implies J”).  This proviso is analogous to the base case of a mathematical proof by induction.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The second proviso says that taking a loop iteration must maintain the loop invariant.  More precisely, if the loop body, S, is started in a state where the loop invariant holds and the loop guard evaluates to true, then it ends in a state where the loop invariant holds again.  This proviso is analogous to the induction case of a mathematical proof by induction.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The third proviso says that one must pick a loop invariant that is strong enough to conclude the desired Q after the loop terminates.  More precisely, it says that if the loop invariant holds and the loop guard evaluates to false, then Q holds.  This proviso is analogous, in mathematics, to making sure the induction hypothesis is strong enough to conclude the theorem one is trying to prove.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For example, suppose we are trying to establishing the following Hoare triple: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  { n = 0 }  while n &lt; 99 do n := n + 2  { x = 100 }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dirty="0" smtClean="0"/>
              <a:t>Let’s pick the loop invariant, J, to be “n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100”.</a:t>
            </a:r>
            <a:r>
              <a:rPr lang="en-US" baseline="0" dirty="0" smtClean="0"/>
              <a:t>  The first proviso is: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n = 0  ==&gt;  </a:t>
            </a:r>
            <a:r>
              <a:rPr lang="en-US" dirty="0" smtClean="0"/>
              <a:t>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</a:t>
            </a:r>
          </a:p>
          <a:p>
            <a:endParaRPr lang="en-US" dirty="0" smtClean="0"/>
          </a:p>
          <a:p>
            <a:r>
              <a:rPr lang="en-US" dirty="0" smtClean="0"/>
              <a:t>which holds, because</a:t>
            </a:r>
            <a:r>
              <a:rPr lang="en-US" baseline="0" dirty="0" smtClean="0"/>
              <a:t> 0 is even and no greater than 100</a:t>
            </a:r>
            <a:r>
              <a:rPr lang="en-US" dirty="0" smtClean="0"/>
              <a:t>.  The second proviso</a:t>
            </a:r>
            <a:r>
              <a:rPr lang="en-US" baseline="0" dirty="0" smtClean="0"/>
              <a:t> is: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{ </a:t>
            </a:r>
            <a:r>
              <a:rPr lang="en-US" dirty="0" smtClean="0"/>
              <a:t>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 and n &lt; 99 }  n := n + 2</a:t>
            </a:r>
            <a:r>
              <a:rPr lang="en-US" baseline="0" dirty="0" smtClean="0"/>
              <a:t>  { </a:t>
            </a:r>
            <a:r>
              <a:rPr lang="en-US" dirty="0" smtClean="0"/>
              <a:t>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 }</a:t>
            </a:r>
          </a:p>
          <a:p>
            <a:endParaRPr lang="en-US" dirty="0" smtClean="0"/>
          </a:p>
          <a:p>
            <a:r>
              <a:rPr lang="en-US" dirty="0" smtClean="0"/>
              <a:t>We check this Hoare triple</a:t>
            </a:r>
            <a:r>
              <a:rPr lang="en-US" baseline="0" dirty="0" smtClean="0"/>
              <a:t> by replacing n by “n+2” in the post-state condition, which gives us: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(n+2) is even and n+2 ≤</a:t>
            </a:r>
            <a:r>
              <a:rPr lang="en-US" dirty="0" smtClean="0"/>
              <a:t> 100</a:t>
            </a:r>
          </a:p>
          <a:p>
            <a:endParaRPr lang="en-US" dirty="0" smtClean="0"/>
          </a:p>
          <a:p>
            <a:r>
              <a:rPr lang="en-US" dirty="0" smtClean="0"/>
              <a:t>which</a:t>
            </a:r>
            <a:r>
              <a:rPr lang="en-US" baseline="0" dirty="0" smtClean="0"/>
              <a:t> simplifies to: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n+2 is even and n ≤</a:t>
            </a:r>
            <a:r>
              <a:rPr lang="en-US" dirty="0" smtClean="0"/>
              <a:t> 98</a:t>
            </a:r>
            <a:endParaRPr lang="en-US" baseline="0" dirty="0" smtClean="0"/>
          </a:p>
          <a:p>
            <a:endParaRPr lang="en-US" dirty="0" smtClean="0"/>
          </a:p>
          <a:p>
            <a:r>
              <a:rPr lang="en-US" dirty="0" smtClean="0"/>
              <a:t>We note that the pre-state condition in the triple also simplifies to the same expression, so the proviso</a:t>
            </a:r>
            <a:r>
              <a:rPr lang="en-US" baseline="0" dirty="0" smtClean="0"/>
              <a:t> holds.  The third proviso is: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</a:t>
            </a:r>
            <a:r>
              <a:rPr lang="en-US" dirty="0" smtClean="0"/>
              <a:t>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 and not </a:t>
            </a:r>
            <a:r>
              <a:rPr lang="en-US" baseline="0" dirty="0" smtClean="0">
                <a:sym typeface="Wingdings" pitchFamily="2" charset="2"/>
              </a:rPr>
              <a:t>n &lt; 99  ==&gt;  x = 100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If n is at most 100 but not less than 99, then n is either 99 or 100.  Furthermore, if n is even, then n can only be 100, which is what we are trying to prove.  That proves the example Hoare triple to be valid.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To fully reason about loops, one also needs to consider termination.  However, in this episode of Verification Corner, we ignore that issue; come back for a different episode on termination.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01E812-B8FC-4B8B-B935-7E80E4CBBB8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488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slide considers</a:t>
            </a:r>
            <a:r>
              <a:rPr lang="en-US" baseline="0" dirty="0" smtClean="0"/>
              <a:t> another statement, namely a simple while loop with a loop guard B and a loop body S.  If you want to be sure that every execution of the loop statement that starts in P ends in Q, then you must find a condition J that satisfies the three provisos at the bottom.  The condition J is called a </a:t>
            </a:r>
            <a:r>
              <a:rPr lang="en-US" i="1" baseline="0" dirty="0" smtClean="0"/>
              <a:t>loop invariant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first proviso says that the loop invariant must hold before the loop statement is executed.  It is expressed by a logical implication:  P </a:t>
            </a:r>
            <a:r>
              <a:rPr lang="en-US" baseline="0" dirty="0" smtClean="0">
                <a:sym typeface="Wingdings" pitchFamily="2" charset="2"/>
              </a:rPr>
              <a:t>==&gt; J (pronounced “P implies J”).  This proviso is analogous to the base case of a mathematical proof by induction.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The second proviso says that taking a loop iteration must maintain the loop invariant.  More precisely, if the loop body, S, is started in a state where the loop invariant holds and the loop guard evaluates to true, then it ends in a state where the loop invariant holds again.  This proviso is analogous to the induction case of a mathematical proof by induction.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The third proviso says that one must pick a loop invariant that is strong enough to conclude the desired Q after the loop terminates.  More precisely, it says that if the loop invariant holds and the loop guard evaluates to false, then Q holds.  This proviso is analogous, in mathematics, to making sure the induction hypothesis is strong enough to conclude the theorem one is trying to prove.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For example, suppose we are trying to establishing the following Hoare triple: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  { n = 0 }  while n &lt; 99 do n := n + 2  { x = 100 }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dirty="0" smtClean="0"/>
              <a:t>Let’s pick the loop invariant, J, to be “n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100”.</a:t>
            </a:r>
            <a:r>
              <a:rPr lang="en-US" baseline="0" dirty="0" smtClean="0"/>
              <a:t>  The first proviso is: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n = 0  ==&gt;  </a:t>
            </a:r>
            <a:r>
              <a:rPr lang="en-US" dirty="0" smtClean="0"/>
              <a:t>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</a:t>
            </a:r>
          </a:p>
          <a:p>
            <a:endParaRPr lang="en-US" dirty="0" smtClean="0"/>
          </a:p>
          <a:p>
            <a:r>
              <a:rPr lang="en-US" dirty="0" smtClean="0"/>
              <a:t>which holds, because</a:t>
            </a:r>
            <a:r>
              <a:rPr lang="en-US" baseline="0" dirty="0" smtClean="0"/>
              <a:t> 0 is even and no greater than 100</a:t>
            </a:r>
            <a:r>
              <a:rPr lang="en-US" dirty="0" smtClean="0"/>
              <a:t>.  The second proviso</a:t>
            </a:r>
            <a:r>
              <a:rPr lang="en-US" baseline="0" dirty="0" smtClean="0"/>
              <a:t> is: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{ </a:t>
            </a:r>
            <a:r>
              <a:rPr lang="en-US" dirty="0" smtClean="0"/>
              <a:t>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 and n &lt; 99 }  n := n + 2</a:t>
            </a:r>
            <a:r>
              <a:rPr lang="en-US" baseline="0" dirty="0" smtClean="0"/>
              <a:t>  { </a:t>
            </a:r>
            <a:r>
              <a:rPr lang="en-US" dirty="0" smtClean="0"/>
              <a:t>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 }</a:t>
            </a:r>
          </a:p>
          <a:p>
            <a:endParaRPr lang="en-US" dirty="0" smtClean="0"/>
          </a:p>
          <a:p>
            <a:r>
              <a:rPr lang="en-US" dirty="0" smtClean="0"/>
              <a:t>We check this Hoare triple</a:t>
            </a:r>
            <a:r>
              <a:rPr lang="en-US" baseline="0" dirty="0" smtClean="0"/>
              <a:t> by replacing n by “n+2” in the post-state condition, which gives us: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(n+2) is even and n+2 ≤</a:t>
            </a:r>
            <a:r>
              <a:rPr lang="en-US" dirty="0" smtClean="0"/>
              <a:t> 100</a:t>
            </a:r>
          </a:p>
          <a:p>
            <a:endParaRPr lang="en-US" dirty="0" smtClean="0"/>
          </a:p>
          <a:p>
            <a:r>
              <a:rPr lang="en-US" dirty="0" smtClean="0"/>
              <a:t>which</a:t>
            </a:r>
            <a:r>
              <a:rPr lang="en-US" baseline="0" dirty="0" smtClean="0"/>
              <a:t> simplifies to: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n+2 is even and n ≤</a:t>
            </a:r>
            <a:r>
              <a:rPr lang="en-US" dirty="0" smtClean="0"/>
              <a:t> 98</a:t>
            </a:r>
            <a:endParaRPr lang="en-US" baseline="0" dirty="0" smtClean="0"/>
          </a:p>
          <a:p>
            <a:endParaRPr lang="en-US" dirty="0" smtClean="0"/>
          </a:p>
          <a:p>
            <a:r>
              <a:rPr lang="en-US" dirty="0" smtClean="0"/>
              <a:t>We note that the pre-state condition in the triple also simplifies to the same expression, so the proviso</a:t>
            </a:r>
            <a:r>
              <a:rPr lang="en-US" baseline="0" dirty="0" smtClean="0"/>
              <a:t> holds.  The third proviso is: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</a:t>
            </a:r>
            <a:r>
              <a:rPr lang="en-US" dirty="0" smtClean="0"/>
              <a:t>n is even and n </a:t>
            </a:r>
            <a:r>
              <a:rPr lang="en-US" baseline="0" dirty="0" smtClean="0"/>
              <a:t>≤</a:t>
            </a:r>
            <a:r>
              <a:rPr lang="en-US" dirty="0" smtClean="0"/>
              <a:t> 100 and not </a:t>
            </a:r>
            <a:r>
              <a:rPr lang="en-US" baseline="0" dirty="0" smtClean="0">
                <a:sym typeface="Wingdings" pitchFamily="2" charset="2"/>
              </a:rPr>
              <a:t>n &lt; 99  ==&gt;  x = 100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If n is at most 100 but not less than 99, then n is either 99 or 100.  Furthermore, if n is even, then n can only be 100, which is what we are trying to prove.  That proves the example Hoare triple to be valid.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To fully reason about loops, one also needs to consider termination.  However, in this episode of Verification Corner, we ignore that issue; come back for a different episode on termination.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01E812-B8FC-4B8B-B935-7E80E4CBBB8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48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9B937-E4CB-4149-BEA5-16DD72DD984D}" type="datetimeFigureOut">
              <a:rPr lang="en-US"/>
              <a:pPr>
                <a:defRPr/>
              </a:pPr>
              <a:t>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68BEB-883B-4A7B-8264-EDBEE67AE6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27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63765-99A5-4B93-A50E-D7A70062AA6B}" type="datetimeFigureOut">
              <a:rPr lang="en-US"/>
              <a:pPr>
                <a:defRPr/>
              </a:pPr>
              <a:t>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FD860-3351-4BBE-BDBF-5420EBDF10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271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D9486-CAB4-4BFA-BC17-AB65E3C06EDF}" type="datetimeFigureOut">
              <a:rPr lang="en-US"/>
              <a:pPr>
                <a:defRPr/>
              </a:pPr>
              <a:t>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92173-E623-47FB-9A4E-5E2EA77867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63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6592C-47B4-43B5-A929-5869A17BD924}" type="datetimeFigureOut">
              <a:rPr lang="en-US"/>
              <a:pPr>
                <a:defRPr/>
              </a:pPr>
              <a:t>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2C204-A775-442B-9B61-318BADD583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222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439C3-723B-4F03-AE4D-5D29C26A9B1C}" type="datetimeFigureOut">
              <a:rPr lang="en-US"/>
              <a:pPr>
                <a:defRPr/>
              </a:pPr>
              <a:t>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63805-4905-4E02-ACA0-21E7D949C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99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B4ADA-5132-4F42-93A7-122AA0364C4D}" type="datetimeFigureOut">
              <a:rPr lang="en-US"/>
              <a:pPr>
                <a:defRPr/>
              </a:pPr>
              <a:t>1/11/2010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E42F-B736-4BB5-90DE-10F4CAB9B0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445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A5544-9226-4303-9929-3406C86580F0}" type="datetimeFigureOut">
              <a:rPr lang="en-US"/>
              <a:pPr>
                <a:defRPr/>
              </a:pPr>
              <a:t>1/11/2010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83349-ADB9-41F8-84AE-21910FDF8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47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5C5A3-92C3-44B2-8B2F-B3C968411A27}" type="datetimeFigureOut">
              <a:rPr lang="en-US"/>
              <a:pPr>
                <a:defRPr/>
              </a:pPr>
              <a:t>1/11/2010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2B3F3-D5F3-4257-AC30-7D3751966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14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A0D54-ECA9-4A3E-9033-CEC64068F82E}" type="datetimeFigureOut">
              <a:rPr lang="en-US"/>
              <a:pPr>
                <a:defRPr/>
              </a:pPr>
              <a:t>1/11/2010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27960-A34F-4382-A14A-E100D7FEC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45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6C7B9-CD61-4EB1-B2C7-18BEF1A9FBEC}" type="datetimeFigureOut">
              <a:rPr lang="en-US"/>
              <a:pPr>
                <a:defRPr/>
              </a:pPr>
              <a:t>1/11/2010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47098-ECD0-45D5-8D6B-92C195E1A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50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20191-C90F-44E6-A9F5-709E317494F5}" type="datetimeFigureOut">
              <a:rPr lang="en-US"/>
              <a:pPr>
                <a:defRPr/>
              </a:pPr>
              <a:t>1/11/2010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FDE0E-8CEF-461F-90E5-F705B4C347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90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B5FF19-8CCA-4601-BE10-1145ACB60A4E}" type="datetimeFigureOut">
              <a:rPr lang="en-US"/>
              <a:pPr>
                <a:defRPr/>
              </a:pPr>
              <a:t>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C32AFD-9AA9-40F1-99BF-2D94D60BDD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research.microsoft.com/" TargetMode="External"/><Relationship Id="rId7" Type="http://schemas.openxmlformats.org/officeDocument/2006/relationships/hyperlink" Target="http://research.microsoft.com/verificationcorne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://research.microsoft.com/rise" TargetMode="External"/><Relationship Id="rId4" Type="http://schemas.openxmlformats.org/officeDocument/2006/relationships/image" Target="../media/image1.png"/><Relationship Id="rId9" Type="http://schemas.openxmlformats.org/officeDocument/2006/relationships/hyperlink" Target="http://research.microsoft.com/en-us/um/people/leino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codebox\risebox\c9\Research logo_bL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67400"/>
            <a:ext cx="2638425" cy="73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pic>
        <p:nvPicPr>
          <p:cNvPr id="5" name="Picture 5" descr="C:\codebox\risebox\web\v2.0\RiSE_Logo-Kit\Pixels\RiSE_box-W_trans_w300px.pn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638800"/>
            <a:ext cx="2857500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 rot="188912">
            <a:off x="3739366" y="1234093"/>
            <a:ext cx="3194628" cy="3194628"/>
          </a:xfrm>
          <a:prstGeom prst="rect">
            <a:avLst/>
          </a:prstGeom>
          <a:noFill/>
          <a:ln w="152400">
            <a:solidFill>
              <a:srgbClr xmlns:mc="http://schemas.openxmlformats.org/markup-compatibility/2006" xmlns:a14="http://schemas.microsoft.com/office/drawing/2010/main" val="C00000" mc:Ignorable=""/>
            </a:solidFill>
          </a:ln>
          <a:effectLst>
            <a:glow rad="63500">
              <a:srgbClr xmlns:mc="http://schemas.openxmlformats.org/markup-compatibility/2006" xmlns:a14="http://schemas.microsoft.com/office/drawing/2010/main" val="C00000" mc:Ignorable="">
                <a:alpha val="40000"/>
              </a:srgbClr>
            </a:glow>
          </a:effectLst>
          <a:scene3d>
            <a:camera prst="perspectiveHeroicExtremeLeftFacing"/>
            <a:lightRig rig="balanced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hlinkClick r:id="rId7"/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520" y="1006072"/>
            <a:ext cx="4254038" cy="28360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31839" y="1095834"/>
            <a:ext cx="339228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In this episode of </a:t>
            </a:r>
            <a:r>
              <a:rPr lang="en-US" sz="2400" u="sng" dirty="0">
                <a:hlinkClick r:id="rId7"/>
              </a:rPr>
              <a:t>The Verification Corner</a:t>
            </a:r>
            <a:r>
              <a:rPr lang="en-US" sz="2400" dirty="0"/>
              <a:t>, </a:t>
            </a:r>
            <a:r>
              <a:rPr lang="en-US" sz="2400" u="sng" dirty="0">
                <a:hlinkClick r:id="rId9"/>
              </a:rPr>
              <a:t>Rustan Leino </a:t>
            </a:r>
            <a:r>
              <a:rPr lang="en-US" sz="2400" dirty="0"/>
              <a:t>talks about Loop Invariants.  He gives a brief summary of the theoretical foundations and shows how a program can sometimes be systematically constructed from its specifications.</a:t>
            </a:r>
          </a:p>
        </p:txBody>
      </p:sp>
    </p:spTree>
    <p:extLst>
      <p:ext uri="{BB962C8B-B14F-4D97-AF65-F5344CB8AC3E}">
        <p14:creationId xmlns:p14="http://schemas.microsoft.com/office/powerpoint/2010/main" val="300274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-304800"/>
            <a:ext cx="784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2116" y="1905000"/>
            <a:ext cx="8305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slide shows a </a:t>
            </a:r>
            <a:r>
              <a:rPr lang="en-US" i="1" dirty="0"/>
              <a:t>Hoare triple</a:t>
            </a:r>
            <a:r>
              <a:rPr lang="en-US" dirty="0"/>
              <a:t>, which is used to reason about programs.</a:t>
            </a:r>
          </a:p>
          <a:p>
            <a:endParaRPr lang="en-US" dirty="0"/>
          </a:p>
          <a:p>
            <a:r>
              <a:rPr lang="en-US" dirty="0"/>
              <a:t>S denotes a program statement, like “x := </a:t>
            </a:r>
            <a:r>
              <a:rPr lang="en-US" dirty="0" err="1"/>
              <a:t>x+y</a:t>
            </a:r>
            <a:r>
              <a:rPr lang="en-US" dirty="0"/>
              <a:t>;” or “if (x &lt; 0) x := -x;”.  P and Q are conditions (also called assertions, or predicates, or </a:t>
            </a:r>
            <a:r>
              <a:rPr lang="en-US" dirty="0" err="1"/>
              <a:t>boolean</a:t>
            </a:r>
            <a:r>
              <a:rPr lang="en-US" dirty="0"/>
              <a:t> expressions), like “x &lt; 10” or “x is even”.</a:t>
            </a:r>
          </a:p>
          <a:p>
            <a:endParaRPr lang="en-US" dirty="0"/>
          </a:p>
          <a:p>
            <a:r>
              <a:rPr lang="en-US" dirty="0"/>
              <a:t>An execution of S starts in some state and ends in some state.  (We restrict our attention to program statements that are well behaved and terminate.)  A Hoare triple tells you something about executions of S.  The Hoare triple on this slide says that any execution of S that starts in a state satisfying P ends in some state satisfying Q.</a:t>
            </a:r>
          </a:p>
          <a:p>
            <a:endParaRPr lang="en-US" dirty="0"/>
          </a:p>
          <a:p>
            <a:r>
              <a:rPr lang="en-US" dirty="0"/>
              <a:t>For example,</a:t>
            </a:r>
          </a:p>
          <a:p>
            <a:endParaRPr lang="en-US" dirty="0"/>
          </a:p>
          <a:p>
            <a:r>
              <a:rPr lang="en-US" dirty="0"/>
              <a:t>  { x*x = y }  if (x &lt; 0) x := -x;  { x*x = y }</a:t>
            </a:r>
          </a:p>
          <a:p>
            <a:endParaRPr lang="en-US" dirty="0"/>
          </a:p>
          <a:p>
            <a:r>
              <a:rPr lang="en-US" dirty="0"/>
              <a:t>says that if the statement “if (x &lt; 0) x := -x;” is executed from a state where y equals the square of x, then it will end in a state where, again, x*x = 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0"/>
            <a:ext cx="5067300" cy="442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0" y="2056686"/>
            <a:ext cx="84582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This </a:t>
            </a:r>
            <a:r>
              <a:rPr lang="en-US" dirty="0"/>
              <a:t>slide shows the general form of a valid Hoare triple for an assignment statement “x := E”.  It says that the statement “x := E” will end in a state satisfying Q if it is started in a state satisfying “Q[E/x]”, which stands for the expression Q in which any mention of variable x is replaced by the expression E.</a:t>
            </a:r>
          </a:p>
          <a:p>
            <a:endParaRPr lang="en-US" dirty="0"/>
          </a:p>
          <a:p>
            <a:r>
              <a:rPr lang="en-US" dirty="0"/>
              <a:t>For example, if Q is “2*x + y ≤ 11” and E is “y+1”, then “Q[E/x]” is “(2*x + y ≤ 11)[ y+1 / x ]”, which is “2*(y+1) + y ≤ 11”, which can be simplified as “3*y + 2 ≤ 11”, that is, “y ≤ 3”.  In other words, the following is a valid Hoare triple:</a:t>
            </a:r>
          </a:p>
          <a:p>
            <a:endParaRPr lang="en-US" dirty="0"/>
          </a:p>
          <a:p>
            <a:r>
              <a:rPr lang="en-US" dirty="0"/>
              <a:t>  { y ≤ 3 }  x := y + 1  { 2*x + y ≤ 11 }</a:t>
            </a:r>
          </a:p>
          <a:p>
            <a:endParaRPr lang="en-US" dirty="0"/>
          </a:p>
          <a:p>
            <a:r>
              <a:rPr lang="en-US" dirty="0"/>
              <a:t>Among other things, it lets us conclude that if we execute statement “x := y + 1” from a state where x is 5 and y is 1, then it will end in a state where “2*x + y ≤ 11”.</a:t>
            </a:r>
          </a:p>
          <a:p>
            <a:endParaRPr lang="en-US" dirty="0"/>
          </a:p>
          <a:p>
            <a:r>
              <a:rPr lang="en-US" dirty="0"/>
              <a:t>The second Hoare triple on the slide shows another example:  if you want to execute “x := y” and be sure that it ends in a state satisfying “x = 10”, then you must start the execution in a state where “y = 10”.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0"/>
            <a:ext cx="6438900" cy="5626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33400" y="3124200"/>
            <a:ext cx="8153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Here are two more examples of valid Hoare triples for assignments.</a:t>
            </a:r>
          </a:p>
          <a:p>
            <a:endParaRPr lang="en-US" dirty="0"/>
          </a:p>
          <a:p>
            <a:r>
              <a:rPr lang="en-US" dirty="0"/>
              <a:t>The first says that if you want the increment-by-1 statement to end in a state where the variable is at most 10, then you must start the execution in a state where the variable is strictly less than 10.  The pre-state of this Hoare triple is obtained by replacing x by “x + 1” in the condition on the post-state, and then simplifying “x+1 ≤ 10” to “x &lt; 10”.</a:t>
            </a:r>
          </a:p>
          <a:p>
            <a:endParaRPr lang="en-US" dirty="0"/>
          </a:p>
          <a:p>
            <a:r>
              <a:rPr lang="en-US" dirty="0"/>
              <a:t>The second, which is more complicated, considers the statement “x := 3*x + 2*y” and the post-state condition “x*x = 81”.  Again, one can figure out the most general condition on the pre-state that makes the Hoare triple valid by replacing x in the post-state condition by the right-hand side of the assignment.  Without any further (thinking or) simplification, that pre-state condition is “(3*x + 2*y)*(3*x + 2*y) = 81”.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0"/>
            <a:ext cx="5143500" cy="449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4800" y="2475726"/>
            <a:ext cx="8305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This slide considers another statement, namely a simple while loop with a loop guard B and a loop body S.  If you want to be sure that every execution of the loop statement that starts in P ends in Q, then you must find a condition J that satisfies the three provisos at the bottom.  The condition J is called a </a:t>
            </a:r>
            <a:r>
              <a:rPr lang="en-US" i="1" dirty="0"/>
              <a:t>loop invariant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The first proviso says that the loop invariant must hold before the loop statement is executed.  It is expressed by a logical implication:  P </a:t>
            </a:r>
            <a:r>
              <a:rPr lang="en-US" dirty="0">
                <a:sym typeface="Wingdings" pitchFamily="2" charset="2"/>
              </a:rPr>
              <a:t>==&gt; J (pronounced “P implies J”).  This proviso is analogous to the base case of a mathematical proof by induction.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The second proviso says that taking a loop iteration must maintain the loop invariant.  More precisely, if the loop body, S, is started in a state where the loop invariant holds and the loop guard evaluates to true, then it ends in a state where the loop invariant holds again.  This proviso is analogous to the induction case of a mathematical proof by induction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smtClean="0">
                <a:sym typeface="Wingdings" pitchFamily="2" charset="2"/>
              </a:rPr>
              <a:t>Continued…</a:t>
            </a:r>
            <a:endParaRPr lang="en-US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94625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0"/>
            <a:ext cx="5143500" cy="449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4800" y="2475726"/>
            <a:ext cx="8305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The </a:t>
            </a:r>
            <a:r>
              <a:rPr lang="en-US" dirty="0">
                <a:sym typeface="Wingdings" pitchFamily="2" charset="2"/>
              </a:rPr>
              <a:t>third proviso says that one must pick a loop invariant that is strong enough to conclude the desired Q after the loop terminates.  More precisely, it says that if the loop invariant holds and the loop guard evaluates to false, then Q holds.  This proviso is analogous, in mathematics, to making sure the induction hypothesis is strong enough to conclude the theorem one is trying to prove.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For example, suppose we are trying to establishing the following Hoare triple: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  { n = 0 }  while n &lt; 99 do n := n + 2  { x = 100 }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/>
              <a:t>Let’s pick the loop invariant, J, to be “n is even and n ≤ 100”.  The first proviso is:</a:t>
            </a:r>
          </a:p>
          <a:p>
            <a:endParaRPr lang="en-US" dirty="0"/>
          </a:p>
          <a:p>
            <a:r>
              <a:rPr lang="en-US" dirty="0"/>
              <a:t>  n = 0  ==&gt;  n is even and n ≤ 100</a:t>
            </a:r>
          </a:p>
          <a:p>
            <a:endParaRPr lang="en-US" dirty="0"/>
          </a:p>
          <a:p>
            <a:r>
              <a:rPr lang="en-US" dirty="0"/>
              <a:t>which holds, because 0 is even and no greater than 100. </a:t>
            </a:r>
            <a:r>
              <a:rPr lang="en-US" dirty="0" smtClean="0"/>
              <a:t>continued…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0"/>
            <a:ext cx="5143500" cy="449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4800" y="2475726"/>
            <a:ext cx="8305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second proviso is:</a:t>
            </a:r>
          </a:p>
          <a:p>
            <a:endParaRPr lang="en-US" dirty="0"/>
          </a:p>
          <a:p>
            <a:r>
              <a:rPr lang="en-US" dirty="0"/>
              <a:t>  { n is even and n ≤ 100 and n &lt; 99 }  n := n + 2  { n is even and n ≤ 100 }</a:t>
            </a:r>
          </a:p>
          <a:p>
            <a:endParaRPr lang="en-US" dirty="0"/>
          </a:p>
          <a:p>
            <a:r>
              <a:rPr lang="en-US" dirty="0"/>
              <a:t>We check this Hoare triple by replacing n by “n+2” in the post-state condition, which gives us:</a:t>
            </a:r>
          </a:p>
          <a:p>
            <a:endParaRPr lang="en-US" dirty="0"/>
          </a:p>
          <a:p>
            <a:r>
              <a:rPr lang="en-US" dirty="0"/>
              <a:t>  (n+2) is even and n+2 ≤ 100</a:t>
            </a:r>
          </a:p>
          <a:p>
            <a:endParaRPr lang="en-US" dirty="0"/>
          </a:p>
          <a:p>
            <a:r>
              <a:rPr lang="en-US" dirty="0"/>
              <a:t>which simplifies to:</a:t>
            </a:r>
          </a:p>
          <a:p>
            <a:endParaRPr lang="en-US" dirty="0"/>
          </a:p>
          <a:p>
            <a:r>
              <a:rPr lang="en-US" dirty="0"/>
              <a:t>  n+2 is even and n ≤ 98</a:t>
            </a:r>
          </a:p>
          <a:p>
            <a:endParaRPr lang="en-US" dirty="0"/>
          </a:p>
          <a:p>
            <a:r>
              <a:rPr lang="en-US" dirty="0"/>
              <a:t>We note that the pre-state condition in the triple also simplifies to the same expression, so the proviso holds.  </a:t>
            </a:r>
            <a:r>
              <a:rPr lang="en-US" dirty="0" smtClean="0"/>
              <a:t>Continued…</a:t>
            </a:r>
          </a:p>
        </p:txBody>
      </p:sp>
    </p:spTree>
    <p:extLst>
      <p:ext uri="{BB962C8B-B14F-4D97-AF65-F5344CB8AC3E}">
        <p14:creationId xmlns:p14="http://schemas.microsoft.com/office/powerpoint/2010/main" val="2390904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0"/>
            <a:ext cx="5143500" cy="449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4800" y="2475726"/>
            <a:ext cx="8305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third proviso is:</a:t>
            </a:r>
          </a:p>
          <a:p>
            <a:endParaRPr lang="en-US" dirty="0"/>
          </a:p>
          <a:p>
            <a:r>
              <a:rPr lang="en-US" dirty="0"/>
              <a:t>  n is even and n ≤ 100 and not </a:t>
            </a:r>
            <a:r>
              <a:rPr lang="en-US" dirty="0">
                <a:sym typeface="Wingdings" pitchFamily="2" charset="2"/>
              </a:rPr>
              <a:t>n &lt; 99  ==&gt;  x = 100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If n is at most 100 but not less than 99, then n is either 99 or 100.  Furthermore, if n is even, then n can only be 100, which is what we are trying to prove.  That proves the example Hoare triple to be valid.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To fully reason about loops, one also needs to consider termination.  However, in this episode of Verification Corner, we ignore that issue; come back for a different episode on termination.</a:t>
            </a:r>
          </a:p>
        </p:txBody>
      </p:sp>
    </p:spTree>
    <p:extLst>
      <p:ext uri="{BB962C8B-B14F-4D97-AF65-F5344CB8AC3E}">
        <p14:creationId xmlns:p14="http://schemas.microsoft.com/office/powerpoint/2010/main" val="1528828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4101</Words>
  <Application>Microsoft Office PowerPoint</Application>
  <PresentationFormat>On-screen Show (4:3)</PresentationFormat>
  <Paragraphs>237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Verification Corner: Loop Invariants</dc:title>
  <dc:creator>Peli de Halleux;leino@microsoft.com</dc:creator>
  <cp:keywords>verification corner;rise;Microsoft Research</cp:keywords>
  <cp:lastModifiedBy>Peli de Halleux</cp:lastModifiedBy>
  <cp:revision>14</cp:revision>
  <dcterms:created xsi:type="dcterms:W3CDTF">2010-01-09T04:23:35Z</dcterms:created>
  <dcterms:modified xsi:type="dcterms:W3CDTF">2010-01-12T08:33:26Z</dcterms:modified>
</cp:coreProperties>
</file>