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98" r:id="rId3"/>
    <p:sldId id="285" r:id="rId4"/>
    <p:sldId id="299" r:id="rId5"/>
    <p:sldId id="300" r:id="rId6"/>
    <p:sldId id="301" r:id="rId7"/>
    <p:sldId id="286" r:id="rId8"/>
    <p:sldId id="302" r:id="rId9"/>
    <p:sldId id="303" r:id="rId10"/>
    <p:sldId id="304" r:id="rId11"/>
    <p:sldId id="305" r:id="rId12"/>
    <p:sldId id="306" r:id="rId13"/>
    <p:sldId id="288" r:id="rId14"/>
    <p:sldId id="287" r:id="rId15"/>
    <p:sldId id="296" r:id="rId16"/>
    <p:sldId id="307" r:id="rId17"/>
    <p:sldId id="289" r:id="rId18"/>
    <p:sldId id="290" r:id="rId19"/>
    <p:sldId id="294" r:id="rId20"/>
    <p:sldId id="297" r:id="rId21"/>
    <p:sldId id="308" r:id="rId22"/>
    <p:sldId id="309" r:id="rId23"/>
    <p:sldId id="284" r:id="rId24"/>
    <p:sldId id="263" r:id="rId25"/>
    <p:sldId id="310" r:id="rId26"/>
    <p:sldId id="311" r:id="rId2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1010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autoAdjust="0"/>
    <p:restoredTop sz="91456" autoAdjust="0"/>
  </p:normalViewPr>
  <p:slideViewPr>
    <p:cSldViewPr>
      <p:cViewPr>
        <p:scale>
          <a:sx n="80" d="100"/>
          <a:sy n="80" d="100"/>
        </p:scale>
        <p:origin x="1498" y="62"/>
      </p:cViewPr>
      <p:guideLst>
        <p:guide orient="horz" pos="2160"/>
        <p:guide pos="2880"/>
      </p:guideLst>
    </p:cSldViewPr>
  </p:slideViewPr>
  <p:outlineViewPr>
    <p:cViewPr>
      <p:scale>
        <a:sx n="33" d="100"/>
        <a:sy n="33" d="100"/>
      </p:scale>
      <p:origin x="0" y="-1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4" d="100"/>
          <a:sy n="84" d="100"/>
        </p:scale>
        <p:origin x="3792"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7"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Sheet1!$K$3</c:f>
              <c:strCache>
                <c:ptCount val="1"/>
                <c:pt idx="0">
                  <c:v>salary (in Galleons)</c:v>
                </c:pt>
              </c:strCache>
            </c:strRef>
          </c:tx>
          <c:spPr>
            <a:ln w="19050" cap="rnd">
              <a:noFill/>
              <a:round/>
            </a:ln>
            <a:effectLst/>
          </c:spPr>
          <c:marker>
            <c:symbol val="circle"/>
            <c:size val="5"/>
            <c:spPr>
              <a:solidFill>
                <a:schemeClr val="accent1"/>
              </a:solidFill>
              <a:ln w="63500">
                <a:solidFill>
                  <a:schemeClr val="accent1"/>
                </a:solidFill>
              </a:ln>
              <a:effectLst/>
            </c:spPr>
          </c:marker>
          <c:trendline>
            <c:spPr>
              <a:ln w="63500" cap="rnd">
                <a:solidFill>
                  <a:srgbClr val="FF0000"/>
                </a:solidFill>
                <a:prstDash val="solid"/>
              </a:ln>
              <a:effectLst/>
            </c:spPr>
            <c:trendlineType val="linear"/>
            <c:dispRSqr val="0"/>
            <c:dispEq val="0"/>
          </c:trendline>
          <c:xVal>
            <c:numRef>
              <c:f>Sheet1!$J$4:$J$24</c:f>
              <c:numCache>
                <c:formatCode>General</c:formatCode>
                <c:ptCount val="21"/>
                <c:pt idx="0">
                  <c:v>20</c:v>
                </c:pt>
                <c:pt idx="1">
                  <c:v>22</c:v>
                </c:pt>
                <c:pt idx="2">
                  <c:v>24</c:v>
                </c:pt>
                <c:pt idx="3">
                  <c:v>26</c:v>
                </c:pt>
                <c:pt idx="4">
                  <c:v>28</c:v>
                </c:pt>
                <c:pt idx="5">
                  <c:v>30</c:v>
                </c:pt>
                <c:pt idx="6">
                  <c:v>32</c:v>
                </c:pt>
                <c:pt idx="7">
                  <c:v>34</c:v>
                </c:pt>
                <c:pt idx="8">
                  <c:v>36</c:v>
                </c:pt>
                <c:pt idx="9">
                  <c:v>38</c:v>
                </c:pt>
                <c:pt idx="10">
                  <c:v>40</c:v>
                </c:pt>
                <c:pt idx="11">
                  <c:v>42</c:v>
                </c:pt>
                <c:pt idx="12">
                  <c:v>44</c:v>
                </c:pt>
                <c:pt idx="13">
                  <c:v>46</c:v>
                </c:pt>
                <c:pt idx="14">
                  <c:v>48</c:v>
                </c:pt>
                <c:pt idx="15">
                  <c:v>50</c:v>
                </c:pt>
                <c:pt idx="16">
                  <c:v>52</c:v>
                </c:pt>
                <c:pt idx="17">
                  <c:v>54</c:v>
                </c:pt>
                <c:pt idx="18">
                  <c:v>56</c:v>
                </c:pt>
                <c:pt idx="19">
                  <c:v>58</c:v>
                </c:pt>
                <c:pt idx="20">
                  <c:v>60</c:v>
                </c:pt>
              </c:numCache>
            </c:numRef>
          </c:xVal>
          <c:yVal>
            <c:numRef>
              <c:f>Sheet1!$K$4:$K$24</c:f>
              <c:numCache>
                <c:formatCode>General</c:formatCode>
                <c:ptCount val="21"/>
                <c:pt idx="0">
                  <c:v>13466</c:v>
                </c:pt>
                <c:pt idx="1">
                  <c:v>10307</c:v>
                </c:pt>
                <c:pt idx="2">
                  <c:v>20341</c:v>
                </c:pt>
                <c:pt idx="3">
                  <c:v>18378</c:v>
                </c:pt>
                <c:pt idx="4">
                  <c:v>21889</c:v>
                </c:pt>
                <c:pt idx="5">
                  <c:v>15319</c:v>
                </c:pt>
                <c:pt idx="6">
                  <c:v>20008</c:v>
                </c:pt>
                <c:pt idx="7">
                  <c:v>23174</c:v>
                </c:pt>
                <c:pt idx="8">
                  <c:v>22040</c:v>
                </c:pt>
                <c:pt idx="9">
                  <c:v>18581</c:v>
                </c:pt>
                <c:pt idx="10">
                  <c:v>21526</c:v>
                </c:pt>
                <c:pt idx="11">
                  <c:v>20898</c:v>
                </c:pt>
                <c:pt idx="12">
                  <c:v>22952</c:v>
                </c:pt>
                <c:pt idx="13">
                  <c:v>23712</c:v>
                </c:pt>
                <c:pt idx="14">
                  <c:v>21736</c:v>
                </c:pt>
                <c:pt idx="15">
                  <c:v>26728</c:v>
                </c:pt>
                <c:pt idx="16">
                  <c:v>26655</c:v>
                </c:pt>
                <c:pt idx="17">
                  <c:v>29481</c:v>
                </c:pt>
                <c:pt idx="18">
                  <c:v>32660</c:v>
                </c:pt>
                <c:pt idx="19">
                  <c:v>33284</c:v>
                </c:pt>
                <c:pt idx="20">
                  <c:v>31386</c:v>
                </c:pt>
              </c:numCache>
            </c:numRef>
          </c:yVal>
          <c:smooth val="0"/>
          <c:extLst>
            <c:ext xmlns:c16="http://schemas.microsoft.com/office/drawing/2014/chart" uri="{C3380CC4-5D6E-409C-BE32-E72D297353CC}">
              <c16:uniqueId val="{00000000-ED66-4836-9085-D0520AFD890E}"/>
            </c:ext>
          </c:extLst>
        </c:ser>
        <c:dLbls>
          <c:showLegendKey val="0"/>
          <c:showVal val="0"/>
          <c:showCatName val="0"/>
          <c:showSerName val="0"/>
          <c:showPercent val="0"/>
          <c:showBubbleSize val="0"/>
        </c:dLbls>
        <c:axId val="1158564168"/>
        <c:axId val="1158559464"/>
      </c:scatterChart>
      <c:valAx>
        <c:axId val="1158564168"/>
        <c:scaling>
          <c:orientation val="minMax"/>
          <c:max val="60"/>
          <c:min val="2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r>
                  <a:rPr lang="en-US"/>
                  <a:t>Age (years)</a:t>
                </a:r>
              </a:p>
            </c:rich>
          </c:tx>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1158559464"/>
        <c:crosses val="autoZero"/>
        <c:crossBetween val="midCat"/>
      </c:valAx>
      <c:valAx>
        <c:axId val="1158559464"/>
        <c:scaling>
          <c:orientation val="minMax"/>
          <c:min val="9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r>
                  <a:rPr lang="en-US"/>
                  <a:t>Salary (in Thousands</a:t>
                </a:r>
                <a:r>
                  <a:rPr lang="en-US" baseline="0"/>
                  <a:t> of </a:t>
                </a:r>
                <a:r>
                  <a:rPr lang="en-US"/>
                  <a:t>Galleons) </a:t>
                </a:r>
              </a:p>
            </c:rich>
          </c:tx>
          <c:layout/>
          <c:overlay val="0"/>
          <c:spPr>
            <a:noFill/>
            <a:ln>
              <a:noFill/>
            </a:ln>
            <a:effectLst/>
          </c:spPr>
          <c:txPr>
            <a:bodyPr rot="-54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1158564168"/>
        <c:crosses val="autoZero"/>
        <c:crossBetween val="midCat"/>
        <c:dispUnits>
          <c:builtInUnit val="thousands"/>
        </c:dispUnits>
      </c:valAx>
      <c:spPr>
        <a:noFill/>
        <a:ln>
          <a:noFill/>
        </a:ln>
        <a:effectLst/>
      </c:spPr>
    </c:plotArea>
    <c:plotVisOnly val="1"/>
    <c:dispBlanksAs val="gap"/>
    <c:showDLblsOverMax val="0"/>
  </c:chart>
  <c:spPr>
    <a:noFill/>
    <a:ln>
      <a:noFill/>
    </a:ln>
    <a:effectLst/>
  </c:spPr>
  <c:txPr>
    <a:bodyPr/>
    <a:lstStyle/>
    <a:p>
      <a:pPr>
        <a:defRPr sz="15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Sheet1!$K$3</c:f>
              <c:strCache>
                <c:ptCount val="1"/>
                <c:pt idx="0">
                  <c:v>salary (in Galleons)</c:v>
                </c:pt>
              </c:strCache>
            </c:strRef>
          </c:tx>
          <c:spPr>
            <a:ln w="19050" cap="rnd">
              <a:noFill/>
              <a:round/>
            </a:ln>
            <a:effectLst/>
          </c:spPr>
          <c:marker>
            <c:symbol val="circle"/>
            <c:size val="5"/>
            <c:spPr>
              <a:solidFill>
                <a:schemeClr val="accent1"/>
              </a:solidFill>
              <a:ln w="63500">
                <a:solidFill>
                  <a:schemeClr val="accent1"/>
                </a:solidFill>
              </a:ln>
              <a:effectLst/>
            </c:spPr>
          </c:marker>
          <c:xVal>
            <c:numRef>
              <c:f>Sheet1!$J$4:$J$24</c:f>
              <c:numCache>
                <c:formatCode>General</c:formatCode>
                <c:ptCount val="21"/>
                <c:pt idx="0">
                  <c:v>20</c:v>
                </c:pt>
                <c:pt idx="1">
                  <c:v>22</c:v>
                </c:pt>
                <c:pt idx="2">
                  <c:v>24</c:v>
                </c:pt>
                <c:pt idx="3">
                  <c:v>26</c:v>
                </c:pt>
                <c:pt idx="4">
                  <c:v>28</c:v>
                </c:pt>
                <c:pt idx="5">
                  <c:v>30</c:v>
                </c:pt>
                <c:pt idx="6">
                  <c:v>32</c:v>
                </c:pt>
                <c:pt idx="7">
                  <c:v>34</c:v>
                </c:pt>
                <c:pt idx="8">
                  <c:v>36</c:v>
                </c:pt>
                <c:pt idx="9">
                  <c:v>38</c:v>
                </c:pt>
                <c:pt idx="10">
                  <c:v>40</c:v>
                </c:pt>
                <c:pt idx="11">
                  <c:v>42</c:v>
                </c:pt>
                <c:pt idx="12">
                  <c:v>44</c:v>
                </c:pt>
                <c:pt idx="13">
                  <c:v>46</c:v>
                </c:pt>
                <c:pt idx="14">
                  <c:v>48</c:v>
                </c:pt>
                <c:pt idx="15">
                  <c:v>50</c:v>
                </c:pt>
                <c:pt idx="16">
                  <c:v>52</c:v>
                </c:pt>
                <c:pt idx="17">
                  <c:v>54</c:v>
                </c:pt>
                <c:pt idx="18">
                  <c:v>56</c:v>
                </c:pt>
                <c:pt idx="19">
                  <c:v>58</c:v>
                </c:pt>
                <c:pt idx="20">
                  <c:v>60</c:v>
                </c:pt>
              </c:numCache>
            </c:numRef>
          </c:xVal>
          <c:yVal>
            <c:numRef>
              <c:f>Sheet1!$K$4:$K$24</c:f>
              <c:numCache>
                <c:formatCode>General</c:formatCode>
                <c:ptCount val="21"/>
                <c:pt idx="0">
                  <c:v>13466</c:v>
                </c:pt>
                <c:pt idx="1">
                  <c:v>10307</c:v>
                </c:pt>
                <c:pt idx="2">
                  <c:v>20341</c:v>
                </c:pt>
                <c:pt idx="3">
                  <c:v>18378</c:v>
                </c:pt>
                <c:pt idx="4">
                  <c:v>21889</c:v>
                </c:pt>
                <c:pt idx="5">
                  <c:v>15319</c:v>
                </c:pt>
                <c:pt idx="6">
                  <c:v>20008</c:v>
                </c:pt>
                <c:pt idx="7">
                  <c:v>23174</c:v>
                </c:pt>
                <c:pt idx="8">
                  <c:v>22040</c:v>
                </c:pt>
                <c:pt idx="9">
                  <c:v>18581</c:v>
                </c:pt>
                <c:pt idx="10">
                  <c:v>21526</c:v>
                </c:pt>
                <c:pt idx="11">
                  <c:v>20898</c:v>
                </c:pt>
                <c:pt idx="12">
                  <c:v>22952</c:v>
                </c:pt>
                <c:pt idx="13">
                  <c:v>23712</c:v>
                </c:pt>
                <c:pt idx="14">
                  <c:v>21736</c:v>
                </c:pt>
                <c:pt idx="15">
                  <c:v>26728</c:v>
                </c:pt>
                <c:pt idx="16">
                  <c:v>26655</c:v>
                </c:pt>
                <c:pt idx="17">
                  <c:v>29481</c:v>
                </c:pt>
                <c:pt idx="18">
                  <c:v>32660</c:v>
                </c:pt>
                <c:pt idx="19">
                  <c:v>33284</c:v>
                </c:pt>
                <c:pt idx="20">
                  <c:v>31386</c:v>
                </c:pt>
              </c:numCache>
            </c:numRef>
          </c:yVal>
          <c:smooth val="0"/>
          <c:extLst>
            <c:ext xmlns:c16="http://schemas.microsoft.com/office/drawing/2014/chart" uri="{C3380CC4-5D6E-409C-BE32-E72D297353CC}">
              <c16:uniqueId val="{00000000-F71E-45E2-A4F9-1D349599AC07}"/>
            </c:ext>
          </c:extLst>
        </c:ser>
        <c:dLbls>
          <c:showLegendKey val="0"/>
          <c:showVal val="0"/>
          <c:showCatName val="0"/>
          <c:showSerName val="0"/>
          <c:showPercent val="0"/>
          <c:showBubbleSize val="0"/>
        </c:dLbls>
        <c:axId val="597315568"/>
        <c:axId val="597319488"/>
      </c:scatterChart>
      <c:valAx>
        <c:axId val="597315568"/>
        <c:scaling>
          <c:orientation val="minMax"/>
          <c:max val="60"/>
          <c:min val="2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r>
                  <a:rPr lang="en-US"/>
                  <a:t>Age (years)</a:t>
                </a:r>
              </a:p>
            </c:rich>
          </c:tx>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97319488"/>
        <c:crosses val="autoZero"/>
        <c:crossBetween val="midCat"/>
      </c:valAx>
      <c:valAx>
        <c:axId val="597319488"/>
        <c:scaling>
          <c:orientation val="minMax"/>
          <c:min val="9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r>
                  <a:rPr lang="en-US"/>
                  <a:t>Salary (in Thousands</a:t>
                </a:r>
                <a:r>
                  <a:rPr lang="en-US" baseline="0"/>
                  <a:t> of </a:t>
                </a:r>
                <a:r>
                  <a:rPr lang="en-US"/>
                  <a:t>Galleons) </a:t>
                </a:r>
              </a:p>
            </c:rich>
          </c:tx>
          <c:layout/>
          <c:overlay val="0"/>
          <c:spPr>
            <a:noFill/>
            <a:ln>
              <a:noFill/>
            </a:ln>
            <a:effectLst/>
          </c:spPr>
          <c:txPr>
            <a:bodyPr rot="-54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97315568"/>
        <c:crosses val="autoZero"/>
        <c:crossBetween val="midCat"/>
        <c:dispUnits>
          <c:builtInUnit val="thousands"/>
        </c:dispUnits>
      </c:valAx>
      <c:spPr>
        <a:noFill/>
        <a:ln>
          <a:noFill/>
        </a:ln>
        <a:effectLst/>
      </c:spPr>
    </c:plotArea>
    <c:plotVisOnly val="1"/>
    <c:dispBlanksAs val="gap"/>
    <c:showDLblsOverMax val="0"/>
  </c:chart>
  <c:spPr>
    <a:noFill/>
    <a:ln>
      <a:noFill/>
    </a:ln>
    <a:effectLst/>
  </c:spPr>
  <c:txPr>
    <a:bodyPr/>
    <a:lstStyle/>
    <a:p>
      <a:pPr>
        <a:defRPr sz="15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a:t>True vs Predicted UCVA (sorted on True UCVA)</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Sheet1!$A$1</c:f>
              <c:strCache>
                <c:ptCount val="1"/>
                <c:pt idx="0">
                  <c:v>TRUE</c:v>
                </c:pt>
              </c:strCache>
            </c:strRef>
          </c:tx>
          <c:spPr>
            <a:ln w="28575" cap="rnd">
              <a:solidFill>
                <a:schemeClr val="accent1"/>
              </a:solidFill>
              <a:round/>
            </a:ln>
            <a:effectLst/>
          </c:spPr>
          <c:marker>
            <c:symbol val="none"/>
          </c:marker>
          <c:val>
            <c:numRef>
              <c:f>Sheet1!$A$2:$A$747</c:f>
              <c:numCache>
                <c:formatCode>General</c:formatCode>
                <c:ptCount val="746"/>
                <c:pt idx="0">
                  <c:v>-0.2</c:v>
                </c:pt>
                <c:pt idx="1">
                  <c:v>-0.2</c:v>
                </c:pt>
                <c:pt idx="2">
                  <c:v>-0.2</c:v>
                </c:pt>
                <c:pt idx="3">
                  <c:v>-0.2</c:v>
                </c:pt>
                <c:pt idx="4">
                  <c:v>-0.2</c:v>
                </c:pt>
                <c:pt idx="5">
                  <c:v>-0.1</c:v>
                </c:pt>
                <c:pt idx="6">
                  <c:v>-0.1</c:v>
                </c:pt>
                <c:pt idx="7">
                  <c:v>-0.1</c:v>
                </c:pt>
                <c:pt idx="8">
                  <c:v>-0.1</c:v>
                </c:pt>
                <c:pt idx="9">
                  <c:v>-0.1</c:v>
                </c:pt>
                <c:pt idx="10">
                  <c:v>-0.1</c:v>
                </c:pt>
                <c:pt idx="11">
                  <c:v>-0.1</c:v>
                </c:pt>
                <c:pt idx="12">
                  <c:v>-0.1</c:v>
                </c:pt>
                <c:pt idx="13">
                  <c:v>-0.1</c:v>
                </c:pt>
                <c:pt idx="14">
                  <c:v>-0.1</c:v>
                </c:pt>
                <c:pt idx="15">
                  <c:v>-0.1</c:v>
                </c:pt>
                <c:pt idx="16">
                  <c:v>-0.1</c:v>
                </c:pt>
                <c:pt idx="17">
                  <c:v>-0.1</c:v>
                </c:pt>
                <c:pt idx="18">
                  <c:v>-0.1</c:v>
                </c:pt>
                <c:pt idx="19">
                  <c:v>-0.1</c:v>
                </c:pt>
                <c:pt idx="20">
                  <c:v>-0.1</c:v>
                </c:pt>
                <c:pt idx="21">
                  <c:v>-0.1</c:v>
                </c:pt>
                <c:pt idx="22">
                  <c:v>-0.1</c:v>
                </c:pt>
                <c:pt idx="23">
                  <c:v>-0.1</c:v>
                </c:pt>
                <c:pt idx="24">
                  <c:v>-0.1</c:v>
                </c:pt>
                <c:pt idx="25">
                  <c:v>-0.1</c:v>
                </c:pt>
                <c:pt idx="26">
                  <c:v>-0.1</c:v>
                </c:pt>
                <c:pt idx="27">
                  <c:v>-0.1</c:v>
                </c:pt>
                <c:pt idx="28">
                  <c:v>-0.1</c:v>
                </c:pt>
                <c:pt idx="29">
                  <c:v>-0.1</c:v>
                </c:pt>
                <c:pt idx="30">
                  <c:v>-0.1</c:v>
                </c:pt>
                <c:pt idx="31">
                  <c:v>-0.1</c:v>
                </c:pt>
                <c:pt idx="32">
                  <c:v>-0.1</c:v>
                </c:pt>
                <c:pt idx="33">
                  <c:v>-0.1</c:v>
                </c:pt>
                <c:pt idx="34">
                  <c:v>-0.1</c:v>
                </c:pt>
                <c:pt idx="35">
                  <c:v>-0.04</c:v>
                </c:pt>
                <c:pt idx="36">
                  <c:v>-0.02</c:v>
                </c:pt>
                <c:pt idx="37">
                  <c:v>-0.02</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0.02</c:v>
                </c:pt>
                <c:pt idx="413">
                  <c:v>0.02</c:v>
                </c:pt>
                <c:pt idx="414">
                  <c:v>0.02</c:v>
                </c:pt>
                <c:pt idx="415">
                  <c:v>0.02</c:v>
                </c:pt>
                <c:pt idx="416">
                  <c:v>0.02</c:v>
                </c:pt>
                <c:pt idx="417">
                  <c:v>0.02</c:v>
                </c:pt>
                <c:pt idx="418">
                  <c:v>0.02</c:v>
                </c:pt>
                <c:pt idx="419">
                  <c:v>0.02</c:v>
                </c:pt>
                <c:pt idx="420">
                  <c:v>0.02</c:v>
                </c:pt>
                <c:pt idx="421">
                  <c:v>0.02</c:v>
                </c:pt>
                <c:pt idx="422">
                  <c:v>0.02</c:v>
                </c:pt>
                <c:pt idx="423">
                  <c:v>0.02</c:v>
                </c:pt>
                <c:pt idx="424">
                  <c:v>0.02</c:v>
                </c:pt>
                <c:pt idx="425">
                  <c:v>0.02</c:v>
                </c:pt>
                <c:pt idx="426">
                  <c:v>0.02</c:v>
                </c:pt>
                <c:pt idx="427">
                  <c:v>0.02</c:v>
                </c:pt>
                <c:pt idx="428">
                  <c:v>0.02</c:v>
                </c:pt>
                <c:pt idx="429">
                  <c:v>0.02</c:v>
                </c:pt>
                <c:pt idx="430">
                  <c:v>0.02</c:v>
                </c:pt>
                <c:pt idx="431">
                  <c:v>0.02</c:v>
                </c:pt>
                <c:pt idx="432">
                  <c:v>0.02</c:v>
                </c:pt>
                <c:pt idx="433">
                  <c:v>0.02</c:v>
                </c:pt>
                <c:pt idx="434">
                  <c:v>0.02</c:v>
                </c:pt>
                <c:pt idx="435">
                  <c:v>0.02</c:v>
                </c:pt>
                <c:pt idx="436">
                  <c:v>0.02</c:v>
                </c:pt>
                <c:pt idx="437">
                  <c:v>0.02</c:v>
                </c:pt>
                <c:pt idx="438">
                  <c:v>0.02</c:v>
                </c:pt>
                <c:pt idx="439">
                  <c:v>0.02</c:v>
                </c:pt>
                <c:pt idx="440">
                  <c:v>0.02</c:v>
                </c:pt>
                <c:pt idx="441">
                  <c:v>0.02</c:v>
                </c:pt>
                <c:pt idx="442">
                  <c:v>0.02</c:v>
                </c:pt>
                <c:pt idx="443">
                  <c:v>0.02</c:v>
                </c:pt>
                <c:pt idx="444">
                  <c:v>0.02</c:v>
                </c:pt>
                <c:pt idx="445">
                  <c:v>0.02</c:v>
                </c:pt>
                <c:pt idx="446">
                  <c:v>0.02</c:v>
                </c:pt>
                <c:pt idx="447">
                  <c:v>0.02</c:v>
                </c:pt>
                <c:pt idx="448">
                  <c:v>0.02</c:v>
                </c:pt>
                <c:pt idx="449">
                  <c:v>0.02</c:v>
                </c:pt>
                <c:pt idx="450">
                  <c:v>0.02</c:v>
                </c:pt>
                <c:pt idx="451">
                  <c:v>0.02</c:v>
                </c:pt>
                <c:pt idx="452">
                  <c:v>0.02</c:v>
                </c:pt>
                <c:pt idx="453">
                  <c:v>0.02</c:v>
                </c:pt>
                <c:pt idx="454">
                  <c:v>0.02</c:v>
                </c:pt>
                <c:pt idx="455">
                  <c:v>0.02</c:v>
                </c:pt>
                <c:pt idx="456">
                  <c:v>0.02</c:v>
                </c:pt>
                <c:pt idx="457">
                  <c:v>0.02</c:v>
                </c:pt>
                <c:pt idx="458">
                  <c:v>0.02</c:v>
                </c:pt>
                <c:pt idx="459">
                  <c:v>0.02</c:v>
                </c:pt>
                <c:pt idx="460">
                  <c:v>0.02</c:v>
                </c:pt>
                <c:pt idx="461">
                  <c:v>0.02</c:v>
                </c:pt>
                <c:pt idx="462">
                  <c:v>0.02</c:v>
                </c:pt>
                <c:pt idx="463">
                  <c:v>0.02</c:v>
                </c:pt>
                <c:pt idx="464">
                  <c:v>0.04</c:v>
                </c:pt>
                <c:pt idx="465">
                  <c:v>0.04</c:v>
                </c:pt>
                <c:pt idx="466">
                  <c:v>0.04</c:v>
                </c:pt>
                <c:pt idx="467">
                  <c:v>0.04</c:v>
                </c:pt>
                <c:pt idx="468">
                  <c:v>0.04</c:v>
                </c:pt>
                <c:pt idx="469">
                  <c:v>0.04</c:v>
                </c:pt>
                <c:pt idx="470">
                  <c:v>0.04</c:v>
                </c:pt>
                <c:pt idx="471">
                  <c:v>0.05</c:v>
                </c:pt>
                <c:pt idx="472">
                  <c:v>0.05</c:v>
                </c:pt>
                <c:pt idx="473">
                  <c:v>0.05</c:v>
                </c:pt>
                <c:pt idx="474">
                  <c:v>0.05</c:v>
                </c:pt>
                <c:pt idx="475">
                  <c:v>0.05</c:v>
                </c:pt>
                <c:pt idx="476">
                  <c:v>0.05</c:v>
                </c:pt>
                <c:pt idx="477">
                  <c:v>0.05</c:v>
                </c:pt>
                <c:pt idx="478">
                  <c:v>0.05</c:v>
                </c:pt>
                <c:pt idx="479">
                  <c:v>0.05</c:v>
                </c:pt>
                <c:pt idx="480">
                  <c:v>0.05</c:v>
                </c:pt>
                <c:pt idx="481">
                  <c:v>0.05</c:v>
                </c:pt>
                <c:pt idx="482">
                  <c:v>0.05</c:v>
                </c:pt>
                <c:pt idx="483">
                  <c:v>0.05</c:v>
                </c:pt>
                <c:pt idx="484">
                  <c:v>0.05</c:v>
                </c:pt>
                <c:pt idx="485">
                  <c:v>0.05</c:v>
                </c:pt>
                <c:pt idx="486">
                  <c:v>0.05</c:v>
                </c:pt>
                <c:pt idx="487">
                  <c:v>0.05</c:v>
                </c:pt>
                <c:pt idx="488">
                  <c:v>0.05</c:v>
                </c:pt>
                <c:pt idx="489">
                  <c:v>0.05</c:v>
                </c:pt>
                <c:pt idx="490">
                  <c:v>0.05</c:v>
                </c:pt>
                <c:pt idx="491">
                  <c:v>0.05</c:v>
                </c:pt>
                <c:pt idx="492">
                  <c:v>0.05</c:v>
                </c:pt>
                <c:pt idx="493">
                  <c:v>0.05</c:v>
                </c:pt>
                <c:pt idx="494">
                  <c:v>0.05</c:v>
                </c:pt>
                <c:pt idx="495">
                  <c:v>0.05</c:v>
                </c:pt>
                <c:pt idx="496">
                  <c:v>0.05</c:v>
                </c:pt>
                <c:pt idx="497">
                  <c:v>0.05</c:v>
                </c:pt>
                <c:pt idx="498">
                  <c:v>0.05</c:v>
                </c:pt>
                <c:pt idx="499">
                  <c:v>0.05</c:v>
                </c:pt>
                <c:pt idx="500">
                  <c:v>0.05</c:v>
                </c:pt>
                <c:pt idx="501">
                  <c:v>0.05</c:v>
                </c:pt>
                <c:pt idx="502">
                  <c:v>0.05</c:v>
                </c:pt>
                <c:pt idx="503">
                  <c:v>0.05</c:v>
                </c:pt>
                <c:pt idx="504">
                  <c:v>0.05</c:v>
                </c:pt>
                <c:pt idx="505">
                  <c:v>0.05</c:v>
                </c:pt>
                <c:pt idx="506">
                  <c:v>0.05</c:v>
                </c:pt>
                <c:pt idx="507">
                  <c:v>0.05</c:v>
                </c:pt>
                <c:pt idx="508">
                  <c:v>0.05</c:v>
                </c:pt>
                <c:pt idx="509">
                  <c:v>0.05</c:v>
                </c:pt>
                <c:pt idx="510">
                  <c:v>0.05</c:v>
                </c:pt>
                <c:pt idx="511">
                  <c:v>0.05</c:v>
                </c:pt>
                <c:pt idx="512">
                  <c:v>0.05</c:v>
                </c:pt>
                <c:pt idx="513">
                  <c:v>0.05</c:v>
                </c:pt>
                <c:pt idx="514">
                  <c:v>0.05</c:v>
                </c:pt>
                <c:pt idx="515">
                  <c:v>0.05</c:v>
                </c:pt>
                <c:pt idx="516">
                  <c:v>0.05</c:v>
                </c:pt>
                <c:pt idx="517">
                  <c:v>0.05</c:v>
                </c:pt>
                <c:pt idx="518">
                  <c:v>0.05</c:v>
                </c:pt>
                <c:pt idx="519">
                  <c:v>0.05</c:v>
                </c:pt>
                <c:pt idx="520">
                  <c:v>0.05</c:v>
                </c:pt>
                <c:pt idx="521">
                  <c:v>0.05</c:v>
                </c:pt>
                <c:pt idx="522">
                  <c:v>0.05</c:v>
                </c:pt>
                <c:pt idx="523">
                  <c:v>0.05</c:v>
                </c:pt>
                <c:pt idx="524">
                  <c:v>0.05</c:v>
                </c:pt>
                <c:pt idx="525">
                  <c:v>0.05</c:v>
                </c:pt>
                <c:pt idx="526">
                  <c:v>0.05</c:v>
                </c:pt>
                <c:pt idx="527">
                  <c:v>0.05</c:v>
                </c:pt>
                <c:pt idx="528">
                  <c:v>0.05</c:v>
                </c:pt>
                <c:pt idx="529">
                  <c:v>0.05</c:v>
                </c:pt>
                <c:pt idx="530">
                  <c:v>0.05</c:v>
                </c:pt>
                <c:pt idx="531">
                  <c:v>0.05</c:v>
                </c:pt>
                <c:pt idx="532">
                  <c:v>0.05</c:v>
                </c:pt>
                <c:pt idx="533">
                  <c:v>0.08</c:v>
                </c:pt>
                <c:pt idx="534">
                  <c:v>0.08</c:v>
                </c:pt>
                <c:pt idx="535">
                  <c:v>0.08</c:v>
                </c:pt>
                <c:pt idx="536">
                  <c:v>0.08</c:v>
                </c:pt>
                <c:pt idx="537">
                  <c:v>0.08</c:v>
                </c:pt>
                <c:pt idx="538">
                  <c:v>0.1</c:v>
                </c:pt>
                <c:pt idx="539">
                  <c:v>0.1</c:v>
                </c:pt>
                <c:pt idx="540">
                  <c:v>0.1</c:v>
                </c:pt>
                <c:pt idx="541">
                  <c:v>0.1</c:v>
                </c:pt>
                <c:pt idx="542">
                  <c:v>0.1</c:v>
                </c:pt>
                <c:pt idx="543">
                  <c:v>0.1</c:v>
                </c:pt>
                <c:pt idx="544">
                  <c:v>0.1</c:v>
                </c:pt>
                <c:pt idx="545">
                  <c:v>0.1</c:v>
                </c:pt>
                <c:pt idx="546">
                  <c:v>0.1</c:v>
                </c:pt>
                <c:pt idx="547">
                  <c:v>0.1</c:v>
                </c:pt>
                <c:pt idx="548">
                  <c:v>0.1</c:v>
                </c:pt>
                <c:pt idx="549">
                  <c:v>0.1</c:v>
                </c:pt>
                <c:pt idx="550">
                  <c:v>0.1</c:v>
                </c:pt>
                <c:pt idx="551">
                  <c:v>0.1</c:v>
                </c:pt>
                <c:pt idx="552">
                  <c:v>0.1</c:v>
                </c:pt>
                <c:pt idx="553">
                  <c:v>0.1</c:v>
                </c:pt>
                <c:pt idx="554">
                  <c:v>0.1</c:v>
                </c:pt>
                <c:pt idx="555">
                  <c:v>0.1</c:v>
                </c:pt>
                <c:pt idx="556">
                  <c:v>0.1</c:v>
                </c:pt>
                <c:pt idx="557">
                  <c:v>0.1</c:v>
                </c:pt>
                <c:pt idx="558">
                  <c:v>0.1</c:v>
                </c:pt>
                <c:pt idx="559">
                  <c:v>0.1</c:v>
                </c:pt>
                <c:pt idx="560">
                  <c:v>0.1</c:v>
                </c:pt>
                <c:pt idx="561">
                  <c:v>0.1</c:v>
                </c:pt>
                <c:pt idx="562">
                  <c:v>0.1</c:v>
                </c:pt>
                <c:pt idx="563">
                  <c:v>0.1</c:v>
                </c:pt>
                <c:pt idx="564">
                  <c:v>0.1</c:v>
                </c:pt>
                <c:pt idx="565">
                  <c:v>0.1</c:v>
                </c:pt>
                <c:pt idx="566">
                  <c:v>0.1</c:v>
                </c:pt>
                <c:pt idx="567">
                  <c:v>0.1</c:v>
                </c:pt>
                <c:pt idx="568">
                  <c:v>0.1</c:v>
                </c:pt>
                <c:pt idx="569">
                  <c:v>0.1</c:v>
                </c:pt>
                <c:pt idx="570">
                  <c:v>0.1</c:v>
                </c:pt>
                <c:pt idx="571">
                  <c:v>0.1</c:v>
                </c:pt>
                <c:pt idx="572">
                  <c:v>0.1</c:v>
                </c:pt>
                <c:pt idx="573">
                  <c:v>0.1</c:v>
                </c:pt>
                <c:pt idx="574">
                  <c:v>0.1</c:v>
                </c:pt>
                <c:pt idx="575">
                  <c:v>0.1</c:v>
                </c:pt>
                <c:pt idx="576">
                  <c:v>0.1</c:v>
                </c:pt>
                <c:pt idx="577">
                  <c:v>0.1</c:v>
                </c:pt>
                <c:pt idx="578">
                  <c:v>0.1</c:v>
                </c:pt>
                <c:pt idx="579">
                  <c:v>0.1</c:v>
                </c:pt>
                <c:pt idx="580">
                  <c:v>0.1</c:v>
                </c:pt>
                <c:pt idx="581">
                  <c:v>0.1</c:v>
                </c:pt>
                <c:pt idx="582">
                  <c:v>0.1</c:v>
                </c:pt>
                <c:pt idx="583">
                  <c:v>0.1</c:v>
                </c:pt>
                <c:pt idx="584">
                  <c:v>0.1</c:v>
                </c:pt>
                <c:pt idx="585">
                  <c:v>0.1</c:v>
                </c:pt>
                <c:pt idx="586">
                  <c:v>0.1</c:v>
                </c:pt>
                <c:pt idx="587">
                  <c:v>0.1</c:v>
                </c:pt>
                <c:pt idx="588">
                  <c:v>0.1</c:v>
                </c:pt>
                <c:pt idx="589">
                  <c:v>0.1</c:v>
                </c:pt>
                <c:pt idx="590">
                  <c:v>0.1</c:v>
                </c:pt>
                <c:pt idx="591">
                  <c:v>0.1</c:v>
                </c:pt>
                <c:pt idx="592">
                  <c:v>0.1</c:v>
                </c:pt>
                <c:pt idx="593">
                  <c:v>0.1</c:v>
                </c:pt>
                <c:pt idx="594">
                  <c:v>0.1</c:v>
                </c:pt>
                <c:pt idx="595">
                  <c:v>0.1</c:v>
                </c:pt>
                <c:pt idx="596">
                  <c:v>0.1</c:v>
                </c:pt>
                <c:pt idx="597">
                  <c:v>0.1</c:v>
                </c:pt>
                <c:pt idx="598">
                  <c:v>0.1</c:v>
                </c:pt>
                <c:pt idx="599">
                  <c:v>0.1</c:v>
                </c:pt>
                <c:pt idx="600">
                  <c:v>0.1</c:v>
                </c:pt>
                <c:pt idx="601">
                  <c:v>0.1</c:v>
                </c:pt>
                <c:pt idx="602">
                  <c:v>0.1</c:v>
                </c:pt>
                <c:pt idx="603">
                  <c:v>0.1</c:v>
                </c:pt>
                <c:pt idx="604">
                  <c:v>0.1</c:v>
                </c:pt>
                <c:pt idx="605">
                  <c:v>0.1</c:v>
                </c:pt>
                <c:pt idx="606">
                  <c:v>0.1</c:v>
                </c:pt>
                <c:pt idx="607">
                  <c:v>0.1</c:v>
                </c:pt>
                <c:pt idx="608">
                  <c:v>0.1</c:v>
                </c:pt>
                <c:pt idx="609">
                  <c:v>0.1</c:v>
                </c:pt>
                <c:pt idx="610">
                  <c:v>0.1</c:v>
                </c:pt>
                <c:pt idx="611">
                  <c:v>0.1</c:v>
                </c:pt>
                <c:pt idx="612">
                  <c:v>0.1</c:v>
                </c:pt>
                <c:pt idx="613">
                  <c:v>0.12</c:v>
                </c:pt>
                <c:pt idx="614">
                  <c:v>0.12</c:v>
                </c:pt>
                <c:pt idx="615">
                  <c:v>0.12</c:v>
                </c:pt>
                <c:pt idx="616">
                  <c:v>0.12</c:v>
                </c:pt>
                <c:pt idx="617">
                  <c:v>0.12</c:v>
                </c:pt>
                <c:pt idx="618">
                  <c:v>0.12</c:v>
                </c:pt>
                <c:pt idx="619">
                  <c:v>0.12</c:v>
                </c:pt>
                <c:pt idx="620">
                  <c:v>0.12</c:v>
                </c:pt>
                <c:pt idx="621">
                  <c:v>0.14000000000000001</c:v>
                </c:pt>
                <c:pt idx="622">
                  <c:v>0.14000000000000001</c:v>
                </c:pt>
                <c:pt idx="623">
                  <c:v>0.15</c:v>
                </c:pt>
                <c:pt idx="624">
                  <c:v>0.15</c:v>
                </c:pt>
                <c:pt idx="625">
                  <c:v>0.15</c:v>
                </c:pt>
                <c:pt idx="626">
                  <c:v>0.15</c:v>
                </c:pt>
                <c:pt idx="627">
                  <c:v>0.15</c:v>
                </c:pt>
                <c:pt idx="628">
                  <c:v>0.15</c:v>
                </c:pt>
                <c:pt idx="629">
                  <c:v>0.15</c:v>
                </c:pt>
                <c:pt idx="630">
                  <c:v>0.15</c:v>
                </c:pt>
                <c:pt idx="631">
                  <c:v>0.15</c:v>
                </c:pt>
                <c:pt idx="632">
                  <c:v>0.15</c:v>
                </c:pt>
                <c:pt idx="633">
                  <c:v>0.15</c:v>
                </c:pt>
                <c:pt idx="634">
                  <c:v>0.15</c:v>
                </c:pt>
                <c:pt idx="635">
                  <c:v>0.15</c:v>
                </c:pt>
                <c:pt idx="636">
                  <c:v>0.15</c:v>
                </c:pt>
                <c:pt idx="637">
                  <c:v>0.15</c:v>
                </c:pt>
                <c:pt idx="638">
                  <c:v>0.15</c:v>
                </c:pt>
                <c:pt idx="639">
                  <c:v>0.15</c:v>
                </c:pt>
                <c:pt idx="640">
                  <c:v>0.15</c:v>
                </c:pt>
                <c:pt idx="641">
                  <c:v>0.15</c:v>
                </c:pt>
                <c:pt idx="642">
                  <c:v>0.15</c:v>
                </c:pt>
                <c:pt idx="643">
                  <c:v>0.15</c:v>
                </c:pt>
                <c:pt idx="644">
                  <c:v>0.15</c:v>
                </c:pt>
                <c:pt idx="645">
                  <c:v>0.18</c:v>
                </c:pt>
                <c:pt idx="646">
                  <c:v>0.18</c:v>
                </c:pt>
                <c:pt idx="647">
                  <c:v>0.2</c:v>
                </c:pt>
                <c:pt idx="648">
                  <c:v>0.2</c:v>
                </c:pt>
                <c:pt idx="649">
                  <c:v>0.2</c:v>
                </c:pt>
                <c:pt idx="650">
                  <c:v>0.2</c:v>
                </c:pt>
                <c:pt idx="651">
                  <c:v>0.2</c:v>
                </c:pt>
                <c:pt idx="652">
                  <c:v>0.2</c:v>
                </c:pt>
                <c:pt idx="653">
                  <c:v>0.2</c:v>
                </c:pt>
                <c:pt idx="654">
                  <c:v>0.2</c:v>
                </c:pt>
                <c:pt idx="655">
                  <c:v>0.2</c:v>
                </c:pt>
                <c:pt idx="656">
                  <c:v>0.2</c:v>
                </c:pt>
                <c:pt idx="657">
                  <c:v>0.2</c:v>
                </c:pt>
                <c:pt idx="658">
                  <c:v>0.2</c:v>
                </c:pt>
                <c:pt idx="659">
                  <c:v>0.2</c:v>
                </c:pt>
                <c:pt idx="660">
                  <c:v>0.2</c:v>
                </c:pt>
                <c:pt idx="661">
                  <c:v>0.2</c:v>
                </c:pt>
                <c:pt idx="662">
                  <c:v>0.2</c:v>
                </c:pt>
                <c:pt idx="663">
                  <c:v>0.2</c:v>
                </c:pt>
                <c:pt idx="664">
                  <c:v>0.2</c:v>
                </c:pt>
                <c:pt idx="665">
                  <c:v>0.2</c:v>
                </c:pt>
                <c:pt idx="666">
                  <c:v>0.2</c:v>
                </c:pt>
                <c:pt idx="667">
                  <c:v>0.2</c:v>
                </c:pt>
                <c:pt idx="668">
                  <c:v>0.2</c:v>
                </c:pt>
                <c:pt idx="669">
                  <c:v>0.2</c:v>
                </c:pt>
                <c:pt idx="670">
                  <c:v>0.2</c:v>
                </c:pt>
                <c:pt idx="671">
                  <c:v>0.2</c:v>
                </c:pt>
                <c:pt idx="672">
                  <c:v>0.2</c:v>
                </c:pt>
                <c:pt idx="673">
                  <c:v>0.2</c:v>
                </c:pt>
                <c:pt idx="674">
                  <c:v>0.2</c:v>
                </c:pt>
                <c:pt idx="675">
                  <c:v>0.2</c:v>
                </c:pt>
                <c:pt idx="676">
                  <c:v>0.2</c:v>
                </c:pt>
                <c:pt idx="677">
                  <c:v>0.2</c:v>
                </c:pt>
                <c:pt idx="678">
                  <c:v>0.2</c:v>
                </c:pt>
                <c:pt idx="679">
                  <c:v>0.2</c:v>
                </c:pt>
                <c:pt idx="680">
                  <c:v>0.2</c:v>
                </c:pt>
                <c:pt idx="681">
                  <c:v>0.2</c:v>
                </c:pt>
                <c:pt idx="682">
                  <c:v>0.2</c:v>
                </c:pt>
                <c:pt idx="683">
                  <c:v>0.2</c:v>
                </c:pt>
                <c:pt idx="684">
                  <c:v>0.2</c:v>
                </c:pt>
                <c:pt idx="685">
                  <c:v>0.2</c:v>
                </c:pt>
                <c:pt idx="686">
                  <c:v>0.2</c:v>
                </c:pt>
                <c:pt idx="687">
                  <c:v>0.22</c:v>
                </c:pt>
                <c:pt idx="688">
                  <c:v>0.22</c:v>
                </c:pt>
                <c:pt idx="689">
                  <c:v>0.22</c:v>
                </c:pt>
                <c:pt idx="690">
                  <c:v>0.25</c:v>
                </c:pt>
                <c:pt idx="691">
                  <c:v>0.25</c:v>
                </c:pt>
                <c:pt idx="692">
                  <c:v>0.25</c:v>
                </c:pt>
                <c:pt idx="693">
                  <c:v>0.25</c:v>
                </c:pt>
                <c:pt idx="694">
                  <c:v>0.25</c:v>
                </c:pt>
                <c:pt idx="695">
                  <c:v>0.25</c:v>
                </c:pt>
                <c:pt idx="696">
                  <c:v>0.25</c:v>
                </c:pt>
                <c:pt idx="697">
                  <c:v>0.25</c:v>
                </c:pt>
                <c:pt idx="698">
                  <c:v>0.25</c:v>
                </c:pt>
                <c:pt idx="699">
                  <c:v>0.25</c:v>
                </c:pt>
                <c:pt idx="700">
                  <c:v>0.25</c:v>
                </c:pt>
                <c:pt idx="701">
                  <c:v>0.25</c:v>
                </c:pt>
                <c:pt idx="702">
                  <c:v>0.25</c:v>
                </c:pt>
                <c:pt idx="703">
                  <c:v>0.25</c:v>
                </c:pt>
                <c:pt idx="704">
                  <c:v>0.26</c:v>
                </c:pt>
                <c:pt idx="705">
                  <c:v>0.3</c:v>
                </c:pt>
                <c:pt idx="706">
                  <c:v>0.3</c:v>
                </c:pt>
                <c:pt idx="707">
                  <c:v>0.3</c:v>
                </c:pt>
                <c:pt idx="708">
                  <c:v>0.3</c:v>
                </c:pt>
                <c:pt idx="709">
                  <c:v>0.3</c:v>
                </c:pt>
                <c:pt idx="710">
                  <c:v>0.3</c:v>
                </c:pt>
                <c:pt idx="711">
                  <c:v>0.3</c:v>
                </c:pt>
                <c:pt idx="712">
                  <c:v>0.3</c:v>
                </c:pt>
                <c:pt idx="713">
                  <c:v>0.3</c:v>
                </c:pt>
                <c:pt idx="714">
                  <c:v>0.3</c:v>
                </c:pt>
                <c:pt idx="715">
                  <c:v>0.3</c:v>
                </c:pt>
                <c:pt idx="716">
                  <c:v>0.3</c:v>
                </c:pt>
                <c:pt idx="717">
                  <c:v>0.3</c:v>
                </c:pt>
                <c:pt idx="718">
                  <c:v>0.3</c:v>
                </c:pt>
                <c:pt idx="719">
                  <c:v>0.3</c:v>
                </c:pt>
                <c:pt idx="720">
                  <c:v>0.3</c:v>
                </c:pt>
                <c:pt idx="721">
                  <c:v>0.3</c:v>
                </c:pt>
                <c:pt idx="722">
                  <c:v>0.3</c:v>
                </c:pt>
                <c:pt idx="723">
                  <c:v>0.3</c:v>
                </c:pt>
                <c:pt idx="724">
                  <c:v>0.3</c:v>
                </c:pt>
                <c:pt idx="725">
                  <c:v>0.32</c:v>
                </c:pt>
                <c:pt idx="726">
                  <c:v>0.35</c:v>
                </c:pt>
                <c:pt idx="727">
                  <c:v>0.35</c:v>
                </c:pt>
                <c:pt idx="728">
                  <c:v>0.35</c:v>
                </c:pt>
                <c:pt idx="729">
                  <c:v>0.35</c:v>
                </c:pt>
                <c:pt idx="730">
                  <c:v>0.35</c:v>
                </c:pt>
                <c:pt idx="731">
                  <c:v>0.35</c:v>
                </c:pt>
                <c:pt idx="732">
                  <c:v>0.35</c:v>
                </c:pt>
                <c:pt idx="733">
                  <c:v>0.35</c:v>
                </c:pt>
                <c:pt idx="734">
                  <c:v>0.4</c:v>
                </c:pt>
                <c:pt idx="735">
                  <c:v>0.5</c:v>
                </c:pt>
                <c:pt idx="736">
                  <c:v>0.5</c:v>
                </c:pt>
                <c:pt idx="737">
                  <c:v>0.5</c:v>
                </c:pt>
                <c:pt idx="738">
                  <c:v>0.5</c:v>
                </c:pt>
                <c:pt idx="739">
                  <c:v>0.5</c:v>
                </c:pt>
                <c:pt idx="740">
                  <c:v>0.52</c:v>
                </c:pt>
                <c:pt idx="741">
                  <c:v>0.55000000000000004</c:v>
                </c:pt>
                <c:pt idx="742">
                  <c:v>0.65</c:v>
                </c:pt>
                <c:pt idx="743">
                  <c:v>0.7</c:v>
                </c:pt>
                <c:pt idx="744">
                  <c:v>0.85</c:v>
                </c:pt>
                <c:pt idx="745">
                  <c:v>0.95</c:v>
                </c:pt>
              </c:numCache>
            </c:numRef>
          </c:val>
          <c:smooth val="0"/>
          <c:extLst>
            <c:ext xmlns:c16="http://schemas.microsoft.com/office/drawing/2014/chart" uri="{C3380CC4-5D6E-409C-BE32-E72D297353CC}">
              <c16:uniqueId val="{00000000-E77D-4A3E-B61D-63191E5A3892}"/>
            </c:ext>
          </c:extLst>
        </c:ser>
        <c:ser>
          <c:idx val="1"/>
          <c:order val="1"/>
          <c:tx>
            <c:strRef>
              <c:f>Sheet1!$B$1</c:f>
              <c:strCache>
                <c:ptCount val="1"/>
                <c:pt idx="0">
                  <c:v>Predicted</c:v>
                </c:pt>
              </c:strCache>
            </c:strRef>
          </c:tx>
          <c:spPr>
            <a:ln w="28575" cap="rnd">
              <a:solidFill>
                <a:schemeClr val="accent2"/>
              </a:solidFill>
              <a:round/>
            </a:ln>
            <a:effectLst/>
          </c:spPr>
          <c:marker>
            <c:symbol val="none"/>
          </c:marker>
          <c:val>
            <c:numRef>
              <c:f>Sheet1!$B$2:$B$747</c:f>
              <c:numCache>
                <c:formatCode>General</c:formatCode>
                <c:ptCount val="746"/>
                <c:pt idx="0">
                  <c:v>-1.77844036370516E-2</c:v>
                </c:pt>
                <c:pt idx="1">
                  <c:v>3.9978649467229802E-2</c:v>
                </c:pt>
                <c:pt idx="2">
                  <c:v>-5.3019355982542003E-2</c:v>
                </c:pt>
                <c:pt idx="3">
                  <c:v>-6.9965057075023707E-2</c:v>
                </c:pt>
                <c:pt idx="4">
                  <c:v>-4.1877835988998399E-2</c:v>
                </c:pt>
                <c:pt idx="5">
                  <c:v>2.3465093690901999E-3</c:v>
                </c:pt>
                <c:pt idx="6">
                  <c:v>4.1244290769100203E-2</c:v>
                </c:pt>
                <c:pt idx="7">
                  <c:v>-2.4407019838690799E-2</c:v>
                </c:pt>
                <c:pt idx="8">
                  <c:v>2.1648734807968101E-2</c:v>
                </c:pt>
                <c:pt idx="9">
                  <c:v>-4.8403922468423802E-2</c:v>
                </c:pt>
                <c:pt idx="10">
                  <c:v>-4.5152798295021099E-2</c:v>
                </c:pt>
                <c:pt idx="11">
                  <c:v>1.9380392506718601E-2</c:v>
                </c:pt>
                <c:pt idx="12">
                  <c:v>-2.6392027735710099E-2</c:v>
                </c:pt>
                <c:pt idx="13">
                  <c:v>-7.2484359145164504E-2</c:v>
                </c:pt>
                <c:pt idx="14">
                  <c:v>-3.3772341907024397E-2</c:v>
                </c:pt>
                <c:pt idx="15">
                  <c:v>-7.1822963654995006E-2</c:v>
                </c:pt>
                <c:pt idx="16">
                  <c:v>-2.1181298419833201E-2</c:v>
                </c:pt>
                <c:pt idx="17">
                  <c:v>2.0290937274694401E-2</c:v>
                </c:pt>
                <c:pt idx="18">
                  <c:v>5.1313951611518901E-2</c:v>
                </c:pt>
                <c:pt idx="19">
                  <c:v>-3.7293802946806003E-2</c:v>
                </c:pt>
                <c:pt idx="20">
                  <c:v>-3.2434813678264597E-2</c:v>
                </c:pt>
                <c:pt idx="21">
                  <c:v>4.4172678142785998E-2</c:v>
                </c:pt>
                <c:pt idx="22">
                  <c:v>-2.3880634456872898E-2</c:v>
                </c:pt>
                <c:pt idx="23">
                  <c:v>9.6286730840802193E-3</c:v>
                </c:pt>
                <c:pt idx="24">
                  <c:v>2.0311780273914299E-2</c:v>
                </c:pt>
                <c:pt idx="25">
                  <c:v>-5.2958806045353404E-3</c:v>
                </c:pt>
                <c:pt idx="26">
                  <c:v>-4.0495261549949597E-2</c:v>
                </c:pt>
                <c:pt idx="27">
                  <c:v>-2.42122411727905E-2</c:v>
                </c:pt>
                <c:pt idx="28">
                  <c:v>-2.3325653746724101E-2</c:v>
                </c:pt>
                <c:pt idx="29">
                  <c:v>6.7203301005065398E-3</c:v>
                </c:pt>
                <c:pt idx="30">
                  <c:v>-6.1389487236738198E-2</c:v>
                </c:pt>
                <c:pt idx="31">
                  <c:v>-1.5599957667291201E-2</c:v>
                </c:pt>
                <c:pt idx="32">
                  <c:v>-3.8051620125770597E-2</c:v>
                </c:pt>
                <c:pt idx="33">
                  <c:v>1.7543466761708301E-2</c:v>
                </c:pt>
                <c:pt idx="34">
                  <c:v>9.0895436704158797E-2</c:v>
                </c:pt>
                <c:pt idx="35">
                  <c:v>2.6966582983732199E-2</c:v>
                </c:pt>
                <c:pt idx="36">
                  <c:v>1.22069464996457E-2</c:v>
                </c:pt>
                <c:pt idx="37">
                  <c:v>-1.3631496578455001E-2</c:v>
                </c:pt>
                <c:pt idx="38">
                  <c:v>8.2149066030979198E-2</c:v>
                </c:pt>
                <c:pt idx="39">
                  <c:v>-1.38170560821891E-2</c:v>
                </c:pt>
                <c:pt idx="40">
                  <c:v>9.1105163097381606E-2</c:v>
                </c:pt>
                <c:pt idx="41">
                  <c:v>3.5033803433179897E-2</c:v>
                </c:pt>
                <c:pt idx="42">
                  <c:v>-4.3098852038383498E-2</c:v>
                </c:pt>
                <c:pt idx="43">
                  <c:v>-1.8159534782171201E-2</c:v>
                </c:pt>
                <c:pt idx="44">
                  <c:v>3.0452664941549301E-2</c:v>
                </c:pt>
                <c:pt idx="45">
                  <c:v>-1.78278330713511E-2</c:v>
                </c:pt>
                <c:pt idx="46">
                  <c:v>5.3001422435045201E-2</c:v>
                </c:pt>
                <c:pt idx="47">
                  <c:v>4.7083105891942999E-2</c:v>
                </c:pt>
                <c:pt idx="48">
                  <c:v>-8.5123404860496504E-3</c:v>
                </c:pt>
                <c:pt idx="49">
                  <c:v>7.3297724127769498E-2</c:v>
                </c:pt>
                <c:pt idx="50">
                  <c:v>8.7447136640548706E-2</c:v>
                </c:pt>
                <c:pt idx="51">
                  <c:v>-3.6506245378404899E-3</c:v>
                </c:pt>
                <c:pt idx="52">
                  <c:v>1.6565513215027801E-4</c:v>
                </c:pt>
                <c:pt idx="53">
                  <c:v>1.8223657971248E-3</c:v>
                </c:pt>
                <c:pt idx="54">
                  <c:v>3.5396333783865003E-2</c:v>
                </c:pt>
                <c:pt idx="55">
                  <c:v>8.7427213788032504E-2</c:v>
                </c:pt>
                <c:pt idx="56">
                  <c:v>-6.4982767216861196E-3</c:v>
                </c:pt>
                <c:pt idx="57">
                  <c:v>-2.32894644141197E-2</c:v>
                </c:pt>
                <c:pt idx="58">
                  <c:v>-1.28832086920738E-3</c:v>
                </c:pt>
                <c:pt idx="59">
                  <c:v>6.8153038620948805E-2</c:v>
                </c:pt>
                <c:pt idx="60">
                  <c:v>7.4855372309684795E-2</c:v>
                </c:pt>
                <c:pt idx="61">
                  <c:v>6.56594708561897E-2</c:v>
                </c:pt>
                <c:pt idx="62">
                  <c:v>3.6856047809124E-2</c:v>
                </c:pt>
                <c:pt idx="63">
                  <c:v>5.4948989301919902E-2</c:v>
                </c:pt>
                <c:pt idx="64">
                  <c:v>0.14242038130760201</c:v>
                </c:pt>
                <c:pt idx="65">
                  <c:v>6.7987725138664204E-2</c:v>
                </c:pt>
                <c:pt idx="66">
                  <c:v>-3.6829702556133298E-2</c:v>
                </c:pt>
                <c:pt idx="67">
                  <c:v>4.73876260221004E-2</c:v>
                </c:pt>
                <c:pt idx="68">
                  <c:v>3.07817868888378E-2</c:v>
                </c:pt>
                <c:pt idx="69">
                  <c:v>-2.5298884138464902E-3</c:v>
                </c:pt>
                <c:pt idx="70">
                  <c:v>-1.6095794737338999E-2</c:v>
                </c:pt>
                <c:pt idx="71" formatCode="0.00E+00">
                  <c:v>3.7258814700180699E-5</c:v>
                </c:pt>
                <c:pt idx="72">
                  <c:v>8.4245100617408794E-2</c:v>
                </c:pt>
                <c:pt idx="73">
                  <c:v>2.4643128737807302E-2</c:v>
                </c:pt>
                <c:pt idx="74">
                  <c:v>-3.05401124060154E-2</c:v>
                </c:pt>
                <c:pt idx="75">
                  <c:v>-4.7425962984561899E-2</c:v>
                </c:pt>
                <c:pt idx="76">
                  <c:v>8.8722281157970401E-2</c:v>
                </c:pt>
                <c:pt idx="77">
                  <c:v>2.2585365921258899E-2</c:v>
                </c:pt>
                <c:pt idx="78">
                  <c:v>8.52767610922456E-4</c:v>
                </c:pt>
                <c:pt idx="79">
                  <c:v>9.1161569580435805E-3</c:v>
                </c:pt>
                <c:pt idx="80">
                  <c:v>6.4944855868816403E-2</c:v>
                </c:pt>
                <c:pt idx="81">
                  <c:v>6.1092082411050803E-2</c:v>
                </c:pt>
                <c:pt idx="82">
                  <c:v>3.77450734376907E-2</c:v>
                </c:pt>
                <c:pt idx="83">
                  <c:v>-2.7593158185482001E-2</c:v>
                </c:pt>
                <c:pt idx="84">
                  <c:v>5.0024453550577198E-2</c:v>
                </c:pt>
                <c:pt idx="85">
                  <c:v>-4.7761950641870499E-2</c:v>
                </c:pt>
                <c:pt idx="86">
                  <c:v>-4.3851207941770602E-2</c:v>
                </c:pt>
                <c:pt idx="87">
                  <c:v>1.0775588452816001E-3</c:v>
                </c:pt>
                <c:pt idx="88">
                  <c:v>5.03435879945755E-2</c:v>
                </c:pt>
                <c:pt idx="89">
                  <c:v>7.4178494513034807E-2</c:v>
                </c:pt>
                <c:pt idx="90">
                  <c:v>2.0603148266673098E-2</c:v>
                </c:pt>
                <c:pt idx="91">
                  <c:v>1.70597229152918E-2</c:v>
                </c:pt>
                <c:pt idx="92">
                  <c:v>1.9680149853229498E-2</c:v>
                </c:pt>
                <c:pt idx="93">
                  <c:v>8.2649039104580897E-3</c:v>
                </c:pt>
                <c:pt idx="94">
                  <c:v>8.3892561495304094E-2</c:v>
                </c:pt>
                <c:pt idx="95">
                  <c:v>4.1268631815910298E-2</c:v>
                </c:pt>
                <c:pt idx="96">
                  <c:v>5.11032044887543E-2</c:v>
                </c:pt>
                <c:pt idx="97">
                  <c:v>7.7058933675289196E-2</c:v>
                </c:pt>
                <c:pt idx="98">
                  <c:v>9.3294512480497395E-3</c:v>
                </c:pt>
                <c:pt idx="99">
                  <c:v>0.10101574659347499</c:v>
                </c:pt>
                <c:pt idx="100">
                  <c:v>0.14073690772056599</c:v>
                </c:pt>
                <c:pt idx="101">
                  <c:v>3.0883254483342198E-2</c:v>
                </c:pt>
                <c:pt idx="102">
                  <c:v>3.8586597889661803E-2</c:v>
                </c:pt>
                <c:pt idx="103">
                  <c:v>5.7610020041465801E-2</c:v>
                </c:pt>
                <c:pt idx="104">
                  <c:v>0.106947176158428</c:v>
                </c:pt>
                <c:pt idx="105">
                  <c:v>0.121853865683079</c:v>
                </c:pt>
                <c:pt idx="106">
                  <c:v>2.2384613752365098E-2</c:v>
                </c:pt>
                <c:pt idx="107">
                  <c:v>5.6056220084428801E-2</c:v>
                </c:pt>
                <c:pt idx="108">
                  <c:v>1.91580057144165E-2</c:v>
                </c:pt>
                <c:pt idx="109">
                  <c:v>5.0040397793054602E-2</c:v>
                </c:pt>
                <c:pt idx="110">
                  <c:v>4.4389232993125902E-2</c:v>
                </c:pt>
                <c:pt idx="111">
                  <c:v>0.207416102290154</c:v>
                </c:pt>
                <c:pt idx="112">
                  <c:v>3.0241539701819399E-2</c:v>
                </c:pt>
                <c:pt idx="113">
                  <c:v>1.66372526437044E-2</c:v>
                </c:pt>
                <c:pt idx="114">
                  <c:v>1.37799372896552E-2</c:v>
                </c:pt>
                <c:pt idx="115">
                  <c:v>3.5129480063915301E-2</c:v>
                </c:pt>
                <c:pt idx="116">
                  <c:v>0.13724310696125</c:v>
                </c:pt>
                <c:pt idx="117">
                  <c:v>-6.8864999338984498E-3</c:v>
                </c:pt>
                <c:pt idx="118">
                  <c:v>1.31096094846725E-2</c:v>
                </c:pt>
                <c:pt idx="119">
                  <c:v>1.3082923367619501E-2</c:v>
                </c:pt>
                <c:pt idx="120">
                  <c:v>1.3825176283717201E-2</c:v>
                </c:pt>
                <c:pt idx="121">
                  <c:v>2.2218714002519798E-3</c:v>
                </c:pt>
                <c:pt idx="122">
                  <c:v>-1.5816885977983499E-2</c:v>
                </c:pt>
                <c:pt idx="123">
                  <c:v>8.2265622913837405E-2</c:v>
                </c:pt>
                <c:pt idx="124">
                  <c:v>2.7809601277112999E-2</c:v>
                </c:pt>
                <c:pt idx="125">
                  <c:v>-2.6874490082263901E-2</c:v>
                </c:pt>
                <c:pt idx="126">
                  <c:v>2.2644054144620899E-2</c:v>
                </c:pt>
                <c:pt idx="127">
                  <c:v>3.4041658043861403E-2</c:v>
                </c:pt>
                <c:pt idx="128">
                  <c:v>-1.2792825698852499E-2</c:v>
                </c:pt>
                <c:pt idx="129">
                  <c:v>8.0071426928043393E-2</c:v>
                </c:pt>
                <c:pt idx="130">
                  <c:v>1.5729231759905801E-2</c:v>
                </c:pt>
                <c:pt idx="131">
                  <c:v>-4.8542335629463203E-2</c:v>
                </c:pt>
                <c:pt idx="132">
                  <c:v>-5.8271369198337197E-4</c:v>
                </c:pt>
                <c:pt idx="133">
                  <c:v>-5.8801993727684E-2</c:v>
                </c:pt>
                <c:pt idx="134">
                  <c:v>-3.8544695824384703E-2</c:v>
                </c:pt>
                <c:pt idx="135">
                  <c:v>-2.5137487798929201E-2</c:v>
                </c:pt>
                <c:pt idx="136">
                  <c:v>-3.9873015135526699E-2</c:v>
                </c:pt>
                <c:pt idx="137">
                  <c:v>5.39143290370703E-3</c:v>
                </c:pt>
                <c:pt idx="138">
                  <c:v>2.0075974985957101E-2</c:v>
                </c:pt>
                <c:pt idx="139">
                  <c:v>-1.7289547249674801E-2</c:v>
                </c:pt>
                <c:pt idx="140">
                  <c:v>-2.5507062673568701E-2</c:v>
                </c:pt>
                <c:pt idx="141">
                  <c:v>4.9175627529621103E-2</c:v>
                </c:pt>
                <c:pt idx="142">
                  <c:v>8.84431898593903E-2</c:v>
                </c:pt>
                <c:pt idx="143">
                  <c:v>0.112605445086956</c:v>
                </c:pt>
                <c:pt idx="144">
                  <c:v>8.7667070329189301E-2</c:v>
                </c:pt>
                <c:pt idx="145">
                  <c:v>-3.0633055139333001E-3</c:v>
                </c:pt>
                <c:pt idx="146">
                  <c:v>7.4658408761024503E-2</c:v>
                </c:pt>
                <c:pt idx="147">
                  <c:v>2.0756749436259301E-2</c:v>
                </c:pt>
                <c:pt idx="148">
                  <c:v>3.2325446605682401E-2</c:v>
                </c:pt>
                <c:pt idx="149">
                  <c:v>-1.8758000805974E-2</c:v>
                </c:pt>
                <c:pt idx="150">
                  <c:v>3.7828672677278498E-2</c:v>
                </c:pt>
                <c:pt idx="151">
                  <c:v>3.00573948770761E-2</c:v>
                </c:pt>
                <c:pt idx="152">
                  <c:v>3.1023340299725501E-2</c:v>
                </c:pt>
                <c:pt idx="153">
                  <c:v>9.4736307859420804E-2</c:v>
                </c:pt>
                <c:pt idx="154">
                  <c:v>2.6126122102141402E-3</c:v>
                </c:pt>
                <c:pt idx="155">
                  <c:v>-1.6784865874797099E-3</c:v>
                </c:pt>
                <c:pt idx="156">
                  <c:v>2.1318405866622901E-2</c:v>
                </c:pt>
                <c:pt idx="157">
                  <c:v>2.95022521167994E-2</c:v>
                </c:pt>
                <c:pt idx="158">
                  <c:v>1.3656422495842001E-2</c:v>
                </c:pt>
                <c:pt idx="159">
                  <c:v>4.5558892190456397E-2</c:v>
                </c:pt>
                <c:pt idx="160">
                  <c:v>4.6210866421461098E-2</c:v>
                </c:pt>
                <c:pt idx="161">
                  <c:v>0.12383109331130999</c:v>
                </c:pt>
                <c:pt idx="162">
                  <c:v>6.3080400228500394E-2</c:v>
                </c:pt>
                <c:pt idx="163">
                  <c:v>1.9020410254597699E-2</c:v>
                </c:pt>
                <c:pt idx="164">
                  <c:v>1.6957873478531799E-2</c:v>
                </c:pt>
                <c:pt idx="165">
                  <c:v>2.3221863433718699E-2</c:v>
                </c:pt>
                <c:pt idx="166">
                  <c:v>-2.1786430850625E-2</c:v>
                </c:pt>
                <c:pt idx="167">
                  <c:v>2.59136464446783E-2</c:v>
                </c:pt>
                <c:pt idx="168">
                  <c:v>1.1742138303816299E-2</c:v>
                </c:pt>
                <c:pt idx="169">
                  <c:v>-2.5364062748849401E-3</c:v>
                </c:pt>
                <c:pt idx="170">
                  <c:v>-1.0789141990244401E-2</c:v>
                </c:pt>
                <c:pt idx="171">
                  <c:v>2.3858765140175799E-2</c:v>
                </c:pt>
                <c:pt idx="172">
                  <c:v>-3.9864823222160298E-2</c:v>
                </c:pt>
                <c:pt idx="173">
                  <c:v>5.2970673888921703E-2</c:v>
                </c:pt>
                <c:pt idx="174">
                  <c:v>7.3599755764007596E-2</c:v>
                </c:pt>
                <c:pt idx="175">
                  <c:v>7.8158065676689106E-2</c:v>
                </c:pt>
                <c:pt idx="176">
                  <c:v>0.15006965398788499</c:v>
                </c:pt>
                <c:pt idx="177">
                  <c:v>4.8391815274953801E-2</c:v>
                </c:pt>
                <c:pt idx="178">
                  <c:v>-1.39098549261689E-2</c:v>
                </c:pt>
                <c:pt idx="179">
                  <c:v>-3.4635659307241398E-2</c:v>
                </c:pt>
                <c:pt idx="180">
                  <c:v>1.15458965301514E-2</c:v>
                </c:pt>
                <c:pt idx="181">
                  <c:v>2.4317797273397401E-2</c:v>
                </c:pt>
                <c:pt idx="182">
                  <c:v>5.1419317722320598E-2</c:v>
                </c:pt>
                <c:pt idx="183">
                  <c:v>4.3313786387443501E-2</c:v>
                </c:pt>
                <c:pt idx="184">
                  <c:v>-4.2840097099542597E-2</c:v>
                </c:pt>
                <c:pt idx="185">
                  <c:v>-8.4190890192985507E-2</c:v>
                </c:pt>
                <c:pt idx="186">
                  <c:v>1.3120949268341099E-2</c:v>
                </c:pt>
                <c:pt idx="187">
                  <c:v>7.4182875454425798E-2</c:v>
                </c:pt>
                <c:pt idx="188">
                  <c:v>-2.0797278266400099E-3</c:v>
                </c:pt>
                <c:pt idx="189">
                  <c:v>1.12458681687713E-2</c:v>
                </c:pt>
                <c:pt idx="190">
                  <c:v>-3.2191641628742197E-2</c:v>
                </c:pt>
                <c:pt idx="191">
                  <c:v>-2.0347130484879E-3</c:v>
                </c:pt>
                <c:pt idx="192">
                  <c:v>6.4999043941497803E-2</c:v>
                </c:pt>
                <c:pt idx="193">
                  <c:v>3.4711824264377399E-3</c:v>
                </c:pt>
                <c:pt idx="194">
                  <c:v>5.6619279086589799E-2</c:v>
                </c:pt>
                <c:pt idx="195">
                  <c:v>2.8766458854079201E-2</c:v>
                </c:pt>
                <c:pt idx="196">
                  <c:v>1.39334215782583E-3</c:v>
                </c:pt>
                <c:pt idx="197">
                  <c:v>1.5154402935877399E-3</c:v>
                </c:pt>
                <c:pt idx="198">
                  <c:v>1.1830153875052899E-2</c:v>
                </c:pt>
                <c:pt idx="199">
                  <c:v>-7.5594843365252001E-3</c:v>
                </c:pt>
                <c:pt idx="200">
                  <c:v>-3.2225448638200802E-2</c:v>
                </c:pt>
                <c:pt idx="201">
                  <c:v>0.119744054973125</c:v>
                </c:pt>
                <c:pt idx="202">
                  <c:v>7.6612345874309496E-3</c:v>
                </c:pt>
                <c:pt idx="203">
                  <c:v>7.6317965984344496E-2</c:v>
                </c:pt>
                <c:pt idx="204">
                  <c:v>-2.5372356176376299E-3</c:v>
                </c:pt>
                <c:pt idx="205" formatCode="0.00E+00">
                  <c:v>-3.5802811908069998E-5</c:v>
                </c:pt>
                <c:pt idx="206">
                  <c:v>4.93060760200024E-2</c:v>
                </c:pt>
                <c:pt idx="207">
                  <c:v>1.7389260232448599E-2</c:v>
                </c:pt>
                <c:pt idx="208">
                  <c:v>0.10775043815374399</c:v>
                </c:pt>
                <c:pt idx="209">
                  <c:v>2.2151883691549301E-2</c:v>
                </c:pt>
                <c:pt idx="210">
                  <c:v>4.1846320033073398E-2</c:v>
                </c:pt>
                <c:pt idx="211">
                  <c:v>5.0870005041360897E-2</c:v>
                </c:pt>
                <c:pt idx="212">
                  <c:v>6.3406680710613702E-3</c:v>
                </c:pt>
                <c:pt idx="213">
                  <c:v>6.8872548639774295E-2</c:v>
                </c:pt>
                <c:pt idx="214">
                  <c:v>3.33215445280075E-2</c:v>
                </c:pt>
                <c:pt idx="215">
                  <c:v>3.44677902758121E-2</c:v>
                </c:pt>
                <c:pt idx="216">
                  <c:v>6.6272959113121005E-2</c:v>
                </c:pt>
                <c:pt idx="217">
                  <c:v>6.1195898801088298E-2</c:v>
                </c:pt>
                <c:pt idx="218">
                  <c:v>-1.22394962236285E-2</c:v>
                </c:pt>
                <c:pt idx="219">
                  <c:v>-4.4099848717451103E-2</c:v>
                </c:pt>
                <c:pt idx="220">
                  <c:v>5.9378098696470302E-2</c:v>
                </c:pt>
                <c:pt idx="221">
                  <c:v>3.9297264069318799E-2</c:v>
                </c:pt>
                <c:pt idx="222">
                  <c:v>2.91290823370218E-2</c:v>
                </c:pt>
                <c:pt idx="223">
                  <c:v>1.2329821474850199E-3</c:v>
                </c:pt>
                <c:pt idx="224">
                  <c:v>0.13078829646110501</c:v>
                </c:pt>
                <c:pt idx="225">
                  <c:v>0.121230065822601</c:v>
                </c:pt>
                <c:pt idx="226">
                  <c:v>-4.6412322670221301E-2</c:v>
                </c:pt>
                <c:pt idx="227">
                  <c:v>1.52575112879276E-2</c:v>
                </c:pt>
                <c:pt idx="228">
                  <c:v>1.2961522676050699E-2</c:v>
                </c:pt>
                <c:pt idx="229">
                  <c:v>0.19839730858802801</c:v>
                </c:pt>
                <c:pt idx="230">
                  <c:v>5.7703398168086999E-2</c:v>
                </c:pt>
                <c:pt idx="231">
                  <c:v>1.82303297333419E-3</c:v>
                </c:pt>
                <c:pt idx="232">
                  <c:v>7.9555071890354198E-2</c:v>
                </c:pt>
                <c:pt idx="233">
                  <c:v>6.3963271677493994E-2</c:v>
                </c:pt>
                <c:pt idx="234">
                  <c:v>-3.1930144876241698E-2</c:v>
                </c:pt>
                <c:pt idx="235">
                  <c:v>7.0392847061157199E-2</c:v>
                </c:pt>
                <c:pt idx="236">
                  <c:v>-2.3585001006722499E-2</c:v>
                </c:pt>
                <c:pt idx="237">
                  <c:v>2.5286415591836E-2</c:v>
                </c:pt>
                <c:pt idx="238">
                  <c:v>3.0804820358753201E-2</c:v>
                </c:pt>
                <c:pt idx="239">
                  <c:v>-3.8371961563825599E-3</c:v>
                </c:pt>
                <c:pt idx="240">
                  <c:v>5.0568995065987101E-3</c:v>
                </c:pt>
                <c:pt idx="241">
                  <c:v>-7.0548065006732899E-2</c:v>
                </c:pt>
                <c:pt idx="242">
                  <c:v>2.41160225123167E-2</c:v>
                </c:pt>
                <c:pt idx="243">
                  <c:v>1.43426777794957E-2</c:v>
                </c:pt>
                <c:pt idx="244">
                  <c:v>2.52719707787037E-2</c:v>
                </c:pt>
                <c:pt idx="245">
                  <c:v>7.6722404919564698E-3</c:v>
                </c:pt>
                <c:pt idx="246">
                  <c:v>1.28839062526822E-2</c:v>
                </c:pt>
                <c:pt idx="247">
                  <c:v>6.6036675125360498E-3</c:v>
                </c:pt>
                <c:pt idx="248">
                  <c:v>4.4253624975681298E-2</c:v>
                </c:pt>
                <c:pt idx="249">
                  <c:v>2.11910083889961E-2</c:v>
                </c:pt>
                <c:pt idx="250">
                  <c:v>8.6515843868255601E-2</c:v>
                </c:pt>
                <c:pt idx="251">
                  <c:v>0.14258795976638799</c:v>
                </c:pt>
                <c:pt idx="252">
                  <c:v>2.03583855181932E-2</c:v>
                </c:pt>
                <c:pt idx="253">
                  <c:v>5.8671813458204297E-2</c:v>
                </c:pt>
                <c:pt idx="254">
                  <c:v>8.6473964154720306E-2</c:v>
                </c:pt>
                <c:pt idx="255">
                  <c:v>-4.2362660169601399E-2</c:v>
                </c:pt>
                <c:pt idx="256">
                  <c:v>5.3007289767265299E-2</c:v>
                </c:pt>
                <c:pt idx="257">
                  <c:v>7.0785604417324094E-2</c:v>
                </c:pt>
                <c:pt idx="258">
                  <c:v>9.4096310436725603E-2</c:v>
                </c:pt>
                <c:pt idx="259">
                  <c:v>-1.70030109584332E-2</c:v>
                </c:pt>
                <c:pt idx="260">
                  <c:v>1.07658030465245E-2</c:v>
                </c:pt>
                <c:pt idx="261">
                  <c:v>-1.33913848549128E-2</c:v>
                </c:pt>
                <c:pt idx="262">
                  <c:v>-9.7103370353579504E-3</c:v>
                </c:pt>
                <c:pt idx="263">
                  <c:v>-4.7900810837745701E-2</c:v>
                </c:pt>
                <c:pt idx="264">
                  <c:v>-6.8840524181723603E-3</c:v>
                </c:pt>
                <c:pt idx="265">
                  <c:v>9.7679561004042608E-3</c:v>
                </c:pt>
                <c:pt idx="266">
                  <c:v>4.1329194791615001E-3</c:v>
                </c:pt>
                <c:pt idx="267">
                  <c:v>6.9099463522434207E-2</c:v>
                </c:pt>
                <c:pt idx="268">
                  <c:v>9.1481016715988495E-4</c:v>
                </c:pt>
                <c:pt idx="269">
                  <c:v>-2.9848068952560401E-2</c:v>
                </c:pt>
                <c:pt idx="270">
                  <c:v>0.140281051397324</c:v>
                </c:pt>
                <c:pt idx="271">
                  <c:v>2.3793403059244201E-2</c:v>
                </c:pt>
                <c:pt idx="272">
                  <c:v>5.0309240818023702E-2</c:v>
                </c:pt>
                <c:pt idx="273">
                  <c:v>7.2084970772266402E-2</c:v>
                </c:pt>
                <c:pt idx="274">
                  <c:v>7.4734747409820598E-2</c:v>
                </c:pt>
                <c:pt idx="275">
                  <c:v>5.1752150058746303E-2</c:v>
                </c:pt>
                <c:pt idx="276">
                  <c:v>8.3799950778484303E-2</c:v>
                </c:pt>
                <c:pt idx="277">
                  <c:v>8.5039116442203494E-2</c:v>
                </c:pt>
                <c:pt idx="278">
                  <c:v>8.1736128777265497E-3</c:v>
                </c:pt>
                <c:pt idx="279">
                  <c:v>4.31090705096722E-2</c:v>
                </c:pt>
                <c:pt idx="280">
                  <c:v>3.4072298556566197E-2</c:v>
                </c:pt>
                <c:pt idx="281">
                  <c:v>-2.6169396005570902E-3</c:v>
                </c:pt>
                <c:pt idx="282">
                  <c:v>9.2034861445426906E-3</c:v>
                </c:pt>
                <c:pt idx="283">
                  <c:v>0.13809439539909399</c:v>
                </c:pt>
                <c:pt idx="284">
                  <c:v>-2.94390935450792E-2</c:v>
                </c:pt>
                <c:pt idx="285">
                  <c:v>1.10078807920218E-2</c:v>
                </c:pt>
                <c:pt idx="286">
                  <c:v>2.08939169533551E-3</c:v>
                </c:pt>
                <c:pt idx="287">
                  <c:v>1.1089268140494799E-2</c:v>
                </c:pt>
                <c:pt idx="288">
                  <c:v>4.5395805500447802E-3</c:v>
                </c:pt>
                <c:pt idx="289">
                  <c:v>7.33055686578155E-3</c:v>
                </c:pt>
                <c:pt idx="290">
                  <c:v>1.8725045025348701E-2</c:v>
                </c:pt>
                <c:pt idx="291">
                  <c:v>2.7047196403145801E-2</c:v>
                </c:pt>
                <c:pt idx="292">
                  <c:v>2.7248993515968298E-2</c:v>
                </c:pt>
                <c:pt idx="293">
                  <c:v>4.1934591718018098E-3</c:v>
                </c:pt>
                <c:pt idx="294">
                  <c:v>-1.5093829715624499E-3</c:v>
                </c:pt>
                <c:pt idx="295">
                  <c:v>5.6621745228767402E-2</c:v>
                </c:pt>
                <c:pt idx="296">
                  <c:v>7.8994587063789395E-2</c:v>
                </c:pt>
                <c:pt idx="297">
                  <c:v>3.6871500313281999E-2</c:v>
                </c:pt>
                <c:pt idx="298">
                  <c:v>4.8896964639425299E-2</c:v>
                </c:pt>
                <c:pt idx="299">
                  <c:v>3.2800812274217599E-2</c:v>
                </c:pt>
                <c:pt idx="300">
                  <c:v>5.4559752345085102E-2</c:v>
                </c:pt>
                <c:pt idx="301">
                  <c:v>-5.7778726331889603E-3</c:v>
                </c:pt>
                <c:pt idx="302">
                  <c:v>5.5162817239761401E-2</c:v>
                </c:pt>
                <c:pt idx="303">
                  <c:v>6.4321927726268796E-2</c:v>
                </c:pt>
                <c:pt idx="304">
                  <c:v>5.9813957661390298E-2</c:v>
                </c:pt>
                <c:pt idx="305">
                  <c:v>-2.9702322557568599E-2</c:v>
                </c:pt>
                <c:pt idx="306">
                  <c:v>-1.02240908890963E-2</c:v>
                </c:pt>
                <c:pt idx="307">
                  <c:v>-1.5831418335437799E-2</c:v>
                </c:pt>
                <c:pt idx="308">
                  <c:v>0.126819387078285</c:v>
                </c:pt>
                <c:pt idx="309">
                  <c:v>2.8242221102118499E-2</c:v>
                </c:pt>
                <c:pt idx="310">
                  <c:v>5.5305536836385699E-2</c:v>
                </c:pt>
                <c:pt idx="311">
                  <c:v>2.9603270813822701E-2</c:v>
                </c:pt>
                <c:pt idx="312">
                  <c:v>-2.6747740805149099E-2</c:v>
                </c:pt>
                <c:pt idx="313">
                  <c:v>5.5087346583604799E-2</c:v>
                </c:pt>
                <c:pt idx="314">
                  <c:v>2.2637976799160199E-3</c:v>
                </c:pt>
                <c:pt idx="315">
                  <c:v>6.0640253126621198E-2</c:v>
                </c:pt>
                <c:pt idx="316">
                  <c:v>-1.06084225699306E-2</c:v>
                </c:pt>
                <c:pt idx="317">
                  <c:v>4.1438188403844799E-2</c:v>
                </c:pt>
                <c:pt idx="318">
                  <c:v>4.9911912530660602E-2</c:v>
                </c:pt>
                <c:pt idx="319">
                  <c:v>6.4382590353488894E-2</c:v>
                </c:pt>
                <c:pt idx="320">
                  <c:v>9.5742411911487593E-2</c:v>
                </c:pt>
                <c:pt idx="321">
                  <c:v>-7.0474925450980698E-3</c:v>
                </c:pt>
                <c:pt idx="322">
                  <c:v>9.5964424312114702E-2</c:v>
                </c:pt>
                <c:pt idx="323">
                  <c:v>0.125251054763794</c:v>
                </c:pt>
                <c:pt idx="324">
                  <c:v>0.172782212495804</c:v>
                </c:pt>
                <c:pt idx="325">
                  <c:v>2.3507546633482E-2</c:v>
                </c:pt>
                <c:pt idx="326">
                  <c:v>2.8696848079562201E-2</c:v>
                </c:pt>
                <c:pt idx="327">
                  <c:v>0.28268411755561801</c:v>
                </c:pt>
                <c:pt idx="328">
                  <c:v>1.06002138927579E-2</c:v>
                </c:pt>
                <c:pt idx="329">
                  <c:v>7.58234113454819E-2</c:v>
                </c:pt>
                <c:pt idx="330">
                  <c:v>2.70517282187939E-2</c:v>
                </c:pt>
                <c:pt idx="331">
                  <c:v>0.131534323096275</c:v>
                </c:pt>
                <c:pt idx="332">
                  <c:v>1.55401723459363E-2</c:v>
                </c:pt>
                <c:pt idx="333">
                  <c:v>7.3984088376164402E-3</c:v>
                </c:pt>
                <c:pt idx="334">
                  <c:v>0.14007104933261899</c:v>
                </c:pt>
                <c:pt idx="335">
                  <c:v>-2.5409858208149702E-3</c:v>
                </c:pt>
                <c:pt idx="336">
                  <c:v>2.7456087991595299E-2</c:v>
                </c:pt>
                <c:pt idx="337">
                  <c:v>7.0714533329009996E-2</c:v>
                </c:pt>
                <c:pt idx="338">
                  <c:v>8.0127671360969502E-2</c:v>
                </c:pt>
                <c:pt idx="339">
                  <c:v>0.10892591625452</c:v>
                </c:pt>
                <c:pt idx="340">
                  <c:v>0.17640355229377699</c:v>
                </c:pt>
                <c:pt idx="341">
                  <c:v>1.7175802960991901E-2</c:v>
                </c:pt>
                <c:pt idx="342">
                  <c:v>0.27161002159118702</c:v>
                </c:pt>
                <c:pt idx="343">
                  <c:v>4.3570753186941098E-2</c:v>
                </c:pt>
                <c:pt idx="344">
                  <c:v>0.125411912798882</c:v>
                </c:pt>
                <c:pt idx="345">
                  <c:v>-2.2512830793857599E-2</c:v>
                </c:pt>
                <c:pt idx="346">
                  <c:v>-2.0784914493560801E-2</c:v>
                </c:pt>
                <c:pt idx="347">
                  <c:v>-5.1786140538752096E-3</c:v>
                </c:pt>
                <c:pt idx="348">
                  <c:v>5.1867114380001996E-3</c:v>
                </c:pt>
                <c:pt idx="349">
                  <c:v>1.15638449788094E-2</c:v>
                </c:pt>
                <c:pt idx="350">
                  <c:v>5.9168737381696701E-2</c:v>
                </c:pt>
                <c:pt idx="351">
                  <c:v>-7.3774564079940302E-3</c:v>
                </c:pt>
                <c:pt idx="352">
                  <c:v>6.2848582863807706E-2</c:v>
                </c:pt>
                <c:pt idx="353">
                  <c:v>1.7588866874575601E-2</c:v>
                </c:pt>
                <c:pt idx="354" formatCode="0.00E+00">
                  <c:v>-2.89030285784975E-5</c:v>
                </c:pt>
                <c:pt idx="355">
                  <c:v>3.4467242658138303E-2</c:v>
                </c:pt>
                <c:pt idx="356">
                  <c:v>-3.0596124008297899E-2</c:v>
                </c:pt>
                <c:pt idx="357">
                  <c:v>2.51631624996662E-2</c:v>
                </c:pt>
                <c:pt idx="358">
                  <c:v>5.6585982441902202E-2</c:v>
                </c:pt>
                <c:pt idx="359">
                  <c:v>0.125918239355087</c:v>
                </c:pt>
                <c:pt idx="360">
                  <c:v>0.106909960508347</c:v>
                </c:pt>
                <c:pt idx="361">
                  <c:v>-1.33606940507889E-2</c:v>
                </c:pt>
                <c:pt idx="362">
                  <c:v>3.70713323354721E-2</c:v>
                </c:pt>
                <c:pt idx="363">
                  <c:v>0.12658029794692999</c:v>
                </c:pt>
                <c:pt idx="364">
                  <c:v>9.3466334044933305E-2</c:v>
                </c:pt>
                <c:pt idx="365">
                  <c:v>5.1306657493114499E-2</c:v>
                </c:pt>
                <c:pt idx="366">
                  <c:v>6.3852585852146093E-2</c:v>
                </c:pt>
                <c:pt idx="367">
                  <c:v>3.1630430370569201E-2</c:v>
                </c:pt>
                <c:pt idx="368">
                  <c:v>0.108525022864342</c:v>
                </c:pt>
                <c:pt idx="369">
                  <c:v>3.14345248043537E-2</c:v>
                </c:pt>
                <c:pt idx="370">
                  <c:v>6.8951971828937503E-2</c:v>
                </c:pt>
                <c:pt idx="371">
                  <c:v>5.1731886342167898E-3</c:v>
                </c:pt>
                <c:pt idx="372">
                  <c:v>6.9089205935597402E-3</c:v>
                </c:pt>
                <c:pt idx="373">
                  <c:v>4.9430863000452501E-3</c:v>
                </c:pt>
                <c:pt idx="374">
                  <c:v>-5.08730784058571E-2</c:v>
                </c:pt>
                <c:pt idx="375">
                  <c:v>3.06136030703783E-2</c:v>
                </c:pt>
                <c:pt idx="376">
                  <c:v>-3.6368619184941101E-3</c:v>
                </c:pt>
                <c:pt idx="377">
                  <c:v>-1.0198821313679199E-2</c:v>
                </c:pt>
                <c:pt idx="378">
                  <c:v>7.6076284050941495E-2</c:v>
                </c:pt>
                <c:pt idx="379">
                  <c:v>2.5678670033812499E-2</c:v>
                </c:pt>
                <c:pt idx="380">
                  <c:v>9.4214387238025707E-2</c:v>
                </c:pt>
                <c:pt idx="381">
                  <c:v>2.26857904344797E-2</c:v>
                </c:pt>
                <c:pt idx="382">
                  <c:v>-1.1808693408966099E-2</c:v>
                </c:pt>
                <c:pt idx="383">
                  <c:v>1.1168450117111201E-2</c:v>
                </c:pt>
                <c:pt idx="384">
                  <c:v>6.6191524267196697E-2</c:v>
                </c:pt>
                <c:pt idx="385">
                  <c:v>-2.1124914288520799E-2</c:v>
                </c:pt>
                <c:pt idx="386">
                  <c:v>6.24876320362091E-2</c:v>
                </c:pt>
                <c:pt idx="387">
                  <c:v>-1.77782438695431E-2</c:v>
                </c:pt>
                <c:pt idx="388">
                  <c:v>3.9297286421060597E-2</c:v>
                </c:pt>
                <c:pt idx="389">
                  <c:v>8.7347075343132005E-2</c:v>
                </c:pt>
                <c:pt idx="390">
                  <c:v>4.5271568000316599E-2</c:v>
                </c:pt>
                <c:pt idx="391">
                  <c:v>-3.3595988061279102E-3</c:v>
                </c:pt>
                <c:pt idx="392">
                  <c:v>5.5585965514183003E-2</c:v>
                </c:pt>
                <c:pt idx="393">
                  <c:v>4.83977980911732E-2</c:v>
                </c:pt>
                <c:pt idx="394">
                  <c:v>-1.3761388137936601E-2</c:v>
                </c:pt>
                <c:pt idx="395">
                  <c:v>1.50574129074812E-2</c:v>
                </c:pt>
                <c:pt idx="396">
                  <c:v>7.9472251236438803E-3</c:v>
                </c:pt>
                <c:pt idx="397">
                  <c:v>-1.49213634431362E-2</c:v>
                </c:pt>
                <c:pt idx="398">
                  <c:v>6.24420456588268E-2</c:v>
                </c:pt>
                <c:pt idx="399">
                  <c:v>9.6563510596752195E-2</c:v>
                </c:pt>
                <c:pt idx="400">
                  <c:v>9.4779141247272505E-2</c:v>
                </c:pt>
                <c:pt idx="401">
                  <c:v>2.3600788787007301E-2</c:v>
                </c:pt>
                <c:pt idx="402">
                  <c:v>2.06074416637421E-2</c:v>
                </c:pt>
                <c:pt idx="403">
                  <c:v>3.8957279175519902E-2</c:v>
                </c:pt>
                <c:pt idx="404">
                  <c:v>-2.8442316688597198E-3</c:v>
                </c:pt>
                <c:pt idx="405">
                  <c:v>6.3299136236309997E-3</c:v>
                </c:pt>
                <c:pt idx="406">
                  <c:v>8.9730853214859997E-3</c:v>
                </c:pt>
                <c:pt idx="407">
                  <c:v>4.5046275481581697E-3</c:v>
                </c:pt>
                <c:pt idx="408">
                  <c:v>-1.37966275215149E-2</c:v>
                </c:pt>
                <c:pt idx="409">
                  <c:v>0.16769862174987801</c:v>
                </c:pt>
                <c:pt idx="410">
                  <c:v>7.5221084058284801E-2</c:v>
                </c:pt>
                <c:pt idx="411">
                  <c:v>4.4640328735113102E-2</c:v>
                </c:pt>
                <c:pt idx="412">
                  <c:v>-3.4335885196924203E-2</c:v>
                </c:pt>
                <c:pt idx="413">
                  <c:v>0.15923050045967099</c:v>
                </c:pt>
                <c:pt idx="414">
                  <c:v>-2.4911337532103101E-3</c:v>
                </c:pt>
                <c:pt idx="415">
                  <c:v>1.94057300686836E-2</c:v>
                </c:pt>
                <c:pt idx="416">
                  <c:v>-2.8781453147530601E-2</c:v>
                </c:pt>
                <c:pt idx="417">
                  <c:v>-4.75799723062664E-4</c:v>
                </c:pt>
                <c:pt idx="418">
                  <c:v>8.6774416267871898E-2</c:v>
                </c:pt>
                <c:pt idx="419">
                  <c:v>6.7562818527221694E-2</c:v>
                </c:pt>
                <c:pt idx="420">
                  <c:v>3.71448770165443E-2</c:v>
                </c:pt>
                <c:pt idx="421">
                  <c:v>7.4175819754600497E-2</c:v>
                </c:pt>
                <c:pt idx="422">
                  <c:v>2.2790897637605698E-2</c:v>
                </c:pt>
                <c:pt idx="423">
                  <c:v>0.25260409712791398</c:v>
                </c:pt>
                <c:pt idx="424">
                  <c:v>7.7604159712791401E-2</c:v>
                </c:pt>
                <c:pt idx="425">
                  <c:v>2.1012276411056501E-2</c:v>
                </c:pt>
                <c:pt idx="426">
                  <c:v>2.1244924515485802E-2</c:v>
                </c:pt>
                <c:pt idx="427">
                  <c:v>5.1518753170967102E-3</c:v>
                </c:pt>
                <c:pt idx="428">
                  <c:v>0.21046395599842099</c:v>
                </c:pt>
                <c:pt idx="429">
                  <c:v>0.137639820575714</c:v>
                </c:pt>
                <c:pt idx="430">
                  <c:v>0.13007427752018</c:v>
                </c:pt>
                <c:pt idx="431">
                  <c:v>8.5375541821122204E-3</c:v>
                </c:pt>
                <c:pt idx="432">
                  <c:v>2.7992267161607701E-2</c:v>
                </c:pt>
                <c:pt idx="433">
                  <c:v>3.98390367627144E-2</c:v>
                </c:pt>
                <c:pt idx="434">
                  <c:v>5.6407105177640901E-2</c:v>
                </c:pt>
                <c:pt idx="435">
                  <c:v>4.3883207254111802E-3</c:v>
                </c:pt>
                <c:pt idx="436">
                  <c:v>5.3049031645059599E-2</c:v>
                </c:pt>
                <c:pt idx="437">
                  <c:v>6.7168734967708602E-2</c:v>
                </c:pt>
                <c:pt idx="438">
                  <c:v>-1.37335723266006E-2</c:v>
                </c:pt>
                <c:pt idx="439">
                  <c:v>7.2726964950561496E-2</c:v>
                </c:pt>
                <c:pt idx="440">
                  <c:v>3.1624015420675299E-2</c:v>
                </c:pt>
                <c:pt idx="441">
                  <c:v>8.42121466994286E-2</c:v>
                </c:pt>
                <c:pt idx="442">
                  <c:v>3.3479258418083198E-2</c:v>
                </c:pt>
                <c:pt idx="443">
                  <c:v>2.90689542889595E-2</c:v>
                </c:pt>
                <c:pt idx="444">
                  <c:v>1.61109007894993E-2</c:v>
                </c:pt>
                <c:pt idx="445">
                  <c:v>7.6538793742656694E-2</c:v>
                </c:pt>
                <c:pt idx="446">
                  <c:v>3.4062657505273798E-2</c:v>
                </c:pt>
                <c:pt idx="447">
                  <c:v>7.2187706828117397E-3</c:v>
                </c:pt>
                <c:pt idx="448">
                  <c:v>2.15845555067062E-2</c:v>
                </c:pt>
                <c:pt idx="449">
                  <c:v>2.9090598225593602E-2</c:v>
                </c:pt>
                <c:pt idx="450">
                  <c:v>1.5749223530292501E-2</c:v>
                </c:pt>
                <c:pt idx="451">
                  <c:v>0.12724260985851299</c:v>
                </c:pt>
                <c:pt idx="452">
                  <c:v>7.8658469021320301E-2</c:v>
                </c:pt>
                <c:pt idx="453">
                  <c:v>5.12026660144329E-2</c:v>
                </c:pt>
                <c:pt idx="454">
                  <c:v>1.61723531782627E-2</c:v>
                </c:pt>
                <c:pt idx="455">
                  <c:v>0.10756553709507</c:v>
                </c:pt>
                <c:pt idx="456">
                  <c:v>-6.8897905293852102E-4</c:v>
                </c:pt>
                <c:pt idx="457">
                  <c:v>1.83330271393061E-2</c:v>
                </c:pt>
                <c:pt idx="458">
                  <c:v>3.4179154783487299E-2</c:v>
                </c:pt>
                <c:pt idx="459">
                  <c:v>7.7957600355148302E-2</c:v>
                </c:pt>
                <c:pt idx="460">
                  <c:v>-4.9082953482866296E-3</c:v>
                </c:pt>
                <c:pt idx="461">
                  <c:v>0.103324487805367</c:v>
                </c:pt>
                <c:pt idx="462">
                  <c:v>9.3584768474102003E-3</c:v>
                </c:pt>
                <c:pt idx="463">
                  <c:v>-1.9039118662476501E-2</c:v>
                </c:pt>
                <c:pt idx="464">
                  <c:v>6.1986364424228703E-2</c:v>
                </c:pt>
                <c:pt idx="465">
                  <c:v>2.2924957796931301E-2</c:v>
                </c:pt>
                <c:pt idx="466">
                  <c:v>0.160103484988213</c:v>
                </c:pt>
                <c:pt idx="467">
                  <c:v>4.9097590148448902E-2</c:v>
                </c:pt>
                <c:pt idx="468">
                  <c:v>8.0204643309116405E-2</c:v>
                </c:pt>
                <c:pt idx="469">
                  <c:v>7.3650293052196503E-2</c:v>
                </c:pt>
                <c:pt idx="470">
                  <c:v>7.70208332687616E-3</c:v>
                </c:pt>
                <c:pt idx="471">
                  <c:v>3.3848367631435401E-2</c:v>
                </c:pt>
                <c:pt idx="472">
                  <c:v>5.4496736265718902E-3</c:v>
                </c:pt>
                <c:pt idx="473">
                  <c:v>1.75810162909329E-3</c:v>
                </c:pt>
                <c:pt idx="474">
                  <c:v>2.5465544313192399E-2</c:v>
                </c:pt>
                <c:pt idx="475">
                  <c:v>1.8428795039653799E-2</c:v>
                </c:pt>
                <c:pt idx="476">
                  <c:v>5.6431978940963697E-2</c:v>
                </c:pt>
                <c:pt idx="477">
                  <c:v>9.2014960944652599E-2</c:v>
                </c:pt>
                <c:pt idx="478">
                  <c:v>1.17447357624769E-2</c:v>
                </c:pt>
                <c:pt idx="479">
                  <c:v>3.3469296991825097E-2</c:v>
                </c:pt>
                <c:pt idx="480">
                  <c:v>2.86264158785343E-2</c:v>
                </c:pt>
                <c:pt idx="481">
                  <c:v>0.102253049612045</c:v>
                </c:pt>
                <c:pt idx="482">
                  <c:v>-1.06444793345872E-4</c:v>
                </c:pt>
                <c:pt idx="483">
                  <c:v>9.1858766973018594E-3</c:v>
                </c:pt>
                <c:pt idx="484">
                  <c:v>0.12735304236412001</c:v>
                </c:pt>
                <c:pt idx="485">
                  <c:v>0.19458582997322099</c:v>
                </c:pt>
                <c:pt idx="486">
                  <c:v>9.7305268049240098E-2</c:v>
                </c:pt>
                <c:pt idx="487">
                  <c:v>1.47119080647826E-2</c:v>
                </c:pt>
                <c:pt idx="488">
                  <c:v>-7.3733967728912804E-3</c:v>
                </c:pt>
                <c:pt idx="489">
                  <c:v>9.3606403097510303E-3</c:v>
                </c:pt>
                <c:pt idx="490">
                  <c:v>-2.4785710498690602E-2</c:v>
                </c:pt>
                <c:pt idx="491">
                  <c:v>5.8867320418357801E-2</c:v>
                </c:pt>
                <c:pt idx="492">
                  <c:v>2.2061087191104899E-2</c:v>
                </c:pt>
                <c:pt idx="493">
                  <c:v>-7.1603036485612401E-3</c:v>
                </c:pt>
                <c:pt idx="494">
                  <c:v>3.1553711742162698E-2</c:v>
                </c:pt>
                <c:pt idx="495">
                  <c:v>3.6657776683569003E-2</c:v>
                </c:pt>
                <c:pt idx="496">
                  <c:v>0.106010496616364</c:v>
                </c:pt>
                <c:pt idx="497">
                  <c:v>4.9477223306894302E-2</c:v>
                </c:pt>
                <c:pt idx="498">
                  <c:v>1.4600718393921901E-2</c:v>
                </c:pt>
                <c:pt idx="499">
                  <c:v>9.8531864583492307E-2</c:v>
                </c:pt>
                <c:pt idx="500">
                  <c:v>6.9400757551193196E-2</c:v>
                </c:pt>
                <c:pt idx="501">
                  <c:v>-3.5356697626411902E-3</c:v>
                </c:pt>
                <c:pt idx="502">
                  <c:v>-7.9364012926816906E-3</c:v>
                </c:pt>
                <c:pt idx="503">
                  <c:v>3.1857866793870898E-2</c:v>
                </c:pt>
                <c:pt idx="504">
                  <c:v>8.4914825856685604E-3</c:v>
                </c:pt>
                <c:pt idx="505">
                  <c:v>0.13417290151119199</c:v>
                </c:pt>
                <c:pt idx="506">
                  <c:v>-2.5254407897591601E-2</c:v>
                </c:pt>
                <c:pt idx="507">
                  <c:v>2.5237442925572399E-2</c:v>
                </c:pt>
                <c:pt idx="508">
                  <c:v>-6.1788954772055097E-3</c:v>
                </c:pt>
                <c:pt idx="509">
                  <c:v>6.3078613020479696E-3</c:v>
                </c:pt>
                <c:pt idx="510">
                  <c:v>2.44964901357889E-2</c:v>
                </c:pt>
                <c:pt idx="511">
                  <c:v>0.105100050568581</c:v>
                </c:pt>
                <c:pt idx="512">
                  <c:v>0.13828855752944899</c:v>
                </c:pt>
                <c:pt idx="513">
                  <c:v>3.7085324525833102E-2</c:v>
                </c:pt>
                <c:pt idx="514">
                  <c:v>6.4639270305633503E-2</c:v>
                </c:pt>
                <c:pt idx="515">
                  <c:v>0.15526765584945701</c:v>
                </c:pt>
                <c:pt idx="516">
                  <c:v>1.45851457491517E-2</c:v>
                </c:pt>
                <c:pt idx="517">
                  <c:v>8.3960883319377899E-2</c:v>
                </c:pt>
                <c:pt idx="518">
                  <c:v>9.6085518598556505E-2</c:v>
                </c:pt>
                <c:pt idx="519">
                  <c:v>4.2700484395027202E-2</c:v>
                </c:pt>
                <c:pt idx="520">
                  <c:v>1.23573718592525E-2</c:v>
                </c:pt>
                <c:pt idx="521">
                  <c:v>7.96485245227814E-2</c:v>
                </c:pt>
                <c:pt idx="522">
                  <c:v>1.1472050100565E-2</c:v>
                </c:pt>
                <c:pt idx="523">
                  <c:v>0.28419703245163003</c:v>
                </c:pt>
                <c:pt idx="524">
                  <c:v>2.0520264282822599E-2</c:v>
                </c:pt>
                <c:pt idx="525">
                  <c:v>-5.9092948213219599E-3</c:v>
                </c:pt>
                <c:pt idx="526">
                  <c:v>9.5486287027597393E-3</c:v>
                </c:pt>
                <c:pt idx="527">
                  <c:v>6.0595225542783702E-2</c:v>
                </c:pt>
                <c:pt idx="528">
                  <c:v>4.4483341276645702E-2</c:v>
                </c:pt>
                <c:pt idx="529">
                  <c:v>1.01038739085197E-2</c:v>
                </c:pt>
                <c:pt idx="530">
                  <c:v>1.33010605350137E-2</c:v>
                </c:pt>
                <c:pt idx="531">
                  <c:v>6.5669894218444796E-2</c:v>
                </c:pt>
                <c:pt idx="532">
                  <c:v>-3.9514210075139999E-2</c:v>
                </c:pt>
                <c:pt idx="533">
                  <c:v>-4.6634739264845796E-3</c:v>
                </c:pt>
                <c:pt idx="534">
                  <c:v>1.1581704951822799E-2</c:v>
                </c:pt>
                <c:pt idx="535">
                  <c:v>7.8410971909761394E-3</c:v>
                </c:pt>
                <c:pt idx="536">
                  <c:v>1.0389179224148399E-3</c:v>
                </c:pt>
                <c:pt idx="537">
                  <c:v>8.0089114606380504E-2</c:v>
                </c:pt>
                <c:pt idx="538">
                  <c:v>4.8256762325763702E-2</c:v>
                </c:pt>
                <c:pt idx="539">
                  <c:v>2.2984920069575299E-2</c:v>
                </c:pt>
                <c:pt idx="540">
                  <c:v>0.31147795915603599</c:v>
                </c:pt>
                <c:pt idx="541">
                  <c:v>2.3343948647379899E-2</c:v>
                </c:pt>
                <c:pt idx="542">
                  <c:v>2.5090526323765499E-3</c:v>
                </c:pt>
                <c:pt idx="543">
                  <c:v>8.4409490227699294E-2</c:v>
                </c:pt>
                <c:pt idx="544">
                  <c:v>0.17665326595306399</c:v>
                </c:pt>
                <c:pt idx="545">
                  <c:v>0.108409233391285</c:v>
                </c:pt>
                <c:pt idx="546">
                  <c:v>6.6585950553417206E-2</c:v>
                </c:pt>
                <c:pt idx="547">
                  <c:v>0.178041592240334</c:v>
                </c:pt>
                <c:pt idx="548">
                  <c:v>4.26299758255482E-2</c:v>
                </c:pt>
                <c:pt idx="549">
                  <c:v>-8.7662301957607304E-3</c:v>
                </c:pt>
                <c:pt idx="550">
                  <c:v>0.18221579492092099</c:v>
                </c:pt>
                <c:pt idx="551">
                  <c:v>4.25462238490582E-2</c:v>
                </c:pt>
                <c:pt idx="552">
                  <c:v>9.7464285790920299E-2</c:v>
                </c:pt>
                <c:pt idx="553">
                  <c:v>-2.0060455426573798E-2</c:v>
                </c:pt>
                <c:pt idx="554">
                  <c:v>6.2830358743667603E-2</c:v>
                </c:pt>
                <c:pt idx="555">
                  <c:v>9.6980161964893299E-2</c:v>
                </c:pt>
                <c:pt idx="556">
                  <c:v>3.1759504228830303E-2</c:v>
                </c:pt>
                <c:pt idx="557">
                  <c:v>7.0810057222843198E-2</c:v>
                </c:pt>
                <c:pt idx="558">
                  <c:v>2.7176197618246099E-2</c:v>
                </c:pt>
                <c:pt idx="559">
                  <c:v>2.1855443716049201E-2</c:v>
                </c:pt>
                <c:pt idx="560">
                  <c:v>4.0003646165132502E-2</c:v>
                </c:pt>
                <c:pt idx="561">
                  <c:v>-8.10647010803223E-3</c:v>
                </c:pt>
                <c:pt idx="562">
                  <c:v>4.26853895187378E-2</c:v>
                </c:pt>
                <c:pt idx="563">
                  <c:v>8.5842264816165005E-3</c:v>
                </c:pt>
                <c:pt idx="564">
                  <c:v>5.1628377288579899E-2</c:v>
                </c:pt>
                <c:pt idx="565">
                  <c:v>7.8288324177265195E-2</c:v>
                </c:pt>
                <c:pt idx="566">
                  <c:v>7.8858263790607494E-2</c:v>
                </c:pt>
                <c:pt idx="567">
                  <c:v>1.40764657407999E-2</c:v>
                </c:pt>
                <c:pt idx="568">
                  <c:v>1.42921768128872E-2</c:v>
                </c:pt>
                <c:pt idx="569">
                  <c:v>0.21582551300525701</c:v>
                </c:pt>
                <c:pt idx="570">
                  <c:v>0.120745152235031</c:v>
                </c:pt>
                <c:pt idx="571">
                  <c:v>0.18990294635295901</c:v>
                </c:pt>
                <c:pt idx="572">
                  <c:v>5.3917638957500499E-2</c:v>
                </c:pt>
                <c:pt idx="573">
                  <c:v>0.15028290450573001</c:v>
                </c:pt>
                <c:pt idx="574">
                  <c:v>-1.69368181377649E-2</c:v>
                </c:pt>
                <c:pt idx="575">
                  <c:v>1.03651694953442E-2</c:v>
                </c:pt>
                <c:pt idx="576">
                  <c:v>5.9760212898254401E-2</c:v>
                </c:pt>
                <c:pt idx="577">
                  <c:v>5.0637394189834602E-2</c:v>
                </c:pt>
                <c:pt idx="578">
                  <c:v>7.3203176259994507E-2</c:v>
                </c:pt>
                <c:pt idx="579">
                  <c:v>-2.7786841616034501E-2</c:v>
                </c:pt>
                <c:pt idx="580">
                  <c:v>1.49791957810521E-2</c:v>
                </c:pt>
                <c:pt idx="581">
                  <c:v>7.5464121997356401E-2</c:v>
                </c:pt>
                <c:pt idx="582">
                  <c:v>-3.7231857422739302E-3</c:v>
                </c:pt>
                <c:pt idx="583">
                  <c:v>4.9497388303279898E-2</c:v>
                </c:pt>
                <c:pt idx="584">
                  <c:v>0.113309271633625</c:v>
                </c:pt>
                <c:pt idx="585">
                  <c:v>3.4338366240262999E-2</c:v>
                </c:pt>
                <c:pt idx="586">
                  <c:v>2.6118282228708298E-2</c:v>
                </c:pt>
                <c:pt idx="587">
                  <c:v>5.10168969631195E-2</c:v>
                </c:pt>
                <c:pt idx="588">
                  <c:v>-2.8050184249877898E-2</c:v>
                </c:pt>
                <c:pt idx="589">
                  <c:v>6.3903652131557506E-2</c:v>
                </c:pt>
                <c:pt idx="590">
                  <c:v>0.123367018997669</c:v>
                </c:pt>
                <c:pt idx="591">
                  <c:v>0.27438646554946899</c:v>
                </c:pt>
                <c:pt idx="592">
                  <c:v>0.28591057658195501</c:v>
                </c:pt>
                <c:pt idx="593">
                  <c:v>8.7371468544006306E-2</c:v>
                </c:pt>
                <c:pt idx="594">
                  <c:v>2.9951898381113999E-2</c:v>
                </c:pt>
                <c:pt idx="595">
                  <c:v>0.24455136060714699</c:v>
                </c:pt>
                <c:pt idx="596">
                  <c:v>4.5101359486579902E-2</c:v>
                </c:pt>
                <c:pt idx="597">
                  <c:v>6.3870653510093703E-2</c:v>
                </c:pt>
                <c:pt idx="598">
                  <c:v>8.6823225021362305E-2</c:v>
                </c:pt>
                <c:pt idx="599">
                  <c:v>1.5588203445076901E-2</c:v>
                </c:pt>
                <c:pt idx="600">
                  <c:v>-4.2205177247524303E-2</c:v>
                </c:pt>
                <c:pt idx="601">
                  <c:v>7.4417777359485598E-2</c:v>
                </c:pt>
                <c:pt idx="602">
                  <c:v>7.2979866527020897E-3</c:v>
                </c:pt>
                <c:pt idx="603">
                  <c:v>5.5784218013286598E-2</c:v>
                </c:pt>
                <c:pt idx="604">
                  <c:v>1.43374353647232E-2</c:v>
                </c:pt>
                <c:pt idx="605">
                  <c:v>0.212142214179039</c:v>
                </c:pt>
                <c:pt idx="606">
                  <c:v>4.7761213034391403E-2</c:v>
                </c:pt>
                <c:pt idx="607">
                  <c:v>0.11051611602306401</c:v>
                </c:pt>
                <c:pt idx="608">
                  <c:v>2.36896704882383E-3</c:v>
                </c:pt>
                <c:pt idx="609">
                  <c:v>4.5654573477804704E-3</c:v>
                </c:pt>
                <c:pt idx="610">
                  <c:v>5.9483755379915203E-2</c:v>
                </c:pt>
                <c:pt idx="611">
                  <c:v>-8.64756386727095E-3</c:v>
                </c:pt>
                <c:pt idx="612">
                  <c:v>4.8978637903928798E-2</c:v>
                </c:pt>
                <c:pt idx="613">
                  <c:v>-9.9510699510574306E-3</c:v>
                </c:pt>
                <c:pt idx="614">
                  <c:v>0.107349842786789</c:v>
                </c:pt>
                <c:pt idx="615">
                  <c:v>0.17668376863002799</c:v>
                </c:pt>
                <c:pt idx="616">
                  <c:v>2.7993168681860001E-2</c:v>
                </c:pt>
                <c:pt idx="617">
                  <c:v>5.9922985732555403E-2</c:v>
                </c:pt>
                <c:pt idx="618">
                  <c:v>0.124639749526978</c:v>
                </c:pt>
                <c:pt idx="619">
                  <c:v>0.25581613183021501</c:v>
                </c:pt>
                <c:pt idx="620">
                  <c:v>0.147515043616295</c:v>
                </c:pt>
                <c:pt idx="621">
                  <c:v>7.0408128201961503E-2</c:v>
                </c:pt>
                <c:pt idx="622">
                  <c:v>2.85228807479143E-2</c:v>
                </c:pt>
                <c:pt idx="623">
                  <c:v>8.3265982568263994E-2</c:v>
                </c:pt>
                <c:pt idx="624">
                  <c:v>3.5143125802278498E-2</c:v>
                </c:pt>
                <c:pt idx="625">
                  <c:v>0.137766689062119</c:v>
                </c:pt>
                <c:pt idx="626">
                  <c:v>9.4289474189281505E-2</c:v>
                </c:pt>
                <c:pt idx="627">
                  <c:v>0.119991660118103</c:v>
                </c:pt>
                <c:pt idx="628">
                  <c:v>3.5338226705789601E-2</c:v>
                </c:pt>
                <c:pt idx="629">
                  <c:v>-3.9707776159048101E-2</c:v>
                </c:pt>
                <c:pt idx="630">
                  <c:v>7.7539928257465404E-2</c:v>
                </c:pt>
                <c:pt idx="631">
                  <c:v>3.8042925298214E-2</c:v>
                </c:pt>
                <c:pt idx="632">
                  <c:v>0.27846267819404602</c:v>
                </c:pt>
                <c:pt idx="633">
                  <c:v>5.4851073771715199E-2</c:v>
                </c:pt>
                <c:pt idx="634">
                  <c:v>0.12568487226962999</c:v>
                </c:pt>
                <c:pt idx="635">
                  <c:v>8.2985743880271898E-2</c:v>
                </c:pt>
                <c:pt idx="636">
                  <c:v>3.91082093119621E-2</c:v>
                </c:pt>
                <c:pt idx="637">
                  <c:v>7.5345791876316098E-2</c:v>
                </c:pt>
                <c:pt idx="638">
                  <c:v>-1.4529677107930201E-2</c:v>
                </c:pt>
                <c:pt idx="639">
                  <c:v>5.9357661753892899E-2</c:v>
                </c:pt>
                <c:pt idx="640">
                  <c:v>0.12335329502821001</c:v>
                </c:pt>
                <c:pt idx="641">
                  <c:v>8.9267529547214494E-2</c:v>
                </c:pt>
                <c:pt idx="642">
                  <c:v>7.4730217456817599E-2</c:v>
                </c:pt>
                <c:pt idx="643">
                  <c:v>3.6266487091779702E-2</c:v>
                </c:pt>
                <c:pt idx="644">
                  <c:v>8.31641331315041E-2</c:v>
                </c:pt>
                <c:pt idx="645">
                  <c:v>9.3791767954826397E-2</c:v>
                </c:pt>
                <c:pt idx="646">
                  <c:v>-7.55632016807795E-3</c:v>
                </c:pt>
                <c:pt idx="647">
                  <c:v>0.291549563407898</c:v>
                </c:pt>
                <c:pt idx="648">
                  <c:v>0.15465641021728499</c:v>
                </c:pt>
                <c:pt idx="649">
                  <c:v>5.31870014965534E-2</c:v>
                </c:pt>
                <c:pt idx="650">
                  <c:v>0.112472496926785</c:v>
                </c:pt>
                <c:pt idx="651">
                  <c:v>0.17126762866973899</c:v>
                </c:pt>
                <c:pt idx="652">
                  <c:v>0.115537732839584</c:v>
                </c:pt>
                <c:pt idx="653">
                  <c:v>0.10936091095209099</c:v>
                </c:pt>
                <c:pt idx="654">
                  <c:v>0.20203310251236001</c:v>
                </c:pt>
                <c:pt idx="655">
                  <c:v>7.1796156466007205E-2</c:v>
                </c:pt>
                <c:pt idx="656">
                  <c:v>0.27197584509849498</c:v>
                </c:pt>
                <c:pt idx="657">
                  <c:v>2.7975691482424701E-2</c:v>
                </c:pt>
                <c:pt idx="658">
                  <c:v>0.258006632328033</c:v>
                </c:pt>
                <c:pt idx="659">
                  <c:v>0.23543444275855999</c:v>
                </c:pt>
                <c:pt idx="660">
                  <c:v>0.136570379137993</c:v>
                </c:pt>
                <c:pt idx="661">
                  <c:v>0.23600450158119199</c:v>
                </c:pt>
                <c:pt idx="662">
                  <c:v>8.7288007140159607E-2</c:v>
                </c:pt>
                <c:pt idx="663">
                  <c:v>0.12758538126945501</c:v>
                </c:pt>
                <c:pt idx="664">
                  <c:v>0.13225190341472601</c:v>
                </c:pt>
                <c:pt idx="665">
                  <c:v>5.2559021860361099E-2</c:v>
                </c:pt>
                <c:pt idx="666">
                  <c:v>4.5255392789840698E-2</c:v>
                </c:pt>
                <c:pt idx="667">
                  <c:v>4.2375102639198303E-2</c:v>
                </c:pt>
                <c:pt idx="668">
                  <c:v>0.125203996896744</c:v>
                </c:pt>
                <c:pt idx="669">
                  <c:v>0.11822921782732</c:v>
                </c:pt>
                <c:pt idx="670">
                  <c:v>2.3747991770505902E-2</c:v>
                </c:pt>
                <c:pt idx="671">
                  <c:v>0.25942102074623102</c:v>
                </c:pt>
                <c:pt idx="672">
                  <c:v>0.14379502832889601</c:v>
                </c:pt>
                <c:pt idx="673">
                  <c:v>0.137653589248657</c:v>
                </c:pt>
                <c:pt idx="674">
                  <c:v>0.20754809677600899</c:v>
                </c:pt>
                <c:pt idx="675">
                  <c:v>0.203224241733551</c:v>
                </c:pt>
                <c:pt idx="676">
                  <c:v>-4.9403727054595899E-2</c:v>
                </c:pt>
                <c:pt idx="677">
                  <c:v>0.25687667727470398</c:v>
                </c:pt>
                <c:pt idx="678">
                  <c:v>0.15030406415462499</c:v>
                </c:pt>
                <c:pt idx="679">
                  <c:v>4.6516057103872299E-2</c:v>
                </c:pt>
                <c:pt idx="680">
                  <c:v>-9.1375783085823094E-3</c:v>
                </c:pt>
                <c:pt idx="681">
                  <c:v>0.13341625034809099</c:v>
                </c:pt>
                <c:pt idx="682">
                  <c:v>0.245412558317184</c:v>
                </c:pt>
                <c:pt idx="683">
                  <c:v>9.4204530119895893E-2</c:v>
                </c:pt>
                <c:pt idx="684">
                  <c:v>-3.8546983152627903E-2</c:v>
                </c:pt>
                <c:pt idx="685">
                  <c:v>3.3299658447504002E-2</c:v>
                </c:pt>
                <c:pt idx="686">
                  <c:v>7.7434405684471103E-2</c:v>
                </c:pt>
                <c:pt idx="687">
                  <c:v>8.7354734539985698E-2</c:v>
                </c:pt>
                <c:pt idx="688">
                  <c:v>0.223175793886185</c:v>
                </c:pt>
                <c:pt idx="689">
                  <c:v>0.246050089597702</c:v>
                </c:pt>
                <c:pt idx="690">
                  <c:v>6.0823511332273497E-2</c:v>
                </c:pt>
                <c:pt idx="691">
                  <c:v>0.142586529254913</c:v>
                </c:pt>
                <c:pt idx="692">
                  <c:v>1.7571920529007901E-2</c:v>
                </c:pt>
                <c:pt idx="693">
                  <c:v>0.146635591983795</c:v>
                </c:pt>
                <c:pt idx="694">
                  <c:v>0.123151004314423</c:v>
                </c:pt>
                <c:pt idx="695">
                  <c:v>0.16814853250980399</c:v>
                </c:pt>
                <c:pt idx="696">
                  <c:v>0.200248822569847</c:v>
                </c:pt>
                <c:pt idx="697">
                  <c:v>2.83125042915344E-2</c:v>
                </c:pt>
                <c:pt idx="698">
                  <c:v>0.191571205854416</c:v>
                </c:pt>
                <c:pt idx="699">
                  <c:v>0.15768335759639701</c:v>
                </c:pt>
                <c:pt idx="700">
                  <c:v>0.30741274356842002</c:v>
                </c:pt>
                <c:pt idx="701">
                  <c:v>4.3879035860300099E-2</c:v>
                </c:pt>
                <c:pt idx="702">
                  <c:v>5.4508343338966397E-2</c:v>
                </c:pt>
                <c:pt idx="703">
                  <c:v>9.9006421864032704E-2</c:v>
                </c:pt>
                <c:pt idx="704">
                  <c:v>3.8252320140600198E-2</c:v>
                </c:pt>
                <c:pt idx="705">
                  <c:v>0.148684397339821</c:v>
                </c:pt>
                <c:pt idx="706">
                  <c:v>0.21905443072319</c:v>
                </c:pt>
                <c:pt idx="707">
                  <c:v>0.16781841218471499</c:v>
                </c:pt>
                <c:pt idx="708">
                  <c:v>2.2123837843537299E-2</c:v>
                </c:pt>
                <c:pt idx="709">
                  <c:v>0.15569145977497101</c:v>
                </c:pt>
                <c:pt idx="710">
                  <c:v>0.124463185667992</c:v>
                </c:pt>
                <c:pt idx="711">
                  <c:v>3.1490210443735102E-2</c:v>
                </c:pt>
                <c:pt idx="712">
                  <c:v>8.4469854831695598E-2</c:v>
                </c:pt>
                <c:pt idx="713">
                  <c:v>0.31269496679306003</c:v>
                </c:pt>
                <c:pt idx="714">
                  <c:v>2.6086324825882901E-2</c:v>
                </c:pt>
                <c:pt idx="715">
                  <c:v>0.10889835655689201</c:v>
                </c:pt>
                <c:pt idx="716">
                  <c:v>0.25559768080711398</c:v>
                </c:pt>
                <c:pt idx="717">
                  <c:v>8.5816860198974595E-2</c:v>
                </c:pt>
                <c:pt idx="718">
                  <c:v>0.141331151127815</c:v>
                </c:pt>
                <c:pt idx="719">
                  <c:v>0.12830035388469699</c:v>
                </c:pt>
                <c:pt idx="720">
                  <c:v>0.196540012955666</c:v>
                </c:pt>
                <c:pt idx="721">
                  <c:v>5.0741810351610198E-2</c:v>
                </c:pt>
                <c:pt idx="722">
                  <c:v>0.21258848905563399</c:v>
                </c:pt>
                <c:pt idx="723">
                  <c:v>0.17273120582103699</c:v>
                </c:pt>
                <c:pt idx="724">
                  <c:v>2.4385761469602599E-2</c:v>
                </c:pt>
                <c:pt idx="725">
                  <c:v>7.6421089470386505E-2</c:v>
                </c:pt>
                <c:pt idx="726">
                  <c:v>2.41648517549038E-2</c:v>
                </c:pt>
                <c:pt idx="727">
                  <c:v>0.28515410423278797</c:v>
                </c:pt>
                <c:pt idx="728">
                  <c:v>0.194794461131096</c:v>
                </c:pt>
                <c:pt idx="729">
                  <c:v>0.35549885034561202</c:v>
                </c:pt>
                <c:pt idx="730">
                  <c:v>6.9040469825267806E-2</c:v>
                </c:pt>
                <c:pt idx="731">
                  <c:v>3.5665442701429098E-3</c:v>
                </c:pt>
                <c:pt idx="732">
                  <c:v>0.40901058912277199</c:v>
                </c:pt>
                <c:pt idx="733">
                  <c:v>0.25848251581192</c:v>
                </c:pt>
                <c:pt idx="734">
                  <c:v>4.4494099915027598E-2</c:v>
                </c:pt>
                <c:pt idx="735">
                  <c:v>0.12505792081355999</c:v>
                </c:pt>
                <c:pt idx="736">
                  <c:v>0.18469880521297499</c:v>
                </c:pt>
                <c:pt idx="737">
                  <c:v>0.14777693152427701</c:v>
                </c:pt>
                <c:pt idx="738">
                  <c:v>0.43316614627838101</c:v>
                </c:pt>
                <c:pt idx="739">
                  <c:v>0.23365899920463601</c:v>
                </c:pt>
                <c:pt idx="740">
                  <c:v>0.26081252098083502</c:v>
                </c:pt>
                <c:pt idx="741">
                  <c:v>5.0562091171741499E-2</c:v>
                </c:pt>
                <c:pt idx="742">
                  <c:v>0.15471415221691101</c:v>
                </c:pt>
                <c:pt idx="743">
                  <c:v>0.37188369035720797</c:v>
                </c:pt>
                <c:pt idx="744">
                  <c:v>0.59872418642044101</c:v>
                </c:pt>
                <c:pt idx="745">
                  <c:v>0.46311658620834401</c:v>
                </c:pt>
              </c:numCache>
            </c:numRef>
          </c:val>
          <c:smooth val="0"/>
          <c:extLst>
            <c:ext xmlns:c16="http://schemas.microsoft.com/office/drawing/2014/chart" uri="{C3380CC4-5D6E-409C-BE32-E72D297353CC}">
              <c16:uniqueId val="{00000001-E77D-4A3E-B61D-63191E5A3892}"/>
            </c:ext>
          </c:extLst>
        </c:ser>
        <c:dLbls>
          <c:showLegendKey val="0"/>
          <c:showVal val="0"/>
          <c:showCatName val="0"/>
          <c:showSerName val="0"/>
          <c:showPercent val="0"/>
          <c:showBubbleSize val="0"/>
        </c:dLbls>
        <c:smooth val="0"/>
        <c:axId val="1158562992"/>
        <c:axId val="1158557896"/>
      </c:lineChart>
      <c:catAx>
        <c:axId val="115856299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dirty="0" smtClean="0"/>
                  <a:t>Instance Number</a:t>
                </a:r>
                <a:endParaRPr lang="en-US" sz="1400" dirty="0"/>
              </a:p>
            </c:rich>
          </c:tx>
          <c:layout>
            <c:manualLayout>
              <c:xMode val="edge"/>
              <c:yMode val="edge"/>
              <c:x val="0.43594403130164278"/>
              <c:y val="0.8477222827839279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58557896"/>
        <c:crosses val="autoZero"/>
        <c:auto val="1"/>
        <c:lblAlgn val="ctr"/>
        <c:lblOffset val="100"/>
        <c:noMultiLvlLbl val="0"/>
      </c:catAx>
      <c:valAx>
        <c:axId val="11585578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dirty="0" smtClean="0"/>
                  <a:t>UCVA</a:t>
                </a:r>
                <a:endParaRPr lang="en-US" sz="1400"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585629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852A285F-CD55-4613-8279-D7D20A32147B}" type="datetimeFigureOut">
              <a:rPr lang="en-US" smtClean="0"/>
              <a:t>Sun-3-Jan-2016</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C3DD7B00-CC92-44F3-B5F1-FF30A1F3B5ED}" type="slidenum">
              <a:rPr lang="en-US" smtClean="0"/>
              <a:t>‹#›</a:t>
            </a:fld>
            <a:endParaRPr lang="en-US"/>
          </a:p>
        </p:txBody>
      </p:sp>
    </p:spTree>
    <p:extLst>
      <p:ext uri="{BB962C8B-B14F-4D97-AF65-F5344CB8AC3E}">
        <p14:creationId xmlns:p14="http://schemas.microsoft.com/office/powerpoint/2010/main" val="4237141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8BD67FA4-4B8E-4962-BC4F-01AF972A6F53}" type="datetimeFigureOut">
              <a:rPr lang="en-US" smtClean="0"/>
              <a:t>Sun-3-Jan-2016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570A28F-C7BF-400B-AC21-D5A873D0488F}" type="slidenum">
              <a:rPr lang="en-US" smtClean="0"/>
              <a:t>‹#›</a:t>
            </a:fld>
            <a:endParaRPr lang="en-US"/>
          </a:p>
        </p:txBody>
      </p:sp>
    </p:spTree>
    <p:extLst>
      <p:ext uri="{BB962C8B-B14F-4D97-AF65-F5344CB8AC3E}">
        <p14:creationId xmlns:p14="http://schemas.microsoft.com/office/powerpoint/2010/main" val="3173845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70A28F-C7BF-400B-AC21-D5A873D0488F}" type="slidenum">
              <a:rPr lang="en-US" smtClean="0"/>
              <a:t>1</a:t>
            </a:fld>
            <a:endParaRPr lang="en-US"/>
          </a:p>
        </p:txBody>
      </p:sp>
    </p:spTree>
    <p:extLst>
      <p:ext uri="{BB962C8B-B14F-4D97-AF65-F5344CB8AC3E}">
        <p14:creationId xmlns:p14="http://schemas.microsoft.com/office/powerpoint/2010/main" val="2304017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70A28F-C7BF-400B-AC21-D5A873D0488F}" type="slidenum">
              <a:rPr lang="en-US" smtClean="0"/>
              <a:t>24</a:t>
            </a:fld>
            <a:endParaRPr lang="en-US"/>
          </a:p>
        </p:txBody>
      </p:sp>
    </p:spTree>
    <p:extLst>
      <p:ext uri="{BB962C8B-B14F-4D97-AF65-F5344CB8AC3E}">
        <p14:creationId xmlns:p14="http://schemas.microsoft.com/office/powerpoint/2010/main" val="1505685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0"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D5C474-4230-4742-8879-996C73AA547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a:bodyPr>
          <a:lstStyle>
            <a:lvl1pPr>
              <a:defRPr sz="3600" b="1">
                <a:solidFill>
                  <a:srgbClr val="FF0000"/>
                </a:solidFill>
              </a:defRPr>
            </a:lvl1pPr>
          </a:lstStyle>
          <a:p>
            <a:r>
              <a:rPr lang="en-US" dirty="0" smtClean="0"/>
              <a:t>Click to edit Master title style</a:t>
            </a:r>
            <a:endParaRPr lang="en-US" dirty="0"/>
          </a:p>
        </p:txBody>
      </p:sp>
      <p:sp>
        <p:nvSpPr>
          <p:cNvPr id="8" name="Content Placeholder 2"/>
          <p:cNvSpPr>
            <a:spLocks noGrp="1"/>
          </p:cNvSpPr>
          <p:nvPr>
            <p:ph idx="13"/>
          </p:nvPr>
        </p:nvSpPr>
        <p:spPr>
          <a:xfrm>
            <a:off x="457200" y="1371600"/>
            <a:ext cx="8229600" cy="4754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D5C474-4230-4742-8879-996C73AA5470}" type="slidenum">
              <a:rPr lang="en-US" smtClean="0"/>
              <a:pPr/>
              <a:t>‹#›</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300" b="1">
                <a:solidFill>
                  <a:srgbClr val="FF0000"/>
                </a:solidFill>
                <a:latin typeface="Arial" pitchFamily="34" charset="0"/>
                <a:cs typeface="Arial" pitchFamily="34" charset="0"/>
              </a:defRPr>
            </a:lvl1pPr>
          </a:lstStyle>
          <a:p>
            <a:r>
              <a:rPr lang="en-US" dirty="0" smtClean="0"/>
              <a:t>gmanish@microsoft.com</a:t>
            </a:r>
            <a:endParaRPr lang="en-US" dirty="0"/>
          </a:p>
        </p:txBody>
      </p:sp>
    </p:spTree>
    <p:extLst>
      <p:ext uri="{BB962C8B-B14F-4D97-AF65-F5344CB8AC3E}">
        <p14:creationId xmlns:p14="http://schemas.microsoft.com/office/powerpoint/2010/main" val="20387809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300" b="1">
                <a:solidFill>
                  <a:schemeClr val="tx1">
                    <a:tint val="75000"/>
                  </a:schemeClr>
                </a:solidFill>
                <a:latin typeface="Arial" pitchFamily="34" charset="0"/>
                <a:cs typeface="Arial" pitchFamily="34" charset="0"/>
              </a:defRPr>
            </a:lvl1pPr>
          </a:lstStyle>
          <a:p>
            <a:r>
              <a:rPr lang="en-US" smtClean="0"/>
              <a:t>gmanish@microsoft.com</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A95AB-7B14-4CE2-8EF6-8DDF97F0F3D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10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gmanish@microsoft.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8229600" cy="1470025"/>
          </a:xfrm>
        </p:spPr>
        <p:txBody>
          <a:bodyPr>
            <a:normAutofit/>
          </a:bodyPr>
          <a:lstStyle/>
          <a:p>
            <a:r>
              <a:rPr lang="en-IN" b="1" dirty="0" smtClean="0">
                <a:solidFill>
                  <a:srgbClr val="FF0000"/>
                </a:solidFill>
              </a:rPr>
              <a:t>Predicting Post-Operative Visual Acuity for LASIK </a:t>
            </a:r>
            <a:r>
              <a:rPr lang="en-IN" b="1" dirty="0">
                <a:solidFill>
                  <a:srgbClr val="FF0000"/>
                </a:solidFill>
              </a:rPr>
              <a:t>S</a:t>
            </a:r>
            <a:r>
              <a:rPr lang="en-IN" b="1" dirty="0" smtClean="0">
                <a:solidFill>
                  <a:srgbClr val="FF0000"/>
                </a:solidFill>
              </a:rPr>
              <a:t>urgeries</a:t>
            </a:r>
            <a:endParaRPr lang="en-US" b="1" dirty="0">
              <a:solidFill>
                <a:srgbClr val="FF0000"/>
              </a:solidFill>
            </a:endParaRPr>
          </a:p>
        </p:txBody>
      </p:sp>
      <p:sp>
        <p:nvSpPr>
          <p:cNvPr id="3" name="Subtitle 2"/>
          <p:cNvSpPr>
            <a:spLocks noGrp="1"/>
          </p:cNvSpPr>
          <p:nvPr>
            <p:ph type="subTitle" idx="1"/>
          </p:nvPr>
        </p:nvSpPr>
        <p:spPr>
          <a:xfrm>
            <a:off x="1371600" y="2057400"/>
            <a:ext cx="6400800" cy="1480077"/>
          </a:xfrm>
        </p:spPr>
        <p:txBody>
          <a:bodyPr>
            <a:normAutofit fontScale="92500" lnSpcReduction="10000"/>
          </a:bodyPr>
          <a:lstStyle/>
          <a:p>
            <a:r>
              <a:rPr lang="en-US" dirty="0" smtClean="0">
                <a:solidFill>
                  <a:srgbClr val="0070C0"/>
                </a:solidFill>
              </a:rPr>
              <a:t>Manish </a:t>
            </a:r>
            <a:r>
              <a:rPr lang="en-US" dirty="0">
                <a:solidFill>
                  <a:srgbClr val="0070C0"/>
                </a:solidFill>
              </a:rPr>
              <a:t>Gupta, Prashant Gupta, Pravin K. </a:t>
            </a:r>
            <a:r>
              <a:rPr lang="en-US" dirty="0" err="1">
                <a:solidFill>
                  <a:srgbClr val="0070C0"/>
                </a:solidFill>
              </a:rPr>
              <a:t>Vaddavalli</a:t>
            </a:r>
            <a:r>
              <a:rPr lang="en-US" dirty="0">
                <a:solidFill>
                  <a:srgbClr val="0070C0"/>
                </a:solidFill>
              </a:rPr>
              <a:t>, Asra </a:t>
            </a:r>
            <a:r>
              <a:rPr lang="en-US" dirty="0" smtClean="0">
                <a:solidFill>
                  <a:srgbClr val="0070C0"/>
                </a:solidFill>
              </a:rPr>
              <a:t>Fatima</a:t>
            </a:r>
          </a:p>
          <a:p>
            <a:r>
              <a:rPr lang="en-IN" dirty="0" smtClean="0">
                <a:solidFill>
                  <a:srgbClr val="7030A0"/>
                </a:solidFill>
              </a:rPr>
              <a:t>April 19, 2016</a:t>
            </a:r>
            <a:endParaRPr lang="en-US" dirty="0" smtClean="0">
              <a:solidFill>
                <a:srgbClr val="7030A0"/>
              </a:solidFill>
            </a:endParaRPr>
          </a:p>
        </p:txBody>
      </p:sp>
      <p:pic>
        <p:nvPicPr>
          <p:cNvPr id="5" name="Picture 2" descr="http://www.recklessnewmedia.com/blog/wp-content/uploads/2012/08/New-Microsoft-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5943600"/>
            <a:ext cx="2895600" cy="71239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114425" y="3613677"/>
            <a:ext cx="6915150" cy="2253723"/>
            <a:chOff x="1114425" y="3505200"/>
            <a:chExt cx="6915150" cy="2253723"/>
          </a:xfrm>
        </p:grpSpPr>
        <p:pic>
          <p:nvPicPr>
            <p:cNvPr id="4" name="Picture 3"/>
            <p:cNvPicPr>
              <a:picLocks noChangeAspect="1"/>
            </p:cNvPicPr>
            <p:nvPr/>
          </p:nvPicPr>
          <p:blipFill>
            <a:blip r:embed="rId4"/>
            <a:stretch>
              <a:fillRect/>
            </a:stretch>
          </p:blipFill>
          <p:spPr>
            <a:xfrm>
              <a:off x="1114425" y="3505200"/>
              <a:ext cx="6915150" cy="2253723"/>
            </a:xfrm>
            <a:prstGeom prst="rect">
              <a:avLst/>
            </a:prstGeom>
          </p:spPr>
        </p:pic>
        <p:sp>
          <p:nvSpPr>
            <p:cNvPr id="7" name="Rectangle 6"/>
            <p:cNvSpPr/>
            <p:nvPr/>
          </p:nvSpPr>
          <p:spPr>
            <a:xfrm>
              <a:off x="1371600" y="3543300"/>
              <a:ext cx="6638925" cy="307777"/>
            </a:xfrm>
            <a:prstGeom prst="rect">
              <a:avLst/>
            </a:prstGeom>
          </p:spPr>
          <p:txBody>
            <a:bodyPr wrap="square">
              <a:spAutoFit/>
            </a:bodyPr>
            <a:lstStyle/>
            <a:p>
              <a:r>
                <a:rPr lang="en-US" sz="1400" dirty="0">
                  <a:solidFill>
                    <a:srgbClr val="FF0000"/>
                  </a:solidFill>
                  <a:latin typeface="Noto Sans"/>
                </a:rPr>
                <a:t>Pacific Asia Knowledge Discovery and Data Mining Conference (PAKDD) 2016</a:t>
              </a:r>
              <a:endParaRPr lang="en-US" sz="1400" dirty="0">
                <a:solidFill>
                  <a:srgbClr val="FF0000"/>
                </a:solidFill>
              </a:endParaRPr>
            </a:p>
          </p:txBody>
        </p:sp>
      </p:grpSp>
      <p:pic>
        <p:nvPicPr>
          <p:cNvPr id="1026" name="Picture 2" descr="LVPEI-Logo.jpg (600×46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5879898"/>
            <a:ext cx="958850" cy="749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07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Features</a:t>
            </a:r>
            <a:endParaRPr lang="en-US" dirty="0"/>
          </a:p>
        </p:txBody>
      </p:sp>
      <p:sp>
        <p:nvSpPr>
          <p:cNvPr id="3" name="Content Placeholder 2"/>
          <p:cNvSpPr>
            <a:spLocks noGrp="1"/>
          </p:cNvSpPr>
          <p:nvPr>
            <p:ph idx="13"/>
          </p:nvPr>
        </p:nvSpPr>
        <p:spPr>
          <a:xfrm>
            <a:off x="457200" y="1371601"/>
            <a:ext cx="8229600" cy="1676400"/>
          </a:xfrm>
        </p:spPr>
        <p:txBody>
          <a:bodyPr>
            <a:normAutofit fontScale="85000" lnSpcReduction="10000"/>
          </a:bodyPr>
          <a:lstStyle/>
          <a:p>
            <a:r>
              <a:rPr lang="en-IN" dirty="0" smtClean="0"/>
              <a:t>Spherical equivalent: sphere+0.5*</a:t>
            </a:r>
            <a:r>
              <a:rPr lang="en-IN" dirty="0" err="1" smtClean="0"/>
              <a:t>clinder</a:t>
            </a:r>
            <a:endParaRPr lang="en-IN" dirty="0" smtClean="0"/>
          </a:p>
          <a:p>
            <a:r>
              <a:rPr lang="en-IN" dirty="0" smtClean="0"/>
              <a:t>Slit lamp exam: </a:t>
            </a:r>
            <a:r>
              <a:rPr lang="en-US" dirty="0"/>
              <a:t>microscopic study of various </a:t>
            </a:r>
            <a:r>
              <a:rPr lang="en-US" dirty="0" smtClean="0"/>
              <a:t>structures of </a:t>
            </a:r>
            <a:r>
              <a:rPr lang="en-US" dirty="0"/>
              <a:t>the eye like eyelid(s), lashes, conjunctiva, cornea, anterior chamber, pupil, </a:t>
            </a:r>
            <a:r>
              <a:rPr lang="en-US" dirty="0" smtClean="0"/>
              <a:t>iris, vitreous</a:t>
            </a:r>
            <a:r>
              <a:rPr lang="en-US" dirty="0"/>
              <a:t>, and retina</a:t>
            </a:r>
            <a:endParaRPr lang="en-IN" dirty="0" smtClean="0"/>
          </a:p>
          <a:p>
            <a:endParaRPr lang="en-US" dirty="0"/>
          </a:p>
        </p:txBody>
      </p:sp>
      <p:pic>
        <p:nvPicPr>
          <p:cNvPr id="3074" name="Picture 2" descr="cfhg526sliexa_001.jpg (390×3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350" y="3200400"/>
            <a:ext cx="387205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5648325" y="3038476"/>
            <a:ext cx="2428875" cy="3266785"/>
          </a:xfrm>
          <a:prstGeom prst="rect">
            <a:avLst/>
          </a:prstGeom>
        </p:spPr>
      </p:pic>
    </p:spTree>
    <p:extLst>
      <p:ext uri="{BB962C8B-B14F-4D97-AF65-F5344CB8AC3E}">
        <p14:creationId xmlns:p14="http://schemas.microsoft.com/office/powerpoint/2010/main" val="749331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Features</a:t>
            </a:r>
            <a:endParaRPr lang="en-US" dirty="0"/>
          </a:p>
        </p:txBody>
      </p:sp>
      <p:sp>
        <p:nvSpPr>
          <p:cNvPr id="3" name="Content Placeholder 2"/>
          <p:cNvSpPr>
            <a:spLocks noGrp="1"/>
          </p:cNvSpPr>
          <p:nvPr>
            <p:ph idx="13"/>
          </p:nvPr>
        </p:nvSpPr>
        <p:spPr/>
        <p:txBody>
          <a:bodyPr>
            <a:normAutofit fontScale="85000" lnSpcReduction="20000"/>
          </a:bodyPr>
          <a:lstStyle/>
          <a:p>
            <a:r>
              <a:rPr lang="en-US"/>
              <a:t>IOP (intraocular pressure)</a:t>
            </a:r>
          </a:p>
          <a:p>
            <a:r>
              <a:rPr lang="en-US"/>
              <a:t>Retina examination: binary feature (“normal”/“abnormal”)</a:t>
            </a:r>
          </a:p>
          <a:p>
            <a:r>
              <a:rPr lang="en-US"/>
              <a:t>Steep-K, Flat-K and Axis@Flat-K: Lower diopter number represents the less steep meridian of the cornea, or the “flat-K”. The higher diopter number represents the steepest meridian of the cornea, or the “steep-K”. Usually these are numbers between 40 and 50. Axis@Flat-K is a number from 1 to 180.</a:t>
            </a:r>
          </a:p>
          <a:p>
            <a:r>
              <a:rPr lang="en-US"/>
              <a:t>Thinnest Preop Corneal Thickness: The minimum thickness of the cornea. (450 to 650 microns)</a:t>
            </a:r>
          </a:p>
          <a:p>
            <a:r>
              <a:rPr lang="en-US"/>
              <a:t>Topography machine: Orbscan, Galilei and Oculyzer.</a:t>
            </a:r>
          </a:p>
        </p:txBody>
      </p:sp>
    </p:spTree>
    <p:extLst>
      <p:ext uri="{BB962C8B-B14F-4D97-AF65-F5344CB8AC3E}">
        <p14:creationId xmlns:p14="http://schemas.microsoft.com/office/powerpoint/2010/main" val="3252029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Surgery Settings as Features</a:t>
            </a:r>
            <a:endParaRPr lang="en-US" dirty="0"/>
          </a:p>
        </p:txBody>
      </p:sp>
      <p:sp>
        <p:nvSpPr>
          <p:cNvPr id="3" name="Content Placeholder 2"/>
          <p:cNvSpPr>
            <a:spLocks noGrp="1"/>
          </p:cNvSpPr>
          <p:nvPr>
            <p:ph idx="13"/>
          </p:nvPr>
        </p:nvSpPr>
        <p:spPr/>
        <p:txBody>
          <a:bodyPr>
            <a:normAutofit fontScale="85000" lnSpcReduction="10000"/>
          </a:bodyPr>
          <a:lstStyle/>
          <a:p>
            <a:r>
              <a:rPr lang="en-US" dirty="0"/>
              <a:t>Surgery type: Plano-scan, Aspheric, tissue-saving, or </a:t>
            </a:r>
            <a:r>
              <a:rPr lang="en-US" dirty="0" err="1"/>
              <a:t>wavefront</a:t>
            </a:r>
            <a:r>
              <a:rPr lang="en-US" dirty="0"/>
              <a:t>-guided.</a:t>
            </a:r>
          </a:p>
          <a:p>
            <a:r>
              <a:rPr lang="en-US" dirty="0"/>
              <a:t>Flap thickness: between 100 microns and 120 microns.</a:t>
            </a:r>
          </a:p>
          <a:p>
            <a:r>
              <a:rPr lang="en-US" dirty="0"/>
              <a:t>Suction time: from half a minute to a minute.</a:t>
            </a:r>
          </a:p>
          <a:p>
            <a:r>
              <a:rPr lang="en-US" dirty="0"/>
              <a:t>Optic zone: size of the treatment area. diameter between 6-7 mm. </a:t>
            </a:r>
          </a:p>
          <a:p>
            <a:r>
              <a:rPr lang="en-US" dirty="0"/>
              <a:t>Flap diameter</a:t>
            </a:r>
          </a:p>
          <a:p>
            <a:r>
              <a:rPr lang="en-US" dirty="0"/>
              <a:t>Flap side cut angle</a:t>
            </a:r>
          </a:p>
          <a:p>
            <a:r>
              <a:rPr lang="en-US" dirty="0"/>
              <a:t>Hinge details: This includes hinge position (usually 90), hinge angle (40 to 60 degrees), and the hinge width (3 to 4.5 mm).</a:t>
            </a:r>
          </a:p>
        </p:txBody>
      </p:sp>
    </p:spTree>
    <p:extLst>
      <p:ext uri="{BB962C8B-B14F-4D97-AF65-F5344CB8AC3E}">
        <p14:creationId xmlns:p14="http://schemas.microsoft.com/office/powerpoint/2010/main" val="913401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Regression</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4953000" y="1555036"/>
                <a:ext cx="4159941" cy="4801314"/>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solidFill>
                      <a:srgbClr val="00B0F0"/>
                    </a:solidFill>
                  </a:rPr>
                  <a:t>Simple Linear Regression</a:t>
                </a:r>
              </a:p>
              <a:p>
                <a:pPr marL="285750" indent="-285750">
                  <a:buFont typeface="Arial" panose="020B0604020202020204" pitchFamily="34" charset="0"/>
                  <a:buChar char="•"/>
                </a:pPr>
                <a:r>
                  <a:rPr lang="en-US" b="1" dirty="0" smtClean="0">
                    <a:solidFill>
                      <a:srgbClr val="00B0F0"/>
                    </a:solidFill>
                  </a:rPr>
                  <a:t>Regression</a:t>
                </a:r>
                <a:r>
                  <a:rPr lang="en-US" b="1" dirty="0" smtClean="0"/>
                  <a:t>: Class label is </a:t>
                </a:r>
                <a:r>
                  <a:rPr lang="en-US" b="1" dirty="0" smtClean="0">
                    <a:solidFill>
                      <a:srgbClr val="00B0F0"/>
                    </a:solidFill>
                  </a:rPr>
                  <a:t>numeric or ordered whole values</a:t>
                </a:r>
              </a:p>
              <a:p>
                <a:pPr marL="285750" indent="-285750">
                  <a:buFont typeface="Arial" panose="020B0604020202020204" pitchFamily="34" charset="0"/>
                  <a:buChar char="•"/>
                </a:pPr>
                <a:endParaRPr lang="en-IN" b="1" dirty="0">
                  <a:solidFill>
                    <a:srgbClr val="00B0F0"/>
                  </a:solidFill>
                </a:endParaRPr>
              </a:p>
              <a:p>
                <a:pPr marL="285750" indent="-285750">
                  <a:buFont typeface="Arial" panose="020B0604020202020204" pitchFamily="34" charset="0"/>
                  <a:buChar char="•"/>
                </a:pPr>
                <a:endParaRPr lang="en-US" b="1" dirty="0" smtClean="0">
                  <a:solidFill>
                    <a:srgbClr val="00B0F0"/>
                  </a:solidFill>
                </a:endParaRPr>
              </a:p>
              <a:p>
                <a:pPr marL="285750" indent="-285750">
                  <a:buFont typeface="Arial" panose="020B0604020202020204" pitchFamily="34" charset="0"/>
                  <a:buChar char="•"/>
                </a:pPr>
                <a:r>
                  <a:rPr lang="en-US" dirty="0"/>
                  <a:t>Input: Multiple signals (X) for a large number of </a:t>
                </a:r>
                <a:r>
                  <a:rPr lang="en-US" dirty="0" smtClean="0"/>
                  <a:t>instances and </a:t>
                </a:r>
                <a:r>
                  <a:rPr lang="en-US" dirty="0"/>
                  <a:t>a label (y</a:t>
                </a:r>
                <a:r>
                  <a:rPr lang="en-US" dirty="0" smtClean="0"/>
                  <a:t>).</a:t>
                </a:r>
                <a:endParaRPr lang="en-US" dirty="0"/>
              </a:p>
              <a:p>
                <a:pPr marL="285750" indent="-285750">
                  <a:buFont typeface="Arial" panose="020B0604020202020204" pitchFamily="34" charset="0"/>
                  <a:buChar char="•"/>
                </a:pPr>
                <a:r>
                  <a:rPr lang="en-US" dirty="0"/>
                  <a:t>Output: Weights for each signal (</a:t>
                </a:r>
                <a14:m>
                  <m:oMath xmlns:m="http://schemas.openxmlformats.org/officeDocument/2006/math">
                    <m:r>
                      <a:rPr lang="en-US" i="1">
                        <a:latin typeface="Cambria Math" panose="02040503050406030204" pitchFamily="18" charset="0"/>
                      </a:rPr>
                      <m:t>𝛽</m:t>
                    </m:r>
                    <m:r>
                      <a:rPr lang="en-US" i="1">
                        <a:latin typeface="Cambria Math" panose="02040503050406030204" pitchFamily="18" charset="0"/>
                      </a:rPr>
                      <m:t>)</m:t>
                    </m:r>
                  </m:oMath>
                </a14:m>
                <a:r>
                  <a:rPr lang="en-US" dirty="0"/>
                  <a:t>.</a:t>
                </a:r>
              </a:p>
              <a:p>
                <a:pPr marL="285750" indent="-285750">
                  <a:buFont typeface="Arial" panose="020B0604020202020204" pitchFamily="34" charset="0"/>
                  <a:buChar char="•"/>
                </a:pPr>
                <a:r>
                  <a:rPr lang="en-US" dirty="0"/>
                  <a:t>Linear regression tries to fit a line to learn weights: </a:t>
                </a:r>
                <a14:m>
                  <m:oMath xmlns:m="http://schemas.openxmlformats.org/officeDocument/2006/math">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𝛽</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0</m:t>
                        </m:r>
                      </m:sub>
                    </m:sSub>
                  </m:oMath>
                </a14:m>
                <a:endParaRPr lang="en-US" dirty="0"/>
              </a:p>
              <a:p>
                <a:pPr marL="285750" indent="-285750">
                  <a:buFont typeface="Arial" panose="020B0604020202020204" pitchFamily="34" charset="0"/>
                  <a:buChar char="•"/>
                </a:pPr>
                <a:r>
                  <a:rPr lang="en-US" dirty="0"/>
                  <a:t>Once the weights are learned, they are used to predict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𝑦</m:t>
                        </m:r>
                      </m:e>
                    </m:acc>
                  </m:oMath>
                </a14:m>
                <a:r>
                  <a:rPr lang="en-US" dirty="0"/>
                  <a:t> for a new </a:t>
                </a:r>
                <a14:m>
                  <m:oMath xmlns:m="http://schemas.openxmlformats.org/officeDocument/2006/math">
                    <m:r>
                      <a:rPr lang="en-US" i="1">
                        <a:latin typeface="Cambria Math" panose="02040503050406030204" pitchFamily="18" charset="0"/>
                      </a:rPr>
                      <m:t>𝑥</m:t>
                    </m:r>
                  </m:oMath>
                </a14:m>
                <a:endParaRPr lang="en-US" dirty="0"/>
              </a:p>
              <a:p>
                <a:pPr marL="285750" indent="-285750">
                  <a:buFont typeface="Arial" panose="020B0604020202020204" pitchFamily="34" charset="0"/>
                  <a:buChar char="•"/>
                </a:pPr>
                <a:r>
                  <a:rPr lang="en-US" dirty="0"/>
                  <a:t>Weights are estimated using least-squares estimation</a:t>
                </a:r>
                <a14:m>
                  <m:oMath xmlns:m="http://schemas.openxmlformats.org/officeDocument/2006/math">
                    <m:r>
                      <a:rPr lang="en-US" i="1">
                        <a:latin typeface="Cambria Math" panose="02040503050406030204" pitchFamily="18" charset="0"/>
                      </a:rPr>
                      <m:t> </m:t>
                    </m:r>
                  </m:oMath>
                </a14:m>
                <a:endParaRPr lang="en-US" dirty="0"/>
              </a:p>
              <a:p>
                <a:pPr marL="285750" indent="-285750">
                  <a:buFont typeface="Arial" panose="020B0604020202020204" pitchFamily="34" charset="0"/>
                  <a:buChar char="•"/>
                </a:pPr>
                <a:endParaRPr lang="en-US" dirty="0">
                  <a:solidFill>
                    <a:srgbClr val="7030A0"/>
                  </a:solidFill>
                </a:endParaRPr>
              </a:p>
              <a:p>
                <a:pPr marL="285750" indent="-285750">
                  <a:buFont typeface="Arial" panose="020B0604020202020204" pitchFamily="34" charset="0"/>
                  <a:buChar char="•"/>
                </a:pPr>
                <a:endParaRPr lang="en-US" b="1" dirty="0" smtClean="0">
                  <a:solidFill>
                    <a:srgbClr val="00B0F0"/>
                  </a:solidFill>
                </a:endParaRPr>
              </a:p>
              <a:p>
                <a:pPr marL="285750" indent="-285750">
                  <a:buFont typeface="Arial" panose="020B0604020202020204" pitchFamily="34" charset="0"/>
                  <a:buChar char="•"/>
                </a:pPr>
                <a:endParaRPr lang="en-US" b="1" dirty="0">
                  <a:solidFill>
                    <a:srgbClr val="00B0F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953000" y="1555036"/>
                <a:ext cx="4159941" cy="4801314"/>
              </a:xfrm>
              <a:prstGeom prst="rect">
                <a:avLst/>
              </a:prstGeom>
              <a:blipFill>
                <a:blip r:embed="rId2"/>
                <a:stretch>
                  <a:fillRect l="-1026" t="-635" r="-587"/>
                </a:stretch>
              </a:blipFill>
            </p:spPr>
            <p:txBody>
              <a:bodyPr/>
              <a:lstStyle/>
              <a:p>
                <a:r>
                  <a:rPr lang="en-IN">
                    <a:noFill/>
                  </a:rPr>
                  <a:t> </a:t>
                </a:r>
              </a:p>
            </p:txBody>
          </p:sp>
        </mc:Fallback>
      </mc:AlternateContent>
      <p:graphicFrame>
        <p:nvGraphicFramePr>
          <p:cNvPr id="7" name="Chart 6"/>
          <p:cNvGraphicFramePr>
            <a:graphicFrameLocks/>
          </p:cNvGraphicFramePr>
          <p:nvPr>
            <p:extLst/>
          </p:nvPr>
        </p:nvGraphicFramePr>
        <p:xfrm>
          <a:off x="0" y="1524000"/>
          <a:ext cx="4953000" cy="3124200"/>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8" name="TextBox 7"/>
              <p:cNvSpPr txBox="1"/>
              <p:nvPr/>
            </p:nvSpPr>
            <p:spPr>
              <a:xfrm>
                <a:off x="152400" y="4724400"/>
                <a:ext cx="4837158" cy="369332"/>
              </a:xfrm>
              <a:prstGeom prst="rect">
                <a:avLst/>
              </a:prstGeom>
              <a:noFill/>
            </p:spPr>
            <p:txBody>
              <a:bodyPr wrap="none" rtlCol="0">
                <a:spAutoFit/>
              </a:bodyPr>
              <a:lstStyle/>
              <a:p>
                <a14:m>
                  <m:oMath xmlns:m="http://schemas.openxmlformats.org/officeDocument/2006/math">
                    <m:acc>
                      <m:accPr>
                        <m:chr m:val="̂"/>
                        <m:ctrlPr>
                          <a:rPr lang="en-US"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𝒚</m:t>
                        </m:r>
                      </m:e>
                    </m:acc>
                  </m:oMath>
                </a14:m>
                <a:r>
                  <a:rPr lang="en-US" dirty="0" smtClean="0"/>
                  <a:t> is the predicted value of </a:t>
                </a:r>
                <a:r>
                  <a:rPr lang="en-US" b="1" dirty="0" smtClean="0">
                    <a:solidFill>
                      <a:schemeClr val="accent5">
                        <a:lumMod val="75000"/>
                      </a:schemeClr>
                    </a:solidFill>
                  </a:rPr>
                  <a:t>y</a:t>
                </a:r>
                <a:r>
                  <a:rPr lang="en-US" dirty="0" smtClean="0"/>
                  <a:t> for a given value of x</a:t>
                </a:r>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152400" y="4724400"/>
                <a:ext cx="4837158" cy="369332"/>
              </a:xfrm>
              <a:prstGeom prst="rect">
                <a:avLst/>
              </a:prstGeom>
              <a:blipFill rotWithShape="0">
                <a:blip r:embed="rId4"/>
                <a:stretch>
                  <a:fillRect t="-8197" b="-24590"/>
                </a:stretch>
              </a:blipFill>
            </p:spPr>
            <p:txBody>
              <a:bodyPr/>
              <a:lstStyle/>
              <a:p>
                <a:r>
                  <a:rPr lang="en-US">
                    <a:noFill/>
                  </a:rPr>
                  <a:t> </a:t>
                </a:r>
              </a:p>
            </p:txBody>
          </p:sp>
        </mc:Fallback>
      </mc:AlternateContent>
      <p:sp>
        <p:nvSpPr>
          <p:cNvPr id="9" name="Rectangle 8"/>
          <p:cNvSpPr/>
          <p:nvPr/>
        </p:nvSpPr>
        <p:spPr>
          <a:xfrm>
            <a:off x="152400" y="5334000"/>
            <a:ext cx="4384855" cy="369332"/>
          </a:xfrm>
          <a:prstGeom prst="rect">
            <a:avLst/>
          </a:prstGeom>
        </p:spPr>
        <p:txBody>
          <a:bodyPr wrap="none">
            <a:spAutoFit/>
          </a:bodyPr>
          <a:lstStyle/>
          <a:p>
            <a:r>
              <a:rPr lang="en-US" dirty="0" smtClean="0"/>
              <a:t>Quantify </a:t>
            </a:r>
            <a:r>
              <a:rPr lang="en-US" dirty="0"/>
              <a:t>this </a:t>
            </a:r>
            <a:r>
              <a:rPr lang="en-US" dirty="0" smtClean="0"/>
              <a:t>relationship y=381.68x+3276.2 </a:t>
            </a:r>
          </a:p>
        </p:txBody>
      </p:sp>
      <p:graphicFrame>
        <p:nvGraphicFramePr>
          <p:cNvPr id="10" name="Chart 9"/>
          <p:cNvGraphicFramePr>
            <a:graphicFrameLocks/>
          </p:cNvGraphicFramePr>
          <p:nvPr>
            <p:extLst/>
          </p:nvPr>
        </p:nvGraphicFramePr>
        <p:xfrm>
          <a:off x="0" y="1533525"/>
          <a:ext cx="4953000" cy="3124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120644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7" grpId="0">
        <p:bldAsOne/>
      </p:bldGraphic>
      <p:bldGraphic spid="10" grpId="0">
        <p:bldAsOne/>
      </p:bldGraphic>
      <p:bldGraphic spid="10" grpId="1">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a:t>
            </a:r>
            <a:r>
              <a:rPr lang="en-US" dirty="0" smtClean="0"/>
              <a:t>Forms </a:t>
            </a:r>
            <a:r>
              <a:rPr lang="en-US" dirty="0" smtClean="0"/>
              <a:t>of </a:t>
            </a:r>
            <a:r>
              <a:rPr lang="en-US" dirty="0" smtClean="0"/>
              <a:t>Regression</a:t>
            </a:r>
            <a:endParaRPr lang="en-US" dirty="0"/>
          </a:p>
        </p:txBody>
      </p:sp>
      <p:sp>
        <p:nvSpPr>
          <p:cNvPr id="3" name="Content Placeholder 2"/>
          <p:cNvSpPr>
            <a:spLocks noGrp="1"/>
          </p:cNvSpPr>
          <p:nvPr>
            <p:ph idx="13"/>
          </p:nvPr>
        </p:nvSpPr>
        <p:spPr/>
        <p:txBody>
          <a:bodyPr/>
          <a:lstStyle/>
          <a:p>
            <a:r>
              <a:rPr lang="en-US" dirty="0" smtClean="0"/>
              <a:t>GDBT </a:t>
            </a:r>
            <a:r>
              <a:rPr lang="en-US" dirty="0" smtClean="0"/>
              <a:t>Regression</a:t>
            </a:r>
          </a:p>
          <a:p>
            <a:r>
              <a:rPr lang="en-US" dirty="0" smtClean="0"/>
              <a:t>Online Gradient Descent based Regression</a:t>
            </a:r>
          </a:p>
          <a:p>
            <a:r>
              <a:rPr lang="en-US" dirty="0" smtClean="0"/>
              <a:t>Neural network based regression</a:t>
            </a:r>
          </a:p>
          <a:p>
            <a:r>
              <a:rPr lang="en-US" dirty="0" smtClean="0"/>
              <a:t>Poisson Regression</a:t>
            </a:r>
          </a:p>
          <a:p>
            <a:endParaRPr lang="en-US" dirty="0"/>
          </a:p>
        </p:txBody>
      </p:sp>
    </p:spTree>
    <p:extLst>
      <p:ext uri="{BB962C8B-B14F-4D97-AF65-F5344CB8AC3E}">
        <p14:creationId xmlns:p14="http://schemas.microsoft.com/office/powerpoint/2010/main" val="2678800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GDBT </a:t>
            </a:r>
            <a:r>
              <a:rPr lang="en-IN" dirty="0" smtClean="0"/>
              <a:t>Regression</a:t>
            </a:r>
            <a:endParaRPr lang="en-US" dirty="0"/>
          </a:p>
        </p:txBody>
      </p:sp>
      <p:sp>
        <p:nvSpPr>
          <p:cNvPr id="3" name="Content Placeholder 2"/>
          <p:cNvSpPr>
            <a:spLocks noGrp="1"/>
          </p:cNvSpPr>
          <p:nvPr>
            <p:ph idx="13"/>
          </p:nvPr>
        </p:nvSpPr>
        <p:spPr/>
        <p:txBody>
          <a:bodyPr>
            <a:normAutofit fontScale="77500" lnSpcReduction="20000"/>
          </a:bodyPr>
          <a:lstStyle/>
          <a:p>
            <a:r>
              <a:rPr lang="en-US" dirty="0" smtClean="0"/>
              <a:t>The MART </a:t>
            </a:r>
            <a:r>
              <a:rPr lang="en-US" dirty="0"/>
              <a:t>gradient boosting </a:t>
            </a:r>
            <a:r>
              <a:rPr lang="en-US" dirty="0" smtClean="0"/>
              <a:t>algorithm learns </a:t>
            </a:r>
            <a:r>
              <a:rPr lang="en-US" dirty="0"/>
              <a:t>an ensemble of regression trees, which is a decision tree with scalar values in its leaves</a:t>
            </a:r>
            <a:r>
              <a:rPr lang="en-US" dirty="0" smtClean="0"/>
              <a:t>.</a:t>
            </a:r>
          </a:p>
          <a:p>
            <a:r>
              <a:rPr lang="en-US" dirty="0"/>
              <a:t>The functions that can be produced by a regression tree are all the piece-wise constant functions.</a:t>
            </a:r>
            <a:endParaRPr lang="en-US" dirty="0" smtClean="0"/>
          </a:p>
          <a:p>
            <a:r>
              <a:rPr lang="en-US" dirty="0"/>
              <a:t>The ensemble of trees is produced by computing, in each step, a regression tree that approximates the gradient of the loss function, and adding it to the previous tree with coefficients that minimize the loss of the new tree.</a:t>
            </a:r>
          </a:p>
          <a:p>
            <a:r>
              <a:rPr lang="en-US" dirty="0"/>
              <a:t>The output of the ensemble produced by MART on a given instance is the sum of the tree outputs. </a:t>
            </a:r>
            <a:r>
              <a:rPr lang="en-US" dirty="0" smtClean="0"/>
              <a:t>In </a:t>
            </a:r>
            <a:r>
              <a:rPr lang="en-US" dirty="0"/>
              <a:t>case of a regression problem, the output is the predicted value of the function. </a:t>
            </a:r>
          </a:p>
        </p:txBody>
      </p:sp>
    </p:spTree>
    <p:extLst>
      <p:ext uri="{BB962C8B-B14F-4D97-AF65-F5344CB8AC3E}">
        <p14:creationId xmlns:p14="http://schemas.microsoft.com/office/powerpoint/2010/main" val="30907084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Dataset Statistics</a:t>
            </a:r>
            <a:endParaRPr lang="en-US" dirty="0"/>
          </a:p>
        </p:txBody>
      </p:sp>
      <p:sp>
        <p:nvSpPr>
          <p:cNvPr id="3" name="Content Placeholder 2"/>
          <p:cNvSpPr>
            <a:spLocks noGrp="1"/>
          </p:cNvSpPr>
          <p:nvPr>
            <p:ph idx="13"/>
          </p:nvPr>
        </p:nvSpPr>
        <p:spPr/>
        <p:txBody>
          <a:bodyPr>
            <a:normAutofit fontScale="92500" lnSpcReduction="10000"/>
          </a:bodyPr>
          <a:lstStyle/>
          <a:p>
            <a:r>
              <a:rPr lang="en-IN" dirty="0" smtClean="0"/>
              <a:t>404 patients (215 females, 189 males).</a:t>
            </a:r>
          </a:p>
          <a:p>
            <a:r>
              <a:rPr lang="en-IN" dirty="0" smtClean="0"/>
              <a:t>791 surgeries (397 left eyes, 394 right eyes).</a:t>
            </a:r>
          </a:p>
          <a:p>
            <a:r>
              <a:rPr lang="en-IN" dirty="0" smtClean="0"/>
              <a:t>Pre-operative UCVA: between 0.15 and 2</a:t>
            </a:r>
          </a:p>
          <a:p>
            <a:r>
              <a:rPr lang="en-IN" dirty="0" smtClean="0"/>
              <a:t>Post-operative UCVA: between 0.2 and 1 for day 1, -0.3 and 1 for week 1, -0.2 and 0.95 for month 1.</a:t>
            </a:r>
          </a:p>
          <a:p>
            <a:r>
              <a:rPr lang="en-US" dirty="0"/>
              <a:t>Missing values were replaced by the average value </a:t>
            </a:r>
            <a:r>
              <a:rPr lang="en-US" dirty="0" smtClean="0"/>
              <a:t>for the </a:t>
            </a:r>
            <a:r>
              <a:rPr lang="en-US" dirty="0"/>
              <a:t>column for numeric features, and by the most frequent value for the column </a:t>
            </a:r>
            <a:r>
              <a:rPr lang="en-US" dirty="0" smtClean="0"/>
              <a:t>for categorical </a:t>
            </a:r>
            <a:r>
              <a:rPr lang="en-US" dirty="0"/>
              <a:t>features.</a:t>
            </a:r>
            <a:endParaRPr lang="en-IN" dirty="0" smtClean="0"/>
          </a:p>
          <a:p>
            <a:endParaRPr lang="en-US" dirty="0"/>
          </a:p>
        </p:txBody>
      </p:sp>
    </p:spTree>
    <p:extLst>
      <p:ext uri="{BB962C8B-B14F-4D97-AF65-F5344CB8AC3E}">
        <p14:creationId xmlns:p14="http://schemas.microsoft.com/office/powerpoint/2010/main" val="936943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 to Evaluate the </a:t>
            </a:r>
            <a:r>
              <a:rPr lang="en-US" dirty="0" smtClean="0"/>
              <a:t>Model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3"/>
              </p:nvPr>
            </p:nvSpPr>
            <p:spPr/>
            <p:txBody>
              <a:bodyPr/>
              <a:lstStyle/>
              <a:p>
                <a:r>
                  <a:rPr lang="en-US" dirty="0" smtClean="0"/>
                  <a:t>Consider 2 vectors across various instances: true (T) and predicted (P)</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𝑝</m:t>
                        </m:r>
                      </m:sub>
                    </m:sSub>
                  </m:oMath>
                </a14:m>
                <a:r>
                  <a:rPr lang="en-US" dirty="0" smtClean="0"/>
                  <a:t> norm is defined as </a:t>
                </a:r>
                <a14:m>
                  <m:oMath xmlns:m="http://schemas.openxmlformats.org/officeDocument/2006/math">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𝑖</m:t>
                                    </m:r>
                                  </m:sub>
                                </m:sSub>
                              </m:e>
                            </m:d>
                          </m:e>
                          <m:sup>
                            <m:r>
                              <a:rPr lang="en-US" b="0" i="1" smtClean="0">
                                <a:latin typeface="Cambria Math" panose="02040503050406030204" pitchFamily="18" charset="0"/>
                              </a:rPr>
                              <m:t>𝑝</m:t>
                            </m:r>
                          </m:sup>
                        </m:sSup>
                      </m:e>
                    </m:nary>
                  </m:oMath>
                </a14:m>
                <a:endParaRPr lang="en-US" dirty="0" smtClean="0"/>
              </a:p>
              <a:p>
                <a:pPr lvl="1"/>
                <a:r>
                  <a:rPr lang="en-US" dirty="0" smtClean="0"/>
                  <a:t>L1 and L2 are popularly used.</a:t>
                </a:r>
              </a:p>
              <a:p>
                <a:r>
                  <a:rPr lang="en-US" dirty="0" smtClean="0"/>
                  <a:t>RMS (Root mean squared error)</a:t>
                </a:r>
              </a:p>
              <a:p>
                <a:pPr lvl="1"/>
                <a:r>
                  <a:rPr lang="en-US" dirty="0" smtClean="0"/>
                  <a:t>Square-root of the L2 loss.</a:t>
                </a:r>
              </a:p>
              <a:p>
                <a:r>
                  <a:rPr lang="en-IN" dirty="0" smtClean="0"/>
                  <a:t>Lower L1, L2 and RMS are better.</a:t>
                </a:r>
                <a:endParaRPr lang="en-IN" dirty="0"/>
              </a:p>
              <a:p>
                <a:pPr lvl="1"/>
                <a:endParaRPr lang="en-IN" dirty="0" smtClean="0"/>
              </a:p>
              <a:p>
                <a:pPr lvl="1"/>
                <a:endParaRPr lang="en-US" dirty="0" smtClean="0"/>
              </a:p>
              <a:p>
                <a:pPr lvl="1"/>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3"/>
              </p:nvPr>
            </p:nvSpPr>
            <p:spPr>
              <a:blipFill rotWithShape="0">
                <a:blip r:embed="rId2"/>
                <a:stretch>
                  <a:fillRect l="-1704" t="-1667"/>
                </a:stretch>
              </a:blipFill>
            </p:spPr>
            <p:txBody>
              <a:bodyPr/>
              <a:lstStyle/>
              <a:p>
                <a:r>
                  <a:rPr lang="en-US">
                    <a:noFill/>
                  </a:rPr>
                  <a:t> </a:t>
                </a:r>
              </a:p>
            </p:txBody>
          </p:sp>
        </mc:Fallback>
      </mc:AlternateContent>
    </p:spTree>
    <p:extLst>
      <p:ext uri="{BB962C8B-B14F-4D97-AF65-F5344CB8AC3E}">
        <p14:creationId xmlns:p14="http://schemas.microsoft.com/office/powerpoint/2010/main" val="17417394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r>
              <a:rPr lang="en-US" dirty="0" smtClean="0"/>
              <a:t>Summary (10-fold Cross </a:t>
            </a:r>
            <a:r>
              <a:rPr lang="en-US" dirty="0"/>
              <a:t>V</a:t>
            </a:r>
            <a:r>
              <a:rPr lang="en-US" dirty="0" smtClean="0"/>
              <a:t>alidation)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8228103"/>
              </p:ext>
            </p:extLst>
          </p:nvPr>
        </p:nvGraphicFramePr>
        <p:xfrm>
          <a:off x="1676400" y="1371600"/>
          <a:ext cx="5562664" cy="1854200"/>
        </p:xfrm>
        <a:graphic>
          <a:graphicData uri="http://schemas.openxmlformats.org/drawingml/2006/table">
            <a:tbl>
              <a:tblPr firstRow="1" bandRow="1">
                <a:tableStyleId>{5C22544A-7EE6-4342-B048-85BDC9FD1C3A}</a:tableStyleId>
              </a:tblPr>
              <a:tblGrid>
                <a:gridCol w="1945069">
                  <a:extLst>
                    <a:ext uri="{9D8B030D-6E8A-4147-A177-3AD203B41FA5}">
                      <a16:colId xmlns:a16="http://schemas.microsoft.com/office/drawing/2014/main" val="20000"/>
                    </a:ext>
                  </a:extLst>
                </a:gridCol>
                <a:gridCol w="1205865">
                  <a:extLst>
                    <a:ext uri="{9D8B030D-6E8A-4147-A177-3AD203B41FA5}">
                      <a16:colId xmlns:a16="http://schemas.microsoft.com/office/drawing/2014/main" val="20001"/>
                    </a:ext>
                  </a:extLst>
                </a:gridCol>
                <a:gridCol w="1205865">
                  <a:extLst>
                    <a:ext uri="{9D8B030D-6E8A-4147-A177-3AD203B41FA5}">
                      <a16:colId xmlns:a16="http://schemas.microsoft.com/office/drawing/2014/main" val="20002"/>
                    </a:ext>
                  </a:extLst>
                </a:gridCol>
                <a:gridCol w="1205865">
                  <a:extLst>
                    <a:ext uri="{9D8B030D-6E8A-4147-A177-3AD203B41FA5}">
                      <a16:colId xmlns:a16="http://schemas.microsoft.com/office/drawing/2014/main" val="20003"/>
                    </a:ext>
                  </a:extLst>
                </a:gridCol>
              </a:tblGrid>
              <a:tr h="370840">
                <a:tc>
                  <a:txBody>
                    <a:bodyPr/>
                    <a:lstStyle/>
                    <a:p>
                      <a:pPr algn="l" fontAlgn="b"/>
                      <a:r>
                        <a:rPr lang="en-US" sz="1400" b="0" i="0" u="none" strike="noStrike" dirty="0" smtClean="0">
                          <a:solidFill>
                            <a:srgbClr val="000000"/>
                          </a:solidFill>
                          <a:effectLst/>
                          <a:latin typeface="Calibri" panose="020F0502020204030204" pitchFamily="34" charset="0"/>
                        </a:rPr>
                        <a:t>Model</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L1(</a:t>
                      </a:r>
                      <a:r>
                        <a:rPr lang="en-US" sz="1400" b="0" i="0" u="none" strike="noStrike" dirty="0" err="1">
                          <a:solidFill>
                            <a:srgbClr val="000000"/>
                          </a:solidFill>
                          <a:effectLst/>
                          <a:latin typeface="Calibri" panose="020F0502020204030204" pitchFamily="34" charset="0"/>
                        </a:rPr>
                        <a:t>avg</a:t>
                      </a:r>
                      <a:r>
                        <a:rPr lang="en-US" sz="1400" b="0" i="0" u="none" strike="noStrike" dirty="0">
                          <a:solidFill>
                            <a:srgbClr val="000000"/>
                          </a:solidFill>
                          <a:effectLst/>
                          <a:latin typeface="Calibri" panose="020F0502020204030204" pitchFamily="34" charset="0"/>
                        </a:rPr>
                        <a:t>)</a:t>
                      </a:r>
                    </a:p>
                  </a:txBody>
                  <a:tcPr marL="7620" marR="7620" marT="7620" marB="0" anchor="b"/>
                </a:tc>
                <a:tc>
                  <a:txBody>
                    <a:bodyPr/>
                    <a:lstStyle/>
                    <a:p>
                      <a:pPr algn="l" fontAlgn="b"/>
                      <a:r>
                        <a:rPr lang="en-US" sz="1400" b="0" i="0" u="none" strike="noStrike">
                          <a:solidFill>
                            <a:srgbClr val="000000"/>
                          </a:solidFill>
                          <a:effectLst/>
                          <a:latin typeface="Calibri" panose="020F0502020204030204" pitchFamily="34" charset="0"/>
                        </a:rPr>
                        <a:t>L2(avg)</a:t>
                      </a: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RMS(</a:t>
                      </a:r>
                      <a:r>
                        <a:rPr lang="en-US" sz="1400" b="0" i="0" u="none" strike="noStrike" dirty="0" err="1">
                          <a:solidFill>
                            <a:srgbClr val="000000"/>
                          </a:solidFill>
                          <a:effectLst/>
                          <a:latin typeface="Calibri" panose="020F0502020204030204" pitchFamily="34" charset="0"/>
                        </a:rPr>
                        <a:t>avg</a:t>
                      </a:r>
                      <a:r>
                        <a:rPr lang="en-US" sz="1400" b="0" i="0" u="none" strike="noStrike" dirty="0">
                          <a:solidFill>
                            <a:srgbClr val="000000"/>
                          </a:solidFill>
                          <a:effectLst/>
                          <a:latin typeface="Calibri" panose="020F0502020204030204" pitchFamily="34" charset="0"/>
                        </a:rPr>
                        <a:t>)</a:t>
                      </a:r>
                    </a:p>
                  </a:txBody>
                  <a:tcPr marL="7620" marR="7620" marT="7620" marB="0" anchor="b"/>
                </a:tc>
                <a:extLst>
                  <a:ext uri="{0D108BD9-81ED-4DB2-BD59-A6C34878D82A}">
                    <a16:rowId xmlns:a16="http://schemas.microsoft.com/office/drawing/2014/main" val="10000"/>
                  </a:ext>
                </a:extLst>
              </a:tr>
              <a:tr h="370840">
                <a:tc>
                  <a:txBody>
                    <a:bodyPr/>
                    <a:lstStyle/>
                    <a:p>
                      <a:pPr algn="l" fontAlgn="b"/>
                      <a:r>
                        <a:rPr lang="en-US" sz="1400" b="0" i="0" u="none" strike="noStrike" dirty="0" err="1">
                          <a:solidFill>
                            <a:srgbClr val="000000"/>
                          </a:solidFill>
                          <a:effectLst/>
                          <a:latin typeface="Calibri" panose="020F0502020204030204" pitchFamily="34" charset="0"/>
                        </a:rPr>
                        <a:t>OnlineGradientDescent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400" b="0" i="0" u="none" strike="noStrike" dirty="0" smtClean="0">
                          <a:solidFill>
                            <a:srgbClr val="000000"/>
                          </a:solidFill>
                          <a:effectLst/>
                          <a:latin typeface="Calibri" panose="020F0502020204030204" pitchFamily="34" charset="0"/>
                        </a:rPr>
                        <a:t>0.0771 (0.0084)</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400" b="0" i="0" u="none" strike="noStrike" dirty="0" smtClean="0">
                          <a:solidFill>
                            <a:srgbClr val="000000"/>
                          </a:solidFill>
                          <a:effectLst/>
                          <a:latin typeface="Calibri" panose="020F0502020204030204" pitchFamily="34" charset="0"/>
                        </a:rPr>
                        <a:t>0.0136 (0.0065)</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400" b="0" i="0" u="none" strike="noStrike" dirty="0" smtClean="0">
                          <a:solidFill>
                            <a:srgbClr val="000000"/>
                          </a:solidFill>
                          <a:effectLst/>
                          <a:latin typeface="Calibri" panose="020F0502020204030204" pitchFamily="34" charset="0"/>
                        </a:rPr>
                        <a:t>0.1155 (0.026)</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1"/>
                  </a:ext>
                </a:extLst>
              </a:tr>
              <a:tr h="370840">
                <a:tc>
                  <a:txBody>
                    <a:bodyPr/>
                    <a:lstStyle/>
                    <a:p>
                      <a:pPr algn="l" fontAlgn="b"/>
                      <a:r>
                        <a:rPr lang="en-US" sz="1400" b="0" i="0" u="none" strike="noStrike" dirty="0" err="1">
                          <a:solidFill>
                            <a:srgbClr val="000000"/>
                          </a:solidFill>
                          <a:effectLst/>
                          <a:latin typeface="Calibri" panose="020F0502020204030204" pitchFamily="34" charset="0"/>
                        </a:rPr>
                        <a:t>PoissonRegression</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400" b="0" i="0" u="none" strike="noStrike" dirty="0" smtClean="0">
                          <a:solidFill>
                            <a:srgbClr val="000000"/>
                          </a:solidFill>
                          <a:effectLst/>
                          <a:latin typeface="Calibri" panose="020F0502020204030204" pitchFamily="34" charset="0"/>
                        </a:rPr>
                        <a:t>0.0744 (0.008)</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400" b="0" i="0" u="none" strike="noStrike" dirty="0" smtClean="0">
                          <a:solidFill>
                            <a:srgbClr val="000000"/>
                          </a:solidFill>
                          <a:effectLst/>
                          <a:latin typeface="Calibri" panose="020F0502020204030204" pitchFamily="34" charset="0"/>
                        </a:rPr>
                        <a:t>0.0128 (0.0049)</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400" b="0" i="0" u="none" strike="noStrike" dirty="0" smtClean="0">
                          <a:solidFill>
                            <a:srgbClr val="000000"/>
                          </a:solidFill>
                          <a:effectLst/>
                          <a:latin typeface="Calibri" panose="020F0502020204030204" pitchFamily="34" charset="0"/>
                        </a:rPr>
                        <a:t>0.1108 (0.0217)</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2"/>
                  </a:ext>
                </a:extLst>
              </a:tr>
              <a:tr h="370840">
                <a:tc>
                  <a:txBody>
                    <a:bodyPr/>
                    <a:lstStyle/>
                    <a:p>
                      <a:pPr algn="l" fontAlgn="b"/>
                      <a:r>
                        <a:rPr lang="en-US" sz="1400" b="1" i="0" u="none" strike="noStrike" dirty="0" err="1" smtClean="0">
                          <a:solidFill>
                            <a:srgbClr val="000000"/>
                          </a:solidFill>
                          <a:effectLst/>
                          <a:latin typeface="Calibri" panose="020F0502020204030204" pitchFamily="34" charset="0"/>
                        </a:rPr>
                        <a:t>GDBTRegression</a:t>
                      </a:r>
                      <a:endParaRPr lang="en-US"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400" b="1" i="0" u="none" strike="noStrike" dirty="0" smtClean="0">
                          <a:solidFill>
                            <a:srgbClr val="000000"/>
                          </a:solidFill>
                          <a:effectLst/>
                          <a:latin typeface="Calibri" panose="020F0502020204030204" pitchFamily="34" charset="0"/>
                        </a:rPr>
                        <a:t>0.0695 (0.0123)</a:t>
                      </a:r>
                      <a:endParaRPr lang="en-US"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400" b="1" i="0" u="none" strike="noStrike" dirty="0" smtClean="0">
                          <a:solidFill>
                            <a:srgbClr val="000000"/>
                          </a:solidFill>
                          <a:effectLst/>
                          <a:latin typeface="Calibri" panose="020F0502020204030204" pitchFamily="34" charset="0"/>
                        </a:rPr>
                        <a:t>0.0108 (0.0051)</a:t>
                      </a:r>
                      <a:endParaRPr lang="en-US"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400" b="1" i="0" u="none" strike="noStrike" dirty="0" smtClean="0">
                          <a:solidFill>
                            <a:srgbClr val="000000"/>
                          </a:solidFill>
                          <a:effectLst/>
                          <a:latin typeface="Calibri" panose="020F0502020204030204" pitchFamily="34" charset="0"/>
                        </a:rPr>
                        <a:t>0.1024 (0.0234)</a:t>
                      </a:r>
                      <a:endParaRPr lang="en-US" sz="14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3"/>
                  </a:ext>
                </a:extLst>
              </a:tr>
              <a:tr h="370840">
                <a:tc>
                  <a:txBody>
                    <a:bodyPr/>
                    <a:lstStyle/>
                    <a:p>
                      <a:pPr algn="l" fontAlgn="b"/>
                      <a:r>
                        <a:rPr lang="en-US" sz="1400" b="0" i="0" u="none" strike="noStrike" dirty="0" err="1">
                          <a:solidFill>
                            <a:srgbClr val="000000"/>
                          </a:solidFill>
                          <a:effectLst/>
                          <a:latin typeface="Calibri" panose="020F0502020204030204" pitchFamily="34" charset="0"/>
                        </a:rPr>
                        <a:t>RegressionNeuralNetwork</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400" b="0" i="0" u="none" strike="noStrike" dirty="0" smtClean="0">
                          <a:solidFill>
                            <a:srgbClr val="000000"/>
                          </a:solidFill>
                          <a:effectLst/>
                          <a:latin typeface="Calibri" panose="020F0502020204030204" pitchFamily="34" charset="0"/>
                        </a:rPr>
                        <a:t>0.082 (0.0077)</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400" b="0" i="0" u="none" strike="noStrike" dirty="0" smtClean="0">
                          <a:solidFill>
                            <a:srgbClr val="000000"/>
                          </a:solidFill>
                          <a:effectLst/>
                          <a:latin typeface="Calibri" panose="020F0502020204030204" pitchFamily="34" charset="0"/>
                        </a:rPr>
                        <a:t>0.0142 (0.0068)</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400" b="0" i="0" u="none" strike="noStrike" dirty="0" smtClean="0">
                          <a:solidFill>
                            <a:srgbClr val="000000"/>
                          </a:solidFill>
                          <a:effectLst/>
                          <a:latin typeface="Calibri" panose="020F0502020204030204" pitchFamily="34" charset="0"/>
                        </a:rPr>
                        <a:t>0.1179 (0.027)</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64759974"/>
              </p:ext>
            </p:extLst>
          </p:nvPr>
        </p:nvGraphicFramePr>
        <p:xfrm>
          <a:off x="1676400" y="3962400"/>
          <a:ext cx="5543614" cy="1854200"/>
        </p:xfrm>
        <a:graphic>
          <a:graphicData uri="http://schemas.openxmlformats.org/drawingml/2006/table">
            <a:tbl>
              <a:tblPr firstRow="1" bandRow="1">
                <a:tableStyleId>{5C22544A-7EE6-4342-B048-85BDC9FD1C3A}</a:tableStyleId>
              </a:tblPr>
              <a:tblGrid>
                <a:gridCol w="1945069">
                  <a:extLst>
                    <a:ext uri="{9D8B030D-6E8A-4147-A177-3AD203B41FA5}">
                      <a16:colId xmlns:a16="http://schemas.microsoft.com/office/drawing/2014/main" val="20000"/>
                    </a:ext>
                  </a:extLst>
                </a:gridCol>
                <a:gridCol w="1196340">
                  <a:extLst>
                    <a:ext uri="{9D8B030D-6E8A-4147-A177-3AD203B41FA5}">
                      <a16:colId xmlns:a16="http://schemas.microsoft.com/office/drawing/2014/main" val="20001"/>
                    </a:ext>
                  </a:extLst>
                </a:gridCol>
                <a:gridCol w="1205865">
                  <a:extLst>
                    <a:ext uri="{9D8B030D-6E8A-4147-A177-3AD203B41FA5}">
                      <a16:colId xmlns:a16="http://schemas.microsoft.com/office/drawing/2014/main" val="20002"/>
                    </a:ext>
                  </a:extLst>
                </a:gridCol>
                <a:gridCol w="1196340">
                  <a:extLst>
                    <a:ext uri="{9D8B030D-6E8A-4147-A177-3AD203B41FA5}">
                      <a16:colId xmlns:a16="http://schemas.microsoft.com/office/drawing/2014/main" val="20003"/>
                    </a:ext>
                  </a:extLst>
                </a:gridCol>
              </a:tblGrid>
              <a:tr h="370840">
                <a:tc>
                  <a:txBody>
                    <a:bodyPr/>
                    <a:lstStyle/>
                    <a:p>
                      <a:pPr algn="l" fontAlgn="b"/>
                      <a:r>
                        <a:rPr lang="en-US" sz="1400" b="0" i="0" u="none" strike="noStrike" dirty="0">
                          <a:solidFill>
                            <a:srgbClr val="000000"/>
                          </a:solidFill>
                          <a:effectLst/>
                          <a:latin typeface="Calibri" panose="020F0502020204030204" pitchFamily="34" charset="0"/>
                        </a:rPr>
                        <a:t>Learner Name</a:t>
                      </a:r>
                    </a:p>
                  </a:txBody>
                  <a:tcPr marL="7620" marR="7620" marT="7620" marB="0" anchor="b"/>
                </a:tc>
                <a:tc>
                  <a:txBody>
                    <a:bodyPr/>
                    <a:lstStyle/>
                    <a:p>
                      <a:pPr algn="l" fontAlgn="b"/>
                      <a:r>
                        <a:rPr lang="en-US" sz="1400" b="0" i="0" u="none" strike="noStrike">
                          <a:solidFill>
                            <a:srgbClr val="000000"/>
                          </a:solidFill>
                          <a:effectLst/>
                          <a:latin typeface="Calibri" panose="020F0502020204030204" pitchFamily="34" charset="0"/>
                        </a:rPr>
                        <a:t>L1(avg)</a:t>
                      </a: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L2(</a:t>
                      </a:r>
                      <a:r>
                        <a:rPr lang="en-US" sz="1400" b="0" i="0" u="none" strike="noStrike" dirty="0" err="1">
                          <a:solidFill>
                            <a:srgbClr val="000000"/>
                          </a:solidFill>
                          <a:effectLst/>
                          <a:latin typeface="Calibri" panose="020F0502020204030204" pitchFamily="34" charset="0"/>
                        </a:rPr>
                        <a:t>avg</a:t>
                      </a:r>
                      <a:r>
                        <a:rPr lang="en-US" sz="1400" b="0" i="0" u="none" strike="noStrike" dirty="0">
                          <a:solidFill>
                            <a:srgbClr val="000000"/>
                          </a:solidFill>
                          <a:effectLst/>
                          <a:latin typeface="Calibri" panose="020F0502020204030204" pitchFamily="34" charset="0"/>
                        </a:rPr>
                        <a:t>)</a:t>
                      </a:r>
                    </a:p>
                  </a:txBody>
                  <a:tcPr marL="7620" marR="7620" marT="7620" marB="0" anchor="b"/>
                </a:tc>
                <a:tc>
                  <a:txBody>
                    <a:bodyPr/>
                    <a:lstStyle/>
                    <a:p>
                      <a:pPr algn="l" fontAlgn="b"/>
                      <a:r>
                        <a:rPr lang="en-US" sz="1400" b="0" i="0" u="none" strike="noStrike">
                          <a:solidFill>
                            <a:srgbClr val="000000"/>
                          </a:solidFill>
                          <a:effectLst/>
                          <a:latin typeface="Calibri" panose="020F0502020204030204" pitchFamily="34" charset="0"/>
                        </a:rPr>
                        <a:t>RMS(avg)</a:t>
                      </a:r>
                    </a:p>
                  </a:txBody>
                  <a:tcPr marL="7620" marR="7620" marT="7620" marB="0" anchor="b"/>
                </a:tc>
                <a:extLst>
                  <a:ext uri="{0D108BD9-81ED-4DB2-BD59-A6C34878D82A}">
                    <a16:rowId xmlns:a16="http://schemas.microsoft.com/office/drawing/2014/main" val="10000"/>
                  </a:ext>
                </a:extLst>
              </a:tr>
              <a:tr h="370840">
                <a:tc>
                  <a:txBody>
                    <a:bodyPr/>
                    <a:lstStyle/>
                    <a:p>
                      <a:pPr algn="l" fontAlgn="b"/>
                      <a:r>
                        <a:rPr lang="en-US" sz="1400" b="0" i="0" u="none" strike="noStrike" dirty="0" err="1">
                          <a:solidFill>
                            <a:srgbClr val="000000"/>
                          </a:solidFill>
                          <a:effectLst/>
                          <a:latin typeface="Calibri" panose="020F0502020204030204" pitchFamily="34" charset="0"/>
                        </a:rPr>
                        <a:t>OnlineGradientDescent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400" b="0" i="0" u="none" strike="noStrike" dirty="0" smtClean="0">
                          <a:solidFill>
                            <a:srgbClr val="000000"/>
                          </a:solidFill>
                          <a:effectLst/>
                          <a:latin typeface="Calibri" panose="020F0502020204030204" pitchFamily="34" charset="0"/>
                        </a:rPr>
                        <a:t>0.0638 (0.0068)</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400" b="0" i="0" u="none" strike="noStrike" dirty="0" smtClean="0">
                          <a:solidFill>
                            <a:srgbClr val="000000"/>
                          </a:solidFill>
                          <a:effectLst/>
                          <a:latin typeface="Calibri" panose="020F0502020204030204" pitchFamily="34" charset="0"/>
                        </a:rPr>
                        <a:t>0.0132 (0.0057)</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400" b="0" i="0" u="none" strike="noStrike" dirty="0" smtClean="0">
                          <a:solidFill>
                            <a:srgbClr val="000000"/>
                          </a:solidFill>
                          <a:effectLst/>
                          <a:latin typeface="Calibri" panose="020F0502020204030204" pitchFamily="34" charset="0"/>
                        </a:rPr>
                        <a:t>0.112 (0.0244)</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1"/>
                  </a:ext>
                </a:extLst>
              </a:tr>
              <a:tr h="370840">
                <a:tc>
                  <a:txBody>
                    <a:bodyPr/>
                    <a:lstStyle/>
                    <a:p>
                      <a:pPr algn="l" fontAlgn="b"/>
                      <a:r>
                        <a:rPr lang="en-US" sz="1400" b="0" i="0" u="none" strike="noStrike" dirty="0" err="1">
                          <a:solidFill>
                            <a:srgbClr val="000000"/>
                          </a:solidFill>
                          <a:effectLst/>
                          <a:latin typeface="Calibri" panose="020F0502020204030204" pitchFamily="34" charset="0"/>
                        </a:rPr>
                        <a:t>RegressionNeuralNetwork</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400" b="0" i="0" u="none" strike="noStrike" dirty="0" smtClean="0">
                          <a:solidFill>
                            <a:srgbClr val="000000"/>
                          </a:solidFill>
                          <a:effectLst/>
                          <a:latin typeface="Calibri" panose="020F0502020204030204" pitchFamily="34" charset="0"/>
                        </a:rPr>
                        <a:t>0.0643 (0.011)</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400" b="0" i="0" u="none" strike="noStrike" dirty="0" smtClean="0">
                          <a:solidFill>
                            <a:srgbClr val="000000"/>
                          </a:solidFill>
                          <a:effectLst/>
                          <a:latin typeface="Calibri" panose="020F0502020204030204" pitchFamily="34" charset="0"/>
                        </a:rPr>
                        <a:t>0.0149 (0.0073)</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400" b="0" i="0" u="none" strike="noStrike" dirty="0" smtClean="0">
                          <a:solidFill>
                            <a:srgbClr val="000000"/>
                          </a:solidFill>
                          <a:effectLst/>
                          <a:latin typeface="Calibri" panose="020F0502020204030204" pitchFamily="34" charset="0"/>
                        </a:rPr>
                        <a:t>0.1184 (0.03)</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2"/>
                  </a:ext>
                </a:extLst>
              </a:tr>
              <a:tr h="370840">
                <a:tc>
                  <a:txBody>
                    <a:bodyPr/>
                    <a:lstStyle/>
                    <a:p>
                      <a:pPr algn="l" fontAlgn="b"/>
                      <a:r>
                        <a:rPr lang="en-US" sz="1400" b="1" i="0" u="none" strike="noStrike" dirty="0" err="1" smtClean="0">
                          <a:solidFill>
                            <a:srgbClr val="000000"/>
                          </a:solidFill>
                          <a:effectLst/>
                          <a:latin typeface="Calibri" panose="020F0502020204030204" pitchFamily="34" charset="0"/>
                        </a:rPr>
                        <a:t>GDBTRegression</a:t>
                      </a:r>
                      <a:endParaRPr lang="en-US"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400" b="1" i="0" u="none" strike="noStrike" dirty="0" smtClean="0">
                          <a:solidFill>
                            <a:srgbClr val="000000"/>
                          </a:solidFill>
                          <a:effectLst/>
                          <a:latin typeface="Calibri" panose="020F0502020204030204" pitchFamily="34" charset="0"/>
                        </a:rPr>
                        <a:t>0.0577 (0.007)</a:t>
                      </a:r>
                      <a:endParaRPr lang="en-US"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400" b="1" i="0" u="none" strike="noStrike" dirty="0" smtClean="0">
                          <a:solidFill>
                            <a:srgbClr val="000000"/>
                          </a:solidFill>
                          <a:effectLst/>
                          <a:latin typeface="Calibri" panose="020F0502020204030204" pitchFamily="34" charset="0"/>
                        </a:rPr>
                        <a:t>0.0094 (0.0032)</a:t>
                      </a:r>
                      <a:endParaRPr lang="en-US"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400" b="1" i="0" u="none" strike="noStrike" dirty="0" smtClean="0">
                          <a:solidFill>
                            <a:srgbClr val="000000"/>
                          </a:solidFill>
                          <a:effectLst/>
                          <a:latin typeface="Calibri" panose="020F0502020204030204" pitchFamily="34" charset="0"/>
                        </a:rPr>
                        <a:t>0.094 (0.0161)</a:t>
                      </a:r>
                      <a:endParaRPr lang="en-US" sz="14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3"/>
                  </a:ext>
                </a:extLst>
              </a:tr>
              <a:tr h="370840">
                <a:tc>
                  <a:txBody>
                    <a:bodyPr/>
                    <a:lstStyle/>
                    <a:p>
                      <a:pPr algn="l" fontAlgn="b"/>
                      <a:r>
                        <a:rPr lang="en-US" sz="1400" b="0" i="0" u="none" strike="noStrike" dirty="0" err="1">
                          <a:solidFill>
                            <a:srgbClr val="000000"/>
                          </a:solidFill>
                          <a:effectLst/>
                          <a:latin typeface="Calibri" panose="020F0502020204030204" pitchFamily="34" charset="0"/>
                        </a:rPr>
                        <a:t>PoissonRegression</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400" b="0" i="0" u="none" strike="noStrike" dirty="0" smtClean="0">
                          <a:solidFill>
                            <a:srgbClr val="000000"/>
                          </a:solidFill>
                          <a:effectLst/>
                          <a:latin typeface="Calibri" panose="020F0502020204030204" pitchFamily="34" charset="0"/>
                        </a:rPr>
                        <a:t>0.061 (0.0118)</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400" b="0" i="0" u="none" strike="noStrike" dirty="0" smtClean="0">
                          <a:solidFill>
                            <a:srgbClr val="000000"/>
                          </a:solidFill>
                          <a:effectLst/>
                          <a:latin typeface="Calibri" panose="020F0502020204030204" pitchFamily="34" charset="0"/>
                        </a:rPr>
                        <a:t>0.0118 (0.0067)</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400" b="0" i="0" u="none" strike="noStrike" dirty="0" smtClean="0">
                          <a:solidFill>
                            <a:srgbClr val="000000"/>
                          </a:solidFill>
                          <a:effectLst/>
                          <a:latin typeface="Calibri" panose="020F0502020204030204" pitchFamily="34" charset="0"/>
                        </a:rPr>
                        <a:t>0.1064 (0.0298)</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4"/>
                  </a:ext>
                </a:extLst>
              </a:tr>
            </a:tbl>
          </a:graphicData>
        </a:graphic>
      </p:graphicFrame>
      <p:sp>
        <p:nvSpPr>
          <p:cNvPr id="7" name="TextBox 6"/>
          <p:cNvSpPr txBox="1"/>
          <p:nvPr/>
        </p:nvSpPr>
        <p:spPr>
          <a:xfrm>
            <a:off x="4169042" y="3352800"/>
            <a:ext cx="707758" cy="369332"/>
          </a:xfrm>
          <a:prstGeom prst="rect">
            <a:avLst/>
          </a:prstGeom>
          <a:noFill/>
        </p:spPr>
        <p:txBody>
          <a:bodyPr wrap="none" rtlCol="0">
            <a:spAutoFit/>
          </a:bodyPr>
          <a:lstStyle/>
          <a:p>
            <a:r>
              <a:rPr lang="en-IN" dirty="0" smtClean="0"/>
              <a:t>Day 1</a:t>
            </a:r>
            <a:endParaRPr lang="en-US" dirty="0"/>
          </a:p>
        </p:txBody>
      </p:sp>
      <p:sp>
        <p:nvSpPr>
          <p:cNvPr id="8" name="TextBox 7"/>
          <p:cNvSpPr txBox="1"/>
          <p:nvPr/>
        </p:nvSpPr>
        <p:spPr>
          <a:xfrm>
            <a:off x="4066667" y="5955268"/>
            <a:ext cx="886333" cy="369332"/>
          </a:xfrm>
          <a:prstGeom prst="rect">
            <a:avLst/>
          </a:prstGeom>
          <a:noFill/>
        </p:spPr>
        <p:txBody>
          <a:bodyPr wrap="none" rtlCol="0">
            <a:spAutoFit/>
          </a:bodyPr>
          <a:lstStyle/>
          <a:p>
            <a:r>
              <a:rPr lang="en-IN" dirty="0" smtClean="0"/>
              <a:t>Week 1</a:t>
            </a:r>
            <a:endParaRPr lang="en-US" dirty="0"/>
          </a:p>
        </p:txBody>
      </p:sp>
    </p:spTree>
    <p:extLst>
      <p:ext uri="{BB962C8B-B14F-4D97-AF65-F5344CB8AC3E}">
        <p14:creationId xmlns:p14="http://schemas.microsoft.com/office/powerpoint/2010/main" val="3661661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Summary (Day 1 UCVA)</a:t>
            </a:r>
          </a:p>
        </p:txBody>
      </p:sp>
      <p:graphicFrame>
        <p:nvGraphicFramePr>
          <p:cNvPr id="4" name="Content Placeholder 3"/>
          <p:cNvGraphicFramePr>
            <a:graphicFrameLocks noGrp="1"/>
          </p:cNvGraphicFramePr>
          <p:nvPr>
            <p:ph idx="13"/>
            <p:extLst>
              <p:ext uri="{D42A27DB-BD31-4B8C-83A1-F6EECF244321}">
                <p14:modId xmlns:p14="http://schemas.microsoft.com/office/powerpoint/2010/main" val="3889534740"/>
              </p:ext>
            </p:extLst>
          </p:nvPr>
        </p:nvGraphicFramePr>
        <p:xfrm>
          <a:off x="457200" y="1371600"/>
          <a:ext cx="8229600" cy="47545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24525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Motivation</a:t>
            </a:r>
            <a:endParaRPr lang="en-US" dirty="0"/>
          </a:p>
        </p:txBody>
      </p:sp>
      <p:sp>
        <p:nvSpPr>
          <p:cNvPr id="3" name="Content Placeholder 2"/>
          <p:cNvSpPr>
            <a:spLocks noGrp="1"/>
          </p:cNvSpPr>
          <p:nvPr>
            <p:ph idx="13"/>
          </p:nvPr>
        </p:nvSpPr>
        <p:spPr/>
        <p:txBody>
          <a:bodyPr>
            <a:normAutofit fontScale="62500" lnSpcReduction="20000"/>
          </a:bodyPr>
          <a:lstStyle/>
          <a:p>
            <a:r>
              <a:rPr lang="en-IN" dirty="0" smtClean="0"/>
              <a:t>LASIK </a:t>
            </a:r>
            <a:r>
              <a:rPr lang="en-US" dirty="0"/>
              <a:t>(Laser-Assisted in </a:t>
            </a:r>
            <a:r>
              <a:rPr lang="en-US" dirty="0" err="1"/>
              <a:t>SItu</a:t>
            </a:r>
            <a:r>
              <a:rPr lang="en-US" dirty="0"/>
              <a:t> </a:t>
            </a:r>
            <a:r>
              <a:rPr lang="en-US" dirty="0" err="1" smtClean="0"/>
              <a:t>Keratomileusis</a:t>
            </a:r>
            <a:r>
              <a:rPr lang="en-US" dirty="0" smtClean="0"/>
              <a:t>)</a:t>
            </a:r>
            <a:r>
              <a:rPr lang="en-IN" dirty="0" smtClean="0"/>
              <a:t> surgeries may not be recommended for everyone </a:t>
            </a:r>
          </a:p>
          <a:p>
            <a:pPr lvl="1"/>
            <a:r>
              <a:rPr lang="en-US" dirty="0"/>
              <a:t>high cost with potentially no significant improvement for certain types of patients</a:t>
            </a:r>
          </a:p>
          <a:p>
            <a:pPr lvl="1"/>
            <a:r>
              <a:rPr lang="en-US" dirty="0"/>
              <a:t>possible eye complications after the </a:t>
            </a:r>
            <a:r>
              <a:rPr lang="en-US" dirty="0" smtClean="0"/>
              <a:t>surgery</a:t>
            </a:r>
          </a:p>
          <a:p>
            <a:r>
              <a:rPr lang="en-US" dirty="0"/>
              <a:t>LASIK surgeries cost approximately $2000 USD per surgery. An ability to predict post-operative UCVA can help patients make an informed decision about investing their money in undergoing a LASIK surgery or not. </a:t>
            </a:r>
          </a:p>
          <a:p>
            <a:pPr lvl="1"/>
            <a:r>
              <a:rPr lang="en-US" dirty="0"/>
              <a:t>It can also help surgeons recommend the most promising type of laser surgery to the patients. </a:t>
            </a:r>
          </a:p>
          <a:p>
            <a:pPr lvl="1"/>
            <a:r>
              <a:rPr lang="en-US" dirty="0"/>
              <a:t>How can we perform this prediction? </a:t>
            </a:r>
          </a:p>
          <a:p>
            <a:r>
              <a:rPr lang="en-US" dirty="0"/>
              <a:t>Further, while performing such surgeries, surgeons need to set multiple parameters like suction time, flap and hinge details, etc. These are often set using manually designed rules. </a:t>
            </a:r>
          </a:p>
          <a:p>
            <a:pPr lvl="1"/>
            <a:r>
              <a:rPr lang="en-US" dirty="0"/>
              <a:t>Can we design a data driven automated method to suggest the best settings for a patient undergoing a laser surgery of a certain type?</a:t>
            </a:r>
          </a:p>
        </p:txBody>
      </p:sp>
    </p:spTree>
    <p:extLst>
      <p:ext uri="{BB962C8B-B14F-4D97-AF65-F5344CB8AC3E}">
        <p14:creationId xmlns:p14="http://schemas.microsoft.com/office/powerpoint/2010/main" val="6508510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rot="16200000">
            <a:off x="-39666" y="1461700"/>
            <a:ext cx="1477840" cy="276999"/>
          </a:xfrm>
          <a:prstGeom prst="rect">
            <a:avLst/>
          </a:prstGeom>
          <a:noFill/>
        </p:spPr>
        <p:txBody>
          <a:bodyPr wrap="none" rtlCol="0">
            <a:spAutoFit/>
          </a:bodyPr>
          <a:lstStyle/>
          <a:p>
            <a:r>
              <a:rPr lang="en-IN" sz="1200" dirty="0" smtClean="0"/>
              <a:t>Post-operative UCVA</a:t>
            </a:r>
            <a:endParaRPr lang="en-IN" sz="1200" dirty="0"/>
          </a:p>
        </p:txBody>
      </p:sp>
      <p:sp>
        <p:nvSpPr>
          <p:cNvPr id="13" name="TextBox 12"/>
          <p:cNvSpPr txBox="1"/>
          <p:nvPr/>
        </p:nvSpPr>
        <p:spPr>
          <a:xfrm rot="16200000">
            <a:off x="-39666" y="4362769"/>
            <a:ext cx="1477840" cy="276999"/>
          </a:xfrm>
          <a:prstGeom prst="rect">
            <a:avLst/>
          </a:prstGeom>
          <a:noFill/>
        </p:spPr>
        <p:txBody>
          <a:bodyPr wrap="none" rtlCol="0">
            <a:spAutoFit/>
          </a:bodyPr>
          <a:lstStyle/>
          <a:p>
            <a:r>
              <a:rPr lang="en-IN" sz="1200" dirty="0" smtClean="0"/>
              <a:t>Post-operative UCVA</a:t>
            </a:r>
            <a:endParaRPr lang="en-IN" sz="1200" dirty="0"/>
          </a:p>
        </p:txBody>
      </p:sp>
      <p:sp>
        <p:nvSpPr>
          <p:cNvPr id="14" name="TextBox 13"/>
          <p:cNvSpPr txBox="1"/>
          <p:nvPr/>
        </p:nvSpPr>
        <p:spPr>
          <a:xfrm>
            <a:off x="1600200" y="2923401"/>
            <a:ext cx="1307537" cy="276999"/>
          </a:xfrm>
          <a:prstGeom prst="rect">
            <a:avLst/>
          </a:prstGeom>
          <a:noFill/>
        </p:spPr>
        <p:txBody>
          <a:bodyPr wrap="none" rtlCol="0">
            <a:spAutoFit/>
          </a:bodyPr>
          <a:lstStyle/>
          <a:p>
            <a:r>
              <a:rPr lang="en-IN" sz="1200" dirty="0" smtClean="0"/>
              <a:t>BCVA with glasses</a:t>
            </a:r>
            <a:endParaRPr lang="en-IN" sz="1200" dirty="0"/>
          </a:p>
        </p:txBody>
      </p:sp>
      <p:sp>
        <p:nvSpPr>
          <p:cNvPr id="15" name="TextBox 14"/>
          <p:cNvSpPr txBox="1"/>
          <p:nvPr/>
        </p:nvSpPr>
        <p:spPr>
          <a:xfrm>
            <a:off x="4096796" y="2947601"/>
            <a:ext cx="1440651" cy="276999"/>
          </a:xfrm>
          <a:prstGeom prst="rect">
            <a:avLst/>
          </a:prstGeom>
          <a:noFill/>
        </p:spPr>
        <p:txBody>
          <a:bodyPr wrap="none" rtlCol="0">
            <a:spAutoFit/>
          </a:bodyPr>
          <a:lstStyle/>
          <a:p>
            <a:r>
              <a:rPr lang="en-IN" sz="1200" dirty="0" smtClean="0"/>
              <a:t>Spherical Equivalent</a:t>
            </a:r>
            <a:endParaRPr lang="en-IN" sz="1200" dirty="0"/>
          </a:p>
        </p:txBody>
      </p:sp>
      <p:sp>
        <p:nvSpPr>
          <p:cNvPr id="16" name="TextBox 15"/>
          <p:cNvSpPr txBox="1"/>
          <p:nvPr/>
        </p:nvSpPr>
        <p:spPr>
          <a:xfrm>
            <a:off x="6553200" y="2952173"/>
            <a:ext cx="1562287" cy="276999"/>
          </a:xfrm>
          <a:prstGeom prst="rect">
            <a:avLst/>
          </a:prstGeom>
          <a:noFill/>
        </p:spPr>
        <p:txBody>
          <a:bodyPr wrap="none" rtlCol="0">
            <a:spAutoFit/>
          </a:bodyPr>
          <a:lstStyle/>
          <a:p>
            <a:r>
              <a:rPr lang="en-IN" sz="1200" dirty="0" smtClean="0"/>
              <a:t>Slit Lamp Examination</a:t>
            </a:r>
            <a:endParaRPr lang="en-IN" sz="1200" dirty="0"/>
          </a:p>
        </p:txBody>
      </p:sp>
      <p:sp>
        <p:nvSpPr>
          <p:cNvPr id="17" name="TextBox 16"/>
          <p:cNvSpPr txBox="1"/>
          <p:nvPr/>
        </p:nvSpPr>
        <p:spPr>
          <a:xfrm>
            <a:off x="1600199" y="5878336"/>
            <a:ext cx="405880" cy="276999"/>
          </a:xfrm>
          <a:prstGeom prst="rect">
            <a:avLst/>
          </a:prstGeom>
          <a:noFill/>
        </p:spPr>
        <p:txBody>
          <a:bodyPr wrap="none" rtlCol="0">
            <a:spAutoFit/>
          </a:bodyPr>
          <a:lstStyle/>
          <a:p>
            <a:r>
              <a:rPr lang="en-IN" sz="1200" dirty="0" smtClean="0"/>
              <a:t>IOP</a:t>
            </a:r>
            <a:endParaRPr lang="en-IN" sz="1200" dirty="0"/>
          </a:p>
        </p:txBody>
      </p:sp>
      <p:sp>
        <p:nvSpPr>
          <p:cNvPr id="18" name="TextBox 17"/>
          <p:cNvSpPr txBox="1"/>
          <p:nvPr/>
        </p:nvSpPr>
        <p:spPr>
          <a:xfrm>
            <a:off x="4133316" y="5878336"/>
            <a:ext cx="1390445" cy="276999"/>
          </a:xfrm>
          <a:prstGeom prst="rect">
            <a:avLst/>
          </a:prstGeom>
          <a:noFill/>
        </p:spPr>
        <p:txBody>
          <a:bodyPr wrap="none" rtlCol="0">
            <a:spAutoFit/>
          </a:bodyPr>
          <a:lstStyle/>
          <a:p>
            <a:r>
              <a:rPr lang="en-IN" sz="1200" dirty="0" smtClean="0"/>
              <a:t>Retina Examination</a:t>
            </a:r>
            <a:endParaRPr lang="en-IN" sz="1200" dirty="0"/>
          </a:p>
        </p:txBody>
      </p:sp>
      <p:sp>
        <p:nvSpPr>
          <p:cNvPr id="19" name="TextBox 18"/>
          <p:cNvSpPr txBox="1"/>
          <p:nvPr/>
        </p:nvSpPr>
        <p:spPr>
          <a:xfrm>
            <a:off x="6632905" y="5863464"/>
            <a:ext cx="1002390" cy="276999"/>
          </a:xfrm>
          <a:prstGeom prst="rect">
            <a:avLst/>
          </a:prstGeom>
          <a:noFill/>
        </p:spPr>
        <p:txBody>
          <a:bodyPr wrap="none" rtlCol="0">
            <a:spAutoFit/>
          </a:bodyPr>
          <a:lstStyle/>
          <a:p>
            <a:r>
              <a:rPr lang="en-IN" sz="1200" dirty="0" smtClean="0"/>
              <a:t>Axis @ Flat-K</a:t>
            </a:r>
            <a:endParaRPr lang="en-IN" sz="1200" dirty="0"/>
          </a:p>
        </p:txBody>
      </p:sp>
      <p:pic>
        <p:nvPicPr>
          <p:cNvPr id="20" name="Picture 19"/>
          <p:cNvPicPr>
            <a:picLocks noChangeAspect="1"/>
          </p:cNvPicPr>
          <p:nvPr/>
        </p:nvPicPr>
        <p:blipFill>
          <a:blip r:embed="rId2"/>
          <a:stretch>
            <a:fillRect/>
          </a:stretch>
        </p:blipFill>
        <p:spPr>
          <a:xfrm>
            <a:off x="837755" y="312747"/>
            <a:ext cx="7849046" cy="2642253"/>
          </a:xfrm>
          <a:prstGeom prst="rect">
            <a:avLst/>
          </a:prstGeom>
        </p:spPr>
      </p:pic>
      <p:pic>
        <p:nvPicPr>
          <p:cNvPr id="21" name="Picture 20"/>
          <p:cNvPicPr>
            <a:picLocks noChangeAspect="1"/>
          </p:cNvPicPr>
          <p:nvPr/>
        </p:nvPicPr>
        <p:blipFill>
          <a:blip r:embed="rId3"/>
          <a:stretch>
            <a:fillRect/>
          </a:stretch>
        </p:blipFill>
        <p:spPr>
          <a:xfrm>
            <a:off x="837809" y="3233286"/>
            <a:ext cx="7848992" cy="2645050"/>
          </a:xfrm>
          <a:prstGeom prst="rect">
            <a:avLst/>
          </a:prstGeom>
        </p:spPr>
      </p:pic>
      <p:sp>
        <p:nvSpPr>
          <p:cNvPr id="2" name="Rectangle 1"/>
          <p:cNvSpPr/>
          <p:nvPr/>
        </p:nvSpPr>
        <p:spPr>
          <a:xfrm>
            <a:off x="792062" y="4501268"/>
            <a:ext cx="45719"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6297713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Most Important Features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05536473"/>
              </p:ext>
            </p:extLst>
          </p:nvPr>
        </p:nvGraphicFramePr>
        <p:xfrm>
          <a:off x="1295400" y="2286000"/>
          <a:ext cx="6781800" cy="2349500"/>
        </p:xfrm>
        <a:graphic>
          <a:graphicData uri="http://schemas.openxmlformats.org/drawingml/2006/table">
            <a:tbl>
              <a:tblPr firstRow="1" bandRow="1">
                <a:tableStyleId>{5C22544A-7EE6-4342-B048-85BDC9FD1C3A}</a:tableStyleId>
              </a:tblPr>
              <a:tblGrid>
                <a:gridCol w="2260600">
                  <a:extLst>
                    <a:ext uri="{9D8B030D-6E8A-4147-A177-3AD203B41FA5}">
                      <a16:colId xmlns:a16="http://schemas.microsoft.com/office/drawing/2014/main" val="1570249440"/>
                    </a:ext>
                  </a:extLst>
                </a:gridCol>
                <a:gridCol w="2260600">
                  <a:extLst>
                    <a:ext uri="{9D8B030D-6E8A-4147-A177-3AD203B41FA5}">
                      <a16:colId xmlns:a16="http://schemas.microsoft.com/office/drawing/2014/main" val="2995068111"/>
                    </a:ext>
                  </a:extLst>
                </a:gridCol>
                <a:gridCol w="2260600">
                  <a:extLst>
                    <a:ext uri="{9D8B030D-6E8A-4147-A177-3AD203B41FA5}">
                      <a16:colId xmlns:a16="http://schemas.microsoft.com/office/drawing/2014/main" val="3682801726"/>
                    </a:ext>
                  </a:extLst>
                </a:gridCol>
              </a:tblGrid>
              <a:tr h="370840">
                <a:tc>
                  <a:txBody>
                    <a:bodyPr/>
                    <a:lstStyle/>
                    <a:p>
                      <a:pPr algn="l" fontAlgn="b"/>
                      <a:r>
                        <a:rPr lang="en-US" sz="1600" b="0" i="0" u="none" strike="noStrike">
                          <a:solidFill>
                            <a:srgbClr val="000000"/>
                          </a:solidFill>
                          <a:effectLst/>
                          <a:latin typeface="Calibri" panose="020F0502020204030204" pitchFamily="34" charset="0"/>
                        </a:rPr>
                        <a:t>Day 1</a:t>
                      </a:r>
                    </a:p>
                  </a:txBody>
                  <a:tcPr marL="7620" marR="7620" marT="7620" marB="0" anchor="b"/>
                </a:tc>
                <a:tc>
                  <a:txBody>
                    <a:bodyPr/>
                    <a:lstStyle/>
                    <a:p>
                      <a:pPr algn="l" fontAlgn="b"/>
                      <a:r>
                        <a:rPr lang="en-US" sz="1600" b="0" i="0" u="none" strike="noStrike">
                          <a:solidFill>
                            <a:srgbClr val="000000"/>
                          </a:solidFill>
                          <a:effectLst/>
                          <a:latin typeface="Calibri" panose="020F0502020204030204" pitchFamily="34" charset="0"/>
                        </a:rPr>
                        <a:t>Week 1</a:t>
                      </a:r>
                    </a:p>
                  </a:txBody>
                  <a:tcPr marL="7620" marR="7620" marT="7620" marB="0" anchor="b"/>
                </a:tc>
                <a:tc>
                  <a:txBody>
                    <a:bodyPr/>
                    <a:lstStyle/>
                    <a:p>
                      <a:pPr algn="l" fontAlgn="b"/>
                      <a:r>
                        <a:rPr lang="en-US" sz="1600" b="0" i="0" u="none" strike="noStrike">
                          <a:solidFill>
                            <a:srgbClr val="000000"/>
                          </a:solidFill>
                          <a:effectLst/>
                          <a:latin typeface="Calibri" panose="020F0502020204030204" pitchFamily="34" charset="0"/>
                        </a:rPr>
                        <a:t>Month 1</a:t>
                      </a:r>
                    </a:p>
                  </a:txBody>
                  <a:tcPr marL="7620" marR="7620" marT="7620" marB="0" anchor="b"/>
                </a:tc>
                <a:extLst>
                  <a:ext uri="{0D108BD9-81ED-4DB2-BD59-A6C34878D82A}">
                    <a16:rowId xmlns:a16="http://schemas.microsoft.com/office/drawing/2014/main" val="3944119347"/>
                  </a:ext>
                </a:extLst>
              </a:tr>
              <a:tr h="370840">
                <a:tc>
                  <a:txBody>
                    <a:bodyPr/>
                    <a:lstStyle/>
                    <a:p>
                      <a:pPr algn="l" fontAlgn="b"/>
                      <a:r>
                        <a:rPr lang="en-US" sz="1600" b="0" i="0" u="none" strike="noStrike">
                          <a:solidFill>
                            <a:srgbClr val="000000"/>
                          </a:solidFill>
                          <a:effectLst/>
                          <a:latin typeface="Calibri" panose="020F0502020204030204" pitchFamily="34" charset="0"/>
                        </a:rPr>
                        <a:t>BCVA with glasses</a:t>
                      </a:r>
                    </a:p>
                  </a:txBody>
                  <a:tcPr marL="7620" marR="7620" marT="7620" marB="0" anchor="b"/>
                </a:tc>
                <a:tc>
                  <a:txBody>
                    <a:bodyPr/>
                    <a:lstStyle/>
                    <a:p>
                      <a:pPr algn="l" fontAlgn="b"/>
                      <a:r>
                        <a:rPr lang="en-US" sz="1600" b="0" i="0" u="none" strike="noStrike">
                          <a:solidFill>
                            <a:srgbClr val="000000"/>
                          </a:solidFill>
                          <a:effectLst/>
                          <a:latin typeface="Calibri" panose="020F0502020204030204" pitchFamily="34" charset="0"/>
                        </a:rPr>
                        <a:t>BCVA with glasses</a:t>
                      </a:r>
                    </a:p>
                  </a:txBody>
                  <a:tcPr marL="7620" marR="7620" marT="7620" marB="0" anchor="b"/>
                </a:tc>
                <a:tc>
                  <a:txBody>
                    <a:bodyPr/>
                    <a:lstStyle/>
                    <a:p>
                      <a:pPr algn="l" fontAlgn="b"/>
                      <a:r>
                        <a:rPr lang="en-US" sz="1600" b="0" i="0" u="none" strike="noStrike">
                          <a:solidFill>
                            <a:srgbClr val="000000"/>
                          </a:solidFill>
                          <a:effectLst/>
                          <a:latin typeface="Calibri" panose="020F0502020204030204" pitchFamily="34" charset="0"/>
                        </a:rPr>
                        <a:t>Age</a:t>
                      </a:r>
                    </a:p>
                  </a:txBody>
                  <a:tcPr marL="7620" marR="7620" marT="7620" marB="0" anchor="b"/>
                </a:tc>
                <a:extLst>
                  <a:ext uri="{0D108BD9-81ED-4DB2-BD59-A6C34878D82A}">
                    <a16:rowId xmlns:a16="http://schemas.microsoft.com/office/drawing/2014/main" val="3123255066"/>
                  </a:ext>
                </a:extLst>
              </a:tr>
              <a:tr h="370840">
                <a:tc>
                  <a:txBody>
                    <a:bodyPr/>
                    <a:lstStyle/>
                    <a:p>
                      <a:pPr algn="l" fontAlgn="b"/>
                      <a:r>
                        <a:rPr lang="en-US" sz="1600" b="0" i="0" u="none" strike="noStrike">
                          <a:solidFill>
                            <a:srgbClr val="000000"/>
                          </a:solidFill>
                          <a:effectLst/>
                          <a:latin typeface="Calibri" panose="020F0502020204030204" pitchFamily="34" charset="0"/>
                        </a:rPr>
                        <a:t>Spherical equivalent</a:t>
                      </a:r>
                    </a:p>
                  </a:txBody>
                  <a:tcPr marL="7620" marR="7620" marT="7620" marB="0" anchor="b"/>
                </a:tc>
                <a:tc>
                  <a:txBody>
                    <a:bodyPr/>
                    <a:lstStyle/>
                    <a:p>
                      <a:pPr algn="l" fontAlgn="b"/>
                      <a:r>
                        <a:rPr lang="en-US" sz="1600" b="0" i="0" u="none" strike="noStrike">
                          <a:solidFill>
                            <a:srgbClr val="000000"/>
                          </a:solidFill>
                          <a:effectLst/>
                          <a:latin typeface="Calibri" panose="020F0502020204030204" pitchFamily="34" charset="0"/>
                        </a:rPr>
                        <a:t>Spherical equivalent</a:t>
                      </a:r>
                    </a:p>
                  </a:txBody>
                  <a:tcPr marL="7620" marR="7620" marT="7620" marB="0" anchor="b"/>
                </a:tc>
                <a:tc>
                  <a:txBody>
                    <a:bodyPr/>
                    <a:lstStyle/>
                    <a:p>
                      <a:pPr algn="l" fontAlgn="b"/>
                      <a:r>
                        <a:rPr lang="en-US" sz="1600" b="0" i="0" u="none" strike="noStrike">
                          <a:solidFill>
                            <a:srgbClr val="000000"/>
                          </a:solidFill>
                          <a:effectLst/>
                          <a:latin typeface="Calibri" panose="020F0502020204030204" pitchFamily="34" charset="0"/>
                        </a:rPr>
                        <a:t>Uncorrected near vision</a:t>
                      </a:r>
                    </a:p>
                  </a:txBody>
                  <a:tcPr marL="7620" marR="7620" marT="7620" marB="0" anchor="b"/>
                </a:tc>
                <a:extLst>
                  <a:ext uri="{0D108BD9-81ED-4DB2-BD59-A6C34878D82A}">
                    <a16:rowId xmlns:a16="http://schemas.microsoft.com/office/drawing/2014/main" val="399922716"/>
                  </a:ext>
                </a:extLst>
              </a:tr>
              <a:tr h="370840">
                <a:tc>
                  <a:txBody>
                    <a:bodyPr/>
                    <a:lstStyle/>
                    <a:p>
                      <a:pPr algn="l" fontAlgn="b"/>
                      <a:r>
                        <a:rPr lang="en-US" sz="1600" b="0" i="0" u="none" strike="noStrike">
                          <a:solidFill>
                            <a:srgbClr val="000000"/>
                          </a:solidFill>
                          <a:effectLst/>
                          <a:latin typeface="Calibri" panose="020F0502020204030204" pitchFamily="34" charset="0"/>
                        </a:rPr>
                        <a:t>Slit lamp examination</a:t>
                      </a:r>
                    </a:p>
                  </a:txBody>
                  <a:tcPr marL="7620" marR="7620" marT="7620" marB="0" anchor="b"/>
                </a:tc>
                <a:tc>
                  <a:txBody>
                    <a:bodyPr/>
                    <a:lstStyle/>
                    <a:p>
                      <a:pPr algn="l" fontAlgn="b"/>
                      <a:r>
                        <a:rPr lang="en-US" sz="1600" b="0" i="0" u="none" strike="noStrike">
                          <a:solidFill>
                            <a:srgbClr val="000000"/>
                          </a:solidFill>
                          <a:effectLst/>
                          <a:latin typeface="Calibri" panose="020F0502020204030204" pitchFamily="34" charset="0"/>
                        </a:rPr>
                        <a:t>Corrected near vision</a:t>
                      </a:r>
                    </a:p>
                  </a:txBody>
                  <a:tcPr marL="7620" marR="7620" marT="7620" marB="0" anchor="b"/>
                </a:tc>
                <a:tc>
                  <a:txBody>
                    <a:bodyPr/>
                    <a:lstStyle/>
                    <a:p>
                      <a:pPr algn="l" fontAlgn="b"/>
                      <a:r>
                        <a:rPr lang="en-US" sz="1600" b="0" i="0" u="none" strike="noStrike">
                          <a:solidFill>
                            <a:srgbClr val="000000"/>
                          </a:solidFill>
                          <a:effectLst/>
                          <a:latin typeface="Calibri" panose="020F0502020204030204" pitchFamily="34" charset="0"/>
                        </a:rPr>
                        <a:t>BCVA with glasses</a:t>
                      </a:r>
                    </a:p>
                  </a:txBody>
                  <a:tcPr marL="7620" marR="7620" marT="7620" marB="0" anchor="b"/>
                </a:tc>
                <a:extLst>
                  <a:ext uri="{0D108BD9-81ED-4DB2-BD59-A6C34878D82A}">
                    <a16:rowId xmlns:a16="http://schemas.microsoft.com/office/drawing/2014/main" val="689033070"/>
                  </a:ext>
                </a:extLst>
              </a:tr>
              <a:tr h="370840">
                <a:tc>
                  <a:txBody>
                    <a:bodyPr/>
                    <a:lstStyle/>
                    <a:p>
                      <a:pPr algn="l" fontAlgn="b"/>
                      <a:r>
                        <a:rPr lang="en-US" sz="1600" b="0" i="0" u="none" strike="noStrike">
                          <a:solidFill>
                            <a:srgbClr val="000000"/>
                          </a:solidFill>
                          <a:effectLst/>
                          <a:latin typeface="Calibri" panose="020F0502020204030204" pitchFamily="34" charset="0"/>
                        </a:rPr>
                        <a:t>IOP</a:t>
                      </a:r>
                    </a:p>
                  </a:txBody>
                  <a:tcPr marL="7620" marR="7620" marT="7620" marB="0" anchor="b"/>
                </a:tc>
                <a:tc>
                  <a:txBody>
                    <a:bodyPr/>
                    <a:lstStyle/>
                    <a:p>
                      <a:pPr algn="l" fontAlgn="b"/>
                      <a:r>
                        <a:rPr lang="en-US" sz="1600" b="0" i="0" u="none" strike="noStrike">
                          <a:solidFill>
                            <a:srgbClr val="000000"/>
                          </a:solidFill>
                          <a:effectLst/>
                          <a:latin typeface="Calibri" panose="020F0502020204030204" pitchFamily="34" charset="0"/>
                        </a:rPr>
                        <a:t>Thinnest Preop Corneal Thickness</a:t>
                      </a:r>
                    </a:p>
                  </a:txBody>
                  <a:tcPr marL="7620" marR="7620" marT="7620" marB="0" anchor="b"/>
                </a:tc>
                <a:tc>
                  <a:txBody>
                    <a:bodyPr/>
                    <a:lstStyle/>
                    <a:p>
                      <a:pPr algn="l" fontAlgn="b"/>
                      <a:r>
                        <a:rPr lang="en-US" sz="1600" b="0" i="0" u="none" strike="noStrike">
                          <a:solidFill>
                            <a:srgbClr val="000000"/>
                          </a:solidFill>
                          <a:effectLst/>
                          <a:latin typeface="Calibri" panose="020F0502020204030204" pitchFamily="34" charset="0"/>
                        </a:rPr>
                        <a:t>Axis</a:t>
                      </a:r>
                    </a:p>
                  </a:txBody>
                  <a:tcPr marL="7620" marR="7620" marT="7620" marB="0" anchor="b"/>
                </a:tc>
                <a:extLst>
                  <a:ext uri="{0D108BD9-81ED-4DB2-BD59-A6C34878D82A}">
                    <a16:rowId xmlns:a16="http://schemas.microsoft.com/office/drawing/2014/main" val="3385741116"/>
                  </a:ext>
                </a:extLst>
              </a:tr>
              <a:tr h="370840">
                <a:tc>
                  <a:txBody>
                    <a:bodyPr/>
                    <a:lstStyle/>
                    <a:p>
                      <a:pPr algn="l" fontAlgn="b"/>
                      <a:r>
                        <a:rPr lang="en-US" sz="1600" b="0" i="0" u="none" strike="noStrike">
                          <a:solidFill>
                            <a:srgbClr val="000000"/>
                          </a:solidFill>
                          <a:effectLst/>
                          <a:latin typeface="Calibri" panose="020F0502020204030204" pitchFamily="34" charset="0"/>
                        </a:rPr>
                        <a:t>Axis@Flat K</a:t>
                      </a:r>
                    </a:p>
                  </a:txBody>
                  <a:tcPr marL="7620" marR="7620" marT="7620" marB="0" anchor="b"/>
                </a:tc>
                <a:tc>
                  <a:txBody>
                    <a:bodyPr/>
                    <a:lstStyle/>
                    <a:p>
                      <a:pPr algn="l" fontAlgn="b"/>
                      <a:r>
                        <a:rPr lang="en-US" sz="1600" b="0" i="0" u="none" strike="noStrike">
                          <a:solidFill>
                            <a:srgbClr val="000000"/>
                          </a:solidFill>
                          <a:effectLst/>
                          <a:latin typeface="Calibri" panose="020F0502020204030204" pitchFamily="34" charset="0"/>
                        </a:rPr>
                        <a:t>Axis@Flat K</a:t>
                      </a:r>
                    </a:p>
                  </a:txBody>
                  <a:tcPr marL="7620" marR="7620" marT="7620" marB="0" anchor="b"/>
                </a:tc>
                <a:tc>
                  <a:txBody>
                    <a:bodyPr/>
                    <a:lstStyle/>
                    <a:p>
                      <a:pPr algn="l" fontAlgn="b"/>
                      <a:r>
                        <a:rPr lang="en-US" sz="1600" b="0" i="0" u="none" strike="noStrike" dirty="0">
                          <a:solidFill>
                            <a:srgbClr val="000000"/>
                          </a:solidFill>
                          <a:effectLst/>
                          <a:latin typeface="Calibri" panose="020F0502020204030204" pitchFamily="34" charset="0"/>
                        </a:rPr>
                        <a:t>Spherical Equivalent</a:t>
                      </a:r>
                    </a:p>
                  </a:txBody>
                  <a:tcPr marL="7620" marR="7620" marT="7620" marB="0" anchor="b"/>
                </a:tc>
                <a:extLst>
                  <a:ext uri="{0D108BD9-81ED-4DB2-BD59-A6C34878D82A}">
                    <a16:rowId xmlns:a16="http://schemas.microsoft.com/office/drawing/2014/main" val="2893349108"/>
                  </a:ext>
                </a:extLst>
              </a:tr>
            </a:tbl>
          </a:graphicData>
        </a:graphic>
      </p:graphicFrame>
    </p:spTree>
    <p:extLst>
      <p:ext uri="{BB962C8B-B14F-4D97-AF65-F5344CB8AC3E}">
        <p14:creationId xmlns:p14="http://schemas.microsoft.com/office/powerpoint/2010/main" val="27376180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Related Work</a:t>
            </a:r>
            <a:endParaRPr lang="en-US" dirty="0"/>
          </a:p>
        </p:txBody>
      </p:sp>
      <p:sp>
        <p:nvSpPr>
          <p:cNvPr id="3" name="Content Placeholder 2"/>
          <p:cNvSpPr>
            <a:spLocks noGrp="1"/>
          </p:cNvSpPr>
          <p:nvPr>
            <p:ph idx="13"/>
          </p:nvPr>
        </p:nvSpPr>
        <p:spPr/>
        <p:txBody>
          <a:bodyPr>
            <a:normAutofit fontScale="70000" lnSpcReduction="20000"/>
          </a:bodyPr>
          <a:lstStyle/>
          <a:p>
            <a:r>
              <a:rPr lang="en-IN" dirty="0" smtClean="0"/>
              <a:t>Data Mining in Healthcare</a:t>
            </a:r>
          </a:p>
          <a:p>
            <a:pPr lvl="1"/>
            <a:r>
              <a:rPr lang="en-US" dirty="0"/>
              <a:t>P</a:t>
            </a:r>
            <a:r>
              <a:rPr lang="en-US" dirty="0" smtClean="0"/>
              <a:t>ersonalized </a:t>
            </a:r>
            <a:r>
              <a:rPr lang="en-US" dirty="0"/>
              <a:t>medicine [</a:t>
            </a:r>
            <a:r>
              <a:rPr lang="en-US" dirty="0" smtClean="0"/>
              <a:t>9]</a:t>
            </a:r>
          </a:p>
          <a:p>
            <a:pPr lvl="1"/>
            <a:r>
              <a:rPr lang="en-US" dirty="0" smtClean="0"/>
              <a:t>Phenotyping [</a:t>
            </a:r>
            <a:r>
              <a:rPr lang="en-US" dirty="0"/>
              <a:t>7, 15, </a:t>
            </a:r>
            <a:r>
              <a:rPr lang="en-US" dirty="0" smtClean="0"/>
              <a:t>14]</a:t>
            </a:r>
          </a:p>
          <a:p>
            <a:pPr lvl="1"/>
            <a:r>
              <a:rPr lang="en-US" dirty="0"/>
              <a:t>A</a:t>
            </a:r>
            <a:r>
              <a:rPr lang="en-US" dirty="0" smtClean="0"/>
              <a:t>nalysis </a:t>
            </a:r>
            <a:r>
              <a:rPr lang="en-US" dirty="0"/>
              <a:t>of electronic medical records [5, 18</a:t>
            </a:r>
            <a:r>
              <a:rPr lang="en-US" dirty="0" smtClean="0"/>
              <a:t>]</a:t>
            </a:r>
          </a:p>
          <a:p>
            <a:pPr lvl="1"/>
            <a:r>
              <a:rPr lang="en-US" dirty="0"/>
              <a:t>M</a:t>
            </a:r>
            <a:r>
              <a:rPr lang="en-US" dirty="0" smtClean="0"/>
              <a:t>ortality </a:t>
            </a:r>
            <a:r>
              <a:rPr lang="en-US" dirty="0"/>
              <a:t>prediction [</a:t>
            </a:r>
            <a:r>
              <a:rPr lang="en-US" dirty="0" smtClean="0"/>
              <a:t>11, 16]</a:t>
            </a:r>
          </a:p>
          <a:p>
            <a:pPr lvl="1"/>
            <a:r>
              <a:rPr lang="en-US" dirty="0"/>
              <a:t>P</a:t>
            </a:r>
            <a:r>
              <a:rPr lang="en-US" dirty="0" smtClean="0"/>
              <a:t>atient </a:t>
            </a:r>
            <a:r>
              <a:rPr lang="en-US" dirty="0"/>
              <a:t>re-admission risks [6, 4</a:t>
            </a:r>
            <a:r>
              <a:rPr lang="en-US" dirty="0" smtClean="0"/>
              <a:t>]</a:t>
            </a:r>
          </a:p>
          <a:p>
            <a:r>
              <a:rPr lang="en-IN" dirty="0" smtClean="0"/>
              <a:t>Visual Acuity Prediction</a:t>
            </a:r>
          </a:p>
          <a:p>
            <a:pPr lvl="1"/>
            <a:r>
              <a:rPr lang="en-US" dirty="0"/>
              <a:t>Baron et al. [3] use pupil size, ablation size, refractive error, and photoreceptor </a:t>
            </a:r>
            <a:r>
              <a:rPr lang="en-US" dirty="0" smtClean="0"/>
              <a:t>directional sensitivity </a:t>
            </a:r>
            <a:r>
              <a:rPr lang="en-US" dirty="0"/>
              <a:t>as features and a point-spread </a:t>
            </a:r>
            <a:r>
              <a:rPr lang="en-US" dirty="0" smtClean="0"/>
              <a:t>function</a:t>
            </a:r>
          </a:p>
          <a:p>
            <a:pPr lvl="2"/>
            <a:r>
              <a:rPr lang="en-IN" dirty="0" smtClean="0"/>
              <a:t>For PRK (</a:t>
            </a:r>
            <a:r>
              <a:rPr lang="en-US" dirty="0"/>
              <a:t>photorefractive </a:t>
            </a:r>
            <a:r>
              <a:rPr lang="en-US" dirty="0" smtClean="0"/>
              <a:t>keratectomy</a:t>
            </a:r>
            <a:r>
              <a:rPr lang="en-IN" dirty="0" smtClean="0"/>
              <a:t>) surgeries</a:t>
            </a:r>
            <a:endParaRPr lang="en-US" dirty="0" smtClean="0"/>
          </a:p>
          <a:p>
            <a:pPr lvl="1"/>
            <a:r>
              <a:rPr lang="en-US" dirty="0"/>
              <a:t>Olsen et al. [17] use </a:t>
            </a:r>
            <a:r>
              <a:rPr lang="en-US" dirty="0" err="1"/>
              <a:t>coloboma</a:t>
            </a:r>
            <a:r>
              <a:rPr lang="en-US" dirty="0"/>
              <a:t> size, optic nerve color, foveal development</a:t>
            </a:r>
            <a:r>
              <a:rPr lang="en-US" dirty="0" smtClean="0"/>
              <a:t>, and </a:t>
            </a:r>
            <a:r>
              <a:rPr lang="en-US" dirty="0" err="1"/>
              <a:t>subfoveal</a:t>
            </a:r>
            <a:r>
              <a:rPr lang="en-US" dirty="0"/>
              <a:t> retinal pigment epithelial changes as features and linear </a:t>
            </a:r>
            <a:r>
              <a:rPr lang="en-US" dirty="0" smtClean="0"/>
              <a:t>regression</a:t>
            </a:r>
          </a:p>
          <a:p>
            <a:pPr lvl="2"/>
            <a:r>
              <a:rPr lang="en-IN" dirty="0" smtClean="0"/>
              <a:t>For children</a:t>
            </a:r>
            <a:endParaRPr lang="en-US" dirty="0" smtClean="0"/>
          </a:p>
          <a:p>
            <a:pPr lvl="2"/>
            <a:endParaRPr lang="en-US" dirty="0"/>
          </a:p>
        </p:txBody>
      </p:sp>
    </p:spTree>
    <p:extLst>
      <p:ext uri="{BB962C8B-B14F-4D97-AF65-F5344CB8AC3E}">
        <p14:creationId xmlns:p14="http://schemas.microsoft.com/office/powerpoint/2010/main" val="40866269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t>
            </a:r>
            <a:r>
              <a:rPr lang="en-US" dirty="0" err="1" smtClean="0"/>
              <a:t>aways</a:t>
            </a:r>
            <a:endParaRPr lang="en-US" dirty="0"/>
          </a:p>
        </p:txBody>
      </p:sp>
      <p:sp>
        <p:nvSpPr>
          <p:cNvPr id="5" name="Content Placeholder 4"/>
          <p:cNvSpPr>
            <a:spLocks noGrp="1"/>
          </p:cNvSpPr>
          <p:nvPr>
            <p:ph idx="13"/>
          </p:nvPr>
        </p:nvSpPr>
        <p:spPr/>
        <p:txBody>
          <a:bodyPr>
            <a:normAutofit fontScale="92500" lnSpcReduction="20000"/>
          </a:bodyPr>
          <a:lstStyle/>
          <a:p>
            <a:r>
              <a:rPr lang="en-US" dirty="0" smtClean="0"/>
              <a:t>Problem: Given pre-surgery data about 404 patients. Train a machine learning model to predict what would be the new “eye number” (Uncorrected Visual Acuity or UCVA) 1 day/1 </a:t>
            </a:r>
            <a:r>
              <a:rPr lang="en-US" dirty="0" smtClean="0"/>
              <a:t>week/1 month </a:t>
            </a:r>
            <a:r>
              <a:rPr lang="en-US" dirty="0" smtClean="0"/>
              <a:t>after the surgery </a:t>
            </a:r>
          </a:p>
          <a:p>
            <a:r>
              <a:rPr lang="en-US" dirty="0"/>
              <a:t>We modeled the problem as a regression problem.</a:t>
            </a:r>
          </a:p>
          <a:p>
            <a:r>
              <a:rPr lang="en-US" dirty="0"/>
              <a:t>Overall we can predict the right “eye number” UCVA with an </a:t>
            </a:r>
            <a:r>
              <a:rPr lang="en-US" dirty="0" smtClean="0"/>
              <a:t>RMSE of </a:t>
            </a:r>
            <a:r>
              <a:rPr lang="en-US" dirty="0"/>
              <a:t>0.102, 0.094 and </a:t>
            </a:r>
            <a:r>
              <a:rPr lang="en-US" dirty="0" smtClean="0"/>
              <a:t>0.074 </a:t>
            </a:r>
            <a:r>
              <a:rPr lang="en-US" dirty="0" smtClean="0"/>
              <a:t>respectively for </a:t>
            </a:r>
            <a:r>
              <a:rPr lang="en-US" dirty="0"/>
              <a:t>day </a:t>
            </a:r>
            <a:r>
              <a:rPr lang="en-US" dirty="0" smtClean="0"/>
              <a:t>1, week 1 and month 1 after </a:t>
            </a:r>
            <a:r>
              <a:rPr lang="en-US" dirty="0"/>
              <a:t>the surgery.</a:t>
            </a:r>
          </a:p>
          <a:p>
            <a:pPr marL="0" indent="0">
              <a:buNone/>
            </a:pPr>
            <a:endParaRPr lang="en-US" dirty="0"/>
          </a:p>
        </p:txBody>
      </p:sp>
    </p:spTree>
    <p:extLst>
      <p:ext uri="{BB962C8B-B14F-4D97-AF65-F5344CB8AC3E}">
        <p14:creationId xmlns:p14="http://schemas.microsoft.com/office/powerpoint/2010/main" val="21330046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90800"/>
            <a:ext cx="9144000" cy="1143000"/>
          </a:xfrm>
        </p:spPr>
        <p:txBody>
          <a:bodyPr>
            <a:normAutofit fontScale="90000"/>
          </a:bodyPr>
          <a:lstStyle/>
          <a:p>
            <a:r>
              <a:rPr lang="en-US" dirty="0" smtClean="0"/>
              <a:t>Thanks!</a:t>
            </a:r>
            <a:br>
              <a:rPr lang="en-US" dirty="0" smtClean="0"/>
            </a:br>
            <a:r>
              <a:rPr lang="en-US" dirty="0" smtClean="0">
                <a:hlinkClick r:id="rId3"/>
              </a:rPr>
              <a:t>gmanish@microsoft.com</a:t>
            </a:r>
            <a:endParaRPr lang="en-US" dirty="0"/>
          </a:p>
        </p:txBody>
      </p:sp>
    </p:spTree>
    <p:extLst>
      <p:ext uri="{BB962C8B-B14F-4D97-AF65-F5344CB8AC3E}">
        <p14:creationId xmlns:p14="http://schemas.microsoft.com/office/powerpoint/2010/main" val="17824752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References</a:t>
            </a:r>
            <a:endParaRPr lang="en-US" dirty="0"/>
          </a:p>
        </p:txBody>
      </p:sp>
      <p:sp>
        <p:nvSpPr>
          <p:cNvPr id="3" name="Content Placeholder 2"/>
          <p:cNvSpPr>
            <a:spLocks noGrp="1"/>
          </p:cNvSpPr>
          <p:nvPr>
            <p:ph idx="13"/>
          </p:nvPr>
        </p:nvSpPr>
        <p:spPr/>
        <p:txBody>
          <a:bodyPr>
            <a:normAutofit fontScale="40000" lnSpcReduction="20000"/>
          </a:bodyPr>
          <a:lstStyle/>
          <a:p>
            <a:pPr marL="0" indent="0">
              <a:buNone/>
            </a:pPr>
            <a:r>
              <a:rPr lang="en-US"/>
              <a:t>1. Raymond A Applegate, Charles Ballentine, Hillery Gross, Edwin J Sarver, and Charlene A Sarver. Visual Acuity as a Function of Zernike Mode and Level of Root Mean Square Error. Optometry &amp; Vision Science, 80(2):97–105, 2003.</a:t>
            </a:r>
          </a:p>
          <a:p>
            <a:pPr marL="0" indent="0">
              <a:buNone/>
            </a:pPr>
            <a:r>
              <a:rPr lang="en-US"/>
              <a:t>2. Dimitri T Azar and Douglas Koch. LASIK (Laser in Situ Keratomileusis): Fundamentals, Surgical Techniques, and Complications. CRC Press, 2002.</a:t>
            </a:r>
          </a:p>
          <a:p>
            <a:pPr marL="0" indent="0">
              <a:buNone/>
            </a:pPr>
            <a:r>
              <a:rPr lang="en-US"/>
              <a:t>3. WS Baron and C Munnerlyn. Predicting Visual Performance following Excimer Photorefractive Keratectomy. Refractive &amp; Corneal Surgery, 8(5):355–362, 1991.</a:t>
            </a:r>
          </a:p>
          <a:p>
            <a:pPr marL="0" indent="0">
              <a:buNone/>
            </a:pPr>
            <a:r>
              <a:rPr lang="en-US"/>
              <a:t>4. Senjuti Basu Roy, Ankur Teredesai, Kiyana Zolfaghar, Rui Liu, David Hazel, Stacey Newman, and Albert Marinez. Dynamic Hierarchical Classification for Patient Risk-of- Readmission. In Proceedings of the 21th ACM SIGKDD International Conference on Knowledge Discovery and Data Mining,  1691–1700. ACM, 2015.</a:t>
            </a:r>
          </a:p>
          <a:p>
            <a:pPr marL="0" indent="0">
              <a:buNone/>
            </a:pPr>
            <a:r>
              <a:rPr lang="en-US"/>
              <a:t>5. Karla L Caballero Barajas and Ram Akella. Dynamically Modeling Patient’s Health State from Electronic Medical Records: A Time Series Approach. In Proceedings of the 21th ACM SIGKDD International Conference on Knowledge Discovery and Data Mining,  69–78. ACM, 2015.</a:t>
            </a:r>
          </a:p>
          <a:p>
            <a:pPr marL="0" indent="0">
              <a:buNone/>
            </a:pPr>
            <a:r>
              <a:rPr lang="en-US"/>
              <a:t>6. Rich Caruana, Yin Lou, Johannes Gehrke, Paul Koch, Marc Sturm, and No´emie Elhadad. Intelligible Models for HealthCare: Predicting Pneumonia Risk and Hospital 30-day Readmission. In Proceedings of the 21th ACM SIGKDD International Conference on Knowledge Discovery and Data Mining,  1721–1730. ACM, 2015.</a:t>
            </a:r>
          </a:p>
          <a:p>
            <a:pPr marL="0" indent="0">
              <a:buNone/>
            </a:pPr>
            <a:r>
              <a:rPr lang="en-US"/>
              <a:t>7. Zhengping Che, David Kale, Wenzhe Li, Mohammad Taha Bahadori, and Yan Liu. Deep Computational Phenotyping. In Proceedings of the 21th ACM SIGKDD International Conference on Knowledge Discovery and Data Mining,  507–516. ACM, 2015.</a:t>
            </a:r>
          </a:p>
          <a:p>
            <a:pPr marL="0" indent="0">
              <a:buNone/>
            </a:pPr>
            <a:r>
              <a:rPr lang="en-US"/>
              <a:t>8. Xu Cheng, Arthur Bradley, and Larry N Thibos. Predicting Subjective Judgment of Best Focus with Objective Image Quality Metrics. Journal of Vision, 4(4):7, 2004.</a:t>
            </a:r>
          </a:p>
          <a:p>
            <a:pPr marL="0" indent="0">
              <a:buNone/>
            </a:pPr>
            <a:r>
              <a:rPr lang="en-US"/>
              <a:t>9. Kai Fan, Marisa Eisenberg, AlisonWalsh, Allison Aiello, and Katherine Heller. Hierarchical Graph-Coupled HMMs for Heterogeneous Personalized Health Data. In Proceedings of the 21th ACM SIGKDD International Conference on Knowledge Discovery and Data Mining,  239–248. ACM, 2015.</a:t>
            </a:r>
          </a:p>
          <a:p>
            <a:pPr marL="0" indent="0">
              <a:buNone/>
            </a:pPr>
            <a:r>
              <a:rPr lang="en-US"/>
              <a:t>10. Wade Faulkner. Laser Interferometric Prediction of Postoperative Visual Acuity in Patients with Cataracts. American Journal of Ophthalmology, 95(5):626–636, 1983.</a:t>
            </a:r>
          </a:p>
        </p:txBody>
      </p:sp>
    </p:spTree>
    <p:extLst>
      <p:ext uri="{BB962C8B-B14F-4D97-AF65-F5344CB8AC3E}">
        <p14:creationId xmlns:p14="http://schemas.microsoft.com/office/powerpoint/2010/main" val="25421154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References</a:t>
            </a:r>
            <a:endParaRPr lang="en-US" dirty="0"/>
          </a:p>
        </p:txBody>
      </p:sp>
      <p:sp>
        <p:nvSpPr>
          <p:cNvPr id="3" name="Content Placeholder 2"/>
          <p:cNvSpPr>
            <a:spLocks noGrp="1"/>
          </p:cNvSpPr>
          <p:nvPr>
            <p:ph idx="13"/>
          </p:nvPr>
        </p:nvSpPr>
        <p:spPr/>
        <p:txBody>
          <a:bodyPr>
            <a:normAutofit fontScale="40000" lnSpcReduction="20000"/>
          </a:bodyPr>
          <a:lstStyle/>
          <a:p>
            <a:pPr marL="0" indent="0">
              <a:buNone/>
            </a:pPr>
            <a:r>
              <a:rPr lang="en-US"/>
              <a:t>11. Marzyeh Ghassemi, Tristan Naumann, Finale Doshi-Velez, Nicole Brimmer, Rohit Joshi, Anna Rumshisky, and Peter Szolovits. Unfolding physiological state: Mortality modelling in intensive care units. In Proceedings of the 20th ACM SIGKDD international conference on Knowledge discovery and data mining,  75–84. ACM, 2014.</a:t>
            </a:r>
          </a:p>
          <a:p>
            <a:pPr marL="0" indent="0">
              <a:buNone/>
            </a:pPr>
            <a:r>
              <a:rPr lang="en-US"/>
              <a:t>12. Antonio Guirao, David R Williams, et al. A Method to Predict Refractive Errors from Wave Aberration Data. Optometry &amp; Vision Science, 80(1):36–42, 2003.</a:t>
            </a:r>
          </a:p>
          <a:p>
            <a:pPr marL="0" indent="0">
              <a:buNone/>
            </a:pPr>
            <a:r>
              <a:rPr lang="en-US"/>
              <a:t>13. M. A. Hall. Correlation-based Feature Subset Selection for Machine Learning. PhD thesis, University of Waikato, Hamilton, New Zealand, 1998.</a:t>
            </a:r>
          </a:p>
          <a:p>
            <a:pPr marL="0" indent="0">
              <a:buNone/>
            </a:pPr>
            <a:r>
              <a:rPr lang="en-US"/>
              <a:t>14. Joyce C Ho, Joydeep Ghosh, and Jimeng Sun. Marble: High-throughput phenotyping from electronic health records via sparse nonnegative tensor factorization. In Proceedings of the 20th ACM SIGKDD international conference on Knowledge discovery and data mining,  115–124. ACM, 2014.</a:t>
            </a:r>
          </a:p>
          <a:p>
            <a:pPr marL="0" indent="0">
              <a:buNone/>
            </a:pPr>
            <a:r>
              <a:rPr lang="en-US"/>
              <a:t>15. Chuanren Liu, Fei Wang, Jianying Hu, and Hui Xiong. Temporal Phenotyping from Longitudinal Electronic Health Records: A Graph Based Framework. In Proceedings of the 21th ACM SIGKDD International Conference on Knowledge Discovery and Data Mining,  705–714. ACM, 2015.</a:t>
            </a:r>
          </a:p>
          <a:p>
            <a:pPr marL="0" indent="0">
              <a:buNone/>
            </a:pPr>
            <a:r>
              <a:rPr lang="en-US"/>
              <a:t>16. Nozomi Nori, Hisashi Kashima, Kazuto Yamashita, Hiroshi Ikai, and Yuichi Imanaka. Simultaneous Modeling of Multiple Diseases for Mortality Prediction in Acute Hospital Care. In Proceedings of the 21th ACM SIGKDD International Conference on Knowledge Discovery and Data Mining,  855–864. ACM, 2015.</a:t>
            </a:r>
          </a:p>
          <a:p>
            <a:pPr marL="0" indent="0">
              <a:buNone/>
            </a:pPr>
            <a:r>
              <a:rPr lang="en-US"/>
              <a:t>17. TW Olsen, CG Summers, and WH Knobloch. Predicting Visual Acuity in Children with Colobomas involving the Optic Nerve. Journal of Pediatric Ophthalmology and Strabismus, 33(1):47–51, 1995.</a:t>
            </a:r>
          </a:p>
          <a:p>
            <a:pPr marL="0" indent="0">
              <a:buNone/>
            </a:pPr>
            <a:r>
              <a:rPr lang="en-US"/>
              <a:t>18. Sriram Somanchi, Samrachana Adhikari, Allen Lin, Elena Eneva, and Rayid Ghani. Early Prediction of Cardiac Arrest (Code Blue) using Electronic Medical Records.  1691– 1700, 2015.</a:t>
            </a:r>
          </a:p>
          <a:p>
            <a:pPr marL="0" indent="0">
              <a:buNone/>
            </a:pPr>
            <a:r>
              <a:rPr lang="en-US"/>
              <a:t>19. Robert C Spurny, Roberto Zaldivar, C Davis Belcher, and Richard J Simmons. Instruments for Predicting Visual Acuity: A Clinical Comparison. Archives of Ophthalmology, 104(2):196–200, 1986.</a:t>
            </a:r>
          </a:p>
          <a:p>
            <a:pPr marL="0" indent="0">
              <a:buNone/>
            </a:pPr>
            <a:r>
              <a:rPr lang="en-US"/>
              <a:t>20. Larry N Thibos, Xin Hong, Arthur Bradley, and Raymond A Applegate. Accuracy and Precision of Objective Refraction from Wavefront Aberrations. Journal of Vision, 4(4):9, 2004.</a:t>
            </a:r>
          </a:p>
          <a:p>
            <a:pPr marL="0" indent="0">
              <a:buNone/>
            </a:pPr>
            <a:r>
              <a:rPr lang="en-US"/>
              <a:t>21. Andrew B Watson and Albert J Ahumada. Predicting Visual Acuity from Wavefront Aberrations. Journal of Vision, 8(4):17, 2008.</a:t>
            </a:r>
          </a:p>
        </p:txBody>
      </p:sp>
    </p:spTree>
    <p:extLst>
      <p:ext uri="{BB962C8B-B14F-4D97-AF65-F5344CB8AC3E}">
        <p14:creationId xmlns:p14="http://schemas.microsoft.com/office/powerpoint/2010/main" val="1262976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idx="13"/>
          </p:nvPr>
        </p:nvSpPr>
        <p:spPr/>
        <p:txBody>
          <a:bodyPr/>
          <a:lstStyle/>
          <a:p>
            <a:r>
              <a:rPr lang="en-US" dirty="0" smtClean="0"/>
              <a:t>Given pre-surgery </a:t>
            </a:r>
            <a:r>
              <a:rPr lang="en-US" dirty="0" smtClean="0"/>
              <a:t>data (</a:t>
            </a:r>
            <a:r>
              <a:rPr lang="en-US" dirty="0"/>
              <a:t>Pre-operative examination results and demography information</a:t>
            </a:r>
            <a:r>
              <a:rPr lang="en-US" dirty="0" smtClean="0"/>
              <a:t>) </a:t>
            </a:r>
            <a:r>
              <a:rPr lang="en-US" dirty="0" smtClean="0"/>
              <a:t>about 404 </a:t>
            </a:r>
            <a:r>
              <a:rPr lang="en-US" dirty="0" smtClean="0"/>
              <a:t>patients (791 LASIK surgeries) from 2013 and 2014</a:t>
            </a:r>
            <a:endParaRPr lang="en-US" dirty="0" smtClean="0"/>
          </a:p>
          <a:p>
            <a:r>
              <a:rPr lang="en-US" dirty="0" smtClean="0"/>
              <a:t>Train a machine learning model to predict what would be the new “eye number” (Uncorrected Visual Acuity or UCVA) 1 day/1 </a:t>
            </a:r>
            <a:r>
              <a:rPr lang="en-US" dirty="0" smtClean="0"/>
              <a:t>week/1 month </a:t>
            </a:r>
            <a:r>
              <a:rPr lang="en-US" dirty="0" smtClean="0"/>
              <a:t>after the surgery </a:t>
            </a:r>
          </a:p>
          <a:p>
            <a:endParaRPr lang="en-US" dirty="0"/>
          </a:p>
        </p:txBody>
      </p:sp>
    </p:spTree>
    <p:extLst>
      <p:ext uri="{BB962C8B-B14F-4D97-AF65-F5344CB8AC3E}">
        <p14:creationId xmlns:p14="http://schemas.microsoft.com/office/powerpoint/2010/main" val="2137483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Challenges</a:t>
            </a:r>
            <a:endParaRPr lang="en-US" dirty="0"/>
          </a:p>
        </p:txBody>
      </p:sp>
      <p:sp>
        <p:nvSpPr>
          <p:cNvPr id="3" name="Content Placeholder 2"/>
          <p:cNvSpPr>
            <a:spLocks noGrp="1"/>
          </p:cNvSpPr>
          <p:nvPr>
            <p:ph idx="13"/>
          </p:nvPr>
        </p:nvSpPr>
        <p:spPr/>
        <p:txBody>
          <a:bodyPr/>
          <a:lstStyle/>
          <a:p>
            <a:r>
              <a:rPr lang="en-IN" dirty="0" smtClean="0"/>
              <a:t>The problem is challenging because</a:t>
            </a:r>
            <a:endParaRPr lang="en-US" dirty="0" smtClean="0"/>
          </a:p>
          <a:p>
            <a:pPr lvl="1"/>
            <a:r>
              <a:rPr lang="en-US" dirty="0" smtClean="0"/>
              <a:t>large </a:t>
            </a:r>
            <a:r>
              <a:rPr lang="en-US" dirty="0"/>
              <a:t>amount of data about such surgeries </a:t>
            </a:r>
            <a:r>
              <a:rPr lang="en-US" dirty="0" smtClean="0"/>
              <a:t>is not </a:t>
            </a:r>
            <a:r>
              <a:rPr lang="en-US" dirty="0"/>
              <a:t>easily </a:t>
            </a:r>
            <a:r>
              <a:rPr lang="en-US" dirty="0" smtClean="0"/>
              <a:t>available</a:t>
            </a:r>
          </a:p>
          <a:p>
            <a:pPr lvl="1"/>
            <a:r>
              <a:rPr lang="en-US" dirty="0" smtClean="0"/>
              <a:t>there </a:t>
            </a:r>
            <a:r>
              <a:rPr lang="en-US" dirty="0"/>
              <a:t>are a lot of pre-operative measurements that can be </a:t>
            </a:r>
            <a:r>
              <a:rPr lang="en-US" dirty="0" smtClean="0"/>
              <a:t>used as signals</a:t>
            </a:r>
          </a:p>
          <a:p>
            <a:pPr lvl="1"/>
            <a:r>
              <a:rPr lang="en-US" dirty="0" smtClean="0"/>
              <a:t>data </a:t>
            </a:r>
            <a:r>
              <a:rPr lang="en-US" dirty="0"/>
              <a:t>is sparse, i.e., there are a lot of missing values.</a:t>
            </a:r>
            <a:endParaRPr lang="en-US" dirty="0"/>
          </a:p>
        </p:txBody>
      </p:sp>
    </p:spTree>
    <p:extLst>
      <p:ext uri="{BB962C8B-B14F-4D97-AF65-F5344CB8AC3E}">
        <p14:creationId xmlns:p14="http://schemas.microsoft.com/office/powerpoint/2010/main" val="4243055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Laser </a:t>
            </a:r>
            <a:r>
              <a:rPr lang="en-IN" dirty="0"/>
              <a:t>S</a:t>
            </a:r>
            <a:r>
              <a:rPr lang="en-IN" dirty="0" smtClean="0"/>
              <a:t>urgery </a:t>
            </a:r>
            <a:r>
              <a:rPr lang="en-IN" dirty="0"/>
              <a:t>P</a:t>
            </a:r>
            <a:r>
              <a:rPr lang="en-IN" dirty="0" smtClean="0"/>
              <a:t>rocess</a:t>
            </a:r>
            <a:endParaRPr lang="en-US" dirty="0"/>
          </a:p>
        </p:txBody>
      </p:sp>
      <p:pic>
        <p:nvPicPr>
          <p:cNvPr id="5" name="Picture 4" descr="Picture of LASIK T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1"/>
            <a:ext cx="266838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a:xfrm>
            <a:off x="227215" y="3159382"/>
            <a:ext cx="2820785" cy="46369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zh-CN" sz="1400" dirty="0" smtClean="0">
                <a:latin typeface="Times New Roman" panose="02020603050405020304" pitchFamily="18" charset="0"/>
              </a:rPr>
              <a:t>A suction ring is centered over the cornea of the eye</a:t>
            </a:r>
            <a:r>
              <a:rPr lang="en-US" altLang="zh-CN" sz="1400" dirty="0" smtClean="0">
                <a:latin typeface="Times New Roman" panose="02020603050405020304" pitchFamily="18" charset="0"/>
                <a:cs typeface="Times New Roman" panose="02020603050405020304" pitchFamily="18" charset="0"/>
              </a:rPr>
              <a:t> </a:t>
            </a:r>
            <a:endParaRPr lang="en-US" altLang="zh-CN" sz="1400" dirty="0">
              <a:latin typeface="Times New Roman" panose="02020603050405020304" pitchFamily="18" charset="0"/>
              <a:cs typeface="Times New Roman" panose="02020603050405020304" pitchFamily="18" charset="0"/>
            </a:endParaRPr>
          </a:p>
        </p:txBody>
      </p:sp>
      <p:pic>
        <p:nvPicPr>
          <p:cNvPr id="7" name="Picture 5" descr="Picture of LASIK Tool Retrac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3057" y="1139372"/>
            <a:ext cx="2702726" cy="20620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Picture of Lasik Tool Moved Over Ey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0220" y="1139372"/>
            <a:ext cx="2694212" cy="2061030"/>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1"/>
          <p:cNvSpPr>
            <a:spLocks noChangeArrowheads="1"/>
          </p:cNvSpPr>
          <p:nvPr/>
        </p:nvSpPr>
        <p:spPr bwMode="auto">
          <a:xfrm>
            <a:off x="5791200" y="2057453"/>
            <a:ext cx="372605" cy="34219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Rectangle 9"/>
          <p:cNvSpPr/>
          <p:nvPr/>
        </p:nvSpPr>
        <p:spPr>
          <a:xfrm>
            <a:off x="3691502" y="3124200"/>
            <a:ext cx="4572000" cy="523220"/>
          </a:xfrm>
          <a:prstGeom prst="rect">
            <a:avLst/>
          </a:prstGeom>
        </p:spPr>
        <p:txBody>
          <a:bodyPr>
            <a:spAutoFit/>
          </a:bodyPr>
          <a:lstStyle/>
          <a:p>
            <a:r>
              <a:rPr lang="en-US" altLang="zh-CN" sz="1400" dirty="0">
                <a:latin typeface="Times New Roman" panose="02020603050405020304" pitchFamily="18" charset="0"/>
                <a:cs typeface="Times New Roman" panose="02020603050405020304" pitchFamily="18" charset="0"/>
              </a:rPr>
              <a:t>The microkeratome </a:t>
            </a:r>
            <a:r>
              <a:rPr lang="en-US" altLang="zh-CN" sz="1400" dirty="0">
                <a:latin typeface="Times New Roman" panose="02020603050405020304" pitchFamily="18" charset="0"/>
              </a:rPr>
              <a:t>creates a partial flap in the cornea of uniform thickness</a:t>
            </a:r>
            <a:r>
              <a:rPr lang="en-US" altLang="zh-CN" sz="1400" dirty="0">
                <a:latin typeface="Times New Roman" panose="02020603050405020304" pitchFamily="18" charset="0"/>
                <a:cs typeface="Times New Roman" panose="02020603050405020304" pitchFamily="18" charset="0"/>
              </a:rPr>
              <a:t> </a:t>
            </a:r>
            <a:endParaRPr lang="en-US" sz="1400" dirty="0"/>
          </a:p>
        </p:txBody>
      </p:sp>
      <p:pic>
        <p:nvPicPr>
          <p:cNvPr id="11" name="Picture 9" descr="Picture of Corneal Fl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962400"/>
            <a:ext cx="2668385" cy="204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33" descr="Picture of Laser Pulses/Cornea Flatten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6853" y="3962400"/>
            <a:ext cx="3059147" cy="20475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Picture of Flap Replaced/Central Cornea Flatten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2577" y="3962400"/>
            <a:ext cx="3051423" cy="204754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236740" y="5952270"/>
            <a:ext cx="2582660" cy="738664"/>
          </a:xfrm>
          <a:prstGeom prst="rect">
            <a:avLst/>
          </a:prstGeom>
        </p:spPr>
        <p:txBody>
          <a:bodyPr wrap="square">
            <a:spAutoFit/>
          </a:bodyPr>
          <a:lstStyle/>
          <a:p>
            <a:r>
              <a:rPr lang="en-US" sz="1400" dirty="0"/>
              <a:t>The corneal flap is folded back on the hinge exposing the middle portion of the cornea. </a:t>
            </a:r>
          </a:p>
        </p:txBody>
      </p:sp>
      <p:sp>
        <p:nvSpPr>
          <p:cNvPr id="16" name="Rectangle 15"/>
          <p:cNvSpPr/>
          <p:nvPr/>
        </p:nvSpPr>
        <p:spPr>
          <a:xfrm>
            <a:off x="2973185" y="5971247"/>
            <a:ext cx="2970415" cy="738664"/>
          </a:xfrm>
          <a:prstGeom prst="rect">
            <a:avLst/>
          </a:prstGeom>
        </p:spPr>
        <p:txBody>
          <a:bodyPr wrap="square">
            <a:spAutoFit/>
          </a:bodyPr>
          <a:lstStyle/>
          <a:p>
            <a:r>
              <a:rPr lang="en-US" sz="1400" dirty="0"/>
              <a:t>The excimer laser is then used to remove tissue and reshape the center of the cornea. </a:t>
            </a:r>
          </a:p>
        </p:txBody>
      </p:sp>
      <p:sp>
        <p:nvSpPr>
          <p:cNvPr id="17" name="Rectangle 16"/>
          <p:cNvSpPr/>
          <p:nvPr/>
        </p:nvSpPr>
        <p:spPr>
          <a:xfrm>
            <a:off x="6072841" y="6009941"/>
            <a:ext cx="2971800" cy="523220"/>
          </a:xfrm>
          <a:prstGeom prst="rect">
            <a:avLst/>
          </a:prstGeom>
        </p:spPr>
        <p:txBody>
          <a:bodyPr wrap="square">
            <a:spAutoFit/>
          </a:bodyPr>
          <a:lstStyle/>
          <a:p>
            <a:r>
              <a:rPr lang="en-US" sz="1400" dirty="0"/>
              <a:t>In the final step, the hinged flap is folded back into its original position. </a:t>
            </a:r>
          </a:p>
        </p:txBody>
      </p:sp>
    </p:spTree>
    <p:extLst>
      <p:ext uri="{BB962C8B-B14F-4D97-AF65-F5344CB8AC3E}">
        <p14:creationId xmlns:p14="http://schemas.microsoft.com/office/powerpoint/2010/main" val="2545966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Types of LASIK Surgeries</a:t>
            </a:r>
            <a:endParaRPr lang="en-US" dirty="0"/>
          </a:p>
        </p:txBody>
      </p:sp>
      <p:sp>
        <p:nvSpPr>
          <p:cNvPr id="3" name="Content Placeholder 2"/>
          <p:cNvSpPr>
            <a:spLocks noGrp="1"/>
          </p:cNvSpPr>
          <p:nvPr>
            <p:ph idx="13"/>
          </p:nvPr>
        </p:nvSpPr>
        <p:spPr/>
        <p:txBody>
          <a:bodyPr>
            <a:normAutofit fontScale="92500" lnSpcReduction="20000"/>
          </a:bodyPr>
          <a:lstStyle/>
          <a:p>
            <a:r>
              <a:rPr lang="en-US" dirty="0"/>
              <a:t>Plano-scan-LASIK: The corneal tissue is evenly ablated by the laser beam.</a:t>
            </a:r>
          </a:p>
          <a:p>
            <a:r>
              <a:rPr lang="en-US" dirty="0"/>
              <a:t>Aspheric-LASIK: Ablate the corneal tissue in an “egg-shaped” way using a “flying spot” laser beam.</a:t>
            </a:r>
          </a:p>
          <a:p>
            <a:r>
              <a:rPr lang="en-US" dirty="0"/>
              <a:t>Tissue-saving-LASIK: The aim is to save as much corneal tissue as possible during the laser ablation time.</a:t>
            </a:r>
          </a:p>
          <a:p>
            <a:r>
              <a:rPr lang="en-US" dirty="0" err="1"/>
              <a:t>Wavefront</a:t>
            </a:r>
            <a:r>
              <a:rPr lang="en-US" dirty="0"/>
              <a:t>-guided-LASIK </a:t>
            </a:r>
            <a:r>
              <a:rPr lang="en-US" dirty="0" smtClean="0"/>
              <a:t>(“individualized” </a:t>
            </a:r>
            <a:r>
              <a:rPr lang="en-US" dirty="0"/>
              <a:t>or </a:t>
            </a:r>
            <a:r>
              <a:rPr lang="en-US" dirty="0" smtClean="0"/>
              <a:t>“personalized”): </a:t>
            </a:r>
            <a:r>
              <a:rPr lang="en-US" dirty="0"/>
              <a:t>the eyes are measured pre-operatively using a </a:t>
            </a:r>
            <a:r>
              <a:rPr lang="en-US" dirty="0" err="1"/>
              <a:t>wavefront</a:t>
            </a:r>
            <a:r>
              <a:rPr lang="en-US" dirty="0"/>
              <a:t> pattern scanner.</a:t>
            </a:r>
          </a:p>
        </p:txBody>
      </p:sp>
    </p:spTree>
    <p:extLst>
      <p:ext uri="{BB962C8B-B14F-4D97-AF65-F5344CB8AC3E}">
        <p14:creationId xmlns:p14="http://schemas.microsoft.com/office/powerpoint/2010/main" val="2438205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a:t>
            </a:r>
            <a:endParaRPr lang="en-US" dirty="0"/>
          </a:p>
        </p:txBody>
      </p:sp>
      <p:sp>
        <p:nvSpPr>
          <p:cNvPr id="3" name="Content Placeholder 2"/>
          <p:cNvSpPr>
            <a:spLocks noGrp="1"/>
          </p:cNvSpPr>
          <p:nvPr>
            <p:ph idx="13"/>
          </p:nvPr>
        </p:nvSpPr>
        <p:spPr/>
        <p:txBody>
          <a:bodyPr/>
          <a:lstStyle/>
          <a:p>
            <a:r>
              <a:rPr lang="en-US" dirty="0" smtClean="0"/>
              <a:t>Demography details</a:t>
            </a:r>
          </a:p>
          <a:p>
            <a:pPr lvl="1"/>
            <a:r>
              <a:rPr lang="en-US" dirty="0" smtClean="0"/>
              <a:t>Gender, age</a:t>
            </a:r>
          </a:p>
          <a:p>
            <a:r>
              <a:rPr lang="en-US" dirty="0" smtClean="0"/>
              <a:t>Pre-operation examination details</a:t>
            </a:r>
          </a:p>
          <a:p>
            <a:pPr lvl="1"/>
            <a:r>
              <a:rPr lang="en-US" dirty="0" smtClean="0"/>
              <a:t>UCVA (uncorrected), </a:t>
            </a:r>
            <a:r>
              <a:rPr lang="en-US" dirty="0"/>
              <a:t>Near vision, </a:t>
            </a:r>
            <a:r>
              <a:rPr lang="en-US" dirty="0" smtClean="0"/>
              <a:t>BCVA (best) </a:t>
            </a:r>
            <a:r>
              <a:rPr lang="en-US" dirty="0"/>
              <a:t>with glasses, Sphere, Cylinder, Axis, Spherical equivalent, </a:t>
            </a:r>
            <a:r>
              <a:rPr lang="en-US" dirty="0" smtClean="0"/>
              <a:t>Slit </a:t>
            </a:r>
            <a:r>
              <a:rPr lang="en-US" dirty="0"/>
              <a:t>lamp, IOP, Retina, Topography machine, AR sphere, AR cylinder, AR Axis, </a:t>
            </a:r>
            <a:r>
              <a:rPr lang="en-US" dirty="0" err="1"/>
              <a:t>Preop</a:t>
            </a:r>
            <a:r>
              <a:rPr lang="en-US" dirty="0"/>
              <a:t> Corneal Thickness-Thinnest, steep-K, Flat -K, </a:t>
            </a:r>
            <a:r>
              <a:rPr lang="en-US" dirty="0" err="1"/>
              <a:t>Axis@Flat</a:t>
            </a:r>
            <a:r>
              <a:rPr lang="en-US" dirty="0"/>
              <a:t> K</a:t>
            </a:r>
          </a:p>
          <a:p>
            <a:pPr lvl="1"/>
            <a:endParaRPr lang="en-US" dirty="0" smtClean="0"/>
          </a:p>
          <a:p>
            <a:pPr lvl="1"/>
            <a:endParaRPr lang="en-US" dirty="0"/>
          </a:p>
        </p:txBody>
      </p:sp>
    </p:spTree>
    <p:extLst>
      <p:ext uri="{BB962C8B-B14F-4D97-AF65-F5344CB8AC3E}">
        <p14:creationId xmlns:p14="http://schemas.microsoft.com/office/powerpoint/2010/main" val="2471746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Features</a:t>
            </a:r>
            <a:endParaRPr lang="en-US" dirty="0"/>
          </a:p>
        </p:txBody>
      </p:sp>
      <p:sp>
        <p:nvSpPr>
          <p:cNvPr id="3" name="Content Placeholder 2"/>
          <p:cNvSpPr>
            <a:spLocks noGrp="1"/>
          </p:cNvSpPr>
          <p:nvPr>
            <p:ph idx="13"/>
          </p:nvPr>
        </p:nvSpPr>
        <p:spPr/>
        <p:txBody>
          <a:bodyPr/>
          <a:lstStyle/>
          <a:p>
            <a:r>
              <a:rPr lang="en-IN" dirty="0" smtClean="0"/>
              <a:t>Uncorrected Visual Acuity (UCVA): VA without glasses.</a:t>
            </a:r>
          </a:p>
          <a:p>
            <a:r>
              <a:rPr lang="en-US" dirty="0"/>
              <a:t>Uncorrected Near vision: VA measured using a small chart held near the patient.</a:t>
            </a:r>
          </a:p>
          <a:p>
            <a:r>
              <a:rPr lang="en-US" dirty="0"/>
              <a:t>Corrected Near vision: VA measured using a small chart held near the patient with glasses.</a:t>
            </a:r>
          </a:p>
          <a:p>
            <a:r>
              <a:rPr lang="en-US" dirty="0"/>
              <a:t>BCVA with glasses: The best VA one can achieve with glasses.</a:t>
            </a:r>
          </a:p>
        </p:txBody>
      </p:sp>
    </p:spTree>
    <p:extLst>
      <p:ext uri="{BB962C8B-B14F-4D97-AF65-F5344CB8AC3E}">
        <p14:creationId xmlns:p14="http://schemas.microsoft.com/office/powerpoint/2010/main" val="2602777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Features</a:t>
            </a:r>
            <a:endParaRPr lang="en-US" dirty="0"/>
          </a:p>
        </p:txBody>
      </p:sp>
      <p:sp>
        <p:nvSpPr>
          <p:cNvPr id="3" name="Content Placeholder 2"/>
          <p:cNvSpPr>
            <a:spLocks noGrp="1"/>
          </p:cNvSpPr>
          <p:nvPr>
            <p:ph idx="13"/>
          </p:nvPr>
        </p:nvSpPr>
        <p:spPr>
          <a:xfrm>
            <a:off x="457200" y="1371601"/>
            <a:ext cx="8229600" cy="1219200"/>
          </a:xfrm>
        </p:spPr>
        <p:txBody>
          <a:bodyPr>
            <a:normAutofit fontScale="55000" lnSpcReduction="20000"/>
          </a:bodyPr>
          <a:lstStyle/>
          <a:p>
            <a:r>
              <a:rPr lang="en-IN" dirty="0" smtClean="0"/>
              <a:t>Current sphere, cylinder and axis</a:t>
            </a:r>
          </a:p>
          <a:p>
            <a:r>
              <a:rPr lang="en-IN" dirty="0" smtClean="0"/>
              <a:t>Sphere: Correction in all meridians of the eye</a:t>
            </a:r>
          </a:p>
          <a:p>
            <a:r>
              <a:rPr lang="en-IN" dirty="0" smtClean="0"/>
              <a:t>Cylinder: Correction perpendicular to the axis direction</a:t>
            </a:r>
          </a:p>
          <a:p>
            <a:r>
              <a:rPr lang="en-IN" dirty="0" smtClean="0"/>
              <a:t>Axis: Lens meridian that contains no cylindrical power</a:t>
            </a:r>
          </a:p>
          <a:p>
            <a:endParaRPr lang="en-US" dirty="0"/>
          </a:p>
        </p:txBody>
      </p:sp>
      <p:pic>
        <p:nvPicPr>
          <p:cNvPr id="2050" name="Picture 2" descr="Specrx-sphermag2.png (208×1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90801"/>
            <a:ext cx="1981200" cy="11525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pecrx-cylmag2.png (227×1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590801"/>
            <a:ext cx="2162175" cy="15525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pecrx-cylmag1.png (330×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947988"/>
            <a:ext cx="3143250" cy="4381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ylinder_clock.png (730×6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6375" y="3505200"/>
            <a:ext cx="3121025" cy="2808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6185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62572</TotalTime>
  <Words>2425</Words>
  <Application>Microsoft Office PowerPoint</Application>
  <PresentationFormat>On-screen Show (4:3)</PresentationFormat>
  <Paragraphs>222</Paragraphs>
  <Slides>26</Slides>
  <Notes>2</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宋体</vt:lpstr>
      <vt:lpstr>Arial</vt:lpstr>
      <vt:lpstr>Calibri</vt:lpstr>
      <vt:lpstr>Cambria Math</vt:lpstr>
      <vt:lpstr>Noto Sans</vt:lpstr>
      <vt:lpstr>Times New Roman</vt:lpstr>
      <vt:lpstr>Office Theme</vt:lpstr>
      <vt:lpstr>Predicting Post-Operative Visual Acuity for LASIK Surgeries</vt:lpstr>
      <vt:lpstr>Motivation</vt:lpstr>
      <vt:lpstr>Problem</vt:lpstr>
      <vt:lpstr>Challenges</vt:lpstr>
      <vt:lpstr>Laser Surgery Process</vt:lpstr>
      <vt:lpstr>Types of LASIK Surgeries</vt:lpstr>
      <vt:lpstr>Features</vt:lpstr>
      <vt:lpstr>Features</vt:lpstr>
      <vt:lpstr>Features</vt:lpstr>
      <vt:lpstr>Features</vt:lpstr>
      <vt:lpstr>Features</vt:lpstr>
      <vt:lpstr>Surgery Settings as Features</vt:lpstr>
      <vt:lpstr>Method: Regression</vt:lpstr>
      <vt:lpstr>Multiple Forms of Regression</vt:lpstr>
      <vt:lpstr>GDBT Regression</vt:lpstr>
      <vt:lpstr>Dataset Statistics</vt:lpstr>
      <vt:lpstr>Metrics to Evaluate the Model</vt:lpstr>
      <vt:lpstr>Results Summary (10-fold Cross Validation)</vt:lpstr>
      <vt:lpstr>Results Summary (Day 1 UCVA)</vt:lpstr>
      <vt:lpstr>PowerPoint Presentation</vt:lpstr>
      <vt:lpstr>Most Important Features</vt:lpstr>
      <vt:lpstr>Related Work</vt:lpstr>
      <vt:lpstr>Take-aways</vt:lpstr>
      <vt:lpstr>Thanks! gmanish@microsoft.com</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Topk Shortest Path Distance Changes in an Evolutionary Network</dc:title>
  <dc:creator>gupta58</dc:creator>
  <cp:lastModifiedBy>Manish Gupta (BING-IDC)</cp:lastModifiedBy>
  <cp:revision>1117</cp:revision>
  <cp:lastPrinted>2015-10-04T14:15:45Z</cp:lastPrinted>
  <dcterms:created xsi:type="dcterms:W3CDTF">2010-09-27T20:42:21Z</dcterms:created>
  <dcterms:modified xsi:type="dcterms:W3CDTF">2016-01-03T15:08:38Z</dcterms:modified>
</cp:coreProperties>
</file>