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72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7FD0DD-EB7F-4E46-B00B-24F5C0242700}" type="datetimeFigureOut">
              <a:rPr lang="en-US" smtClean="0"/>
              <a:t>Wed-17-Feb-2016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08B4B-283D-4564-8466-993C9B2B102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Author2Vec: Learning Author Representations by Combining Content and Link Information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276600"/>
            <a:ext cx="7162800" cy="838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Ganesh J, Soumyajit Ganguly, Manish Gupta, Vasudeva Varma, Vikram </a:t>
            </a:r>
            <a:r>
              <a:rPr lang="en-US" dirty="0" err="1" smtClean="0">
                <a:solidFill>
                  <a:srgbClr val="00B050"/>
                </a:solidFill>
              </a:rPr>
              <a:t>Pudi</a:t>
            </a:r>
            <a:endParaRPr lang="en-US" dirty="0" smtClean="0">
              <a:solidFill>
                <a:srgbClr val="00B050"/>
              </a:solidFill>
            </a:endParaRPr>
          </a:p>
          <a:p>
            <a:endParaRPr lang="en-US" dirty="0" smtClean="0">
              <a:solidFill>
                <a:srgbClr val="00B05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599" y="4267200"/>
            <a:ext cx="4876801" cy="21004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Link-Info model (1)</a:t>
            </a:r>
            <a:endParaRPr lang="en-IN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400" dirty="0" smtClean="0"/>
                  <a:t>Model author-author relationship </a:t>
                </a:r>
                <a:r>
                  <a:rPr lang="en-IN" sz="2400" dirty="0" err="1" smtClean="0"/>
                  <a:t>r</a:t>
                </a:r>
                <a:r>
                  <a:rPr lang="en-IN" sz="2400" baseline="-25000" dirty="0" err="1" smtClean="0"/>
                  <a:t>L</a:t>
                </a:r>
                <a:r>
                  <a:rPr lang="en-IN" sz="2400" dirty="0" smtClean="0"/>
                  <a:t>(</a:t>
                </a:r>
                <a:r>
                  <a:rPr lang="en-IN" sz="2400" dirty="0" err="1" smtClean="0"/>
                  <a:t>u,v</a:t>
                </a:r>
                <a:r>
                  <a:rPr lang="en-IN" sz="2400" dirty="0" smtClean="0"/>
                  <a:t>).</a:t>
                </a:r>
              </a:p>
              <a:p>
                <a:r>
                  <a:rPr lang="en-IN" sz="2400" u="sng" dirty="0" smtClean="0"/>
                  <a:t>Input</a:t>
                </a:r>
                <a:r>
                  <a:rPr lang="en-IN" sz="2400" dirty="0" smtClean="0"/>
                  <a:t>: representation for author ‘u’ (</a:t>
                </a:r>
                <a14:m>
                  <m:oMath xmlns:m="http://schemas.openxmlformats.org/officeDocument/2006/math">
                    <m:r>
                      <a:rPr lang="en-IN" sz="2400" b="1" i="1" smtClean="0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IN" sz="2400" i="1" baseline="-2500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IN" sz="2400" dirty="0" smtClean="0"/>
                  <a:t>), representation for author ‘v’(</a:t>
                </a:r>
                <a14:m>
                  <m:oMath xmlns:m="http://schemas.openxmlformats.org/officeDocument/2006/math">
                    <m:r>
                      <a:rPr lang="en-IN" sz="2400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IN" sz="2400" b="1" i="1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IN" sz="2400" b="0" i="1" baseline="-2500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IN" sz="2400" dirty="0" smtClean="0"/>
                  <a:t>)</a:t>
                </a:r>
                <a:endParaRPr lang="en-IN" sz="2400" dirty="0"/>
              </a:p>
              <a:p>
                <a:r>
                  <a:rPr lang="en-IN" sz="2400" u="sng" dirty="0"/>
                  <a:t>Task</a:t>
                </a:r>
                <a:r>
                  <a:rPr lang="en-IN" sz="2400" dirty="0"/>
                  <a:t>: Predict whether </a:t>
                </a:r>
                <a:r>
                  <a:rPr lang="en-IN" sz="2400" dirty="0" smtClean="0"/>
                  <a:t>‘v’ has collaborated with ‘u’ </a:t>
                </a:r>
                <a:r>
                  <a:rPr lang="en-IN" sz="2400" dirty="0"/>
                  <a:t>or not</a:t>
                </a:r>
                <a:r>
                  <a:rPr lang="en-IN" sz="2400" dirty="0" smtClean="0"/>
                  <a:t>.</a:t>
                </a:r>
              </a:p>
              <a:p>
                <a:r>
                  <a:rPr lang="en-IN" sz="2400" u="sng" dirty="0" smtClean="0"/>
                  <a:t>Output</a:t>
                </a:r>
                <a:r>
                  <a:rPr lang="en-IN" sz="2400" dirty="0" smtClean="0"/>
                  <a:t>: 1 (-</a:t>
                </a:r>
                <a:r>
                  <a:rPr lang="en-IN" sz="2400" dirty="0" err="1" smtClean="0"/>
                  <a:t>ve</a:t>
                </a:r>
                <a:r>
                  <a:rPr lang="en-IN" sz="2400" dirty="0" smtClean="0"/>
                  <a:t> pair</a:t>
                </a:r>
                <a:r>
                  <a:rPr lang="en-IN" sz="2400" dirty="0"/>
                  <a:t>) or 2 (+</a:t>
                </a:r>
                <a:r>
                  <a:rPr lang="en-IN" sz="2400" dirty="0" err="1"/>
                  <a:t>ve</a:t>
                </a:r>
                <a:r>
                  <a:rPr lang="en-IN" sz="2400" dirty="0"/>
                  <a:t> pair</a:t>
                </a:r>
                <a:r>
                  <a:rPr lang="en-IN" sz="2400" dirty="0" smtClean="0"/>
                  <a:t>)</a:t>
                </a:r>
              </a:p>
              <a:p>
                <a:r>
                  <a:rPr lang="en-IN" sz="2400" dirty="0" smtClean="0"/>
                  <a:t>Generate negative samples with authors who have not </a:t>
                </a:r>
                <a:r>
                  <a:rPr lang="en-IN" sz="2400" dirty="0"/>
                  <a:t>collaborated </a:t>
                </a:r>
                <a:r>
                  <a:rPr lang="en-IN" sz="2400" dirty="0" smtClean="0"/>
                  <a:t>with author ‘u’.</a:t>
                </a:r>
              </a:p>
              <a:p>
                <a:r>
                  <a:rPr lang="en-IN" sz="2400" dirty="0" smtClean="0"/>
                  <a:t>Aim is to push the authors who share similar network structure closer, away from irrelevant authors.</a:t>
                </a:r>
                <a:endParaRPr lang="en-IN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63" t="-1078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4694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Link-Info </a:t>
            </a:r>
            <a:r>
              <a:rPr lang="en-IN" b="1" dirty="0"/>
              <a:t>model </a:t>
            </a:r>
            <a:r>
              <a:rPr lang="en-IN" b="1" dirty="0" smtClean="0"/>
              <a:t>(2)</a:t>
            </a:r>
            <a:endParaRPr lang="en-IN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IN" sz="2400" dirty="0" smtClean="0"/>
                  <a:t>For every pair, we run these equations: 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IN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(∗)</m:t>
                        </m:r>
                      </m:sup>
                    </m:sSubSup>
                  </m:oMath>
                </a14:m>
                <a:r>
                  <a:rPr lang="en-IN" sz="2400" dirty="0" smtClean="0"/>
                  <a:t> </a:t>
                </a:r>
                <a14:m>
                  <m:oMath xmlns:m="http://schemas.openxmlformats.org/officeDocument/2006/math">
                    <m:r>
                      <a:rPr lang="en-IN" sz="24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IN" sz="2400" b="0" i="1" baseline="-2500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IN" sz="1400" dirty="0" smtClean="0"/>
                  <a:t> </a:t>
                </a:r>
                <a14:m>
                  <m:oMath xmlns:m="http://schemas.openxmlformats.org/officeDocument/2006/math">
                    <m:r>
                      <a:rPr lang="en-IN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IN" sz="1400" dirty="0" smtClean="0"/>
                  <a:t>  </a:t>
                </a:r>
                <a14:m>
                  <m:oMath xmlns:m="http://schemas.openxmlformats.org/officeDocument/2006/math">
                    <m:r>
                      <a:rPr lang="en-IN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IN" sz="2400" b="0" i="1" baseline="-2500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IN" sz="2400" dirty="0" smtClean="0"/>
                  <a:t> 				(angle)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IN" sz="2400" dirty="0"/>
                  <a:t> </a:t>
                </a:r>
                <a14:m>
                  <m:oMath xmlns:m="http://schemas.openxmlformats.org/officeDocument/2006/math">
                    <m:r>
                      <a:rPr lang="en-IN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2400" b="0" i="1" smtClean="0">
                        <a:latin typeface="Cambria Math" panose="02040503050406030204" pitchFamily="18" charset="0"/>
                      </a:rPr>
                      <m:t>| </m:t>
                    </m:r>
                    <m:r>
                      <a:rPr lang="en-IN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IN" sz="2400" i="1" baseline="-2500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IN" sz="2400" dirty="0"/>
                  <a:t> </a:t>
                </a:r>
                <a14:m>
                  <m:oMath xmlns:m="http://schemas.openxmlformats.org/officeDocument/2006/math">
                    <m:r>
                      <a:rPr lang="en-IN" sz="24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IN" sz="2400" dirty="0" smtClean="0"/>
                  <a:t> </a:t>
                </a:r>
                <a14:m>
                  <m:oMath xmlns:m="http://schemas.openxmlformats.org/officeDocument/2006/math">
                    <m:r>
                      <a:rPr lang="en-IN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IN" sz="2400" b="0" i="1" baseline="-25000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IN" sz="2400" dirty="0"/>
                  <a:t> </a:t>
                </a:r>
                <a:r>
                  <a:rPr lang="en-IN" sz="2400" dirty="0" smtClean="0"/>
                  <a:t>|				(distance)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IN" sz="2400" dirty="0" smtClean="0"/>
                  <a:t> = </a:t>
                </a:r>
                <a:r>
                  <a:rPr lang="en-IN" sz="2400" dirty="0" err="1" smtClean="0"/>
                  <a:t>tanh</a:t>
                </a:r>
                <a:r>
                  <a:rPr lang="en-IN" sz="2400" dirty="0" smtClean="0"/>
                  <a:t>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en-IN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sz="24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IN" sz="24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  <m:sup>
                            <m:r>
                              <a:rPr lang="en-IN" sz="2400" i="1">
                                <a:latin typeface="Cambria Math" panose="02040503050406030204" pitchFamily="18" charset="0"/>
                              </a:rPr>
                              <m:t>(∗)</m:t>
                            </m:r>
                          </m:sup>
                        </m:sSub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(∗)</m:t>
                        </m:r>
                      </m:sup>
                    </m:sSubSup>
                  </m:oMath>
                </a14:m>
                <a:r>
                  <a:rPr lang="en-IN" sz="2400" dirty="0" smtClean="0"/>
                  <a:t>+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en-IN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sz="24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IN" sz="24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  <m:sup>
                            <m:r>
                              <a:rPr lang="en-IN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IN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IN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IN" sz="2400" dirty="0" smtClean="0"/>
                  <a:t>+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IN" sz="2400" dirty="0" smtClean="0"/>
                  <a:t>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en-IN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IN" sz="2400" b="0" i="0" smtClean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begChr m:val="["/>
                        <m:endChr m:val="]"/>
                        <m:ctrlPr>
                          <a:rPr lang="en-IN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sz="24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IN" sz="2400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d>
                          <m:dPr>
                            <m:ctrlPr>
                              <a:rPr lang="en-IN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IN" sz="2400" b="0" i="0" smtClean="0">
                                <a:latin typeface="Cambria Math" panose="02040503050406030204" pitchFamily="18" charset="0"/>
                              </a:rPr>
                              <m:t>u</m:t>
                            </m:r>
                            <m:r>
                              <a:rPr lang="en-IN" sz="2400" b="0" i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en-IN" sz="2400" b="0" i="0" smtClean="0"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</m:d>
                        <m:r>
                          <a:rPr lang="en-IN" sz="2400" b="0" i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IN" sz="2400" b="0" i="0" smtClean="0">
                            <a:latin typeface="Cambria Math" panose="02040503050406030204" pitchFamily="18" charset="0"/>
                          </a:rPr>
                          <m:t>l</m:t>
                        </m:r>
                      </m:e>
                    </m:d>
                    <m:r>
                      <a:rPr lang="en-IN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IN" sz="2400" b="0" i="0" smtClean="0">
                        <a:latin typeface="Cambria Math" panose="02040503050406030204" pitchFamily="18" charset="0"/>
                      </a:rPr>
                      <m:t>softmax</m:t>
                    </m:r>
                    <m:r>
                      <a:rPr lang="en-IN" sz="2400" b="0" i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IN" sz="2400" dirty="0" smtClean="0"/>
                  <a:t>.</a:t>
                </a:r>
                <a:r>
                  <a:rPr lang="en-IN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m:rPr>
                        <m:nor/>
                      </m:rPr>
                      <a:rPr lang="en-IN" sz="2400" dirty="0"/>
                      <m:t>+ </m:t>
                    </m:r>
                    <m:sSubSup>
                      <m:sSubSup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  <m: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m:rPr>
                        <m:nor/>
                      </m:rPr>
                      <a:rPr lang="en-IN" sz="2400" dirty="0"/>
                      <m:t>)</m:t>
                    </m:r>
                  </m:oMath>
                </a14:m>
                <a:endParaRPr lang="en-IN" sz="2400" dirty="0" smtClean="0"/>
              </a:p>
              <a:p>
                <a:pPr lvl="1"/>
                <a:r>
                  <a:rPr lang="en-IN" sz="20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IN" sz="2000" dirty="0"/>
                  <a:t> denotes whether</a:t>
                </a:r>
              </a:p>
              <a:p>
                <a:pPr lvl="2"/>
                <a:r>
                  <a:rPr lang="en-IN" sz="1600" dirty="0"/>
                  <a:t>u </a:t>
                </a:r>
                <a:r>
                  <a:rPr lang="en-IN" sz="1600" dirty="0" smtClean="0"/>
                  <a:t>and v wrote some paper together; </a:t>
                </a:r>
                <a:r>
                  <a:rPr lang="en-IN" sz="1600" dirty="0"/>
                  <a:t>l=1</a:t>
                </a:r>
              </a:p>
              <a:p>
                <a:pPr lvl="2"/>
                <a:r>
                  <a:rPr lang="en-IN" sz="1600" dirty="0"/>
                  <a:t>u </a:t>
                </a:r>
                <a:r>
                  <a:rPr lang="en-IN" sz="1600" dirty="0" smtClean="0"/>
                  <a:t>and v never wrote a paper together; </a:t>
                </a:r>
                <a:r>
                  <a:rPr lang="en-IN" sz="1600" dirty="0"/>
                  <a:t>l=2</a:t>
                </a:r>
              </a:p>
              <a:p>
                <a:pPr lvl="1"/>
                <a:endParaRPr lang="en-IN" sz="2000" dirty="0"/>
              </a:p>
              <a:p>
                <a:endParaRPr lang="en-IN" sz="2400" dirty="0"/>
              </a:p>
              <a:p>
                <a:endParaRPr lang="en-IN" sz="2400" dirty="0" smtClean="0"/>
              </a:p>
              <a:p>
                <a:endParaRPr lang="en-IN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11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6536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Author2Vec</a:t>
            </a:r>
            <a:endParaRPr lang="en-IN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IN" sz="2400" dirty="0" smtClean="0"/>
                  <a:t>Overall objective function: </a:t>
                </a:r>
                <a14:m>
                  <m:oMath xmlns:m="http://schemas.openxmlformats.org/officeDocument/2006/math">
                    <m:r>
                      <a:rPr lang="en-IN" sz="2400" b="1" i="1" smtClean="0">
                        <a:latin typeface="Cambria Math" panose="02040503050406030204" pitchFamily="18" charset="0"/>
                      </a:rPr>
                      <m:t>𝑳</m:t>
                    </m:r>
                    <m:r>
                      <a:rPr lang="en-IN" sz="2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N" sz="2400" b="1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n-IN" sz="2400" b="1" i="1" smtClean="0">
                            <a:latin typeface="Cambria Math" panose="02040503050406030204" pitchFamily="18" charset="0"/>
                          </a:rPr>
                          <m:t>𝑪</m:t>
                        </m:r>
                      </m:sub>
                    </m:sSub>
                  </m:oMath>
                </a14:m>
                <a:r>
                  <a:rPr lang="en-IN" sz="2400" b="1" dirty="0" smtClean="0"/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24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b="1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IN" sz="2400" b="1" i="1">
                            <a:latin typeface="Cambria Math" panose="02040503050406030204" pitchFamily="18" charset="0"/>
                          </a:rPr>
                          <m:t>𝑳</m:t>
                        </m:r>
                      </m:e>
                      <m:sub>
                        <m:r>
                          <a:rPr lang="en-IN" sz="2400" b="1" i="1">
                            <a:latin typeface="Cambria Math" panose="02040503050406030204" pitchFamily="18" charset="0"/>
                          </a:rPr>
                          <m:t>𝑳</m:t>
                        </m:r>
                      </m:sub>
                    </m:sSub>
                  </m:oMath>
                </a14:m>
                <a:endParaRPr lang="en-IN" sz="2400" b="1" dirty="0" smtClean="0"/>
              </a:p>
              <a:p>
                <a:r>
                  <a:rPr lang="en-IN" sz="2400" dirty="0" smtClean="0"/>
                  <a:t>Uses Stochastic Gradient Descent (SGD) and Backpropagation to learn unknown parameters</a:t>
                </a:r>
              </a:p>
              <a:p>
                <a:r>
                  <a:rPr lang="en-IN" sz="2400" dirty="0" smtClean="0"/>
                  <a:t>Learning rate is fixed at 0.1.</a:t>
                </a:r>
                <a:endParaRPr lang="en-IN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963" t="-1078" r="-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446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Evaluation (1)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u="sng" dirty="0"/>
              <a:t>Dataset</a:t>
            </a:r>
            <a:r>
              <a:rPr lang="en-IN" sz="2400" dirty="0"/>
              <a:t>: </a:t>
            </a:r>
            <a:r>
              <a:rPr lang="en-IN" sz="2400" b="1" dirty="0"/>
              <a:t>DBLP</a:t>
            </a:r>
            <a:r>
              <a:rPr lang="en-IN" sz="2400" dirty="0"/>
              <a:t> (Chakraborty et al.)</a:t>
            </a:r>
          </a:p>
          <a:p>
            <a:pPr lvl="1"/>
            <a:r>
              <a:rPr lang="en-IN" sz="2400" dirty="0"/>
              <a:t>711810 papers (along with abstracts) </a:t>
            </a:r>
          </a:p>
          <a:p>
            <a:pPr lvl="1"/>
            <a:r>
              <a:rPr lang="en-IN" sz="2400" dirty="0"/>
              <a:t>500361 authors</a:t>
            </a:r>
          </a:p>
          <a:p>
            <a:pPr lvl="1"/>
            <a:r>
              <a:rPr lang="en-IN" sz="2400" dirty="0"/>
              <a:t>24 computer science fields (paper tags)</a:t>
            </a:r>
          </a:p>
          <a:p>
            <a:r>
              <a:rPr lang="en-IN" sz="2400" u="sng" dirty="0" smtClean="0"/>
              <a:t>Baseline</a:t>
            </a:r>
            <a:r>
              <a:rPr lang="en-IN" sz="2400" dirty="0" smtClean="0"/>
              <a:t>: </a:t>
            </a:r>
            <a:r>
              <a:rPr lang="en-IN" sz="2400" b="1" dirty="0" err="1" smtClean="0"/>
              <a:t>DeepWalk</a:t>
            </a:r>
            <a:endParaRPr lang="en-IN" sz="2400" b="1" dirty="0" smtClean="0"/>
          </a:p>
          <a:p>
            <a:pPr lvl="1"/>
            <a:endParaRPr lang="en-IN" sz="2400" dirty="0"/>
          </a:p>
          <a:p>
            <a:pPr lvl="1"/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08497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Evaluation (2)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Tasks-</a:t>
            </a:r>
          </a:p>
          <a:p>
            <a:pPr lvl="1"/>
            <a:r>
              <a:rPr lang="en-IN" b="1" dirty="0" smtClean="0"/>
              <a:t>Link Prediction</a:t>
            </a:r>
            <a:endParaRPr lang="en-IN" b="1" dirty="0"/>
          </a:p>
          <a:p>
            <a:pPr lvl="2"/>
            <a:r>
              <a:rPr lang="en-IN" dirty="0" smtClean="0"/>
              <a:t>Training years: 1990-2009</a:t>
            </a:r>
          </a:p>
          <a:p>
            <a:pPr lvl="2"/>
            <a:r>
              <a:rPr lang="en-IN" dirty="0" smtClean="0"/>
              <a:t>Testing year: 2010</a:t>
            </a:r>
          </a:p>
          <a:p>
            <a:pPr lvl="2"/>
            <a:r>
              <a:rPr lang="en-IN" dirty="0" smtClean="0"/>
              <a:t>Logistic Regression</a:t>
            </a:r>
          </a:p>
          <a:p>
            <a:pPr lvl="1"/>
            <a:r>
              <a:rPr lang="en-IN" b="1" dirty="0" smtClean="0"/>
              <a:t>Clustering</a:t>
            </a:r>
          </a:p>
          <a:p>
            <a:pPr lvl="2"/>
            <a:r>
              <a:rPr lang="en-IN" dirty="0" smtClean="0"/>
              <a:t>K-Means (with k=24)</a:t>
            </a:r>
          </a:p>
          <a:p>
            <a:pPr lvl="2"/>
            <a:r>
              <a:rPr lang="en-IN" dirty="0" smtClean="0"/>
              <a:t>Pick the field in which the author publishes the most as his/her tag.</a:t>
            </a:r>
          </a:p>
          <a:p>
            <a:pPr lvl="2"/>
            <a:endParaRPr lang="en-IN" dirty="0"/>
          </a:p>
          <a:p>
            <a:pPr lvl="1"/>
            <a:endParaRPr lang="en-IN" dirty="0"/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32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Evaluation (3)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Performance comparison</a:t>
            </a:r>
          </a:p>
          <a:p>
            <a:endParaRPr lang="en-IN" sz="2400" dirty="0" smtClean="0"/>
          </a:p>
          <a:p>
            <a:pPr lvl="2"/>
            <a:endParaRPr lang="en-IN" dirty="0"/>
          </a:p>
          <a:p>
            <a:pPr lvl="1"/>
            <a:endParaRPr lang="en-IN" sz="2400" dirty="0"/>
          </a:p>
          <a:p>
            <a:pPr lvl="1"/>
            <a:endParaRPr lang="en-IN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86028"/>
              </p:ext>
            </p:extLst>
          </p:nvPr>
        </p:nvGraphicFramePr>
        <p:xfrm>
          <a:off x="1447800" y="2438400"/>
          <a:ext cx="60960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b="1" dirty="0" smtClean="0"/>
                        <a:t>Task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 smtClean="0"/>
                        <a:t>Link Prediction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 smtClean="0"/>
                        <a:t>Clustering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b="1" dirty="0" smtClean="0"/>
                        <a:t>Model\Metric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 smtClean="0"/>
                        <a:t>Accuracy (%)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 smtClean="0"/>
                        <a:t>NMI (%)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b="1" dirty="0" err="1" smtClean="0"/>
                        <a:t>DeepWalk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81.965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19.956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b="1" dirty="0" smtClean="0"/>
                        <a:t>Content-info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80.707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19.823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b="1" dirty="0" smtClean="0"/>
                        <a:t>Link-info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72.808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19.163</a:t>
                      </a:r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b="1" dirty="0" smtClean="0"/>
                        <a:t>Author2Vec</a:t>
                      </a:r>
                      <a:endParaRPr lang="en-IN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 smtClean="0">
                          <a:solidFill>
                            <a:srgbClr val="00B050"/>
                          </a:solidFill>
                        </a:rPr>
                        <a:t>83.894</a:t>
                      </a:r>
                      <a:endParaRPr lang="en-IN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IN" b="1" dirty="0" smtClean="0">
                          <a:solidFill>
                            <a:srgbClr val="00B050"/>
                          </a:solidFill>
                        </a:rPr>
                        <a:t>20.122</a:t>
                      </a:r>
                      <a:endParaRPr lang="en-IN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44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Conclusion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 smtClean="0"/>
              <a:t>Author2Vec fuses content and link information to learn author </a:t>
            </a:r>
            <a:r>
              <a:rPr lang="en-IN" sz="2400" dirty="0" err="1" smtClean="0"/>
              <a:t>embeddings</a:t>
            </a:r>
            <a:r>
              <a:rPr lang="en-IN" sz="2400" dirty="0"/>
              <a:t> </a:t>
            </a:r>
            <a:r>
              <a:rPr lang="en-IN" sz="2400" dirty="0" smtClean="0"/>
              <a:t>given a co-authorship network.</a:t>
            </a:r>
          </a:p>
          <a:p>
            <a:r>
              <a:rPr lang="en-IN" sz="2400" b="1" u="sng" dirty="0" smtClean="0"/>
              <a:t>Future Directions:</a:t>
            </a:r>
          </a:p>
          <a:p>
            <a:pPr lvl="1"/>
            <a:r>
              <a:rPr lang="en-IN" sz="2400" dirty="0" smtClean="0"/>
              <a:t>Considering </a:t>
            </a:r>
            <a:r>
              <a:rPr lang="en-IN" sz="2400" b="1" dirty="0" smtClean="0"/>
              <a:t>weighted</a:t>
            </a:r>
            <a:r>
              <a:rPr lang="en-IN" sz="2400" dirty="0" smtClean="0"/>
              <a:t> graphs (‘weight’ </a:t>
            </a:r>
            <a:r>
              <a:rPr lang="en-IN" sz="2400" dirty="0" smtClean="0"/>
              <a:t>indicates </a:t>
            </a:r>
            <a:r>
              <a:rPr lang="en-IN" sz="2400" dirty="0" smtClean="0"/>
              <a:t>the number of papers co-authored).</a:t>
            </a:r>
          </a:p>
          <a:p>
            <a:pPr lvl="1"/>
            <a:r>
              <a:rPr lang="en-IN" sz="2400" dirty="0" smtClean="0"/>
              <a:t>Incorporating the </a:t>
            </a:r>
            <a:r>
              <a:rPr lang="en-IN" sz="2400" b="1" dirty="0" smtClean="0"/>
              <a:t>global</a:t>
            </a:r>
            <a:r>
              <a:rPr lang="en-IN" sz="2400" dirty="0" smtClean="0"/>
              <a:t> network information.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23694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References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N" sz="1600" dirty="0"/>
              <a:t>[1] </a:t>
            </a:r>
            <a:r>
              <a:rPr lang="en-IN" sz="1600" dirty="0" smtClean="0"/>
              <a:t>Ahmed</a:t>
            </a:r>
            <a:r>
              <a:rPr lang="en-IN" sz="1600" dirty="0"/>
              <a:t>, A., </a:t>
            </a:r>
            <a:r>
              <a:rPr lang="en-IN" sz="1600" dirty="0" err="1"/>
              <a:t>Shervashidze</a:t>
            </a:r>
            <a:r>
              <a:rPr lang="en-IN" sz="1600" dirty="0"/>
              <a:t>, N., </a:t>
            </a:r>
            <a:r>
              <a:rPr lang="en-IN" sz="1600" dirty="0" err="1"/>
              <a:t>Narayanamurthy</a:t>
            </a:r>
            <a:r>
              <a:rPr lang="en-IN" sz="1600" dirty="0"/>
              <a:t>, S., </a:t>
            </a:r>
            <a:r>
              <a:rPr lang="en-IN" sz="1600" dirty="0" err="1"/>
              <a:t>Josifovski</a:t>
            </a:r>
            <a:r>
              <a:rPr lang="en-IN" sz="1600" dirty="0"/>
              <a:t>, V., </a:t>
            </a:r>
            <a:r>
              <a:rPr lang="en-IN" sz="1600" dirty="0" err="1"/>
              <a:t>Smola</a:t>
            </a:r>
            <a:r>
              <a:rPr lang="en-IN" sz="1600" dirty="0"/>
              <a:t>, A.J.: </a:t>
            </a:r>
            <a:r>
              <a:rPr lang="en-IN" sz="1600" dirty="0" smtClean="0"/>
              <a:t>Distributed </a:t>
            </a:r>
            <a:r>
              <a:rPr lang="en-IN" sz="1600" dirty="0"/>
              <a:t>Large-scale Natural Graph Factorization. In: WWW. (2013) 37-48</a:t>
            </a:r>
          </a:p>
          <a:p>
            <a:pPr marL="0" indent="0">
              <a:buNone/>
            </a:pPr>
            <a:r>
              <a:rPr lang="en-IN" sz="1600" dirty="0"/>
              <a:t>[2] </a:t>
            </a:r>
            <a:r>
              <a:rPr lang="en-IN" sz="1600" dirty="0" err="1" smtClean="0"/>
              <a:t>Perozzi</a:t>
            </a:r>
            <a:r>
              <a:rPr lang="en-IN" sz="1600" dirty="0"/>
              <a:t>, B., Al-</a:t>
            </a:r>
            <a:r>
              <a:rPr lang="en-IN" sz="1600" dirty="0" err="1"/>
              <a:t>Rfou</a:t>
            </a:r>
            <a:r>
              <a:rPr lang="en-IN" sz="1600" dirty="0"/>
              <a:t>, R., </a:t>
            </a:r>
            <a:r>
              <a:rPr lang="en-IN" sz="1600" dirty="0" err="1"/>
              <a:t>Skiena</a:t>
            </a:r>
            <a:r>
              <a:rPr lang="en-IN" sz="1600" dirty="0"/>
              <a:t>, S.: </a:t>
            </a:r>
            <a:r>
              <a:rPr lang="en-IN" sz="1600" dirty="0" err="1"/>
              <a:t>DeepWalk</a:t>
            </a:r>
            <a:r>
              <a:rPr lang="en-IN" sz="1600" dirty="0"/>
              <a:t>: online learning of social representations. In: KDD. (2014) 701-710</a:t>
            </a:r>
          </a:p>
          <a:p>
            <a:pPr marL="0" indent="0">
              <a:buNone/>
            </a:pPr>
            <a:r>
              <a:rPr lang="en-IN" sz="1600" dirty="0"/>
              <a:t>[3] Le, Q., </a:t>
            </a:r>
            <a:r>
              <a:rPr lang="en-IN" sz="1600" dirty="0" err="1"/>
              <a:t>Mikolov</a:t>
            </a:r>
            <a:r>
              <a:rPr lang="en-IN" sz="1600" dirty="0"/>
              <a:t>, T.: Distributed Representations of Sentences and Documents. In: ICML. (2014) 1188-1196</a:t>
            </a:r>
          </a:p>
          <a:p>
            <a:pPr marL="0" indent="0">
              <a:buNone/>
            </a:pPr>
            <a:r>
              <a:rPr lang="en-IN" sz="1600" dirty="0"/>
              <a:t>[4] Chakraborty, T., </a:t>
            </a:r>
            <a:r>
              <a:rPr lang="en-IN" sz="1600" dirty="0" err="1"/>
              <a:t>Sikdar</a:t>
            </a:r>
            <a:r>
              <a:rPr lang="en-IN" sz="1600" dirty="0"/>
              <a:t>, S., </a:t>
            </a:r>
            <a:r>
              <a:rPr lang="en-IN" sz="1600" dirty="0" err="1"/>
              <a:t>Tammana</a:t>
            </a:r>
            <a:r>
              <a:rPr lang="en-IN" sz="1600" dirty="0"/>
              <a:t>, V., </a:t>
            </a:r>
            <a:r>
              <a:rPr lang="en-IN" sz="1600" dirty="0" err="1"/>
              <a:t>Ganguly</a:t>
            </a:r>
            <a:r>
              <a:rPr lang="en-IN" sz="1600" dirty="0"/>
              <a:t>, N., Mukherjee, A.: Computer Science Fields as Ground-truth Communities: Their Impact, Rise and Fall. In: ASONAM. (2013) 426-433</a:t>
            </a:r>
          </a:p>
          <a:p>
            <a:pPr marL="0" indent="0">
              <a:buNone/>
            </a:pPr>
            <a:r>
              <a:rPr lang="en-IN" sz="1600" dirty="0"/>
              <a:t>[5] </a:t>
            </a:r>
            <a:r>
              <a:rPr lang="en-IN" sz="1600" dirty="0" err="1"/>
              <a:t>Mikolov</a:t>
            </a:r>
            <a:r>
              <a:rPr lang="en-IN" sz="1600" dirty="0"/>
              <a:t>, T., </a:t>
            </a:r>
            <a:r>
              <a:rPr lang="en-IN" sz="1600" dirty="0" err="1"/>
              <a:t>Sutskever</a:t>
            </a:r>
            <a:r>
              <a:rPr lang="en-IN" sz="1600" dirty="0"/>
              <a:t>, I., Chen, K., </a:t>
            </a:r>
            <a:r>
              <a:rPr lang="en-IN" sz="1600" dirty="0" err="1"/>
              <a:t>Corrado</a:t>
            </a:r>
            <a:r>
              <a:rPr lang="en-IN" sz="1600" dirty="0"/>
              <a:t>, G., Dean, J.: Distributed Representations of Words and Phrases and their Compositionality. In: NIPS. (2013) 3111-3119</a:t>
            </a:r>
          </a:p>
          <a:p>
            <a:pPr marL="0" indent="0">
              <a:buNone/>
            </a:pPr>
            <a:r>
              <a:rPr lang="en-IN" sz="1600" dirty="0"/>
              <a:t>[6] </a:t>
            </a:r>
            <a:r>
              <a:rPr lang="en-IN" sz="1600" dirty="0" err="1"/>
              <a:t>Nowell</a:t>
            </a:r>
            <a:r>
              <a:rPr lang="en-IN" sz="1600" dirty="0"/>
              <a:t>, D.L., Kleinberg, J.: The link-prediction problem for social networks. In: Journal of the American Society for Information Science and Technology. (2007) 1019-1031</a:t>
            </a:r>
          </a:p>
          <a:p>
            <a:pPr marL="0" indent="0">
              <a:buNone/>
            </a:pPr>
            <a:r>
              <a:rPr lang="en-IN" sz="1600" dirty="0"/>
              <a:t>[7] Tai, K.S., </a:t>
            </a:r>
            <a:r>
              <a:rPr lang="en-IN" sz="1600" dirty="0" err="1"/>
              <a:t>Socher</a:t>
            </a:r>
            <a:r>
              <a:rPr lang="en-IN" sz="1600" dirty="0"/>
              <a:t>, R., Manning, C.D.: Improved semantic representations from tree-structured long short-term memory. In: ACL. (2015) 1556-1566</a:t>
            </a:r>
          </a:p>
        </p:txBody>
      </p:sp>
    </p:spTree>
    <p:extLst>
      <p:ext uri="{BB962C8B-B14F-4D97-AF65-F5344CB8AC3E}">
        <p14:creationId xmlns:p14="http://schemas.microsoft.com/office/powerpoint/2010/main" val="253221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Problem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084" y="1417638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L</a:t>
            </a:r>
            <a:r>
              <a:rPr lang="en-US" sz="2400" dirty="0" smtClean="0"/>
              <a:t>earn </a:t>
            </a:r>
            <a:r>
              <a:rPr lang="en-US" sz="2400" b="1" dirty="0" smtClean="0"/>
              <a:t>representations</a:t>
            </a:r>
            <a:r>
              <a:rPr lang="en-US" sz="2400" dirty="0" smtClean="0"/>
              <a:t> (or feature vectors) for </a:t>
            </a:r>
            <a:r>
              <a:rPr lang="en-US" sz="2400" dirty="0" smtClean="0"/>
              <a:t>each </a:t>
            </a:r>
            <a:r>
              <a:rPr lang="en-US" sz="2400" b="1" dirty="0" smtClean="0"/>
              <a:t>author </a:t>
            </a:r>
            <a:r>
              <a:rPr lang="en-US" sz="2400" dirty="0" smtClean="0"/>
              <a:t>in </a:t>
            </a:r>
            <a:r>
              <a:rPr lang="en-US" sz="2400" dirty="0" smtClean="0"/>
              <a:t>bibliographic </a:t>
            </a:r>
            <a:r>
              <a:rPr lang="en-US" sz="2400" dirty="0" smtClean="0"/>
              <a:t>co-authorship network.</a:t>
            </a:r>
          </a:p>
          <a:p>
            <a:pPr algn="just"/>
            <a:r>
              <a:rPr lang="en-US" sz="2400" dirty="0" smtClean="0"/>
              <a:t>The representation must capture the </a:t>
            </a:r>
            <a:r>
              <a:rPr lang="en-US" sz="2400" b="1" dirty="0" smtClean="0"/>
              <a:t>network properties </a:t>
            </a:r>
            <a:r>
              <a:rPr lang="en-US" sz="2400" dirty="0" smtClean="0"/>
              <a:t>of each author (i.e. authors who work in the same research area must be closer in the vector space), in </a:t>
            </a:r>
            <a:r>
              <a:rPr lang="en-US" sz="2400" dirty="0" smtClean="0"/>
              <a:t>a </a:t>
            </a:r>
            <a:r>
              <a:rPr lang="en-US" sz="2400" dirty="0" smtClean="0"/>
              <a:t>compact form.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Applications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The representations learned will help solve the following network mining tasks using off-the-shelf machine learning algorithms.</a:t>
            </a:r>
          </a:p>
          <a:p>
            <a:pPr lvl="1" algn="just"/>
            <a:r>
              <a:rPr lang="en-US" sz="2400" dirty="0" smtClean="0"/>
              <a:t>Author classification</a:t>
            </a:r>
          </a:p>
          <a:p>
            <a:pPr lvl="1" algn="just"/>
            <a:r>
              <a:rPr lang="en-US" sz="2400" dirty="0" smtClean="0"/>
              <a:t>Author recommendation</a:t>
            </a:r>
          </a:p>
          <a:p>
            <a:pPr lvl="1" algn="just"/>
            <a:r>
              <a:rPr lang="en-US" sz="2400" dirty="0" smtClean="0"/>
              <a:t>Co-authorship prediction</a:t>
            </a:r>
          </a:p>
          <a:p>
            <a:pPr lvl="1" algn="just"/>
            <a:r>
              <a:rPr lang="en-US" sz="2400" dirty="0" smtClean="0"/>
              <a:t>Author visualization</a:t>
            </a:r>
          </a:p>
          <a:p>
            <a:pPr lvl="1" algn="just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Existing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594" y="1417638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 smtClean="0"/>
              <a:t>State-of-the-art: </a:t>
            </a:r>
            <a:r>
              <a:rPr lang="en-US" sz="2400" b="1" dirty="0" err="1" smtClean="0"/>
              <a:t>DeepWalk</a:t>
            </a:r>
            <a:r>
              <a:rPr lang="en-US" sz="2400" dirty="0"/>
              <a:t> </a:t>
            </a:r>
            <a:r>
              <a:rPr lang="en-US" sz="2400" dirty="0" smtClean="0"/>
              <a:t>(</a:t>
            </a:r>
            <a:r>
              <a:rPr lang="en-US" sz="2400" dirty="0" err="1" smtClean="0"/>
              <a:t>Perozzi</a:t>
            </a:r>
            <a:r>
              <a:rPr lang="en-US" sz="2400" dirty="0" smtClean="0"/>
              <a:t> et al.)</a:t>
            </a:r>
          </a:p>
          <a:p>
            <a:pPr algn="just"/>
            <a:r>
              <a:rPr lang="en-US" sz="2400" dirty="0" err="1" smtClean="0"/>
              <a:t>DeepWalk</a:t>
            </a:r>
            <a:r>
              <a:rPr lang="en-US" sz="2400" dirty="0" smtClean="0"/>
              <a:t> converts a graph into a collection of sequences containing vertices using uniform sampling (truncated random walk).</a:t>
            </a:r>
          </a:p>
          <a:p>
            <a:pPr algn="just"/>
            <a:r>
              <a:rPr lang="en-US" sz="2400" dirty="0" smtClean="0"/>
              <a:t>Assuming each sequence as a sentence, they run the Skip-gram model (</a:t>
            </a:r>
            <a:r>
              <a:rPr lang="en-US" sz="2400" dirty="0" err="1" smtClean="0"/>
              <a:t>Mikolov</a:t>
            </a:r>
            <a:r>
              <a:rPr lang="en-US" sz="2400" dirty="0" smtClean="0"/>
              <a:t> et al.) to learn representation for each vertex.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Challenges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469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Link sparsity </a:t>
            </a:r>
            <a:r>
              <a:rPr lang="en-US" sz="2400" dirty="0" smtClean="0"/>
              <a:t>problem in real world information network.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For instance, two authors who write scientific articles related to the field ‘Machine Learning’ are not considered to be similar by </a:t>
            </a:r>
            <a:r>
              <a:rPr lang="en-US" sz="2400" dirty="0" err="1" smtClean="0"/>
              <a:t>DeepWalk</a:t>
            </a:r>
            <a:r>
              <a:rPr lang="en-US" sz="2400" dirty="0" smtClean="0"/>
              <a:t> if they are not connected.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Overcoming link sparsity problem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Can we use the </a:t>
            </a:r>
            <a:r>
              <a:rPr lang="en-US" sz="2400" b="1" dirty="0" smtClean="0"/>
              <a:t>content</a:t>
            </a:r>
            <a:r>
              <a:rPr lang="en-US" sz="2400" dirty="0" smtClean="0"/>
              <a:t> information (research article content) to bring authors who write similar content, closer?</a:t>
            </a:r>
          </a:p>
          <a:p>
            <a:r>
              <a:rPr lang="en-US" sz="2400" dirty="0" smtClean="0"/>
              <a:t>Can it complement the model focusing on link information only?</a:t>
            </a:r>
          </a:p>
          <a:p>
            <a:r>
              <a:rPr lang="en-US" sz="2400" dirty="0" smtClean="0"/>
              <a:t>In this work, we experiment with two models: one capturing the </a:t>
            </a:r>
            <a:r>
              <a:rPr lang="en-US" sz="2400" b="1" dirty="0" smtClean="0"/>
              <a:t>network</a:t>
            </a:r>
            <a:r>
              <a:rPr lang="en-US" sz="2400" dirty="0" smtClean="0"/>
              <a:t> information and the other capturing the </a:t>
            </a:r>
            <a:r>
              <a:rPr lang="en-US" sz="2400" b="1" dirty="0" smtClean="0"/>
              <a:t>textual</a:t>
            </a:r>
            <a:r>
              <a:rPr lang="en-US" sz="2400" dirty="0" smtClean="0"/>
              <a:t> information.</a:t>
            </a:r>
          </a:p>
          <a:p>
            <a:pPr marL="0" indent="0"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Problem formulation</a:t>
            </a:r>
            <a:endParaRPr lang="en-US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Co-authorship network, G = (V, E)</a:t>
                </a:r>
              </a:p>
              <a:p>
                <a:r>
                  <a:rPr lang="en-US" sz="2400" dirty="0" smtClean="0"/>
                  <a:t>Nodes ‘u’ are authors.</a:t>
                </a:r>
                <a:endParaRPr lang="en-US" sz="2400" dirty="0" smtClean="0"/>
              </a:p>
              <a:p>
                <a:r>
                  <a:rPr lang="en-US" sz="2400" dirty="0" smtClean="0"/>
                  <a:t>Edge(u, v) – Edge </a:t>
                </a:r>
                <a:r>
                  <a:rPr lang="en-US" sz="2400" dirty="0" smtClean="0"/>
                  <a:t>exists </a:t>
                </a:r>
                <a:r>
                  <a:rPr lang="en-US" sz="2400" dirty="0" smtClean="0"/>
                  <a:t>if authors ‘u’ and ‘v’ co-author at least one article.</a:t>
                </a:r>
              </a:p>
              <a:p>
                <a:r>
                  <a:rPr lang="en-US" sz="2400" dirty="0" err="1" smtClean="0"/>
                  <a:t>P</a:t>
                </a:r>
                <a:r>
                  <a:rPr lang="en-US" sz="2400" baseline="-25000" dirty="0" err="1" smtClean="0"/>
                  <a:t>u</a:t>
                </a:r>
                <a:r>
                  <a:rPr lang="en-US" sz="2400" dirty="0" smtClean="0"/>
                  <a:t> – Set of papers published by author ‘u’.</a:t>
                </a:r>
              </a:p>
              <a:p>
                <a:r>
                  <a:rPr lang="en-US" sz="2400" b="1" dirty="0" smtClean="0"/>
                  <a:t>Author2Vec’s goal is to learn author representation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𝒗</m:t>
                    </m:r>
                  </m:oMath>
                </a14:m>
                <a:r>
                  <a:rPr lang="en-US" sz="2400" baseline="-25000" dirty="0" smtClean="0"/>
                  <a:t>u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b="1" dirty="0" smtClean="0"/>
                  <a:t>R</a:t>
                </a:r>
                <a:r>
                  <a:rPr lang="en-US" sz="2400" b="1" baseline="30000" dirty="0" smtClean="0"/>
                  <a:t>d</a:t>
                </a:r>
                <a:r>
                  <a:rPr lang="en-US" sz="2400" b="1" dirty="0" smtClean="0"/>
                  <a:t> (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2400" b="1" dirty="0" smtClean="0">
                    <a:ea typeface="Cambria Math" panose="02040503050406030204" pitchFamily="18" charset="0"/>
                  </a:rPr>
                  <a:t>u</a:t>
                </a:r>
                <a:r>
                  <a:rPr lang="en-US" sz="24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sz="2400" b="1" dirty="0"/>
                  <a:t> </a:t>
                </a:r>
                <a:r>
                  <a:rPr lang="en-US" sz="2400" b="1" dirty="0" smtClean="0"/>
                  <a:t>V), where d is the embedding size.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3" t="-1078" r="-12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714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Content-Info model (1)</a:t>
            </a:r>
            <a:endParaRPr lang="en-IN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IN" sz="2400" dirty="0" smtClean="0"/>
                  <a:t>Model author-paper relationship </a:t>
                </a:r>
                <a:r>
                  <a:rPr lang="en-IN" sz="2400" dirty="0" err="1" smtClean="0"/>
                  <a:t>r</a:t>
                </a:r>
                <a:r>
                  <a:rPr lang="en-IN" sz="2400" baseline="-25000" dirty="0" err="1" smtClean="0"/>
                  <a:t>c</a:t>
                </a:r>
                <a:r>
                  <a:rPr lang="en-IN" sz="2400" dirty="0" smtClean="0"/>
                  <a:t>(</a:t>
                </a:r>
                <a:r>
                  <a:rPr lang="en-IN" sz="2400" dirty="0" err="1" smtClean="0"/>
                  <a:t>u,p</a:t>
                </a:r>
                <a:r>
                  <a:rPr lang="en-IN" sz="2400" dirty="0" smtClean="0"/>
                  <a:t>).</a:t>
                </a:r>
              </a:p>
              <a:p>
                <a:r>
                  <a:rPr lang="en-IN" sz="2400" u="sng" dirty="0" smtClean="0"/>
                  <a:t>Input</a:t>
                </a:r>
                <a:r>
                  <a:rPr lang="en-IN" sz="2400" dirty="0" smtClean="0"/>
                  <a:t>: representation for author </a:t>
                </a:r>
                <a:r>
                  <a:rPr lang="en-IN" sz="2400" dirty="0" smtClean="0"/>
                  <a:t>u (</a:t>
                </a:r>
                <a14:m>
                  <m:oMath xmlns:m="http://schemas.openxmlformats.org/officeDocument/2006/math">
                    <m:r>
                      <a:rPr lang="en-IN" sz="2400" b="1" i="1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IN" sz="2400" i="1" baseline="-2500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IN" sz="2400" dirty="0" smtClean="0"/>
                  <a:t>), representation for paper p (</a:t>
                </a:r>
                <a14:m>
                  <m:oMath xmlns:m="http://schemas.openxmlformats.org/officeDocument/2006/math">
                    <m:r>
                      <a:rPr lang="en-IN" sz="2400" b="1" i="1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IN" sz="2400" i="1" baseline="-2500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IN" sz="2400" dirty="0" smtClean="0"/>
                  <a:t>) </a:t>
                </a:r>
                <a:endParaRPr lang="en-IN" sz="2400" dirty="0"/>
              </a:p>
              <a:p>
                <a:r>
                  <a:rPr lang="en-IN" sz="2400" u="sng" dirty="0"/>
                  <a:t>Task</a:t>
                </a:r>
                <a:r>
                  <a:rPr lang="en-IN" sz="2400" dirty="0"/>
                  <a:t>: Predict whether </a:t>
                </a:r>
                <a:r>
                  <a:rPr lang="en-IN" sz="2400" dirty="0" smtClean="0"/>
                  <a:t>paper ‘p’ is </a:t>
                </a:r>
                <a:r>
                  <a:rPr lang="en-IN" sz="2400" dirty="0"/>
                  <a:t>written by </a:t>
                </a:r>
                <a:r>
                  <a:rPr lang="en-IN" sz="2400" dirty="0" smtClean="0"/>
                  <a:t>author ‘u’ </a:t>
                </a:r>
                <a:r>
                  <a:rPr lang="en-IN" sz="2400" dirty="0"/>
                  <a:t>or not</a:t>
                </a:r>
                <a:r>
                  <a:rPr lang="en-IN" sz="2400" dirty="0" smtClean="0"/>
                  <a:t>.</a:t>
                </a:r>
              </a:p>
              <a:p>
                <a:r>
                  <a:rPr lang="en-IN" sz="2400" u="sng" dirty="0" smtClean="0"/>
                  <a:t>Output</a:t>
                </a:r>
                <a:r>
                  <a:rPr lang="en-IN" sz="2400" dirty="0" smtClean="0"/>
                  <a:t>: 1 (-</a:t>
                </a:r>
                <a:r>
                  <a:rPr lang="en-IN" sz="2400" dirty="0" err="1" smtClean="0"/>
                  <a:t>ve</a:t>
                </a:r>
                <a:r>
                  <a:rPr lang="en-IN" sz="2400" dirty="0" smtClean="0"/>
                  <a:t> pair) or 2 (+</a:t>
                </a:r>
                <a:r>
                  <a:rPr lang="en-IN" sz="2400" dirty="0" err="1" smtClean="0"/>
                  <a:t>ve</a:t>
                </a:r>
                <a:r>
                  <a:rPr lang="en-IN" sz="2400" dirty="0" smtClean="0"/>
                  <a:t> pair)</a:t>
                </a:r>
              </a:p>
              <a:p>
                <a:r>
                  <a:rPr lang="en-IN" sz="2400" dirty="0" smtClean="0"/>
                  <a:t>Generate negative samples with papers not written by the author ‘u’</a:t>
                </a:r>
              </a:p>
              <a:p>
                <a:r>
                  <a:rPr lang="en-IN" sz="2400" dirty="0" smtClean="0"/>
                  <a:t>Aim is to push the representations closer to her content, away from irrelevant content.</a:t>
                </a:r>
              </a:p>
              <a:p>
                <a:r>
                  <a:rPr lang="en-IN" sz="2400" dirty="0" smtClean="0"/>
                  <a:t>Note </a:t>
                </a:r>
                <a14:m>
                  <m:oMath xmlns:m="http://schemas.openxmlformats.org/officeDocument/2006/math">
                    <m:r>
                      <a:rPr lang="en-IN" sz="2400" b="1" i="1">
                        <a:latin typeface="Cambria Math" panose="02040503050406030204" pitchFamily="18" charset="0"/>
                      </a:rPr>
                      <m:t>𝒗</m:t>
                    </m:r>
                    <m:r>
                      <a:rPr lang="en-IN" sz="2400" i="1" baseline="-2500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IN" sz="2400" dirty="0"/>
                  <a:t> </a:t>
                </a:r>
                <a:r>
                  <a:rPr lang="en-IN" sz="2400" dirty="0" smtClean="0"/>
                  <a:t>is initialized by running Paragraph2Vec (Le et al.) on all the abstracts.</a:t>
                </a:r>
                <a:endParaRPr lang="en-IN" sz="2400" dirty="0"/>
              </a:p>
              <a:p>
                <a:endParaRPr lang="en-IN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3" t="-1887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1483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Content-Info model </a:t>
            </a:r>
            <a:r>
              <a:rPr lang="en-IN" b="1" dirty="0" smtClean="0"/>
              <a:t>(2)</a:t>
            </a:r>
            <a:endParaRPr lang="en-IN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IN" sz="2400" dirty="0" smtClean="0"/>
                  <a:t>For every pair, we run these equations: 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IN" sz="240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  <m:sup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(∗)</m:t>
                        </m:r>
                      </m:sup>
                    </m:sSubSup>
                  </m:oMath>
                </a14:m>
                <a:r>
                  <a:rPr lang="en-IN" sz="2400" dirty="0" smtClean="0"/>
                  <a:t> </a:t>
                </a:r>
                <a14:m>
                  <m:oMath xmlns:m="http://schemas.openxmlformats.org/officeDocument/2006/math">
                    <m:r>
                      <a:rPr lang="en-IN" sz="24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IN" sz="2400" b="0" i="1" baseline="-25000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IN" sz="2400" dirty="0" smtClean="0"/>
                  <a:t> </a:t>
                </a:r>
                <a14:m>
                  <m:oMath xmlns:m="http://schemas.openxmlformats.org/officeDocument/2006/math">
                    <m:r>
                      <a:rPr lang="en-IN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IN" sz="1400" dirty="0" smtClean="0"/>
                  <a:t> </a:t>
                </a:r>
                <a:r>
                  <a:rPr lang="en-IN" sz="2400" dirty="0" smtClean="0"/>
                  <a:t> </a:t>
                </a:r>
                <a14:m>
                  <m:oMath xmlns:m="http://schemas.openxmlformats.org/officeDocument/2006/math">
                    <m:r>
                      <a:rPr lang="en-IN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IN" sz="2400" b="0" i="1" baseline="-2500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IN" sz="2400" dirty="0" smtClean="0"/>
                  <a:t> 				(angle)</a:t>
                </a:r>
              </a:p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  <m: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IN" sz="2400" dirty="0"/>
                  <a:t> </a:t>
                </a:r>
                <a14:m>
                  <m:oMath xmlns:m="http://schemas.openxmlformats.org/officeDocument/2006/math">
                    <m:r>
                      <a:rPr lang="en-IN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IN" sz="2400" b="0" i="1" smtClean="0">
                        <a:latin typeface="Cambria Math" panose="02040503050406030204" pitchFamily="18" charset="0"/>
                      </a:rPr>
                      <m:t>| </m:t>
                    </m:r>
                    <m:r>
                      <a:rPr lang="en-IN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IN" sz="2400" i="1" baseline="-2500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n-IN" sz="2400" dirty="0"/>
                  <a:t> </a:t>
                </a:r>
                <a14:m>
                  <m:oMath xmlns:m="http://schemas.openxmlformats.org/officeDocument/2006/math">
                    <m:r>
                      <a:rPr lang="en-IN" sz="2400" b="0" i="1" dirty="0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IN" sz="2400" dirty="0" smtClean="0"/>
                  <a:t> </a:t>
                </a:r>
                <a14:m>
                  <m:oMath xmlns:m="http://schemas.openxmlformats.org/officeDocument/2006/math">
                    <m:r>
                      <a:rPr lang="en-IN" sz="2400" i="1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IN" sz="2400" i="1" baseline="-2500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IN" sz="2400" dirty="0"/>
                  <a:t> </a:t>
                </a:r>
                <a:r>
                  <a:rPr lang="en-IN" sz="2400" dirty="0" smtClean="0"/>
                  <a:t>|				(distance)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IN" sz="2400" dirty="0" smtClean="0"/>
                  <a:t> = </a:t>
                </a:r>
                <a:r>
                  <a:rPr lang="en-IN" sz="2400" dirty="0" err="1" smtClean="0"/>
                  <a:t>tanh</a:t>
                </a:r>
                <a:r>
                  <a:rPr lang="en-IN" sz="2400" dirty="0" smtClean="0"/>
                  <a:t>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en-IN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sz="2400" b="0" i="1" smtClean="0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IN" sz="24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  <m:sup>
                            <m:r>
                              <a:rPr lang="en-IN" sz="2400" i="1">
                                <a:latin typeface="Cambria Math" panose="02040503050406030204" pitchFamily="18" charset="0"/>
                              </a:rPr>
                              <m:t>(∗)</m:t>
                            </m:r>
                          </m:sup>
                        </m:sSub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  <m: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(∗)</m:t>
                        </m:r>
                      </m:sup>
                    </m:sSubSup>
                  </m:oMath>
                </a14:m>
                <a:r>
                  <a:rPr lang="en-IN" sz="2400" dirty="0" smtClean="0"/>
                  <a:t>+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en-IN" sz="2400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IN" sz="2400" i="1">
                                <a:latin typeface="Cambria Math" panose="02040503050406030204" pitchFamily="18" charset="0"/>
                              </a:rPr>
                              <m:t>𝑊</m:t>
                            </m:r>
                          </m:e>
                          <m:sub>
                            <m:r>
                              <a:rPr lang="en-IN" sz="24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  <m:sup>
                            <m:r>
                              <a:rPr lang="en-IN" sz="24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IN" sz="24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IN" sz="24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sup>
                        </m:sSub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  <m: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IN" sz="2400" dirty="0" smtClean="0"/>
                  <a:t>+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  <m: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lang="en-IN" sz="2400" dirty="0" smtClean="0"/>
                  <a:t>)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IN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IN" sz="2400" b="0" i="0" smtClean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begChr m:val="["/>
                        <m:endChr m:val="]"/>
                        <m:ctrlPr>
                          <a:rPr lang="en-IN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IN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IN" sz="2400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b>
                            <m:r>
                              <a:rPr lang="en-IN" sz="2400" i="1">
                                <a:latin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  <m:d>
                          <m:dPr>
                            <m:ctrlPr>
                              <a:rPr lang="en-IN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IN" sz="2400" b="0" i="0" smtClean="0">
                                <a:latin typeface="Cambria Math" panose="02040503050406030204" pitchFamily="18" charset="0"/>
                              </a:rPr>
                              <m:t>u</m:t>
                            </m:r>
                            <m:r>
                              <a:rPr lang="en-IN" sz="2400" b="0" i="0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en-IN" sz="2400" b="0" i="0" smtClean="0">
                                <a:latin typeface="Cambria Math" panose="02040503050406030204" pitchFamily="18" charset="0"/>
                              </a:rPr>
                              <m:t>p</m:t>
                            </m:r>
                          </m:e>
                        </m:d>
                        <m:r>
                          <a:rPr lang="en-IN" sz="2400" b="0" i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sty m:val="p"/>
                          </m:rPr>
                          <a:rPr lang="en-IN" sz="2400" b="0" i="0" smtClean="0">
                            <a:latin typeface="Cambria Math" panose="02040503050406030204" pitchFamily="18" charset="0"/>
                          </a:rPr>
                          <m:t>l</m:t>
                        </m:r>
                      </m:e>
                    </m:d>
                    <m:r>
                      <a:rPr lang="en-IN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IN" sz="2400" b="0" i="0" smtClean="0">
                        <a:latin typeface="Cambria Math" panose="02040503050406030204" pitchFamily="18" charset="0"/>
                      </a:rPr>
                      <m:t>softmax</m:t>
                    </m:r>
                    <m:r>
                      <a:rPr lang="en-IN" sz="2400" b="0" i="0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IN" sz="2400" dirty="0" smtClean="0"/>
                  <a:t>.</a:t>
                </a:r>
                <a:r>
                  <a:rPr lang="en-IN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m:rPr>
                        <m:nor/>
                      </m:rPr>
                      <a:rPr lang="en-IN" sz="2400" dirty="0"/>
                      <m:t>+ </m:t>
                    </m:r>
                    <m:sSubSup>
                      <m:sSubSupPr>
                        <m:ctrlPr>
                          <a:rPr lang="en-IN" sz="24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  <m:sup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IN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IN" sz="24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  <m:r>
                      <m:rPr>
                        <m:nor/>
                      </m:rPr>
                      <a:rPr lang="en-IN" sz="2400" dirty="0"/>
                      <m:t>)</m:t>
                    </m:r>
                  </m:oMath>
                </a14:m>
                <a:endParaRPr lang="en-IN" sz="2400" dirty="0" smtClean="0"/>
              </a:p>
              <a:p>
                <a:pPr lvl="1"/>
                <a:r>
                  <a:rPr lang="en-IN" sz="2000" dirty="0" smtClean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en-IN" sz="2000" dirty="0" smtClean="0"/>
                  <a:t> denotes whether</a:t>
                </a:r>
              </a:p>
              <a:p>
                <a:pPr lvl="2"/>
                <a:r>
                  <a:rPr lang="en-IN" sz="1600" dirty="0" smtClean="0"/>
                  <a:t>u wrote paper p; l=1</a:t>
                </a:r>
              </a:p>
              <a:p>
                <a:pPr lvl="2"/>
                <a:r>
                  <a:rPr lang="en-IN" sz="1600" dirty="0" smtClean="0"/>
                  <a:t>u did not write paper p; l=2</a:t>
                </a:r>
                <a:endParaRPr lang="en-IN" sz="1600" dirty="0" smtClean="0"/>
              </a:p>
              <a:p>
                <a:pPr lvl="2"/>
                <a:endParaRPr lang="en-IN" sz="1600" dirty="0"/>
              </a:p>
              <a:p>
                <a:endParaRPr lang="en-IN" sz="2400" dirty="0"/>
              </a:p>
              <a:p>
                <a:endParaRPr lang="en-IN" sz="2400" dirty="0" smtClean="0"/>
              </a:p>
              <a:p>
                <a:endParaRPr lang="en-IN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11" t="-10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16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4701</TotalTime>
  <Words>940</Words>
  <Application>Microsoft Office PowerPoint</Application>
  <PresentationFormat>On-screen Show (4:3)</PresentationFormat>
  <Paragraphs>121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Cambria Math</vt:lpstr>
      <vt:lpstr>Office Theme</vt:lpstr>
      <vt:lpstr>Author2Vec: Learning Author Representations by Combining Content and Link Information</vt:lpstr>
      <vt:lpstr>Problem</vt:lpstr>
      <vt:lpstr>Applications</vt:lpstr>
      <vt:lpstr>Existing Work</vt:lpstr>
      <vt:lpstr>Challenges</vt:lpstr>
      <vt:lpstr>Overcoming link sparsity problem</vt:lpstr>
      <vt:lpstr>Problem formulation</vt:lpstr>
      <vt:lpstr>Content-Info model (1)</vt:lpstr>
      <vt:lpstr>Content-Info model (2)</vt:lpstr>
      <vt:lpstr>Link-Info model (1)</vt:lpstr>
      <vt:lpstr>Link-Info model (2)</vt:lpstr>
      <vt:lpstr>Author2Vec</vt:lpstr>
      <vt:lpstr>Evaluation (1)</vt:lpstr>
      <vt:lpstr>Evaluation (2)</vt:lpstr>
      <vt:lpstr>Evaluation (3)</vt:lpstr>
      <vt:lpstr>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Ganesh</dc:creator>
  <cp:lastModifiedBy>Manish Gupta (BING-IDC)</cp:lastModifiedBy>
  <cp:revision>124</cp:revision>
  <dcterms:created xsi:type="dcterms:W3CDTF">2016-02-14T05:15:29Z</dcterms:created>
  <dcterms:modified xsi:type="dcterms:W3CDTF">2016-02-18T09:25:47Z</dcterms:modified>
</cp:coreProperties>
</file>