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81" r:id="rId3"/>
    <p:sldId id="312" r:id="rId4"/>
    <p:sldId id="321" r:id="rId5"/>
    <p:sldId id="283" r:id="rId6"/>
    <p:sldId id="310" r:id="rId7"/>
    <p:sldId id="284" r:id="rId8"/>
    <p:sldId id="302" r:id="rId9"/>
    <p:sldId id="314" r:id="rId10"/>
    <p:sldId id="324" r:id="rId11"/>
    <p:sldId id="325" r:id="rId12"/>
    <p:sldId id="322" r:id="rId13"/>
    <p:sldId id="330" r:id="rId14"/>
    <p:sldId id="297" r:id="rId15"/>
    <p:sldId id="308" r:id="rId16"/>
    <p:sldId id="309" r:id="rId17"/>
    <p:sldId id="303" r:id="rId18"/>
    <p:sldId id="299" r:id="rId19"/>
    <p:sldId id="300" r:id="rId20"/>
    <p:sldId id="301" r:id="rId21"/>
    <p:sldId id="26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C11517-560C-4CD9-8066-DC09A77586AB}">
          <p14:sldIdLst>
            <p14:sldId id="256"/>
            <p14:sldId id="281"/>
            <p14:sldId id="312"/>
            <p14:sldId id="321"/>
            <p14:sldId id="283"/>
            <p14:sldId id="310"/>
            <p14:sldId id="284"/>
            <p14:sldId id="302"/>
            <p14:sldId id="314"/>
            <p14:sldId id="324"/>
            <p14:sldId id="325"/>
            <p14:sldId id="322"/>
            <p14:sldId id="330"/>
            <p14:sldId id="297"/>
            <p14:sldId id="308"/>
            <p14:sldId id="309"/>
            <p14:sldId id="303"/>
            <p14:sldId id="299"/>
            <p14:sldId id="300"/>
            <p14:sldId id="301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3C0C"/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03" autoAdjust="0"/>
    <p:restoredTop sz="70945" autoAdjust="0"/>
  </p:normalViewPr>
  <p:slideViewPr>
    <p:cSldViewPr snapToGrid="0" showGuides="1">
      <p:cViewPr varScale="1">
        <p:scale>
          <a:sx n="93" d="100"/>
          <a:sy n="93" d="100"/>
        </p:scale>
        <p:origin x="660" y="52"/>
      </p:cViewPr>
      <p:guideLst>
        <p:guide orient="horz" pos="2160"/>
        <p:guide pos="79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9EE4A-D67A-45A6-A663-2B31548103B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7A3D744-228E-43AE-9DF1-9B2C0FE15216}">
      <dgm:prSet phldrT="[Text]"/>
      <dgm:spPr/>
      <dgm:t>
        <a:bodyPr/>
        <a:lstStyle/>
        <a:p>
          <a:r>
            <a:rPr lang="en-US" dirty="0"/>
            <a:t>Streaming Samplers</a:t>
          </a:r>
        </a:p>
      </dgm:t>
    </dgm:pt>
    <dgm:pt modelId="{86E922C1-2655-4206-9FE4-8BA927F01560}" type="parTrans" cxnId="{9BBB4E6A-9E4C-4346-B4BC-B7086E056164}">
      <dgm:prSet/>
      <dgm:spPr/>
      <dgm:t>
        <a:bodyPr/>
        <a:lstStyle/>
        <a:p>
          <a:endParaRPr lang="en-US"/>
        </a:p>
      </dgm:t>
    </dgm:pt>
    <dgm:pt modelId="{08D89F81-6384-4E63-9BE7-91083F2BE081}" type="sibTrans" cxnId="{9BBB4E6A-9E4C-4346-B4BC-B7086E056164}">
      <dgm:prSet/>
      <dgm:spPr/>
      <dgm:t>
        <a:bodyPr/>
        <a:lstStyle/>
        <a:p>
          <a:endParaRPr lang="en-US"/>
        </a:p>
      </dgm:t>
    </dgm:pt>
    <dgm:pt modelId="{B70EF143-CC51-4151-8F92-9135D14A172F}">
      <dgm:prSet phldrT="[Text]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r>
            <a:rPr lang="en-US" dirty="0"/>
            <a:t>Cost- and error-based selection of sampled plans</a:t>
          </a:r>
        </a:p>
      </dgm:t>
    </dgm:pt>
    <dgm:pt modelId="{34DC7D2B-1744-460E-A818-4EFBE32DB862}" type="parTrans" cxnId="{5C7D1325-3FA4-4503-A2A5-B4669722FA02}">
      <dgm:prSet/>
      <dgm:spPr/>
      <dgm:t>
        <a:bodyPr/>
        <a:lstStyle/>
        <a:p>
          <a:endParaRPr lang="en-US"/>
        </a:p>
      </dgm:t>
    </dgm:pt>
    <dgm:pt modelId="{57E10938-CF93-4273-A714-F2E38AAF2FB0}" type="sibTrans" cxnId="{5C7D1325-3FA4-4503-A2A5-B4669722FA02}">
      <dgm:prSet/>
      <dgm:spPr/>
      <dgm:t>
        <a:bodyPr/>
        <a:lstStyle/>
        <a:p>
          <a:endParaRPr lang="en-US"/>
        </a:p>
      </dgm:t>
    </dgm:pt>
    <dgm:pt modelId="{A64C7369-1B45-47FE-BC77-00031E65B54E}" type="pres">
      <dgm:prSet presAssocID="{D0A9EE4A-D67A-45A6-A663-2B31548103B3}" presName="Name0" presStyleCnt="0">
        <dgm:presLayoutVars>
          <dgm:dir/>
          <dgm:resizeHandles val="exact"/>
        </dgm:presLayoutVars>
      </dgm:prSet>
      <dgm:spPr/>
    </dgm:pt>
    <dgm:pt modelId="{CAD5775C-C247-44E5-8F49-404B06725DD3}" type="pres">
      <dgm:prSet presAssocID="{37A3D744-228E-43AE-9DF1-9B2C0FE15216}" presName="node" presStyleLbl="node1" presStyleIdx="0" presStyleCnt="2" custScaleX="1139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C26DA-4C92-4343-B911-7398B83820AD}" type="pres">
      <dgm:prSet presAssocID="{08D89F81-6384-4E63-9BE7-91083F2BE081}" presName="sibTrans" presStyleLbl="sibTrans2D1" presStyleIdx="0" presStyleCnt="1" custLinFactNeighborX="8042" custLinFactNeighborY="-1375"/>
      <dgm:spPr/>
      <dgm:t>
        <a:bodyPr/>
        <a:lstStyle/>
        <a:p>
          <a:endParaRPr lang="en-US"/>
        </a:p>
      </dgm:t>
    </dgm:pt>
    <dgm:pt modelId="{1A413967-84BC-4240-B3DA-915DEAA1AE6D}" type="pres">
      <dgm:prSet presAssocID="{08D89F81-6384-4E63-9BE7-91083F2BE081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0FEF5C10-4813-4A4E-8770-8D8C9D83B3BD}" type="pres">
      <dgm:prSet presAssocID="{B70EF143-CC51-4151-8F92-9135D14A172F}" presName="node" presStyleLbl="node1" presStyleIdx="1" presStyleCnt="2" custScaleX="190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AFDAE9-F0EF-4939-84EF-BF35915233B1}" type="presOf" srcId="{B70EF143-CC51-4151-8F92-9135D14A172F}" destId="{0FEF5C10-4813-4A4E-8770-8D8C9D83B3BD}" srcOrd="0" destOrd="0" presId="urn:microsoft.com/office/officeart/2005/8/layout/process1"/>
    <dgm:cxn modelId="{463203D1-2534-40AC-AA2D-EB8D6A90D205}" type="presOf" srcId="{D0A9EE4A-D67A-45A6-A663-2B31548103B3}" destId="{A64C7369-1B45-47FE-BC77-00031E65B54E}" srcOrd="0" destOrd="0" presId="urn:microsoft.com/office/officeart/2005/8/layout/process1"/>
    <dgm:cxn modelId="{0B0E1C41-6B1E-4100-9845-B738590FC018}" type="presOf" srcId="{08D89F81-6384-4E63-9BE7-91083F2BE081}" destId="{1A413967-84BC-4240-B3DA-915DEAA1AE6D}" srcOrd="1" destOrd="0" presId="urn:microsoft.com/office/officeart/2005/8/layout/process1"/>
    <dgm:cxn modelId="{5C7D1325-3FA4-4503-A2A5-B4669722FA02}" srcId="{D0A9EE4A-D67A-45A6-A663-2B31548103B3}" destId="{B70EF143-CC51-4151-8F92-9135D14A172F}" srcOrd="1" destOrd="0" parTransId="{34DC7D2B-1744-460E-A818-4EFBE32DB862}" sibTransId="{57E10938-CF93-4273-A714-F2E38AAF2FB0}"/>
    <dgm:cxn modelId="{9BBB4E6A-9E4C-4346-B4BC-B7086E056164}" srcId="{D0A9EE4A-D67A-45A6-A663-2B31548103B3}" destId="{37A3D744-228E-43AE-9DF1-9B2C0FE15216}" srcOrd="0" destOrd="0" parTransId="{86E922C1-2655-4206-9FE4-8BA927F01560}" sibTransId="{08D89F81-6384-4E63-9BE7-91083F2BE081}"/>
    <dgm:cxn modelId="{2F606B92-3405-4020-96CA-2330AFD1EB3B}" type="presOf" srcId="{37A3D744-228E-43AE-9DF1-9B2C0FE15216}" destId="{CAD5775C-C247-44E5-8F49-404B06725DD3}" srcOrd="0" destOrd="0" presId="urn:microsoft.com/office/officeart/2005/8/layout/process1"/>
    <dgm:cxn modelId="{16BB22B6-D3E7-4017-B96D-2B2201532748}" type="presOf" srcId="{08D89F81-6384-4E63-9BE7-91083F2BE081}" destId="{2DCC26DA-4C92-4343-B911-7398B83820AD}" srcOrd="0" destOrd="0" presId="urn:microsoft.com/office/officeart/2005/8/layout/process1"/>
    <dgm:cxn modelId="{35A4CB0C-E4BA-4CE4-9A71-5E587F6E0C15}" type="presParOf" srcId="{A64C7369-1B45-47FE-BC77-00031E65B54E}" destId="{CAD5775C-C247-44E5-8F49-404B06725DD3}" srcOrd="0" destOrd="0" presId="urn:microsoft.com/office/officeart/2005/8/layout/process1"/>
    <dgm:cxn modelId="{4D2B1199-933C-4617-96C8-B112FB8E4807}" type="presParOf" srcId="{A64C7369-1B45-47FE-BC77-00031E65B54E}" destId="{2DCC26DA-4C92-4343-B911-7398B83820AD}" srcOrd="1" destOrd="0" presId="urn:microsoft.com/office/officeart/2005/8/layout/process1"/>
    <dgm:cxn modelId="{CCECAA3F-D679-4BA1-9E90-DC0E0D848C81}" type="presParOf" srcId="{2DCC26DA-4C92-4343-B911-7398B83820AD}" destId="{1A413967-84BC-4240-B3DA-915DEAA1AE6D}" srcOrd="0" destOrd="0" presId="urn:microsoft.com/office/officeart/2005/8/layout/process1"/>
    <dgm:cxn modelId="{C199E132-BBF4-431F-9FC7-2D85D8FCA8DE}" type="presParOf" srcId="{A64C7369-1B45-47FE-BC77-00031E65B54E}" destId="{0FEF5C10-4813-4A4E-8770-8D8C9D83B3B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A9EE4A-D67A-45A6-A663-2B31548103B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7A3D744-228E-43AE-9DF1-9B2C0FE15216}">
      <dgm:prSet phldrT="[Text]"/>
      <dgm:spPr/>
      <dgm:t>
        <a:bodyPr/>
        <a:lstStyle/>
        <a:p>
          <a:r>
            <a:rPr lang="en-US" dirty="0" smtClean="0"/>
            <a:t>Streaming Samplers</a:t>
          </a:r>
          <a:endParaRPr lang="en-US" dirty="0"/>
        </a:p>
      </dgm:t>
    </dgm:pt>
    <dgm:pt modelId="{86E922C1-2655-4206-9FE4-8BA927F01560}" type="parTrans" cxnId="{9BBB4E6A-9E4C-4346-B4BC-B7086E056164}">
      <dgm:prSet/>
      <dgm:spPr/>
      <dgm:t>
        <a:bodyPr/>
        <a:lstStyle/>
        <a:p>
          <a:endParaRPr lang="en-US"/>
        </a:p>
      </dgm:t>
    </dgm:pt>
    <dgm:pt modelId="{08D89F81-6384-4E63-9BE7-91083F2BE081}" type="sibTrans" cxnId="{9BBB4E6A-9E4C-4346-B4BC-B7086E056164}">
      <dgm:prSet/>
      <dgm:spPr/>
      <dgm:t>
        <a:bodyPr/>
        <a:lstStyle/>
        <a:p>
          <a:endParaRPr lang="en-US"/>
        </a:p>
      </dgm:t>
    </dgm:pt>
    <dgm:pt modelId="{B70EF143-CC51-4151-8F92-9135D14A172F}">
      <dgm:prSet phldrT="[Text]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r>
            <a:rPr lang="en-US" dirty="0"/>
            <a:t>Cost- and error-based selection of sampled plans</a:t>
          </a:r>
        </a:p>
      </dgm:t>
    </dgm:pt>
    <dgm:pt modelId="{34DC7D2B-1744-460E-A818-4EFBE32DB862}" type="parTrans" cxnId="{5C7D1325-3FA4-4503-A2A5-B4669722FA02}">
      <dgm:prSet/>
      <dgm:spPr/>
      <dgm:t>
        <a:bodyPr/>
        <a:lstStyle/>
        <a:p>
          <a:endParaRPr lang="en-US"/>
        </a:p>
      </dgm:t>
    </dgm:pt>
    <dgm:pt modelId="{57E10938-CF93-4273-A714-F2E38AAF2FB0}" type="sibTrans" cxnId="{5C7D1325-3FA4-4503-A2A5-B4669722FA02}">
      <dgm:prSet/>
      <dgm:spPr/>
      <dgm:t>
        <a:bodyPr/>
        <a:lstStyle/>
        <a:p>
          <a:endParaRPr lang="en-US"/>
        </a:p>
      </dgm:t>
    </dgm:pt>
    <dgm:pt modelId="{A64C7369-1B45-47FE-BC77-00031E65B54E}" type="pres">
      <dgm:prSet presAssocID="{D0A9EE4A-D67A-45A6-A663-2B31548103B3}" presName="Name0" presStyleCnt="0">
        <dgm:presLayoutVars>
          <dgm:dir/>
          <dgm:resizeHandles val="exact"/>
        </dgm:presLayoutVars>
      </dgm:prSet>
      <dgm:spPr/>
    </dgm:pt>
    <dgm:pt modelId="{CAD5775C-C247-44E5-8F49-404B06725DD3}" type="pres">
      <dgm:prSet presAssocID="{37A3D744-228E-43AE-9DF1-9B2C0FE15216}" presName="node" presStyleLbl="node1" presStyleIdx="0" presStyleCnt="2" custScaleX="1139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C26DA-4C92-4343-B911-7398B83820AD}" type="pres">
      <dgm:prSet presAssocID="{08D89F81-6384-4E63-9BE7-91083F2BE081}" presName="sibTrans" presStyleLbl="sibTrans2D1" presStyleIdx="0" presStyleCnt="1" custLinFactNeighborX="8042" custLinFactNeighborY="-1375"/>
      <dgm:spPr/>
      <dgm:t>
        <a:bodyPr/>
        <a:lstStyle/>
        <a:p>
          <a:endParaRPr lang="en-US"/>
        </a:p>
      </dgm:t>
    </dgm:pt>
    <dgm:pt modelId="{1A413967-84BC-4240-B3DA-915DEAA1AE6D}" type="pres">
      <dgm:prSet presAssocID="{08D89F81-6384-4E63-9BE7-91083F2BE081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0FEF5C10-4813-4A4E-8770-8D8C9D83B3BD}" type="pres">
      <dgm:prSet presAssocID="{B70EF143-CC51-4151-8F92-9135D14A172F}" presName="node" presStyleLbl="node1" presStyleIdx="1" presStyleCnt="2" custScaleX="190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AFDAE9-F0EF-4939-84EF-BF35915233B1}" type="presOf" srcId="{B70EF143-CC51-4151-8F92-9135D14A172F}" destId="{0FEF5C10-4813-4A4E-8770-8D8C9D83B3BD}" srcOrd="0" destOrd="0" presId="urn:microsoft.com/office/officeart/2005/8/layout/process1"/>
    <dgm:cxn modelId="{463203D1-2534-40AC-AA2D-EB8D6A90D205}" type="presOf" srcId="{D0A9EE4A-D67A-45A6-A663-2B31548103B3}" destId="{A64C7369-1B45-47FE-BC77-00031E65B54E}" srcOrd="0" destOrd="0" presId="urn:microsoft.com/office/officeart/2005/8/layout/process1"/>
    <dgm:cxn modelId="{0B0E1C41-6B1E-4100-9845-B738590FC018}" type="presOf" srcId="{08D89F81-6384-4E63-9BE7-91083F2BE081}" destId="{1A413967-84BC-4240-B3DA-915DEAA1AE6D}" srcOrd="1" destOrd="0" presId="urn:microsoft.com/office/officeart/2005/8/layout/process1"/>
    <dgm:cxn modelId="{5C7D1325-3FA4-4503-A2A5-B4669722FA02}" srcId="{D0A9EE4A-D67A-45A6-A663-2B31548103B3}" destId="{B70EF143-CC51-4151-8F92-9135D14A172F}" srcOrd="1" destOrd="0" parTransId="{34DC7D2B-1744-460E-A818-4EFBE32DB862}" sibTransId="{57E10938-CF93-4273-A714-F2E38AAF2FB0}"/>
    <dgm:cxn modelId="{9BBB4E6A-9E4C-4346-B4BC-B7086E056164}" srcId="{D0A9EE4A-D67A-45A6-A663-2B31548103B3}" destId="{37A3D744-228E-43AE-9DF1-9B2C0FE15216}" srcOrd="0" destOrd="0" parTransId="{86E922C1-2655-4206-9FE4-8BA927F01560}" sibTransId="{08D89F81-6384-4E63-9BE7-91083F2BE081}"/>
    <dgm:cxn modelId="{2F606B92-3405-4020-96CA-2330AFD1EB3B}" type="presOf" srcId="{37A3D744-228E-43AE-9DF1-9B2C0FE15216}" destId="{CAD5775C-C247-44E5-8F49-404B06725DD3}" srcOrd="0" destOrd="0" presId="urn:microsoft.com/office/officeart/2005/8/layout/process1"/>
    <dgm:cxn modelId="{16BB22B6-D3E7-4017-B96D-2B2201532748}" type="presOf" srcId="{08D89F81-6384-4E63-9BE7-91083F2BE081}" destId="{2DCC26DA-4C92-4343-B911-7398B83820AD}" srcOrd="0" destOrd="0" presId="urn:microsoft.com/office/officeart/2005/8/layout/process1"/>
    <dgm:cxn modelId="{35A4CB0C-E4BA-4CE4-9A71-5E587F6E0C15}" type="presParOf" srcId="{A64C7369-1B45-47FE-BC77-00031E65B54E}" destId="{CAD5775C-C247-44E5-8F49-404B06725DD3}" srcOrd="0" destOrd="0" presId="urn:microsoft.com/office/officeart/2005/8/layout/process1"/>
    <dgm:cxn modelId="{4D2B1199-933C-4617-96C8-B112FB8E4807}" type="presParOf" srcId="{A64C7369-1B45-47FE-BC77-00031E65B54E}" destId="{2DCC26DA-4C92-4343-B911-7398B83820AD}" srcOrd="1" destOrd="0" presId="urn:microsoft.com/office/officeart/2005/8/layout/process1"/>
    <dgm:cxn modelId="{CCECAA3F-D679-4BA1-9E90-DC0E0D848C81}" type="presParOf" srcId="{2DCC26DA-4C92-4343-B911-7398B83820AD}" destId="{1A413967-84BC-4240-B3DA-915DEAA1AE6D}" srcOrd="0" destOrd="0" presId="urn:microsoft.com/office/officeart/2005/8/layout/process1"/>
    <dgm:cxn modelId="{C199E132-BBF4-431F-9FC7-2D85D8FCA8DE}" type="presParOf" srcId="{A64C7369-1B45-47FE-BC77-00031E65B54E}" destId="{0FEF5C10-4813-4A4E-8770-8D8C9D83B3B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A9EE4A-D67A-45A6-A663-2B31548103B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7A3D744-228E-43AE-9DF1-9B2C0FE15216}">
      <dgm:prSet phldrT="[Text]"/>
      <dgm:spPr/>
      <dgm:t>
        <a:bodyPr/>
        <a:lstStyle/>
        <a:p>
          <a:r>
            <a:rPr lang="en-US" dirty="0"/>
            <a:t>Streaming Samplers</a:t>
          </a:r>
        </a:p>
      </dgm:t>
    </dgm:pt>
    <dgm:pt modelId="{86E922C1-2655-4206-9FE4-8BA927F01560}" type="parTrans" cxnId="{9BBB4E6A-9E4C-4346-B4BC-B7086E056164}">
      <dgm:prSet/>
      <dgm:spPr/>
      <dgm:t>
        <a:bodyPr/>
        <a:lstStyle/>
        <a:p>
          <a:endParaRPr lang="en-US"/>
        </a:p>
      </dgm:t>
    </dgm:pt>
    <dgm:pt modelId="{08D89F81-6384-4E63-9BE7-91083F2BE081}" type="sibTrans" cxnId="{9BBB4E6A-9E4C-4346-B4BC-B7086E056164}">
      <dgm:prSet/>
      <dgm:spPr/>
      <dgm:t>
        <a:bodyPr/>
        <a:lstStyle/>
        <a:p>
          <a:endParaRPr lang="en-US"/>
        </a:p>
      </dgm:t>
    </dgm:pt>
    <dgm:pt modelId="{B70EF143-CC51-4151-8F92-9135D14A172F}">
      <dgm:prSet phldrT="[Text]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r>
            <a:rPr lang="en-US" dirty="0"/>
            <a:t>Cost- and error-based selection of sampled plans</a:t>
          </a:r>
        </a:p>
      </dgm:t>
    </dgm:pt>
    <dgm:pt modelId="{34DC7D2B-1744-460E-A818-4EFBE32DB862}" type="parTrans" cxnId="{5C7D1325-3FA4-4503-A2A5-B4669722FA02}">
      <dgm:prSet/>
      <dgm:spPr/>
      <dgm:t>
        <a:bodyPr/>
        <a:lstStyle/>
        <a:p>
          <a:endParaRPr lang="en-US"/>
        </a:p>
      </dgm:t>
    </dgm:pt>
    <dgm:pt modelId="{57E10938-CF93-4273-A714-F2E38AAF2FB0}" type="sibTrans" cxnId="{5C7D1325-3FA4-4503-A2A5-B4669722FA02}">
      <dgm:prSet/>
      <dgm:spPr/>
      <dgm:t>
        <a:bodyPr/>
        <a:lstStyle/>
        <a:p>
          <a:endParaRPr lang="en-US"/>
        </a:p>
      </dgm:t>
    </dgm:pt>
    <dgm:pt modelId="{A64C7369-1B45-47FE-BC77-00031E65B54E}" type="pres">
      <dgm:prSet presAssocID="{D0A9EE4A-D67A-45A6-A663-2B31548103B3}" presName="Name0" presStyleCnt="0">
        <dgm:presLayoutVars>
          <dgm:dir/>
          <dgm:resizeHandles val="exact"/>
        </dgm:presLayoutVars>
      </dgm:prSet>
      <dgm:spPr/>
    </dgm:pt>
    <dgm:pt modelId="{CAD5775C-C247-44E5-8F49-404B06725DD3}" type="pres">
      <dgm:prSet presAssocID="{37A3D744-228E-43AE-9DF1-9B2C0FE15216}" presName="node" presStyleLbl="node1" presStyleIdx="0" presStyleCnt="2" custScaleX="113910" custScaleY="741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C26DA-4C92-4343-B911-7398B83820AD}" type="pres">
      <dgm:prSet presAssocID="{08D89F81-6384-4E63-9BE7-91083F2BE081}" presName="sibTrans" presStyleLbl="sibTrans2D1" presStyleIdx="0" presStyleCnt="1" custLinFactNeighborX="8042" custLinFactNeighborY="-1375"/>
      <dgm:spPr/>
      <dgm:t>
        <a:bodyPr/>
        <a:lstStyle/>
        <a:p>
          <a:endParaRPr lang="en-US"/>
        </a:p>
      </dgm:t>
    </dgm:pt>
    <dgm:pt modelId="{1A413967-84BC-4240-B3DA-915DEAA1AE6D}" type="pres">
      <dgm:prSet presAssocID="{08D89F81-6384-4E63-9BE7-91083F2BE081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0FEF5C10-4813-4A4E-8770-8D8C9D83B3BD}" type="pres">
      <dgm:prSet presAssocID="{B70EF143-CC51-4151-8F92-9135D14A172F}" presName="node" presStyleLbl="node1" presStyleIdx="1" presStyleCnt="2" custScaleX="190786" custScaleY="727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AFDAE9-F0EF-4939-84EF-BF35915233B1}" type="presOf" srcId="{B70EF143-CC51-4151-8F92-9135D14A172F}" destId="{0FEF5C10-4813-4A4E-8770-8D8C9D83B3BD}" srcOrd="0" destOrd="0" presId="urn:microsoft.com/office/officeart/2005/8/layout/process1"/>
    <dgm:cxn modelId="{463203D1-2534-40AC-AA2D-EB8D6A90D205}" type="presOf" srcId="{D0A9EE4A-D67A-45A6-A663-2B31548103B3}" destId="{A64C7369-1B45-47FE-BC77-00031E65B54E}" srcOrd="0" destOrd="0" presId="urn:microsoft.com/office/officeart/2005/8/layout/process1"/>
    <dgm:cxn modelId="{0B0E1C41-6B1E-4100-9845-B738590FC018}" type="presOf" srcId="{08D89F81-6384-4E63-9BE7-91083F2BE081}" destId="{1A413967-84BC-4240-B3DA-915DEAA1AE6D}" srcOrd="1" destOrd="0" presId="urn:microsoft.com/office/officeart/2005/8/layout/process1"/>
    <dgm:cxn modelId="{5C7D1325-3FA4-4503-A2A5-B4669722FA02}" srcId="{D0A9EE4A-D67A-45A6-A663-2B31548103B3}" destId="{B70EF143-CC51-4151-8F92-9135D14A172F}" srcOrd="1" destOrd="0" parTransId="{34DC7D2B-1744-460E-A818-4EFBE32DB862}" sibTransId="{57E10938-CF93-4273-A714-F2E38AAF2FB0}"/>
    <dgm:cxn modelId="{9BBB4E6A-9E4C-4346-B4BC-B7086E056164}" srcId="{D0A9EE4A-D67A-45A6-A663-2B31548103B3}" destId="{37A3D744-228E-43AE-9DF1-9B2C0FE15216}" srcOrd="0" destOrd="0" parTransId="{86E922C1-2655-4206-9FE4-8BA927F01560}" sibTransId="{08D89F81-6384-4E63-9BE7-91083F2BE081}"/>
    <dgm:cxn modelId="{2F606B92-3405-4020-96CA-2330AFD1EB3B}" type="presOf" srcId="{37A3D744-228E-43AE-9DF1-9B2C0FE15216}" destId="{CAD5775C-C247-44E5-8F49-404B06725DD3}" srcOrd="0" destOrd="0" presId="urn:microsoft.com/office/officeart/2005/8/layout/process1"/>
    <dgm:cxn modelId="{16BB22B6-D3E7-4017-B96D-2B2201532748}" type="presOf" srcId="{08D89F81-6384-4E63-9BE7-91083F2BE081}" destId="{2DCC26DA-4C92-4343-B911-7398B83820AD}" srcOrd="0" destOrd="0" presId="urn:microsoft.com/office/officeart/2005/8/layout/process1"/>
    <dgm:cxn modelId="{35A4CB0C-E4BA-4CE4-9A71-5E587F6E0C15}" type="presParOf" srcId="{A64C7369-1B45-47FE-BC77-00031E65B54E}" destId="{CAD5775C-C247-44E5-8F49-404B06725DD3}" srcOrd="0" destOrd="0" presId="urn:microsoft.com/office/officeart/2005/8/layout/process1"/>
    <dgm:cxn modelId="{4D2B1199-933C-4617-96C8-B112FB8E4807}" type="presParOf" srcId="{A64C7369-1B45-47FE-BC77-00031E65B54E}" destId="{2DCC26DA-4C92-4343-B911-7398B83820AD}" srcOrd="1" destOrd="0" presId="urn:microsoft.com/office/officeart/2005/8/layout/process1"/>
    <dgm:cxn modelId="{CCECAA3F-D679-4BA1-9E90-DC0E0D848C81}" type="presParOf" srcId="{2DCC26DA-4C92-4343-B911-7398B83820AD}" destId="{1A413967-84BC-4240-B3DA-915DEAA1AE6D}" srcOrd="0" destOrd="0" presId="urn:microsoft.com/office/officeart/2005/8/layout/process1"/>
    <dgm:cxn modelId="{C199E132-BBF4-431F-9FC7-2D85D8FCA8DE}" type="presParOf" srcId="{A64C7369-1B45-47FE-BC77-00031E65B54E}" destId="{0FEF5C10-4813-4A4E-8770-8D8C9D83B3B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5775C-C247-44E5-8F49-404B06725DD3}">
      <dsp:nvSpPr>
        <dsp:cNvPr id="0" name=""/>
        <dsp:cNvSpPr/>
      </dsp:nvSpPr>
      <dsp:spPr>
        <a:xfrm>
          <a:off x="1375" y="737017"/>
          <a:ext cx="3680966" cy="19388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/>
            <a:t>Streaming Samplers</a:t>
          </a:r>
        </a:p>
      </dsp:txBody>
      <dsp:txXfrm>
        <a:off x="58163" y="793805"/>
        <a:ext cx="3567390" cy="1825305"/>
      </dsp:txXfrm>
    </dsp:sp>
    <dsp:sp modelId="{2DCC26DA-4C92-4343-B911-7398B83820AD}">
      <dsp:nvSpPr>
        <dsp:cNvPr id="0" name=""/>
        <dsp:cNvSpPr/>
      </dsp:nvSpPr>
      <dsp:spPr>
        <a:xfrm>
          <a:off x="4060582" y="1294736"/>
          <a:ext cx="685071" cy="8014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>
        <a:off x="4060582" y="1455017"/>
        <a:ext cx="479550" cy="480842"/>
      </dsp:txXfrm>
    </dsp:sp>
    <dsp:sp modelId="{0FEF5C10-4813-4A4E-8770-8D8C9D83B3BD}">
      <dsp:nvSpPr>
        <dsp:cNvPr id="0" name=""/>
        <dsp:cNvSpPr/>
      </dsp:nvSpPr>
      <dsp:spPr>
        <a:xfrm>
          <a:off x="4974929" y="737017"/>
          <a:ext cx="6165190" cy="1938881"/>
        </a:xfrm>
        <a:prstGeom prst="roundRect">
          <a:avLst>
            <a:gd name="adj" fmla="val 10000"/>
          </a:avLst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/>
            <a:t>Cost- and error-based selection of sampled plans</a:t>
          </a:r>
        </a:p>
      </dsp:txBody>
      <dsp:txXfrm>
        <a:off x="5031717" y="793805"/>
        <a:ext cx="6051614" cy="18253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5775C-C247-44E5-8F49-404B06725DD3}">
      <dsp:nvSpPr>
        <dsp:cNvPr id="0" name=""/>
        <dsp:cNvSpPr/>
      </dsp:nvSpPr>
      <dsp:spPr>
        <a:xfrm>
          <a:off x="1375" y="737017"/>
          <a:ext cx="3680966" cy="19388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Streaming Samplers</a:t>
          </a:r>
          <a:endParaRPr lang="en-US" sz="4000" kern="1200" dirty="0"/>
        </a:p>
      </dsp:txBody>
      <dsp:txXfrm>
        <a:off x="58163" y="793805"/>
        <a:ext cx="3567390" cy="1825305"/>
      </dsp:txXfrm>
    </dsp:sp>
    <dsp:sp modelId="{2DCC26DA-4C92-4343-B911-7398B83820AD}">
      <dsp:nvSpPr>
        <dsp:cNvPr id="0" name=""/>
        <dsp:cNvSpPr/>
      </dsp:nvSpPr>
      <dsp:spPr>
        <a:xfrm>
          <a:off x="4060582" y="1294736"/>
          <a:ext cx="685071" cy="8014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>
        <a:off x="4060582" y="1455017"/>
        <a:ext cx="479550" cy="480842"/>
      </dsp:txXfrm>
    </dsp:sp>
    <dsp:sp modelId="{0FEF5C10-4813-4A4E-8770-8D8C9D83B3BD}">
      <dsp:nvSpPr>
        <dsp:cNvPr id="0" name=""/>
        <dsp:cNvSpPr/>
      </dsp:nvSpPr>
      <dsp:spPr>
        <a:xfrm>
          <a:off x="4974929" y="737017"/>
          <a:ext cx="6165190" cy="1938881"/>
        </a:xfrm>
        <a:prstGeom prst="roundRect">
          <a:avLst>
            <a:gd name="adj" fmla="val 10000"/>
          </a:avLst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/>
            <a:t>Cost- and error-based selection of sampled plans</a:t>
          </a:r>
        </a:p>
      </dsp:txBody>
      <dsp:txXfrm>
        <a:off x="5031717" y="793805"/>
        <a:ext cx="6051614" cy="18253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5775C-C247-44E5-8F49-404B06725DD3}">
      <dsp:nvSpPr>
        <dsp:cNvPr id="0" name=""/>
        <dsp:cNvSpPr/>
      </dsp:nvSpPr>
      <dsp:spPr>
        <a:xfrm>
          <a:off x="1375" y="316065"/>
          <a:ext cx="3680966" cy="14383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/>
            <a:t>Streaming Samplers</a:t>
          </a:r>
        </a:p>
      </dsp:txBody>
      <dsp:txXfrm>
        <a:off x="43503" y="358193"/>
        <a:ext cx="3596710" cy="1354083"/>
      </dsp:txXfrm>
    </dsp:sp>
    <dsp:sp modelId="{2DCC26DA-4C92-4343-B911-7398B83820AD}">
      <dsp:nvSpPr>
        <dsp:cNvPr id="0" name=""/>
        <dsp:cNvSpPr/>
      </dsp:nvSpPr>
      <dsp:spPr>
        <a:xfrm>
          <a:off x="4060582" y="623514"/>
          <a:ext cx="685071" cy="8014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4060582" y="783795"/>
        <a:ext cx="479550" cy="480842"/>
      </dsp:txXfrm>
    </dsp:sp>
    <dsp:sp modelId="{0FEF5C10-4813-4A4E-8770-8D8C9D83B3BD}">
      <dsp:nvSpPr>
        <dsp:cNvPr id="0" name=""/>
        <dsp:cNvSpPr/>
      </dsp:nvSpPr>
      <dsp:spPr>
        <a:xfrm>
          <a:off x="4974929" y="329715"/>
          <a:ext cx="6165190" cy="1411040"/>
        </a:xfrm>
        <a:prstGeom prst="roundRect">
          <a:avLst>
            <a:gd name="adj" fmla="val 10000"/>
          </a:avLst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/>
            <a:t>Cost- and error-based selection of sampled plans</a:t>
          </a:r>
        </a:p>
      </dsp:txBody>
      <dsp:txXfrm>
        <a:off x="5016257" y="371043"/>
        <a:ext cx="6082534" cy="1328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2F350B-6359-4C8E-9366-AF62AE19BFD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2EDAF-1219-4883-8B80-785834115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41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Hi,</a:t>
            </a:r>
            <a:r>
              <a:rPr lang="en-US" baseline="0" dirty="0"/>
              <a:t> My name is Srikanth from Microsoft. I am here to tell you about how to approximate the complex ad-hoc queries that we see in big-data clusters. This is joint work with </a:t>
            </a:r>
            <a:r>
              <a:rPr lang="en-US" baseline="0"/>
              <a:t>several collaborators.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2EDAF-1219-4883-8B80-785834115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579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2EDAF-1219-4883-8B80-785834115D1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5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2EDAF-1219-4883-8B80-785834115D1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770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2EDAF-1219-4883-8B80-785834115D1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07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Imagine a large shared cluster with tens of thousands of servers and </a:t>
            </a:r>
            <a:r>
              <a:rPr lang="en-US" dirty="0" err="1"/>
              <a:t>exabytes</a:t>
            </a:r>
            <a:r>
              <a:rPr lang="en-US" dirty="0"/>
              <a:t> of data. The cluster serves over a million queries each day,</a:t>
            </a:r>
            <a:r>
              <a:rPr lang="en-US" baseline="0" dirty="0"/>
              <a:t> a mix of batch and interactive workload and the all-up average server usage is over 70%. </a:t>
            </a:r>
          </a:p>
          <a:p>
            <a:endParaRPr lang="en-US" baseline="0" dirty="0"/>
          </a:p>
          <a:p>
            <a:r>
              <a:rPr lang="en-US" baseline="0" dirty="0"/>
              <a:t>Such clusters are a sizable investment. Moreover the groups using the cluster pay for a share of the cluster; when their query load is larger than the paid-for-share, their queries wait in a queue.</a:t>
            </a:r>
          </a:p>
          <a:p>
            <a:endParaRPr lang="en-US" baseline="0" dirty="0"/>
          </a:p>
          <a:p>
            <a:r>
              <a:rPr lang="en-US" baseline="0" dirty="0"/>
              <a:t>So, we ask whether we can use approximations to lower cost of running queries.</a:t>
            </a:r>
          </a:p>
          <a:p>
            <a:r>
              <a:rPr lang="en-US" baseline="0" dirty="0"/>
              <a:t>Indeed, queries are approximable.</a:t>
            </a:r>
          </a:p>
          <a:p>
            <a:r>
              <a:rPr lang="en-US" baseline="0" dirty="0"/>
              <a:t>Several feed dashboards and are aggregations with predicates.</a:t>
            </a:r>
          </a:p>
          <a:p>
            <a:r>
              <a:rPr lang="en-US" baseline="0" dirty="0"/>
              <a:t>Some ML jobs tolerate imprecision in early iterations…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2EDAF-1219-4883-8B80-785834115D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8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an example query to</a:t>
            </a:r>
            <a:r>
              <a:rPr lang="en-US" baseline="0" dirty="0"/>
              <a:t> frame the context.</a:t>
            </a:r>
          </a:p>
          <a:p>
            <a:r>
              <a:rPr lang="en-US" baseline="0" dirty="0"/>
              <a:t>There are couple of non foreign key joins, some predicates, groups and complex aggregates.</a:t>
            </a:r>
          </a:p>
          <a:p>
            <a:r>
              <a:rPr lang="en-US" baseline="0" dirty="0"/>
              <a:t>Will show you how we can speed this query up by 3X; return a decent answer; without any pre-existing samples or indices or views and without knowing query before hand</a:t>
            </a:r>
            <a:r>
              <a:rPr lang="en-US" baseline="0" dirty="0" smtClean="0"/>
              <a:t>.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36CEE-0DC4-4DA6-AEA3-9134795467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54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has been a lot of work in AQP; so lets quickly review some approaches.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2EDAF-1219-4883-8B80-785834115D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94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2EDAF-1219-4883-8B80-785834115D1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39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2EDAF-1219-4883-8B80-785834115D1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33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2EDAF-1219-4883-8B80-785834115D1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97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this as a conclusion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2EDAF-1219-4883-8B80-785834115D1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21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2EDAF-1219-4883-8B80-785834115D1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90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95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3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35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4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7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9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67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2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1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05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B8561-AD9D-4EEF-BC45-44C2B68F6BC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CE499-22D8-48B1-97C1-36865855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2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png"/><Relationship Id="rId3" Type="http://schemas.openxmlformats.org/officeDocument/2006/relationships/notesSlide" Target="../notesSlides/notesSlide6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21.png"/><Relationship Id="rId18" Type="http://schemas.openxmlformats.org/officeDocument/2006/relationships/image" Target="../media/image17.png"/><Relationship Id="rId7" Type="http://schemas.openxmlformats.org/officeDocument/2006/relationships/image" Target="../media/image9.png"/><Relationship Id="rId12" Type="http://schemas.openxmlformats.org/officeDocument/2006/relationships/image" Target="../media/image510.png"/><Relationship Id="rId17" Type="http://schemas.openxmlformats.org/officeDocument/2006/relationships/image" Target="../media/image16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15" Type="http://schemas.openxmlformats.org/officeDocument/2006/relationships/image" Target="../media/image14.png"/><Relationship Id="rId10" Type="http://schemas.openxmlformats.org/officeDocument/2006/relationships/image" Target="../media/image512.png"/><Relationship Id="rId9" Type="http://schemas.openxmlformats.org/officeDocument/2006/relationships/image" Target="../media/image11.png"/><Relationship Id="rId1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4.png"/><Relationship Id="rId18" Type="http://schemas.openxmlformats.org/officeDocument/2006/relationships/image" Target="../media/image29.png"/><Relationship Id="rId7" Type="http://schemas.openxmlformats.org/officeDocument/2006/relationships/image" Target="../media/image21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0.png"/><Relationship Id="rId11" Type="http://schemas.openxmlformats.org/officeDocument/2006/relationships/image" Target="../media/image22.png"/><Relationship Id="rId15" Type="http://schemas.openxmlformats.org/officeDocument/2006/relationships/image" Target="../media/image26.png"/><Relationship Id="rId10" Type="http://schemas.openxmlformats.org/officeDocument/2006/relationships/image" Target="../media/image20.png"/><Relationship Id="rId9" Type="http://schemas.openxmlformats.org/officeDocument/2006/relationships/image" Target="../media/image19.png"/><Relationship Id="rId1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18" Type="http://schemas.openxmlformats.org/officeDocument/2006/relationships/image" Target="../media/image55.png"/><Relationship Id="rId21" Type="http://schemas.openxmlformats.org/officeDocument/2006/relationships/image" Target="../media/image58.png"/><Relationship Id="rId7" Type="http://schemas.openxmlformats.org/officeDocument/2006/relationships/image" Target="../media/image21.png"/><Relationship Id="rId12" Type="http://schemas.openxmlformats.org/officeDocument/2006/relationships/image" Target="../media/image49.png"/><Relationship Id="rId17" Type="http://schemas.openxmlformats.org/officeDocument/2006/relationships/image" Target="../media/image54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3.png"/><Relationship Id="rId20" Type="http://schemas.openxmlformats.org/officeDocument/2006/relationships/image" Target="../media/image57.png"/><Relationship Id="rId1" Type="http://schemas.openxmlformats.org/officeDocument/2006/relationships/tags" Target="../tags/tag9.xml"/><Relationship Id="rId6" Type="http://schemas.openxmlformats.org/officeDocument/2006/relationships/image" Target="../media/image510.png"/><Relationship Id="rId11" Type="http://schemas.openxmlformats.org/officeDocument/2006/relationships/image" Target="../media/image48.png"/><Relationship Id="rId15" Type="http://schemas.openxmlformats.org/officeDocument/2006/relationships/image" Target="../media/image52.png"/><Relationship Id="rId23" Type="http://schemas.openxmlformats.org/officeDocument/2006/relationships/image" Target="../media/image60.png"/><Relationship Id="rId10" Type="http://schemas.openxmlformats.org/officeDocument/2006/relationships/image" Target="../media/image47.png"/><Relationship Id="rId19" Type="http://schemas.openxmlformats.org/officeDocument/2006/relationships/image" Target="../media/image56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Relationship Id="rId22" Type="http://schemas.openxmlformats.org/officeDocument/2006/relationships/image" Target="../media/image5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4" Type="http://schemas.openxmlformats.org/officeDocument/2006/relationships/image" Target="../media/image3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12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10" Type="http://schemas.openxmlformats.org/officeDocument/2006/relationships/image" Target="../media/image37.jpeg"/><Relationship Id="rId4" Type="http://schemas.openxmlformats.org/officeDocument/2006/relationships/diagramData" Target="../diagrams/data3.xml"/><Relationship Id="rId9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695" y="1122363"/>
            <a:ext cx="11036967" cy="2387600"/>
          </a:xfrm>
        </p:spPr>
        <p:txBody>
          <a:bodyPr/>
          <a:lstStyle/>
          <a:p>
            <a:r>
              <a:rPr lang="en-US" dirty="0"/>
              <a:t>Approximating </a:t>
            </a:r>
            <a:r>
              <a:rPr lang="en-US" dirty="0">
                <a:solidFill>
                  <a:schemeClr val="accent2"/>
                </a:solidFill>
              </a:rPr>
              <a:t>Complex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Ad-hoc</a:t>
            </a:r>
            <a:r>
              <a:rPr lang="en-US" dirty="0"/>
              <a:t> BigData Queries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63438"/>
            <a:ext cx="9144000" cy="1094362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Srikanth Kandula</a:t>
            </a:r>
            <a:r>
              <a:rPr lang="en-US" dirty="0"/>
              <a:t>, Anil Shanbhag, Aleksandar Vitorovic, Matthaios Olma,</a:t>
            </a:r>
          </a:p>
          <a:p>
            <a:r>
              <a:rPr lang="en-US" dirty="0"/>
              <a:t>Robert Grandl, Surajit Chaudhuri, Bolin Ding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094" y="5986687"/>
            <a:ext cx="5015389" cy="593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0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001"/>
    </mc:Choice>
    <mc:Fallback xmlns="">
      <p:transition spd="slow" advTm="1600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757356" y="3766012"/>
            <a:ext cx="3565271" cy="1176525"/>
            <a:chOff x="3461492" y="4289283"/>
            <a:chExt cx="3565271" cy="11765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4617041" y="4850420"/>
                  <a:ext cx="40515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𝐷</m:t>
                            </m:r>
                          </m:sup>
                        </m:sSup>
                      </m:oMath>
                    </m:oMathPara>
                  </a14:m>
                  <a:endParaRPr lang="en-US" sz="4400" dirty="0"/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17041" y="4850420"/>
                  <a:ext cx="405151" cy="553998"/>
                </a:xfrm>
                <a:prstGeom prst="rect">
                  <a:avLst/>
                </a:prstGeom>
                <a:blipFill>
                  <a:blip r:embed="rId4"/>
                  <a:stretch>
                    <a:fillRect r="-1791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4795234" y="5188809"/>
                  <a:ext cx="147181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𝑖𝑡𝑒𝑚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_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𝑠𝑘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95234" y="5188809"/>
                  <a:ext cx="1471813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3719" t="-2222" b="-355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8" name="Straight Arrow Connector 47"/>
            <p:cNvCxnSpPr/>
            <p:nvPr/>
          </p:nvCxnSpPr>
          <p:spPr>
            <a:xfrm flipH="1" flipV="1">
              <a:off x="4701391" y="4737065"/>
              <a:ext cx="0" cy="182880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flipH="1" flipV="1">
              <a:off x="4702962" y="5285393"/>
              <a:ext cx="0" cy="137160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461492" y="4289283"/>
              <a:ext cx="35652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item_sk</a:t>
              </a:r>
              <a:r>
                <a:rPr lang="en-US" sz="2400" dirty="0"/>
                <a:t>, </a:t>
              </a:r>
              <a:r>
                <a:rPr lang="en-US" sz="2400" b="1" dirty="0"/>
                <a:t>SUM</a:t>
              </a:r>
              <a:r>
                <a:rPr lang="en-US" sz="2400" dirty="0"/>
                <a:t>(</a:t>
              </a:r>
              <a:r>
                <a:rPr lang="en-US" sz="2400" i="1" dirty="0"/>
                <a:t>ss_profit*w</a:t>
              </a:r>
              <a:r>
                <a:rPr lang="en-US" sz="2400" dirty="0"/>
                <a:t>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164953" y="1164329"/>
            <a:ext cx="2582758" cy="1442982"/>
            <a:chOff x="2069558" y="4330283"/>
            <a:chExt cx="2582758" cy="144298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2756670" y="4904138"/>
                  <a:ext cx="405151" cy="60830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l-GR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sub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𝑈</m:t>
                            </m:r>
                          </m:sup>
                        </m:sSubSup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670" y="4904138"/>
                  <a:ext cx="405151" cy="608308"/>
                </a:xfrm>
                <a:prstGeom prst="rect">
                  <a:avLst/>
                </a:prstGeom>
                <a:blipFill>
                  <a:blip r:embed="rId11"/>
                  <a:stretch>
                    <a:fillRect r="-2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8" name="Straight Arrow Connector 37"/>
            <p:cNvCxnSpPr/>
            <p:nvPr/>
          </p:nvCxnSpPr>
          <p:spPr>
            <a:xfrm flipH="1" flipV="1">
              <a:off x="2953687" y="5544593"/>
              <a:ext cx="5558" cy="228672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H="1" flipV="1">
              <a:off x="2920327" y="4791948"/>
              <a:ext cx="5558" cy="228672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2069558" y="4330283"/>
              <a:ext cx="258275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/>
                <a:t>SUM</a:t>
              </a:r>
              <a:r>
                <a:rPr lang="en-US" sz="2400" dirty="0"/>
                <a:t>(</a:t>
              </a:r>
              <a:r>
                <a:rPr lang="en-US" sz="2400" i="1" dirty="0"/>
                <a:t>ss_profit * w</a:t>
              </a:r>
              <a:r>
                <a:rPr lang="en-US" sz="2400" dirty="0"/>
                <a:t>)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975" y="48920"/>
            <a:ext cx="10515600" cy="1325563"/>
          </a:xfrm>
        </p:spPr>
        <p:txBody>
          <a:bodyPr/>
          <a:lstStyle/>
          <a:p>
            <a:r>
              <a:rPr lang="en-US" dirty="0"/>
              <a:t>Streaming Samplers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121088" y="2525878"/>
            <a:ext cx="21152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store sales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164954" y="1161505"/>
            <a:ext cx="2071401" cy="1359007"/>
            <a:chOff x="590947" y="4286460"/>
            <a:chExt cx="2071401" cy="1359007"/>
          </a:xfrm>
        </p:grpSpPr>
        <p:cxnSp>
          <p:nvCxnSpPr>
            <p:cNvPr id="36" name="Straight Arrow Connector 35"/>
            <p:cNvCxnSpPr/>
            <p:nvPr/>
          </p:nvCxnSpPr>
          <p:spPr>
            <a:xfrm flipH="1" flipV="1">
              <a:off x="1441715" y="4748125"/>
              <a:ext cx="20808" cy="897342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590947" y="4286460"/>
              <a:ext cx="207140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/>
                <a:t>SUM</a:t>
              </a:r>
              <a:r>
                <a:rPr lang="en-US" sz="2400" dirty="0"/>
                <a:t>(</a:t>
              </a:r>
              <a:r>
                <a:rPr lang="en-US" sz="2400" i="1" dirty="0"/>
                <a:t>ss_profit</a:t>
              </a:r>
              <a:r>
                <a:rPr lang="en-US" sz="2400" dirty="0"/>
                <a:t>)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2711934" y="4715860"/>
                <a:ext cx="42768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1934" y="4715860"/>
                <a:ext cx="427681" cy="61555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967120" y="5087352"/>
                <a:ext cx="8501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𝑑𝑎𝑡𝑒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𝑠𝑘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7120" y="5087352"/>
                <a:ext cx="850169" cy="276999"/>
              </a:xfrm>
              <a:prstGeom prst="rect">
                <a:avLst/>
              </a:prstGeom>
              <a:blipFill rotWithShape="0">
                <a:blip r:embed="rId13"/>
                <a:stretch>
                  <a:fillRect l="-6475" r="-6475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2173148" y="5373091"/>
            <a:ext cx="21152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store sales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1756667" y="3758706"/>
            <a:ext cx="3191771" cy="1098921"/>
            <a:chOff x="3461492" y="4289284"/>
            <a:chExt cx="3191771" cy="1098921"/>
          </a:xfrm>
        </p:grpSpPr>
        <p:sp>
          <p:nvSpPr>
            <p:cNvPr id="43" name="TextBox 42"/>
            <p:cNvSpPr txBox="1"/>
            <p:nvPr/>
          </p:nvSpPr>
          <p:spPr>
            <a:xfrm>
              <a:off x="3461492" y="4289284"/>
              <a:ext cx="31917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item_sk</a:t>
              </a:r>
              <a:r>
                <a:rPr lang="en-US" sz="2400" dirty="0"/>
                <a:t>, </a:t>
              </a:r>
              <a:r>
                <a:rPr lang="en-US" sz="2400" b="1" dirty="0"/>
                <a:t>SUM</a:t>
              </a:r>
              <a:r>
                <a:rPr lang="en-US" sz="2400" dirty="0"/>
                <a:t>(</a:t>
              </a:r>
              <a:r>
                <a:rPr lang="en-US" sz="2400" i="1" dirty="0"/>
                <a:t>ss_profit</a:t>
              </a:r>
              <a:r>
                <a:rPr lang="en-US" sz="2400" dirty="0"/>
                <a:t>)</a:t>
              </a: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H="1" flipV="1">
              <a:off x="4704641" y="4748125"/>
              <a:ext cx="0" cy="640080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Straight Arrow Connector 44"/>
          <p:cNvCxnSpPr/>
          <p:nvPr/>
        </p:nvCxnSpPr>
        <p:spPr>
          <a:xfrm flipH="1" flipV="1">
            <a:off x="2988210" y="5275482"/>
            <a:ext cx="0" cy="27432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322627" y="4135838"/>
            <a:ext cx="6810234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115888"/>
            <a:r>
              <a:rPr lang="en-US" sz="2800" dirty="0">
                <a:solidFill>
                  <a:schemeClr val="bg1"/>
                </a:solidFill>
              </a:rPr>
              <a:t>Naively, memory required </a:t>
            </a:r>
            <a:r>
              <a:rPr lang="en-US" sz="2800" dirty="0" smtClean="0">
                <a:solidFill>
                  <a:schemeClr val="bg1"/>
                </a:solidFill>
                <a:sym typeface="Symbol" panose="05050102010706020507" pitchFamily="18" charset="2"/>
              </a:rPr>
              <a:t>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O(input)</a:t>
            </a:r>
          </a:p>
          <a:p>
            <a:pPr marL="115888"/>
            <a:r>
              <a:rPr lang="en-US" sz="2800" u="sng" dirty="0">
                <a:solidFill>
                  <a:schemeClr val="bg1"/>
                </a:solidFill>
              </a:rPr>
              <a:t>Idea</a:t>
            </a:r>
            <a:r>
              <a:rPr lang="en-US" sz="2800" dirty="0">
                <a:solidFill>
                  <a:schemeClr val="bg1"/>
                </a:solidFill>
              </a:rPr>
              <a:t>: </a:t>
            </a:r>
            <a:r>
              <a:rPr lang="en-US" sz="2800" dirty="0" smtClean="0">
                <a:solidFill>
                  <a:schemeClr val="bg1"/>
                </a:solidFill>
              </a:rPr>
              <a:t>use heavy-hitter </a:t>
            </a:r>
            <a:r>
              <a:rPr lang="en-US" sz="2800" dirty="0">
                <a:solidFill>
                  <a:schemeClr val="bg1"/>
                </a:solidFill>
              </a:rPr>
              <a:t>sketch (lossy </a:t>
            </a:r>
            <a:r>
              <a:rPr lang="en-US" sz="2800" dirty="0" smtClean="0">
                <a:solidFill>
                  <a:schemeClr val="bg1"/>
                </a:solidFill>
              </a:rPr>
              <a:t>counting)</a:t>
            </a:r>
          </a:p>
          <a:p>
            <a:pPr marL="115888"/>
            <a:r>
              <a:rPr lang="en-US" sz="2800" dirty="0">
                <a:solidFill>
                  <a:schemeClr val="bg1"/>
                </a:solidFill>
              </a:rPr>
              <a:t>T</a:t>
            </a:r>
            <a:r>
              <a:rPr lang="en-US" sz="2800" dirty="0" smtClean="0">
                <a:solidFill>
                  <a:schemeClr val="bg1"/>
                </a:solidFill>
              </a:rPr>
              <a:t>rade-off</a:t>
            </a:r>
            <a:r>
              <a:rPr lang="en-US" sz="2800" dirty="0">
                <a:solidFill>
                  <a:schemeClr val="bg1"/>
                </a:solidFill>
              </a:rPr>
              <a:t>: mem vs. data reduction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0251" y="1731110"/>
            <a:ext cx="15626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 smtClean="0"/>
              <a:t>Uniform</a:t>
            </a:r>
            <a:endParaRPr lang="en-US" sz="3200" u="sng" dirty="0"/>
          </a:p>
        </p:txBody>
      </p:sp>
      <p:sp>
        <p:nvSpPr>
          <p:cNvPr id="30" name="TextBox 29"/>
          <p:cNvSpPr txBox="1"/>
          <p:nvPr/>
        </p:nvSpPr>
        <p:spPr>
          <a:xfrm>
            <a:off x="321791" y="4311760"/>
            <a:ext cx="14480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 smtClean="0"/>
              <a:t>Distinct</a:t>
            </a:r>
            <a:endParaRPr lang="en-US" sz="3200" u="sn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328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893"/>
    </mc:Choice>
    <mc:Fallback xmlns="">
      <p:transition spd="slow" advTm="9589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1" grpId="0"/>
      <p:bldP spid="18" grpId="0"/>
      <p:bldP spid="42" grpId="0"/>
      <p:bldP spid="4" grpId="0" animBg="1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0" y="4744306"/>
            <a:ext cx="5929952" cy="2109350"/>
          </a:xfrm>
          <a:prstGeom prst="rect">
            <a:avLst/>
          </a:prstGeom>
          <a:solidFill>
            <a:srgbClr val="1F4E79">
              <a:alpha val="8902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647" y="22788"/>
            <a:ext cx="10515600" cy="1325563"/>
          </a:xfrm>
        </p:spPr>
        <p:txBody>
          <a:bodyPr/>
          <a:lstStyle/>
          <a:p>
            <a:r>
              <a:rPr lang="en-US" dirty="0" smtClean="0"/>
              <a:t>Streaming Samplers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144163" y="1420654"/>
            <a:ext cx="4539191" cy="2477562"/>
            <a:chOff x="7589620" y="3941963"/>
            <a:chExt cx="4539191" cy="247756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7970114" y="5617930"/>
                  <a:ext cx="40515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sup>
                        </m:sSup>
                      </m:oMath>
                    </m:oMathPara>
                  </a14:m>
                  <a:endParaRPr lang="en-US" sz="4400" dirty="0"/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70114" y="5617930"/>
                  <a:ext cx="405151" cy="553998"/>
                </a:xfrm>
                <a:prstGeom prst="rect">
                  <a:avLst/>
                </a:prstGeom>
                <a:blipFill>
                  <a:blip r:embed="rId6"/>
                  <a:stretch>
                    <a:fillRect r="-1791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8132034" y="5903912"/>
                  <a:ext cx="175791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𝑐𝑢𝑠𝑡𝑜𝑚𝑒𝑟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_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𝑠𝑘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32034" y="5903912"/>
                  <a:ext cx="1757917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2778" b="-2391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9990632" y="5639484"/>
                  <a:ext cx="40515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sup>
                        </m:sSup>
                      </m:oMath>
                    </m:oMathPara>
                  </a14:m>
                  <a:endParaRPr lang="en-US" sz="4400" dirty="0"/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90632" y="5639484"/>
                  <a:ext cx="405151" cy="553998"/>
                </a:xfrm>
                <a:prstGeom prst="rect">
                  <a:avLst/>
                </a:prstGeom>
                <a:blipFill>
                  <a:blip r:embed="rId8"/>
                  <a:stretch>
                    <a:fillRect r="-1969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0152552" y="5925466"/>
                  <a:ext cx="175791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𝑐𝑢𝑠𝑡𝑜𝑚𝑒𝑟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_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𝑠𝑘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52552" y="5925466"/>
                  <a:ext cx="1757917" cy="276999"/>
                </a:xfrm>
                <a:prstGeom prst="rect">
                  <a:avLst/>
                </a:prstGeom>
                <a:blipFill>
                  <a:blip r:embed="rId9"/>
                  <a:stretch>
                    <a:fillRect l="-2768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/>
            <p:cNvCxnSpPr/>
            <p:nvPr/>
          </p:nvCxnSpPr>
          <p:spPr>
            <a:xfrm flipV="1">
              <a:off x="7654611" y="6171928"/>
              <a:ext cx="287445" cy="247597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8412927" y="5392039"/>
              <a:ext cx="226577" cy="216908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10584983" y="6207056"/>
              <a:ext cx="271795" cy="211696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H="1" flipV="1">
              <a:off x="9769844" y="5659901"/>
              <a:ext cx="193888" cy="122964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7589620" y="3941963"/>
                  <a:ext cx="4539191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/>
                    <a:t>SUM</a:t>
                  </a:r>
                  <a:r>
                    <a:rPr lang="en-US" sz="2400" dirty="0"/>
                    <a:t>(</a:t>
                  </a:r>
                  <a:r>
                    <a:rPr lang="en-US" sz="2400" i="1" dirty="0"/>
                    <a:t>ss_profit</a:t>
                  </a:r>
                  <a:r>
                    <a:rPr lang="en-US" sz="2400" dirty="0"/>
                    <a:t>) /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a14:m>
                  <a:r>
                    <a:rPr lang="en-US" sz="2400" dirty="0"/>
                    <a:t>, </a:t>
                  </a:r>
                </a:p>
                <a:p>
                  <a:r>
                    <a:rPr lang="en-US" sz="2400" b="1" dirty="0"/>
                    <a:t>COUNT</a:t>
                  </a:r>
                  <a:r>
                    <a:rPr lang="en-US" sz="2400" dirty="0"/>
                    <a:t>(</a:t>
                  </a:r>
                  <a:r>
                    <a:rPr lang="en-US" sz="2400" b="1" dirty="0"/>
                    <a:t>DISTINCT</a:t>
                  </a:r>
                  <a:r>
                    <a:rPr lang="en-US" sz="2400" dirty="0"/>
                    <a:t> </a:t>
                  </a:r>
                  <a:r>
                    <a:rPr lang="en-US" sz="2400" i="1" dirty="0" err="1"/>
                    <a:t>customer_sk</a:t>
                  </a:r>
                  <a:r>
                    <a:rPr lang="en-US" sz="2400" dirty="0"/>
                    <a:t>) / </a:t>
                  </a:r>
                  <a14:m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89620" y="3941963"/>
                  <a:ext cx="4539191" cy="830997"/>
                </a:xfrm>
                <a:prstGeom prst="rect">
                  <a:avLst/>
                </a:prstGeom>
                <a:blipFill>
                  <a:blip r:embed="rId10"/>
                  <a:stretch>
                    <a:fillRect l="-2013" t="-5882" b="-1617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TextBox 13"/>
          <p:cNvSpPr txBox="1"/>
          <p:nvPr/>
        </p:nvSpPr>
        <p:spPr>
          <a:xfrm>
            <a:off x="1673276" y="3716145"/>
            <a:ext cx="21152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store sales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88544" y="3716145"/>
            <a:ext cx="2392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store returns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110617" y="2460747"/>
            <a:ext cx="988622" cy="665567"/>
            <a:chOff x="2126042" y="906136"/>
            <a:chExt cx="988622" cy="6655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/>
                <p:cNvSpPr/>
                <p:nvPr/>
              </p:nvSpPr>
              <p:spPr>
                <a:xfrm rot="5400000">
                  <a:off x="2427937" y="884977"/>
                  <a:ext cx="665567" cy="70788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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>
                  <a:off x="2559383" y="1054252"/>
                  <a:ext cx="402674" cy="369332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/>
                <p:cNvSpPr/>
                <p:nvPr/>
              </p:nvSpPr>
              <p:spPr>
                <a:xfrm rot="16200000">
                  <a:off x="2147201" y="884977"/>
                  <a:ext cx="665567" cy="70788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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8" name="Rectangl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147201" y="884977"/>
                  <a:ext cx="665567" cy="707886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694609" y="2910871"/>
                <a:ext cx="13615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𝑢𝑠𝑡𝑜𝑚𝑒𝑟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𝑠𝑘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4609" y="2910871"/>
                <a:ext cx="1361527" cy="276999"/>
              </a:xfrm>
              <a:prstGeom prst="rect">
                <a:avLst/>
              </a:prstGeom>
              <a:blipFill rotWithShape="0">
                <a:blip r:embed="rId14"/>
                <a:stretch>
                  <a:fillRect l="-2242" r="-4036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2151725" y="1406682"/>
            <a:ext cx="4107406" cy="2477401"/>
            <a:chOff x="7597182" y="3927991"/>
            <a:chExt cx="4107406" cy="2477401"/>
          </a:xfrm>
        </p:grpSpPr>
        <p:sp>
          <p:nvSpPr>
            <p:cNvPr id="21" name="TextBox 20"/>
            <p:cNvSpPr txBox="1"/>
            <p:nvPr/>
          </p:nvSpPr>
          <p:spPr>
            <a:xfrm>
              <a:off x="7597182" y="3927991"/>
              <a:ext cx="410740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SUM</a:t>
              </a:r>
              <a:r>
                <a:rPr lang="en-US" sz="2400" dirty="0"/>
                <a:t>(</a:t>
              </a:r>
              <a:r>
                <a:rPr lang="en-US" sz="2400" i="1" dirty="0"/>
                <a:t>ss_profit</a:t>
              </a:r>
              <a:r>
                <a:rPr lang="en-US" sz="2400" dirty="0"/>
                <a:t>), </a:t>
              </a:r>
            </a:p>
            <a:p>
              <a:r>
                <a:rPr lang="en-US" sz="2400" b="1" dirty="0"/>
                <a:t>COUNT</a:t>
              </a:r>
              <a:r>
                <a:rPr lang="en-US" sz="2400" dirty="0"/>
                <a:t>(</a:t>
              </a:r>
              <a:r>
                <a:rPr lang="en-US" sz="2400" b="1" dirty="0"/>
                <a:t>DISTINCT</a:t>
              </a:r>
              <a:r>
                <a:rPr lang="en-US" sz="2400" dirty="0"/>
                <a:t> </a:t>
              </a:r>
              <a:r>
                <a:rPr lang="en-US" sz="2400" i="1" dirty="0" err="1"/>
                <a:t>customer_sk</a:t>
              </a:r>
              <a:r>
                <a:rPr lang="en-US" sz="2400" dirty="0"/>
                <a:t>)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8104473" y="5559281"/>
              <a:ext cx="596467" cy="846111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 flipV="1">
              <a:off x="9650885" y="5741494"/>
              <a:ext cx="704226" cy="601836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Arrow Connector 23"/>
          <p:cNvCxnSpPr/>
          <p:nvPr/>
        </p:nvCxnSpPr>
        <p:spPr>
          <a:xfrm flipV="1">
            <a:off x="3591106" y="2201369"/>
            <a:ext cx="0" cy="457200"/>
          </a:xfrm>
          <a:prstGeom prst="straightConnector1">
            <a:avLst/>
          </a:prstGeom>
          <a:ln w="41275">
            <a:solidFill>
              <a:schemeClr val="tx1">
                <a:lumMod val="50000"/>
                <a:lumOff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99105" y="2394409"/>
            <a:ext cx="1643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 smtClean="0"/>
              <a:t>Universe</a:t>
            </a:r>
            <a:endParaRPr lang="en-US" sz="3200" u="sng" dirty="0"/>
          </a:p>
        </p:txBody>
      </p:sp>
      <p:sp>
        <p:nvSpPr>
          <p:cNvPr id="26" name="TextBox 25"/>
          <p:cNvSpPr txBox="1"/>
          <p:nvPr/>
        </p:nvSpPr>
        <p:spPr>
          <a:xfrm>
            <a:off x="7036749" y="2268103"/>
            <a:ext cx="4928339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115888"/>
            <a:r>
              <a:rPr lang="en-US" sz="2800" dirty="0">
                <a:solidFill>
                  <a:schemeClr val="bg1"/>
                </a:solidFill>
              </a:rPr>
              <a:t>Sample after join has limited gains; esp. when parallel</a:t>
            </a:r>
          </a:p>
          <a:p>
            <a:pPr marL="115888"/>
            <a:r>
              <a:rPr lang="en-US" sz="2800" dirty="0" smtClean="0">
                <a:solidFill>
                  <a:schemeClr val="bg1"/>
                </a:solidFill>
              </a:rPr>
              <a:t>Imagine…</a:t>
            </a:r>
            <a:endParaRPr lang="en-US" sz="2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118952" y="4789155"/>
                <a:ext cx="405151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sz="4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p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sup>
                      </m:sSup>
                    </m:oMath>
                  </m:oMathPara>
                </a14:m>
                <a:endParaRPr lang="en-US" sz="6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952" y="4789155"/>
                <a:ext cx="405151" cy="738664"/>
              </a:xfrm>
              <a:prstGeom prst="rect">
                <a:avLst/>
              </a:prstGeom>
              <a:blipFill rotWithShape="0">
                <a:blip r:embed="rId15"/>
                <a:stretch>
                  <a:fillRect r="-5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371322" y="5205971"/>
                <a:ext cx="55592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322" y="5205971"/>
                <a:ext cx="555921" cy="369332"/>
              </a:xfrm>
              <a:prstGeom prst="rect">
                <a:avLst/>
              </a:prstGeom>
              <a:blipFill rotWithShape="0">
                <a:blip r:embed="rId16"/>
                <a:stretch>
                  <a:fillRect l="-13187" r="-9890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927243" y="4794292"/>
                <a:ext cx="3355021" cy="6948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  <m:d>
                            <m:dPr>
                              <m:ctrlPr>
                                <a:rPr lang="en-US" sz="4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7243" y="4794292"/>
                <a:ext cx="3355021" cy="694806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Connector 32"/>
          <p:cNvCxnSpPr/>
          <p:nvPr/>
        </p:nvCxnSpPr>
        <p:spPr>
          <a:xfrm>
            <a:off x="3006212" y="5324077"/>
            <a:ext cx="521192" cy="560083"/>
          </a:xfrm>
          <a:prstGeom prst="line">
            <a:avLst/>
          </a:prstGeom>
          <a:ln w="50800">
            <a:solidFill>
              <a:schemeClr val="bg1"/>
            </a:solidFill>
            <a:head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2222802" y="5344933"/>
            <a:ext cx="171159" cy="443568"/>
          </a:xfrm>
          <a:prstGeom prst="line">
            <a:avLst/>
          </a:prstGeom>
          <a:ln w="50800">
            <a:solidFill>
              <a:schemeClr val="bg1"/>
            </a:solidFill>
            <a:head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167193" y="5788501"/>
                <a:ext cx="3088289" cy="11189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Pick </a:t>
                </a:r>
                <a:r>
                  <a:rPr lang="en-US" sz="2400" dirty="0">
                    <a:solidFill>
                      <a:schemeClr val="bg1"/>
                    </a:solidFill>
                  </a:rPr>
                  <a:t>p 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random fraction (e.g</a:t>
                </a:r>
                <a:r>
                  <a:rPr lang="en-US" sz="2400" dirty="0">
                    <a:solidFill>
                      <a:schemeClr val="bg1"/>
                    </a:solidFill>
                  </a:rPr>
                  <a:t>., 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key </a:t>
                </a:r>
                <a:r>
                  <a:rPr lang="en-US" sz="2400" dirty="0" err="1" smtClean="0">
                    <a:solidFill>
                      <a:schemeClr val="bg1"/>
                    </a:solidFill>
                  </a:rPr>
                  <a:t>xor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 mod-</a:t>
                </a:r>
                <a14:m>
                  <m:oMath xmlns:m="http://schemas.openxmlformats.org/officeDocument/2006/math">
                    <m:d>
                      <m:dPr>
                        <m:begChr m:val="⌈"/>
                        <m:endChr m:val="⌉"/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93" y="5788501"/>
                <a:ext cx="3088289" cy="1118961"/>
              </a:xfrm>
              <a:prstGeom prst="rect">
                <a:avLst/>
              </a:prstGeom>
              <a:blipFill rotWithShape="0">
                <a:blip r:embed="rId18"/>
                <a:stretch>
                  <a:fillRect l="-2959" t="-4372" r="-15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angle 38"/>
          <p:cNvSpPr/>
          <p:nvPr/>
        </p:nvSpPr>
        <p:spPr>
          <a:xfrm>
            <a:off x="3293490" y="5932484"/>
            <a:ext cx="28078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Cryptographically strong hash function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272779" y="4914664"/>
            <a:ext cx="5896422" cy="1938992"/>
          </a:xfrm>
          <a:prstGeom prst="rect">
            <a:avLst/>
          </a:prstGeom>
          <a:solidFill>
            <a:srgbClr val="843C0C">
              <a:alpha val="89020"/>
            </a:srgbClr>
          </a:solidFill>
        </p:spPr>
        <p:txBody>
          <a:bodyPr wrap="none" rtlCol="0">
            <a:spAutoFit/>
          </a:bodyPr>
          <a:lstStyle/>
          <a:p>
            <a:pPr marL="457200" indent="-457200">
              <a:buAutoNum type="arabicParenR"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solidFill>
                  <a:schemeClr val="bg1"/>
                </a:solidFill>
              </a:rPr>
              <a:t>Not </a:t>
            </a:r>
            <a:r>
              <a:rPr lang="en-US" sz="2400" dirty="0">
                <a:solidFill>
                  <a:schemeClr val="bg1"/>
                </a:solidFill>
              </a:rPr>
              <a:t>a uniform sample (higher variance, …)</a:t>
            </a:r>
          </a:p>
          <a:p>
            <a:pPr marL="457200" indent="-457200">
              <a:buAutoNum type="arabicParenR"/>
            </a:pPr>
            <a:r>
              <a:rPr lang="en-US" sz="2400" dirty="0">
                <a:solidFill>
                  <a:schemeClr val="bg1"/>
                </a:solidFill>
              </a:rPr>
              <a:t>Works </a:t>
            </a:r>
            <a:r>
              <a:rPr lang="en-US" sz="2400" dirty="0" smtClean="0">
                <a:solidFill>
                  <a:schemeClr val="bg1"/>
                </a:solidFill>
              </a:rPr>
              <a:t>for (multiple) equijoins</a:t>
            </a:r>
            <a:endParaRPr lang="en-US" sz="2400" dirty="0">
              <a:solidFill>
                <a:schemeClr val="bg1"/>
              </a:solidFill>
            </a:endParaRPr>
          </a:p>
          <a:p>
            <a:pPr marL="457200" indent="-457200">
              <a:buFontTx/>
              <a:buAutoNum type="arabicParenR"/>
            </a:pPr>
            <a:r>
              <a:rPr lang="en-US" sz="2400" dirty="0">
                <a:solidFill>
                  <a:schemeClr val="bg1"/>
                </a:solidFill>
              </a:rPr>
              <a:t>Careful reconciliation with stratification</a:t>
            </a:r>
          </a:p>
          <a:p>
            <a:pPr marL="457200" indent="-457200">
              <a:buAutoNum type="arabicParenR"/>
            </a:pPr>
            <a:r>
              <a:rPr lang="en-US" sz="2400" dirty="0">
                <a:solidFill>
                  <a:schemeClr val="bg1"/>
                </a:solidFill>
              </a:rPr>
              <a:t>Requires no co-ordination at </a:t>
            </a:r>
            <a:r>
              <a:rPr lang="en-US" sz="2400" dirty="0" smtClean="0">
                <a:solidFill>
                  <a:schemeClr val="bg1"/>
                </a:solidFill>
              </a:rPr>
              <a:t>runtime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33092" y="4643721"/>
            <a:ext cx="1717778" cy="46166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Applicability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-6317" y="4418004"/>
            <a:ext cx="1033616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Details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9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25" grpId="0"/>
      <p:bldP spid="26" grpId="0" animBg="1"/>
      <p:bldP spid="27" grpId="0"/>
      <p:bldP spid="28" grpId="0"/>
      <p:bldP spid="29" grpId="0"/>
      <p:bldP spid="38" grpId="0"/>
      <p:bldP spid="39" grpId="0"/>
      <p:bldP spid="42" grpId="0" animBg="1"/>
      <p:bldP spid="43" grpId="0" animBg="1"/>
      <p:bldP spid="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ular Callout 6"/>
          <p:cNvSpPr/>
          <p:nvPr/>
        </p:nvSpPr>
        <p:spPr>
          <a:xfrm>
            <a:off x="8823278" y="1628071"/>
            <a:ext cx="3368722" cy="1592802"/>
          </a:xfrm>
          <a:prstGeom prst="wedgeRectCallout">
            <a:avLst>
              <a:gd name="adj1" fmla="val -68758"/>
              <a:gd name="adj2" fmla="val 592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1313" indent="-341313">
              <a:buAutoNum type="arabicParenR"/>
            </a:pPr>
            <a:r>
              <a:rPr lang="en-US" sz="2400" dirty="0"/>
              <a:t>How close is sampled aggregate </a:t>
            </a:r>
            <a:r>
              <a:rPr lang="en-US" sz="2400" dirty="0" smtClean="0"/>
              <a:t>to </a:t>
            </a:r>
            <a:r>
              <a:rPr lang="en-US" sz="2400" dirty="0"/>
              <a:t>true </a:t>
            </a:r>
            <a:r>
              <a:rPr lang="en-US" sz="2400" dirty="0" smtClean="0"/>
              <a:t>val.?</a:t>
            </a:r>
            <a:endParaRPr lang="en-US" sz="2400" dirty="0"/>
          </a:p>
          <a:p>
            <a:pPr marL="341313" indent="-341313">
              <a:buAutoNum type="arabicParenR"/>
            </a:pPr>
            <a:r>
              <a:rPr lang="en-US" sz="2400" dirty="0"/>
              <a:t>Confidence intervals?</a:t>
            </a:r>
          </a:p>
          <a:p>
            <a:pPr marL="341313" indent="-341313">
              <a:buAutoNum type="arabicParenR"/>
            </a:pPr>
            <a:r>
              <a:rPr lang="en-US" sz="2400" dirty="0"/>
              <a:t>Miss groups?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47767" y="320818"/>
            <a:ext cx="12344399" cy="1262945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bg1"/>
                </a:solidFill>
                <a:latin typeface="+mn-lt"/>
              </a:rPr>
              <a:t>New QO to reason about {                      } of sampled plans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05862" y="365125"/>
            <a:ext cx="26083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accuracy </a:t>
            </a:r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performance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276684" y="1753304"/>
            <a:ext cx="10838673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Treat samplers first-class in QO         vs.       Add samplers post-facto</a:t>
            </a:r>
          </a:p>
          <a:p>
            <a:endParaRPr lang="en-US" sz="2400" dirty="0" smtClean="0"/>
          </a:p>
          <a:p>
            <a:r>
              <a:rPr lang="en-US" sz="2400" dirty="0" smtClean="0"/>
              <a:t>Method</a:t>
            </a:r>
            <a:endParaRPr lang="en-US" sz="2400" dirty="0"/>
          </a:p>
          <a:p>
            <a:pPr lvl="1"/>
            <a:r>
              <a:rPr lang="en-US" sz="2400" dirty="0" smtClean="0"/>
              <a:t>1</a:t>
            </a:r>
            <a:r>
              <a:rPr lang="en-US" sz="2400" dirty="0"/>
              <a:t>) I</a:t>
            </a:r>
            <a:r>
              <a:rPr lang="en-US" sz="2400" dirty="0" smtClean="0"/>
              <a:t>nject </a:t>
            </a:r>
            <a:r>
              <a:rPr lang="en-US" sz="2400" dirty="0"/>
              <a:t>samplers </a:t>
            </a:r>
            <a:r>
              <a:rPr lang="en-US" sz="2400" dirty="0" smtClean="0">
                <a:solidFill>
                  <a:srgbClr val="0000FF"/>
                </a:solidFill>
              </a:rPr>
              <a:t>before </a:t>
            </a:r>
            <a:r>
              <a:rPr lang="en-US" sz="2400" dirty="0"/>
              <a:t>every select </a:t>
            </a:r>
            <a:r>
              <a:rPr lang="en-US" sz="2400" dirty="0" smtClean="0"/>
              <a:t>with aggregates</a:t>
            </a:r>
            <a:endParaRPr lang="en-US" sz="2400" dirty="0"/>
          </a:p>
          <a:p>
            <a:pPr lvl="1"/>
            <a:r>
              <a:rPr lang="en-US" sz="2400" dirty="0"/>
              <a:t>2) C</a:t>
            </a:r>
            <a:r>
              <a:rPr lang="en-US" sz="2400" dirty="0" smtClean="0"/>
              <a:t>ascade-style </a:t>
            </a:r>
            <a:r>
              <a:rPr lang="en-US" sz="2400" dirty="0" smtClean="0">
                <a:solidFill>
                  <a:srgbClr val="0000FF"/>
                </a:solidFill>
              </a:rPr>
              <a:t>transformation rules (invariant: no worse error)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Sampler </a:t>
            </a:r>
            <a:r>
              <a:rPr lang="en-US" sz="2400" dirty="0"/>
              <a:t>has logical requirements (“what is needed to get good accuracy</a:t>
            </a:r>
            <a:r>
              <a:rPr lang="en-US" sz="2400" dirty="0" smtClean="0"/>
              <a:t>?’’)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Rules </a:t>
            </a:r>
            <a:r>
              <a:rPr lang="en-US" sz="2400" dirty="0"/>
              <a:t>move samplers and optionally edit </a:t>
            </a:r>
            <a:r>
              <a:rPr lang="en-US" sz="2400" dirty="0" smtClean="0"/>
              <a:t>requirements</a:t>
            </a:r>
            <a:endParaRPr lang="en-US" sz="2400" dirty="0"/>
          </a:p>
          <a:p>
            <a:pPr lvl="1"/>
            <a:r>
              <a:rPr lang="en-US" sz="2400" dirty="0"/>
              <a:t>3) </a:t>
            </a:r>
            <a:r>
              <a:rPr lang="en-US" sz="2400" dirty="0">
                <a:solidFill>
                  <a:srgbClr val="0000FF"/>
                </a:solidFill>
              </a:rPr>
              <a:t>C</a:t>
            </a:r>
            <a:r>
              <a:rPr lang="en-US" sz="2400" dirty="0" smtClean="0">
                <a:solidFill>
                  <a:srgbClr val="0000FF"/>
                </a:solidFill>
              </a:rPr>
              <a:t>osting</a:t>
            </a:r>
            <a:r>
              <a:rPr lang="en-US" sz="2400" dirty="0" smtClean="0"/>
              <a:t> decides </a:t>
            </a:r>
            <a:r>
              <a:rPr lang="en-US" sz="2400" dirty="0"/>
              <a:t>which sampler </a:t>
            </a:r>
            <a:r>
              <a:rPr lang="en-US" sz="2400" u="sng" dirty="0"/>
              <a:t>if any </a:t>
            </a:r>
            <a:r>
              <a:rPr lang="en-US" sz="2400" dirty="0"/>
              <a:t>to </a:t>
            </a:r>
            <a:r>
              <a:rPr lang="en-US" sz="2400" dirty="0" smtClean="0"/>
              <a:t>use</a:t>
            </a:r>
          </a:p>
          <a:p>
            <a:pPr lvl="1"/>
            <a:r>
              <a:rPr lang="en-US" sz="2400" dirty="0" smtClean="0"/>
              <a:t>	[accuracy] 	</a:t>
            </a:r>
            <a:r>
              <a:rPr lang="en-US" sz="2400" dirty="0" smtClean="0">
                <a:solidFill>
                  <a:srgbClr val="0000FF"/>
                </a:solidFill>
              </a:rPr>
              <a:t>support </a:t>
            </a:r>
            <a:r>
              <a:rPr lang="en-US" sz="2400" dirty="0"/>
              <a:t>for </a:t>
            </a:r>
            <a:r>
              <a:rPr lang="en-US" sz="2400" dirty="0">
                <a:solidFill>
                  <a:srgbClr val="0000FF"/>
                </a:solidFill>
              </a:rPr>
              <a:t>average </a:t>
            </a:r>
            <a:r>
              <a:rPr lang="en-US" sz="2400" dirty="0" smtClean="0">
                <a:solidFill>
                  <a:srgbClr val="0000FF"/>
                </a:solidFill>
              </a:rPr>
              <a:t>group </a:t>
            </a:r>
            <a:r>
              <a:rPr lang="en-US" sz="2400" dirty="0" smtClean="0"/>
              <a:t>after corrections</a:t>
            </a:r>
          </a:p>
          <a:p>
            <a:pPr lvl="1"/>
            <a:r>
              <a:rPr lang="en-US" sz="2400" dirty="0"/>
              <a:t>	</a:t>
            </a:r>
            <a:r>
              <a:rPr lang="en-US" sz="2400" dirty="0" smtClean="0"/>
              <a:t>[perf] 		data reduction (and saved work) due to sampler</a:t>
            </a:r>
          </a:p>
          <a:p>
            <a:pPr lvl="1"/>
            <a:r>
              <a:rPr lang="en-US" sz="2400" dirty="0" smtClean="0"/>
              <a:t>4) Compensate for imperfect stats: large grace; {y, n} for p=0.1</a:t>
            </a:r>
          </a:p>
        </p:txBody>
      </p:sp>
    </p:spTree>
    <p:extLst>
      <p:ext uri="{BB962C8B-B14F-4D97-AF65-F5344CB8AC3E}">
        <p14:creationId xmlns:p14="http://schemas.microsoft.com/office/powerpoint/2010/main" val="188255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83426" y="3922547"/>
            <a:ext cx="103143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store</a:t>
            </a:r>
          </a:p>
          <a:p>
            <a:r>
              <a:rPr lang="en-US" sz="3200" dirty="0"/>
              <a:t>sales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6976" y="3930765"/>
            <a:ext cx="13969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store</a:t>
            </a:r>
          </a:p>
          <a:p>
            <a:r>
              <a:rPr lang="en-US" sz="3200" dirty="0"/>
              <a:t>returns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22977" y="3936038"/>
            <a:ext cx="13827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catalog</a:t>
            </a:r>
          </a:p>
          <a:p>
            <a:r>
              <a:rPr lang="en-US" sz="3200" dirty="0"/>
              <a:t>sales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0126" y="3500640"/>
            <a:ext cx="944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763" y="3367784"/>
            <a:ext cx="9314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date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7824702" y="3195424"/>
            <a:ext cx="988622" cy="665567"/>
            <a:chOff x="2126042" y="906136"/>
            <a:chExt cx="988622" cy="6655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/>
                <p:cNvSpPr/>
                <p:nvPr/>
              </p:nvSpPr>
              <p:spPr>
                <a:xfrm rot="5400000">
                  <a:off x="2427937" y="884977"/>
                  <a:ext cx="665567" cy="70788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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>
                  <a:off x="2559383" y="1054252"/>
                  <a:ext cx="402674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/>
                <p:cNvSpPr/>
                <p:nvPr/>
              </p:nvSpPr>
              <p:spPr>
                <a:xfrm rot="16200000">
                  <a:off x="2147201" y="884977"/>
                  <a:ext cx="665567" cy="70788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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8" name="Rectangl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147201" y="884977"/>
                  <a:ext cx="665567" cy="707886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408694" y="3645548"/>
                <a:ext cx="13615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𝑢𝑠𝑡𝑜𝑚𝑒𝑟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𝑠𝑘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8694" y="3645548"/>
                <a:ext cx="1361527" cy="276999"/>
              </a:xfrm>
              <a:prstGeom prst="rect">
                <a:avLst/>
              </a:prstGeom>
              <a:blipFill rotWithShape="0">
                <a:blip r:embed="rId8"/>
                <a:stretch>
                  <a:fillRect l="-2232" r="-3571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8622003" y="2664548"/>
            <a:ext cx="988622" cy="665567"/>
            <a:chOff x="2126042" y="906136"/>
            <a:chExt cx="988622" cy="6655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 rot="5400000">
                  <a:off x="2427937" y="884977"/>
                  <a:ext cx="665567" cy="70788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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>
                  <a:off x="2559383" y="1054252"/>
                  <a:ext cx="402674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 rot="16200000">
                  <a:off x="2147201" y="884977"/>
                  <a:ext cx="665567" cy="70788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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8" name="Rectangl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147201" y="884977"/>
                  <a:ext cx="665567" cy="707886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080021" y="3107629"/>
                <a:ext cx="13615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𝑢𝑠𝑡𝑜𝑚𝑒𝑟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𝑠𝑘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0021" y="3107629"/>
                <a:ext cx="1361527" cy="276999"/>
              </a:xfrm>
              <a:prstGeom prst="rect">
                <a:avLst/>
              </a:prstGeom>
              <a:blipFill rotWithShape="0">
                <a:blip r:embed="rId9"/>
                <a:stretch>
                  <a:fillRect l="-2242" r="-4036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/>
          <p:cNvGrpSpPr/>
          <p:nvPr/>
        </p:nvGrpSpPr>
        <p:grpSpPr>
          <a:xfrm>
            <a:off x="9631865" y="2254658"/>
            <a:ext cx="988622" cy="665567"/>
            <a:chOff x="2126042" y="906136"/>
            <a:chExt cx="988622" cy="6655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/>
                <p:cNvSpPr/>
                <p:nvPr/>
              </p:nvSpPr>
              <p:spPr>
                <a:xfrm rot="5400000">
                  <a:off x="2427937" y="884977"/>
                  <a:ext cx="665567" cy="70788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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>
                  <a:off x="2559383" y="1054252"/>
                  <a:ext cx="402674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/>
                <p:cNvSpPr/>
                <p:nvPr/>
              </p:nvSpPr>
              <p:spPr>
                <a:xfrm rot="16200000">
                  <a:off x="2147201" y="884977"/>
                  <a:ext cx="665567" cy="70788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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8" name="Rectangl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147201" y="884977"/>
                  <a:ext cx="665567" cy="707886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217503" y="2709011"/>
                <a:ext cx="85549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𝑡𝑒𝑚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𝑠𝑘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7503" y="2709011"/>
                <a:ext cx="855491" cy="276999"/>
              </a:xfrm>
              <a:prstGeom prst="rect">
                <a:avLst/>
              </a:prstGeom>
              <a:blipFill rotWithShape="0">
                <a:blip r:embed="rId10"/>
                <a:stretch>
                  <a:fillRect l="-6429" r="-6429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10329961" y="1707102"/>
            <a:ext cx="988622" cy="665567"/>
            <a:chOff x="2126042" y="906136"/>
            <a:chExt cx="988622" cy="6655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 rot="5400000">
                  <a:off x="2427937" y="884977"/>
                  <a:ext cx="665567" cy="70788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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>
                  <a:off x="2559383" y="1054252"/>
                  <a:ext cx="402674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/>
                <p:cNvSpPr/>
                <p:nvPr/>
              </p:nvSpPr>
              <p:spPr>
                <a:xfrm rot="16200000">
                  <a:off x="2147201" y="884977"/>
                  <a:ext cx="665567" cy="70788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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8" name="Rectangl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147201" y="884977"/>
                  <a:ext cx="665567" cy="707886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830843" y="2150183"/>
                <a:ext cx="8501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𝑎𝑡𝑒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𝑠𝑘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30843" y="2150183"/>
                <a:ext cx="850169" cy="276999"/>
              </a:xfrm>
              <a:prstGeom prst="rect">
                <a:avLst/>
              </a:prstGeom>
              <a:blipFill rotWithShape="0">
                <a:blip r:embed="rId11"/>
                <a:stretch>
                  <a:fillRect l="-6475" r="-6475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7994234" y="730829"/>
            <a:ext cx="43205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i_color</a:t>
            </a:r>
            <a:r>
              <a:rPr lang="en-US" sz="2400" dirty="0"/>
              <a:t>, </a:t>
            </a:r>
            <a:r>
              <a:rPr lang="en-US" sz="2400" i="1" dirty="0"/>
              <a:t>d_year</a:t>
            </a:r>
            <a:r>
              <a:rPr lang="en-US" sz="2400" dirty="0"/>
              <a:t>, </a:t>
            </a:r>
            <a:r>
              <a:rPr lang="en-US" sz="2400" b="1" dirty="0"/>
              <a:t>SUM</a:t>
            </a:r>
            <a:r>
              <a:rPr lang="en-US" sz="2400" dirty="0"/>
              <a:t>(</a:t>
            </a:r>
            <a:r>
              <a:rPr lang="en-US" sz="2400" i="1" dirty="0" err="1"/>
              <a:t>ss_profit</a:t>
            </a:r>
            <a:r>
              <a:rPr lang="en-US" sz="2400" dirty="0"/>
              <a:t>), </a:t>
            </a:r>
            <a:r>
              <a:rPr lang="en-US" sz="2400" b="1" dirty="0"/>
              <a:t>COUNT</a:t>
            </a:r>
            <a:r>
              <a:rPr lang="en-US" sz="2400" dirty="0"/>
              <a:t>(</a:t>
            </a:r>
            <a:r>
              <a:rPr lang="en-US" sz="2400" b="1" dirty="0"/>
              <a:t>DISTINCT</a:t>
            </a:r>
            <a:r>
              <a:rPr lang="en-US" sz="2400" dirty="0"/>
              <a:t> </a:t>
            </a:r>
            <a:r>
              <a:rPr lang="en-US" sz="2400" i="1" dirty="0" err="1"/>
              <a:t>customer_sk</a:t>
            </a:r>
            <a:r>
              <a:rPr lang="en-US" sz="2400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0377362" y="3008197"/>
                <a:ext cx="38478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7362" y="3008197"/>
                <a:ext cx="384785" cy="55399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1435485" y="2690156"/>
                <a:ext cx="38478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5485" y="2690156"/>
                <a:ext cx="384785" cy="553998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/>
          <p:cNvCxnSpPr/>
          <p:nvPr/>
        </p:nvCxnSpPr>
        <p:spPr>
          <a:xfrm flipV="1">
            <a:off x="7644047" y="3793027"/>
            <a:ext cx="338072" cy="302847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8707209" y="3872336"/>
            <a:ext cx="372812" cy="277017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8379889" y="3090011"/>
            <a:ext cx="329222" cy="24010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9668649" y="3426036"/>
            <a:ext cx="402604" cy="630263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9299840" y="2627223"/>
            <a:ext cx="417464" cy="119121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0050406" y="2253081"/>
            <a:ext cx="428879" cy="214026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11759649" y="3093692"/>
            <a:ext cx="144064" cy="24501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11351772" y="2528553"/>
            <a:ext cx="144064" cy="24501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10688499" y="3393102"/>
            <a:ext cx="144064" cy="24501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10257194" y="2905294"/>
            <a:ext cx="144064" cy="24501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10824272" y="1549051"/>
            <a:ext cx="0" cy="27432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8475" y="2584417"/>
            <a:ext cx="6040494" cy="62776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45271" y="3248120"/>
            <a:ext cx="5784240" cy="558478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5343" y="3874530"/>
            <a:ext cx="2561477" cy="734290"/>
          </a:xfrm>
          <a:prstGeom prst="rect">
            <a:avLst/>
          </a:prstGeom>
        </p:spPr>
      </p:pic>
      <p:cxnSp>
        <p:nvCxnSpPr>
          <p:cNvPr id="41" name="Straight Arrow Connector 40"/>
          <p:cNvCxnSpPr>
            <a:stCxn id="50" idx="3"/>
          </p:cNvCxnSpPr>
          <p:nvPr/>
        </p:nvCxnSpPr>
        <p:spPr>
          <a:xfrm>
            <a:off x="6828147" y="2170748"/>
            <a:ext cx="3369056" cy="149255"/>
          </a:xfrm>
          <a:prstGeom prst="straightConnector1">
            <a:avLst/>
          </a:prstGeom>
          <a:ln w="3175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8" idx="3"/>
          </p:cNvCxnSpPr>
          <p:nvPr/>
        </p:nvCxnSpPr>
        <p:spPr>
          <a:xfrm flipV="1">
            <a:off x="6828969" y="2646233"/>
            <a:ext cx="2440404" cy="252067"/>
          </a:xfrm>
          <a:prstGeom prst="straightConnector1">
            <a:avLst/>
          </a:prstGeom>
          <a:ln w="3175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9" idx="3"/>
            <a:endCxn id="9" idx="1"/>
          </p:cNvCxnSpPr>
          <p:nvPr/>
        </p:nvCxnSpPr>
        <p:spPr>
          <a:xfrm flipV="1">
            <a:off x="6529511" y="3195425"/>
            <a:ext cx="1929870" cy="331934"/>
          </a:xfrm>
          <a:prstGeom prst="straightConnector1">
            <a:avLst/>
          </a:prstGeom>
          <a:ln w="3175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9" idx="3"/>
          </p:cNvCxnSpPr>
          <p:nvPr/>
        </p:nvCxnSpPr>
        <p:spPr>
          <a:xfrm flipV="1">
            <a:off x="6529511" y="3512893"/>
            <a:ext cx="3067450" cy="14466"/>
          </a:xfrm>
          <a:prstGeom prst="straightConnector1">
            <a:avLst/>
          </a:prstGeom>
          <a:ln w="3175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9" idx="3"/>
          </p:cNvCxnSpPr>
          <p:nvPr/>
        </p:nvCxnSpPr>
        <p:spPr>
          <a:xfrm>
            <a:off x="6529511" y="3527359"/>
            <a:ext cx="2039796" cy="314616"/>
          </a:xfrm>
          <a:prstGeom prst="straightConnector1">
            <a:avLst/>
          </a:prstGeom>
          <a:ln w="3175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9" idx="3"/>
          </p:cNvCxnSpPr>
          <p:nvPr/>
        </p:nvCxnSpPr>
        <p:spPr>
          <a:xfrm>
            <a:off x="6529511" y="3527359"/>
            <a:ext cx="1289725" cy="342557"/>
          </a:xfrm>
          <a:prstGeom prst="straightConnector1">
            <a:avLst/>
          </a:prstGeom>
          <a:ln w="3175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0" idx="3"/>
          </p:cNvCxnSpPr>
          <p:nvPr/>
        </p:nvCxnSpPr>
        <p:spPr>
          <a:xfrm flipV="1">
            <a:off x="3296820" y="3958121"/>
            <a:ext cx="4523246" cy="283554"/>
          </a:xfrm>
          <a:prstGeom prst="straightConnector1">
            <a:avLst/>
          </a:prstGeom>
          <a:ln w="317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0" idx="3"/>
          </p:cNvCxnSpPr>
          <p:nvPr/>
        </p:nvCxnSpPr>
        <p:spPr>
          <a:xfrm flipV="1">
            <a:off x="3296820" y="4075529"/>
            <a:ext cx="5605918" cy="166146"/>
          </a:xfrm>
          <a:prstGeom prst="straightConnector1">
            <a:avLst/>
          </a:prstGeom>
          <a:ln w="317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0" idx="3"/>
          </p:cNvCxnSpPr>
          <p:nvPr/>
        </p:nvCxnSpPr>
        <p:spPr>
          <a:xfrm flipV="1">
            <a:off x="3296820" y="3941564"/>
            <a:ext cx="6622099" cy="300111"/>
          </a:xfrm>
          <a:prstGeom prst="straightConnector1">
            <a:avLst/>
          </a:prstGeom>
          <a:ln w="317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Picture 49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68531" y="1808024"/>
            <a:ext cx="6059616" cy="72544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04298" y="1073549"/>
            <a:ext cx="6078825" cy="692744"/>
          </a:xfrm>
          <a:prstGeom prst="rect">
            <a:avLst/>
          </a:prstGeom>
        </p:spPr>
      </p:pic>
      <p:cxnSp>
        <p:nvCxnSpPr>
          <p:cNvPr id="52" name="Straight Arrow Connector 51"/>
          <p:cNvCxnSpPr/>
          <p:nvPr/>
        </p:nvCxnSpPr>
        <p:spPr>
          <a:xfrm>
            <a:off x="6828147" y="1521726"/>
            <a:ext cx="3911703" cy="168645"/>
          </a:xfrm>
          <a:prstGeom prst="straightConnector1">
            <a:avLst/>
          </a:prstGeom>
          <a:ln w="3175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 rot="16200000">
            <a:off x="-1426867" y="2417057"/>
            <a:ext cx="3438510" cy="58477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54" name="Straight Arrow Connector 53"/>
          <p:cNvCxnSpPr>
            <a:stCxn id="53" idx="3"/>
            <a:endCxn id="53" idx="1"/>
          </p:cNvCxnSpPr>
          <p:nvPr/>
        </p:nvCxnSpPr>
        <p:spPr>
          <a:xfrm>
            <a:off x="292388" y="990190"/>
            <a:ext cx="1" cy="3438510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 rot="16200000">
            <a:off x="-654439" y="2384039"/>
            <a:ext cx="1898724" cy="58477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EXAMPLE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-18158" y="5377218"/>
            <a:ext cx="6547669" cy="148078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7338" indent="-287338">
              <a:buFont typeface="+mj-lt"/>
              <a:buAutoNum type="arabicPeriod"/>
            </a:pP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Push to one input esp. if it is more work </a:t>
            </a:r>
          </a:p>
          <a:p>
            <a:pPr marL="287338" indent="-287338"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Replace stratcols with join key; use </a:t>
            </a:r>
            <a:r>
              <a:rPr lang="en-US" sz="2800" dirty="0" smtClean="0">
                <a:solidFill>
                  <a:schemeClr val="bg1"/>
                </a:solidFill>
              </a:rPr>
              <a:t>sfm</a:t>
            </a:r>
          </a:p>
          <a:p>
            <a:pPr marL="287338" indent="-287338"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Universe iff pushing to multiple join </a:t>
            </a:r>
            <a:r>
              <a:rPr lang="en-US" sz="2800" dirty="0" smtClean="0">
                <a:solidFill>
                  <a:schemeClr val="bg1"/>
                </a:solidFill>
              </a:rPr>
              <a:t>inputs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6552188" y="5377218"/>
            <a:ext cx="5627048" cy="148750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1313" indent="-341313">
              <a:buFont typeface="+mj-lt"/>
              <a:buAutoNum type="arabicPeriod" startAt="4"/>
            </a:pP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Ignore strat iff support is high</a:t>
            </a:r>
          </a:p>
          <a:p>
            <a:pPr marL="341313" indent="-341313">
              <a:buFont typeface="+mj-lt"/>
              <a:buAutoNum type="arabicPeriod" startAt="4"/>
            </a:pPr>
            <a:r>
              <a:rPr lang="en-US" sz="2800" dirty="0">
                <a:solidFill>
                  <a:schemeClr val="bg1"/>
                </a:solidFill>
              </a:rPr>
              <a:t>Need not strat on pred. cols; use </a:t>
            </a:r>
            <a:r>
              <a:rPr lang="en-US" sz="2800" dirty="0" smtClean="0">
                <a:solidFill>
                  <a:schemeClr val="bg1"/>
                </a:solidFill>
              </a:rPr>
              <a:t>ds</a:t>
            </a:r>
            <a:endParaRPr lang="en-US" sz="2800" dirty="0" smtClean="0">
              <a:solidFill>
                <a:schemeClr val="bg1"/>
              </a:solidFill>
              <a:latin typeface="+mn-lt"/>
            </a:endParaRPr>
          </a:p>
          <a:p>
            <a:pPr marL="341313" indent="-341313">
              <a:buFont typeface="+mj-lt"/>
              <a:buAutoNum type="arabicPeriod" startAt="4"/>
            </a:pP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Add exchanges to reduce DOP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6297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uiExpand="1" build="p" animBg="1"/>
      <p:bldP spid="57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ounded Rectangle 56"/>
          <p:cNvSpPr/>
          <p:nvPr/>
        </p:nvSpPr>
        <p:spPr>
          <a:xfrm>
            <a:off x="0" y="2969191"/>
            <a:ext cx="12192000" cy="3049472"/>
          </a:xfrm>
          <a:prstGeom prst="roundRect">
            <a:avLst>
              <a:gd name="adj" fmla="val 7472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accuracy of plans with samplers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0619" y="1351093"/>
            <a:ext cx="11475125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Prior </a:t>
            </a:r>
            <a:r>
              <a:rPr lang="en-US" sz="2400" dirty="0" smtClean="0"/>
              <a:t>analysis works </a:t>
            </a:r>
            <a:r>
              <a:rPr lang="en-US" sz="2400" dirty="0" smtClean="0">
                <a:solidFill>
                  <a:srgbClr val="C00000"/>
                </a:solidFill>
              </a:rPr>
              <a:t>only for uniform sampler</a:t>
            </a:r>
            <a:r>
              <a:rPr lang="en-US" sz="2400" dirty="0" smtClean="0"/>
              <a:t>, does not consider </a:t>
            </a:r>
            <a:r>
              <a:rPr lang="en-US" sz="2400" dirty="0" smtClean="0">
                <a:solidFill>
                  <a:srgbClr val="C00000"/>
                </a:solidFill>
              </a:rPr>
              <a:t>group-miss</a:t>
            </a:r>
            <a:r>
              <a:rPr lang="en-US" sz="2400" dirty="0" smtClean="0"/>
              <a:t>, is </a:t>
            </a:r>
            <a:r>
              <a:rPr lang="en-US" sz="2400" dirty="0" smtClean="0">
                <a:solidFill>
                  <a:srgbClr val="C00000"/>
                </a:solidFill>
              </a:rPr>
              <a:t>expensive </a:t>
            </a:r>
            <a:endParaRPr lang="en-US" sz="2400" dirty="0">
              <a:solidFill>
                <a:srgbClr val="C00000"/>
              </a:solidFill>
            </a:endParaRPr>
          </a:p>
          <a:p>
            <a:endParaRPr lang="en-US" sz="2400" dirty="0" smtClean="0"/>
          </a:p>
          <a:p>
            <a:r>
              <a:rPr lang="en-US" sz="2400" dirty="0" smtClean="0"/>
              <a:t>We offer:</a:t>
            </a:r>
            <a:endParaRPr lang="en-US" sz="2400" dirty="0"/>
          </a:p>
          <a:p>
            <a:r>
              <a:rPr lang="en-US" sz="2300" dirty="0" smtClean="0">
                <a:solidFill>
                  <a:srgbClr val="0000FF"/>
                </a:solidFill>
              </a:rPr>
              <a:t>Dominance</a:t>
            </a:r>
            <a:r>
              <a:rPr lang="en-US" sz="2300" dirty="0" smtClean="0"/>
              <a:t> </a:t>
            </a:r>
            <a:r>
              <a:rPr lang="en-US" sz="2300" dirty="0"/>
              <a:t>between sampled </a:t>
            </a:r>
            <a:r>
              <a:rPr lang="en-US" sz="2300" dirty="0" smtClean="0"/>
              <a:t>plans: </a:t>
            </a:r>
            <a:r>
              <a:rPr lang="en-US" sz="2300" dirty="0">
                <a:solidFill>
                  <a:srgbClr val="0000FF"/>
                </a:solidFill>
              </a:rPr>
              <a:t>sufficient conditions </a:t>
            </a:r>
            <a:r>
              <a:rPr lang="en-US" sz="2300" dirty="0"/>
              <a:t>that ensure no worse </a:t>
            </a:r>
            <a:r>
              <a:rPr lang="en-US" sz="2300" dirty="0" smtClean="0"/>
              <a:t>error</a:t>
            </a:r>
            <a:endParaRPr lang="en-US" sz="2400" dirty="0"/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523" y="3736865"/>
            <a:ext cx="6203878" cy="1234060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1914" y="5332136"/>
            <a:ext cx="9592537" cy="4064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3085970"/>
                <a:ext cx="1227797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Given expressions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with same core; their outputs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; and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/>
                  <a:t> is the answer w/o sampling</a:t>
                </a:r>
                <a:r>
                  <a:rPr lang="en-US" sz="2400" dirty="0" smtClean="0"/>
                  <a:t>,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085970"/>
                <a:ext cx="12277977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745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715357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168"/>
    </mc:Choice>
    <mc:Fallback xmlns="">
      <p:transition spd="slow" advTm="761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17" y="87378"/>
            <a:ext cx="11954149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0000FF"/>
                </a:solidFill>
              </a:rPr>
              <a:t>family of dominance rules </a:t>
            </a:r>
            <a:r>
              <a:rPr lang="en-US" dirty="0"/>
              <a:t>that </a:t>
            </a:r>
            <a:r>
              <a:rPr lang="en-US" dirty="0">
                <a:solidFill>
                  <a:schemeClr val="bg1"/>
                </a:solidFill>
              </a:rPr>
              <a:t>relate a sampled query expression to one that has one sampler at the root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0" y="1592802"/>
            <a:ext cx="5195502" cy="3326385"/>
            <a:chOff x="0" y="1592802"/>
            <a:chExt cx="5195502" cy="3326385"/>
          </a:xfrm>
        </p:grpSpPr>
        <p:sp>
          <p:nvSpPr>
            <p:cNvPr id="46" name="Rectangle 45"/>
            <p:cNvSpPr/>
            <p:nvPr/>
          </p:nvSpPr>
          <p:spPr>
            <a:xfrm>
              <a:off x="0" y="1592802"/>
              <a:ext cx="5195502" cy="327159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46983" y="1615382"/>
              <a:ext cx="443972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i="1" dirty="0"/>
                <a:t>i_color</a:t>
              </a:r>
              <a:r>
                <a:rPr lang="en-US" sz="2000" dirty="0"/>
                <a:t>, </a:t>
              </a:r>
              <a:r>
                <a:rPr lang="en-US" sz="2000" i="1" dirty="0"/>
                <a:t>d_year</a:t>
              </a:r>
              <a:r>
                <a:rPr lang="en-US" sz="2000" dirty="0"/>
                <a:t>, </a:t>
              </a:r>
              <a:r>
                <a:rPr lang="en-US" sz="2000" b="1" dirty="0"/>
                <a:t>SUM</a:t>
              </a:r>
              <a:r>
                <a:rPr lang="en-US" sz="2000" dirty="0"/>
                <a:t>(</a:t>
              </a:r>
              <a:r>
                <a:rPr lang="en-US" sz="2000" i="1" dirty="0" err="1"/>
                <a:t>ss_profit</a:t>
              </a:r>
              <a:r>
                <a:rPr lang="en-US" sz="2000" dirty="0"/>
                <a:t>), </a:t>
              </a:r>
              <a:r>
                <a:rPr lang="en-US" sz="2000" b="1" dirty="0"/>
                <a:t>COUNT</a:t>
              </a:r>
              <a:r>
                <a:rPr lang="en-US" sz="2000" dirty="0"/>
                <a:t>(</a:t>
              </a:r>
              <a:r>
                <a:rPr lang="en-US" sz="2000" b="1" dirty="0"/>
                <a:t>DISTINCT</a:t>
              </a:r>
              <a:r>
                <a:rPr lang="en-US" sz="2000" dirty="0"/>
                <a:t> </a:t>
              </a:r>
              <a:r>
                <a:rPr lang="en-US" sz="2000" i="1" dirty="0" err="1"/>
                <a:t>customer_sk</a:t>
              </a:r>
              <a:r>
                <a:rPr lang="en-US" sz="2000" dirty="0"/>
                <a:t>)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41716" y="4304806"/>
              <a:ext cx="5052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ss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562108" y="4282226"/>
              <a:ext cx="4876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sr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490468" y="4334412"/>
              <a:ext cx="5180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cs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141726" y="4302201"/>
              <a:ext cx="94487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item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086600" y="4284897"/>
              <a:ext cx="93147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date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528445" y="3044625"/>
              <a:ext cx="988622" cy="665567"/>
              <a:chOff x="2126042" y="906136"/>
              <a:chExt cx="988622" cy="66556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Rectangle 8"/>
                  <p:cNvSpPr/>
                  <p:nvPr/>
                </p:nvSpPr>
                <p:spPr>
                  <a:xfrm rot="5400000">
                    <a:off x="2427937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9" name="Rectangle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5400000">
                    <a:off x="2559383" y="1054252"/>
                    <a:ext cx="402674" cy="36933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Rectangle 9"/>
                  <p:cNvSpPr/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8" name="Rectangle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112437" y="3494749"/>
                  <a:ext cx="1361527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𝑢𝑠𝑡𝑜𝑚𝑒𝑟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𝑠𝑘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2437" y="3494749"/>
                  <a:ext cx="1361527" cy="276999"/>
                </a:xfrm>
                <a:prstGeom prst="rect">
                  <a:avLst/>
                </a:prstGeom>
                <a:blipFill>
                  <a:blip r:embed="rId8"/>
                  <a:stretch>
                    <a:fillRect l="-2232" r="-3571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" name="Group 11"/>
            <p:cNvGrpSpPr/>
            <p:nvPr/>
          </p:nvGrpSpPr>
          <p:grpSpPr>
            <a:xfrm>
              <a:off x="1501846" y="2749110"/>
              <a:ext cx="988622" cy="665567"/>
              <a:chOff x="2126042" y="906136"/>
              <a:chExt cx="988622" cy="66556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Rectangle 12"/>
                  <p:cNvSpPr/>
                  <p:nvPr/>
                </p:nvSpPr>
                <p:spPr>
                  <a:xfrm rot="5400000">
                    <a:off x="2427937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9" name="Rectangle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5400000">
                    <a:off x="2559383" y="1054252"/>
                    <a:ext cx="402674" cy="36933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Rectangle 13"/>
                  <p:cNvSpPr/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8" name="Rectangle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1959864" y="3192191"/>
                  <a:ext cx="136152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𝑢𝑠𝑡𝑜𝑚𝑒𝑟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𝑠𝑘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9864" y="3192191"/>
                  <a:ext cx="1361527" cy="276999"/>
                </a:xfrm>
                <a:prstGeom prst="rect">
                  <a:avLst/>
                </a:prstGeom>
                <a:blipFill>
                  <a:blip r:embed="rId9"/>
                  <a:stretch>
                    <a:fillRect l="-2242" r="-3587" b="-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6" name="Group 15"/>
            <p:cNvGrpSpPr/>
            <p:nvPr/>
          </p:nvGrpSpPr>
          <p:grpSpPr>
            <a:xfrm>
              <a:off x="2691295" y="2594105"/>
              <a:ext cx="988622" cy="665567"/>
              <a:chOff x="2126042" y="906136"/>
              <a:chExt cx="988622" cy="66556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Rectangle 16"/>
                  <p:cNvSpPr/>
                  <p:nvPr/>
                </p:nvSpPr>
                <p:spPr>
                  <a:xfrm rot="5400000">
                    <a:off x="2427937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9" name="Rectangle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5400000">
                    <a:off x="2559383" y="1054252"/>
                    <a:ext cx="402674" cy="36933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Rectangle 17"/>
                  <p:cNvSpPr/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8" name="Rectangle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3149313" y="3037186"/>
                  <a:ext cx="85549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𝑡𝑒𝑚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𝑠𝑘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9313" y="3037186"/>
                  <a:ext cx="855491" cy="276999"/>
                </a:xfrm>
                <a:prstGeom prst="rect">
                  <a:avLst/>
                </a:prstGeom>
                <a:blipFill>
                  <a:blip r:embed="rId10"/>
                  <a:stretch>
                    <a:fillRect l="-6429" r="-6429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" name="Group 19"/>
            <p:cNvGrpSpPr/>
            <p:nvPr/>
          </p:nvGrpSpPr>
          <p:grpSpPr>
            <a:xfrm>
              <a:off x="3844451" y="2441658"/>
              <a:ext cx="988622" cy="665567"/>
              <a:chOff x="2126042" y="906136"/>
              <a:chExt cx="988622" cy="66556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Rectangle 20"/>
                  <p:cNvSpPr/>
                  <p:nvPr/>
                </p:nvSpPr>
                <p:spPr>
                  <a:xfrm rot="5400000">
                    <a:off x="2427937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9" name="Rectangle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5400000">
                    <a:off x="2559383" y="1054252"/>
                    <a:ext cx="402674" cy="36933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Rectangle 21"/>
                  <p:cNvSpPr/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8" name="Rectangle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345333" y="2884739"/>
                  <a:ext cx="85016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𝑎𝑡𝑒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𝑠𝑘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45333" y="2884739"/>
                  <a:ext cx="850169" cy="276999"/>
                </a:xfrm>
                <a:prstGeom prst="rect">
                  <a:avLst/>
                </a:prstGeom>
                <a:blipFill>
                  <a:blip r:embed="rId11"/>
                  <a:stretch>
                    <a:fillRect l="-6475" r="-6475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3453000" y="3444375"/>
                  <a:ext cx="384785" cy="5539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53000" y="3444375"/>
                  <a:ext cx="384785" cy="553998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4392642" y="3413438"/>
                  <a:ext cx="384785" cy="5539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2642" y="3413438"/>
                  <a:ext cx="384785" cy="553998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" name="Straight Arrow Connector 25"/>
            <p:cNvCxnSpPr/>
            <p:nvPr/>
          </p:nvCxnSpPr>
          <p:spPr>
            <a:xfrm flipV="1">
              <a:off x="599976" y="3631989"/>
              <a:ext cx="284382" cy="238242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 flipV="1">
              <a:off x="1416635" y="3759689"/>
              <a:ext cx="315154" cy="230227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V="1">
              <a:off x="1353376" y="3184265"/>
              <a:ext cx="417464" cy="119120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 flipV="1">
              <a:off x="2438148" y="3517262"/>
              <a:ext cx="253386" cy="215443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2351979" y="2942459"/>
              <a:ext cx="417464" cy="119121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V="1">
              <a:off x="3580780" y="2813826"/>
              <a:ext cx="417464" cy="119121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7" idx="0"/>
            </p:cNvCxnSpPr>
            <p:nvPr/>
          </p:nvCxnSpPr>
          <p:spPr>
            <a:xfrm flipV="1">
              <a:off x="4552337" y="3990033"/>
              <a:ext cx="18603" cy="294864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H="1" flipV="1">
              <a:off x="4356873" y="3173315"/>
              <a:ext cx="166511" cy="387597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6" idx="0"/>
              <a:endCxn id="24" idx="2"/>
            </p:cNvCxnSpPr>
            <p:nvPr/>
          </p:nvCxnSpPr>
          <p:spPr>
            <a:xfrm flipV="1">
              <a:off x="3614163" y="3998373"/>
              <a:ext cx="31230" cy="303828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flipH="1" flipV="1">
              <a:off x="3426642" y="3292170"/>
              <a:ext cx="144064" cy="245015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134917" y="3581832"/>
                  <a:ext cx="40515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sz="36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l-GR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  <m:sup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sup>
                        </m:sSubSup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4917" y="3581832"/>
                  <a:ext cx="405151" cy="553998"/>
                </a:xfrm>
                <a:prstGeom prst="rect">
                  <a:avLst/>
                </a:prstGeom>
                <a:blipFill>
                  <a:blip r:embed="rId14"/>
                  <a:stretch>
                    <a:fillRect r="-1791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1795744" y="3709773"/>
                  <a:ext cx="40515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sz="36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l-GR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  <m:sup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sup>
                        </m:sSubSup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95744" y="3709773"/>
                  <a:ext cx="405151" cy="553998"/>
                </a:xfrm>
                <a:prstGeom prst="rect">
                  <a:avLst/>
                </a:prstGeom>
                <a:blipFill>
                  <a:blip r:embed="rId15"/>
                  <a:stretch>
                    <a:fillRect r="-181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2746319" y="3688974"/>
                  <a:ext cx="40515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sz="36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l-GR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  <m:sup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sup>
                        </m:sSubSup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6319" y="3688974"/>
                  <a:ext cx="405151" cy="553998"/>
                </a:xfrm>
                <a:prstGeom prst="rect">
                  <a:avLst/>
                </a:prstGeom>
                <a:blipFill>
                  <a:blip r:embed="rId16"/>
                  <a:stretch>
                    <a:fillRect r="-181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9" name="Straight Arrow Connector 38"/>
            <p:cNvCxnSpPr/>
            <p:nvPr/>
          </p:nvCxnSpPr>
          <p:spPr>
            <a:xfrm flipV="1">
              <a:off x="376359" y="4120442"/>
              <a:ext cx="0" cy="365760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1795744" y="4129019"/>
              <a:ext cx="0" cy="365760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2762972" y="4151532"/>
              <a:ext cx="0" cy="365760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 flipV="1">
              <a:off x="3998244" y="2323268"/>
              <a:ext cx="347089" cy="256254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7067555" y="1592802"/>
            <a:ext cx="5115054" cy="3302856"/>
            <a:chOff x="7067555" y="1592802"/>
            <a:chExt cx="5115054" cy="3302856"/>
          </a:xfrm>
        </p:grpSpPr>
        <p:sp>
          <p:nvSpPr>
            <p:cNvPr id="88" name="Rectangle 87"/>
            <p:cNvSpPr/>
            <p:nvPr/>
          </p:nvSpPr>
          <p:spPr>
            <a:xfrm>
              <a:off x="7105076" y="1624064"/>
              <a:ext cx="5077533" cy="327159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572822" y="1592802"/>
              <a:ext cx="443972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i="1" dirty="0"/>
                <a:t>i_color</a:t>
              </a:r>
              <a:r>
                <a:rPr lang="en-US" sz="2000" dirty="0"/>
                <a:t>, </a:t>
              </a:r>
              <a:r>
                <a:rPr lang="en-US" sz="2000" i="1" dirty="0"/>
                <a:t>d_year</a:t>
              </a:r>
              <a:r>
                <a:rPr lang="en-US" sz="2000" dirty="0"/>
                <a:t>, </a:t>
              </a:r>
              <a:r>
                <a:rPr lang="en-US" sz="2000" b="1" dirty="0"/>
                <a:t>SUM</a:t>
              </a:r>
              <a:r>
                <a:rPr lang="en-US" sz="2000" dirty="0"/>
                <a:t>(</a:t>
              </a:r>
              <a:r>
                <a:rPr lang="en-US" sz="2000" i="1" dirty="0" err="1"/>
                <a:t>ss_profit</a:t>
              </a:r>
              <a:r>
                <a:rPr lang="en-US" sz="2000" dirty="0"/>
                <a:t>), </a:t>
              </a:r>
              <a:r>
                <a:rPr lang="en-US" sz="2000" b="1" dirty="0"/>
                <a:t>COUNT</a:t>
              </a:r>
              <a:r>
                <a:rPr lang="en-US" sz="2000" dirty="0"/>
                <a:t>(</a:t>
              </a:r>
              <a:r>
                <a:rPr lang="en-US" sz="2000" b="1" dirty="0"/>
                <a:t>DISTINCT</a:t>
              </a:r>
              <a:r>
                <a:rPr lang="en-US" sz="2000" dirty="0"/>
                <a:t> </a:t>
              </a:r>
              <a:r>
                <a:rPr lang="en-US" sz="2000" i="1" dirty="0" err="1"/>
                <a:t>customer_sk</a:t>
              </a:r>
              <a:r>
                <a:rPr lang="en-US" sz="2000" dirty="0"/>
                <a:t>)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067555" y="4282226"/>
              <a:ext cx="5052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ss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487947" y="4259646"/>
              <a:ext cx="4876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sr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0067565" y="4279621"/>
              <a:ext cx="94487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item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1012439" y="4262317"/>
              <a:ext cx="93147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date</a:t>
              </a: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7422010" y="3355543"/>
              <a:ext cx="988622" cy="665567"/>
              <a:chOff x="2126042" y="906136"/>
              <a:chExt cx="988622" cy="66556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Rectangle 70"/>
                  <p:cNvSpPr/>
                  <p:nvPr/>
                </p:nvSpPr>
                <p:spPr>
                  <a:xfrm rot="5400000">
                    <a:off x="2427937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9" name="Rectangle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5400000">
                    <a:off x="2559383" y="1054252"/>
                    <a:ext cx="402674" cy="36933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2" name="Rectangle 71"/>
                  <p:cNvSpPr/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8" name="Rectangle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8006002" y="3805667"/>
                  <a:ext cx="1361527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𝑢𝑠𝑡𝑜𝑚𝑒𝑟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𝑠𝑘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06002" y="3805667"/>
                  <a:ext cx="1361527" cy="276999"/>
                </a:xfrm>
                <a:prstGeom prst="rect">
                  <a:avLst/>
                </a:prstGeom>
                <a:blipFill>
                  <a:blip r:embed="rId17"/>
                  <a:stretch>
                    <a:fillRect l="-2232" r="-3571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4" name="Group 73"/>
            <p:cNvGrpSpPr/>
            <p:nvPr/>
          </p:nvGrpSpPr>
          <p:grpSpPr>
            <a:xfrm>
              <a:off x="8395411" y="3060028"/>
              <a:ext cx="988622" cy="665567"/>
              <a:chOff x="2126042" y="906136"/>
              <a:chExt cx="988622" cy="66556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Rectangle 74"/>
                  <p:cNvSpPr/>
                  <p:nvPr/>
                </p:nvSpPr>
                <p:spPr>
                  <a:xfrm rot="5400000">
                    <a:off x="2427937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9" name="Rectangle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5400000">
                    <a:off x="2559383" y="1054252"/>
                    <a:ext cx="402674" cy="36933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Rectangle 75"/>
                  <p:cNvSpPr/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8" name="Rectangle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TextBox 76"/>
                <p:cNvSpPr txBox="1"/>
                <p:nvPr/>
              </p:nvSpPr>
              <p:spPr>
                <a:xfrm>
                  <a:off x="8853429" y="3503109"/>
                  <a:ext cx="136152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𝑢𝑠𝑡𝑜𝑚𝑒𝑟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𝑠𝑘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77" name="TextBox 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53429" y="3503109"/>
                  <a:ext cx="1361527" cy="276999"/>
                </a:xfrm>
                <a:prstGeom prst="rect">
                  <a:avLst/>
                </a:prstGeom>
                <a:blipFill>
                  <a:blip r:embed="rId18"/>
                  <a:stretch>
                    <a:fillRect l="-2232" r="-3571" b="-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8" name="Group 77"/>
            <p:cNvGrpSpPr/>
            <p:nvPr/>
          </p:nvGrpSpPr>
          <p:grpSpPr>
            <a:xfrm>
              <a:off x="9584860" y="2905023"/>
              <a:ext cx="988622" cy="665567"/>
              <a:chOff x="2126042" y="906136"/>
              <a:chExt cx="988622" cy="66556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Rectangle 78"/>
                  <p:cNvSpPr/>
                  <p:nvPr/>
                </p:nvSpPr>
                <p:spPr>
                  <a:xfrm rot="5400000">
                    <a:off x="2427937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9" name="Rectangle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5400000">
                    <a:off x="2559383" y="1054252"/>
                    <a:ext cx="402674" cy="36933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" name="Rectangle 79"/>
                  <p:cNvSpPr/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8" name="Rectangle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/>
                <p:cNvSpPr txBox="1"/>
                <p:nvPr/>
              </p:nvSpPr>
              <p:spPr>
                <a:xfrm>
                  <a:off x="10042878" y="3348104"/>
                  <a:ext cx="85549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𝑡𝑒𝑚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𝑠𝑘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81" name="TextBox 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42878" y="3348104"/>
                  <a:ext cx="855491" cy="276999"/>
                </a:xfrm>
                <a:prstGeom prst="rect">
                  <a:avLst/>
                </a:prstGeom>
                <a:blipFill>
                  <a:blip r:embed="rId19"/>
                  <a:stretch>
                    <a:fillRect l="-6383" r="-5674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2" name="Group 81"/>
            <p:cNvGrpSpPr/>
            <p:nvPr/>
          </p:nvGrpSpPr>
          <p:grpSpPr>
            <a:xfrm>
              <a:off x="10738016" y="2752576"/>
              <a:ext cx="988622" cy="665567"/>
              <a:chOff x="2126042" y="906136"/>
              <a:chExt cx="988622" cy="66556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Rectangle 82"/>
                  <p:cNvSpPr/>
                  <p:nvPr/>
                </p:nvSpPr>
                <p:spPr>
                  <a:xfrm rot="5400000">
                    <a:off x="2427937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9" name="Rectangle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5400000">
                    <a:off x="2559383" y="1054252"/>
                    <a:ext cx="402674" cy="36933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4" name="Rectangle 83"/>
                  <p:cNvSpPr/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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8" name="Rectangle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2147201" y="884977"/>
                    <a:ext cx="665567" cy="707886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/>
                <p:cNvSpPr txBox="1"/>
                <p:nvPr/>
              </p:nvSpPr>
              <p:spPr>
                <a:xfrm>
                  <a:off x="11238898" y="3195657"/>
                  <a:ext cx="85016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𝑎𝑡𝑒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𝑠𝑘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85" name="TextBox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38898" y="3195657"/>
                  <a:ext cx="850169" cy="276999"/>
                </a:xfrm>
                <a:prstGeom prst="rect">
                  <a:avLst/>
                </a:prstGeom>
                <a:blipFill>
                  <a:blip r:embed="rId20"/>
                  <a:stretch>
                    <a:fillRect l="-6475" r="-6475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Box 85"/>
                <p:cNvSpPr txBox="1"/>
                <p:nvPr/>
              </p:nvSpPr>
              <p:spPr>
                <a:xfrm>
                  <a:off x="10346565" y="3755293"/>
                  <a:ext cx="384785" cy="5539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86" name="TextBox 8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46565" y="3755293"/>
                  <a:ext cx="384785" cy="553998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Box 86"/>
                <p:cNvSpPr txBox="1"/>
                <p:nvPr/>
              </p:nvSpPr>
              <p:spPr>
                <a:xfrm>
                  <a:off x="11286207" y="3724356"/>
                  <a:ext cx="384785" cy="5539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87" name="TextBox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86207" y="3724356"/>
                  <a:ext cx="384785" cy="553998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0" name="Straight Arrow Connector 89"/>
            <p:cNvCxnSpPr/>
            <p:nvPr/>
          </p:nvCxnSpPr>
          <p:spPr>
            <a:xfrm flipV="1">
              <a:off x="8246941" y="3495183"/>
              <a:ext cx="417464" cy="119120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flipV="1">
              <a:off x="9245544" y="3253377"/>
              <a:ext cx="417464" cy="119121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flipV="1">
              <a:off x="10474345" y="3124744"/>
              <a:ext cx="417464" cy="119121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H="1" flipV="1">
              <a:off x="11567296" y="4113250"/>
              <a:ext cx="49752" cy="262167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H="1" flipV="1">
              <a:off x="11250438" y="3484233"/>
              <a:ext cx="166511" cy="387597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 flipH="1" flipV="1">
              <a:off x="10669548" y="4149431"/>
              <a:ext cx="34524" cy="336033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flipH="1" flipV="1">
              <a:off x="10320207" y="3603088"/>
              <a:ext cx="144064" cy="245015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 flipV="1">
              <a:off x="7302198" y="3847651"/>
              <a:ext cx="270624" cy="615971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H="1" flipV="1">
              <a:off x="8395410" y="3943393"/>
              <a:ext cx="326173" cy="528806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H="1" flipV="1">
              <a:off x="9384033" y="3666394"/>
              <a:ext cx="304778" cy="828318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H="1" flipV="1">
              <a:off x="11081982" y="2081284"/>
              <a:ext cx="330278" cy="381701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/>
            <p:cNvSpPr txBox="1"/>
            <p:nvPr/>
          </p:nvSpPr>
          <p:spPr>
            <a:xfrm>
              <a:off x="9416307" y="4263925"/>
              <a:ext cx="5180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cs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TextBox 111"/>
                <p:cNvSpPr txBox="1"/>
                <p:nvPr/>
              </p:nvSpPr>
              <p:spPr>
                <a:xfrm>
                  <a:off x="11238588" y="2366811"/>
                  <a:ext cx="40515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sz="36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l-GR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  <m:sup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sup>
                        </m:sSubSup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112" name="TextBox 1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38588" y="2366811"/>
                  <a:ext cx="405151" cy="553998"/>
                </a:xfrm>
                <a:prstGeom prst="rect">
                  <a:avLst/>
                </a:prstGeom>
                <a:blipFill>
                  <a:blip r:embed="rId23"/>
                  <a:stretch>
                    <a:fillRect r="-181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3" name="Straight Arrow Connector 112"/>
            <p:cNvCxnSpPr/>
            <p:nvPr/>
          </p:nvCxnSpPr>
          <p:spPr>
            <a:xfrm flipV="1">
              <a:off x="11238588" y="2834621"/>
              <a:ext cx="41039" cy="235255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5242560" y="2566824"/>
            <a:ext cx="288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</a:rPr>
              <a:t>dominates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41716" y="5568367"/>
            <a:ext cx="115849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We compute </a:t>
            </a:r>
            <a:r>
              <a:rPr lang="en-US" sz="2800" dirty="0"/>
              <a:t>unbiased </a:t>
            </a:r>
            <a:r>
              <a:rPr lang="en-US" sz="2800" dirty="0" smtClean="0"/>
              <a:t>estimators &amp; </a:t>
            </a:r>
            <a:r>
              <a:rPr lang="en-US" sz="2800" dirty="0"/>
              <a:t>confidence-intervals </a:t>
            </a:r>
            <a:r>
              <a:rPr lang="en-US" sz="2800" dirty="0">
                <a:solidFill>
                  <a:srgbClr val="0000FF"/>
                </a:solidFill>
              </a:rPr>
              <a:t>in </a:t>
            </a:r>
            <a:r>
              <a:rPr lang="en-US" sz="2800" dirty="0" smtClean="0">
                <a:solidFill>
                  <a:srgbClr val="0000FF"/>
                </a:solidFill>
              </a:rPr>
              <a:t>one* pass </a:t>
            </a:r>
            <a:r>
              <a:rPr lang="en-US" sz="2800" dirty="0">
                <a:solidFill>
                  <a:srgbClr val="0000FF"/>
                </a:solidFill>
              </a:rPr>
              <a:t>on data</a:t>
            </a:r>
          </a:p>
        </p:txBody>
      </p:sp>
      <p:sp>
        <p:nvSpPr>
          <p:cNvPr id="89" name="Title 1"/>
          <p:cNvSpPr txBox="1">
            <a:spLocks/>
          </p:cNvSpPr>
          <p:nvPr/>
        </p:nvSpPr>
        <p:spPr>
          <a:xfrm>
            <a:off x="134916" y="89358"/>
            <a:ext cx="119541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 </a:t>
            </a:r>
            <a:r>
              <a:rPr lang="en-US" dirty="0">
                <a:solidFill>
                  <a:srgbClr val="0000FF"/>
                </a:solidFill>
              </a:rPr>
              <a:t>family of dominance rules </a:t>
            </a:r>
            <a:r>
              <a:rPr lang="en-US" dirty="0"/>
              <a:t>that relate a sampled query expression to </a:t>
            </a:r>
            <a:r>
              <a:rPr lang="en-US" dirty="0">
                <a:solidFill>
                  <a:schemeClr val="bg1"/>
                </a:solidFill>
              </a:rPr>
              <a:t>one that has one sampler at the root</a:t>
            </a:r>
          </a:p>
        </p:txBody>
      </p:sp>
      <p:sp>
        <p:nvSpPr>
          <p:cNvPr id="91" name="Title 1"/>
          <p:cNvSpPr txBox="1">
            <a:spLocks/>
          </p:cNvSpPr>
          <p:nvPr/>
        </p:nvSpPr>
        <p:spPr>
          <a:xfrm>
            <a:off x="134915" y="80302"/>
            <a:ext cx="119541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family </a:t>
            </a:r>
            <a:r>
              <a:rPr lang="en-US" dirty="0">
                <a:solidFill>
                  <a:srgbClr val="0000FF"/>
                </a:solidFill>
              </a:rPr>
              <a:t>of dominance rules </a:t>
            </a:r>
            <a:r>
              <a:rPr lang="en-US" dirty="0"/>
              <a:t>that relate a sampled query expression to one that has one sampler at the root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56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836"/>
    </mc:Choice>
    <mc:Fallback xmlns="">
      <p:transition spd="slow" advTm="418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89" grpId="0"/>
      <p:bldP spid="9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629805"/>
              </p:ext>
            </p:extLst>
          </p:nvPr>
        </p:nvGraphicFramePr>
        <p:xfrm>
          <a:off x="231354" y="522289"/>
          <a:ext cx="11141496" cy="3412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3"/>
          <p:cNvSpPr txBox="1">
            <a:spLocks/>
          </p:cNvSpPr>
          <p:nvPr/>
        </p:nvSpPr>
        <p:spPr>
          <a:xfrm>
            <a:off x="0" y="166273"/>
            <a:ext cx="121920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900"/>
              <a:t>We bridge significant technical gaps in on-the-fly sampling…</a:t>
            </a:r>
            <a:endParaRPr lang="en-US" sz="3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27900" y="3935205"/>
                <a:ext cx="11208471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Contributions</a:t>
                </a:r>
                <a:endParaRPr lang="en-US" sz="2000" dirty="0"/>
              </a:p>
              <a:p>
                <a:pPr marL="342900" indent="-342900">
                  <a:buFontTx/>
                  <a:buAutoNum type="arabicParenR"/>
                </a:pPr>
                <a:r>
                  <a:rPr lang="en-US" sz="2400" dirty="0"/>
                  <a:t>{Partitionable, One-pass, Bounded memory} implementations of samplers</a:t>
                </a:r>
              </a:p>
              <a:p>
                <a:pPr marL="342900" indent="-342900">
                  <a:buAutoNum type="arabicParenR"/>
                </a:pPr>
                <a:r>
                  <a:rPr lang="en-US" sz="2400" dirty="0" smtClean="0"/>
                  <a:t>Use </a:t>
                </a:r>
                <a:r>
                  <a:rPr lang="en-US" sz="2400" dirty="0"/>
                  <a:t>join(universe samples)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</m:oMath>
                </a14:m>
                <a:r>
                  <a:rPr lang="en-US" sz="2400" dirty="0"/>
                  <a:t> universe sample (</a:t>
                </a:r>
                <a:r>
                  <a:rPr lang="en-US" sz="2400" dirty="0" smtClean="0"/>
                  <a:t>join) </a:t>
                </a:r>
                <a:r>
                  <a:rPr lang="en-US" sz="2400" dirty="0"/>
                  <a:t>to answer general queries w joins</a:t>
                </a:r>
              </a:p>
              <a:p>
                <a:pPr marL="342900" indent="-342900">
                  <a:buAutoNum type="arabicParenR"/>
                </a:pPr>
                <a:r>
                  <a:rPr lang="en-US" sz="2400" dirty="0"/>
                  <a:t>QO + </a:t>
                </a:r>
                <a:r>
                  <a:rPr lang="en-US" sz="2400" dirty="0" smtClean="0"/>
                  <a:t>Samplers: transformation </a:t>
                </a:r>
                <a:r>
                  <a:rPr lang="en-US" sz="2400" dirty="0"/>
                  <a:t>rules and </a:t>
                </a:r>
                <a:r>
                  <a:rPr lang="en-US" sz="2400" dirty="0" smtClean="0"/>
                  <a:t>costing; </a:t>
                </a:r>
                <a:r>
                  <a:rPr lang="en-US" sz="2400" dirty="0"/>
                  <a:t>new rules enhance </a:t>
                </a:r>
                <a:r>
                  <a:rPr lang="en-US" sz="2400" dirty="0" smtClean="0"/>
                  <a:t>coverage &amp; gains</a:t>
                </a:r>
                <a:endParaRPr lang="en-US" sz="2400" dirty="0"/>
              </a:p>
              <a:p>
                <a:pPr marL="342900" indent="-342900">
                  <a:buAutoNum type="arabicParenR"/>
                </a:pPr>
                <a:r>
                  <a:rPr lang="en-US" sz="2400" dirty="0"/>
                  <a:t>New accuracy </a:t>
                </a:r>
                <a:r>
                  <a:rPr lang="en-US" sz="2400" dirty="0" smtClean="0"/>
                  <a:t>analysis, dominance</a:t>
                </a:r>
                <a:r>
                  <a:rPr lang="en-US" sz="2400" dirty="0"/>
                  <a:t>: </a:t>
                </a:r>
                <a:r>
                  <a:rPr lang="en-US" sz="2400" dirty="0" smtClean="0"/>
                  <a:t>more general; group-miss; one effective pass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900" y="3935205"/>
                <a:ext cx="11208471" cy="1938992"/>
              </a:xfrm>
              <a:prstGeom prst="rect">
                <a:avLst/>
              </a:prstGeom>
              <a:blipFill rotWithShape="0">
                <a:blip r:embed="rId8"/>
                <a:stretch>
                  <a:fillRect l="-871" t="-2516" r="-381" b="-6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123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428"/>
    </mc:Choice>
    <mc:Fallback xmlns="">
      <p:transition spd="slow" advTm="334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and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Functioning prototype deployed on Cosmos/ SCOPE clusters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Workloads</a:t>
            </a:r>
          </a:p>
          <a:p>
            <a:r>
              <a:rPr lang="en-US" dirty="0"/>
              <a:t>TPC-DS at scale factor 500 (also TPC-H and user scripts)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Compare with</a:t>
            </a:r>
          </a:p>
          <a:p>
            <a:r>
              <a:rPr lang="en-US" dirty="0"/>
              <a:t>Baseline without samplers</a:t>
            </a:r>
          </a:p>
          <a:p>
            <a:r>
              <a:rPr lang="en-US" dirty="0"/>
              <a:t>Blink-DB (assuming perfect matching)</a:t>
            </a:r>
          </a:p>
        </p:txBody>
      </p:sp>
    </p:spTree>
    <p:extLst>
      <p:ext uri="{BB962C8B-B14F-4D97-AF65-F5344CB8AC3E}">
        <p14:creationId xmlns:p14="http://schemas.microsoft.com/office/powerpoint/2010/main" val="227791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567"/>
    </mc:Choice>
    <mc:Fallback xmlns="">
      <p:transition spd="slow" advTm="55567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628730" y="4089339"/>
            <a:ext cx="4364482" cy="7747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40860" y="418314"/>
            <a:ext cx="11695176" cy="95949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Apriori sampling has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2939" y="2691142"/>
            <a:ext cx="5778126" cy="3306248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628730" y="2385522"/>
            <a:ext cx="4364482" cy="17317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olded Corner 16"/>
          <p:cNvSpPr/>
          <p:nvPr/>
        </p:nvSpPr>
        <p:spPr>
          <a:xfrm>
            <a:off x="842918" y="2624134"/>
            <a:ext cx="947737" cy="923925"/>
          </a:xfrm>
          <a:prstGeom prst="foldedCorner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latin typeface="+mj-lt"/>
              </a:rPr>
              <a:t>Query Dataset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862092" y="2624133"/>
            <a:ext cx="2124075" cy="6381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Georgia" panose="02040502050405020303" pitchFamily="18" charset="0"/>
              </a:rPr>
              <a:t>Optimal Sample Construction</a:t>
            </a:r>
          </a:p>
        </p:txBody>
      </p:sp>
      <p:sp>
        <p:nvSpPr>
          <p:cNvPr id="19" name="Can 18"/>
          <p:cNvSpPr/>
          <p:nvPr/>
        </p:nvSpPr>
        <p:spPr>
          <a:xfrm>
            <a:off x="4057605" y="2624134"/>
            <a:ext cx="657225" cy="1285873"/>
          </a:xfrm>
          <a:prstGeom prst="can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latin typeface="+mj-lt"/>
              </a:rPr>
              <a:t>Data</a:t>
            </a:r>
          </a:p>
        </p:txBody>
      </p:sp>
      <p:sp>
        <p:nvSpPr>
          <p:cNvPr id="20" name="Can 19"/>
          <p:cNvSpPr/>
          <p:nvPr/>
        </p:nvSpPr>
        <p:spPr>
          <a:xfrm>
            <a:off x="2224042" y="3338508"/>
            <a:ext cx="1228725" cy="571499"/>
          </a:xfrm>
          <a:prstGeom prst="can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latin typeface="+mj-lt"/>
              </a:rPr>
              <a:t>Samples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633368" y="3976684"/>
            <a:ext cx="421957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ight Arrow 34"/>
          <p:cNvSpPr/>
          <p:nvPr/>
        </p:nvSpPr>
        <p:spPr>
          <a:xfrm>
            <a:off x="1719217" y="2871781"/>
            <a:ext cx="371476" cy="257177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 rot="10800000">
            <a:off x="3765591" y="2905073"/>
            <a:ext cx="371476" cy="257177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157242" y="3807570"/>
            <a:ext cx="3674889" cy="990947"/>
            <a:chOff x="1228804" y="3394102"/>
            <a:chExt cx="3674889" cy="990947"/>
          </a:xfrm>
        </p:grpSpPr>
        <p:sp>
          <p:nvSpPr>
            <p:cNvPr id="21" name="Horizontal Scroll 20"/>
            <p:cNvSpPr/>
            <p:nvPr/>
          </p:nvSpPr>
          <p:spPr>
            <a:xfrm>
              <a:off x="1228804" y="3839441"/>
              <a:ext cx="847725" cy="400050"/>
            </a:xfrm>
            <a:prstGeom prst="horizontalScroll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latin typeface="+mj-lt"/>
                </a:rPr>
                <a:t>Query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295604" y="3715613"/>
              <a:ext cx="1290638" cy="62865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200" dirty="0">
                  <a:solidFill>
                    <a:schemeClr val="tx1"/>
                  </a:solidFill>
                  <a:latin typeface="Georgia" panose="02040502050405020303" pitchFamily="18" charset="0"/>
                </a:rPr>
                <a:t>Sample Selection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3919617" y="3748001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4011057" y="4202169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082899" y="3956035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271330" y="3748001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4261903" y="4202169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4049157" y="3859963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4208629" y="3868016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H="1">
              <a:off x="4066414" y="4117158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4216182" y="4107957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26" idx="4"/>
              <a:endCxn id="27" idx="0"/>
            </p:cNvCxnSpPr>
            <p:nvPr/>
          </p:nvCxnSpPr>
          <p:spPr>
            <a:xfrm flipH="1">
              <a:off x="4353343" y="3930881"/>
              <a:ext cx="9427" cy="2712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4315070" y="3496539"/>
              <a:ext cx="5886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Plan</a:t>
              </a:r>
            </a:p>
          </p:txBody>
        </p:sp>
        <p:sp>
          <p:nvSpPr>
            <p:cNvPr id="37" name="Right Arrow 36"/>
            <p:cNvSpPr/>
            <p:nvPr/>
          </p:nvSpPr>
          <p:spPr>
            <a:xfrm rot="5400000">
              <a:off x="2681364" y="3482247"/>
              <a:ext cx="371476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ight Arrow 37"/>
            <p:cNvSpPr/>
            <p:nvPr/>
          </p:nvSpPr>
          <p:spPr>
            <a:xfrm>
              <a:off x="2067003" y="3918886"/>
              <a:ext cx="371476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ight Arrow 38"/>
            <p:cNvSpPr/>
            <p:nvPr/>
          </p:nvSpPr>
          <p:spPr>
            <a:xfrm>
              <a:off x="3502422" y="3910877"/>
              <a:ext cx="371476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Arrow Connector 39"/>
            <p:cNvCxnSpPr>
              <a:endCxn id="23" idx="1"/>
            </p:cNvCxnSpPr>
            <p:nvPr/>
          </p:nvCxnSpPr>
          <p:spPr>
            <a:xfrm>
              <a:off x="3524329" y="3425097"/>
              <a:ext cx="422070" cy="34968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4254349" y="3394102"/>
              <a:ext cx="53273" cy="40247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766718" y="3900482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online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66718" y="3662357"/>
            <a:ext cx="788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offline</a:t>
            </a:r>
          </a:p>
        </p:txBody>
      </p:sp>
      <p:sp>
        <p:nvSpPr>
          <p:cNvPr id="44" name="Right Arrow 43"/>
          <p:cNvSpPr/>
          <p:nvPr/>
        </p:nvSpPr>
        <p:spPr>
          <a:xfrm rot="5400000">
            <a:off x="2684529" y="3286789"/>
            <a:ext cx="252884" cy="257177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7028761" y="52441"/>
            <a:ext cx="35766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Poor </a:t>
            </a:r>
            <a:r>
              <a:rPr lang="en-US" sz="3600" dirty="0">
                <a:solidFill>
                  <a:srgbClr val="FF0000"/>
                </a:solidFill>
              </a:rPr>
              <a:t>coverage</a:t>
            </a:r>
          </a:p>
          <a:p>
            <a:r>
              <a:rPr lang="en-US" sz="3600" dirty="0"/>
              <a:t>Small </a:t>
            </a:r>
            <a:r>
              <a:rPr lang="en-US" sz="3600" dirty="0">
                <a:solidFill>
                  <a:srgbClr val="FF0000"/>
                </a:solidFill>
              </a:rPr>
              <a:t>gains</a:t>
            </a:r>
          </a:p>
          <a:p>
            <a:r>
              <a:rPr lang="en-US" sz="3600" dirty="0"/>
              <a:t>High </a:t>
            </a:r>
            <a:r>
              <a:rPr lang="en-US" sz="3600" dirty="0">
                <a:solidFill>
                  <a:srgbClr val="FF0000"/>
                </a:solidFill>
              </a:rPr>
              <a:t>storage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FF0000"/>
                </a:solidFill>
              </a:rPr>
              <a:t>costs</a:t>
            </a:r>
          </a:p>
        </p:txBody>
      </p:sp>
      <p:sp>
        <p:nvSpPr>
          <p:cNvPr id="48" name="Left Brace 47"/>
          <p:cNvSpPr/>
          <p:nvPr/>
        </p:nvSpPr>
        <p:spPr>
          <a:xfrm>
            <a:off x="6632154" y="253388"/>
            <a:ext cx="396607" cy="1415424"/>
          </a:xfrm>
          <a:prstGeom prst="leftBrace">
            <a:avLst>
              <a:gd name="adj1" fmla="val 8333"/>
              <a:gd name="adj2" fmla="val 49222"/>
            </a:avLst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904437" y="2169308"/>
            <a:ext cx="39556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On TPC-DS, results for BlinkDB</a:t>
            </a:r>
          </a:p>
        </p:txBody>
      </p:sp>
      <p:sp>
        <p:nvSpPr>
          <p:cNvPr id="2" name="Rectangle 1"/>
          <p:cNvSpPr/>
          <p:nvPr/>
        </p:nvSpPr>
        <p:spPr>
          <a:xfrm>
            <a:off x="5904437" y="4731335"/>
            <a:ext cx="5931599" cy="15874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itle 6"/>
          <p:cNvSpPr txBox="1">
            <a:spLocks/>
          </p:cNvSpPr>
          <p:nvPr/>
        </p:nvSpPr>
        <p:spPr>
          <a:xfrm>
            <a:off x="140860" y="427350"/>
            <a:ext cx="5260639" cy="959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Apriori sampling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378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498"/>
    </mc:Choice>
    <mc:Fallback xmlns="">
      <p:transition spd="slow" advTm="3749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7" grpId="0"/>
      <p:bldP spid="48" grpId="0" animBg="1"/>
      <p:bldP spid="49" grpId="0"/>
      <p:bldP spid="4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476045" y="1874027"/>
            <a:ext cx="4869100" cy="2628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12124" y="474078"/>
            <a:ext cx="9144000" cy="1023437"/>
          </a:xfrm>
        </p:spPr>
        <p:txBody>
          <a:bodyPr/>
          <a:lstStyle/>
          <a:p>
            <a:r>
              <a:rPr lang="en-US" dirty="0"/>
              <a:t>On-the-fly sampling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9919" y="2047595"/>
            <a:ext cx="4939109" cy="2326783"/>
            <a:chOff x="6368421" y="2529844"/>
            <a:chExt cx="4939109" cy="2326783"/>
          </a:xfrm>
        </p:grpSpPr>
        <p:sp>
          <p:nvSpPr>
            <p:cNvPr id="33" name="Rounded Rectangle 32"/>
            <p:cNvSpPr/>
            <p:nvPr/>
          </p:nvSpPr>
          <p:spPr>
            <a:xfrm>
              <a:off x="7030409" y="2562883"/>
              <a:ext cx="2552699" cy="63817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200" dirty="0">
                  <a:solidFill>
                    <a:srgbClr val="FF0000"/>
                  </a:solidFill>
                  <a:latin typeface="Georgia" panose="02040502050405020303" pitchFamily="18" charset="0"/>
                </a:rPr>
                <a:t>Collect Input stats.</a:t>
              </a:r>
            </a:p>
          </p:txBody>
        </p:sp>
        <p:sp>
          <p:nvSpPr>
            <p:cNvPr id="34" name="Can 33"/>
            <p:cNvSpPr/>
            <p:nvPr/>
          </p:nvSpPr>
          <p:spPr>
            <a:xfrm>
              <a:off x="9792658" y="2529844"/>
              <a:ext cx="657225" cy="1285873"/>
            </a:xfrm>
            <a:prstGeom prst="can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latin typeface="+mj-lt"/>
                </a:rPr>
                <a:t>Data</a:t>
              </a:r>
            </a:p>
          </p:txBody>
        </p:sp>
        <p:sp>
          <p:nvSpPr>
            <p:cNvPr id="35" name="Can 34"/>
            <p:cNvSpPr/>
            <p:nvPr/>
          </p:nvSpPr>
          <p:spPr>
            <a:xfrm>
              <a:off x="8065947" y="3434006"/>
              <a:ext cx="1007819" cy="323845"/>
            </a:xfrm>
            <a:prstGeom prst="ca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solidFill>
                    <a:srgbClr val="FF0000"/>
                  </a:solidFill>
                  <a:latin typeface="+mj-lt"/>
                </a:rPr>
                <a:t>Stats</a:t>
              </a:r>
            </a:p>
          </p:txBody>
        </p:sp>
        <p:sp>
          <p:nvSpPr>
            <p:cNvPr id="36" name="Horizontal Scroll 35"/>
            <p:cNvSpPr/>
            <p:nvPr/>
          </p:nvSpPr>
          <p:spPr>
            <a:xfrm>
              <a:off x="6713144" y="4160233"/>
              <a:ext cx="847725" cy="400050"/>
            </a:xfrm>
            <a:prstGeom prst="horizontalScroll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latin typeface="+mj-lt"/>
                </a:rPr>
                <a:t>Query</a:t>
              </a: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7959094" y="4034791"/>
              <a:ext cx="1316063" cy="62865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200" b="1" dirty="0">
                  <a:solidFill>
                    <a:srgbClr val="FF0000"/>
                  </a:solidFill>
                  <a:latin typeface="Georgia" panose="02040502050405020303" pitchFamily="18" charset="0"/>
                </a:rPr>
                <a:t>ASALQA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9583108" y="4067179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9674548" y="4673747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9746390" y="4427613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9934821" y="4067179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9925394" y="4673747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>
              <a:off x="9712648" y="4179141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flipH="1">
              <a:off x="9872120" y="4187194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flipH="1">
              <a:off x="9729905" y="4588736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9879673" y="4579535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1" idx="4"/>
              <a:endCxn id="42" idx="0"/>
            </p:cNvCxnSpPr>
            <p:nvPr/>
          </p:nvCxnSpPr>
          <p:spPr>
            <a:xfrm flipH="1">
              <a:off x="10016834" y="4250059"/>
              <a:ext cx="9427" cy="4236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368421" y="3882394"/>
              <a:ext cx="421957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10155972" y="3882390"/>
              <a:ext cx="1151558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Plans with samplers</a:t>
              </a:r>
            </a:p>
          </p:txBody>
        </p:sp>
        <p:sp>
          <p:nvSpPr>
            <p:cNvPr id="50" name="Right Arrow 49"/>
            <p:cNvSpPr/>
            <p:nvPr/>
          </p:nvSpPr>
          <p:spPr>
            <a:xfrm rot="10800000">
              <a:off x="9500644" y="2810783"/>
              <a:ext cx="371476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ight Arrow 50"/>
            <p:cNvSpPr/>
            <p:nvPr/>
          </p:nvSpPr>
          <p:spPr>
            <a:xfrm rot="5400000">
              <a:off x="8373430" y="3810950"/>
              <a:ext cx="371476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ight Arrow 51"/>
            <p:cNvSpPr/>
            <p:nvPr/>
          </p:nvSpPr>
          <p:spPr>
            <a:xfrm>
              <a:off x="7551343" y="4239678"/>
              <a:ext cx="371476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ight Arrow 52"/>
            <p:cNvSpPr/>
            <p:nvPr/>
          </p:nvSpPr>
          <p:spPr>
            <a:xfrm>
              <a:off x="9244969" y="4230055"/>
              <a:ext cx="417149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Arrow Connector 53"/>
            <p:cNvCxnSpPr/>
            <p:nvPr/>
          </p:nvCxnSpPr>
          <p:spPr>
            <a:xfrm flipH="1">
              <a:off x="9649016" y="3769623"/>
              <a:ext cx="144199" cy="314719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9917840" y="3713280"/>
              <a:ext cx="53273" cy="40247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6501771" y="3806192"/>
              <a:ext cx="7713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online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501771" y="3568067"/>
              <a:ext cx="788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offline</a:t>
              </a:r>
            </a:p>
          </p:txBody>
        </p:sp>
        <p:sp>
          <p:nvSpPr>
            <p:cNvPr id="58" name="Right Arrow 57"/>
            <p:cNvSpPr/>
            <p:nvPr/>
          </p:nvSpPr>
          <p:spPr>
            <a:xfrm rot="5400000">
              <a:off x="8364765" y="3093612"/>
              <a:ext cx="371476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9746390" y="4304262"/>
              <a:ext cx="182880" cy="18288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539919" y="4651423"/>
            <a:ext cx="48052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Query with samplers on all data</a:t>
            </a: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64" y="1835488"/>
            <a:ext cx="5914190" cy="36123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877061" y="5684703"/>
            <a:ext cx="28656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TPC-DS 500GB dataset </a:t>
            </a:r>
          </a:p>
          <a:p>
            <a:r>
              <a:rPr lang="en-US" dirty="0"/>
              <a:t>Experiments on cosmos09</a:t>
            </a:r>
          </a:p>
          <a:p>
            <a:r>
              <a:rPr lang="en-US" dirty="0"/>
              <a:t>Baseline is production Scope</a:t>
            </a:r>
          </a:p>
        </p:txBody>
      </p:sp>
    </p:spTree>
    <p:extLst>
      <p:ext uri="{BB962C8B-B14F-4D97-AF65-F5344CB8AC3E}">
        <p14:creationId xmlns:p14="http://schemas.microsoft.com/office/powerpoint/2010/main" val="55247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99"/>
    </mc:Choice>
    <mc:Fallback xmlns="">
      <p:transition spd="slow" advTm="1079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Straight Arrow Connector 45"/>
          <p:cNvCxnSpPr/>
          <p:nvPr/>
        </p:nvCxnSpPr>
        <p:spPr>
          <a:xfrm>
            <a:off x="4261436" y="3285957"/>
            <a:ext cx="2451370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207221" y="2281988"/>
            <a:ext cx="245137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6983206" y="1933321"/>
            <a:ext cx="3098808" cy="1755279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Approximating Big-Data Queries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04189" y="1937587"/>
            <a:ext cx="297639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Data-Analysis Clusters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&gt;10</a:t>
            </a:r>
            <a:r>
              <a:rPr lang="en-US" sz="2000" baseline="30000" dirty="0">
                <a:solidFill>
                  <a:schemeClr val="bg1"/>
                </a:solidFill>
              </a:rPr>
              <a:t>5</a:t>
            </a:r>
            <a:r>
              <a:rPr lang="en-US" sz="2000" dirty="0">
                <a:solidFill>
                  <a:schemeClr val="bg1"/>
                </a:solidFill>
              </a:rPr>
              <a:t> servers 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Exabytes of data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&gt;10</a:t>
            </a:r>
            <a:r>
              <a:rPr lang="en-US" sz="2000" baseline="30000" dirty="0">
                <a:solidFill>
                  <a:schemeClr val="bg1"/>
                </a:solidFill>
              </a:rPr>
              <a:t>6</a:t>
            </a:r>
            <a:r>
              <a:rPr lang="en-US" sz="2000" dirty="0">
                <a:solidFill>
                  <a:schemeClr val="bg1"/>
                </a:solidFill>
              </a:rPr>
              <a:t> queries/ day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&gt;70% avg. usage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995471" y="1764546"/>
            <a:ext cx="2002028" cy="2026538"/>
            <a:chOff x="1133737" y="3378829"/>
            <a:chExt cx="2275021" cy="2026538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30" name="Freeform 112"/>
            <p:cNvSpPr>
              <a:spLocks noChangeAspect="1" noEditPoints="1"/>
            </p:cNvSpPr>
            <p:nvPr/>
          </p:nvSpPr>
          <p:spPr bwMode="black">
            <a:xfrm>
              <a:off x="2060569" y="4153100"/>
              <a:ext cx="466077" cy="465729"/>
            </a:xfrm>
            <a:custGeom>
              <a:avLst/>
              <a:gdLst>
                <a:gd name="T0" fmla="*/ 890 w 1139"/>
                <a:gd name="T1" fmla="*/ 99 h 1138"/>
                <a:gd name="T2" fmla="*/ 867 w 1139"/>
                <a:gd name="T3" fmla="*/ 90 h 1138"/>
                <a:gd name="T4" fmla="*/ 727 w 1139"/>
                <a:gd name="T5" fmla="*/ 113 h 1138"/>
                <a:gd name="T6" fmla="*/ 571 w 1139"/>
                <a:gd name="T7" fmla="*/ 193 h 1138"/>
                <a:gd name="T8" fmla="*/ 571 w 1139"/>
                <a:gd name="T9" fmla="*/ 193 h 1138"/>
                <a:gd name="T10" fmla="*/ 413 w 1139"/>
                <a:gd name="T11" fmla="*/ 112 h 1138"/>
                <a:gd name="T12" fmla="*/ 274 w 1139"/>
                <a:gd name="T13" fmla="*/ 89 h 1138"/>
                <a:gd name="T14" fmla="*/ 247 w 1139"/>
                <a:gd name="T15" fmla="*/ 101 h 1138"/>
                <a:gd name="T16" fmla="*/ 570 w 1139"/>
                <a:gd name="T17" fmla="*/ 0 h 1138"/>
                <a:gd name="T18" fmla="*/ 890 w 1139"/>
                <a:gd name="T19" fmla="*/ 99 h 1138"/>
                <a:gd name="T20" fmla="*/ 249 w 1139"/>
                <a:gd name="T21" fmla="*/ 155 h 1138"/>
                <a:gd name="T22" fmla="*/ 220 w 1139"/>
                <a:gd name="T23" fmla="*/ 144 h 1138"/>
                <a:gd name="T24" fmla="*/ 218 w 1139"/>
                <a:gd name="T25" fmla="*/ 143 h 1138"/>
                <a:gd name="T26" fmla="*/ 204 w 1139"/>
                <a:gd name="T27" fmla="*/ 142 h 1138"/>
                <a:gd name="T28" fmla="*/ 190 w 1139"/>
                <a:gd name="T29" fmla="*/ 145 h 1138"/>
                <a:gd name="T30" fmla="*/ 0 w 1139"/>
                <a:gd name="T31" fmla="*/ 569 h 1138"/>
                <a:gd name="T32" fmla="*/ 136 w 1139"/>
                <a:gd name="T33" fmla="*/ 936 h 1138"/>
                <a:gd name="T34" fmla="*/ 179 w 1139"/>
                <a:gd name="T35" fmla="*/ 683 h 1138"/>
                <a:gd name="T36" fmla="*/ 242 w 1139"/>
                <a:gd name="T37" fmla="*/ 572 h 1138"/>
                <a:gd name="T38" fmla="*/ 435 w 1139"/>
                <a:gd name="T39" fmla="*/ 313 h 1138"/>
                <a:gd name="T40" fmla="*/ 249 w 1139"/>
                <a:gd name="T41" fmla="*/ 155 h 1138"/>
                <a:gd name="T42" fmla="*/ 990 w 1139"/>
                <a:gd name="T43" fmla="*/ 943 h 1138"/>
                <a:gd name="T44" fmla="*/ 989 w 1139"/>
                <a:gd name="T45" fmla="*/ 934 h 1138"/>
                <a:gd name="T46" fmla="*/ 785 w 1139"/>
                <a:gd name="T47" fmla="*/ 635 h 1138"/>
                <a:gd name="T48" fmla="*/ 571 w 1139"/>
                <a:gd name="T49" fmla="*/ 437 h 1138"/>
                <a:gd name="T50" fmla="*/ 571 w 1139"/>
                <a:gd name="T51" fmla="*/ 437 h 1138"/>
                <a:gd name="T52" fmla="*/ 570 w 1139"/>
                <a:gd name="T53" fmla="*/ 438 h 1138"/>
                <a:gd name="T54" fmla="*/ 358 w 1139"/>
                <a:gd name="T55" fmla="*/ 634 h 1138"/>
                <a:gd name="T56" fmla="*/ 153 w 1139"/>
                <a:gd name="T57" fmla="*/ 942 h 1138"/>
                <a:gd name="T58" fmla="*/ 153 w 1139"/>
                <a:gd name="T59" fmla="*/ 944 h 1138"/>
                <a:gd name="T60" fmla="*/ 154 w 1139"/>
                <a:gd name="T61" fmla="*/ 951 h 1138"/>
                <a:gd name="T62" fmla="*/ 154 w 1139"/>
                <a:gd name="T63" fmla="*/ 953 h 1138"/>
                <a:gd name="T64" fmla="*/ 156 w 1139"/>
                <a:gd name="T65" fmla="*/ 958 h 1138"/>
                <a:gd name="T66" fmla="*/ 570 w 1139"/>
                <a:gd name="T67" fmla="*/ 1138 h 1138"/>
                <a:gd name="T68" fmla="*/ 990 w 1139"/>
                <a:gd name="T69" fmla="*/ 953 h 1138"/>
                <a:gd name="T70" fmla="*/ 990 w 1139"/>
                <a:gd name="T71" fmla="*/ 951 h 1138"/>
                <a:gd name="T72" fmla="*/ 990 w 1139"/>
                <a:gd name="T73" fmla="*/ 943 h 1138"/>
                <a:gd name="T74" fmla="*/ 1139 w 1139"/>
                <a:gd name="T75" fmla="*/ 569 h 1138"/>
                <a:gd name="T76" fmla="*/ 947 w 1139"/>
                <a:gd name="T77" fmla="*/ 143 h 1138"/>
                <a:gd name="T78" fmla="*/ 937 w 1139"/>
                <a:gd name="T79" fmla="*/ 142 h 1138"/>
                <a:gd name="T80" fmla="*/ 923 w 1139"/>
                <a:gd name="T81" fmla="*/ 143 h 1138"/>
                <a:gd name="T82" fmla="*/ 921 w 1139"/>
                <a:gd name="T83" fmla="*/ 143 h 1138"/>
                <a:gd name="T84" fmla="*/ 917 w 1139"/>
                <a:gd name="T85" fmla="*/ 144 h 1138"/>
                <a:gd name="T86" fmla="*/ 708 w 1139"/>
                <a:gd name="T87" fmla="*/ 310 h 1138"/>
                <a:gd name="T88" fmla="*/ 902 w 1139"/>
                <a:gd name="T89" fmla="*/ 570 h 1138"/>
                <a:gd name="T90" fmla="*/ 963 w 1139"/>
                <a:gd name="T91" fmla="*/ 681 h 1138"/>
                <a:gd name="T92" fmla="*/ 1004 w 1139"/>
                <a:gd name="T93" fmla="*/ 937 h 1138"/>
                <a:gd name="T94" fmla="*/ 1139 w 1139"/>
                <a:gd name="T95" fmla="*/ 569 h 1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139" h="1138">
                  <a:moveTo>
                    <a:pt x="890" y="99"/>
                  </a:moveTo>
                  <a:cubicBezTo>
                    <a:pt x="884" y="95"/>
                    <a:pt x="876" y="92"/>
                    <a:pt x="867" y="90"/>
                  </a:cubicBezTo>
                  <a:cubicBezTo>
                    <a:pt x="825" y="82"/>
                    <a:pt x="770" y="96"/>
                    <a:pt x="727" y="113"/>
                  </a:cubicBezTo>
                  <a:cubicBezTo>
                    <a:pt x="659" y="140"/>
                    <a:pt x="596" y="177"/>
                    <a:pt x="571" y="193"/>
                  </a:cubicBezTo>
                  <a:cubicBezTo>
                    <a:pt x="571" y="193"/>
                    <a:pt x="571" y="193"/>
                    <a:pt x="571" y="193"/>
                  </a:cubicBezTo>
                  <a:cubicBezTo>
                    <a:pt x="547" y="177"/>
                    <a:pt x="481" y="138"/>
                    <a:pt x="413" y="112"/>
                  </a:cubicBezTo>
                  <a:cubicBezTo>
                    <a:pt x="363" y="93"/>
                    <a:pt x="305" y="82"/>
                    <a:pt x="274" y="89"/>
                  </a:cubicBezTo>
                  <a:cubicBezTo>
                    <a:pt x="263" y="92"/>
                    <a:pt x="254" y="96"/>
                    <a:pt x="247" y="101"/>
                  </a:cubicBezTo>
                  <a:cubicBezTo>
                    <a:pt x="338" y="37"/>
                    <a:pt x="450" y="0"/>
                    <a:pt x="570" y="0"/>
                  </a:cubicBezTo>
                  <a:cubicBezTo>
                    <a:pt x="689" y="0"/>
                    <a:pt x="799" y="37"/>
                    <a:pt x="890" y="99"/>
                  </a:cubicBezTo>
                  <a:close/>
                  <a:moveTo>
                    <a:pt x="249" y="155"/>
                  </a:moveTo>
                  <a:cubicBezTo>
                    <a:pt x="239" y="150"/>
                    <a:pt x="229" y="146"/>
                    <a:pt x="220" y="144"/>
                  </a:cubicBezTo>
                  <a:cubicBezTo>
                    <a:pt x="219" y="144"/>
                    <a:pt x="219" y="144"/>
                    <a:pt x="218" y="143"/>
                  </a:cubicBezTo>
                  <a:cubicBezTo>
                    <a:pt x="213" y="142"/>
                    <a:pt x="209" y="142"/>
                    <a:pt x="204" y="142"/>
                  </a:cubicBezTo>
                  <a:cubicBezTo>
                    <a:pt x="199" y="143"/>
                    <a:pt x="194" y="144"/>
                    <a:pt x="190" y="145"/>
                  </a:cubicBezTo>
                  <a:cubicBezTo>
                    <a:pt x="74" y="249"/>
                    <a:pt x="0" y="401"/>
                    <a:pt x="0" y="569"/>
                  </a:cubicBezTo>
                  <a:cubicBezTo>
                    <a:pt x="0" y="708"/>
                    <a:pt x="52" y="836"/>
                    <a:pt x="136" y="936"/>
                  </a:cubicBezTo>
                  <a:cubicBezTo>
                    <a:pt x="102" y="891"/>
                    <a:pt x="128" y="789"/>
                    <a:pt x="179" y="683"/>
                  </a:cubicBezTo>
                  <a:cubicBezTo>
                    <a:pt x="197" y="646"/>
                    <a:pt x="219" y="609"/>
                    <a:pt x="242" y="572"/>
                  </a:cubicBezTo>
                  <a:cubicBezTo>
                    <a:pt x="328" y="432"/>
                    <a:pt x="435" y="313"/>
                    <a:pt x="435" y="313"/>
                  </a:cubicBezTo>
                  <a:cubicBezTo>
                    <a:pt x="360" y="231"/>
                    <a:pt x="287" y="176"/>
                    <a:pt x="249" y="155"/>
                  </a:cubicBezTo>
                  <a:close/>
                  <a:moveTo>
                    <a:pt x="990" y="943"/>
                  </a:moveTo>
                  <a:cubicBezTo>
                    <a:pt x="990" y="940"/>
                    <a:pt x="990" y="937"/>
                    <a:pt x="989" y="934"/>
                  </a:cubicBezTo>
                  <a:cubicBezTo>
                    <a:pt x="980" y="854"/>
                    <a:pt x="883" y="742"/>
                    <a:pt x="785" y="635"/>
                  </a:cubicBezTo>
                  <a:cubicBezTo>
                    <a:pt x="696" y="539"/>
                    <a:pt x="618" y="477"/>
                    <a:pt x="571" y="437"/>
                  </a:cubicBezTo>
                  <a:cubicBezTo>
                    <a:pt x="571" y="437"/>
                    <a:pt x="571" y="437"/>
                    <a:pt x="571" y="437"/>
                  </a:cubicBezTo>
                  <a:cubicBezTo>
                    <a:pt x="571" y="438"/>
                    <a:pt x="570" y="438"/>
                    <a:pt x="570" y="438"/>
                  </a:cubicBezTo>
                  <a:cubicBezTo>
                    <a:pt x="542" y="458"/>
                    <a:pt x="448" y="538"/>
                    <a:pt x="358" y="634"/>
                  </a:cubicBezTo>
                  <a:cubicBezTo>
                    <a:pt x="257" y="744"/>
                    <a:pt x="157" y="861"/>
                    <a:pt x="153" y="942"/>
                  </a:cubicBezTo>
                  <a:cubicBezTo>
                    <a:pt x="153" y="942"/>
                    <a:pt x="153" y="943"/>
                    <a:pt x="153" y="944"/>
                  </a:cubicBezTo>
                  <a:cubicBezTo>
                    <a:pt x="153" y="946"/>
                    <a:pt x="153" y="948"/>
                    <a:pt x="154" y="951"/>
                  </a:cubicBezTo>
                  <a:cubicBezTo>
                    <a:pt x="154" y="951"/>
                    <a:pt x="154" y="952"/>
                    <a:pt x="154" y="953"/>
                  </a:cubicBezTo>
                  <a:cubicBezTo>
                    <a:pt x="154" y="954"/>
                    <a:pt x="156" y="957"/>
                    <a:pt x="156" y="958"/>
                  </a:cubicBezTo>
                  <a:cubicBezTo>
                    <a:pt x="260" y="1068"/>
                    <a:pt x="408" y="1138"/>
                    <a:pt x="570" y="1138"/>
                  </a:cubicBezTo>
                  <a:cubicBezTo>
                    <a:pt x="736" y="1138"/>
                    <a:pt x="886" y="1067"/>
                    <a:pt x="990" y="953"/>
                  </a:cubicBezTo>
                  <a:cubicBezTo>
                    <a:pt x="990" y="952"/>
                    <a:pt x="990" y="951"/>
                    <a:pt x="990" y="951"/>
                  </a:cubicBezTo>
                  <a:cubicBezTo>
                    <a:pt x="990" y="948"/>
                    <a:pt x="990" y="946"/>
                    <a:pt x="990" y="943"/>
                  </a:cubicBezTo>
                  <a:close/>
                  <a:moveTo>
                    <a:pt x="1139" y="569"/>
                  </a:moveTo>
                  <a:cubicBezTo>
                    <a:pt x="1139" y="400"/>
                    <a:pt x="1065" y="247"/>
                    <a:pt x="947" y="143"/>
                  </a:cubicBezTo>
                  <a:cubicBezTo>
                    <a:pt x="944" y="142"/>
                    <a:pt x="940" y="142"/>
                    <a:pt x="937" y="142"/>
                  </a:cubicBezTo>
                  <a:cubicBezTo>
                    <a:pt x="932" y="141"/>
                    <a:pt x="928" y="142"/>
                    <a:pt x="923" y="143"/>
                  </a:cubicBezTo>
                  <a:cubicBezTo>
                    <a:pt x="922" y="143"/>
                    <a:pt x="921" y="143"/>
                    <a:pt x="921" y="143"/>
                  </a:cubicBezTo>
                  <a:cubicBezTo>
                    <a:pt x="920" y="144"/>
                    <a:pt x="918" y="144"/>
                    <a:pt x="917" y="144"/>
                  </a:cubicBezTo>
                  <a:cubicBezTo>
                    <a:pt x="872" y="159"/>
                    <a:pt x="789" y="225"/>
                    <a:pt x="708" y="310"/>
                  </a:cubicBezTo>
                  <a:cubicBezTo>
                    <a:pt x="708" y="310"/>
                    <a:pt x="812" y="431"/>
                    <a:pt x="902" y="570"/>
                  </a:cubicBezTo>
                  <a:cubicBezTo>
                    <a:pt x="925" y="606"/>
                    <a:pt x="944" y="644"/>
                    <a:pt x="963" y="681"/>
                  </a:cubicBezTo>
                  <a:cubicBezTo>
                    <a:pt x="1011" y="774"/>
                    <a:pt x="1041" y="887"/>
                    <a:pt x="1004" y="937"/>
                  </a:cubicBezTo>
                  <a:cubicBezTo>
                    <a:pt x="1088" y="838"/>
                    <a:pt x="1139" y="709"/>
                    <a:pt x="1139" y="569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107571" tIns="53785" rIns="107571" bIns="53785" numCol="1" anchor="t" anchorCtr="0" compatLnSpc="1">
              <a:prstTxWarp prst="textNoShape">
                <a:avLst/>
              </a:prstTxWarp>
            </a:bodyPr>
            <a:lstStyle/>
            <a:p>
              <a:endParaRPr lang="en-US" sz="2541" dirty="0"/>
            </a:p>
          </p:txBody>
        </p:sp>
        <p:sp>
          <p:nvSpPr>
            <p:cNvPr id="32" name="Freeform 166"/>
            <p:cNvSpPr>
              <a:spLocks noChangeAspect="1" noEditPoints="1"/>
            </p:cNvSpPr>
            <p:nvPr/>
          </p:nvSpPr>
          <p:spPr bwMode="black">
            <a:xfrm>
              <a:off x="1951879" y="3378829"/>
              <a:ext cx="584296" cy="565908"/>
            </a:xfrm>
            <a:custGeom>
              <a:avLst/>
              <a:gdLst>
                <a:gd name="T0" fmla="*/ 511 w 538"/>
                <a:gd name="T1" fmla="*/ 164 h 521"/>
                <a:gd name="T2" fmla="*/ 509 w 538"/>
                <a:gd name="T3" fmla="*/ 31 h 521"/>
                <a:gd name="T4" fmla="*/ 322 w 538"/>
                <a:gd name="T5" fmla="*/ 47 h 521"/>
                <a:gd name="T6" fmla="*/ 312 w 538"/>
                <a:gd name="T7" fmla="*/ 46 h 521"/>
                <a:gd name="T8" fmla="*/ 160 w 538"/>
                <a:gd name="T9" fmla="*/ 104 h 521"/>
                <a:gd name="T10" fmla="*/ 89 w 538"/>
                <a:gd name="T11" fmla="*/ 222 h 521"/>
                <a:gd name="T12" fmla="*/ 192 w 538"/>
                <a:gd name="T13" fmla="*/ 132 h 521"/>
                <a:gd name="T14" fmla="*/ 206 w 538"/>
                <a:gd name="T15" fmla="*/ 125 h 521"/>
                <a:gd name="T16" fmla="*/ 176 w 538"/>
                <a:gd name="T17" fmla="*/ 153 h 521"/>
                <a:gd name="T18" fmla="*/ 50 w 538"/>
                <a:gd name="T19" fmla="*/ 488 h 521"/>
                <a:gd name="T20" fmla="*/ 213 w 538"/>
                <a:gd name="T21" fmla="*/ 475 h 521"/>
                <a:gd name="T22" fmla="*/ 312 w 538"/>
                <a:gd name="T23" fmla="*/ 496 h 521"/>
                <a:gd name="T24" fmla="*/ 441 w 538"/>
                <a:gd name="T25" fmla="*/ 458 h 521"/>
                <a:gd name="T26" fmla="*/ 526 w 538"/>
                <a:gd name="T27" fmla="*/ 348 h 521"/>
                <a:gd name="T28" fmla="*/ 403 w 538"/>
                <a:gd name="T29" fmla="*/ 348 h 521"/>
                <a:gd name="T30" fmla="*/ 313 w 538"/>
                <a:gd name="T31" fmla="*/ 399 h 521"/>
                <a:gd name="T32" fmla="*/ 215 w 538"/>
                <a:gd name="T33" fmla="*/ 304 h 521"/>
                <a:gd name="T34" fmla="*/ 215 w 538"/>
                <a:gd name="T35" fmla="*/ 302 h 521"/>
                <a:gd name="T36" fmla="*/ 214 w 538"/>
                <a:gd name="T37" fmla="*/ 299 h 521"/>
                <a:gd name="T38" fmla="*/ 217 w 538"/>
                <a:gd name="T39" fmla="*/ 299 h 521"/>
                <a:gd name="T40" fmla="*/ 535 w 538"/>
                <a:gd name="T41" fmla="*/ 299 h 521"/>
                <a:gd name="T42" fmla="*/ 535 w 538"/>
                <a:gd name="T43" fmla="*/ 294 h 521"/>
                <a:gd name="T44" fmla="*/ 537 w 538"/>
                <a:gd name="T45" fmla="*/ 270 h 521"/>
                <a:gd name="T46" fmla="*/ 511 w 538"/>
                <a:gd name="T47" fmla="*/ 164 h 521"/>
                <a:gd name="T48" fmla="*/ 85 w 538"/>
                <a:gd name="T49" fmla="*/ 479 h 521"/>
                <a:gd name="T50" fmla="*/ 98 w 538"/>
                <a:gd name="T51" fmla="*/ 346 h 521"/>
                <a:gd name="T52" fmla="*/ 166 w 538"/>
                <a:gd name="T53" fmla="*/ 446 h 521"/>
                <a:gd name="T54" fmla="*/ 197 w 538"/>
                <a:gd name="T55" fmla="*/ 467 h 521"/>
                <a:gd name="T56" fmla="*/ 85 w 538"/>
                <a:gd name="T57" fmla="*/ 479 h 521"/>
                <a:gd name="T58" fmla="*/ 204 w 538"/>
                <a:gd name="T59" fmla="*/ 471 h 521"/>
                <a:gd name="T60" fmla="*/ 205 w 538"/>
                <a:gd name="T61" fmla="*/ 472 h 521"/>
                <a:gd name="T62" fmla="*/ 204 w 538"/>
                <a:gd name="T63" fmla="*/ 471 h 521"/>
                <a:gd name="T64" fmla="*/ 409 w 538"/>
                <a:gd name="T65" fmla="*/ 239 h 521"/>
                <a:gd name="T66" fmla="*/ 217 w 538"/>
                <a:gd name="T67" fmla="*/ 239 h 521"/>
                <a:gd name="T68" fmla="*/ 215 w 538"/>
                <a:gd name="T69" fmla="*/ 239 h 521"/>
                <a:gd name="T70" fmla="*/ 215 w 538"/>
                <a:gd name="T71" fmla="*/ 237 h 521"/>
                <a:gd name="T72" fmla="*/ 316 w 538"/>
                <a:gd name="T73" fmla="*/ 146 h 521"/>
                <a:gd name="T74" fmla="*/ 411 w 538"/>
                <a:gd name="T75" fmla="*/ 237 h 521"/>
                <a:gd name="T76" fmla="*/ 411 w 538"/>
                <a:gd name="T77" fmla="*/ 239 h 521"/>
                <a:gd name="T78" fmla="*/ 409 w 538"/>
                <a:gd name="T79" fmla="*/ 239 h 521"/>
                <a:gd name="T80" fmla="*/ 468 w 538"/>
                <a:gd name="T81" fmla="*/ 108 h 521"/>
                <a:gd name="T82" fmla="*/ 392 w 538"/>
                <a:gd name="T83" fmla="*/ 61 h 521"/>
                <a:gd name="T84" fmla="*/ 507 w 538"/>
                <a:gd name="T85" fmla="*/ 57 h 521"/>
                <a:gd name="T86" fmla="*/ 504 w 538"/>
                <a:gd name="T87" fmla="*/ 152 h 521"/>
                <a:gd name="T88" fmla="*/ 504 w 538"/>
                <a:gd name="T89" fmla="*/ 152 h 521"/>
                <a:gd name="T90" fmla="*/ 468 w 538"/>
                <a:gd name="T91" fmla="*/ 108 h 521"/>
                <a:gd name="T92" fmla="*/ 508 w 538"/>
                <a:gd name="T93" fmla="*/ 158 h 521"/>
                <a:gd name="T94" fmla="*/ 508 w 538"/>
                <a:gd name="T95" fmla="*/ 158 h 521"/>
                <a:gd name="T96" fmla="*/ 508 w 538"/>
                <a:gd name="T97" fmla="*/ 158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38" h="521">
                  <a:moveTo>
                    <a:pt x="511" y="164"/>
                  </a:moveTo>
                  <a:cubicBezTo>
                    <a:pt x="536" y="107"/>
                    <a:pt x="538" y="60"/>
                    <a:pt x="509" y="31"/>
                  </a:cubicBezTo>
                  <a:cubicBezTo>
                    <a:pt x="478" y="0"/>
                    <a:pt x="402" y="9"/>
                    <a:pt x="322" y="47"/>
                  </a:cubicBezTo>
                  <a:cubicBezTo>
                    <a:pt x="319" y="47"/>
                    <a:pt x="315" y="46"/>
                    <a:pt x="312" y="46"/>
                  </a:cubicBezTo>
                  <a:cubicBezTo>
                    <a:pt x="256" y="46"/>
                    <a:pt x="201" y="67"/>
                    <a:pt x="160" y="104"/>
                  </a:cubicBezTo>
                  <a:cubicBezTo>
                    <a:pt x="125" y="135"/>
                    <a:pt x="100" y="176"/>
                    <a:pt x="89" y="222"/>
                  </a:cubicBezTo>
                  <a:cubicBezTo>
                    <a:pt x="97" y="212"/>
                    <a:pt x="142" y="160"/>
                    <a:pt x="192" y="132"/>
                  </a:cubicBezTo>
                  <a:cubicBezTo>
                    <a:pt x="193" y="132"/>
                    <a:pt x="205" y="125"/>
                    <a:pt x="206" y="125"/>
                  </a:cubicBezTo>
                  <a:cubicBezTo>
                    <a:pt x="206" y="125"/>
                    <a:pt x="181" y="148"/>
                    <a:pt x="176" y="153"/>
                  </a:cubicBezTo>
                  <a:cubicBezTo>
                    <a:pt x="65" y="265"/>
                    <a:pt x="0" y="437"/>
                    <a:pt x="50" y="488"/>
                  </a:cubicBezTo>
                  <a:cubicBezTo>
                    <a:pt x="83" y="521"/>
                    <a:pt x="143" y="513"/>
                    <a:pt x="213" y="475"/>
                  </a:cubicBezTo>
                  <a:cubicBezTo>
                    <a:pt x="243" y="489"/>
                    <a:pt x="276" y="496"/>
                    <a:pt x="312" y="496"/>
                  </a:cubicBezTo>
                  <a:cubicBezTo>
                    <a:pt x="359" y="496"/>
                    <a:pt x="404" y="483"/>
                    <a:pt x="441" y="458"/>
                  </a:cubicBezTo>
                  <a:cubicBezTo>
                    <a:pt x="480" y="433"/>
                    <a:pt x="509" y="394"/>
                    <a:pt x="526" y="348"/>
                  </a:cubicBezTo>
                  <a:cubicBezTo>
                    <a:pt x="403" y="348"/>
                    <a:pt x="403" y="348"/>
                    <a:pt x="403" y="348"/>
                  </a:cubicBezTo>
                  <a:cubicBezTo>
                    <a:pt x="388" y="378"/>
                    <a:pt x="351" y="399"/>
                    <a:pt x="313" y="399"/>
                  </a:cubicBezTo>
                  <a:cubicBezTo>
                    <a:pt x="260" y="399"/>
                    <a:pt x="215" y="355"/>
                    <a:pt x="215" y="304"/>
                  </a:cubicBezTo>
                  <a:cubicBezTo>
                    <a:pt x="215" y="302"/>
                    <a:pt x="215" y="302"/>
                    <a:pt x="215" y="302"/>
                  </a:cubicBezTo>
                  <a:cubicBezTo>
                    <a:pt x="214" y="299"/>
                    <a:pt x="214" y="299"/>
                    <a:pt x="214" y="299"/>
                  </a:cubicBezTo>
                  <a:cubicBezTo>
                    <a:pt x="217" y="299"/>
                    <a:pt x="217" y="299"/>
                    <a:pt x="217" y="299"/>
                  </a:cubicBezTo>
                  <a:cubicBezTo>
                    <a:pt x="535" y="299"/>
                    <a:pt x="535" y="299"/>
                    <a:pt x="535" y="299"/>
                  </a:cubicBezTo>
                  <a:cubicBezTo>
                    <a:pt x="535" y="298"/>
                    <a:pt x="535" y="296"/>
                    <a:pt x="535" y="294"/>
                  </a:cubicBezTo>
                  <a:cubicBezTo>
                    <a:pt x="536" y="286"/>
                    <a:pt x="537" y="277"/>
                    <a:pt x="537" y="270"/>
                  </a:cubicBezTo>
                  <a:cubicBezTo>
                    <a:pt x="537" y="232"/>
                    <a:pt x="528" y="196"/>
                    <a:pt x="511" y="164"/>
                  </a:cubicBezTo>
                  <a:close/>
                  <a:moveTo>
                    <a:pt x="85" y="479"/>
                  </a:moveTo>
                  <a:cubicBezTo>
                    <a:pt x="60" y="454"/>
                    <a:pt x="67" y="405"/>
                    <a:pt x="98" y="346"/>
                  </a:cubicBezTo>
                  <a:cubicBezTo>
                    <a:pt x="113" y="386"/>
                    <a:pt x="136" y="420"/>
                    <a:pt x="166" y="446"/>
                  </a:cubicBezTo>
                  <a:cubicBezTo>
                    <a:pt x="176" y="454"/>
                    <a:pt x="186" y="461"/>
                    <a:pt x="197" y="467"/>
                  </a:cubicBezTo>
                  <a:cubicBezTo>
                    <a:pt x="147" y="494"/>
                    <a:pt x="106" y="500"/>
                    <a:pt x="85" y="479"/>
                  </a:cubicBezTo>
                  <a:close/>
                  <a:moveTo>
                    <a:pt x="204" y="471"/>
                  </a:moveTo>
                  <a:cubicBezTo>
                    <a:pt x="204" y="471"/>
                    <a:pt x="205" y="471"/>
                    <a:pt x="205" y="472"/>
                  </a:cubicBezTo>
                  <a:cubicBezTo>
                    <a:pt x="205" y="471"/>
                    <a:pt x="204" y="471"/>
                    <a:pt x="204" y="471"/>
                  </a:cubicBezTo>
                  <a:close/>
                  <a:moveTo>
                    <a:pt x="409" y="239"/>
                  </a:moveTo>
                  <a:cubicBezTo>
                    <a:pt x="217" y="239"/>
                    <a:pt x="217" y="239"/>
                    <a:pt x="217" y="239"/>
                  </a:cubicBezTo>
                  <a:cubicBezTo>
                    <a:pt x="215" y="239"/>
                    <a:pt x="215" y="239"/>
                    <a:pt x="215" y="239"/>
                  </a:cubicBezTo>
                  <a:cubicBezTo>
                    <a:pt x="215" y="237"/>
                    <a:pt x="215" y="237"/>
                    <a:pt x="215" y="237"/>
                  </a:cubicBezTo>
                  <a:cubicBezTo>
                    <a:pt x="217" y="188"/>
                    <a:pt x="264" y="146"/>
                    <a:pt x="316" y="146"/>
                  </a:cubicBezTo>
                  <a:cubicBezTo>
                    <a:pt x="367" y="146"/>
                    <a:pt x="408" y="186"/>
                    <a:pt x="411" y="237"/>
                  </a:cubicBezTo>
                  <a:cubicBezTo>
                    <a:pt x="411" y="239"/>
                    <a:pt x="411" y="239"/>
                    <a:pt x="411" y="239"/>
                  </a:cubicBezTo>
                  <a:lnTo>
                    <a:pt x="409" y="239"/>
                  </a:lnTo>
                  <a:close/>
                  <a:moveTo>
                    <a:pt x="468" y="108"/>
                  </a:moveTo>
                  <a:cubicBezTo>
                    <a:pt x="446" y="87"/>
                    <a:pt x="420" y="72"/>
                    <a:pt x="392" y="61"/>
                  </a:cubicBezTo>
                  <a:cubicBezTo>
                    <a:pt x="443" y="38"/>
                    <a:pt x="485" y="35"/>
                    <a:pt x="507" y="57"/>
                  </a:cubicBezTo>
                  <a:cubicBezTo>
                    <a:pt x="525" y="75"/>
                    <a:pt x="523" y="109"/>
                    <a:pt x="504" y="152"/>
                  </a:cubicBezTo>
                  <a:cubicBezTo>
                    <a:pt x="504" y="152"/>
                    <a:pt x="504" y="152"/>
                    <a:pt x="504" y="152"/>
                  </a:cubicBezTo>
                  <a:cubicBezTo>
                    <a:pt x="494" y="136"/>
                    <a:pt x="482" y="121"/>
                    <a:pt x="468" y="108"/>
                  </a:cubicBezTo>
                  <a:close/>
                  <a:moveTo>
                    <a:pt x="508" y="158"/>
                  </a:moveTo>
                  <a:cubicBezTo>
                    <a:pt x="508" y="158"/>
                    <a:pt x="508" y="158"/>
                    <a:pt x="508" y="158"/>
                  </a:cubicBezTo>
                  <a:cubicBezTo>
                    <a:pt x="508" y="158"/>
                    <a:pt x="508" y="158"/>
                    <a:pt x="508" y="158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107571" tIns="53785" rIns="107571" bIns="53785" numCol="1" anchor="t" anchorCtr="0" compatLnSpc="1">
              <a:prstTxWarp prst="textNoShape">
                <a:avLst/>
              </a:prstTxWarp>
            </a:bodyPr>
            <a:lstStyle/>
            <a:p>
              <a:endParaRPr lang="en-US" sz="2541" dirty="0"/>
            </a:p>
          </p:txBody>
        </p:sp>
        <p:sp>
          <p:nvSpPr>
            <p:cNvPr id="33" name="Freeform 32"/>
            <p:cNvSpPr>
              <a:spLocks noChangeAspect="1" noEditPoints="1"/>
            </p:cNvSpPr>
            <p:nvPr/>
          </p:nvSpPr>
          <p:spPr bwMode="black">
            <a:xfrm>
              <a:off x="2872857" y="3470253"/>
              <a:ext cx="439054" cy="437271"/>
            </a:xfrm>
            <a:custGeom>
              <a:avLst/>
              <a:gdLst>
                <a:gd name="T0" fmla="*/ 112 w 246"/>
                <a:gd name="T1" fmla="*/ 19 h 245"/>
                <a:gd name="T2" fmla="*/ 246 w 246"/>
                <a:gd name="T3" fmla="*/ 0 h 245"/>
                <a:gd name="T4" fmla="*/ 246 w 246"/>
                <a:gd name="T5" fmla="*/ 116 h 245"/>
                <a:gd name="T6" fmla="*/ 112 w 246"/>
                <a:gd name="T7" fmla="*/ 116 h 245"/>
                <a:gd name="T8" fmla="*/ 112 w 246"/>
                <a:gd name="T9" fmla="*/ 19 h 245"/>
                <a:gd name="T10" fmla="*/ 102 w 246"/>
                <a:gd name="T11" fmla="*/ 116 h 245"/>
                <a:gd name="T12" fmla="*/ 102 w 246"/>
                <a:gd name="T13" fmla="*/ 19 h 245"/>
                <a:gd name="T14" fmla="*/ 0 w 246"/>
                <a:gd name="T15" fmla="*/ 34 h 245"/>
                <a:gd name="T16" fmla="*/ 0 w 246"/>
                <a:gd name="T17" fmla="*/ 116 h 245"/>
                <a:gd name="T18" fmla="*/ 102 w 246"/>
                <a:gd name="T19" fmla="*/ 116 h 245"/>
                <a:gd name="T20" fmla="*/ 102 w 246"/>
                <a:gd name="T21" fmla="*/ 126 h 245"/>
                <a:gd name="T22" fmla="*/ 0 w 246"/>
                <a:gd name="T23" fmla="*/ 126 h 245"/>
                <a:gd name="T24" fmla="*/ 0 w 246"/>
                <a:gd name="T25" fmla="*/ 211 h 245"/>
                <a:gd name="T26" fmla="*/ 102 w 246"/>
                <a:gd name="T27" fmla="*/ 226 h 245"/>
                <a:gd name="T28" fmla="*/ 102 w 246"/>
                <a:gd name="T29" fmla="*/ 126 h 245"/>
                <a:gd name="T30" fmla="*/ 112 w 246"/>
                <a:gd name="T31" fmla="*/ 126 h 245"/>
                <a:gd name="T32" fmla="*/ 112 w 246"/>
                <a:gd name="T33" fmla="*/ 226 h 245"/>
                <a:gd name="T34" fmla="*/ 246 w 246"/>
                <a:gd name="T35" fmla="*/ 245 h 245"/>
                <a:gd name="T36" fmla="*/ 246 w 246"/>
                <a:gd name="T37" fmla="*/ 126 h 245"/>
                <a:gd name="T38" fmla="*/ 112 w 246"/>
                <a:gd name="T39" fmla="*/ 126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6" h="245">
                  <a:moveTo>
                    <a:pt x="112" y="19"/>
                  </a:moveTo>
                  <a:lnTo>
                    <a:pt x="246" y="0"/>
                  </a:lnTo>
                  <a:lnTo>
                    <a:pt x="246" y="116"/>
                  </a:lnTo>
                  <a:lnTo>
                    <a:pt x="112" y="116"/>
                  </a:lnTo>
                  <a:lnTo>
                    <a:pt x="112" y="19"/>
                  </a:lnTo>
                  <a:close/>
                  <a:moveTo>
                    <a:pt x="102" y="116"/>
                  </a:moveTo>
                  <a:lnTo>
                    <a:pt x="102" y="19"/>
                  </a:lnTo>
                  <a:lnTo>
                    <a:pt x="0" y="34"/>
                  </a:lnTo>
                  <a:lnTo>
                    <a:pt x="0" y="116"/>
                  </a:lnTo>
                  <a:lnTo>
                    <a:pt x="102" y="116"/>
                  </a:lnTo>
                  <a:close/>
                  <a:moveTo>
                    <a:pt x="102" y="126"/>
                  </a:moveTo>
                  <a:lnTo>
                    <a:pt x="0" y="126"/>
                  </a:lnTo>
                  <a:lnTo>
                    <a:pt x="0" y="211"/>
                  </a:lnTo>
                  <a:lnTo>
                    <a:pt x="102" y="226"/>
                  </a:lnTo>
                  <a:lnTo>
                    <a:pt x="102" y="126"/>
                  </a:lnTo>
                  <a:close/>
                  <a:moveTo>
                    <a:pt x="112" y="126"/>
                  </a:moveTo>
                  <a:lnTo>
                    <a:pt x="112" y="226"/>
                  </a:lnTo>
                  <a:lnTo>
                    <a:pt x="246" y="245"/>
                  </a:lnTo>
                  <a:lnTo>
                    <a:pt x="246" y="126"/>
                  </a:lnTo>
                  <a:lnTo>
                    <a:pt x="112" y="126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107571" tIns="53785" rIns="107571" bIns="53785" numCol="1" anchor="t" anchorCtr="0" compatLnSpc="1">
              <a:prstTxWarp prst="textNoShape">
                <a:avLst/>
              </a:prstTxWarp>
            </a:bodyPr>
            <a:lstStyle/>
            <a:p>
              <a:endParaRPr lang="en-US" sz="2541" dirty="0"/>
            </a:p>
          </p:txBody>
        </p:sp>
        <p:sp>
          <p:nvSpPr>
            <p:cNvPr id="34" name="Freeform 33"/>
            <p:cNvSpPr>
              <a:spLocks noChangeAspect="1"/>
            </p:cNvSpPr>
            <p:nvPr/>
          </p:nvSpPr>
          <p:spPr bwMode="black">
            <a:xfrm>
              <a:off x="2896811" y="4080937"/>
              <a:ext cx="412482" cy="494738"/>
            </a:xfrm>
            <a:custGeom>
              <a:avLst/>
              <a:gdLst>
                <a:gd name="T0" fmla="*/ 1710 w 1710"/>
                <a:gd name="T1" fmla="*/ 1880 h 2051"/>
                <a:gd name="T2" fmla="*/ 1710 w 1710"/>
                <a:gd name="T3" fmla="*/ 1880 h 2051"/>
                <a:gd name="T4" fmla="*/ 1710 w 1710"/>
                <a:gd name="T5" fmla="*/ 176 h 2051"/>
                <a:gd name="T6" fmla="*/ 1101 w 1710"/>
                <a:gd name="T7" fmla="*/ 0 h 2051"/>
                <a:gd name="T8" fmla="*/ 3 w 1710"/>
                <a:gd name="T9" fmla="*/ 413 h 2051"/>
                <a:gd name="T10" fmla="*/ 0 w 1710"/>
                <a:gd name="T11" fmla="*/ 413 h 2051"/>
                <a:gd name="T12" fmla="*/ 0 w 1710"/>
                <a:gd name="T13" fmla="*/ 1645 h 2051"/>
                <a:gd name="T14" fmla="*/ 375 w 1710"/>
                <a:gd name="T15" fmla="*/ 1498 h 2051"/>
                <a:gd name="T16" fmla="*/ 375 w 1710"/>
                <a:gd name="T17" fmla="*/ 496 h 2051"/>
                <a:gd name="T18" fmla="*/ 1101 w 1710"/>
                <a:gd name="T19" fmla="*/ 323 h 2051"/>
                <a:gd name="T20" fmla="*/ 1101 w 1710"/>
                <a:gd name="T21" fmla="*/ 1797 h 2051"/>
                <a:gd name="T22" fmla="*/ 0 w 1710"/>
                <a:gd name="T23" fmla="*/ 1645 h 2051"/>
                <a:gd name="T24" fmla="*/ 1101 w 1710"/>
                <a:gd name="T25" fmla="*/ 2051 h 2051"/>
                <a:gd name="T26" fmla="*/ 1101 w 1710"/>
                <a:gd name="T27" fmla="*/ 2051 h 2051"/>
                <a:gd name="T28" fmla="*/ 1710 w 1710"/>
                <a:gd name="T29" fmla="*/ 1882 h 2051"/>
                <a:gd name="T30" fmla="*/ 1710 w 1710"/>
                <a:gd name="T31" fmla="*/ 1880 h 2051"/>
                <a:gd name="T32" fmla="*/ 1710 w 1710"/>
                <a:gd name="T33" fmla="*/ 1880 h 2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10" h="2051">
                  <a:moveTo>
                    <a:pt x="1710" y="1880"/>
                  </a:moveTo>
                  <a:lnTo>
                    <a:pt x="1710" y="1880"/>
                  </a:lnTo>
                  <a:lnTo>
                    <a:pt x="1710" y="176"/>
                  </a:lnTo>
                  <a:lnTo>
                    <a:pt x="1101" y="0"/>
                  </a:lnTo>
                  <a:lnTo>
                    <a:pt x="3" y="413"/>
                  </a:lnTo>
                  <a:lnTo>
                    <a:pt x="0" y="413"/>
                  </a:lnTo>
                  <a:lnTo>
                    <a:pt x="0" y="1645"/>
                  </a:lnTo>
                  <a:lnTo>
                    <a:pt x="375" y="1498"/>
                  </a:lnTo>
                  <a:lnTo>
                    <a:pt x="375" y="496"/>
                  </a:lnTo>
                  <a:lnTo>
                    <a:pt x="1101" y="323"/>
                  </a:lnTo>
                  <a:lnTo>
                    <a:pt x="1101" y="1797"/>
                  </a:lnTo>
                  <a:lnTo>
                    <a:pt x="0" y="1645"/>
                  </a:lnTo>
                  <a:lnTo>
                    <a:pt x="1101" y="2051"/>
                  </a:lnTo>
                  <a:lnTo>
                    <a:pt x="1101" y="2051"/>
                  </a:lnTo>
                  <a:lnTo>
                    <a:pt x="1710" y="1882"/>
                  </a:lnTo>
                  <a:lnTo>
                    <a:pt x="1710" y="1880"/>
                  </a:lnTo>
                  <a:lnTo>
                    <a:pt x="1710" y="1880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107571" tIns="53785" rIns="107571" bIns="53785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2541" dirty="0"/>
            </a:p>
          </p:txBody>
        </p:sp>
        <p:sp>
          <p:nvSpPr>
            <p:cNvPr id="35" name="Freeform 13"/>
            <p:cNvSpPr>
              <a:spLocks noChangeAspect="1" noEditPoints="1"/>
            </p:cNvSpPr>
            <p:nvPr/>
          </p:nvSpPr>
          <p:spPr bwMode="black">
            <a:xfrm>
              <a:off x="1193687" y="4102827"/>
              <a:ext cx="502252" cy="508088"/>
            </a:xfrm>
            <a:custGeom>
              <a:avLst/>
              <a:gdLst>
                <a:gd name="T0" fmla="*/ 747 w 769"/>
                <a:gd name="T1" fmla="*/ 473 h 780"/>
                <a:gd name="T2" fmla="*/ 756 w 769"/>
                <a:gd name="T3" fmla="*/ 394 h 780"/>
                <a:gd name="T4" fmla="*/ 389 w 769"/>
                <a:gd name="T5" fmla="*/ 27 h 780"/>
                <a:gd name="T6" fmla="*/ 326 w 769"/>
                <a:gd name="T7" fmla="*/ 33 h 780"/>
                <a:gd name="T8" fmla="*/ 213 w 769"/>
                <a:gd name="T9" fmla="*/ 0 h 780"/>
                <a:gd name="T10" fmla="*/ 0 w 769"/>
                <a:gd name="T11" fmla="*/ 213 h 780"/>
                <a:gd name="T12" fmla="*/ 29 w 769"/>
                <a:gd name="T13" fmla="*/ 320 h 780"/>
                <a:gd name="T14" fmla="*/ 22 w 769"/>
                <a:gd name="T15" fmla="*/ 394 h 780"/>
                <a:gd name="T16" fmla="*/ 389 w 769"/>
                <a:gd name="T17" fmla="*/ 761 h 780"/>
                <a:gd name="T18" fmla="*/ 456 w 769"/>
                <a:gd name="T19" fmla="*/ 755 h 780"/>
                <a:gd name="T20" fmla="*/ 556 w 769"/>
                <a:gd name="T21" fmla="*/ 780 h 780"/>
                <a:gd name="T22" fmla="*/ 769 w 769"/>
                <a:gd name="T23" fmla="*/ 567 h 780"/>
                <a:gd name="T24" fmla="*/ 747 w 769"/>
                <a:gd name="T25" fmla="*/ 473 h 780"/>
                <a:gd name="T26" fmla="*/ 577 w 769"/>
                <a:gd name="T27" fmla="*/ 570 h 780"/>
                <a:gd name="T28" fmla="*/ 502 w 769"/>
                <a:gd name="T29" fmla="*/ 626 h 780"/>
                <a:gd name="T30" fmla="*/ 388 w 769"/>
                <a:gd name="T31" fmla="*/ 646 h 780"/>
                <a:gd name="T32" fmla="*/ 256 w 769"/>
                <a:gd name="T33" fmla="*/ 619 h 780"/>
                <a:gd name="T34" fmla="*/ 196 w 769"/>
                <a:gd name="T35" fmla="*/ 565 h 780"/>
                <a:gd name="T36" fmla="*/ 172 w 769"/>
                <a:gd name="T37" fmla="*/ 499 h 780"/>
                <a:gd name="T38" fmla="*/ 188 w 769"/>
                <a:gd name="T39" fmla="*/ 464 h 780"/>
                <a:gd name="T40" fmla="*/ 226 w 769"/>
                <a:gd name="T41" fmla="*/ 450 h 780"/>
                <a:gd name="T42" fmla="*/ 258 w 769"/>
                <a:gd name="T43" fmla="*/ 461 h 780"/>
                <a:gd name="T44" fmla="*/ 280 w 769"/>
                <a:gd name="T45" fmla="*/ 493 h 780"/>
                <a:gd name="T46" fmla="*/ 301 w 769"/>
                <a:gd name="T47" fmla="*/ 530 h 780"/>
                <a:gd name="T48" fmla="*/ 332 w 769"/>
                <a:gd name="T49" fmla="*/ 554 h 780"/>
                <a:gd name="T50" fmla="*/ 385 w 769"/>
                <a:gd name="T51" fmla="*/ 563 h 780"/>
                <a:gd name="T52" fmla="*/ 459 w 769"/>
                <a:gd name="T53" fmla="*/ 544 h 780"/>
                <a:gd name="T54" fmla="*/ 486 w 769"/>
                <a:gd name="T55" fmla="*/ 498 h 780"/>
                <a:gd name="T56" fmla="*/ 472 w 769"/>
                <a:gd name="T57" fmla="*/ 463 h 780"/>
                <a:gd name="T58" fmla="*/ 433 w 769"/>
                <a:gd name="T59" fmla="*/ 442 h 780"/>
                <a:gd name="T60" fmla="*/ 365 w 769"/>
                <a:gd name="T61" fmla="*/ 425 h 780"/>
                <a:gd name="T62" fmla="*/ 269 w 769"/>
                <a:gd name="T63" fmla="*/ 396 h 780"/>
                <a:gd name="T64" fmla="*/ 206 w 769"/>
                <a:gd name="T65" fmla="*/ 350 h 780"/>
                <a:gd name="T66" fmla="*/ 182 w 769"/>
                <a:gd name="T67" fmla="*/ 277 h 780"/>
                <a:gd name="T68" fmla="*/ 207 w 769"/>
                <a:gd name="T69" fmla="*/ 202 h 780"/>
                <a:gd name="T70" fmla="*/ 279 w 769"/>
                <a:gd name="T71" fmla="*/ 153 h 780"/>
                <a:gd name="T72" fmla="*/ 386 w 769"/>
                <a:gd name="T73" fmla="*/ 136 h 780"/>
                <a:gd name="T74" fmla="*/ 472 w 769"/>
                <a:gd name="T75" fmla="*/ 147 h 780"/>
                <a:gd name="T76" fmla="*/ 532 w 769"/>
                <a:gd name="T77" fmla="*/ 178 h 780"/>
                <a:gd name="T78" fmla="*/ 568 w 769"/>
                <a:gd name="T79" fmla="*/ 218 h 780"/>
                <a:gd name="T80" fmla="*/ 580 w 769"/>
                <a:gd name="T81" fmla="*/ 259 h 780"/>
                <a:gd name="T82" fmla="*/ 565 w 769"/>
                <a:gd name="T83" fmla="*/ 295 h 780"/>
                <a:gd name="T84" fmla="*/ 527 w 769"/>
                <a:gd name="T85" fmla="*/ 311 h 780"/>
                <a:gd name="T86" fmla="*/ 495 w 769"/>
                <a:gd name="T87" fmla="*/ 301 h 780"/>
                <a:gd name="T88" fmla="*/ 473 w 769"/>
                <a:gd name="T89" fmla="*/ 272 h 780"/>
                <a:gd name="T90" fmla="*/ 440 w 769"/>
                <a:gd name="T91" fmla="*/ 231 h 780"/>
                <a:gd name="T92" fmla="*/ 379 w 769"/>
                <a:gd name="T93" fmla="*/ 217 h 780"/>
                <a:gd name="T94" fmla="*/ 316 w 769"/>
                <a:gd name="T95" fmla="*/ 232 h 780"/>
                <a:gd name="T96" fmla="*/ 293 w 769"/>
                <a:gd name="T97" fmla="*/ 268 h 780"/>
                <a:gd name="T98" fmla="*/ 300 w 769"/>
                <a:gd name="T99" fmla="*/ 289 h 780"/>
                <a:gd name="T100" fmla="*/ 322 w 769"/>
                <a:gd name="T101" fmla="*/ 306 h 780"/>
                <a:gd name="T102" fmla="*/ 352 w 769"/>
                <a:gd name="T103" fmla="*/ 317 h 780"/>
                <a:gd name="T104" fmla="*/ 402 w 769"/>
                <a:gd name="T105" fmla="*/ 329 h 780"/>
                <a:gd name="T106" fmla="*/ 483 w 769"/>
                <a:gd name="T107" fmla="*/ 351 h 780"/>
                <a:gd name="T108" fmla="*/ 546 w 769"/>
                <a:gd name="T109" fmla="*/ 379 h 780"/>
                <a:gd name="T110" fmla="*/ 588 w 769"/>
                <a:gd name="T111" fmla="*/ 423 h 780"/>
                <a:gd name="T112" fmla="*/ 603 w 769"/>
                <a:gd name="T113" fmla="*/ 488 h 780"/>
                <a:gd name="T114" fmla="*/ 577 w 769"/>
                <a:gd name="T115" fmla="*/ 570 h 7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69" h="780">
                  <a:moveTo>
                    <a:pt x="747" y="473"/>
                  </a:moveTo>
                  <a:cubicBezTo>
                    <a:pt x="753" y="448"/>
                    <a:pt x="756" y="421"/>
                    <a:pt x="756" y="394"/>
                  </a:cubicBezTo>
                  <a:cubicBezTo>
                    <a:pt x="756" y="192"/>
                    <a:pt x="591" y="27"/>
                    <a:pt x="389" y="27"/>
                  </a:cubicBezTo>
                  <a:cubicBezTo>
                    <a:pt x="367" y="27"/>
                    <a:pt x="346" y="29"/>
                    <a:pt x="326" y="33"/>
                  </a:cubicBezTo>
                  <a:cubicBezTo>
                    <a:pt x="293" y="12"/>
                    <a:pt x="254" y="0"/>
                    <a:pt x="213" y="0"/>
                  </a:cubicBezTo>
                  <a:cubicBezTo>
                    <a:pt x="95" y="0"/>
                    <a:pt x="0" y="95"/>
                    <a:pt x="0" y="213"/>
                  </a:cubicBezTo>
                  <a:cubicBezTo>
                    <a:pt x="0" y="252"/>
                    <a:pt x="11" y="289"/>
                    <a:pt x="29" y="320"/>
                  </a:cubicBezTo>
                  <a:cubicBezTo>
                    <a:pt x="24" y="344"/>
                    <a:pt x="22" y="369"/>
                    <a:pt x="22" y="394"/>
                  </a:cubicBezTo>
                  <a:cubicBezTo>
                    <a:pt x="22" y="597"/>
                    <a:pt x="186" y="761"/>
                    <a:pt x="389" y="761"/>
                  </a:cubicBezTo>
                  <a:cubicBezTo>
                    <a:pt x="412" y="761"/>
                    <a:pt x="434" y="759"/>
                    <a:pt x="456" y="755"/>
                  </a:cubicBezTo>
                  <a:cubicBezTo>
                    <a:pt x="486" y="771"/>
                    <a:pt x="520" y="780"/>
                    <a:pt x="556" y="780"/>
                  </a:cubicBezTo>
                  <a:cubicBezTo>
                    <a:pt x="674" y="780"/>
                    <a:pt x="769" y="685"/>
                    <a:pt x="769" y="567"/>
                  </a:cubicBezTo>
                  <a:cubicBezTo>
                    <a:pt x="769" y="534"/>
                    <a:pt x="761" y="501"/>
                    <a:pt x="747" y="473"/>
                  </a:cubicBezTo>
                  <a:close/>
                  <a:moveTo>
                    <a:pt x="577" y="570"/>
                  </a:moveTo>
                  <a:cubicBezTo>
                    <a:pt x="560" y="594"/>
                    <a:pt x="535" y="613"/>
                    <a:pt x="502" y="626"/>
                  </a:cubicBezTo>
                  <a:cubicBezTo>
                    <a:pt x="470" y="640"/>
                    <a:pt x="432" y="646"/>
                    <a:pt x="388" y="646"/>
                  </a:cubicBezTo>
                  <a:cubicBezTo>
                    <a:pt x="335" y="646"/>
                    <a:pt x="291" y="637"/>
                    <a:pt x="256" y="619"/>
                  </a:cubicBezTo>
                  <a:cubicBezTo>
                    <a:pt x="232" y="605"/>
                    <a:pt x="211" y="587"/>
                    <a:pt x="196" y="565"/>
                  </a:cubicBezTo>
                  <a:cubicBezTo>
                    <a:pt x="180" y="543"/>
                    <a:pt x="172" y="520"/>
                    <a:pt x="172" y="499"/>
                  </a:cubicBezTo>
                  <a:cubicBezTo>
                    <a:pt x="172" y="485"/>
                    <a:pt x="177" y="474"/>
                    <a:pt x="188" y="464"/>
                  </a:cubicBezTo>
                  <a:cubicBezTo>
                    <a:pt x="198" y="455"/>
                    <a:pt x="211" y="450"/>
                    <a:pt x="226" y="450"/>
                  </a:cubicBezTo>
                  <a:cubicBezTo>
                    <a:pt x="239" y="450"/>
                    <a:pt x="249" y="454"/>
                    <a:pt x="258" y="461"/>
                  </a:cubicBezTo>
                  <a:cubicBezTo>
                    <a:pt x="267" y="468"/>
                    <a:pt x="274" y="479"/>
                    <a:pt x="280" y="493"/>
                  </a:cubicBezTo>
                  <a:cubicBezTo>
                    <a:pt x="286" y="508"/>
                    <a:pt x="293" y="520"/>
                    <a:pt x="301" y="530"/>
                  </a:cubicBezTo>
                  <a:cubicBezTo>
                    <a:pt x="308" y="540"/>
                    <a:pt x="318" y="548"/>
                    <a:pt x="332" y="554"/>
                  </a:cubicBezTo>
                  <a:cubicBezTo>
                    <a:pt x="345" y="560"/>
                    <a:pt x="363" y="563"/>
                    <a:pt x="385" y="563"/>
                  </a:cubicBezTo>
                  <a:cubicBezTo>
                    <a:pt x="415" y="563"/>
                    <a:pt x="440" y="557"/>
                    <a:pt x="459" y="544"/>
                  </a:cubicBezTo>
                  <a:cubicBezTo>
                    <a:pt x="477" y="532"/>
                    <a:pt x="486" y="517"/>
                    <a:pt x="486" y="498"/>
                  </a:cubicBezTo>
                  <a:cubicBezTo>
                    <a:pt x="486" y="484"/>
                    <a:pt x="481" y="472"/>
                    <a:pt x="472" y="463"/>
                  </a:cubicBezTo>
                  <a:cubicBezTo>
                    <a:pt x="462" y="454"/>
                    <a:pt x="449" y="447"/>
                    <a:pt x="433" y="442"/>
                  </a:cubicBezTo>
                  <a:cubicBezTo>
                    <a:pt x="416" y="437"/>
                    <a:pt x="393" y="431"/>
                    <a:pt x="365" y="425"/>
                  </a:cubicBezTo>
                  <a:cubicBezTo>
                    <a:pt x="327" y="417"/>
                    <a:pt x="295" y="407"/>
                    <a:pt x="269" y="396"/>
                  </a:cubicBezTo>
                  <a:cubicBezTo>
                    <a:pt x="243" y="385"/>
                    <a:pt x="222" y="370"/>
                    <a:pt x="206" y="350"/>
                  </a:cubicBezTo>
                  <a:cubicBezTo>
                    <a:pt x="190" y="331"/>
                    <a:pt x="182" y="306"/>
                    <a:pt x="182" y="277"/>
                  </a:cubicBezTo>
                  <a:cubicBezTo>
                    <a:pt x="182" y="249"/>
                    <a:pt x="191" y="224"/>
                    <a:pt x="207" y="202"/>
                  </a:cubicBezTo>
                  <a:cubicBezTo>
                    <a:pt x="224" y="181"/>
                    <a:pt x="248" y="164"/>
                    <a:pt x="279" y="153"/>
                  </a:cubicBezTo>
                  <a:cubicBezTo>
                    <a:pt x="309" y="142"/>
                    <a:pt x="345" y="136"/>
                    <a:pt x="386" y="136"/>
                  </a:cubicBezTo>
                  <a:cubicBezTo>
                    <a:pt x="419" y="136"/>
                    <a:pt x="448" y="140"/>
                    <a:pt x="472" y="147"/>
                  </a:cubicBezTo>
                  <a:cubicBezTo>
                    <a:pt x="496" y="155"/>
                    <a:pt x="516" y="165"/>
                    <a:pt x="532" y="178"/>
                  </a:cubicBezTo>
                  <a:cubicBezTo>
                    <a:pt x="549" y="190"/>
                    <a:pt x="561" y="204"/>
                    <a:pt x="568" y="218"/>
                  </a:cubicBezTo>
                  <a:cubicBezTo>
                    <a:pt x="576" y="232"/>
                    <a:pt x="580" y="246"/>
                    <a:pt x="580" y="259"/>
                  </a:cubicBezTo>
                  <a:cubicBezTo>
                    <a:pt x="580" y="273"/>
                    <a:pt x="575" y="284"/>
                    <a:pt x="565" y="295"/>
                  </a:cubicBezTo>
                  <a:cubicBezTo>
                    <a:pt x="555" y="305"/>
                    <a:pt x="542" y="311"/>
                    <a:pt x="527" y="311"/>
                  </a:cubicBezTo>
                  <a:cubicBezTo>
                    <a:pt x="513" y="311"/>
                    <a:pt x="503" y="307"/>
                    <a:pt x="495" y="301"/>
                  </a:cubicBezTo>
                  <a:cubicBezTo>
                    <a:pt x="488" y="295"/>
                    <a:pt x="481" y="285"/>
                    <a:pt x="473" y="272"/>
                  </a:cubicBezTo>
                  <a:cubicBezTo>
                    <a:pt x="464" y="254"/>
                    <a:pt x="453" y="241"/>
                    <a:pt x="440" y="231"/>
                  </a:cubicBezTo>
                  <a:cubicBezTo>
                    <a:pt x="428" y="221"/>
                    <a:pt x="407" y="217"/>
                    <a:pt x="379" y="217"/>
                  </a:cubicBezTo>
                  <a:cubicBezTo>
                    <a:pt x="353" y="217"/>
                    <a:pt x="331" y="222"/>
                    <a:pt x="316" y="232"/>
                  </a:cubicBezTo>
                  <a:cubicBezTo>
                    <a:pt x="300" y="242"/>
                    <a:pt x="293" y="254"/>
                    <a:pt x="293" y="268"/>
                  </a:cubicBezTo>
                  <a:cubicBezTo>
                    <a:pt x="293" y="276"/>
                    <a:pt x="295" y="283"/>
                    <a:pt x="300" y="289"/>
                  </a:cubicBezTo>
                  <a:cubicBezTo>
                    <a:pt x="305" y="295"/>
                    <a:pt x="313" y="301"/>
                    <a:pt x="322" y="306"/>
                  </a:cubicBezTo>
                  <a:cubicBezTo>
                    <a:pt x="332" y="310"/>
                    <a:pt x="342" y="314"/>
                    <a:pt x="352" y="317"/>
                  </a:cubicBezTo>
                  <a:cubicBezTo>
                    <a:pt x="362" y="320"/>
                    <a:pt x="379" y="324"/>
                    <a:pt x="402" y="329"/>
                  </a:cubicBezTo>
                  <a:cubicBezTo>
                    <a:pt x="432" y="336"/>
                    <a:pt x="459" y="343"/>
                    <a:pt x="483" y="351"/>
                  </a:cubicBezTo>
                  <a:cubicBezTo>
                    <a:pt x="508" y="359"/>
                    <a:pt x="529" y="368"/>
                    <a:pt x="546" y="379"/>
                  </a:cubicBezTo>
                  <a:cubicBezTo>
                    <a:pt x="564" y="391"/>
                    <a:pt x="578" y="406"/>
                    <a:pt x="588" y="423"/>
                  </a:cubicBezTo>
                  <a:cubicBezTo>
                    <a:pt x="598" y="441"/>
                    <a:pt x="603" y="462"/>
                    <a:pt x="603" y="488"/>
                  </a:cubicBezTo>
                  <a:cubicBezTo>
                    <a:pt x="603" y="518"/>
                    <a:pt x="594" y="545"/>
                    <a:pt x="577" y="570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107571" tIns="53785" rIns="107571" bIns="53785" numCol="1" anchor="t" anchorCtr="0" compatLnSpc="1">
              <a:prstTxWarp prst="textNoShape">
                <a:avLst/>
              </a:prstTxWarp>
            </a:bodyPr>
            <a:lstStyle/>
            <a:p>
              <a:endParaRPr lang="en-US" sz="2541" dirty="0"/>
            </a:p>
          </p:txBody>
        </p:sp>
        <p:sp>
          <p:nvSpPr>
            <p:cNvPr id="36" name="Freeform 9"/>
            <p:cNvSpPr>
              <a:spLocks noChangeAspect="1" noEditPoints="1"/>
            </p:cNvSpPr>
            <p:nvPr/>
          </p:nvSpPr>
          <p:spPr bwMode="black">
            <a:xfrm>
              <a:off x="2797345" y="4827192"/>
              <a:ext cx="611413" cy="578175"/>
            </a:xfrm>
            <a:custGeom>
              <a:avLst/>
              <a:gdLst>
                <a:gd name="T0" fmla="*/ 513 w 589"/>
                <a:gd name="T1" fmla="*/ 0 h 556"/>
                <a:gd name="T2" fmla="*/ 76 w 589"/>
                <a:gd name="T3" fmla="*/ 0 h 556"/>
                <a:gd name="T4" fmla="*/ 0 w 589"/>
                <a:gd name="T5" fmla="*/ 76 h 556"/>
                <a:gd name="T6" fmla="*/ 0 w 589"/>
                <a:gd name="T7" fmla="*/ 412 h 556"/>
                <a:gd name="T8" fmla="*/ 76 w 589"/>
                <a:gd name="T9" fmla="*/ 488 h 556"/>
                <a:gd name="T10" fmla="*/ 155 w 589"/>
                <a:gd name="T11" fmla="*/ 488 h 556"/>
                <a:gd name="T12" fmla="*/ 155 w 589"/>
                <a:gd name="T13" fmla="*/ 556 h 556"/>
                <a:gd name="T14" fmla="*/ 251 w 589"/>
                <a:gd name="T15" fmla="*/ 488 h 556"/>
                <a:gd name="T16" fmla="*/ 513 w 589"/>
                <a:gd name="T17" fmla="*/ 488 h 556"/>
                <a:gd name="T18" fmla="*/ 589 w 589"/>
                <a:gd name="T19" fmla="*/ 412 h 556"/>
                <a:gd name="T20" fmla="*/ 589 w 589"/>
                <a:gd name="T21" fmla="*/ 76 h 556"/>
                <a:gd name="T22" fmla="*/ 513 w 589"/>
                <a:gd name="T23" fmla="*/ 0 h 556"/>
                <a:gd name="T24" fmla="*/ 413 w 589"/>
                <a:gd name="T25" fmla="*/ 119 h 556"/>
                <a:gd name="T26" fmla="*/ 439 w 589"/>
                <a:gd name="T27" fmla="*/ 126 h 556"/>
                <a:gd name="T28" fmla="*/ 432 w 589"/>
                <a:gd name="T29" fmla="*/ 153 h 556"/>
                <a:gd name="T30" fmla="*/ 322 w 589"/>
                <a:gd name="T31" fmla="*/ 193 h 556"/>
                <a:gd name="T32" fmla="*/ 413 w 589"/>
                <a:gd name="T33" fmla="*/ 119 h 556"/>
                <a:gd name="T34" fmla="*/ 315 w 589"/>
                <a:gd name="T35" fmla="*/ 108 h 556"/>
                <a:gd name="T36" fmla="*/ 314 w 589"/>
                <a:gd name="T37" fmla="*/ 109 h 556"/>
                <a:gd name="T38" fmla="*/ 315 w 589"/>
                <a:gd name="T39" fmla="*/ 109 h 556"/>
                <a:gd name="T40" fmla="*/ 313 w 589"/>
                <a:gd name="T41" fmla="*/ 113 h 556"/>
                <a:gd name="T42" fmla="*/ 223 w 589"/>
                <a:gd name="T43" fmla="*/ 337 h 556"/>
                <a:gd name="T44" fmla="*/ 144 w 589"/>
                <a:gd name="T45" fmla="*/ 405 h 556"/>
                <a:gd name="T46" fmla="*/ 123 w 589"/>
                <a:gd name="T47" fmla="*/ 403 h 556"/>
                <a:gd name="T48" fmla="*/ 111 w 589"/>
                <a:gd name="T49" fmla="*/ 381 h 556"/>
                <a:gd name="T50" fmla="*/ 129 w 589"/>
                <a:gd name="T51" fmla="*/ 368 h 556"/>
                <a:gd name="T52" fmla="*/ 141 w 589"/>
                <a:gd name="T53" fmla="*/ 368 h 556"/>
                <a:gd name="T54" fmla="*/ 185 w 589"/>
                <a:gd name="T55" fmla="*/ 329 h 556"/>
                <a:gd name="T56" fmla="*/ 190 w 589"/>
                <a:gd name="T57" fmla="*/ 318 h 556"/>
                <a:gd name="T58" fmla="*/ 104 w 589"/>
                <a:gd name="T59" fmla="*/ 107 h 556"/>
                <a:gd name="T60" fmla="*/ 116 w 589"/>
                <a:gd name="T61" fmla="*/ 81 h 556"/>
                <a:gd name="T62" fmla="*/ 143 w 589"/>
                <a:gd name="T63" fmla="*/ 91 h 556"/>
                <a:gd name="T64" fmla="*/ 144 w 589"/>
                <a:gd name="T65" fmla="*/ 94 h 556"/>
                <a:gd name="T66" fmla="*/ 144 w 589"/>
                <a:gd name="T67" fmla="*/ 94 h 556"/>
                <a:gd name="T68" fmla="*/ 211 w 589"/>
                <a:gd name="T69" fmla="*/ 265 h 556"/>
                <a:gd name="T70" fmla="*/ 213 w 589"/>
                <a:gd name="T71" fmla="*/ 265 h 556"/>
                <a:gd name="T72" fmla="*/ 276 w 589"/>
                <a:gd name="T73" fmla="*/ 97 h 556"/>
                <a:gd name="T74" fmla="*/ 277 w 589"/>
                <a:gd name="T75" fmla="*/ 97 h 556"/>
                <a:gd name="T76" fmla="*/ 277 w 589"/>
                <a:gd name="T77" fmla="*/ 96 h 556"/>
                <a:gd name="T78" fmla="*/ 277 w 589"/>
                <a:gd name="T79" fmla="*/ 95 h 556"/>
                <a:gd name="T80" fmla="*/ 302 w 589"/>
                <a:gd name="T81" fmla="*/ 83 h 556"/>
                <a:gd name="T82" fmla="*/ 315 w 589"/>
                <a:gd name="T83" fmla="*/ 108 h 556"/>
                <a:gd name="T84" fmla="*/ 439 w 589"/>
                <a:gd name="T85" fmla="*/ 363 h 556"/>
                <a:gd name="T86" fmla="*/ 413 w 589"/>
                <a:gd name="T87" fmla="*/ 370 h 556"/>
                <a:gd name="T88" fmla="*/ 322 w 589"/>
                <a:gd name="T89" fmla="*/ 296 h 556"/>
                <a:gd name="T90" fmla="*/ 432 w 589"/>
                <a:gd name="T91" fmla="*/ 336 h 556"/>
                <a:gd name="T92" fmla="*/ 439 w 589"/>
                <a:gd name="T93" fmla="*/ 363 h 556"/>
                <a:gd name="T94" fmla="*/ 467 w 589"/>
                <a:gd name="T95" fmla="*/ 263 h 556"/>
                <a:gd name="T96" fmla="*/ 351 w 589"/>
                <a:gd name="T97" fmla="*/ 244 h 556"/>
                <a:gd name="T98" fmla="*/ 467 w 589"/>
                <a:gd name="T99" fmla="*/ 224 h 556"/>
                <a:gd name="T100" fmla="*/ 486 w 589"/>
                <a:gd name="T101" fmla="*/ 243 h 556"/>
                <a:gd name="T102" fmla="*/ 467 w 589"/>
                <a:gd name="T103" fmla="*/ 263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89" h="556">
                  <a:moveTo>
                    <a:pt x="513" y="0"/>
                  </a:moveTo>
                  <a:cubicBezTo>
                    <a:pt x="76" y="0"/>
                    <a:pt x="76" y="0"/>
                    <a:pt x="76" y="0"/>
                  </a:cubicBezTo>
                  <a:cubicBezTo>
                    <a:pt x="35" y="0"/>
                    <a:pt x="0" y="34"/>
                    <a:pt x="0" y="76"/>
                  </a:cubicBezTo>
                  <a:cubicBezTo>
                    <a:pt x="0" y="412"/>
                    <a:pt x="0" y="412"/>
                    <a:pt x="0" y="412"/>
                  </a:cubicBezTo>
                  <a:cubicBezTo>
                    <a:pt x="0" y="454"/>
                    <a:pt x="35" y="488"/>
                    <a:pt x="76" y="488"/>
                  </a:cubicBezTo>
                  <a:cubicBezTo>
                    <a:pt x="155" y="488"/>
                    <a:pt x="155" y="488"/>
                    <a:pt x="155" y="488"/>
                  </a:cubicBezTo>
                  <a:cubicBezTo>
                    <a:pt x="155" y="556"/>
                    <a:pt x="155" y="556"/>
                    <a:pt x="155" y="556"/>
                  </a:cubicBezTo>
                  <a:cubicBezTo>
                    <a:pt x="251" y="488"/>
                    <a:pt x="251" y="488"/>
                    <a:pt x="251" y="488"/>
                  </a:cubicBezTo>
                  <a:cubicBezTo>
                    <a:pt x="513" y="488"/>
                    <a:pt x="513" y="488"/>
                    <a:pt x="513" y="488"/>
                  </a:cubicBezTo>
                  <a:cubicBezTo>
                    <a:pt x="554" y="488"/>
                    <a:pt x="589" y="454"/>
                    <a:pt x="589" y="412"/>
                  </a:cubicBezTo>
                  <a:cubicBezTo>
                    <a:pt x="589" y="76"/>
                    <a:pt x="589" y="76"/>
                    <a:pt x="589" y="76"/>
                  </a:cubicBezTo>
                  <a:cubicBezTo>
                    <a:pt x="589" y="34"/>
                    <a:pt x="554" y="0"/>
                    <a:pt x="513" y="0"/>
                  </a:cubicBezTo>
                  <a:close/>
                  <a:moveTo>
                    <a:pt x="413" y="119"/>
                  </a:moveTo>
                  <a:cubicBezTo>
                    <a:pt x="422" y="114"/>
                    <a:pt x="434" y="117"/>
                    <a:pt x="439" y="126"/>
                  </a:cubicBezTo>
                  <a:cubicBezTo>
                    <a:pt x="445" y="136"/>
                    <a:pt x="441" y="147"/>
                    <a:pt x="432" y="153"/>
                  </a:cubicBezTo>
                  <a:cubicBezTo>
                    <a:pt x="423" y="158"/>
                    <a:pt x="328" y="203"/>
                    <a:pt x="322" y="193"/>
                  </a:cubicBezTo>
                  <a:cubicBezTo>
                    <a:pt x="317" y="184"/>
                    <a:pt x="403" y="124"/>
                    <a:pt x="413" y="119"/>
                  </a:cubicBezTo>
                  <a:close/>
                  <a:moveTo>
                    <a:pt x="315" y="108"/>
                  </a:moveTo>
                  <a:cubicBezTo>
                    <a:pt x="315" y="108"/>
                    <a:pt x="315" y="108"/>
                    <a:pt x="314" y="109"/>
                  </a:cubicBezTo>
                  <a:cubicBezTo>
                    <a:pt x="315" y="109"/>
                    <a:pt x="315" y="109"/>
                    <a:pt x="315" y="109"/>
                  </a:cubicBezTo>
                  <a:cubicBezTo>
                    <a:pt x="314" y="110"/>
                    <a:pt x="314" y="111"/>
                    <a:pt x="313" y="113"/>
                  </a:cubicBezTo>
                  <a:cubicBezTo>
                    <a:pt x="309" y="122"/>
                    <a:pt x="223" y="337"/>
                    <a:pt x="223" y="337"/>
                  </a:cubicBezTo>
                  <a:cubicBezTo>
                    <a:pt x="207" y="377"/>
                    <a:pt x="191" y="405"/>
                    <a:pt x="144" y="405"/>
                  </a:cubicBezTo>
                  <a:cubicBezTo>
                    <a:pt x="137" y="405"/>
                    <a:pt x="130" y="404"/>
                    <a:pt x="123" y="403"/>
                  </a:cubicBezTo>
                  <a:cubicBezTo>
                    <a:pt x="114" y="400"/>
                    <a:pt x="108" y="391"/>
                    <a:pt x="111" y="381"/>
                  </a:cubicBezTo>
                  <a:cubicBezTo>
                    <a:pt x="113" y="373"/>
                    <a:pt x="121" y="367"/>
                    <a:pt x="129" y="368"/>
                  </a:cubicBezTo>
                  <a:cubicBezTo>
                    <a:pt x="130" y="368"/>
                    <a:pt x="138" y="368"/>
                    <a:pt x="141" y="368"/>
                  </a:cubicBezTo>
                  <a:cubicBezTo>
                    <a:pt x="167" y="368"/>
                    <a:pt x="176" y="353"/>
                    <a:pt x="185" y="329"/>
                  </a:cubicBezTo>
                  <a:cubicBezTo>
                    <a:pt x="190" y="318"/>
                    <a:pt x="190" y="318"/>
                    <a:pt x="190" y="318"/>
                  </a:cubicBezTo>
                  <a:cubicBezTo>
                    <a:pt x="190" y="318"/>
                    <a:pt x="112" y="128"/>
                    <a:pt x="104" y="107"/>
                  </a:cubicBezTo>
                  <a:cubicBezTo>
                    <a:pt x="100" y="96"/>
                    <a:pt x="106" y="85"/>
                    <a:pt x="116" y="81"/>
                  </a:cubicBezTo>
                  <a:cubicBezTo>
                    <a:pt x="127" y="77"/>
                    <a:pt x="138" y="82"/>
                    <a:pt x="143" y="91"/>
                  </a:cubicBezTo>
                  <a:cubicBezTo>
                    <a:pt x="144" y="94"/>
                    <a:pt x="144" y="94"/>
                    <a:pt x="144" y="94"/>
                  </a:cubicBezTo>
                  <a:cubicBezTo>
                    <a:pt x="144" y="94"/>
                    <a:pt x="144" y="94"/>
                    <a:pt x="144" y="94"/>
                  </a:cubicBezTo>
                  <a:cubicBezTo>
                    <a:pt x="211" y="265"/>
                    <a:pt x="211" y="265"/>
                    <a:pt x="211" y="265"/>
                  </a:cubicBezTo>
                  <a:cubicBezTo>
                    <a:pt x="213" y="265"/>
                    <a:pt x="213" y="265"/>
                    <a:pt x="213" y="265"/>
                  </a:cubicBezTo>
                  <a:cubicBezTo>
                    <a:pt x="213" y="265"/>
                    <a:pt x="270" y="115"/>
                    <a:pt x="276" y="97"/>
                  </a:cubicBezTo>
                  <a:cubicBezTo>
                    <a:pt x="277" y="97"/>
                    <a:pt x="277" y="97"/>
                    <a:pt x="277" y="97"/>
                  </a:cubicBezTo>
                  <a:cubicBezTo>
                    <a:pt x="277" y="96"/>
                    <a:pt x="277" y="96"/>
                    <a:pt x="277" y="96"/>
                  </a:cubicBezTo>
                  <a:cubicBezTo>
                    <a:pt x="277" y="96"/>
                    <a:pt x="277" y="95"/>
                    <a:pt x="277" y="95"/>
                  </a:cubicBezTo>
                  <a:cubicBezTo>
                    <a:pt x="281" y="85"/>
                    <a:pt x="292" y="80"/>
                    <a:pt x="302" y="83"/>
                  </a:cubicBezTo>
                  <a:cubicBezTo>
                    <a:pt x="312" y="86"/>
                    <a:pt x="318" y="97"/>
                    <a:pt x="315" y="108"/>
                  </a:cubicBezTo>
                  <a:close/>
                  <a:moveTo>
                    <a:pt x="439" y="363"/>
                  </a:moveTo>
                  <a:cubicBezTo>
                    <a:pt x="434" y="372"/>
                    <a:pt x="422" y="376"/>
                    <a:pt x="413" y="370"/>
                  </a:cubicBezTo>
                  <a:cubicBezTo>
                    <a:pt x="403" y="365"/>
                    <a:pt x="317" y="305"/>
                    <a:pt x="322" y="296"/>
                  </a:cubicBezTo>
                  <a:cubicBezTo>
                    <a:pt x="328" y="286"/>
                    <a:pt x="423" y="331"/>
                    <a:pt x="432" y="336"/>
                  </a:cubicBezTo>
                  <a:cubicBezTo>
                    <a:pt x="441" y="342"/>
                    <a:pt x="445" y="353"/>
                    <a:pt x="439" y="363"/>
                  </a:cubicBezTo>
                  <a:close/>
                  <a:moveTo>
                    <a:pt x="467" y="263"/>
                  </a:moveTo>
                  <a:cubicBezTo>
                    <a:pt x="456" y="263"/>
                    <a:pt x="351" y="255"/>
                    <a:pt x="351" y="244"/>
                  </a:cubicBezTo>
                  <a:cubicBezTo>
                    <a:pt x="351" y="234"/>
                    <a:pt x="456" y="224"/>
                    <a:pt x="467" y="224"/>
                  </a:cubicBezTo>
                  <a:cubicBezTo>
                    <a:pt x="477" y="224"/>
                    <a:pt x="486" y="232"/>
                    <a:pt x="486" y="243"/>
                  </a:cubicBezTo>
                  <a:cubicBezTo>
                    <a:pt x="486" y="254"/>
                    <a:pt x="477" y="263"/>
                    <a:pt x="467" y="2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107571" tIns="53785" rIns="107571" bIns="53785" numCol="1" anchor="t" anchorCtr="0" compatLnSpc="1">
              <a:prstTxWarp prst="textNoShape">
                <a:avLst/>
              </a:prstTxWarp>
            </a:bodyPr>
            <a:lstStyle/>
            <a:p>
              <a:endParaRPr lang="en-US" sz="2541" dirty="0"/>
            </a:p>
          </p:txBody>
        </p:sp>
        <p:sp>
          <p:nvSpPr>
            <p:cNvPr id="37" name="Freeform 13"/>
            <p:cNvSpPr>
              <a:spLocks noChangeAspect="1" noEditPoints="1"/>
            </p:cNvSpPr>
            <p:nvPr/>
          </p:nvSpPr>
          <p:spPr bwMode="black">
            <a:xfrm>
              <a:off x="1133737" y="4791259"/>
              <a:ext cx="582580" cy="583308"/>
            </a:xfrm>
            <a:custGeom>
              <a:avLst/>
              <a:gdLst>
                <a:gd name="T0" fmla="*/ 600 w 800"/>
                <a:gd name="T1" fmla="*/ 0 h 801"/>
                <a:gd name="T2" fmla="*/ 283 w 800"/>
                <a:gd name="T3" fmla="*/ 317 h 801"/>
                <a:gd name="T4" fmla="*/ 81 w 800"/>
                <a:gd name="T5" fmla="*/ 159 h 801"/>
                <a:gd name="T6" fmla="*/ 0 w 800"/>
                <a:gd name="T7" fmla="*/ 200 h 801"/>
                <a:gd name="T8" fmla="*/ 0 w 800"/>
                <a:gd name="T9" fmla="*/ 600 h 801"/>
                <a:gd name="T10" fmla="*/ 81 w 800"/>
                <a:gd name="T11" fmla="*/ 641 h 801"/>
                <a:gd name="T12" fmla="*/ 283 w 800"/>
                <a:gd name="T13" fmla="*/ 484 h 801"/>
                <a:gd name="T14" fmla="*/ 600 w 800"/>
                <a:gd name="T15" fmla="*/ 801 h 801"/>
                <a:gd name="T16" fmla="*/ 800 w 800"/>
                <a:gd name="T17" fmla="*/ 722 h 801"/>
                <a:gd name="T18" fmla="*/ 800 w 800"/>
                <a:gd name="T19" fmla="*/ 78 h 801"/>
                <a:gd name="T20" fmla="*/ 600 w 800"/>
                <a:gd name="T21" fmla="*/ 0 h 801"/>
                <a:gd name="T22" fmla="*/ 81 w 800"/>
                <a:gd name="T23" fmla="*/ 519 h 801"/>
                <a:gd name="T24" fmla="*/ 81 w 800"/>
                <a:gd name="T25" fmla="*/ 281 h 801"/>
                <a:gd name="T26" fmla="*/ 200 w 800"/>
                <a:gd name="T27" fmla="*/ 400 h 801"/>
                <a:gd name="T28" fmla="*/ 81 w 800"/>
                <a:gd name="T29" fmla="*/ 519 h 801"/>
                <a:gd name="T30" fmla="*/ 388 w 800"/>
                <a:gd name="T31" fmla="*/ 400 h 801"/>
                <a:gd name="T32" fmla="*/ 600 w 800"/>
                <a:gd name="T33" fmla="*/ 236 h 801"/>
                <a:gd name="T34" fmla="*/ 600 w 800"/>
                <a:gd name="T35" fmla="*/ 565 h 801"/>
                <a:gd name="T36" fmla="*/ 388 w 800"/>
                <a:gd name="T37" fmla="*/ 400 h 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00" h="801">
                  <a:moveTo>
                    <a:pt x="600" y="0"/>
                  </a:moveTo>
                  <a:lnTo>
                    <a:pt x="283" y="317"/>
                  </a:lnTo>
                  <a:lnTo>
                    <a:pt x="81" y="159"/>
                  </a:lnTo>
                  <a:lnTo>
                    <a:pt x="0" y="200"/>
                  </a:lnTo>
                  <a:lnTo>
                    <a:pt x="0" y="600"/>
                  </a:lnTo>
                  <a:lnTo>
                    <a:pt x="81" y="641"/>
                  </a:lnTo>
                  <a:lnTo>
                    <a:pt x="283" y="484"/>
                  </a:lnTo>
                  <a:lnTo>
                    <a:pt x="600" y="801"/>
                  </a:lnTo>
                  <a:lnTo>
                    <a:pt x="800" y="722"/>
                  </a:lnTo>
                  <a:lnTo>
                    <a:pt x="800" y="78"/>
                  </a:lnTo>
                  <a:lnTo>
                    <a:pt x="600" y="0"/>
                  </a:lnTo>
                  <a:close/>
                  <a:moveTo>
                    <a:pt x="81" y="519"/>
                  </a:moveTo>
                  <a:lnTo>
                    <a:pt x="81" y="281"/>
                  </a:lnTo>
                  <a:lnTo>
                    <a:pt x="200" y="400"/>
                  </a:lnTo>
                  <a:lnTo>
                    <a:pt x="81" y="519"/>
                  </a:lnTo>
                  <a:close/>
                  <a:moveTo>
                    <a:pt x="388" y="400"/>
                  </a:moveTo>
                  <a:lnTo>
                    <a:pt x="600" y="236"/>
                  </a:lnTo>
                  <a:lnTo>
                    <a:pt x="600" y="565"/>
                  </a:lnTo>
                  <a:lnTo>
                    <a:pt x="388" y="40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107571" tIns="53785" rIns="107571" bIns="53785" numCol="1" anchor="t" anchorCtr="0" compatLnSpc="1">
              <a:prstTxWarp prst="textNoShape">
                <a:avLst/>
              </a:prstTxWarp>
            </a:bodyPr>
            <a:lstStyle/>
            <a:p>
              <a:endParaRPr lang="en-US" sz="2541" dirty="0"/>
            </a:p>
          </p:txBody>
        </p:sp>
        <p:sp>
          <p:nvSpPr>
            <p:cNvPr id="38" name="Freeform 17"/>
            <p:cNvSpPr>
              <a:spLocks noChangeAspect="1" noEditPoints="1"/>
            </p:cNvSpPr>
            <p:nvPr/>
          </p:nvSpPr>
          <p:spPr bwMode="black">
            <a:xfrm>
              <a:off x="1210506" y="3387571"/>
              <a:ext cx="429045" cy="534912"/>
            </a:xfrm>
            <a:custGeom>
              <a:avLst/>
              <a:gdLst>
                <a:gd name="T0" fmla="*/ 616 w 616"/>
                <a:gd name="T1" fmla="*/ 320 h 768"/>
                <a:gd name="T2" fmla="*/ 616 w 616"/>
                <a:gd name="T3" fmla="*/ 505 h 768"/>
                <a:gd name="T4" fmla="*/ 177 w 616"/>
                <a:gd name="T5" fmla="*/ 768 h 768"/>
                <a:gd name="T6" fmla="*/ 0 w 616"/>
                <a:gd name="T7" fmla="*/ 646 h 768"/>
                <a:gd name="T8" fmla="*/ 425 w 616"/>
                <a:gd name="T9" fmla="*/ 422 h 768"/>
                <a:gd name="T10" fmla="*/ 308 w 616"/>
                <a:gd name="T11" fmla="*/ 367 h 768"/>
                <a:gd name="T12" fmla="*/ 232 w 616"/>
                <a:gd name="T13" fmla="*/ 200 h 768"/>
                <a:gd name="T14" fmla="*/ 616 w 616"/>
                <a:gd name="T15" fmla="*/ 320 h 768"/>
                <a:gd name="T16" fmla="*/ 177 w 616"/>
                <a:gd name="T17" fmla="*/ 55 h 768"/>
                <a:gd name="T18" fmla="*/ 0 w 616"/>
                <a:gd name="T19" fmla="*/ 0 h 768"/>
                <a:gd name="T20" fmla="*/ 0 w 616"/>
                <a:gd name="T21" fmla="*/ 646 h 768"/>
                <a:gd name="T22" fmla="*/ 177 w 616"/>
                <a:gd name="T23" fmla="*/ 486 h 768"/>
                <a:gd name="T24" fmla="*/ 177 w 616"/>
                <a:gd name="T25" fmla="*/ 55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6" h="768">
                  <a:moveTo>
                    <a:pt x="616" y="320"/>
                  </a:moveTo>
                  <a:lnTo>
                    <a:pt x="616" y="505"/>
                  </a:lnTo>
                  <a:lnTo>
                    <a:pt x="177" y="768"/>
                  </a:lnTo>
                  <a:lnTo>
                    <a:pt x="0" y="646"/>
                  </a:lnTo>
                  <a:lnTo>
                    <a:pt x="425" y="422"/>
                  </a:lnTo>
                  <a:lnTo>
                    <a:pt x="308" y="367"/>
                  </a:lnTo>
                  <a:lnTo>
                    <a:pt x="232" y="200"/>
                  </a:lnTo>
                  <a:lnTo>
                    <a:pt x="616" y="320"/>
                  </a:lnTo>
                  <a:close/>
                  <a:moveTo>
                    <a:pt x="177" y="55"/>
                  </a:moveTo>
                  <a:lnTo>
                    <a:pt x="0" y="0"/>
                  </a:lnTo>
                  <a:lnTo>
                    <a:pt x="0" y="646"/>
                  </a:lnTo>
                  <a:lnTo>
                    <a:pt x="177" y="486"/>
                  </a:lnTo>
                  <a:lnTo>
                    <a:pt x="177" y="5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107571" tIns="53785" rIns="107571" bIns="53785" numCol="1" anchor="t" anchorCtr="0" compatLnSpc="1">
              <a:prstTxWarp prst="textNoShape">
                <a:avLst/>
              </a:prstTxWarp>
            </a:bodyPr>
            <a:lstStyle/>
            <a:p>
              <a:endParaRPr lang="en-US" sz="2541" dirty="0"/>
            </a:p>
          </p:txBody>
        </p:sp>
        <p:sp>
          <p:nvSpPr>
            <p:cNvPr id="39" name="Freeform 22"/>
            <p:cNvSpPr>
              <a:spLocks noChangeAspect="1" noEditPoints="1"/>
            </p:cNvSpPr>
            <p:nvPr/>
          </p:nvSpPr>
          <p:spPr bwMode="black">
            <a:xfrm>
              <a:off x="1889824" y="4827192"/>
              <a:ext cx="684299" cy="426950"/>
            </a:xfrm>
            <a:custGeom>
              <a:avLst/>
              <a:gdLst>
                <a:gd name="T0" fmla="*/ 398 w 439"/>
                <a:gd name="T1" fmla="*/ 177 h 273"/>
                <a:gd name="T2" fmla="*/ 439 w 439"/>
                <a:gd name="T3" fmla="*/ 226 h 273"/>
                <a:gd name="T4" fmla="*/ 398 w 439"/>
                <a:gd name="T5" fmla="*/ 273 h 273"/>
                <a:gd name="T6" fmla="*/ 162 w 439"/>
                <a:gd name="T7" fmla="*/ 273 h 273"/>
                <a:gd name="T8" fmla="*/ 101 w 439"/>
                <a:gd name="T9" fmla="*/ 211 h 273"/>
                <a:gd name="T10" fmla="*/ 160 w 439"/>
                <a:gd name="T11" fmla="*/ 155 h 273"/>
                <a:gd name="T12" fmla="*/ 217 w 439"/>
                <a:gd name="T13" fmla="*/ 85 h 273"/>
                <a:gd name="T14" fmla="*/ 302 w 439"/>
                <a:gd name="T15" fmla="*/ 118 h 273"/>
                <a:gd name="T16" fmla="*/ 362 w 439"/>
                <a:gd name="T17" fmla="*/ 116 h 273"/>
                <a:gd name="T18" fmla="*/ 398 w 439"/>
                <a:gd name="T19" fmla="*/ 177 h 273"/>
                <a:gd name="T20" fmla="*/ 86 w 439"/>
                <a:gd name="T21" fmla="*/ 213 h 273"/>
                <a:gd name="T22" fmla="*/ 149 w 439"/>
                <a:gd name="T23" fmla="*/ 144 h 273"/>
                <a:gd name="T24" fmla="*/ 213 w 439"/>
                <a:gd name="T25" fmla="*/ 73 h 273"/>
                <a:gd name="T26" fmla="*/ 305 w 439"/>
                <a:gd name="T27" fmla="*/ 103 h 273"/>
                <a:gd name="T28" fmla="*/ 336 w 439"/>
                <a:gd name="T29" fmla="*/ 97 h 273"/>
                <a:gd name="T30" fmla="*/ 276 w 439"/>
                <a:gd name="T31" fmla="*/ 19 h 273"/>
                <a:gd name="T32" fmla="*/ 161 w 439"/>
                <a:gd name="T33" fmla="*/ 61 h 273"/>
                <a:gd name="T34" fmla="*/ 92 w 439"/>
                <a:gd name="T35" fmla="*/ 60 h 273"/>
                <a:gd name="T36" fmla="*/ 53 w 439"/>
                <a:gd name="T37" fmla="*/ 135 h 273"/>
                <a:gd name="T38" fmla="*/ 0 w 439"/>
                <a:gd name="T39" fmla="*/ 196 h 273"/>
                <a:gd name="T40" fmla="*/ 59 w 439"/>
                <a:gd name="T41" fmla="*/ 255 h 273"/>
                <a:gd name="T42" fmla="*/ 98 w 439"/>
                <a:gd name="T43" fmla="*/ 255 h 273"/>
                <a:gd name="T44" fmla="*/ 86 w 439"/>
                <a:gd name="T45" fmla="*/ 213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39" h="273">
                  <a:moveTo>
                    <a:pt x="398" y="177"/>
                  </a:moveTo>
                  <a:cubicBezTo>
                    <a:pt x="398" y="177"/>
                    <a:pt x="439" y="181"/>
                    <a:pt x="439" y="226"/>
                  </a:cubicBezTo>
                  <a:cubicBezTo>
                    <a:pt x="439" y="248"/>
                    <a:pt x="427" y="273"/>
                    <a:pt x="398" y="273"/>
                  </a:cubicBezTo>
                  <a:cubicBezTo>
                    <a:pt x="398" y="273"/>
                    <a:pt x="177" y="273"/>
                    <a:pt x="162" y="273"/>
                  </a:cubicBezTo>
                  <a:cubicBezTo>
                    <a:pt x="117" y="273"/>
                    <a:pt x="101" y="242"/>
                    <a:pt x="101" y="211"/>
                  </a:cubicBezTo>
                  <a:cubicBezTo>
                    <a:pt x="101" y="157"/>
                    <a:pt x="160" y="155"/>
                    <a:pt x="160" y="155"/>
                  </a:cubicBezTo>
                  <a:cubicBezTo>
                    <a:pt x="160" y="155"/>
                    <a:pt x="165" y="97"/>
                    <a:pt x="217" y="85"/>
                  </a:cubicBezTo>
                  <a:cubicBezTo>
                    <a:pt x="263" y="75"/>
                    <a:pt x="289" y="99"/>
                    <a:pt x="302" y="118"/>
                  </a:cubicBezTo>
                  <a:cubicBezTo>
                    <a:pt x="302" y="118"/>
                    <a:pt x="330" y="102"/>
                    <a:pt x="362" y="116"/>
                  </a:cubicBezTo>
                  <a:cubicBezTo>
                    <a:pt x="381" y="124"/>
                    <a:pt x="399" y="144"/>
                    <a:pt x="398" y="177"/>
                  </a:cubicBezTo>
                  <a:close/>
                  <a:moveTo>
                    <a:pt x="86" y="213"/>
                  </a:moveTo>
                  <a:cubicBezTo>
                    <a:pt x="86" y="153"/>
                    <a:pt x="149" y="144"/>
                    <a:pt x="149" y="144"/>
                  </a:cubicBezTo>
                  <a:cubicBezTo>
                    <a:pt x="149" y="144"/>
                    <a:pt x="157" y="87"/>
                    <a:pt x="213" y="73"/>
                  </a:cubicBezTo>
                  <a:cubicBezTo>
                    <a:pt x="258" y="62"/>
                    <a:pt x="291" y="81"/>
                    <a:pt x="305" y="103"/>
                  </a:cubicBezTo>
                  <a:cubicBezTo>
                    <a:pt x="305" y="103"/>
                    <a:pt x="315" y="97"/>
                    <a:pt x="336" y="97"/>
                  </a:cubicBezTo>
                  <a:cubicBezTo>
                    <a:pt x="334" y="78"/>
                    <a:pt x="320" y="37"/>
                    <a:pt x="276" y="19"/>
                  </a:cubicBezTo>
                  <a:cubicBezTo>
                    <a:pt x="225" y="0"/>
                    <a:pt x="181" y="24"/>
                    <a:pt x="161" y="61"/>
                  </a:cubicBezTo>
                  <a:cubicBezTo>
                    <a:pt x="161" y="61"/>
                    <a:pt x="129" y="41"/>
                    <a:pt x="92" y="60"/>
                  </a:cubicBezTo>
                  <a:cubicBezTo>
                    <a:pt x="66" y="74"/>
                    <a:pt x="50" y="105"/>
                    <a:pt x="53" y="135"/>
                  </a:cubicBezTo>
                  <a:cubicBezTo>
                    <a:pt x="53" y="135"/>
                    <a:pt x="0" y="139"/>
                    <a:pt x="0" y="196"/>
                  </a:cubicBezTo>
                  <a:cubicBezTo>
                    <a:pt x="0" y="227"/>
                    <a:pt x="28" y="255"/>
                    <a:pt x="59" y="255"/>
                  </a:cubicBezTo>
                  <a:cubicBezTo>
                    <a:pt x="98" y="255"/>
                    <a:pt x="98" y="255"/>
                    <a:pt x="98" y="255"/>
                  </a:cubicBezTo>
                  <a:cubicBezTo>
                    <a:pt x="88" y="240"/>
                    <a:pt x="86" y="225"/>
                    <a:pt x="86" y="2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107571" tIns="53785" rIns="107571" bIns="53785" numCol="1" anchor="t" anchorCtr="0" compatLnSpc="1">
              <a:prstTxWarp prst="textNoShape">
                <a:avLst/>
              </a:prstTxWarp>
            </a:bodyPr>
            <a:lstStyle/>
            <a:p>
              <a:endParaRPr lang="en-US" sz="2541" dirty="0"/>
            </a:p>
          </p:txBody>
        </p:sp>
      </p:grpSp>
      <p:sp>
        <p:nvSpPr>
          <p:cNvPr id="41" name="Can 40"/>
          <p:cNvSpPr/>
          <p:nvPr/>
        </p:nvSpPr>
        <p:spPr>
          <a:xfrm rot="16200000">
            <a:off x="5176490" y="1743680"/>
            <a:ext cx="665652" cy="2111361"/>
          </a:xfrm>
          <a:prstGeom prst="can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778250" y="2097322"/>
            <a:ext cx="14621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Data, Queries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60978" y="3146899"/>
            <a:ext cx="85228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Results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4956251" y="2466534"/>
            <a:ext cx="9728" cy="688855"/>
          </a:xfrm>
          <a:prstGeom prst="straightConnector1">
            <a:avLst/>
          </a:prstGeom>
          <a:ln w="25400">
            <a:solidFill>
              <a:schemeClr val="bg1"/>
            </a:solidFill>
            <a:prstDash val="sysDash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965979" y="252236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$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65007" y="4277381"/>
            <a:ext cx="103811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1) Approximations can reduce query cost; even 2x is a big win</a:t>
            </a:r>
          </a:p>
          <a:p>
            <a:r>
              <a:rPr lang="en-US" sz="2400" dirty="0"/>
              <a:t>2) Queries are approximable</a:t>
            </a:r>
          </a:p>
          <a:p>
            <a:pPr marL="569913" indent="-225425">
              <a:buFont typeface="Arial" panose="020B0604020202020204" pitchFamily="34" charset="0"/>
              <a:buChar char="•"/>
            </a:pPr>
            <a:r>
              <a:rPr lang="en-US" sz="2400" dirty="0"/>
              <a:t>Dashboards (aggregations over groups with predicates)</a:t>
            </a:r>
          </a:p>
          <a:p>
            <a:pPr marL="569913" indent="-225425">
              <a:buFont typeface="Arial" panose="020B0604020202020204" pitchFamily="34" charset="0"/>
              <a:buChar char="•"/>
            </a:pPr>
            <a:r>
              <a:rPr lang="en-US" sz="2400" dirty="0"/>
              <a:t>ML jobs tolerate imprecision in early </a:t>
            </a:r>
            <a:r>
              <a:rPr lang="en-US" sz="2400" dirty="0" smtClean="0"/>
              <a:t>iterations</a:t>
            </a:r>
            <a:endParaRPr lang="en-US" sz="2400" dirty="0"/>
          </a:p>
        </p:txBody>
      </p:sp>
      <p:sp>
        <p:nvSpPr>
          <p:cNvPr id="53" name="TextBox 52"/>
          <p:cNvSpPr txBox="1"/>
          <p:nvPr/>
        </p:nvSpPr>
        <p:spPr>
          <a:xfrm>
            <a:off x="10038923" y="2341244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$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73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954"/>
    </mc:Choice>
    <mc:Fallback xmlns="">
      <p:transition spd="slow" advTm="519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631" y="18310"/>
            <a:ext cx="10515600" cy="1325563"/>
          </a:xfrm>
        </p:spPr>
        <p:txBody>
          <a:bodyPr/>
          <a:lstStyle/>
          <a:p>
            <a:r>
              <a:rPr lang="en-US" dirty="0"/>
              <a:t>Accuracy guarantees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2127" y="1167410"/>
            <a:ext cx="8362698" cy="499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313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172"/>
    </mc:Choice>
    <mc:Fallback xmlns="">
      <p:transition spd="slow" advTm="29172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812939"/>
              </p:ext>
            </p:extLst>
          </p:nvPr>
        </p:nvGraphicFramePr>
        <p:xfrm>
          <a:off x="231354" y="969157"/>
          <a:ext cx="11141496" cy="2070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Title 3"/>
          <p:cNvSpPr txBox="1">
            <a:spLocks/>
          </p:cNvSpPr>
          <p:nvPr/>
        </p:nvSpPr>
        <p:spPr>
          <a:xfrm>
            <a:off x="0" y="366328"/>
            <a:ext cx="12192000" cy="112550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900" dirty="0"/>
              <a:t>Approximating complex ad-hoc queries in bigdata clusters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6326" y="5067750"/>
            <a:ext cx="12019347" cy="729990"/>
            <a:chOff x="169605" y="5851436"/>
            <a:chExt cx="12019347" cy="729990"/>
          </a:xfrm>
        </p:grpSpPr>
        <p:sp>
          <p:nvSpPr>
            <p:cNvPr id="6" name="TextBox 5"/>
            <p:cNvSpPr txBox="1"/>
            <p:nvPr/>
          </p:nvSpPr>
          <p:spPr>
            <a:xfrm>
              <a:off x="1555954" y="5851436"/>
              <a:ext cx="367107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TPC-DS 500GB dataset </a:t>
              </a:r>
            </a:p>
            <a:p>
              <a:r>
                <a:rPr lang="en-US" sz="2000" dirty="0"/>
                <a:t>Experiments on </a:t>
              </a:r>
              <a:r>
                <a:rPr lang="en-US" sz="2000" dirty="0" smtClean="0"/>
                <a:t>cosmos; vs. prod.</a:t>
              </a:r>
              <a:endParaRPr lang="en-US" sz="20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69605" y="5895645"/>
              <a:ext cx="1386349" cy="663677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Results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117884" y="5873540"/>
              <a:ext cx="70710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[Perf] 50% of the jobs have 2X lower cost (10% are 4X lower)</a:t>
              </a:r>
            </a:p>
            <a:p>
              <a:r>
                <a:rPr lang="en-US" sz="2000" dirty="0"/>
                <a:t>[Error] 80% of aggregates in </a:t>
              </a:r>
              <a:r>
                <a:rPr lang="en-US" sz="2000" dirty="0">
                  <a:sym typeface="Symbol" panose="05050102010706020507" pitchFamily="18" charset="2"/>
                </a:rPr>
                <a:t></a:t>
              </a:r>
              <a:r>
                <a:rPr lang="en-US" sz="2000" dirty="0"/>
                <a:t>10% error (90% in </a:t>
              </a:r>
              <a:r>
                <a:rPr lang="en-US" sz="2000" dirty="0">
                  <a:sym typeface="Symbol" panose="05050102010706020507" pitchFamily="18" charset="2"/>
                </a:rPr>
                <a:t> </a:t>
              </a:r>
              <a:r>
                <a:rPr lang="en-US" sz="2000" dirty="0"/>
                <a:t>20% error)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9762" y="-33782"/>
            <a:ext cx="11782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/>
              <a:t>Summary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8182" y="6264786"/>
            <a:ext cx="2731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Working towards a release</a:t>
            </a:r>
            <a:r>
              <a:rPr lang="en-US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258936" y="2904406"/>
                <a:ext cx="11636861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Contributions</a:t>
                </a:r>
                <a:endParaRPr lang="en-US" sz="2000" dirty="0"/>
              </a:p>
              <a:p>
                <a:pPr marL="342900" indent="-342900">
                  <a:buFontTx/>
                  <a:buAutoNum type="arabicParenR"/>
                </a:pPr>
                <a:r>
                  <a:rPr lang="en-US" sz="2400" dirty="0"/>
                  <a:t>{Partitionable, One-pass, Bounded memory} implementations of samplers</a:t>
                </a:r>
              </a:p>
              <a:p>
                <a:pPr marL="342900" indent="-342900">
                  <a:buAutoNum type="arabicParenR"/>
                </a:pPr>
                <a:r>
                  <a:rPr lang="en-US" sz="2400" dirty="0"/>
                  <a:t>Use join(universe samples)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</m:oMath>
                </a14:m>
                <a:r>
                  <a:rPr lang="en-US" sz="2400" dirty="0"/>
                  <a:t> universe sample (join) to answer general queries w joins</a:t>
                </a:r>
              </a:p>
              <a:p>
                <a:pPr marL="342900" indent="-342900">
                  <a:buAutoNum type="arabicParenR"/>
                </a:pPr>
                <a:r>
                  <a:rPr lang="en-US" sz="2400" dirty="0"/>
                  <a:t>QO + Samplers: transformation rules and costing; new rules enhance coverage &amp; gains</a:t>
                </a:r>
              </a:p>
              <a:p>
                <a:pPr marL="342900" indent="-342900">
                  <a:buAutoNum type="arabicParenR"/>
                </a:pPr>
                <a:r>
                  <a:rPr lang="en-US" sz="2400" dirty="0"/>
                  <a:t>New accuracy analysis, dominance: more general; group-miss; one effective pass</a:t>
                </a: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936" y="2904406"/>
                <a:ext cx="11636861" cy="1938992"/>
              </a:xfrm>
              <a:prstGeom prst="rect">
                <a:avLst/>
              </a:prstGeom>
              <a:blipFill rotWithShape="0">
                <a:blip r:embed="rId9"/>
                <a:stretch>
                  <a:fillRect l="-838" t="-2508" b="-6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28" descr="http://upload.wikimedia.org/wikipedia/en/archive/b/b3/20110309193628!Microsoft_Research_logo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9" y="6144506"/>
            <a:ext cx="2277362" cy="635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0709254" y="6037552"/>
            <a:ext cx="11865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Quickr</a:t>
            </a:r>
          </a:p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project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50090" y="6222217"/>
            <a:ext cx="4065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Msr-Quickr@Microsoft.Com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172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739"/>
    </mc:Choice>
    <mc:Fallback xmlns="">
      <p:transition spd="slow" advTm="48739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7300" y="1491836"/>
            <a:ext cx="9923341" cy="4468136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0" y="4602706"/>
            <a:ext cx="12192000" cy="2255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u="sng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0607" y="166273"/>
            <a:ext cx="1166129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An example…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906536"/>
            <a:ext cx="12192000" cy="1951463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Can run </a:t>
            </a:r>
            <a:r>
              <a:rPr lang="en-US" sz="3600" u="sng" dirty="0"/>
              <a:t>3X faster</a:t>
            </a:r>
            <a:r>
              <a:rPr lang="en-US" sz="3600" dirty="0"/>
              <a:t>, </a:t>
            </a:r>
            <a:r>
              <a:rPr lang="en-US" sz="3600" u="sng" dirty="0"/>
              <a:t>reasonable accuracy</a:t>
            </a:r>
            <a:r>
              <a:rPr lang="en-US" sz="3600" dirty="0"/>
              <a:t> **without** </a:t>
            </a:r>
            <a:r>
              <a:rPr lang="en-US" sz="3600" u="sng" dirty="0"/>
              <a:t>apriori {samples, indices}</a:t>
            </a:r>
            <a:r>
              <a:rPr lang="en-US" sz="3600" dirty="0"/>
              <a:t> or </a:t>
            </a:r>
            <a:r>
              <a:rPr lang="en-US" sz="3600" u="sng" dirty="0"/>
              <a:t>pre-knowledge of query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437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032"/>
    </mc:Choice>
    <mc:Fallback xmlns="">
      <p:transition spd="slow" advTm="320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in approximating big-data</a:t>
            </a:r>
          </a:p>
        </p:txBody>
      </p:sp>
      <p:sp>
        <p:nvSpPr>
          <p:cNvPr id="6" name="Rectangle 5"/>
          <p:cNvSpPr/>
          <p:nvPr/>
        </p:nvSpPr>
        <p:spPr>
          <a:xfrm>
            <a:off x="6517532" y="1724556"/>
            <a:ext cx="4980561" cy="2341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753722" y="1789237"/>
            <a:ext cx="4505044" cy="2243443"/>
            <a:chOff x="622634" y="3994942"/>
            <a:chExt cx="4505044" cy="2243443"/>
          </a:xfrm>
        </p:grpSpPr>
        <p:sp>
          <p:nvSpPr>
            <p:cNvPr id="8" name="Folded Corner 7"/>
            <p:cNvSpPr/>
            <p:nvPr/>
          </p:nvSpPr>
          <p:spPr>
            <a:xfrm>
              <a:off x="622634" y="4064002"/>
              <a:ext cx="1037473" cy="923925"/>
            </a:xfrm>
            <a:prstGeom prst="foldedCorner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latin typeface="+mj-lt"/>
                </a:rPr>
                <a:t>Predict.</a:t>
              </a:r>
            </a:p>
            <a:p>
              <a:pPr algn="ctr"/>
              <a:r>
                <a:rPr lang="en-US" sz="2400" dirty="0">
                  <a:latin typeface="+mj-lt"/>
                </a:rPr>
                <a:t>Queries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818962" y="4102488"/>
              <a:ext cx="2528927" cy="63817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200" dirty="0">
                  <a:solidFill>
                    <a:srgbClr val="C00000"/>
                  </a:solidFill>
                  <a:latin typeface="Georgia" panose="02040502050405020303" pitchFamily="18" charset="0"/>
                </a:rPr>
                <a:t>Build optimal Samples</a:t>
              </a:r>
            </a:p>
          </p:txBody>
        </p:sp>
        <p:sp>
          <p:nvSpPr>
            <p:cNvPr id="10" name="Can 9"/>
            <p:cNvSpPr/>
            <p:nvPr/>
          </p:nvSpPr>
          <p:spPr>
            <a:xfrm>
              <a:off x="4470453" y="3994942"/>
              <a:ext cx="657225" cy="1188253"/>
            </a:xfrm>
            <a:prstGeom prst="can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latin typeface="+mj-lt"/>
                </a:rPr>
                <a:t>Data</a:t>
              </a:r>
            </a:p>
          </p:txBody>
        </p:sp>
        <p:sp>
          <p:nvSpPr>
            <p:cNvPr id="11" name="Can 10"/>
            <p:cNvSpPr/>
            <p:nvPr/>
          </p:nvSpPr>
          <p:spPr>
            <a:xfrm>
              <a:off x="2213308" y="4968253"/>
              <a:ext cx="1713618" cy="381622"/>
            </a:xfrm>
            <a:prstGeom prst="can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400" dirty="0">
                <a:latin typeface="+mj-lt"/>
              </a:endParaRPr>
            </a:p>
          </p:txBody>
        </p:sp>
        <p:sp>
          <p:nvSpPr>
            <p:cNvPr id="12" name="Horizontal Scroll 11"/>
            <p:cNvSpPr/>
            <p:nvPr/>
          </p:nvSpPr>
          <p:spPr>
            <a:xfrm>
              <a:off x="1022525" y="5673179"/>
              <a:ext cx="847725" cy="400050"/>
            </a:xfrm>
            <a:prstGeom prst="horizontalScroll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>
                  <a:latin typeface="+mj-lt"/>
                </a:rPr>
                <a:t>Query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213308" y="5682630"/>
              <a:ext cx="1290638" cy="40981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200" dirty="0">
                  <a:solidFill>
                    <a:srgbClr val="C00000"/>
                  </a:solidFill>
                  <a:latin typeface="Georgia" panose="02040502050405020303" pitchFamily="18" charset="0"/>
                </a:rPr>
                <a:t>Match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3837321" y="5601337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928761" y="6055505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000603" y="5809371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189034" y="5601337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4179607" y="6055505"/>
              <a:ext cx="182880" cy="1828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3966861" y="5713299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4126333" y="5721352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H="1">
              <a:off x="3984118" y="5970494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4133886" y="5961293"/>
              <a:ext cx="91440" cy="182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7" idx="4"/>
              <a:endCxn id="18" idx="0"/>
            </p:cNvCxnSpPr>
            <p:nvPr/>
          </p:nvCxnSpPr>
          <p:spPr>
            <a:xfrm flipH="1">
              <a:off x="4271047" y="5784217"/>
              <a:ext cx="9427" cy="2712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622634" y="5416552"/>
              <a:ext cx="4219575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232774" y="5349875"/>
              <a:ext cx="5886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Plan</a:t>
              </a:r>
            </a:p>
          </p:txBody>
        </p:sp>
        <p:sp>
          <p:nvSpPr>
            <p:cNvPr id="26" name="Right Arrow 25"/>
            <p:cNvSpPr/>
            <p:nvPr/>
          </p:nvSpPr>
          <p:spPr>
            <a:xfrm>
              <a:off x="1588669" y="4311649"/>
              <a:ext cx="371476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ight Arrow 26"/>
            <p:cNvSpPr/>
            <p:nvPr/>
          </p:nvSpPr>
          <p:spPr>
            <a:xfrm rot="10800000">
              <a:off x="4178439" y="4275881"/>
              <a:ext cx="371476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ight Arrow 27"/>
            <p:cNvSpPr/>
            <p:nvPr/>
          </p:nvSpPr>
          <p:spPr>
            <a:xfrm rot="5400000">
              <a:off x="2796695" y="5376927"/>
              <a:ext cx="330329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ight Arrow 28"/>
            <p:cNvSpPr/>
            <p:nvPr/>
          </p:nvSpPr>
          <p:spPr>
            <a:xfrm>
              <a:off x="1860724" y="5752624"/>
              <a:ext cx="371476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ight Arrow 29"/>
            <p:cNvSpPr/>
            <p:nvPr/>
          </p:nvSpPr>
          <p:spPr>
            <a:xfrm>
              <a:off x="3493554" y="5744243"/>
              <a:ext cx="371476" cy="25717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Arrow Connector 30"/>
            <p:cNvCxnSpPr>
              <a:endCxn id="14" idx="1"/>
            </p:cNvCxnSpPr>
            <p:nvPr/>
          </p:nvCxnSpPr>
          <p:spPr>
            <a:xfrm>
              <a:off x="3442033" y="5278433"/>
              <a:ext cx="422070" cy="34968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4172053" y="5247438"/>
              <a:ext cx="53273" cy="40247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55984" y="5340350"/>
              <a:ext cx="7713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online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55984" y="5102225"/>
              <a:ext cx="788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offline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15408" y="4299905"/>
            <a:ext cx="10750956" cy="1887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ts val="2800"/>
              </a:lnSpc>
              <a:buFont typeface="Symbol" panose="05050102010706020507" pitchFamily="18" charset="2"/>
              <a:buChar char="-"/>
            </a:pPr>
            <a:r>
              <a:rPr lang="en-US" sz="2800" dirty="0"/>
              <a:t>“Complex” “ad-hoc” queries are </a:t>
            </a:r>
            <a:r>
              <a:rPr lang="en-US" sz="2800" dirty="0">
                <a:solidFill>
                  <a:srgbClr val="FF0000"/>
                </a:solidFill>
              </a:rPr>
              <a:t>hard to match </a:t>
            </a:r>
            <a:r>
              <a:rPr lang="en-US" sz="2800" dirty="0"/>
              <a:t>to pre-existing sample</a:t>
            </a:r>
          </a:p>
          <a:p>
            <a:pPr marL="457200" indent="-457200">
              <a:lnSpc>
                <a:spcPts val="2800"/>
              </a:lnSpc>
              <a:buFont typeface="Symbol" panose="05050102010706020507" pitchFamily="18" charset="2"/>
              <a:buChar char="-"/>
            </a:pPr>
            <a:endParaRPr lang="en-US" sz="2800" dirty="0" smtClean="0"/>
          </a:p>
          <a:p>
            <a:pPr marL="457200" indent="-457200">
              <a:lnSpc>
                <a:spcPts val="2800"/>
              </a:lnSpc>
              <a:buFont typeface="Symbol" panose="05050102010706020507" pitchFamily="18" charset="2"/>
              <a:buChar char="-"/>
            </a:pPr>
            <a:r>
              <a:rPr lang="en-US" sz="2800" dirty="0" smtClean="0"/>
              <a:t>Even </a:t>
            </a:r>
            <a:r>
              <a:rPr lang="en-US" sz="2800" dirty="0"/>
              <a:t>otherwise, we see small </a:t>
            </a:r>
            <a:r>
              <a:rPr lang="en-US" sz="2800" dirty="0">
                <a:solidFill>
                  <a:srgbClr val="FF0000"/>
                </a:solidFill>
              </a:rPr>
              <a:t>gains </a:t>
            </a:r>
            <a:r>
              <a:rPr lang="en-US" sz="2800" dirty="0"/>
              <a:t>and high </a:t>
            </a:r>
            <a:r>
              <a:rPr lang="en-US" sz="2800" dirty="0">
                <a:solidFill>
                  <a:srgbClr val="FF0000"/>
                </a:solidFill>
              </a:rPr>
              <a:t>storage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costs</a:t>
            </a:r>
            <a:endParaRPr lang="en-US" sz="2800" dirty="0"/>
          </a:p>
          <a:p>
            <a:pPr marL="914400" indent="-452438">
              <a:lnSpc>
                <a:spcPts val="2800"/>
              </a:lnSpc>
              <a:buFontTx/>
              <a:buAutoNum type="arabicParenR"/>
            </a:pPr>
            <a:r>
              <a:rPr lang="en-US" sz="2800" dirty="0"/>
              <a:t>queries are </a:t>
            </a:r>
            <a:r>
              <a:rPr lang="en-US" sz="2800" dirty="0">
                <a:solidFill>
                  <a:srgbClr val="FF0000"/>
                </a:solidFill>
              </a:rPr>
              <a:t>diverse </a:t>
            </a:r>
            <a:r>
              <a:rPr lang="en-US" sz="2800" dirty="0" smtClean="0"/>
              <a:t>and use </a:t>
            </a:r>
            <a:r>
              <a:rPr lang="en-US" sz="2800" dirty="0" smtClean="0">
                <a:solidFill>
                  <a:srgbClr val="FF0000"/>
                </a:solidFill>
              </a:rPr>
              <a:t>different inputs</a:t>
            </a:r>
            <a:r>
              <a:rPr lang="en-US" sz="2800" dirty="0">
                <a:solidFill>
                  <a:srgbClr val="FF0000"/>
                </a:solidFill>
              </a:rPr>
              <a:t>		</a:t>
            </a:r>
          </a:p>
          <a:p>
            <a:pPr marL="914400" indent="-452438">
              <a:lnSpc>
                <a:spcPts val="2800"/>
              </a:lnSpc>
              <a:buFontTx/>
              <a:buAutoNum type="arabicParenR"/>
            </a:pPr>
            <a:r>
              <a:rPr lang="en-US" sz="2800" dirty="0">
                <a:solidFill>
                  <a:srgbClr val="FF0000"/>
                </a:solidFill>
              </a:rPr>
              <a:t>non foreign-key </a:t>
            </a:r>
            <a:r>
              <a:rPr lang="en-US" sz="2800" dirty="0" smtClean="0">
                <a:solidFill>
                  <a:srgbClr val="FF0000"/>
                </a:solidFill>
              </a:rPr>
              <a:t>joins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 rot="5400000">
            <a:off x="9065088" y="2567282"/>
            <a:ext cx="262559" cy="257177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15408" y="1818531"/>
            <a:ext cx="498065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/>
              <a:t>Prior approach 1</a:t>
            </a:r>
          </a:p>
          <a:p>
            <a:r>
              <a:rPr lang="en-US" sz="2400" dirty="0">
                <a:solidFill>
                  <a:srgbClr val="C00000"/>
                </a:solidFill>
              </a:rPr>
              <a:t>Precompute</a:t>
            </a:r>
            <a:r>
              <a:rPr lang="en-US" sz="2400" dirty="0"/>
              <a:t> samples per input table</a:t>
            </a:r>
          </a:p>
          <a:p>
            <a:endParaRPr lang="en-US" sz="2400" dirty="0"/>
          </a:p>
          <a:p>
            <a:pPr marL="342900" indent="-342900">
              <a:buFont typeface="Symbol" panose="05050102010706020507" pitchFamily="18" charset="2"/>
              <a:buChar char="+"/>
            </a:pPr>
            <a:r>
              <a:rPr lang="en-US" sz="2800" dirty="0"/>
              <a:t>Examine entire input at leisure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25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198"/>
    </mc:Choice>
    <mc:Fallback xmlns="">
      <p:transition spd="slow" advTm="8119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in approximating big-data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0043" y="1795899"/>
            <a:ext cx="11640238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/>
              <a:t>Prior approach 2</a:t>
            </a:r>
          </a:p>
          <a:p>
            <a:r>
              <a:rPr lang="en-US" sz="2400" dirty="0">
                <a:solidFill>
                  <a:srgbClr val="C00000"/>
                </a:solidFill>
              </a:rPr>
              <a:t>Online aggregation</a:t>
            </a:r>
            <a:r>
              <a:rPr lang="en-US" sz="2400" dirty="0"/>
              <a:t>: run the query until user is satisfied with answer</a:t>
            </a:r>
          </a:p>
          <a:p>
            <a:endParaRPr lang="en-US" sz="2400" dirty="0"/>
          </a:p>
          <a:p>
            <a:pPr marL="342900" indent="-342900">
              <a:buFont typeface="Symbol" panose="05050102010706020507" pitchFamily="18" charset="2"/>
              <a:buChar char=""/>
            </a:pPr>
            <a:r>
              <a:rPr lang="en-US" sz="2800" dirty="0"/>
              <a:t>Zero apriori overhead</a:t>
            </a:r>
          </a:p>
          <a:p>
            <a:endParaRPr lang="en-US" sz="2400" dirty="0"/>
          </a:p>
          <a:p>
            <a:r>
              <a:rPr lang="en-US" sz="2400" dirty="0"/>
              <a:t>But, prior work</a:t>
            </a:r>
          </a:p>
          <a:p>
            <a:pPr marL="342900" indent="-342900">
              <a:buFont typeface="Symbol" panose="05050102010706020507" pitchFamily="18" charset="2"/>
              <a:buChar char="-"/>
            </a:pPr>
            <a:r>
              <a:rPr lang="en-US" sz="2400" dirty="0"/>
              <a:t>Only bernoulli sampling		    	      (“</a:t>
            </a:r>
            <a:r>
              <a:rPr lang="en-US" sz="2400" dirty="0" err="1"/>
              <a:t>Zipcode</a:t>
            </a:r>
            <a:r>
              <a:rPr lang="en-US" sz="2400" dirty="0"/>
              <a:t>, AVG(Salary)” needs stratification)</a:t>
            </a:r>
          </a:p>
          <a:p>
            <a:pPr marL="342900" indent="-342900">
              <a:buFont typeface="Symbol" panose="05050102010706020507" pitchFamily="18" charset="2"/>
              <a:buChar char="-"/>
            </a:pPr>
            <a:r>
              <a:rPr lang="en-US" sz="2400" dirty="0" smtClean="0"/>
              <a:t>Costly </a:t>
            </a:r>
            <a:r>
              <a:rPr lang="en-US" sz="2400" dirty="0"/>
              <a:t>to implement esp if out-of-memory </a:t>
            </a:r>
            <a:r>
              <a:rPr lang="en-US" sz="2400" dirty="0" smtClean="0"/>
              <a:t>and parallel plans    </a:t>
            </a:r>
            <a:r>
              <a:rPr lang="en-US" sz="2400" dirty="0"/>
              <a:t>(e.g., ripple join</a:t>
            </a:r>
            <a:r>
              <a:rPr lang="en-US" sz="2400" dirty="0" smtClean="0"/>
              <a:t>)</a:t>
            </a:r>
            <a:endParaRPr lang="en-US" sz="2400" dirty="0"/>
          </a:p>
          <a:p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744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304"/>
    </mc:Choice>
    <mc:Fallback xmlns="">
      <p:transition spd="slow" advTm="613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99760"/>
          </a:xfrm>
        </p:spPr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With </a:t>
            </a:r>
            <a:r>
              <a:rPr lang="en-US" dirty="0">
                <a:solidFill>
                  <a:srgbClr val="C00000"/>
                </a:solidFill>
              </a:rPr>
              <a:t>minimal</a:t>
            </a:r>
            <a:r>
              <a:rPr lang="en-US" dirty="0"/>
              <a:t> apriori overhead, </a:t>
            </a:r>
            <a:br>
              <a:rPr lang="en-US" dirty="0"/>
            </a:br>
            <a:r>
              <a:rPr lang="en-US" dirty="0"/>
              <a:t>can we approximate a </a:t>
            </a:r>
            <a:r>
              <a:rPr lang="en-US" dirty="0">
                <a:solidFill>
                  <a:srgbClr val="C00000"/>
                </a:solidFill>
              </a:rPr>
              <a:t>large fraction</a:t>
            </a:r>
            <a:r>
              <a:rPr lang="en-US" dirty="0"/>
              <a:t> of complex ad-hoc queries?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high accuracy </a:t>
            </a:r>
            <a:r>
              <a:rPr lang="en-US" dirty="0"/>
              <a:t>and </a:t>
            </a:r>
            <a:r>
              <a:rPr lang="en-US" dirty="0">
                <a:solidFill>
                  <a:srgbClr val="C00000"/>
                </a:solidFill>
              </a:rPr>
              <a:t>performance gains)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42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87"/>
    </mc:Choice>
    <mc:Fallback xmlns="">
      <p:transition spd="slow" advTm="16787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99931" y="2094998"/>
            <a:ext cx="6176306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arenR"/>
            </a:pPr>
            <a:r>
              <a:rPr lang="en-US" sz="2400" dirty="0"/>
              <a:t>Borrow the best of prior approaches</a:t>
            </a:r>
          </a:p>
          <a:p>
            <a:r>
              <a:rPr lang="en-US" sz="2400" dirty="0"/>
              <a:t>[precompute]  </a:t>
            </a:r>
            <a:r>
              <a:rPr lang="en-US" sz="2800" dirty="0"/>
              <a:t>sophisticated stats on input</a:t>
            </a:r>
          </a:p>
          <a:p>
            <a:r>
              <a:rPr lang="en-US" sz="2400" dirty="0"/>
              <a:t>[on-the-fly] </a:t>
            </a:r>
            <a:r>
              <a:rPr lang="en-US" sz="2800" dirty="0"/>
              <a:t>	add samplers to plan</a:t>
            </a:r>
            <a:endParaRPr lang="en-US" sz="2800" u="sng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2) B</a:t>
            </a:r>
            <a:r>
              <a:rPr lang="en-US" sz="2800" dirty="0" smtClean="0"/>
              <a:t>ridge </a:t>
            </a:r>
            <a:r>
              <a:rPr lang="en-US" sz="2800" dirty="0"/>
              <a:t>significant technical gaps 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</a:t>
            </a:r>
          </a:p>
        </p:txBody>
      </p:sp>
      <p:sp>
        <p:nvSpPr>
          <p:cNvPr id="3" name="Rectangle 2"/>
          <p:cNvSpPr/>
          <p:nvPr/>
        </p:nvSpPr>
        <p:spPr>
          <a:xfrm>
            <a:off x="6867327" y="365125"/>
            <a:ext cx="4998881" cy="25003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997108" y="571732"/>
            <a:ext cx="3802118" cy="6381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>
                <a:solidFill>
                  <a:srgbClr val="FF0000"/>
                </a:solidFill>
                <a:latin typeface="Georgia" panose="02040502050405020303" pitchFamily="18" charset="0"/>
              </a:rPr>
              <a:t>Compute synopses per {column, table}</a:t>
            </a:r>
          </a:p>
        </p:txBody>
      </p:sp>
      <p:sp>
        <p:nvSpPr>
          <p:cNvPr id="6" name="Can 5"/>
          <p:cNvSpPr/>
          <p:nvPr/>
        </p:nvSpPr>
        <p:spPr>
          <a:xfrm>
            <a:off x="10933109" y="434829"/>
            <a:ext cx="657225" cy="1285873"/>
          </a:xfrm>
          <a:prstGeom prst="can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latin typeface="+mj-lt"/>
              </a:rPr>
              <a:t>Data</a:t>
            </a:r>
          </a:p>
        </p:txBody>
      </p:sp>
      <p:sp>
        <p:nvSpPr>
          <p:cNvPr id="7" name="Horizontal Scroll 6"/>
          <p:cNvSpPr/>
          <p:nvPr/>
        </p:nvSpPr>
        <p:spPr>
          <a:xfrm>
            <a:off x="7405705" y="2169082"/>
            <a:ext cx="847725" cy="400050"/>
          </a:xfrm>
          <a:prstGeom prst="horizontalScroll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latin typeface="+mj-lt"/>
              </a:rPr>
              <a:t>Query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748663" y="2134127"/>
            <a:ext cx="1042279" cy="47280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Georgia" panose="02040502050405020303" pitchFamily="18" charset="0"/>
              </a:rPr>
              <a:t>QO ++</a:t>
            </a:r>
          </a:p>
        </p:txBody>
      </p:sp>
      <p:sp>
        <p:nvSpPr>
          <p:cNvPr id="9" name="Oval 8"/>
          <p:cNvSpPr/>
          <p:nvPr/>
        </p:nvSpPr>
        <p:spPr>
          <a:xfrm>
            <a:off x="10275669" y="2076028"/>
            <a:ext cx="182880" cy="1828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367109" y="2682596"/>
            <a:ext cx="182880" cy="1828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438951" y="2436462"/>
            <a:ext cx="182880" cy="1828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0627382" y="2076028"/>
            <a:ext cx="182880" cy="1828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0617955" y="2682596"/>
            <a:ext cx="182880" cy="1828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405209" y="2187990"/>
            <a:ext cx="91440" cy="182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10564681" y="2196043"/>
            <a:ext cx="91440" cy="182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0422466" y="2597585"/>
            <a:ext cx="91440" cy="182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0572234" y="2588384"/>
            <a:ext cx="91440" cy="182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4"/>
            <a:endCxn id="13" idx="0"/>
          </p:cNvCxnSpPr>
          <p:nvPr/>
        </p:nvCxnSpPr>
        <p:spPr>
          <a:xfrm flipH="1">
            <a:off x="10709395" y="2258908"/>
            <a:ext cx="9427" cy="4236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60982" y="1891243"/>
            <a:ext cx="421957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848533" y="1891239"/>
            <a:ext cx="115155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Plans with samplers</a:t>
            </a:r>
          </a:p>
        </p:txBody>
      </p:sp>
      <p:sp>
        <p:nvSpPr>
          <p:cNvPr id="21" name="Right Arrow 20"/>
          <p:cNvSpPr/>
          <p:nvPr/>
        </p:nvSpPr>
        <p:spPr>
          <a:xfrm rot="10800000">
            <a:off x="10641095" y="715768"/>
            <a:ext cx="371476" cy="257177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8243904" y="2248527"/>
            <a:ext cx="371476" cy="257177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9937530" y="2238904"/>
            <a:ext cx="417149" cy="257177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10341577" y="1778472"/>
            <a:ext cx="144199" cy="31471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0610401" y="1722129"/>
            <a:ext cx="53273" cy="40247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194332" y="1815041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online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94332" y="1576916"/>
            <a:ext cx="788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offline</a:t>
            </a:r>
          </a:p>
        </p:txBody>
      </p:sp>
      <p:sp>
        <p:nvSpPr>
          <p:cNvPr id="28" name="Right Arrow 27"/>
          <p:cNvSpPr/>
          <p:nvPr/>
        </p:nvSpPr>
        <p:spPr>
          <a:xfrm rot="5400000">
            <a:off x="8879647" y="1602846"/>
            <a:ext cx="763045" cy="293391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0438951" y="2313111"/>
            <a:ext cx="182880" cy="1828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059123" y="3572175"/>
            <a:ext cx="646433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Minimal preparation: no samples, indices…</a:t>
            </a:r>
          </a:p>
          <a:p>
            <a:r>
              <a:rPr lang="en-US" sz="2000" dirty="0"/>
              <a:t>Robust to #datasets and ad-hoc queries.</a:t>
            </a:r>
          </a:p>
          <a:p>
            <a:r>
              <a:rPr lang="en-US" sz="2000" dirty="0"/>
              <a:t>For complex queries, can sample after predicates and joins…</a:t>
            </a:r>
          </a:p>
          <a:p>
            <a:r>
              <a:rPr lang="en-US" sz="2000" dirty="0"/>
              <a:t>When </a:t>
            </a:r>
            <a:r>
              <a:rPr lang="en-US" sz="2000" u="sng" dirty="0"/>
              <a:t>many passes over data</a:t>
            </a:r>
            <a:r>
              <a:rPr lang="en-US" sz="2000" dirty="0"/>
              <a:t>, gains are large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174231" y="2921882"/>
            <a:ext cx="2959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but </a:t>
            </a:r>
            <a:r>
              <a:rPr lang="en-US" sz="2800" u="sng" dirty="0"/>
              <a:t>not fully online</a:t>
            </a:r>
            <a:endParaRPr lang="en-US" sz="2800" dirty="0"/>
          </a:p>
        </p:txBody>
      </p:sp>
      <p:sp>
        <p:nvSpPr>
          <p:cNvPr id="34" name="Rectangle 33"/>
          <p:cNvSpPr/>
          <p:nvPr/>
        </p:nvSpPr>
        <p:spPr>
          <a:xfrm>
            <a:off x="6800385" y="1863979"/>
            <a:ext cx="5132764" cy="1016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5125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369"/>
    </mc:Choice>
    <mc:Fallback xmlns="">
      <p:transition spd="slow" advTm="753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/>
      <p:bldP spid="33" grpId="0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669867"/>
              </p:ext>
            </p:extLst>
          </p:nvPr>
        </p:nvGraphicFramePr>
        <p:xfrm>
          <a:off x="231354" y="522289"/>
          <a:ext cx="11141496" cy="3412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3"/>
          <p:cNvSpPr txBox="1">
            <a:spLocks/>
          </p:cNvSpPr>
          <p:nvPr/>
        </p:nvSpPr>
        <p:spPr>
          <a:xfrm>
            <a:off x="0" y="166273"/>
            <a:ext cx="121920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900"/>
              <a:t>We bridge significant technical gaps in on-the-fly sampling…</a:t>
            </a: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val="388109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68"/>
    </mc:Choice>
    <mc:Fallback xmlns="">
      <p:transition spd="slow" advTm="23668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46151" y="2530935"/>
            <a:ext cx="3636579" cy="1786759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/>
              <a:t>Sampler</a:t>
            </a:r>
          </a:p>
        </p:txBody>
      </p:sp>
      <p:sp>
        <p:nvSpPr>
          <p:cNvPr id="5" name="Down Arrow 4"/>
          <p:cNvSpPr/>
          <p:nvPr/>
        </p:nvSpPr>
        <p:spPr>
          <a:xfrm rot="10800000">
            <a:off x="3238770" y="1743671"/>
            <a:ext cx="851338" cy="1271752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10800000">
            <a:off x="3184180" y="4041900"/>
            <a:ext cx="851338" cy="1145627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84916" y="2218610"/>
                <a:ext cx="5758628" cy="26776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A sampler picks a subset of input rows</a:t>
                </a:r>
              </a:p>
              <a:p>
                <a:endParaRPr lang="en-US" sz="2800" dirty="0" smtClean="0"/>
              </a:p>
              <a:p>
                <a:r>
                  <a:rPr lang="en-US" sz="2800" dirty="0" smtClean="0"/>
                  <a:t>In </a:t>
                </a:r>
                <a:r>
                  <a:rPr lang="en-US" sz="2800" dirty="0"/>
                  <a:t>addition, </a:t>
                </a:r>
              </a:p>
              <a:p>
                <a:pPr marL="514350" indent="-514350">
                  <a:buAutoNum type="arabicParenR"/>
                </a:pPr>
                <a:r>
                  <a:rPr lang="en-US" sz="2800" dirty="0"/>
                  <a:t>finish in </a:t>
                </a:r>
                <a:r>
                  <a:rPr lang="en-US" sz="2800" dirty="0">
                    <a:solidFill>
                      <a:srgbClr val="0000FF"/>
                    </a:solidFill>
                  </a:rPr>
                  <a:t>one pass </a:t>
                </a:r>
                <a:r>
                  <a:rPr lang="en-US" sz="2800" dirty="0"/>
                  <a:t>over data</a:t>
                </a:r>
              </a:p>
              <a:p>
                <a:pPr marL="514350" indent="-514350">
                  <a:buAutoNum type="arabicParenR"/>
                </a:pPr>
                <a:r>
                  <a:rPr lang="en-US" sz="2800" dirty="0"/>
                  <a:t>append </a:t>
                </a:r>
                <a:r>
                  <a:rPr lang="en-US" sz="2800" dirty="0">
                    <a:solidFill>
                      <a:srgbClr val="0000FF"/>
                    </a:solidFill>
                  </a:rPr>
                  <a:t>weight </a:t>
                </a:r>
                <a:r>
                  <a:rPr lang="en-US" sz="2800" dirty="0"/>
                  <a:t>and</a:t>
                </a:r>
                <a:r>
                  <a:rPr lang="en-US" sz="2800" dirty="0">
                    <a:solidFill>
                      <a:srgbClr val="0000FF"/>
                    </a:solidFill>
                  </a:rPr>
                  <a:t> adjust schema</a:t>
                </a:r>
              </a:p>
              <a:p>
                <a:pPr marL="514350" indent="-514350">
                  <a:buAutoNum type="arabicParenR"/>
                </a:pPr>
                <a:r>
                  <a:rPr lang="en-US" sz="2800" dirty="0"/>
                  <a:t>use </a:t>
                </a:r>
                <a:r>
                  <a:rPr lang="en-US" sz="2800" dirty="0">
                    <a:solidFill>
                      <a:srgbClr val="0000FF"/>
                    </a:solidFill>
                  </a:rPr>
                  <a:t>memory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≪</m:t>
                    </m:r>
                  </m:oMath>
                </a14:m>
                <a:r>
                  <a:rPr lang="en-US" sz="2800" dirty="0">
                    <a:solidFill>
                      <a:srgbClr val="0000FF"/>
                    </a:solidFill>
                  </a:rPr>
                  <a:t> min(input, output)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4916" y="2218610"/>
                <a:ext cx="5758628" cy="2677656"/>
              </a:xfrm>
              <a:prstGeom prst="rect">
                <a:avLst/>
              </a:prstGeom>
              <a:blipFill rotWithShape="0">
                <a:blip r:embed="rId3"/>
                <a:stretch>
                  <a:fillRect l="-2222" t="-2278" r="-1058" b="-5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27115" y="150845"/>
            <a:ext cx="11198719" cy="1045936"/>
          </a:xfrm>
        </p:spPr>
        <p:txBody>
          <a:bodyPr>
            <a:normAutofit fontScale="90000"/>
          </a:bodyPr>
          <a:lstStyle/>
          <a:p>
            <a:r>
              <a:rPr lang="en-US" dirty="0"/>
              <a:t>Samplers can be injected anywhere in parallel plan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46673" y="5766099"/>
            <a:ext cx="6390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Negligible overhead</a:t>
            </a:r>
          </a:p>
          <a:p>
            <a:r>
              <a:rPr lang="en-US" dirty="0"/>
              <a:t>+ Should not break vertex boundaries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129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751"/>
    </mc:Choice>
    <mc:Fallback xmlns="">
      <p:transition spd="slow" advTm="487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11.6|6.6|12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19.6|13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8|6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4.1|10.3|13.4|1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10.2|14.7|25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4.7|13.3|6.4|23.2|19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36.1|1.3|14.1|1|0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9|14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3146</TotalTime>
  <Words>1405</Words>
  <Application>Microsoft Office PowerPoint</Application>
  <PresentationFormat>Widescreen</PresentationFormat>
  <Paragraphs>321</Paragraphs>
  <Slides>21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Aharoni</vt:lpstr>
      <vt:lpstr>Arial</vt:lpstr>
      <vt:lpstr>Calibri</vt:lpstr>
      <vt:lpstr>Calibri Light</vt:lpstr>
      <vt:lpstr>Cambria Math</vt:lpstr>
      <vt:lpstr>Georgia</vt:lpstr>
      <vt:lpstr>Symbol</vt:lpstr>
      <vt:lpstr>Office Theme</vt:lpstr>
      <vt:lpstr>Approximating Complex Ad-hoc BigData Queries</vt:lpstr>
      <vt:lpstr>Motivation: Approximating Big-Data Queries</vt:lpstr>
      <vt:lpstr>An example…</vt:lpstr>
      <vt:lpstr>Challenges in approximating big-data</vt:lpstr>
      <vt:lpstr>Challenges in approximating big-data</vt:lpstr>
      <vt:lpstr> With minimal apriori overhead,  can we approximate a large fraction of complex ad-hoc queries?  (high accuracy and performance gains)</vt:lpstr>
      <vt:lpstr>Our approach</vt:lpstr>
      <vt:lpstr>PowerPoint Presentation</vt:lpstr>
      <vt:lpstr>Samplers can be injected anywhere in parallel plan</vt:lpstr>
      <vt:lpstr>Streaming Samplers</vt:lpstr>
      <vt:lpstr>Streaming Samplers</vt:lpstr>
      <vt:lpstr>PowerPoint Presentation</vt:lpstr>
      <vt:lpstr>PowerPoint Presentation</vt:lpstr>
      <vt:lpstr>Analyzing accuracy of plans with samplers</vt:lpstr>
      <vt:lpstr>A family of dominance rules that relate a sampled query expression to one that has one sampler at the root</vt:lpstr>
      <vt:lpstr>PowerPoint Presentation</vt:lpstr>
      <vt:lpstr>System and Evaluation</vt:lpstr>
      <vt:lpstr>Apriori sampling has</vt:lpstr>
      <vt:lpstr>On-the-fly sampling</vt:lpstr>
      <vt:lpstr>Accuracy guarantees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Srikanth Kandula</dc:creator>
  <cp:lastModifiedBy>Srikanth Kandula</cp:lastModifiedBy>
  <cp:revision>376</cp:revision>
  <dcterms:created xsi:type="dcterms:W3CDTF">2016-06-24T00:46:00Z</dcterms:created>
  <dcterms:modified xsi:type="dcterms:W3CDTF">2016-11-15T20:43:59Z</dcterms:modified>
</cp:coreProperties>
</file>