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</p:sldIdLst>
  <p:sldSz cx="32918400" cy="43889613"/>
  <p:notesSz cx="6858000" cy="9144000"/>
  <p:defaultTextStyle>
    <a:defPPr>
      <a:defRPr lang="en-US"/>
    </a:defPPr>
    <a:lvl1pPr marL="0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62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23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86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48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309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72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233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95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7">
          <p15:clr>
            <a:srgbClr val="A4A3A4"/>
          </p15:clr>
        </p15:guide>
        <p15:guide id="2" pos="112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14" d="100"/>
          <a:sy n="14" d="100"/>
        </p:scale>
        <p:origin x="3054" y="150"/>
      </p:cViewPr>
      <p:guideLst>
        <p:guide orient="horz" pos="2937"/>
        <p:guide pos="112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6" y="13635073"/>
            <a:ext cx="27979688" cy="94061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24869934"/>
            <a:ext cx="23043356" cy="112179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7314935"/>
            <a:ext cx="9258300" cy="356603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097060" y="1828734"/>
            <a:ext cx="7860506" cy="4114651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828734"/>
            <a:ext cx="23468410" cy="41146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13635073"/>
            <a:ext cx="27979688" cy="94061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4" y="24869934"/>
            <a:ext cx="23043356" cy="1121792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3566"/>
            <a:ext cx="27980879" cy="87161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711"/>
            <a:ext cx="27980879" cy="960085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7314937"/>
            <a:ext cx="4572000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7314937"/>
            <a:ext cx="4572000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1756770"/>
            <a:ext cx="29627513" cy="731493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9825215"/>
            <a:ext cx="14544675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13918700"/>
            <a:ext cx="14544675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0" y="9825215"/>
            <a:ext cx="14550628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0" y="13918700"/>
            <a:ext cx="14550628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1748303"/>
            <a:ext cx="10829925" cy="74355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9183885"/>
            <a:ext cx="10829925" cy="300217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7314935"/>
            <a:ext cx="9258300" cy="3566031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10"/>
            <a:ext cx="19751278" cy="36278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6"/>
            <a:ext cx="19751278" cy="26332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5"/>
            <a:ext cx="19751278" cy="51496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40" y="1697507"/>
            <a:ext cx="7860506" cy="410343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1697507"/>
            <a:ext cx="23468409" cy="410343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13635073"/>
            <a:ext cx="27979688" cy="94061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4" y="24869934"/>
            <a:ext cx="23043356" cy="1121792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8" y="28203566"/>
            <a:ext cx="27980879" cy="87161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8" y="18602711"/>
            <a:ext cx="27980879" cy="960085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304" y="7518128"/>
            <a:ext cx="15763875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98482" y="7518128"/>
            <a:ext cx="15765065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7" y="1756770"/>
            <a:ext cx="29627513" cy="731493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9825216"/>
            <a:ext cx="14544675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13918701"/>
            <a:ext cx="14544675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0" y="9825216"/>
            <a:ext cx="14550628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0" y="13918701"/>
            <a:ext cx="14550628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28203565"/>
            <a:ext cx="27980879" cy="871611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18602711"/>
            <a:ext cx="27980879" cy="960085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1748303"/>
            <a:ext cx="10829925" cy="74355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9183885"/>
            <a:ext cx="10829925" cy="300217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11"/>
            <a:ext cx="19751278" cy="36278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7"/>
            <a:ext cx="19751278" cy="26332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7"/>
            <a:ext cx="19751278" cy="51496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253034" y="1697506"/>
            <a:ext cx="7910513" cy="412375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0305" y="1697506"/>
            <a:ext cx="23618428" cy="412375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7314935"/>
            <a:ext cx="4572000" cy="356603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7314935"/>
            <a:ext cx="4572000" cy="356603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1756770"/>
            <a:ext cx="29627513" cy="73149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4" y="9825212"/>
            <a:ext cx="14544675" cy="40934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4" y="13918697"/>
            <a:ext cx="14544675" cy="252869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29" y="9825212"/>
            <a:ext cx="14550628" cy="40934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29" y="13918697"/>
            <a:ext cx="14550628" cy="252869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1748303"/>
            <a:ext cx="10829925" cy="743558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4" y="9183885"/>
            <a:ext cx="10829925" cy="30021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07"/>
            <a:ext cx="19751278" cy="362783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3"/>
            <a:ext cx="19751278" cy="26332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3"/>
            <a:ext cx="19751278" cy="514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1"/>
            <a:ext cx="32918400" cy="6400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102870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0" y="6400569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457200" y="43258871"/>
            <a:ext cx="1885950" cy="42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7" tIns="45624" rIns="91267" bIns="45624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500" b="1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1000" b="1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330" y="1697507"/>
            <a:ext cx="31443215" cy="29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7314937"/>
            <a:ext cx="9258300" cy="35416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0" y="0"/>
            <a:ext cx="32918400" cy="4388961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1183005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2263140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1"/>
            <a:ext cx="32918400" cy="6400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520304" y="7518128"/>
            <a:ext cx="317754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0" y="6400569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457200" y="43258872"/>
            <a:ext cx="1885950" cy="42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7" tIns="45624" rIns="91267" bIns="45624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500" b="1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1000" b="1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331" y="1697509"/>
            <a:ext cx="31443215" cy="29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0306" y="7518128"/>
            <a:ext cx="31643240" cy="35416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1256" name="Rectangle 8"/>
          <p:cNvSpPr>
            <a:spLocks noChangeArrowheads="1"/>
          </p:cNvSpPr>
          <p:nvPr/>
        </p:nvSpPr>
        <p:spPr bwMode="auto">
          <a:xfrm>
            <a:off x="0" y="0"/>
            <a:ext cx="32918400" cy="4388961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wmf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37"/>
          <p:cNvSpPr>
            <a:spLocks noChangeArrowheads="1"/>
          </p:cNvSpPr>
          <p:nvPr/>
        </p:nvSpPr>
        <p:spPr bwMode="auto">
          <a:xfrm>
            <a:off x="17899063" y="5371190"/>
            <a:ext cx="13663504" cy="380387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46" name="Rectangle 33"/>
          <p:cNvSpPr>
            <a:spLocks noChangeArrowheads="1"/>
          </p:cNvSpPr>
          <p:nvPr/>
        </p:nvSpPr>
        <p:spPr bwMode="auto">
          <a:xfrm>
            <a:off x="1314343" y="5228314"/>
            <a:ext cx="13662897" cy="37504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45" name="Rectangle 36"/>
          <p:cNvSpPr>
            <a:spLocks noChangeArrowheads="1"/>
          </p:cNvSpPr>
          <p:nvPr/>
        </p:nvSpPr>
        <p:spPr bwMode="auto">
          <a:xfrm>
            <a:off x="1" y="1"/>
            <a:ext cx="32918400" cy="46624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4" name="Rectangle 5"/>
          <p:cNvSpPr>
            <a:spLocks noChangeArrowheads="1"/>
          </p:cNvSpPr>
          <p:nvPr/>
        </p:nvSpPr>
        <p:spPr bwMode="auto">
          <a:xfrm>
            <a:off x="0" y="1143000"/>
            <a:ext cx="32918401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243" tIns="45614" rIns="91243" bIns="45614">
            <a:spAutoFit/>
          </a:bodyPr>
          <a:lstStyle/>
          <a:p>
            <a:pPr algn="ctr" rtl="0" fontAlgn="base">
              <a:spcBef>
                <a:spcPct val="50000"/>
              </a:spcBef>
              <a:spcAft>
                <a:spcPct val="0"/>
              </a:spcAft>
            </a:pPr>
            <a:r>
              <a:rPr lang="en-GB" sz="8000" kern="1200" dirty="0">
                <a:solidFill>
                  <a:srgbClr val="000000"/>
                </a:solidFill>
                <a:latin typeface="Arial Black" pitchFamily="34" charset="0"/>
                <a:ea typeface="+mn-ea"/>
                <a:cs typeface="+mn-cs"/>
              </a:rPr>
              <a:t>Adaptive Software Lock Elision</a:t>
            </a:r>
            <a:endParaRPr lang="en-US" sz="8000" kern="1200" dirty="0">
              <a:solidFill>
                <a:srgbClr val="000000"/>
              </a:solidFill>
              <a:latin typeface="Arial Black" pitchFamily="34" charset="0"/>
              <a:ea typeface="+mn-ea"/>
              <a:cs typeface="+mn-cs"/>
            </a:endParaRP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 err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Amitabha</a:t>
            </a: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Roy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Systems Research Group, Computer Laboratory, University of Cambridge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{amitabha.roy}@</a:t>
            </a:r>
            <a:r>
              <a:rPr lang="en-GB" sz="3600" b="1" kern="1200" dirty="0" err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cl.cam.ac.uk</a:t>
            </a:r>
            <a:endParaRPr lang="en-US" sz="3600" b="1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1338262" y="5022850"/>
            <a:ext cx="13681076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1. Introduction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6" name="Text Box 14"/>
          <p:cNvSpPr txBox="1">
            <a:spLocks noChangeArrowheads="1"/>
          </p:cNvSpPr>
          <p:nvPr/>
        </p:nvSpPr>
        <p:spPr bwMode="auto">
          <a:xfrm>
            <a:off x="1338262" y="5728380"/>
            <a:ext cx="13681076" cy="1029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Problem: Issues with Atomic Blocks + Optimistic STM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Inflexible concurrency control : Usually only optimistic concurrency control, 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not suitable for critical sections with low contention or low disjoint access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parallelism, 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eg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linux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kernel[4]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Not compatible with legacy software : Need to specify atomic blocks.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Difficult to handle irrevocable actions such as call outs to legacy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code/system calls or IO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Solution: Software Lock Elision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Retain locks as the primary means for concurrency control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Enhance the locking API to support lock elision,  that is executed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optimistically/speculatively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Coarse grained locks can now scale / used when the critical section does IO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Provide support for explicit lock composition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Dynamically elide locks for adaptive concurrency control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Consequences: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Easy retrofit to legacy software and elegant new applications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Minimal programmer effort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Allow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multigranularity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concurrency control on data structures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Retain properties of locks such as fairness and priority inheritance</a:t>
            </a:r>
            <a:endParaRPr lang="en-US" sz="30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7" name="Text Box 388"/>
          <p:cNvSpPr txBox="1">
            <a:spLocks noChangeArrowheads="1"/>
          </p:cNvSpPr>
          <p:nvPr/>
        </p:nvSpPr>
        <p:spPr bwMode="auto">
          <a:xfrm>
            <a:off x="1338262" y="15801138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2. Mechanics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8" name="Text Box 405"/>
          <p:cNvSpPr txBox="1">
            <a:spLocks noChangeArrowheads="1"/>
          </p:cNvSpPr>
          <p:nvPr/>
        </p:nvSpPr>
        <p:spPr bwMode="auto">
          <a:xfrm>
            <a:off x="1338262" y="2994586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3. Speculation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9" name="Text Box 406"/>
          <p:cNvSpPr txBox="1">
            <a:spLocks noChangeArrowheads="1"/>
          </p:cNvSpPr>
          <p:nvPr/>
        </p:nvSpPr>
        <p:spPr bwMode="auto">
          <a:xfrm>
            <a:off x="1338262" y="30803118"/>
            <a:ext cx="13681075" cy="7617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Executing speculatively whenever 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speculation_depth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 0)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Need to version reads and shadow changes to shared state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Programmer knows what lock protects what data. Must explicitly mark data protected by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elidable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Option : object granularity using compiler extensions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eg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with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gcc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style attributes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red_black_tree_node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{ … } __attribute__((__speculative__))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Pointer dereferences call into the runtime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red_black_tree_node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*rbnode1, *rbnode2;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……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rbnode1-&gt;parent = rbnode2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0" name="Text Box 410"/>
          <p:cNvSpPr txBox="1">
            <a:spLocks noChangeArrowheads="1"/>
          </p:cNvSpPr>
          <p:nvPr/>
        </p:nvSpPr>
        <p:spPr bwMode="auto">
          <a:xfrm>
            <a:off x="17899062" y="5022850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4. Design Challenges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1" name="Text Box 424"/>
          <p:cNvSpPr txBox="1">
            <a:spLocks noChangeArrowheads="1"/>
          </p:cNvSpPr>
          <p:nvPr/>
        </p:nvSpPr>
        <p:spPr bwMode="auto">
          <a:xfrm>
            <a:off x="17899063" y="18801534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5. Preliminary Results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2" name="Text Box 425"/>
          <p:cNvSpPr txBox="1">
            <a:spLocks noChangeArrowheads="1"/>
          </p:cNvSpPr>
          <p:nvPr/>
        </p:nvSpPr>
        <p:spPr bwMode="auto">
          <a:xfrm>
            <a:off x="18337221" y="19587352"/>
            <a:ext cx="13242917" cy="31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Scalable Locking [1] : Allow locks to be acquired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transactionally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and non-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transactionally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Illustrated key ideas in software lock elision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Test bed: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Altix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4700, 38 NUMA nodes * 2 sockets * dual core = 152 Itanium2 cores, 456 GB overall shared memory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Benchmark: Skip lists and Red Black trees, scalable locks vs. OSTM[2]</a:t>
            </a:r>
            <a:endParaRPr lang="en-US" sz="3000" b="1" kern="1200" dirty="0">
              <a:solidFill>
                <a:srgbClr val="0099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3" name="Text Box 429"/>
          <p:cNvSpPr txBox="1">
            <a:spLocks noChangeArrowheads="1"/>
          </p:cNvSpPr>
          <p:nvPr/>
        </p:nvSpPr>
        <p:spPr bwMode="auto">
          <a:xfrm>
            <a:off x="18261021" y="26874028"/>
            <a:ext cx="13319117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→ Scalable locks scales as well as OSTM and provides better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performance by a constant factor (~2X)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Asymmetry: 2 threads, each on a different NUMA node, all memory local to first node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Benchmark: Increment a counter, compare OSTM, RSTM[2](all contention managers) and Scalable locks (with an MCS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fairlock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for conflict handling)</a:t>
            </a:r>
          </a:p>
        </p:txBody>
      </p:sp>
      <p:sp>
        <p:nvSpPr>
          <p:cNvPr id="95" name="Text Box 461"/>
          <p:cNvSpPr txBox="1">
            <a:spLocks noChangeArrowheads="1"/>
          </p:cNvSpPr>
          <p:nvPr/>
        </p:nvSpPr>
        <p:spPr bwMode="auto">
          <a:xfrm>
            <a:off x="17899063" y="3494652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6. Adaptive Concurrency Control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6" name="Text Box 462"/>
          <p:cNvSpPr txBox="1">
            <a:spLocks noChangeArrowheads="1"/>
          </p:cNvSpPr>
          <p:nvPr/>
        </p:nvSpPr>
        <p:spPr bwMode="auto">
          <a:xfrm>
            <a:off x="18261021" y="35584726"/>
            <a:ext cx="1331911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Measure the amount of contention (waiting threads) of a lock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Measure the amount of disjoint access parallelism behind a lock (conflicts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among speculating threads)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Elide the lock only if </a:t>
            </a: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sufficient </a:t>
            </a: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contention AND disjoint access parallelism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[decided by a call to </a:t>
            </a:r>
            <a:r>
              <a:rPr lang="en-GB" sz="3000" b="1" i="1" kern="1200" dirty="0" err="1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dynamic_elide</a:t>
            </a:r>
            <a:r>
              <a:rPr lang="en-GB" sz="3000" b="1" i="1" kern="1200" dirty="0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()</a:t>
            </a: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]</a:t>
            </a:r>
            <a:endParaRPr lang="en-US" sz="3000" b="1" i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7" name="Rectangle 515"/>
          <p:cNvSpPr>
            <a:spLocks noChangeArrowheads="1"/>
          </p:cNvSpPr>
          <p:nvPr/>
        </p:nvSpPr>
        <p:spPr bwMode="auto">
          <a:xfrm>
            <a:off x="685800" y="1143000"/>
            <a:ext cx="333375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98" name="Picture 516" descr="uc-cmy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964" y="2085042"/>
            <a:ext cx="6288088" cy="1714500"/>
          </a:xfrm>
          <a:prstGeom prst="rect">
            <a:avLst/>
          </a:prstGeom>
          <a:noFill/>
        </p:spPr>
      </p:pic>
      <p:graphicFrame>
        <p:nvGraphicFramePr>
          <p:cNvPr id="99" name="Object 521"/>
          <p:cNvGraphicFramePr>
            <a:graphicFrameLocks noChangeAspect="1"/>
          </p:cNvGraphicFramePr>
          <p:nvPr/>
        </p:nvGraphicFramePr>
        <p:xfrm>
          <a:off x="25060292" y="22516310"/>
          <a:ext cx="5334000" cy="407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hart" r:id="rId4" imgW="6086475" imgH="4648200" progId="Excel.Sheet.8">
                  <p:embed/>
                </p:oleObj>
              </mc:Choice>
              <mc:Fallback>
                <p:oleObj name="Chart" r:id="rId4" imgW="6086475" imgH="4648200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0292" y="22516310"/>
                        <a:ext cx="5334000" cy="407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522"/>
          <p:cNvGraphicFramePr>
            <a:graphicFrameLocks noChangeAspect="1"/>
          </p:cNvGraphicFramePr>
          <p:nvPr/>
        </p:nvGraphicFramePr>
        <p:xfrm>
          <a:off x="18888092" y="22516310"/>
          <a:ext cx="5360988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hart" r:id="rId6" imgW="6638925" imgH="4648200" progId="Excel.Sheet.8">
                  <p:embed/>
                </p:oleObj>
              </mc:Choice>
              <mc:Fallback>
                <p:oleObj name="Chart" r:id="rId6" imgW="6638925" imgH="4648200" progId="Excel.Shee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8092" y="22516310"/>
                        <a:ext cx="5360988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524"/>
          <p:cNvGraphicFramePr>
            <a:graphicFrameLocks noChangeAspect="1"/>
          </p:cNvGraphicFramePr>
          <p:nvPr/>
        </p:nvGraphicFramePr>
        <p:xfrm>
          <a:off x="19030968" y="30303052"/>
          <a:ext cx="6858000" cy="442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hart" r:id="rId8" imgW="6400800" imgH="4648200" progId="Excel.Sheet.8">
                  <p:embed/>
                </p:oleObj>
              </mc:Choice>
              <mc:Fallback>
                <p:oleObj name="Chart" r:id="rId8" imgW="6400800" imgH="4648200" progId="Excel.Sheet.8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0968" y="30303052"/>
                        <a:ext cx="6858000" cy="442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Text Box 525"/>
          <p:cNvSpPr txBox="1">
            <a:spLocks noChangeArrowheads="1"/>
          </p:cNvSpPr>
          <p:nvPr/>
        </p:nvSpPr>
        <p:spPr bwMode="auto">
          <a:xfrm>
            <a:off x="17899063" y="3851842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7. References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3" name="Text Box 526"/>
          <p:cNvSpPr txBox="1">
            <a:spLocks noChangeArrowheads="1"/>
          </p:cNvSpPr>
          <p:nvPr/>
        </p:nvSpPr>
        <p:spPr bwMode="auto">
          <a:xfrm>
            <a:off x="18338809" y="41668700"/>
            <a:ext cx="1148873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30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30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4" name="Text Box 528"/>
          <p:cNvSpPr txBox="1">
            <a:spLocks noChangeArrowheads="1"/>
          </p:cNvSpPr>
          <p:nvPr/>
        </p:nvSpPr>
        <p:spPr bwMode="auto">
          <a:xfrm>
            <a:off x="17899063" y="38804174"/>
            <a:ext cx="14347935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[1]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Amitabha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Roy,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Keir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Fraser and Steven Hand. </a:t>
            </a:r>
            <a:r>
              <a:rPr lang="en-GB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 Transactional Approach to Lock Scalability. Proceedings of the 20th ACM Symposium on Parallelism in Algorithms and Architectures (SPAA08), Munich, Germany, June 2008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[2]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Keir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Fraser. </a:t>
            </a:r>
            <a:r>
              <a:rPr lang="en-US" sz="2600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Practical lock freedom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PhD thesis, Cambridge University Computer Laboratory, 2003. Also available as Technical Report UCAM-CL-TR-579.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[3]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Virendra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J.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Marathe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et al. Lowering the overhead of software transactional memory. Technical Report, Condensed version appeared in TRANSACT 2006.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[4] Christopher J.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Rossbach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et al.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Txlinux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: using and managing hardware transactional memory in an operating system. In </a:t>
            </a:r>
            <a:r>
              <a:rPr lang="en-US" sz="2600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SOSP ’07: Proceedings of twenty-first ACM SIGOPS symposium on Operating systems principles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, pages 87–102. ACM, 2007.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6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5" name="Text Box 531"/>
          <p:cNvSpPr txBox="1">
            <a:spLocks noChangeArrowheads="1"/>
          </p:cNvSpPr>
          <p:nvPr/>
        </p:nvSpPr>
        <p:spPr bwMode="auto">
          <a:xfrm>
            <a:off x="1414463" y="16515518"/>
            <a:ext cx="914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6" name="Text Box 532"/>
          <p:cNvSpPr txBox="1">
            <a:spLocks noChangeArrowheads="1"/>
          </p:cNvSpPr>
          <p:nvPr/>
        </p:nvSpPr>
        <p:spPr bwMode="auto">
          <a:xfrm>
            <a:off x="1338262" y="16515518"/>
            <a:ext cx="13681075" cy="1341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Add metadata to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{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base_lock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lock;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version_number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;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readers;}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Elide locks dynamically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u="sng" kern="1200" dirty="0">
              <a:solidFill>
                <a:srgbClr val="CC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Independent of underlying lock implementation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Handle non-2PL nesting of locks in the program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u="sng" kern="1200" dirty="0">
              <a:solidFill>
                <a:srgbClr val="CC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/* count the number of speculative locks held if positive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 and the number of non-speculative locks held if negative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*/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= 0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dynamic_elide</a:t>
            </a:r>
            <a:r>
              <a:rPr lang="en-GB" sz="2900" kern="1200" dirty="0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()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or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 0) and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&gt;= 0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log_elided_lock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Else :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- -;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do_base_lock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sle_lock.base_lock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exclusive_mode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sle_lock.version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else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atomic_inc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sle_lock.readers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do_sle_unlock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&lt; 0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exclusive_mode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sle_lock.version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else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atomic_dec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sle_lock.readers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Else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- -;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== 0)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commit_speculative_changes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();</a:t>
            </a:r>
          </a:p>
        </p:txBody>
      </p:sp>
      <p:sp>
        <p:nvSpPr>
          <p:cNvPr id="107" name="Text Box 533"/>
          <p:cNvSpPr txBox="1">
            <a:spLocks noChangeArrowheads="1"/>
          </p:cNvSpPr>
          <p:nvPr/>
        </p:nvSpPr>
        <p:spPr bwMode="auto">
          <a:xfrm>
            <a:off x="26117568" y="30552290"/>
            <a:ext cx="4843463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→ Scalable locks provides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perfect thread fairness,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50% accesses by each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thread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8" name="AutoShape 535"/>
          <p:cNvSpPr>
            <a:spLocks noChangeArrowheads="1"/>
          </p:cNvSpPr>
          <p:nvPr/>
        </p:nvSpPr>
        <p:spPr bwMode="auto">
          <a:xfrm>
            <a:off x="8729663" y="18649118"/>
            <a:ext cx="1447800" cy="1295400"/>
          </a:xfrm>
          <a:prstGeom prst="flowChartDecision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9" name="Rectangle 548"/>
          <p:cNvSpPr>
            <a:spLocks noChangeArrowheads="1"/>
          </p:cNvSpPr>
          <p:nvPr/>
        </p:nvSpPr>
        <p:spPr bwMode="auto">
          <a:xfrm>
            <a:off x="1643063" y="22535318"/>
            <a:ext cx="11353800" cy="304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0" name="Rectangle 549"/>
          <p:cNvSpPr>
            <a:spLocks noChangeArrowheads="1"/>
          </p:cNvSpPr>
          <p:nvPr/>
        </p:nvSpPr>
        <p:spPr bwMode="auto">
          <a:xfrm>
            <a:off x="1643063" y="26192918"/>
            <a:ext cx="11353800" cy="3276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1" name="Rectangle 550"/>
          <p:cNvSpPr>
            <a:spLocks noChangeArrowheads="1"/>
          </p:cNvSpPr>
          <p:nvPr/>
        </p:nvSpPr>
        <p:spPr bwMode="auto">
          <a:xfrm>
            <a:off x="1742972" y="36946786"/>
            <a:ext cx="2514600" cy="609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2" name="Line 551"/>
          <p:cNvSpPr>
            <a:spLocks noChangeShapeType="1"/>
          </p:cNvSpPr>
          <p:nvPr/>
        </p:nvSpPr>
        <p:spPr bwMode="auto">
          <a:xfrm>
            <a:off x="2962172" y="37556386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3" name="AutoShape 552"/>
          <p:cNvSpPr>
            <a:spLocks noChangeArrowheads="1"/>
          </p:cNvSpPr>
          <p:nvPr/>
        </p:nvSpPr>
        <p:spPr bwMode="auto">
          <a:xfrm>
            <a:off x="2504972" y="39385186"/>
            <a:ext cx="1447800" cy="2209800"/>
          </a:xfrm>
          <a:prstGeom prst="flowChartMagneticDisk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4" name="Text Box 553"/>
          <p:cNvSpPr txBox="1">
            <a:spLocks noChangeArrowheads="1"/>
          </p:cNvSpPr>
          <p:nvPr/>
        </p:nvSpPr>
        <p:spPr bwMode="auto">
          <a:xfrm>
            <a:off x="2123972" y="39994786"/>
            <a:ext cx="2306638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Write Log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5" name="Rectangle 554"/>
          <p:cNvSpPr>
            <a:spLocks noChangeArrowheads="1"/>
          </p:cNvSpPr>
          <p:nvPr/>
        </p:nvSpPr>
        <p:spPr bwMode="auto">
          <a:xfrm>
            <a:off x="4486172" y="38242186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6" name="Line 555"/>
          <p:cNvSpPr>
            <a:spLocks noChangeShapeType="1"/>
          </p:cNvSpPr>
          <p:nvPr/>
        </p:nvSpPr>
        <p:spPr bwMode="auto">
          <a:xfrm flipV="1">
            <a:off x="3571772" y="37556386"/>
            <a:ext cx="0" cy="1905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7" name="Text Box 556"/>
          <p:cNvSpPr txBox="1">
            <a:spLocks noChangeArrowheads="1"/>
          </p:cNvSpPr>
          <p:nvPr/>
        </p:nvSpPr>
        <p:spPr bwMode="auto">
          <a:xfrm>
            <a:off x="3208235" y="38164399"/>
            <a:ext cx="254952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Return shadow copy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8" name="Rectangle 558"/>
          <p:cNvSpPr>
            <a:spLocks noChangeArrowheads="1"/>
          </p:cNvSpPr>
          <p:nvPr/>
        </p:nvSpPr>
        <p:spPr bwMode="auto">
          <a:xfrm>
            <a:off x="4486172" y="36870586"/>
            <a:ext cx="1447800" cy="6096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9" name="AutoShape 559"/>
          <p:cNvSpPr>
            <a:spLocks noChangeArrowheads="1"/>
          </p:cNvSpPr>
          <p:nvPr/>
        </p:nvSpPr>
        <p:spPr bwMode="auto">
          <a:xfrm>
            <a:off x="5933972" y="39004186"/>
            <a:ext cx="1447800" cy="2209800"/>
          </a:xfrm>
          <a:prstGeom prst="flowChartMagneticDisk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0" name="Text Box 560"/>
          <p:cNvSpPr txBox="1">
            <a:spLocks noChangeArrowheads="1"/>
          </p:cNvSpPr>
          <p:nvPr/>
        </p:nvSpPr>
        <p:spPr bwMode="auto">
          <a:xfrm>
            <a:off x="5521222" y="39688399"/>
            <a:ext cx="2289175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Read Log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1" name="Text Box 561"/>
          <p:cNvSpPr txBox="1">
            <a:spLocks noChangeArrowheads="1"/>
          </p:cNvSpPr>
          <p:nvPr/>
        </p:nvSpPr>
        <p:spPr bwMode="auto">
          <a:xfrm>
            <a:off x="1782660" y="38240599"/>
            <a:ext cx="1625600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 dirty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2" name="Line 562"/>
          <p:cNvSpPr>
            <a:spLocks noChangeShapeType="1"/>
          </p:cNvSpPr>
          <p:nvPr/>
        </p:nvSpPr>
        <p:spPr bwMode="auto">
          <a:xfrm flipH="1">
            <a:off x="3952772" y="41213986"/>
            <a:ext cx="2362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3" name="Line 563"/>
          <p:cNvSpPr>
            <a:spLocks noChangeShapeType="1"/>
          </p:cNvSpPr>
          <p:nvPr/>
        </p:nvSpPr>
        <p:spPr bwMode="auto">
          <a:xfrm>
            <a:off x="5629172" y="37556386"/>
            <a:ext cx="53340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4" name="Text Box 564"/>
          <p:cNvSpPr txBox="1">
            <a:spLocks noChangeArrowheads="1"/>
          </p:cNvSpPr>
          <p:nvPr/>
        </p:nvSpPr>
        <p:spPr bwMode="auto">
          <a:xfrm>
            <a:off x="5857772" y="38013586"/>
            <a:ext cx="1668463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 read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5" name="Text Box 565"/>
          <p:cNvSpPr txBox="1">
            <a:spLocks noChangeArrowheads="1"/>
          </p:cNvSpPr>
          <p:nvPr/>
        </p:nvSpPr>
        <p:spPr bwMode="auto">
          <a:xfrm>
            <a:off x="4240110" y="40374199"/>
            <a:ext cx="1293812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Dirty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6" name="Line 567"/>
          <p:cNvSpPr>
            <a:spLocks noChangeShapeType="1"/>
          </p:cNvSpPr>
          <p:nvPr/>
        </p:nvSpPr>
        <p:spPr bwMode="auto">
          <a:xfrm>
            <a:off x="10810772" y="35270386"/>
            <a:ext cx="152400" cy="434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7" name="Text Box 568"/>
          <p:cNvSpPr txBox="1">
            <a:spLocks noChangeArrowheads="1"/>
          </p:cNvSpPr>
          <p:nvPr/>
        </p:nvSpPr>
        <p:spPr bwMode="auto">
          <a:xfrm>
            <a:off x="10513910" y="36487999"/>
            <a:ext cx="2806700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Adds a  version number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8" name="AutoShape 570"/>
          <p:cNvSpPr>
            <a:spLocks noChangeArrowheads="1"/>
          </p:cNvSpPr>
          <p:nvPr/>
        </p:nvSpPr>
        <p:spPr bwMode="auto">
          <a:xfrm>
            <a:off x="10440885" y="39659824"/>
            <a:ext cx="1592262" cy="1535112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rbnode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version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9" name="Rectangle 572"/>
          <p:cNvSpPr>
            <a:spLocks noChangeArrowheads="1"/>
          </p:cNvSpPr>
          <p:nvPr/>
        </p:nvSpPr>
        <p:spPr bwMode="auto">
          <a:xfrm>
            <a:off x="10810772" y="40070986"/>
            <a:ext cx="838200" cy="6096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0" name="Line 573"/>
          <p:cNvSpPr>
            <a:spLocks noChangeShapeType="1"/>
          </p:cNvSpPr>
          <p:nvPr/>
        </p:nvSpPr>
        <p:spPr bwMode="auto">
          <a:xfrm flipH="1">
            <a:off x="7381772" y="40756786"/>
            <a:ext cx="3124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1" name="Text Box 574"/>
          <p:cNvSpPr txBox="1">
            <a:spLocks noChangeArrowheads="1"/>
          </p:cNvSpPr>
          <p:nvPr/>
        </p:nvSpPr>
        <p:spPr bwMode="auto">
          <a:xfrm>
            <a:off x="7492897" y="39840799"/>
            <a:ext cx="210502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Snapshot state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2" name="Line 575"/>
          <p:cNvSpPr>
            <a:spLocks noChangeShapeType="1"/>
          </p:cNvSpPr>
          <p:nvPr/>
        </p:nvSpPr>
        <p:spPr bwMode="auto">
          <a:xfrm>
            <a:off x="3419372" y="41594986"/>
            <a:ext cx="7696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3" name="Line 576"/>
          <p:cNvSpPr>
            <a:spLocks noChangeShapeType="1"/>
          </p:cNvSpPr>
          <p:nvPr/>
        </p:nvSpPr>
        <p:spPr bwMode="auto">
          <a:xfrm flipV="1">
            <a:off x="11115572" y="41137786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4" name="Line 577"/>
          <p:cNvSpPr>
            <a:spLocks noChangeShapeType="1"/>
          </p:cNvSpPr>
          <p:nvPr/>
        </p:nvSpPr>
        <p:spPr bwMode="auto">
          <a:xfrm>
            <a:off x="7000772" y="41137786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5" name="Text Box 579"/>
          <p:cNvSpPr txBox="1">
            <a:spLocks noChangeArrowheads="1"/>
          </p:cNvSpPr>
          <p:nvPr/>
        </p:nvSpPr>
        <p:spPr bwMode="auto">
          <a:xfrm>
            <a:off x="21099463" y="4747304"/>
            <a:ext cx="9144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6" name="Text Box 580"/>
          <p:cNvSpPr txBox="1">
            <a:spLocks noChangeArrowheads="1"/>
          </p:cNvSpPr>
          <p:nvPr/>
        </p:nvSpPr>
        <p:spPr bwMode="auto">
          <a:xfrm>
            <a:off x="4987822" y="41288599"/>
            <a:ext cx="592137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Commit time 2PL fine grained write locks + verify read versions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7" name="Text Box 581"/>
          <p:cNvSpPr txBox="1">
            <a:spLocks noChangeArrowheads="1"/>
          </p:cNvSpPr>
          <p:nvPr/>
        </p:nvSpPr>
        <p:spPr bwMode="auto">
          <a:xfrm>
            <a:off x="17970501" y="5656942"/>
            <a:ext cx="13204927" cy="1252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Seamless co-existence of threads that do not speculate past a lock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Basic idea : Log the version number of speculated locks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Speculative threads ensure the lock versions are unchanged at commit time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Non speculative threads check version numbers of objects before using them to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ensure no committed but unwritten changes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 rudimentary version of this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multigranularity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locking idea published [1]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Memory management (no write after free by speculative threads)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support a variable number of threads in the system – avoid epoch based 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solutions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Use external metadata like TL2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For efficiency readers should not need to indirect outside objects</a:t>
            </a:r>
          </a:p>
          <a:p>
            <a:pPr marL="914400" lvl="2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Solution: Version number in objects + external lock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Lock properties (preserve priority inheritance/fairness properties of locks)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Non-speculative threads should never be blocked by speculative threads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be able to copy out unwritten data from committed threads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be able to prevent failed threads from writing to version numbers of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freed objects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Can achieve this by using OS/scheduler support to revoke fine grained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Lock composition (make lock based programs easier to write)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8" name="Text Box 583"/>
          <p:cNvSpPr txBox="1">
            <a:spLocks noChangeArrowheads="1"/>
          </p:cNvSpPr>
          <p:nvPr/>
        </p:nvSpPr>
        <p:spPr bwMode="auto">
          <a:xfrm>
            <a:off x="18199102" y="16248742"/>
            <a:ext cx="2097088" cy="18065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lock(bar)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lock(foo)</a:t>
            </a:r>
            <a:endParaRPr kumimoji="0" lang="en-US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9" name="Text Box 584"/>
          <p:cNvSpPr txBox="1">
            <a:spLocks noChangeArrowheads="1"/>
          </p:cNvSpPr>
          <p:nvPr/>
        </p:nvSpPr>
        <p:spPr bwMode="auto">
          <a:xfrm>
            <a:off x="22009102" y="16172542"/>
            <a:ext cx="2097088" cy="18065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lock(foo)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lock(bar)</a:t>
            </a:r>
            <a:endParaRPr kumimoji="0" lang="en-US" sz="2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140" name="Picture 586" descr="MCj04363970000[1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256502" y="16172542"/>
            <a:ext cx="1828800" cy="1828800"/>
          </a:xfrm>
          <a:prstGeom prst="rect">
            <a:avLst/>
          </a:prstGeom>
          <a:noFill/>
        </p:spPr>
      </p:pic>
      <p:sp>
        <p:nvSpPr>
          <p:cNvPr id="141" name="Text Box 587"/>
          <p:cNvSpPr txBox="1">
            <a:spLocks noChangeArrowheads="1"/>
          </p:cNvSpPr>
          <p:nvPr/>
        </p:nvSpPr>
        <p:spPr bwMode="auto">
          <a:xfrm>
            <a:off x="19951702" y="17315542"/>
            <a:ext cx="24257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Deadlock !!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2" name="Text Box 588"/>
          <p:cNvSpPr txBox="1">
            <a:spLocks noChangeArrowheads="1"/>
          </p:cNvSpPr>
          <p:nvPr/>
        </p:nvSpPr>
        <p:spPr bwMode="auto">
          <a:xfrm>
            <a:off x="24599902" y="15791542"/>
            <a:ext cx="24384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3" name="Text Box 589"/>
          <p:cNvSpPr txBox="1">
            <a:spLocks noChangeArrowheads="1"/>
          </p:cNvSpPr>
          <p:nvPr/>
        </p:nvSpPr>
        <p:spPr bwMode="auto">
          <a:xfrm>
            <a:off x="23685502" y="15410542"/>
            <a:ext cx="4054475" cy="1797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compose(foo, foobar);</a:t>
            </a:r>
          </a:p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compose(bar, foobar);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4" name="Text Box 590"/>
          <p:cNvSpPr txBox="1">
            <a:spLocks noChangeArrowheads="1"/>
          </p:cNvSpPr>
          <p:nvPr/>
        </p:nvSpPr>
        <p:spPr bwMode="auto">
          <a:xfrm>
            <a:off x="23837902" y="16553542"/>
            <a:ext cx="6324600" cy="2238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safe_lock(foo)/safe_lock(bar):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Acquire foobar in place of foo/bar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Ensure foo/bar is free before proceeding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7" name="Rectangle 9"/>
          <p:cNvSpPr>
            <a:spLocks noChangeArrowheads="1"/>
          </p:cNvSpPr>
          <p:nvPr/>
        </p:nvSpPr>
        <p:spPr bwMode="auto">
          <a:xfrm>
            <a:off x="0" y="4488928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Amitabha Roy</Template>
  <TotalTime>15</TotalTime>
  <Words>1022</Words>
  <Application>Microsoft Office PowerPoint</Application>
  <PresentationFormat>Custom</PresentationFormat>
  <Paragraphs>139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Narrow</vt:lpstr>
      <vt:lpstr>Custom Design</vt:lpstr>
      <vt:lpstr>1_Custom Design</vt:lpstr>
      <vt:lpstr>2_Custom Design</vt:lpstr>
      <vt:lpstr>Chart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software lock elision</dc:title>
  <dc:creator>Amitabha Roy</dc:creator>
  <cp:lastModifiedBy>Clare Scallon (Vega Consulting LLC)</cp:lastModifiedBy>
  <cp:revision>4</cp:revision>
  <dcterms:created xsi:type="dcterms:W3CDTF">2008-07-03T09:50:07Z</dcterms:created>
  <dcterms:modified xsi:type="dcterms:W3CDTF">2016-08-05T16:54:58Z</dcterms:modified>
</cp:coreProperties>
</file>