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58" r:id="rId5"/>
    <p:sldMasterId id="2147483680" r:id="rId6"/>
    <p:sldMasterId id="2147483692" r:id="rId7"/>
    <p:sldMasterId id="2147483702" r:id="rId8"/>
    <p:sldMasterId id="2147483712" r:id="rId9"/>
  </p:sldMasterIdLst>
  <p:notesMasterIdLst>
    <p:notesMasterId r:id="rId42"/>
  </p:notesMasterIdLst>
  <p:sldIdLst>
    <p:sldId id="314" r:id="rId10"/>
    <p:sldId id="319" r:id="rId11"/>
    <p:sldId id="320" r:id="rId12"/>
    <p:sldId id="321" r:id="rId13"/>
    <p:sldId id="322" r:id="rId14"/>
    <p:sldId id="318" r:id="rId15"/>
    <p:sldId id="283" r:id="rId16"/>
    <p:sldId id="274" r:id="rId17"/>
    <p:sldId id="287" r:id="rId18"/>
    <p:sldId id="295" r:id="rId19"/>
    <p:sldId id="324" r:id="rId20"/>
    <p:sldId id="327" r:id="rId21"/>
    <p:sldId id="328" r:id="rId22"/>
    <p:sldId id="342" r:id="rId23"/>
    <p:sldId id="329" r:id="rId24"/>
    <p:sldId id="330" r:id="rId25"/>
    <p:sldId id="331" r:id="rId26"/>
    <p:sldId id="332" r:id="rId27"/>
    <p:sldId id="336" r:id="rId28"/>
    <p:sldId id="337" r:id="rId29"/>
    <p:sldId id="338" r:id="rId30"/>
    <p:sldId id="339" r:id="rId31"/>
    <p:sldId id="340" r:id="rId32"/>
    <p:sldId id="341" r:id="rId33"/>
    <p:sldId id="297" r:id="rId34"/>
    <p:sldId id="309" r:id="rId35"/>
    <p:sldId id="316" r:id="rId36"/>
    <p:sldId id="308" r:id="rId37"/>
    <p:sldId id="268" r:id="rId38"/>
    <p:sldId id="271" r:id="rId39"/>
    <p:sldId id="270" r:id="rId40"/>
    <p:sldId id="264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2" autoAdjust="0"/>
    <p:restoredTop sz="70343" autoAdjust="0"/>
  </p:normalViewPr>
  <p:slideViewPr>
    <p:cSldViewPr>
      <p:cViewPr varScale="1">
        <p:scale>
          <a:sx n="63" d="100"/>
          <a:sy n="63" d="100"/>
        </p:scale>
        <p:origin x="20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D28A2-1093-4A95-8330-384D8CB3274F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17CDC-9951-420F-9271-77298E4B9F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8E17CDC-9951-420F-9271-77298E4B9FF5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14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7255A-8705-4C58-9AF0-E8DF6363805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AE004-87DB-4A78-B5F1-DE4D9C9FBBE7}" type="slidenum">
              <a:rPr lang="en-GB"/>
              <a:pPr/>
              <a:t>20</a:t>
            </a:fld>
            <a:endParaRPr lang="en-GB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3058-9C97-4CA8-8CA0-F07EBF113FA0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17CDC-9951-420F-9271-77298E4B9F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147002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2745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7" indent="0">
              <a:buNone/>
              <a:defRPr sz="1800" b="1"/>
            </a:lvl3pPr>
            <a:lvl4pPr marL="1371596" indent="0">
              <a:buNone/>
              <a:defRPr sz="1600" b="1"/>
            </a:lvl4pPr>
            <a:lvl5pPr marL="1828794" indent="0">
              <a:buNone/>
              <a:defRPr sz="1600" b="1"/>
            </a:lvl5pPr>
            <a:lvl6pPr marL="2285992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89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7" indent="0">
              <a:buNone/>
              <a:defRPr sz="1800" b="1"/>
            </a:lvl3pPr>
            <a:lvl4pPr marL="1371596" indent="0">
              <a:buNone/>
              <a:defRPr sz="1600" b="1"/>
            </a:lvl4pPr>
            <a:lvl5pPr marL="1828794" indent="0">
              <a:buNone/>
              <a:defRPr sz="1600" b="1"/>
            </a:lvl5pPr>
            <a:lvl6pPr marL="2285992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89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9" indent="0">
              <a:buNone/>
              <a:defRPr sz="1200"/>
            </a:lvl2pPr>
            <a:lvl3pPr marL="914397" indent="0">
              <a:buNone/>
              <a:defRPr sz="1000"/>
            </a:lvl3pPr>
            <a:lvl4pPr marL="1371596" indent="0">
              <a:buNone/>
              <a:defRPr sz="900"/>
            </a:lvl4pPr>
            <a:lvl5pPr marL="1828794" indent="0">
              <a:buNone/>
              <a:defRPr sz="900"/>
            </a:lvl5pPr>
            <a:lvl6pPr marL="2285992" indent="0">
              <a:buNone/>
              <a:defRPr sz="900"/>
            </a:lvl6pPr>
            <a:lvl7pPr marL="2743191" indent="0">
              <a:buNone/>
              <a:defRPr sz="900"/>
            </a:lvl7pPr>
            <a:lvl8pPr marL="3200389" indent="0">
              <a:buNone/>
              <a:defRPr sz="900"/>
            </a:lvl8pPr>
            <a:lvl9pPr marL="36575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9" indent="0">
              <a:buNone/>
              <a:defRPr sz="2800"/>
            </a:lvl2pPr>
            <a:lvl3pPr marL="914397" indent="0">
              <a:buNone/>
              <a:defRPr sz="2400"/>
            </a:lvl3pPr>
            <a:lvl4pPr marL="1371596" indent="0">
              <a:buNone/>
              <a:defRPr sz="2000"/>
            </a:lvl4pPr>
            <a:lvl5pPr marL="1828794" indent="0">
              <a:buNone/>
              <a:defRPr sz="2000"/>
            </a:lvl5pPr>
            <a:lvl6pPr marL="2285992" indent="0">
              <a:buNone/>
              <a:defRPr sz="2000"/>
            </a:lvl6pPr>
            <a:lvl7pPr marL="2743191" indent="0">
              <a:buNone/>
              <a:defRPr sz="2000"/>
            </a:lvl7pPr>
            <a:lvl8pPr marL="3200389" indent="0">
              <a:buNone/>
              <a:defRPr sz="2000"/>
            </a:lvl8pPr>
            <a:lvl9pPr marL="365758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9" indent="0">
              <a:buNone/>
              <a:defRPr sz="1200"/>
            </a:lvl2pPr>
            <a:lvl3pPr marL="914397" indent="0">
              <a:buNone/>
              <a:defRPr sz="1000"/>
            </a:lvl3pPr>
            <a:lvl4pPr marL="1371596" indent="0">
              <a:buNone/>
              <a:defRPr sz="900"/>
            </a:lvl4pPr>
            <a:lvl5pPr marL="1828794" indent="0">
              <a:buNone/>
              <a:defRPr sz="900"/>
            </a:lvl5pPr>
            <a:lvl6pPr marL="2285992" indent="0">
              <a:buNone/>
              <a:defRPr sz="900"/>
            </a:lvl6pPr>
            <a:lvl7pPr marL="2743191" indent="0">
              <a:buNone/>
              <a:defRPr sz="900"/>
            </a:lvl7pPr>
            <a:lvl8pPr marL="3200389" indent="0">
              <a:buNone/>
              <a:defRPr sz="900"/>
            </a:lvl8pPr>
            <a:lvl9pPr marL="36575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397" rtl="0"/>
            <a:fld id="{D4EB2FF1-9A33-497E-958D-79E43FC09C5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914397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97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97" rtl="0"/>
            <a:fld id="{37FCA710-6CB6-4664-A02B-6233A5FAE95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914397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14939"/>
            <a:ext cx="7772400" cy="7858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147002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2745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14939"/>
            <a:ext cx="7772400" cy="7858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4040188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5926"/>
            <a:ext cx="4041775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47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33473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95523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4095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4284"/>
            <a:ext cx="5486400" cy="42021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67410"/>
            <a:ext cx="5486400" cy="304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147002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2745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14939"/>
            <a:ext cx="7772400" cy="7858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4040188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5926"/>
            <a:ext cx="4041775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47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33473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95523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4095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4284"/>
            <a:ext cx="5486400" cy="42021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67410"/>
            <a:ext cx="5486400" cy="304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4040188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5926"/>
            <a:ext cx="4041775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147002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2745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14939"/>
            <a:ext cx="7772400" cy="7858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5927"/>
            <a:ext cx="4038600" cy="4214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4040188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11374"/>
            <a:ext cx="4040188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5926"/>
            <a:ext cx="4041775" cy="4254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11374"/>
            <a:ext cx="4041775" cy="378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47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33473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95523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4095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4284"/>
            <a:ext cx="5486400" cy="42021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67410"/>
            <a:ext cx="5486400" cy="304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D4676F-CA31-46F9-BE8F-7F692DFF92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8/3/2016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01CC5BB-B605-418C-B7A1-DB2EC3CC5726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GB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47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33473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95523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4095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4284"/>
            <a:ext cx="5486400" cy="42021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67410"/>
            <a:ext cx="5486400" cy="304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676F-CA31-46F9-BE8F-7F692DFF9216}" type="datetimeFigureOut">
              <a:rPr lang="en-US" smtClean="0"/>
              <a:pPr/>
              <a:t>8/3/2016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C5BB-B605-418C-B7A1-DB2EC3CC57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11" cstate="print"/>
          <a:srcRect t="6617" b="13971"/>
          <a:stretch>
            <a:fillRect/>
          </a:stretch>
        </p:blipFill>
        <p:spPr>
          <a:xfrm>
            <a:off x="-108000" y="-71462"/>
            <a:ext cx="9360000" cy="857256"/>
          </a:xfrm>
          <a:prstGeom prst="rect">
            <a:avLst/>
          </a:prstGeom>
        </p:spPr>
      </p:pic>
      <p:pic>
        <p:nvPicPr>
          <p:cNvPr id="10" name="Picture 9" descr="footer.jpg"/>
          <p:cNvPicPr>
            <a:picLocks noChangeAspect="1"/>
          </p:cNvPicPr>
          <p:nvPr userDrawn="1"/>
        </p:nvPicPr>
        <p:blipFill>
          <a:blip r:embed="rId12" cstate="print"/>
          <a:srcRect b="53681"/>
          <a:stretch>
            <a:fillRect/>
          </a:stretch>
        </p:blipFill>
        <p:spPr>
          <a:xfrm>
            <a:off x="-108000" y="6500882"/>
            <a:ext cx="9360000" cy="5000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7365"/>
            <a:ext cx="8229600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676F-CA31-46F9-BE8F-7F692DFF9216}" type="datetimeFigureOut">
              <a:rPr lang="en-US" smtClean="0"/>
              <a:pPr/>
              <a:t>8/3/2016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20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CC5BB-B605-418C-B7A1-DB2EC3CC572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MSRC_logo_white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29586" y="226800"/>
            <a:ext cx="1071570" cy="52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7" rtl="0"/>
            <a:fld id="{D4EB2FF1-9A33-497E-958D-79E43FC09C5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97" rtl="0"/>
              <a:t>8/3/2016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7" rtl="0"/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7" rtl="0"/>
            <a:fld id="{37FCA710-6CB6-4664-A02B-6233A5FAE953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97" rtl="0"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39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9" indent="-342899" algn="l" defTabSz="91439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7" indent="-285749" algn="l" defTabSz="91439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6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5" indent="-228599" algn="l" defTabSz="91439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3" indent="-228599" algn="l" defTabSz="91439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2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0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8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7" indent="-228599" algn="l" defTabSz="9143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7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6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4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2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1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9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8" algn="l" defTabSz="9143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11" cstate="print"/>
          <a:srcRect t="6617" b="13971"/>
          <a:stretch>
            <a:fillRect/>
          </a:stretch>
        </p:blipFill>
        <p:spPr>
          <a:xfrm>
            <a:off x="-108000" y="-71462"/>
            <a:ext cx="9360000" cy="857256"/>
          </a:xfrm>
          <a:prstGeom prst="rect">
            <a:avLst/>
          </a:prstGeom>
        </p:spPr>
      </p:pic>
      <p:pic>
        <p:nvPicPr>
          <p:cNvPr id="10" name="Picture 9" descr="footer.jpg"/>
          <p:cNvPicPr>
            <a:picLocks noChangeAspect="1"/>
          </p:cNvPicPr>
          <p:nvPr userDrawn="1"/>
        </p:nvPicPr>
        <p:blipFill>
          <a:blip r:embed="rId12" cstate="print"/>
          <a:srcRect b="53681"/>
          <a:stretch>
            <a:fillRect/>
          </a:stretch>
        </p:blipFill>
        <p:spPr>
          <a:xfrm>
            <a:off x="-108000" y="6500882"/>
            <a:ext cx="9360000" cy="5000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7365"/>
            <a:ext cx="8229600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20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MSRC_logo_white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29586" y="226800"/>
            <a:ext cx="1071570" cy="52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11" cstate="print"/>
          <a:srcRect t="6617" b="13971"/>
          <a:stretch>
            <a:fillRect/>
          </a:stretch>
        </p:blipFill>
        <p:spPr>
          <a:xfrm>
            <a:off x="-108000" y="-71462"/>
            <a:ext cx="9360000" cy="857256"/>
          </a:xfrm>
          <a:prstGeom prst="rect">
            <a:avLst/>
          </a:prstGeom>
        </p:spPr>
      </p:pic>
      <p:pic>
        <p:nvPicPr>
          <p:cNvPr id="10" name="Picture 9" descr="footer.jpg"/>
          <p:cNvPicPr>
            <a:picLocks noChangeAspect="1"/>
          </p:cNvPicPr>
          <p:nvPr userDrawn="1"/>
        </p:nvPicPr>
        <p:blipFill>
          <a:blip r:embed="rId12" cstate="print"/>
          <a:srcRect b="53681"/>
          <a:stretch>
            <a:fillRect/>
          </a:stretch>
        </p:blipFill>
        <p:spPr>
          <a:xfrm>
            <a:off x="-108000" y="6500882"/>
            <a:ext cx="9360000" cy="5000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7365"/>
            <a:ext cx="8229600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676F-CA31-46F9-BE8F-7F692DFF92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20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CC5BB-B605-418C-B7A1-DB2EC3CC57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MSRC_logo_white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29586" y="226800"/>
            <a:ext cx="1071570" cy="52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11" cstate="print"/>
          <a:srcRect t="6617" b="13971"/>
          <a:stretch>
            <a:fillRect/>
          </a:stretch>
        </p:blipFill>
        <p:spPr>
          <a:xfrm>
            <a:off x="-108000" y="-71462"/>
            <a:ext cx="9360000" cy="857256"/>
          </a:xfrm>
          <a:prstGeom prst="rect">
            <a:avLst/>
          </a:prstGeom>
        </p:spPr>
      </p:pic>
      <p:pic>
        <p:nvPicPr>
          <p:cNvPr id="10" name="Picture 9" descr="footer.jpg"/>
          <p:cNvPicPr>
            <a:picLocks noChangeAspect="1"/>
          </p:cNvPicPr>
          <p:nvPr userDrawn="1"/>
        </p:nvPicPr>
        <p:blipFill>
          <a:blip r:embed="rId12" cstate="print"/>
          <a:srcRect b="53681"/>
          <a:stretch>
            <a:fillRect/>
          </a:stretch>
        </p:blipFill>
        <p:spPr>
          <a:xfrm>
            <a:off x="-108000" y="6500882"/>
            <a:ext cx="9360000" cy="5000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7365"/>
            <a:ext cx="8229600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FD4676F-CA31-46F9-BE8F-7F692DFF921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8/3/2016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20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2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01CC5BB-B605-418C-B7A1-DB2EC3CC5726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GB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MSRC_logo_white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29586" y="226800"/>
            <a:ext cx="1071570" cy="52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microsoft.com/wse/2005/06/polic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gif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microsoft.com/wse/2005/06/polic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microsoft.com/wse/2005/06/polic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microsoft.com/wse/2005/06/polic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cv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um/redmond/projects/z3/" TargetMode="External"/><Relationship Id="rId7" Type="http://schemas.openxmlformats.org/officeDocument/2006/relationships/hyperlink" Target="http://research.microsoft.com/en-us/people/adg/part.asp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.ucsd.edu/liquid/" TargetMode="External"/><Relationship Id="rId5" Type="http://schemas.openxmlformats.org/officeDocument/2006/relationships/hyperlink" Target="http://research.microsoft.com/f7" TargetMode="External"/><Relationship Id="rId4" Type="http://schemas.openxmlformats.org/officeDocument/2006/relationships/hyperlink" Target="http://msdn.microsoft.com/oslo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groups/pp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en-us/groups/securit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TBackgroun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Trebuchet MS" pitchFamily="17" charset="0"/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685800" y="3103709"/>
            <a:ext cx="8077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Trebuchet MS" pitchFamily="17" charset="0"/>
              </a:rPr>
              <a:t>Programming Principles and Tools Group</a:t>
            </a:r>
          </a:p>
          <a:p>
            <a:r>
              <a:rPr lang="en-GB" sz="3200" dirty="0">
                <a:solidFill>
                  <a:srgbClr val="FFFF00"/>
                </a:solidFill>
                <a:latin typeface="Trebuchet MS" pitchFamily="17" charset="0"/>
              </a:rPr>
              <a:t>and</a:t>
            </a:r>
          </a:p>
          <a:p>
            <a:r>
              <a:rPr lang="en-GB" sz="3200" dirty="0">
                <a:solidFill>
                  <a:srgbClr val="FFFF00"/>
                </a:solidFill>
                <a:latin typeface="Trebuchet MS" pitchFamily="17" charset="0"/>
              </a:rPr>
              <a:t>Security Group</a:t>
            </a:r>
          </a:p>
          <a:p>
            <a:r>
              <a:rPr lang="en-US" dirty="0">
                <a:solidFill>
                  <a:schemeClr val="bg1"/>
                </a:solidFill>
                <a:latin typeface="Trebuchet MS" pitchFamily="17" charset="0"/>
              </a:rPr>
              <a:t>Lightning Overview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Refinement types and 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</a:t>
            </a:r>
            <a:r>
              <a:rPr lang="en-GB" dirty="0" err="1"/>
              <a:t>typechecking</a:t>
            </a:r>
            <a:r>
              <a:rPr lang="en-GB" dirty="0"/>
              <a:t> based on an external solver makes type-safe systems </a:t>
            </a:r>
            <a:r>
              <a:rPr lang="en-GB" dirty="0" err="1"/>
              <a:t>modeling</a:t>
            </a:r>
            <a:r>
              <a:rPr lang="en-GB" dirty="0"/>
              <a:t> practical, and helps extend the Microsoft platform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1714488"/>
            <a:ext cx="635798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&lt;?</a:t>
            </a:r>
            <a:r>
              <a:rPr lang="en-GB" sz="12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xml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version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1200" dirty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1.0</a:t>
            </a:r>
            <a:r>
              <a:rPr lang="en-GB" sz="1200" dirty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encoding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1200" dirty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utf-8</a:t>
            </a:r>
            <a:r>
              <a:rPr lang="en-GB" sz="1200" dirty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?&gt;</a:t>
            </a:r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</a:t>
            </a:r>
            <a:r>
              <a:rPr lang="en-GB" sz="12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xmlns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1200" dirty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u="sng" dirty="0">
                <a:solidFill>
                  <a:srgbClr val="0000FF"/>
                </a:solidFill>
                <a:latin typeface="Courier New"/>
                <a:ea typeface="Calibri"/>
                <a:cs typeface="Times New Roman"/>
                <a:hlinkClick r:id="rId3"/>
              </a:rPr>
              <a:t>http://schemas.microsoft.com/wse/2005/06/policy</a:t>
            </a:r>
            <a:r>
              <a:rPr lang="en-GB" sz="1200" dirty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</a:t>
            </a:r>
            <a:r>
              <a:rPr lang="en-GB" sz="12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name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1200" dirty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policy-CAM-42</a:t>
            </a:r>
            <a:r>
              <a:rPr lang="en-GB" sz="1200" dirty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</a:t>
            </a:r>
            <a:r>
              <a:rPr lang="en-GB" sz="12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sz="120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establishSecurityContext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1200" dirty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false</a:t>
            </a:r>
            <a:r>
              <a:rPr lang="en-GB" sz="1200" dirty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sz="120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messageProtectionOrder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1200" dirty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 err="1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EncryptBeforeSign</a:t>
            </a:r>
            <a:r>
              <a:rPr lang="en-GB" sz="1200" dirty="0">
                <a:solidFill>
                  <a:prstClr val="black"/>
                </a:solidFill>
                <a:latin typeface="Courier New"/>
                <a:ea typeface="Calibri"/>
                <a:cs typeface="Times New Roman"/>
              </a:rPr>
              <a:t>"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&lt;/</a:t>
            </a:r>
            <a:r>
              <a:rPr lang="en-GB" sz="12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&lt;/</a:t>
            </a:r>
            <a:r>
              <a:rPr lang="en-GB" sz="12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&lt;/</a:t>
            </a:r>
            <a:r>
              <a:rPr lang="en-GB" sz="12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sz="12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3" idx="1"/>
          </p:cNvCxnSpPr>
          <p:nvPr/>
        </p:nvCxnSpPr>
        <p:spPr>
          <a:xfrm flipV="1">
            <a:off x="2571736" y="2591651"/>
            <a:ext cx="357190" cy="8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007" y="1714488"/>
            <a:ext cx="9470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The Oslo </a:t>
            </a:r>
            <a:r>
              <a:rPr lang="en-GB" dirty="0" err="1"/>
              <a:t>Modeling</a:t>
            </a:r>
            <a:r>
              <a:rPr lang="en-GB" dirty="0"/>
              <a:t> Language 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3786189"/>
            <a:ext cx="8401080" cy="2714645"/>
          </a:xfrm>
        </p:spPr>
        <p:txBody>
          <a:bodyPr>
            <a:normAutofit fontScale="92500"/>
          </a:bodyPr>
          <a:lstStyle/>
          <a:p>
            <a:r>
              <a:rPr lang="en-GB" sz="2600" dirty="0"/>
              <a:t>Server stacks (</a:t>
            </a:r>
            <a:r>
              <a:rPr lang="en-GB" sz="2600" dirty="0" err="1"/>
              <a:t>eg</a:t>
            </a:r>
            <a:r>
              <a:rPr lang="en-GB" sz="2600" dirty="0"/>
              <a:t> .NET) allow post-deployment configuration</a:t>
            </a:r>
          </a:p>
          <a:p>
            <a:pPr lvl="1"/>
            <a:r>
              <a:rPr lang="en-GB" sz="2000" dirty="0"/>
              <a:t>But as server farms scale, manual configuration becomes problematic</a:t>
            </a:r>
          </a:p>
          <a:p>
            <a:pPr lvl="1"/>
            <a:r>
              <a:rPr lang="en-GB" dirty="0"/>
              <a:t>Better to drive server configurations from a central repository</a:t>
            </a:r>
          </a:p>
          <a:p>
            <a:r>
              <a:rPr lang="en-GB" sz="2600" dirty="0"/>
              <a:t>M is a new </a:t>
            </a:r>
            <a:r>
              <a:rPr lang="en-GB" sz="2600" dirty="0" err="1"/>
              <a:t>modeling</a:t>
            </a:r>
            <a:r>
              <a:rPr lang="en-GB" sz="2600" dirty="0"/>
              <a:t> language for such configuration data</a:t>
            </a:r>
          </a:p>
          <a:p>
            <a:pPr lvl="1"/>
            <a:r>
              <a:rPr lang="en-GB" dirty="0"/>
              <a:t>Ad hoc </a:t>
            </a:r>
            <a:r>
              <a:rPr lang="en-GB" dirty="0" err="1"/>
              <a:t>modeling</a:t>
            </a:r>
            <a:r>
              <a:rPr lang="en-GB" dirty="0"/>
              <a:t> languages remarkably successful in Unix/Linux world</a:t>
            </a:r>
          </a:p>
          <a:p>
            <a:pPr lvl="1"/>
            <a:r>
              <a:rPr lang="en-GB" dirty="0"/>
              <a:t>M is in development (first CTP at PDC’08, most recent May 2009)</a:t>
            </a:r>
          </a:p>
          <a:p>
            <a:pPr lvl="1"/>
            <a:r>
              <a:rPr lang="en-GB" dirty="0"/>
              <a:t>Next, Oslo in their own words...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2976" y="3000372"/>
            <a:ext cx="1428760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MyApp.exe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2976" y="2357430"/>
            <a:ext cx="1428760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prstClr val="black"/>
                </a:solidFill>
              </a:rPr>
              <a:t>MyApp.exe.config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024172"/>
            <a:ext cx="571472" cy="57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28728" y="648866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http://msdn.microsoft.com/oslo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Core of the M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643469"/>
          </a:xfrm>
        </p:spPr>
        <p:txBody>
          <a:bodyPr>
            <a:normAutofit/>
          </a:bodyPr>
          <a:lstStyle/>
          <a:p>
            <a:r>
              <a:rPr lang="en-GB" dirty="0"/>
              <a:t>A </a:t>
            </a:r>
            <a:r>
              <a:rPr lang="en-GB" b="1" dirty="0"/>
              <a:t>value</a:t>
            </a:r>
            <a:r>
              <a:rPr lang="en-GB" dirty="0"/>
              <a:t> may be a </a:t>
            </a:r>
            <a:r>
              <a:rPr lang="en-GB" b="1" dirty="0"/>
              <a:t>general value </a:t>
            </a:r>
            <a:r>
              <a:rPr lang="en-GB" dirty="0"/>
              <a:t>(integer, text, </a:t>
            </a:r>
            <a:r>
              <a:rPr lang="en-GB" dirty="0" err="1"/>
              <a:t>boolean</a:t>
            </a:r>
            <a:r>
              <a:rPr lang="en-GB" dirty="0"/>
              <a:t>, null)</a:t>
            </a:r>
          </a:p>
          <a:p>
            <a:r>
              <a:rPr lang="en-GB" dirty="0"/>
              <a:t>Or a </a:t>
            </a:r>
            <a:r>
              <a:rPr lang="en-GB" b="1" dirty="0"/>
              <a:t>collection</a:t>
            </a:r>
            <a:r>
              <a:rPr lang="en-GB" dirty="0"/>
              <a:t> (an unordered list of values),</a:t>
            </a:r>
          </a:p>
          <a:p>
            <a:r>
              <a:rPr lang="en-GB" dirty="0"/>
              <a:t>Or an </a:t>
            </a:r>
            <a:r>
              <a:rPr lang="en-GB" b="1" dirty="0"/>
              <a:t>entity</a:t>
            </a:r>
            <a:r>
              <a:rPr lang="en-GB" dirty="0"/>
              <a:t> (a finite map from string labels to values)</a:t>
            </a:r>
          </a:p>
          <a:p>
            <a:endParaRPr lang="en-US" dirty="0"/>
          </a:p>
          <a:p>
            <a:r>
              <a:rPr lang="en-US" dirty="0"/>
              <a:t>The expression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has the type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and evaluates to</a:t>
            </a:r>
          </a:p>
          <a:p>
            <a:endParaRPr lang="en-GB" dirty="0"/>
          </a:p>
          <a:p>
            <a:r>
              <a:rPr lang="en-GB" dirty="0"/>
              <a:t>Semantic domain of values (in F# syntax)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3143248"/>
            <a:ext cx="32861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( from n in { 5, 4, 0, 9, 6, 7, 10}</a:t>
            </a:r>
          </a:p>
          <a:p>
            <a:r>
              <a:rPr lang="en-GB" dirty="0">
                <a:solidFill>
                  <a:prstClr val="black"/>
                </a:solidFill>
              </a:rPr>
              <a:t>  where n &lt; 5</a:t>
            </a:r>
          </a:p>
          <a:p>
            <a:r>
              <a:rPr lang="en-GB" dirty="0">
                <a:solidFill>
                  <a:prstClr val="black"/>
                </a:solidFill>
              </a:rPr>
              <a:t>  select {Num=&gt;n, Flag=&gt;(n&gt;0)} 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4917056"/>
            <a:ext cx="421484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>
                <a:solidFill>
                  <a:prstClr val="black"/>
                </a:solidFill>
              </a:rPr>
              <a:t>{{Num=&gt;4,Flag=&gt;true},</a:t>
            </a:r>
          </a:p>
          <a:p>
            <a:r>
              <a:rPr lang="da-DK" dirty="0">
                <a:solidFill>
                  <a:prstClr val="black"/>
                </a:solidFill>
              </a:rPr>
              <a:t> {Num=&gt;0, Flag=&gt;false}}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185912"/>
            <a:ext cx="29137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{</a:t>
            </a:r>
            <a:r>
              <a:rPr lang="en-GB" dirty="0" err="1">
                <a:solidFill>
                  <a:prstClr val="black"/>
                </a:solidFill>
              </a:rPr>
              <a:t>Num:Integer</a:t>
            </a:r>
            <a:r>
              <a:rPr lang="en-GB" dirty="0">
                <a:solidFill>
                  <a:prstClr val="black"/>
                </a:solidFill>
              </a:rPr>
              <a:t>; </a:t>
            </a:r>
            <a:r>
              <a:rPr lang="en-GB" dirty="0" err="1">
                <a:solidFill>
                  <a:prstClr val="black"/>
                </a:solidFill>
              </a:rPr>
              <a:t>Flag:Logical</a:t>
            </a:r>
            <a:r>
              <a:rPr lang="en-GB" dirty="0">
                <a:solidFill>
                  <a:prstClr val="black"/>
                </a:solidFill>
              </a:rPr>
              <a:t>;}*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6140255"/>
            <a:ext cx="7500990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type General = </a:t>
            </a:r>
            <a:r>
              <a:rPr lang="en-GB" dirty="0" err="1">
                <a:solidFill>
                  <a:prstClr val="black"/>
                </a:solidFill>
              </a:rPr>
              <a:t>G_Integer</a:t>
            </a:r>
            <a:r>
              <a:rPr lang="en-GB" dirty="0">
                <a:solidFill>
                  <a:prstClr val="black"/>
                </a:solidFill>
              </a:rPr>
              <a:t> of </a:t>
            </a:r>
            <a:r>
              <a:rPr lang="en-GB" dirty="0" err="1">
                <a:solidFill>
                  <a:prstClr val="black"/>
                </a:solidFill>
              </a:rPr>
              <a:t>int</a:t>
            </a:r>
            <a:r>
              <a:rPr lang="en-GB" dirty="0">
                <a:solidFill>
                  <a:prstClr val="black"/>
                </a:solidFill>
              </a:rPr>
              <a:t> | </a:t>
            </a:r>
            <a:r>
              <a:rPr lang="en-GB" dirty="0" err="1">
                <a:solidFill>
                  <a:prstClr val="black"/>
                </a:solidFill>
              </a:rPr>
              <a:t>G_Logical</a:t>
            </a:r>
            <a:r>
              <a:rPr lang="en-GB" dirty="0">
                <a:solidFill>
                  <a:prstClr val="black"/>
                </a:solidFill>
              </a:rPr>
              <a:t> of </a:t>
            </a:r>
            <a:r>
              <a:rPr lang="en-GB" dirty="0" err="1">
                <a:solidFill>
                  <a:prstClr val="black"/>
                </a:solidFill>
              </a:rPr>
              <a:t>bool</a:t>
            </a:r>
            <a:r>
              <a:rPr lang="en-GB" dirty="0">
                <a:solidFill>
                  <a:prstClr val="black"/>
                </a:solidFill>
              </a:rPr>
              <a:t> | </a:t>
            </a:r>
            <a:r>
              <a:rPr lang="en-GB" dirty="0" err="1">
                <a:solidFill>
                  <a:prstClr val="black"/>
                </a:solidFill>
              </a:rPr>
              <a:t>G_Text</a:t>
            </a:r>
            <a:r>
              <a:rPr lang="en-GB" dirty="0">
                <a:solidFill>
                  <a:prstClr val="black"/>
                </a:solidFill>
              </a:rPr>
              <a:t> of string | </a:t>
            </a:r>
            <a:r>
              <a:rPr lang="en-GB" dirty="0" err="1">
                <a:solidFill>
                  <a:prstClr val="black"/>
                </a:solidFill>
              </a:rPr>
              <a:t>G_Null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type Value = G of General | C of Value list | E of (string * Value)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429684" cy="857256"/>
          </a:xfrm>
        </p:spPr>
        <p:txBody>
          <a:bodyPr>
            <a:normAutofit fontScale="90000"/>
          </a:bodyPr>
          <a:lstStyle/>
          <a:p>
            <a:r>
              <a:rPr lang="en-GB" dirty="0"/>
              <a:t>Interdependent Types and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357717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refinement</a:t>
            </a:r>
            <a:r>
              <a:rPr lang="en-US" dirty="0"/>
              <a:t> type  T where e   consists of the values of type </a:t>
            </a:r>
            <a:r>
              <a:rPr lang="en-US" i="1" dirty="0"/>
              <a:t>T</a:t>
            </a:r>
            <a:r>
              <a:rPr lang="en-US" dirty="0"/>
              <a:t> such that </a:t>
            </a:r>
            <a:r>
              <a:rPr lang="en-US" dirty="0" err="1"/>
              <a:t>boolean</a:t>
            </a:r>
            <a:r>
              <a:rPr lang="en-US" dirty="0"/>
              <a:t> expression </a:t>
            </a:r>
            <a:r>
              <a:rPr lang="en-US" i="1" dirty="0"/>
              <a:t>e</a:t>
            </a:r>
            <a:r>
              <a:rPr lang="en-US" dirty="0"/>
              <a:t> holds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 err="1"/>
              <a:t>typecase</a:t>
            </a:r>
            <a:r>
              <a:rPr lang="en-US" dirty="0"/>
              <a:t> expression  e in T   returns a </a:t>
            </a:r>
            <a:r>
              <a:rPr lang="en-US" dirty="0" err="1"/>
              <a:t>boolean</a:t>
            </a:r>
            <a:r>
              <a:rPr lang="en-US" dirty="0"/>
              <a:t> to indicate whether the value of </a:t>
            </a:r>
            <a:r>
              <a:rPr lang="en-US" i="1" dirty="0"/>
              <a:t>e</a:t>
            </a:r>
            <a:r>
              <a:rPr lang="en-US" dirty="0"/>
              <a:t> belongs to type </a:t>
            </a:r>
            <a:r>
              <a:rPr lang="en-US" i="1" dirty="0"/>
              <a:t>T</a:t>
            </a:r>
          </a:p>
          <a:p>
            <a:pPr lvl="1"/>
            <a:r>
              <a:rPr lang="en-US" sz="2400" i="1" dirty="0"/>
              <a:t>                                                </a:t>
            </a:r>
            <a:r>
              <a:rPr lang="en-US" sz="2400" dirty="0"/>
              <a:t>returns true (due to </a:t>
            </a:r>
            <a:r>
              <a:rPr lang="en-US" sz="2400" dirty="0" err="1"/>
              <a:t>subtyping</a:t>
            </a:r>
            <a:r>
              <a:rPr lang="en-US" sz="2400" dirty="0"/>
              <a:t>)</a:t>
            </a:r>
            <a:endParaRPr lang="en-US" sz="2400" i="1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type ascription  </a:t>
            </a:r>
            <a:r>
              <a:rPr lang="en-US" dirty="0"/>
              <a:t>e : T   requires that </a:t>
            </a:r>
            <a:r>
              <a:rPr lang="en-US" i="1" dirty="0"/>
              <a:t>e</a:t>
            </a:r>
            <a:r>
              <a:rPr lang="en-US" dirty="0"/>
              <a:t> have type </a:t>
            </a:r>
            <a:r>
              <a:rPr lang="en-US" i="1" dirty="0"/>
              <a:t>T</a:t>
            </a:r>
          </a:p>
          <a:p>
            <a:pPr lvl="1"/>
            <a:r>
              <a:rPr lang="en-US" dirty="0"/>
              <a:t>Verify statically if possible</a:t>
            </a:r>
          </a:p>
          <a:p>
            <a:pPr lvl="1"/>
            <a:r>
              <a:rPr lang="en-US" dirty="0"/>
              <a:t>Compile to                                                                   if necessary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8046" y="3095560"/>
            <a:ext cx="8572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e</a:t>
            </a:r>
            <a:r>
              <a:rPr lang="en-US" sz="2400" dirty="0">
                <a:solidFill>
                  <a:prstClr val="black"/>
                </a:solidFill>
              </a:rPr>
              <a:t> in </a:t>
            </a:r>
            <a:r>
              <a:rPr lang="en-US" sz="2400" i="1" dirty="0">
                <a:solidFill>
                  <a:prstClr val="black"/>
                </a:solidFill>
              </a:rPr>
              <a:t>T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1848265"/>
            <a:ext cx="14287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T </a:t>
            </a:r>
            <a:r>
              <a:rPr lang="en-US" sz="2400" dirty="0">
                <a:solidFill>
                  <a:prstClr val="black"/>
                </a:solidFill>
              </a:rPr>
              <a:t>where </a:t>
            </a:r>
            <a:r>
              <a:rPr lang="en-US" sz="2400" i="1" dirty="0">
                <a:solidFill>
                  <a:prstClr val="black"/>
                </a:solidFill>
              </a:rPr>
              <a:t>e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896029"/>
            <a:ext cx="307183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{x=&gt;1, y=&gt;2} in {x:Any;}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4741410"/>
            <a:ext cx="7143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</a:rPr>
              <a:t>e</a:t>
            </a:r>
            <a:r>
              <a:rPr lang="en-US" sz="2400" dirty="0">
                <a:solidFill>
                  <a:prstClr val="black"/>
                </a:solidFill>
              </a:rPr>
              <a:t> : </a:t>
            </a:r>
            <a:r>
              <a:rPr lang="en-US" sz="2400" i="1" dirty="0">
                <a:solidFill>
                  <a:prstClr val="black"/>
                </a:solidFill>
              </a:rPr>
              <a:t>T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5539103"/>
            <a:ext cx="40005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(</a:t>
            </a:r>
            <a:r>
              <a:rPr lang="en-GB" sz="2400" i="1" dirty="0">
                <a:solidFill>
                  <a:prstClr val="black"/>
                </a:solidFill>
              </a:rPr>
              <a:t>e</a:t>
            </a:r>
            <a:r>
              <a:rPr lang="en-GB" sz="2400" dirty="0">
                <a:solidFill>
                  <a:prstClr val="black"/>
                </a:solidFill>
              </a:rPr>
              <a:t> in </a:t>
            </a:r>
            <a:r>
              <a:rPr lang="en-GB" sz="2400" i="1" dirty="0">
                <a:solidFill>
                  <a:prstClr val="black"/>
                </a:solidFill>
              </a:rPr>
              <a:t>T</a:t>
            </a:r>
            <a:r>
              <a:rPr lang="en-GB" sz="2400" dirty="0">
                <a:solidFill>
                  <a:prstClr val="black"/>
                </a:solidFill>
              </a:rPr>
              <a:t>) ? </a:t>
            </a:r>
            <a:r>
              <a:rPr lang="en-GB" sz="2400" i="1" dirty="0">
                <a:solidFill>
                  <a:prstClr val="black"/>
                </a:solidFill>
              </a:rPr>
              <a:t>e</a:t>
            </a:r>
            <a:r>
              <a:rPr lang="en-GB" sz="2400" dirty="0">
                <a:solidFill>
                  <a:prstClr val="black"/>
                </a:solidFill>
              </a:rPr>
              <a:t> : throw "type error"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 in 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Example: type-safe unions</a:t>
            </a:r>
          </a:p>
          <a:p>
            <a:r>
              <a:rPr lang="en-GB" dirty="0"/>
              <a:t>Demo: comparison of M/</a:t>
            </a:r>
            <a:r>
              <a:rPr lang="en-GB" dirty="0" err="1"/>
              <a:t>MiniM</a:t>
            </a:r>
            <a:endParaRPr lang="en-GB" dirty="0"/>
          </a:p>
          <a:p>
            <a:r>
              <a:rPr lang="en-GB" dirty="0"/>
              <a:t>Case study: how static typing may help Dynamic 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Derived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Empty type</a:t>
            </a:r>
          </a:p>
          <a:p>
            <a:endParaRPr lang="en-US" dirty="0"/>
          </a:p>
          <a:p>
            <a:r>
              <a:rPr lang="en-US" dirty="0"/>
              <a:t>Singleton type</a:t>
            </a:r>
          </a:p>
          <a:p>
            <a:endParaRPr lang="en-US" dirty="0"/>
          </a:p>
          <a:p>
            <a:r>
              <a:rPr lang="en-US" dirty="0"/>
              <a:t>Null type</a:t>
            </a:r>
          </a:p>
          <a:p>
            <a:endParaRPr lang="en-US" dirty="0"/>
          </a:p>
          <a:p>
            <a:r>
              <a:rPr lang="en-US" dirty="0"/>
              <a:t>Union type</a:t>
            </a:r>
          </a:p>
          <a:p>
            <a:endParaRPr lang="en-US" dirty="0"/>
          </a:p>
          <a:p>
            <a:r>
              <a:rPr lang="en-US" dirty="0" err="1"/>
              <a:t>Nullable</a:t>
            </a:r>
            <a:r>
              <a:rPr lang="en-US" dirty="0"/>
              <a:t> 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9172" y="2724885"/>
            <a:ext cx="358596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{</a:t>
            </a:r>
            <a:r>
              <a:rPr lang="en-GB" sz="2400" i="1" dirty="0">
                <a:solidFill>
                  <a:prstClr val="black"/>
                </a:solidFill>
              </a:rPr>
              <a:t>e</a:t>
            </a:r>
            <a:r>
              <a:rPr lang="en-GB" sz="2400" dirty="0">
                <a:solidFill>
                  <a:prstClr val="black"/>
                </a:solidFill>
              </a:rPr>
              <a:t>} </a:t>
            </a:r>
            <a:r>
              <a:rPr lang="en-GB" sz="2400" dirty="0">
                <a:solidFill>
                  <a:prstClr val="black"/>
                </a:solidFill>
                <a:sym typeface="Symbol"/>
              </a:rPr>
              <a:t></a:t>
            </a:r>
            <a:r>
              <a:rPr lang="en-GB" sz="2400" dirty="0">
                <a:solidFill>
                  <a:prstClr val="black"/>
                </a:solidFill>
              </a:rPr>
              <a:t>   Any where value==</a:t>
            </a:r>
            <a:r>
              <a:rPr lang="en-GB" sz="2400" i="1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5726" y="1857364"/>
            <a:ext cx="35179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Empty </a:t>
            </a:r>
            <a:r>
              <a:rPr lang="en-GB" sz="2400" dirty="0">
                <a:solidFill>
                  <a:prstClr val="black"/>
                </a:solidFill>
                <a:sym typeface="Symbol"/>
              </a:rPr>
              <a:t></a:t>
            </a:r>
            <a:r>
              <a:rPr lang="en-GB" sz="2400" dirty="0">
                <a:solidFill>
                  <a:prstClr val="black"/>
                </a:solidFill>
              </a:rPr>
              <a:t>   Any where false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40" y="3610277"/>
            <a:ext cx="17859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Null </a:t>
            </a:r>
            <a:r>
              <a:rPr lang="en-GB" sz="2400" dirty="0">
                <a:solidFill>
                  <a:prstClr val="black"/>
                </a:solidFill>
                <a:sym typeface="Symbol"/>
              </a:rPr>
              <a:t></a:t>
            </a:r>
            <a:r>
              <a:rPr lang="en-GB" sz="2400" dirty="0">
                <a:solidFill>
                  <a:prstClr val="black"/>
                </a:solidFill>
              </a:rPr>
              <a:t>  {null}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240" y="4357694"/>
            <a:ext cx="485778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</a:rPr>
              <a:t>T</a:t>
            </a:r>
            <a:r>
              <a:rPr lang="en-GB" sz="2400" dirty="0">
                <a:solidFill>
                  <a:prstClr val="black"/>
                </a:solidFill>
              </a:rPr>
              <a:t> | </a:t>
            </a:r>
            <a:r>
              <a:rPr lang="en-GB" sz="2400" i="1" dirty="0">
                <a:solidFill>
                  <a:prstClr val="black"/>
                </a:solidFill>
              </a:rPr>
              <a:t>U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  <a:sym typeface="Symbol"/>
              </a:rPr>
              <a:t></a:t>
            </a:r>
            <a:r>
              <a:rPr lang="en-GB" sz="2400" dirty="0">
                <a:solidFill>
                  <a:prstClr val="black"/>
                </a:solidFill>
              </a:rPr>
              <a:t>  Any where</a:t>
            </a:r>
          </a:p>
          <a:p>
            <a:r>
              <a:rPr lang="en-GB" sz="2400" dirty="0">
                <a:solidFill>
                  <a:prstClr val="black"/>
                </a:solidFill>
              </a:rPr>
              <a:t>                    (value in </a:t>
            </a:r>
            <a:r>
              <a:rPr lang="en-GB" sz="2400" i="1" dirty="0">
                <a:solidFill>
                  <a:prstClr val="black"/>
                </a:solidFill>
              </a:rPr>
              <a:t>T</a:t>
            </a:r>
            <a:r>
              <a:rPr lang="en-GB" sz="2400" dirty="0">
                <a:solidFill>
                  <a:prstClr val="black"/>
                </a:solidFill>
              </a:rPr>
              <a:t> || value in </a:t>
            </a:r>
            <a:r>
              <a:rPr lang="en-GB" sz="2400" i="1" dirty="0">
                <a:solidFill>
                  <a:prstClr val="black"/>
                </a:solidFill>
              </a:rPr>
              <a:t>U</a:t>
            </a:r>
            <a:r>
              <a:rPr lang="en-GB" sz="2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3240" y="5396227"/>
            <a:ext cx="307183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prstClr val="black"/>
                </a:solidFill>
              </a:rPr>
              <a:t>Nullable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i="1" dirty="0">
                <a:solidFill>
                  <a:prstClr val="black"/>
                </a:solidFill>
              </a:rPr>
              <a:t>T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  <a:sym typeface="Symbol"/>
              </a:rPr>
              <a:t></a:t>
            </a:r>
            <a:r>
              <a:rPr lang="en-GB" sz="2400" dirty="0">
                <a:solidFill>
                  <a:prstClr val="black"/>
                </a:solidFill>
              </a:rPr>
              <a:t>  </a:t>
            </a:r>
            <a:r>
              <a:rPr lang="en-GB" sz="2400" i="1" dirty="0">
                <a:solidFill>
                  <a:prstClr val="black"/>
                </a:solidFill>
              </a:rPr>
              <a:t>T</a:t>
            </a:r>
            <a:r>
              <a:rPr lang="en-GB" sz="2400" dirty="0">
                <a:solidFill>
                  <a:prstClr val="black"/>
                </a:solidFill>
              </a:rPr>
              <a:t> | {null}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Given source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our typechecker calls the solver as follows: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0" dirty="0"/>
              <a:t>Example: Type-Safe Union 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1930778"/>
            <a:ext cx="542928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type </a:t>
            </a:r>
            <a:r>
              <a:rPr lang="en-GB" sz="2400" dirty="0" err="1">
                <a:solidFill>
                  <a:prstClr val="black"/>
                </a:solidFill>
              </a:rPr>
              <a:t>NullableInt</a:t>
            </a:r>
            <a:r>
              <a:rPr lang="en-GB" sz="2400" dirty="0">
                <a:solidFill>
                  <a:prstClr val="black"/>
                </a:solidFill>
              </a:rPr>
              <a:t> : Integer | {null}</a:t>
            </a:r>
          </a:p>
          <a:p>
            <a:r>
              <a:rPr lang="en-GB" sz="2400" dirty="0">
                <a:solidFill>
                  <a:prstClr val="black"/>
                </a:solidFill>
              </a:rPr>
              <a:t>from x in ({1, null, 42, null } : </a:t>
            </a:r>
            <a:r>
              <a:rPr lang="en-GB" sz="2400" dirty="0" err="1">
                <a:solidFill>
                  <a:prstClr val="black"/>
                </a:solidFill>
              </a:rPr>
              <a:t>NullableInt</a:t>
            </a:r>
            <a:r>
              <a:rPr lang="en-GB" sz="2400" dirty="0">
                <a:solidFill>
                  <a:prstClr val="black"/>
                </a:solidFill>
              </a:rPr>
              <a:t>*)</a:t>
            </a:r>
          </a:p>
          <a:p>
            <a:r>
              <a:rPr lang="en-GB" sz="2400" dirty="0">
                <a:solidFill>
                  <a:prstClr val="black"/>
                </a:solidFill>
              </a:rPr>
              <a:t>where x!=null</a:t>
            </a:r>
          </a:p>
          <a:p>
            <a:r>
              <a:rPr lang="en-GB" sz="2400" dirty="0">
                <a:solidFill>
                  <a:prstClr val="black"/>
                </a:solidFill>
              </a:rPr>
              <a:t>select (x:Integer)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4286256"/>
            <a:ext cx="842968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(x!=null), x:NullableInt |- x in Integer</a:t>
            </a:r>
          </a:p>
          <a:p>
            <a:r>
              <a:rPr lang="en-GB" sz="2000" dirty="0">
                <a:solidFill>
                  <a:prstClr val="black"/>
                </a:solidFill>
              </a:rPr>
              <a:t>===</a:t>
            </a:r>
          </a:p>
          <a:p>
            <a:r>
              <a:rPr lang="en-GB" sz="2000" dirty="0">
                <a:solidFill>
                  <a:prstClr val="black"/>
                </a:solidFill>
              </a:rPr>
              <a:t>Asked Z3:</a:t>
            </a:r>
          </a:p>
          <a:p>
            <a:r>
              <a:rPr lang="en-GB" sz="2000" dirty="0">
                <a:solidFill>
                  <a:prstClr val="black"/>
                </a:solidFill>
              </a:rPr>
              <a:t>  (BG_PUSH (FORALL (x) (IFF ($</a:t>
            </a:r>
            <a:r>
              <a:rPr lang="en-GB" sz="2000" dirty="0" err="1">
                <a:solidFill>
                  <a:prstClr val="black"/>
                </a:solidFill>
              </a:rPr>
              <a:t>NullableInt</a:t>
            </a:r>
            <a:r>
              <a:rPr lang="en-GB" sz="2000" dirty="0">
                <a:solidFill>
                  <a:prstClr val="black"/>
                </a:solidFill>
              </a:rPr>
              <a:t> x) (OR (</a:t>
            </a:r>
            <a:r>
              <a:rPr lang="en-GB" sz="2000" dirty="0" err="1">
                <a:solidFill>
                  <a:prstClr val="black"/>
                </a:solidFill>
              </a:rPr>
              <a:t>In_Integer</a:t>
            </a:r>
            <a:r>
              <a:rPr lang="en-GB" sz="2000" dirty="0">
                <a:solidFill>
                  <a:prstClr val="black"/>
                </a:solidFill>
              </a:rPr>
              <a:t> x) (EQ x (</a:t>
            </a:r>
            <a:r>
              <a:rPr lang="en-GB" sz="2000" dirty="0" err="1">
                <a:solidFill>
                  <a:prstClr val="black"/>
                </a:solidFill>
              </a:rPr>
              <a:t>v_null</a:t>
            </a:r>
            <a:r>
              <a:rPr lang="en-GB" sz="2000" dirty="0">
                <a:solidFill>
                  <a:prstClr val="black"/>
                </a:solidFill>
              </a:rPr>
              <a:t>))))))</a:t>
            </a:r>
          </a:p>
          <a:p>
            <a:r>
              <a:rPr lang="en-GB" sz="2000" dirty="0">
                <a:solidFill>
                  <a:prstClr val="black"/>
                </a:solidFill>
              </a:rPr>
              <a:t>  (IMPLIES (AND (NOT (EQ $x (</a:t>
            </a:r>
            <a:r>
              <a:rPr lang="en-GB" sz="2000" dirty="0" err="1">
                <a:solidFill>
                  <a:prstClr val="black"/>
                </a:solidFill>
              </a:rPr>
              <a:t>v_null</a:t>
            </a:r>
            <a:r>
              <a:rPr lang="en-GB" sz="2000" dirty="0">
                <a:solidFill>
                  <a:prstClr val="black"/>
                </a:solidFill>
              </a:rPr>
              <a:t>))) ($</a:t>
            </a:r>
            <a:r>
              <a:rPr lang="en-GB" sz="2000" dirty="0" err="1">
                <a:solidFill>
                  <a:prstClr val="black"/>
                </a:solidFill>
              </a:rPr>
              <a:t>NullableInt</a:t>
            </a:r>
            <a:r>
              <a:rPr lang="en-GB" sz="2000" dirty="0">
                <a:solidFill>
                  <a:prstClr val="black"/>
                </a:solidFill>
              </a:rPr>
              <a:t> $x)) (</a:t>
            </a:r>
            <a:r>
              <a:rPr lang="en-GB" sz="2000" dirty="0" err="1">
                <a:solidFill>
                  <a:prstClr val="black"/>
                </a:solidFill>
              </a:rPr>
              <a:t>In_Integer</a:t>
            </a:r>
            <a:r>
              <a:rPr lang="en-GB" sz="2000" dirty="0">
                <a:solidFill>
                  <a:prstClr val="black"/>
                </a:solidFill>
              </a:rPr>
              <a:t> $x))</a:t>
            </a:r>
          </a:p>
          <a:p>
            <a:r>
              <a:rPr lang="en-GB" sz="2000" dirty="0">
                <a:solidFill>
                  <a:prstClr val="black"/>
                </a:solidFill>
              </a:rPr>
              <a:t>Z3 said : 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Interlude: Implementation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Expressions typed by “bidirectional rules” as in </a:t>
            </a:r>
            <a:r>
              <a:rPr lang="en-GB" dirty="0" err="1"/>
              <a:t>eg</a:t>
            </a:r>
            <a:r>
              <a:rPr lang="en-GB" dirty="0"/>
              <a:t> C#</a:t>
            </a:r>
          </a:p>
          <a:p>
            <a:pPr lvl="1"/>
            <a:r>
              <a:rPr lang="en-GB" dirty="0"/>
              <a:t>But no constraint inference</a:t>
            </a:r>
          </a:p>
          <a:p>
            <a:r>
              <a:rPr lang="en-GB" dirty="0" err="1"/>
              <a:t>Subtyping</a:t>
            </a:r>
            <a:r>
              <a:rPr lang="en-GB" dirty="0"/>
              <a:t> decided semantically, by external solver</a:t>
            </a:r>
          </a:p>
          <a:p>
            <a:pPr lvl="1"/>
            <a:r>
              <a:rPr lang="en-GB" dirty="0"/>
              <a:t>Term T(</a:t>
            </a:r>
            <a:r>
              <a:rPr lang="en-GB" i="1" dirty="0"/>
              <a:t>e</a:t>
            </a:r>
            <a:r>
              <a:rPr lang="en-GB" dirty="0"/>
              <a:t>) for each expression </a:t>
            </a:r>
            <a:r>
              <a:rPr lang="en-GB" i="1" dirty="0"/>
              <a:t>e</a:t>
            </a:r>
            <a:r>
              <a:rPr lang="en-GB" dirty="0"/>
              <a:t>, formula F(</a:t>
            </a:r>
            <a:r>
              <a:rPr lang="en-GB" i="1" dirty="0"/>
              <a:t>T</a:t>
            </a:r>
            <a:r>
              <a:rPr lang="en-GB" dirty="0"/>
              <a:t>)(</a:t>
            </a:r>
            <a:r>
              <a:rPr lang="en-GB" i="1" dirty="0"/>
              <a:t>x</a:t>
            </a:r>
            <a:r>
              <a:rPr lang="en-GB" dirty="0"/>
              <a:t>) for each type </a:t>
            </a:r>
            <a:r>
              <a:rPr lang="en-GB" i="1" dirty="0"/>
              <a:t>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err="1"/>
              <a:t>Subtyping</a:t>
            </a:r>
            <a:r>
              <a:rPr lang="en-GB" dirty="0"/>
              <a:t> is implication: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4810" y="4714884"/>
            <a:ext cx="38576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</a:rPr>
              <a:t>T</a:t>
            </a:r>
            <a:r>
              <a:rPr lang="en-GB" sz="2400" dirty="0">
                <a:solidFill>
                  <a:prstClr val="black"/>
                </a:solidFill>
              </a:rPr>
              <a:t> &lt;: </a:t>
            </a:r>
            <a:r>
              <a:rPr lang="en-GB" sz="2400" i="1" dirty="0">
                <a:solidFill>
                  <a:prstClr val="black"/>
                </a:solidFill>
              </a:rPr>
              <a:t>U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iff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  <a:sym typeface="Symbol"/>
              </a:rPr>
              <a:t></a:t>
            </a:r>
            <a:r>
              <a:rPr lang="en-GB" sz="2400" i="1" dirty="0">
                <a:solidFill>
                  <a:prstClr val="black"/>
                </a:solidFill>
                <a:sym typeface="Symbol"/>
              </a:rPr>
              <a:t>x</a:t>
            </a:r>
            <a:r>
              <a:rPr lang="en-GB" sz="2400" dirty="0">
                <a:solidFill>
                  <a:prstClr val="black"/>
                </a:solidFill>
                <a:sym typeface="Symbol"/>
              </a:rPr>
              <a:t>. F(</a:t>
            </a:r>
            <a:r>
              <a:rPr lang="en-GB" sz="2400" i="1" dirty="0">
                <a:solidFill>
                  <a:prstClr val="black"/>
                </a:solidFill>
                <a:sym typeface="Symbol"/>
              </a:rPr>
              <a:t>T</a:t>
            </a:r>
            <a:r>
              <a:rPr lang="en-GB" sz="2400" dirty="0">
                <a:solidFill>
                  <a:prstClr val="black"/>
                </a:solidFill>
                <a:sym typeface="Symbol"/>
              </a:rPr>
              <a:t>)(</a:t>
            </a:r>
            <a:r>
              <a:rPr lang="en-GB" sz="2400" i="1" dirty="0">
                <a:solidFill>
                  <a:prstClr val="black"/>
                </a:solidFill>
                <a:sym typeface="Symbol"/>
              </a:rPr>
              <a:t>x</a:t>
            </a:r>
            <a:r>
              <a:rPr lang="en-GB" sz="2400" dirty="0">
                <a:solidFill>
                  <a:prstClr val="black"/>
                </a:solidFill>
                <a:sym typeface="Symbol"/>
              </a:rPr>
              <a:t>)  F(</a:t>
            </a:r>
            <a:r>
              <a:rPr lang="en-GB" sz="2400" i="1" dirty="0">
                <a:solidFill>
                  <a:prstClr val="black"/>
                </a:solidFill>
                <a:sym typeface="Symbol"/>
              </a:rPr>
              <a:t>U</a:t>
            </a:r>
            <a:r>
              <a:rPr lang="en-GB" sz="2400" dirty="0">
                <a:solidFill>
                  <a:prstClr val="black"/>
                </a:solidFill>
                <a:sym typeface="Symbol"/>
              </a:rPr>
              <a:t>)(</a:t>
            </a:r>
            <a:r>
              <a:rPr lang="en-GB" sz="2400" i="1" dirty="0">
                <a:solidFill>
                  <a:prstClr val="black"/>
                </a:solidFill>
                <a:sym typeface="Symbol"/>
              </a:rPr>
              <a:t>x</a:t>
            </a:r>
            <a:r>
              <a:rPr lang="en-GB" sz="2400" dirty="0">
                <a:solidFill>
                  <a:prstClr val="black"/>
                </a:solidFill>
                <a:sym typeface="Symbol"/>
              </a:rPr>
              <a:t>)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5357826"/>
            <a:ext cx="75009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[42] &lt;: (Integer where value &lt; 100) </a:t>
            </a:r>
            <a:r>
              <a:rPr lang="en-GB" sz="2400" dirty="0" err="1">
                <a:solidFill>
                  <a:prstClr val="black"/>
                </a:solidFill>
              </a:rPr>
              <a:t>iff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  <a:sym typeface="Symbol"/>
              </a:rPr>
              <a:t></a:t>
            </a:r>
            <a:r>
              <a:rPr lang="en-GB" sz="2400" dirty="0">
                <a:solidFill>
                  <a:prstClr val="black"/>
                </a:solidFill>
              </a:rPr>
              <a:t>x. (x=42) </a:t>
            </a:r>
            <a:r>
              <a:rPr lang="en-GB" sz="2400" dirty="0">
                <a:solidFill>
                  <a:prstClr val="black"/>
                </a:solidFill>
                <a:sym typeface="Symbol"/>
              </a:rPr>
              <a:t></a:t>
            </a:r>
            <a:r>
              <a:rPr lang="en-GB" sz="24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(x&lt;100)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3598135"/>
            <a:ext cx="55721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F( [42] )(x) = (x=42)</a:t>
            </a:r>
          </a:p>
          <a:p>
            <a:r>
              <a:rPr lang="en-GB" sz="2400" dirty="0">
                <a:solidFill>
                  <a:prstClr val="black"/>
                </a:solidFill>
              </a:rPr>
              <a:t>F( Integer where value &lt; 100 )(x) = (x&lt;100)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Comparing the </a:t>
            </a:r>
            <a:r>
              <a:rPr lang="en-US" dirty="0" err="1"/>
              <a:t>MiniM</a:t>
            </a:r>
            <a:r>
              <a:rPr lang="en-US" dirty="0"/>
              <a:t> </a:t>
            </a:r>
            <a:r>
              <a:rPr lang="en-US" dirty="0" err="1"/>
              <a:t>typechecker</a:t>
            </a:r>
            <a:r>
              <a:rPr lang="en-US" dirty="0"/>
              <a:t> with the May CTP M </a:t>
            </a:r>
            <a:r>
              <a:rPr lang="en-US" dirty="0" err="1"/>
              <a:t>typechecker</a:t>
            </a:r>
            <a:r>
              <a:rPr lang="en-US" dirty="0"/>
              <a:t>;</a:t>
            </a:r>
          </a:p>
          <a:p>
            <a:r>
              <a:rPr lang="en-US" dirty="0" err="1"/>
              <a:t>MiniM</a:t>
            </a:r>
            <a:r>
              <a:rPr lang="en-US" dirty="0"/>
              <a:t> focuses on types, lacks significant features like extents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928670"/>
            <a:ext cx="26432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" dirty="0">
                <a:solidFill>
                  <a:prstClr val="black"/>
                </a:solidFill>
              </a:rPr>
              <a:t>module M {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F() : Integer32 where value == 2 { 3 }</a:t>
            </a:r>
          </a:p>
          <a:p>
            <a:r>
              <a:rPr lang="en-GB" sz="600" dirty="0">
                <a:solidFill>
                  <a:prstClr val="black"/>
                </a:solidFill>
              </a:rPr>
              <a:t>}</a:t>
            </a:r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714488"/>
            <a:ext cx="271464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" dirty="0">
                <a:solidFill>
                  <a:prstClr val="black"/>
                </a:solidFill>
              </a:rPr>
              <a:t>module Constraints</a:t>
            </a:r>
          </a:p>
          <a:p>
            <a:r>
              <a:rPr lang="en-GB" sz="600" dirty="0">
                <a:solidFill>
                  <a:prstClr val="black"/>
                </a:solidFill>
              </a:rPr>
              <a:t>{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type Person : { </a:t>
            </a:r>
            <a:r>
              <a:rPr lang="en-GB" sz="600" dirty="0" err="1">
                <a:solidFill>
                  <a:prstClr val="black"/>
                </a:solidFill>
              </a:rPr>
              <a:t>Name:Text</a:t>
            </a:r>
            <a:r>
              <a:rPr lang="en-GB" sz="600" dirty="0">
                <a:solidFill>
                  <a:prstClr val="black"/>
                </a:solidFill>
              </a:rPr>
              <a:t>; Age:Integer32; };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type </a:t>
            </a:r>
            <a:r>
              <a:rPr lang="en-GB" sz="600" dirty="0" err="1">
                <a:solidFill>
                  <a:prstClr val="black"/>
                </a:solidFill>
              </a:rPr>
              <a:t>EligiblePerson</a:t>
            </a:r>
            <a:r>
              <a:rPr lang="en-GB" sz="600" dirty="0">
                <a:solidFill>
                  <a:prstClr val="black"/>
                </a:solidFill>
              </a:rPr>
              <a:t> : Person where </a:t>
            </a:r>
            <a:r>
              <a:rPr lang="en-GB" sz="600" dirty="0" err="1">
                <a:solidFill>
                  <a:prstClr val="black"/>
                </a:solidFill>
              </a:rPr>
              <a:t>value.Age</a:t>
            </a:r>
            <a:r>
              <a:rPr lang="en-GB" sz="600" dirty="0">
                <a:solidFill>
                  <a:prstClr val="black"/>
                </a:solidFill>
              </a:rPr>
              <a:t> &gt; 17;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type Marriage : { </a:t>
            </a:r>
            <a:r>
              <a:rPr lang="en-GB" sz="600" dirty="0" err="1">
                <a:solidFill>
                  <a:prstClr val="black"/>
                </a:solidFill>
              </a:rPr>
              <a:t>SpouseA</a:t>
            </a:r>
            <a:r>
              <a:rPr lang="en-GB" sz="600" dirty="0">
                <a:solidFill>
                  <a:prstClr val="black"/>
                </a:solidFill>
              </a:rPr>
              <a:t>: </a:t>
            </a:r>
            <a:r>
              <a:rPr lang="en-GB" sz="600" dirty="0" err="1">
                <a:solidFill>
                  <a:prstClr val="black"/>
                </a:solidFill>
              </a:rPr>
              <a:t>EligiblePerson</a:t>
            </a:r>
            <a:r>
              <a:rPr lang="en-GB" sz="600" dirty="0">
                <a:solidFill>
                  <a:prstClr val="black"/>
                </a:solidFill>
              </a:rPr>
              <a:t>; </a:t>
            </a:r>
            <a:r>
              <a:rPr lang="en-GB" sz="600" dirty="0" err="1">
                <a:solidFill>
                  <a:prstClr val="black"/>
                </a:solidFill>
              </a:rPr>
              <a:t>SpouseB</a:t>
            </a:r>
            <a:r>
              <a:rPr lang="en-GB" sz="600" dirty="0">
                <a:solidFill>
                  <a:prstClr val="black"/>
                </a:solidFill>
              </a:rPr>
              <a:t>: </a:t>
            </a:r>
            <a:r>
              <a:rPr lang="en-GB" sz="600" dirty="0" err="1">
                <a:solidFill>
                  <a:prstClr val="black"/>
                </a:solidFill>
              </a:rPr>
              <a:t>EligiblePerson</a:t>
            </a:r>
            <a:r>
              <a:rPr lang="en-GB" sz="600" dirty="0">
                <a:solidFill>
                  <a:prstClr val="black"/>
                </a:solidFill>
              </a:rPr>
              <a:t>; };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</a:t>
            </a:r>
            <a:r>
              <a:rPr lang="en-GB" sz="600" dirty="0" err="1">
                <a:solidFill>
                  <a:prstClr val="black"/>
                </a:solidFill>
              </a:rPr>
              <a:t>PatChris</a:t>
            </a:r>
            <a:r>
              <a:rPr lang="en-GB" sz="600" dirty="0">
                <a:solidFill>
                  <a:prstClr val="black"/>
                </a:solidFill>
              </a:rPr>
              <a:t>(): Marriage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{</a:t>
            </a:r>
            <a:r>
              <a:rPr lang="en-GB" sz="600" dirty="0" err="1">
                <a:solidFill>
                  <a:prstClr val="black"/>
                </a:solidFill>
              </a:rPr>
              <a:t>SpouseA</a:t>
            </a:r>
            <a:r>
              <a:rPr lang="en-GB" sz="600" dirty="0">
                <a:solidFill>
                  <a:prstClr val="black"/>
                </a:solidFill>
              </a:rPr>
              <a:t> =&gt; {Name =&gt; "Pat", Age =&gt; 24},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 </a:t>
            </a:r>
            <a:r>
              <a:rPr lang="en-GB" sz="600" dirty="0" err="1">
                <a:solidFill>
                  <a:prstClr val="black"/>
                </a:solidFill>
              </a:rPr>
              <a:t>SpouseB</a:t>
            </a:r>
            <a:r>
              <a:rPr lang="en-GB" sz="600" dirty="0">
                <a:solidFill>
                  <a:prstClr val="black"/>
                </a:solidFill>
              </a:rPr>
              <a:t> =&gt; {Name =&gt; "Chris", Age =&gt; 32}}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}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</a:t>
            </a:r>
            <a:r>
              <a:rPr lang="en-GB" sz="600" dirty="0" err="1">
                <a:solidFill>
                  <a:prstClr val="black"/>
                </a:solidFill>
              </a:rPr>
              <a:t>BillySam</a:t>
            </a:r>
            <a:r>
              <a:rPr lang="en-GB" sz="600" dirty="0">
                <a:solidFill>
                  <a:prstClr val="black"/>
                </a:solidFill>
              </a:rPr>
              <a:t>(): Marriage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{</a:t>
            </a:r>
            <a:r>
              <a:rPr lang="en-GB" sz="600" dirty="0" err="1">
                <a:solidFill>
                  <a:prstClr val="black"/>
                </a:solidFill>
              </a:rPr>
              <a:t>SpouseA</a:t>
            </a:r>
            <a:r>
              <a:rPr lang="en-GB" sz="600" dirty="0">
                <a:solidFill>
                  <a:prstClr val="black"/>
                </a:solidFill>
              </a:rPr>
              <a:t> =&gt; {Name =&gt; "Billy", Age =&gt; 4},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 </a:t>
            </a:r>
            <a:r>
              <a:rPr lang="en-GB" sz="600" dirty="0" err="1">
                <a:solidFill>
                  <a:prstClr val="black"/>
                </a:solidFill>
              </a:rPr>
              <a:t>SpouseB</a:t>
            </a:r>
            <a:r>
              <a:rPr lang="en-GB" sz="600" dirty="0">
                <a:solidFill>
                  <a:prstClr val="black"/>
                </a:solidFill>
              </a:rPr>
              <a:t> =&gt; {Name =&gt; "Sam", Age =&gt; 5}}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}</a:t>
            </a:r>
          </a:p>
          <a:p>
            <a:r>
              <a:rPr lang="en-GB" sz="600" dirty="0">
                <a:solidFill>
                  <a:prstClr val="black"/>
                </a:solidFill>
              </a:rPr>
              <a:t>}</a:t>
            </a:r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920" y="928670"/>
            <a:ext cx="2500330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" dirty="0">
                <a:solidFill>
                  <a:prstClr val="black"/>
                </a:solidFill>
              </a:rPr>
              <a:t>module </a:t>
            </a:r>
            <a:r>
              <a:rPr lang="en-GB" sz="600" dirty="0" err="1">
                <a:solidFill>
                  <a:prstClr val="black"/>
                </a:solidFill>
              </a:rPr>
              <a:t>TaggedUnions</a:t>
            </a:r>
            <a:endParaRPr lang="en-GB" sz="600" dirty="0">
              <a:solidFill>
                <a:prstClr val="black"/>
              </a:solidFill>
            </a:endParaRPr>
          </a:p>
          <a:p>
            <a:r>
              <a:rPr lang="en-GB" sz="600" dirty="0">
                <a:solidFill>
                  <a:prstClr val="black"/>
                </a:solidFill>
              </a:rPr>
              <a:t>{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type T1 : {tag: {42}; bar: Integer32;};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type T2 : {tag: {43}; </a:t>
            </a:r>
            <a:r>
              <a:rPr lang="en-GB" sz="600" dirty="0" err="1">
                <a:solidFill>
                  <a:prstClr val="black"/>
                </a:solidFill>
              </a:rPr>
              <a:t>foo</a:t>
            </a:r>
            <a:r>
              <a:rPr lang="en-GB" sz="600" dirty="0">
                <a:solidFill>
                  <a:prstClr val="black"/>
                </a:solidFill>
              </a:rPr>
              <a:t>: Text;};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type U : T1 | T2;</a:t>
            </a:r>
          </a:p>
          <a:p>
            <a:endParaRPr lang="en-GB" sz="600" dirty="0">
              <a:solidFill>
                <a:prstClr val="black"/>
              </a:solidFill>
            </a:endParaRPr>
          </a:p>
          <a:p>
            <a:r>
              <a:rPr lang="en-GB" sz="600" dirty="0">
                <a:solidFill>
                  <a:prstClr val="black"/>
                </a:solidFill>
              </a:rPr>
              <a:t>// this fails to </a:t>
            </a:r>
            <a:r>
              <a:rPr lang="en-GB" sz="600" dirty="0" err="1">
                <a:solidFill>
                  <a:prstClr val="black"/>
                </a:solidFill>
              </a:rPr>
              <a:t>typecheck</a:t>
            </a:r>
            <a:r>
              <a:rPr lang="en-GB" sz="600" dirty="0">
                <a:solidFill>
                  <a:prstClr val="black"/>
                </a:solidFill>
              </a:rPr>
              <a:t>, because it makes insufficient checks</a:t>
            </a:r>
          </a:p>
          <a:p>
            <a:r>
              <a:rPr lang="en-GB" sz="600" dirty="0">
                <a:solidFill>
                  <a:prstClr val="black"/>
                </a:solidFill>
              </a:rPr>
              <a:t>// Test1(</a:t>
            </a:r>
            <a:r>
              <a:rPr lang="en-GB" sz="600" dirty="0" err="1">
                <a:solidFill>
                  <a:prstClr val="black"/>
                </a:solidFill>
              </a:rPr>
              <a:t>xs:U</a:t>
            </a:r>
            <a:r>
              <a:rPr lang="en-GB" sz="600" dirty="0">
                <a:solidFill>
                  <a:prstClr val="black"/>
                </a:solidFill>
              </a:rPr>
              <a:t>*) : Text* { from x in </a:t>
            </a:r>
            <a:r>
              <a:rPr lang="en-GB" sz="600" dirty="0" err="1">
                <a:solidFill>
                  <a:prstClr val="black"/>
                </a:solidFill>
              </a:rPr>
              <a:t>xs</a:t>
            </a:r>
            <a:r>
              <a:rPr lang="en-GB" sz="600" dirty="0">
                <a:solidFill>
                  <a:prstClr val="black"/>
                </a:solidFill>
              </a:rPr>
              <a:t> select x.foo  }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Test2(</a:t>
            </a:r>
            <a:r>
              <a:rPr lang="en-GB" sz="600" dirty="0" err="1">
                <a:solidFill>
                  <a:prstClr val="black"/>
                </a:solidFill>
              </a:rPr>
              <a:t>xs</a:t>
            </a:r>
            <a:r>
              <a:rPr lang="en-GB" sz="600" dirty="0">
                <a:solidFill>
                  <a:prstClr val="black"/>
                </a:solidFill>
              </a:rPr>
              <a:t> : U*) : Text*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  from x in </a:t>
            </a:r>
            <a:r>
              <a:rPr lang="en-GB" sz="600" dirty="0" err="1">
                <a:solidFill>
                  <a:prstClr val="black"/>
                </a:solidFill>
              </a:rPr>
              <a:t>xs</a:t>
            </a:r>
            <a:r>
              <a:rPr lang="en-GB" sz="600" dirty="0">
                <a:solidFill>
                  <a:prstClr val="black"/>
                </a:solidFill>
              </a:rPr>
              <a:t> select ( x.tag==42 ? "Hello" : x.foo )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}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Test3(</a:t>
            </a:r>
            <a:r>
              <a:rPr lang="en-GB" sz="600" dirty="0" err="1">
                <a:solidFill>
                  <a:prstClr val="black"/>
                </a:solidFill>
              </a:rPr>
              <a:t>xs</a:t>
            </a:r>
            <a:r>
              <a:rPr lang="en-GB" sz="600" dirty="0">
                <a:solidFill>
                  <a:prstClr val="black"/>
                </a:solidFill>
              </a:rPr>
              <a:t> : U*) : Text*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  from x in </a:t>
            </a:r>
            <a:r>
              <a:rPr lang="en-GB" sz="600" dirty="0" err="1">
                <a:solidFill>
                  <a:prstClr val="black"/>
                </a:solidFill>
              </a:rPr>
              <a:t>xs</a:t>
            </a:r>
            <a:r>
              <a:rPr lang="en-GB" sz="600" dirty="0">
                <a:solidFill>
                  <a:prstClr val="black"/>
                </a:solidFill>
              </a:rPr>
              <a:t> where (x.tag==43) select x.foo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}</a:t>
            </a:r>
          </a:p>
          <a:p>
            <a:r>
              <a:rPr lang="en-GB" sz="600" dirty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7488" y="928670"/>
            <a:ext cx="2690791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" dirty="0">
                <a:solidFill>
                  <a:prstClr val="black"/>
                </a:solidFill>
              </a:rPr>
              <a:t>module </a:t>
            </a:r>
            <a:r>
              <a:rPr lang="en-GB" sz="600" dirty="0" err="1">
                <a:solidFill>
                  <a:prstClr val="black"/>
                </a:solidFill>
              </a:rPr>
              <a:t>MinimTests</a:t>
            </a:r>
            <a:endParaRPr lang="en-GB" sz="600" dirty="0">
              <a:solidFill>
                <a:prstClr val="black"/>
              </a:solidFill>
            </a:endParaRPr>
          </a:p>
          <a:p>
            <a:r>
              <a:rPr lang="en-GB" sz="600" dirty="0">
                <a:solidFill>
                  <a:prstClr val="black"/>
                </a:solidFill>
              </a:rPr>
              <a:t>{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type Operator : Text where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value=="plus" || value=="minus" ||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value=="times" || value=="div";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type Expression :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{kind:{"variable"}; name: Text;} |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{kind:{"integer"}; </a:t>
            </a:r>
            <a:r>
              <a:rPr lang="en-GB" sz="600" dirty="0" err="1">
                <a:solidFill>
                  <a:prstClr val="black"/>
                </a:solidFill>
              </a:rPr>
              <a:t>val</a:t>
            </a:r>
            <a:r>
              <a:rPr lang="en-GB" sz="600" dirty="0">
                <a:solidFill>
                  <a:prstClr val="black"/>
                </a:solidFill>
              </a:rPr>
              <a:t>: Integer32;} |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{kind:{"binary app"}; operator: Operator;arg1: Expression; arg2: Expression;};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type Statement :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{kind:{"assignment"}; </a:t>
            </a:r>
            <a:r>
              <a:rPr lang="en-GB" sz="600" dirty="0" err="1">
                <a:solidFill>
                  <a:prstClr val="black"/>
                </a:solidFill>
              </a:rPr>
              <a:t>var</a:t>
            </a:r>
            <a:r>
              <a:rPr lang="en-GB" sz="600" dirty="0">
                <a:solidFill>
                  <a:prstClr val="black"/>
                </a:solidFill>
              </a:rPr>
              <a:t>: Text; </a:t>
            </a:r>
            <a:r>
              <a:rPr lang="en-GB" sz="600" dirty="0" err="1">
                <a:solidFill>
                  <a:prstClr val="black"/>
                </a:solidFill>
              </a:rPr>
              <a:t>rhs</a:t>
            </a:r>
            <a:r>
              <a:rPr lang="en-GB" sz="600" dirty="0">
                <a:solidFill>
                  <a:prstClr val="black"/>
                </a:solidFill>
              </a:rPr>
              <a:t>: Expression;} |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{kind:{"while"}; </a:t>
            </a:r>
            <a:r>
              <a:rPr lang="en-GB" sz="600" dirty="0" err="1">
                <a:solidFill>
                  <a:prstClr val="black"/>
                </a:solidFill>
              </a:rPr>
              <a:t>test:Expression</a:t>
            </a:r>
            <a:r>
              <a:rPr lang="en-GB" sz="600" dirty="0">
                <a:solidFill>
                  <a:prstClr val="black"/>
                </a:solidFill>
              </a:rPr>
              <a:t>; </a:t>
            </a:r>
            <a:r>
              <a:rPr lang="en-GB" sz="600" dirty="0" err="1">
                <a:solidFill>
                  <a:prstClr val="black"/>
                </a:solidFill>
              </a:rPr>
              <a:t>body:Statement</a:t>
            </a:r>
            <a:r>
              <a:rPr lang="en-GB" sz="600" dirty="0">
                <a:solidFill>
                  <a:prstClr val="black"/>
                </a:solidFill>
              </a:rPr>
              <a:t>;} |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{kind:{"if"}; </a:t>
            </a:r>
            <a:r>
              <a:rPr lang="en-GB" sz="600" dirty="0" err="1">
                <a:solidFill>
                  <a:prstClr val="black"/>
                </a:solidFill>
              </a:rPr>
              <a:t>test:Expression</a:t>
            </a:r>
            <a:r>
              <a:rPr lang="en-GB" sz="600" dirty="0">
                <a:solidFill>
                  <a:prstClr val="black"/>
                </a:solidFill>
              </a:rPr>
              <a:t>; </a:t>
            </a:r>
            <a:r>
              <a:rPr lang="en-GB" sz="600" dirty="0" err="1">
                <a:solidFill>
                  <a:prstClr val="black"/>
                </a:solidFill>
              </a:rPr>
              <a:t>tt:Statement</a:t>
            </a:r>
            <a:r>
              <a:rPr lang="en-GB" sz="600" dirty="0">
                <a:solidFill>
                  <a:prstClr val="black"/>
                </a:solidFill>
              </a:rPr>
              <a:t>; </a:t>
            </a:r>
            <a:r>
              <a:rPr lang="en-GB" sz="600" dirty="0" err="1">
                <a:solidFill>
                  <a:prstClr val="black"/>
                </a:solidFill>
              </a:rPr>
              <a:t>ff:Statement</a:t>
            </a:r>
            <a:r>
              <a:rPr lang="en-GB" sz="600" dirty="0">
                <a:solidFill>
                  <a:prstClr val="black"/>
                </a:solidFill>
              </a:rPr>
              <a:t>;} |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{kind:{"</a:t>
            </a:r>
            <a:r>
              <a:rPr lang="en-GB" sz="600" dirty="0" err="1">
                <a:solidFill>
                  <a:prstClr val="black"/>
                </a:solidFill>
              </a:rPr>
              <a:t>seq</a:t>
            </a:r>
            <a:r>
              <a:rPr lang="en-GB" sz="600" dirty="0">
                <a:solidFill>
                  <a:prstClr val="black"/>
                </a:solidFill>
              </a:rPr>
              <a:t>"}; s1:Statement; s2:Statement;} |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{kind:{"skip"};};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</a:t>
            </a:r>
            <a:r>
              <a:rPr lang="en-GB" sz="600" dirty="0" err="1">
                <a:solidFill>
                  <a:prstClr val="black"/>
                </a:solidFill>
              </a:rPr>
              <a:t>FirstExp</a:t>
            </a:r>
            <a:r>
              <a:rPr lang="en-GB" sz="600" dirty="0">
                <a:solidFill>
                  <a:prstClr val="black"/>
                </a:solidFill>
              </a:rPr>
              <a:t>(E:Expression) : Text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  (</a:t>
            </a:r>
            <a:r>
              <a:rPr lang="en-GB" sz="600" dirty="0" err="1">
                <a:solidFill>
                  <a:prstClr val="black"/>
                </a:solidFill>
              </a:rPr>
              <a:t>E.kind</a:t>
            </a:r>
            <a:r>
              <a:rPr lang="en-GB" sz="600" dirty="0">
                <a:solidFill>
                  <a:prstClr val="black"/>
                </a:solidFill>
              </a:rPr>
              <a:t>=="variable") ? E.name : (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  (</a:t>
            </a:r>
            <a:r>
              <a:rPr lang="en-GB" sz="600" dirty="0" err="1">
                <a:solidFill>
                  <a:prstClr val="black"/>
                </a:solidFill>
              </a:rPr>
              <a:t>E.kind</a:t>
            </a:r>
            <a:r>
              <a:rPr lang="en-GB" sz="600" dirty="0">
                <a:solidFill>
                  <a:prstClr val="black"/>
                </a:solidFill>
              </a:rPr>
              <a:t>=="integer") ? "integer" :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   </a:t>
            </a:r>
            <a:r>
              <a:rPr lang="en-GB" sz="600" dirty="0" err="1">
                <a:solidFill>
                  <a:prstClr val="black"/>
                </a:solidFill>
              </a:rPr>
              <a:t>E.operator</a:t>
            </a:r>
            <a:r>
              <a:rPr lang="en-GB" sz="600" dirty="0">
                <a:solidFill>
                  <a:prstClr val="black"/>
                </a:solidFill>
              </a:rPr>
              <a:t>)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}</a:t>
            </a:r>
          </a:p>
          <a:p>
            <a:r>
              <a:rPr lang="en-GB" sz="600" dirty="0">
                <a:solidFill>
                  <a:prstClr val="black"/>
                </a:solidFill>
              </a:rPr>
              <a:t> 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</a:t>
            </a:r>
            <a:r>
              <a:rPr lang="en-GB" sz="600" dirty="0" err="1">
                <a:solidFill>
                  <a:prstClr val="black"/>
                </a:solidFill>
              </a:rPr>
              <a:t>FirstStatement</a:t>
            </a:r>
            <a:r>
              <a:rPr lang="en-GB" sz="600" dirty="0">
                <a:solidFill>
                  <a:prstClr val="black"/>
                </a:solidFill>
              </a:rPr>
              <a:t>(S:Statement) : Expression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{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  (</a:t>
            </a:r>
            <a:r>
              <a:rPr lang="en-GB" sz="600" dirty="0" err="1">
                <a:solidFill>
                  <a:prstClr val="black"/>
                </a:solidFill>
              </a:rPr>
              <a:t>S.kind</a:t>
            </a:r>
            <a:r>
              <a:rPr lang="en-GB" sz="600" dirty="0">
                <a:solidFill>
                  <a:prstClr val="black"/>
                </a:solidFill>
              </a:rPr>
              <a:t>=="assignment") ? S.rhs : (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  (</a:t>
            </a:r>
            <a:r>
              <a:rPr lang="en-GB" sz="600" dirty="0" err="1">
                <a:solidFill>
                  <a:prstClr val="black"/>
                </a:solidFill>
              </a:rPr>
              <a:t>S.kind</a:t>
            </a:r>
            <a:r>
              <a:rPr lang="en-GB" sz="600" dirty="0">
                <a:solidFill>
                  <a:prstClr val="black"/>
                </a:solidFill>
              </a:rPr>
              <a:t>=="while" || </a:t>
            </a:r>
            <a:r>
              <a:rPr lang="en-GB" sz="600" dirty="0" err="1">
                <a:solidFill>
                  <a:prstClr val="black"/>
                </a:solidFill>
              </a:rPr>
              <a:t>S.kind</a:t>
            </a:r>
            <a:r>
              <a:rPr lang="en-GB" sz="600" dirty="0">
                <a:solidFill>
                  <a:prstClr val="black"/>
                </a:solidFill>
              </a:rPr>
              <a:t>=="if") ? </a:t>
            </a:r>
            <a:r>
              <a:rPr lang="en-GB" sz="600" dirty="0" err="1">
                <a:solidFill>
                  <a:prstClr val="black"/>
                </a:solidFill>
              </a:rPr>
              <a:t>S.test</a:t>
            </a:r>
            <a:r>
              <a:rPr lang="en-GB" sz="600" dirty="0">
                <a:solidFill>
                  <a:prstClr val="black"/>
                </a:solidFill>
              </a:rPr>
              <a:t> :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    {kind=&gt;"integer", </a:t>
            </a:r>
            <a:r>
              <a:rPr lang="en-GB" sz="600" dirty="0" err="1">
                <a:solidFill>
                  <a:prstClr val="black"/>
                </a:solidFill>
              </a:rPr>
              <a:t>val</a:t>
            </a:r>
            <a:r>
              <a:rPr lang="en-GB" sz="600" dirty="0">
                <a:solidFill>
                  <a:prstClr val="black"/>
                </a:solidFill>
              </a:rPr>
              <a:t>=&gt;42})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}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</a:t>
            </a:r>
          </a:p>
          <a:p>
            <a:r>
              <a:rPr lang="en-GB" sz="600" dirty="0">
                <a:solidFill>
                  <a:prstClr val="black"/>
                </a:solidFill>
              </a:rPr>
              <a:t>    //Test(S:Statement) : Expression { S.rhs }  // this correctly fails to </a:t>
            </a:r>
            <a:r>
              <a:rPr lang="en-GB" sz="600" dirty="0" err="1">
                <a:solidFill>
                  <a:prstClr val="black"/>
                </a:solidFill>
              </a:rPr>
              <a:t>typecheck</a:t>
            </a:r>
            <a:endParaRPr lang="en-GB" sz="600" dirty="0">
              <a:solidFill>
                <a:prstClr val="black"/>
              </a:solidFill>
            </a:endParaRPr>
          </a:p>
          <a:p>
            <a:r>
              <a:rPr lang="en-GB" sz="600" dirty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8979" y="2928934"/>
            <a:ext cx="250033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" dirty="0">
                <a:solidFill>
                  <a:prstClr val="black"/>
                </a:solidFill>
              </a:rPr>
              <a:t>//</a:t>
            </a:r>
            <a:r>
              <a:rPr lang="en-GB" sz="600" dirty="0" err="1">
                <a:solidFill>
                  <a:prstClr val="black"/>
                </a:solidFill>
              </a:rPr>
              <a:t>typeful</a:t>
            </a:r>
            <a:endParaRPr lang="en-GB" sz="600" dirty="0">
              <a:solidFill>
                <a:prstClr val="black"/>
              </a:solidFill>
            </a:endParaRPr>
          </a:p>
          <a:p>
            <a:r>
              <a:rPr lang="en-GB" sz="600" dirty="0">
                <a:solidFill>
                  <a:prstClr val="black"/>
                </a:solidFill>
              </a:rPr>
              <a:t>module Points</a:t>
            </a:r>
          </a:p>
          <a:p>
            <a:r>
              <a:rPr lang="en-GB" sz="600" dirty="0">
                <a:solidFill>
                  <a:prstClr val="black"/>
                </a:solidFill>
              </a:rPr>
              <a:t>{</a:t>
            </a:r>
          </a:p>
          <a:p>
            <a:r>
              <a:rPr lang="en-GB" sz="600" dirty="0">
                <a:solidFill>
                  <a:prstClr val="black"/>
                </a:solidFill>
              </a:rPr>
              <a:t>  type Nat : Integer32 where value==0 || value&gt;0;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type Byte : Nat where value&lt;256;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type </a:t>
            </a:r>
            <a:r>
              <a:rPr lang="en-GB" sz="600" dirty="0" err="1">
                <a:solidFill>
                  <a:prstClr val="black"/>
                </a:solidFill>
              </a:rPr>
              <a:t>Color</a:t>
            </a:r>
            <a:r>
              <a:rPr lang="en-GB" sz="600" dirty="0">
                <a:solidFill>
                  <a:prstClr val="black"/>
                </a:solidFill>
              </a:rPr>
              <a:t> : {</a:t>
            </a:r>
            <a:r>
              <a:rPr lang="en-GB" sz="600" dirty="0" err="1">
                <a:solidFill>
                  <a:prstClr val="black"/>
                </a:solidFill>
              </a:rPr>
              <a:t>Red:Byte</a:t>
            </a:r>
            <a:r>
              <a:rPr lang="en-GB" sz="600" dirty="0">
                <a:solidFill>
                  <a:prstClr val="black"/>
                </a:solidFill>
              </a:rPr>
              <a:t>; </a:t>
            </a:r>
            <a:r>
              <a:rPr lang="en-GB" sz="600" dirty="0" err="1">
                <a:solidFill>
                  <a:prstClr val="black"/>
                </a:solidFill>
              </a:rPr>
              <a:t>Green:Byte</a:t>
            </a:r>
            <a:r>
              <a:rPr lang="en-GB" sz="600" dirty="0">
                <a:solidFill>
                  <a:prstClr val="black"/>
                </a:solidFill>
              </a:rPr>
              <a:t>; </a:t>
            </a:r>
            <a:r>
              <a:rPr lang="en-GB" sz="600" dirty="0" err="1">
                <a:solidFill>
                  <a:prstClr val="black"/>
                </a:solidFill>
              </a:rPr>
              <a:t>Blue:Byte</a:t>
            </a:r>
            <a:r>
              <a:rPr lang="en-GB" sz="600" dirty="0">
                <a:solidFill>
                  <a:prstClr val="black"/>
                </a:solidFill>
              </a:rPr>
              <a:t>;};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type Point : {X: Integer32; Y:Integer32;};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type </a:t>
            </a:r>
            <a:r>
              <a:rPr lang="en-GB" sz="600" dirty="0" err="1">
                <a:solidFill>
                  <a:prstClr val="black"/>
                </a:solidFill>
              </a:rPr>
              <a:t>ColorPoint</a:t>
            </a:r>
            <a:r>
              <a:rPr lang="en-GB" sz="600" dirty="0">
                <a:solidFill>
                  <a:prstClr val="black"/>
                </a:solidFill>
              </a:rPr>
              <a:t> : Point &amp; {</a:t>
            </a:r>
            <a:r>
              <a:rPr lang="en-GB" sz="600" dirty="0" err="1">
                <a:solidFill>
                  <a:prstClr val="black"/>
                </a:solidFill>
              </a:rPr>
              <a:t>Color:Color</a:t>
            </a:r>
            <a:r>
              <a:rPr lang="en-GB" sz="600" dirty="0">
                <a:solidFill>
                  <a:prstClr val="black"/>
                </a:solidFill>
              </a:rPr>
              <a:t>;};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type Points : Point*;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type </a:t>
            </a:r>
            <a:r>
              <a:rPr lang="en-GB" sz="600" dirty="0" err="1">
                <a:solidFill>
                  <a:prstClr val="black"/>
                </a:solidFill>
              </a:rPr>
              <a:t>ColorPoints</a:t>
            </a:r>
            <a:r>
              <a:rPr lang="en-GB" sz="600" dirty="0">
                <a:solidFill>
                  <a:prstClr val="black"/>
                </a:solidFill>
              </a:rPr>
              <a:t> : </a:t>
            </a:r>
            <a:r>
              <a:rPr lang="en-GB" sz="600" dirty="0" err="1">
                <a:solidFill>
                  <a:prstClr val="black"/>
                </a:solidFill>
              </a:rPr>
              <a:t>ColorPoint</a:t>
            </a:r>
            <a:r>
              <a:rPr lang="en-GB" sz="600" dirty="0">
                <a:solidFill>
                  <a:prstClr val="black"/>
                </a:solidFill>
              </a:rPr>
              <a:t>*;</a:t>
            </a:r>
          </a:p>
          <a:p>
            <a:r>
              <a:rPr lang="en-GB" sz="600" dirty="0">
                <a:solidFill>
                  <a:prstClr val="black"/>
                </a:solidFill>
              </a:rPr>
              <a:t>  </a:t>
            </a:r>
          </a:p>
          <a:p>
            <a:r>
              <a:rPr lang="en-GB" sz="600" dirty="0">
                <a:solidFill>
                  <a:prstClr val="black"/>
                </a:solidFill>
              </a:rPr>
              <a:t>  f(x:Point) : </a:t>
            </a:r>
            <a:r>
              <a:rPr lang="en-GB" sz="600" dirty="0" err="1">
                <a:solidFill>
                  <a:prstClr val="black"/>
                </a:solidFill>
              </a:rPr>
              <a:t>ColorPoint</a:t>
            </a:r>
            <a:r>
              <a:rPr lang="en-GB" sz="600" dirty="0">
                <a:solidFill>
                  <a:prstClr val="black"/>
                </a:solidFill>
              </a:rPr>
              <a:t> { x }</a:t>
            </a:r>
          </a:p>
          <a:p>
            <a:r>
              <a:rPr lang="en-GB" sz="600" dirty="0">
                <a:solidFill>
                  <a:prstClr val="black"/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 Dynamic IT by 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5"/>
            <a:ext cx="8572560" cy="4143404"/>
          </a:xfrm>
        </p:spPr>
        <p:txBody>
          <a:bodyPr>
            <a:normAutofit/>
          </a:bodyPr>
          <a:lstStyle/>
          <a:p>
            <a:r>
              <a:rPr lang="en-GB" dirty="0"/>
              <a:t>Many systems errors arise from </a:t>
            </a:r>
            <a:r>
              <a:rPr lang="en-GB" dirty="0" err="1"/>
              <a:t>misconfigurations</a:t>
            </a:r>
            <a:endParaRPr lang="en-GB" dirty="0"/>
          </a:p>
          <a:p>
            <a:pPr lvl="1"/>
            <a:r>
              <a:rPr lang="en-GB" dirty="0"/>
              <a:t>Formats often too flexible; operators make mistakes</a:t>
            </a:r>
          </a:p>
          <a:p>
            <a:r>
              <a:rPr lang="en-GB" dirty="0"/>
              <a:t>Numerous ad hoc tools advise on </a:t>
            </a:r>
            <a:r>
              <a:rPr lang="en-GB" dirty="0" err="1"/>
              <a:t>config</a:t>
            </a:r>
            <a:r>
              <a:rPr lang="en-GB" dirty="0"/>
              <a:t> “safety”</a:t>
            </a:r>
          </a:p>
          <a:p>
            <a:pPr lvl="1"/>
            <a:r>
              <a:rPr lang="en-GB" dirty="0"/>
              <a:t>Find </a:t>
            </a:r>
            <a:r>
              <a:rPr lang="en-GB" dirty="0" err="1"/>
              <a:t>misconfigurations</a:t>
            </a:r>
            <a:r>
              <a:rPr lang="en-GB" dirty="0"/>
              <a:t> in firewalls, routers, protocol stacks, etc; check that adequate security patches have been applied</a:t>
            </a:r>
          </a:p>
          <a:p>
            <a:pPr lvl="1"/>
            <a:r>
              <a:rPr lang="en-GB" dirty="0"/>
              <a:t>Tools package specialist expertise; more accessible than best practice papers; easy to update as new issues arise</a:t>
            </a:r>
          </a:p>
          <a:p>
            <a:r>
              <a:rPr lang="en-GB" dirty="0"/>
              <a:t>M is a general purpose platform for systems </a:t>
            </a:r>
            <a:r>
              <a:rPr lang="en-GB" dirty="0" err="1"/>
              <a:t>modeling</a:t>
            </a:r>
            <a:endParaRPr lang="en-GB" dirty="0"/>
          </a:p>
          <a:p>
            <a:pPr lvl="1"/>
            <a:r>
              <a:rPr lang="en-GB" dirty="0"/>
              <a:t>User-defined types can express advisories, subsuming ad hoc tools</a:t>
            </a:r>
          </a:p>
          <a:p>
            <a:pPr lvl="1"/>
            <a:r>
              <a:rPr lang="en-GB" dirty="0"/>
              <a:t>Let’s look at a concrete example: WSE Policy Advisor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000108"/>
            <a:ext cx="9470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7837737" y="2285992"/>
            <a:ext cx="1428760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MyApp.exe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837737" y="1643050"/>
            <a:ext cx="1428760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MyApp.exe.config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Programming Principles and Tools Group Security Group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" y="1600200"/>
          <a:ext cx="9143995" cy="5257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0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r>
                        <a:rPr lang="en-GB" sz="1050" dirty="0"/>
                        <a:t>Tuomas Aura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Mo Becker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Nick Benton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Josh Berdine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Karthik Bhargavan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Gavin Bierman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Luca Cardelli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r>
                        <a:rPr lang="en-GB" sz="1050" dirty="0"/>
                        <a:t>Byron</a:t>
                      </a:r>
                      <a:r>
                        <a:rPr lang="en-GB" sz="1050" baseline="0" dirty="0"/>
                        <a:t> Cook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/>
                        <a:t>Cédric</a:t>
                      </a:r>
                      <a:r>
                        <a:rPr lang="en-GB" sz="1050" dirty="0"/>
                        <a:t> Fournet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Georges </a:t>
                      </a:r>
                      <a:r>
                        <a:rPr lang="en-GB" sz="1050" dirty="0" err="1"/>
                        <a:t>Gonthier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Andy Gordon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Tim Harris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Tony Hoare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Andrew Kennedy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r>
                        <a:rPr lang="en-GB" sz="1050" dirty="0"/>
                        <a:t>James </a:t>
                      </a:r>
                      <a:r>
                        <a:rPr lang="en-GB" sz="1050" dirty="0" err="1"/>
                        <a:t>Margetson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Simon Marlow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Simon Peyton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Mike Roe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Claudio Russo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Satnam Singh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Don Syme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moritzb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295400" y="19812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nick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2615795" y="19050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jjb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3922775" y="19812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karthb.jpg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5239469" y="1960244"/>
            <a:ext cx="1291786" cy="118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gmb.jp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6553200" y="1962150"/>
            <a:ext cx="1238250" cy="123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luca.jpg"/>
          <p:cNvPicPr>
            <a:picLocks noChangeAspect="1"/>
          </p:cNvPicPr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7816290" y="1963458"/>
            <a:ext cx="1389342" cy="1389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bycook.jpg"/>
          <p:cNvPicPr>
            <a:picLocks noChangeAspect="1"/>
          </p:cNvPicPr>
          <p:nvPr/>
        </p:nvPicPr>
        <p:blipFill>
          <a:blip r:embed="rId9" cstate="print">
            <a:grayscl/>
          </a:blip>
          <a:stretch>
            <a:fillRect/>
          </a:stretch>
        </p:blipFill>
        <p:spPr>
          <a:xfrm>
            <a:off x="0" y="36576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gonthier.jpg"/>
          <p:cNvPicPr>
            <a:picLocks noChangeAspect="1"/>
          </p:cNvPicPr>
          <p:nvPr/>
        </p:nvPicPr>
        <p:blipFill>
          <a:blip r:embed="rId10" cstate="print">
            <a:grayscl/>
          </a:blip>
          <a:stretch>
            <a:fillRect/>
          </a:stretch>
        </p:blipFill>
        <p:spPr>
          <a:xfrm>
            <a:off x="2630424" y="36576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dg.jpg"/>
          <p:cNvPicPr>
            <a:picLocks noChangeAspect="1"/>
          </p:cNvPicPr>
          <p:nvPr/>
        </p:nvPicPr>
        <p:blipFill>
          <a:blip r:embed="rId11" cstate="print">
            <a:grayscl/>
          </a:blip>
          <a:stretch>
            <a:fillRect/>
          </a:stretch>
        </p:blipFill>
        <p:spPr>
          <a:xfrm>
            <a:off x="4000500" y="3632200"/>
            <a:ext cx="1104900" cy="147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thoare.jpg"/>
          <p:cNvPicPr>
            <a:picLocks noChangeAspect="1"/>
          </p:cNvPicPr>
          <p:nvPr/>
        </p:nvPicPr>
        <p:blipFill>
          <a:blip r:embed="rId12" cstate="print">
            <a:grayscl/>
          </a:blip>
          <a:stretch>
            <a:fillRect/>
          </a:stretch>
        </p:blipFill>
        <p:spPr>
          <a:xfrm>
            <a:off x="6629400" y="3640152"/>
            <a:ext cx="1143000" cy="146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akenn.jpg"/>
          <p:cNvPicPr>
            <a:picLocks noChangeAspect="1"/>
          </p:cNvPicPr>
          <p:nvPr/>
        </p:nvPicPr>
        <p:blipFill>
          <a:blip r:embed="rId13" cstate="print">
            <a:grayscl/>
          </a:blip>
          <a:stretch>
            <a:fillRect/>
          </a:stretch>
        </p:blipFill>
        <p:spPr>
          <a:xfrm>
            <a:off x="7848600" y="36576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" descr="image001"/>
          <p:cNvPicPr>
            <a:picLocks noChangeAspect="1" noChangeArrowheads="1"/>
          </p:cNvPicPr>
          <p:nvPr/>
        </p:nvPicPr>
        <p:blipFill>
          <a:blip r:embed="rId14" cstate="print">
            <a:grayscl/>
          </a:blip>
          <a:srcRect l="27468" b="32824"/>
          <a:stretch>
            <a:fillRect/>
          </a:stretch>
        </p:blipFill>
        <p:spPr bwMode="auto">
          <a:xfrm>
            <a:off x="152400" y="5486400"/>
            <a:ext cx="1143000" cy="1190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simonmar.jpg"/>
          <p:cNvPicPr>
            <a:picLocks noChangeAspect="1"/>
          </p:cNvPicPr>
          <p:nvPr/>
        </p:nvPicPr>
        <p:blipFill>
          <a:blip r:embed="rId15" cstate="print">
            <a:grayscl/>
          </a:blip>
          <a:stretch>
            <a:fillRect/>
          </a:stretch>
        </p:blipFill>
        <p:spPr>
          <a:xfrm>
            <a:off x="1371600" y="5562600"/>
            <a:ext cx="1174968" cy="1174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simonpj.jpg"/>
          <p:cNvPicPr>
            <a:picLocks noChangeAspect="1"/>
          </p:cNvPicPr>
          <p:nvPr/>
        </p:nvPicPr>
        <p:blipFill>
          <a:blip r:embed="rId16" cstate="print">
            <a:grayscl/>
          </a:blip>
          <a:stretch>
            <a:fillRect/>
          </a:stretch>
        </p:blipFill>
        <p:spPr>
          <a:xfrm>
            <a:off x="2590800" y="5410200"/>
            <a:ext cx="1352723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crusso.jpg"/>
          <p:cNvPicPr>
            <a:picLocks noChangeAspect="1"/>
          </p:cNvPicPr>
          <p:nvPr/>
        </p:nvPicPr>
        <p:blipFill>
          <a:blip r:embed="rId17" cstate="print">
            <a:grayscl/>
          </a:blip>
          <a:stretch>
            <a:fillRect/>
          </a:stretch>
        </p:blipFill>
        <p:spPr>
          <a:xfrm>
            <a:off x="5257800" y="5486400"/>
            <a:ext cx="12192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dsyme.jpg"/>
          <p:cNvPicPr>
            <a:picLocks noChangeAspect="1"/>
          </p:cNvPicPr>
          <p:nvPr/>
        </p:nvPicPr>
        <p:blipFill>
          <a:blip r:embed="rId18" cstate="print">
            <a:grayscl/>
          </a:blip>
          <a:stretch>
            <a:fillRect/>
          </a:stretch>
        </p:blipFill>
        <p:spPr>
          <a:xfrm>
            <a:off x="7848601" y="5410201"/>
            <a:ext cx="1247774" cy="1247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satnams.jpg"/>
          <p:cNvPicPr>
            <a:picLocks noChangeAspect="1"/>
          </p:cNvPicPr>
          <p:nvPr/>
        </p:nvPicPr>
        <p:blipFill>
          <a:blip r:embed="rId19" cstate="print">
            <a:grayscl/>
          </a:blip>
          <a:stretch>
            <a:fillRect/>
          </a:stretch>
        </p:blipFill>
        <p:spPr>
          <a:xfrm>
            <a:off x="6577584" y="5334000"/>
            <a:ext cx="1212728" cy="1481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tuomaura.jpg"/>
          <p:cNvPicPr>
            <a:picLocks noChangeAspect="1"/>
          </p:cNvPicPr>
          <p:nvPr/>
        </p:nvPicPr>
        <p:blipFill>
          <a:blip r:embed="rId20" cstate="print">
            <a:grayscl/>
          </a:blip>
          <a:stretch>
            <a:fillRect/>
          </a:stretch>
        </p:blipFill>
        <p:spPr>
          <a:xfrm>
            <a:off x="0" y="19050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NoImage.jpg"/>
          <p:cNvPicPr>
            <a:picLocks noChangeAspect="1"/>
          </p:cNvPicPr>
          <p:nvPr/>
        </p:nvPicPr>
        <p:blipFill>
          <a:blip r:embed="rId21" cstate="print">
            <a:grayscl/>
          </a:blip>
          <a:stretch>
            <a:fillRect/>
          </a:stretch>
        </p:blipFill>
        <p:spPr>
          <a:xfrm>
            <a:off x="4114800" y="5410200"/>
            <a:ext cx="1028699" cy="1323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fournet.jpg"/>
          <p:cNvPicPr>
            <a:picLocks noChangeAspect="1"/>
          </p:cNvPicPr>
          <p:nvPr/>
        </p:nvPicPr>
        <p:blipFill>
          <a:blip r:embed="rId22" cstate="print">
            <a:grayscl/>
          </a:blip>
          <a:stretch>
            <a:fillRect/>
          </a:stretch>
        </p:blipFill>
        <p:spPr>
          <a:xfrm>
            <a:off x="1307592" y="36576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tharris.gif"/>
          <p:cNvPicPr>
            <a:picLocks noChangeAspect="1"/>
          </p:cNvPicPr>
          <p:nvPr/>
        </p:nvPicPr>
        <p:blipFill>
          <a:blip r:embed="rId23" cstate="print">
            <a:grayscl/>
          </a:blip>
          <a:stretch>
            <a:fillRect/>
          </a:stretch>
        </p:blipFill>
        <p:spPr>
          <a:xfrm>
            <a:off x="5257800" y="3657600"/>
            <a:ext cx="1295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6145-A207-4956-ADB3-29FCA4E02CA8}" type="slidenum">
              <a:rPr lang="en-GB"/>
              <a:pPr/>
              <a:t>20</a:t>
            </a:fld>
            <a:endParaRPr lang="en-GB"/>
          </a:p>
        </p:txBody>
      </p:sp>
      <p:pic>
        <p:nvPicPr>
          <p:cNvPr id="69428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827213"/>
            <a:ext cx="8428038" cy="4916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Typical </a:t>
            </a:r>
            <a:r>
              <a:rPr lang="en-GB" dirty="0" err="1"/>
              <a:t>Config</a:t>
            </a:r>
            <a:r>
              <a:rPr lang="en-GB" dirty="0"/>
              <a:t>-Based Advisor </a:t>
            </a:r>
          </a:p>
        </p:txBody>
      </p:sp>
      <p:sp>
        <p:nvSpPr>
          <p:cNvPr id="694281" name="AutoShape 9"/>
          <p:cNvSpPr>
            <a:spLocks noChangeArrowheads="1"/>
          </p:cNvSpPr>
          <p:nvPr/>
        </p:nvSpPr>
        <p:spPr bwMode="auto">
          <a:xfrm>
            <a:off x="6357950" y="4178301"/>
            <a:ext cx="2786050" cy="608022"/>
          </a:xfrm>
          <a:prstGeom prst="wedgeRectCallout">
            <a:avLst>
              <a:gd name="adj1" fmla="val -60806"/>
              <a:gd name="adj2" fmla="val -1742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Risks and advice for an endpoint policy &amp; </a:t>
            </a:r>
            <a:r>
              <a:rPr lang="en-GB" dirty="0" err="1"/>
              <a:t>config</a:t>
            </a:r>
            <a:endParaRPr lang="en-GB" dirty="0"/>
          </a:p>
        </p:txBody>
      </p:sp>
      <p:sp>
        <p:nvSpPr>
          <p:cNvPr id="694282" name="AutoShape 10"/>
          <p:cNvSpPr>
            <a:spLocks noChangeArrowheads="1"/>
          </p:cNvSpPr>
          <p:nvPr/>
        </p:nvSpPr>
        <p:spPr bwMode="auto">
          <a:xfrm>
            <a:off x="6000760" y="1739900"/>
            <a:ext cx="3309937" cy="1189034"/>
          </a:xfrm>
          <a:prstGeom prst="wedgeRectCallout">
            <a:avLst>
              <a:gd name="adj1" fmla="val -57769"/>
              <a:gd name="adj2" fmla="val -2963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Web Services Enhancements (WSE) endpoint configuration, rendered by Policy Advisor XSLT style sheet in Internet Explorer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1: Representing XML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2" y="1709686"/>
            <a:ext cx="9358378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&lt;?</a:t>
            </a:r>
            <a:r>
              <a:rPr lang="en-GB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xml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version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dirty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1.0</a:t>
            </a:r>
            <a:r>
              <a:rPr lang="en-GB" dirty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encoding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dirty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utf-8</a:t>
            </a:r>
            <a:r>
              <a:rPr lang="en-GB" dirty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?&gt;</a:t>
            </a:r>
            <a:endParaRPr lang="en-US" dirty="0">
              <a:ea typeface="Calibri"/>
              <a:cs typeface="Times New Roman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</a:t>
            </a:r>
            <a:r>
              <a:rPr lang="en-GB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xmlns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dirty="0">
                <a:latin typeface="Courier New"/>
                <a:ea typeface="Calibri"/>
                <a:cs typeface="Times New Roman"/>
              </a:rPr>
              <a:t>"</a:t>
            </a:r>
            <a:r>
              <a:rPr lang="en-GB" u="sng" dirty="0">
                <a:solidFill>
                  <a:srgbClr val="0000FF"/>
                </a:solidFill>
                <a:latin typeface="Courier New"/>
                <a:ea typeface="Calibri"/>
                <a:cs typeface="Times New Roman"/>
                <a:hlinkClick r:id="rId3"/>
              </a:rPr>
              <a:t>http://schemas.microsoft.com/wse/2005/06/policy</a:t>
            </a:r>
            <a:r>
              <a:rPr lang="en-GB" dirty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dirty="0">
              <a:ea typeface="Calibri"/>
              <a:cs typeface="Times New Roman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</a:t>
            </a:r>
            <a:r>
              <a:rPr lang="en-GB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name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dirty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policy-CAM-42</a:t>
            </a:r>
            <a:r>
              <a:rPr lang="en-GB" dirty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dirty="0">
              <a:ea typeface="Calibri"/>
              <a:cs typeface="Times New Roman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</a:t>
            </a:r>
            <a:r>
              <a:rPr lang="en-GB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endParaRPr lang="en-US" dirty="0">
              <a:ea typeface="Calibri"/>
              <a:cs typeface="Times New Roman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establishSecurityContext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dirty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false</a:t>
            </a:r>
            <a:r>
              <a:rPr lang="en-GB" dirty="0">
                <a:latin typeface="Courier New"/>
                <a:ea typeface="Calibri"/>
                <a:cs typeface="Times New Roman"/>
              </a:rPr>
              <a:t>"</a:t>
            </a:r>
            <a:endParaRPr lang="en-US" dirty="0">
              <a:ea typeface="Calibri"/>
              <a:cs typeface="Times New Roman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messageProtectionOrder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dirty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 err="1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EncryptBeforeSign</a:t>
            </a:r>
            <a:r>
              <a:rPr lang="en-GB" dirty="0">
                <a:latin typeface="Courier New"/>
                <a:ea typeface="Calibri"/>
                <a:cs typeface="Times New Roman"/>
              </a:rPr>
              <a:t>"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dirty="0">
              <a:ea typeface="Calibri"/>
              <a:cs typeface="Times New Roman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&lt;/</a:t>
            </a:r>
            <a:r>
              <a:rPr lang="en-GB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dirty="0">
              <a:ea typeface="Calibri"/>
              <a:cs typeface="Times New Roman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&lt;/</a:t>
            </a:r>
            <a:r>
              <a:rPr lang="en-GB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dirty="0">
              <a:ea typeface="Calibri"/>
              <a:cs typeface="Times New Roman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&lt;/</a:t>
            </a:r>
            <a:r>
              <a:rPr lang="en-GB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4183757"/>
            <a:ext cx="6643734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{tag="policies",</a:t>
            </a:r>
          </a:p>
          <a:p>
            <a:r>
              <a:rPr lang="en-US" dirty="0"/>
              <a:t>  </a:t>
            </a:r>
            <a:r>
              <a:rPr lang="en-US" dirty="0" err="1"/>
              <a:t>xmlns</a:t>
            </a:r>
            <a:r>
              <a:rPr lang="en-US" dirty="0"/>
              <a:t>="http://schemas.microsoft.com/wse/2005/06/policy",</a:t>
            </a:r>
          </a:p>
          <a:p>
            <a:r>
              <a:rPr lang="en-US" dirty="0"/>
              <a:t>  body={{tag=&gt;"policy",</a:t>
            </a:r>
          </a:p>
          <a:p>
            <a:r>
              <a:rPr lang="en-US" dirty="0"/>
              <a:t>                name=&gt;"policy-CAM-42",</a:t>
            </a:r>
          </a:p>
          <a:p>
            <a:r>
              <a:rPr lang="en-US" dirty="0"/>
              <a:t>                body={{tag=&gt;"mutualCertificate10Security",</a:t>
            </a:r>
          </a:p>
          <a:p>
            <a:r>
              <a:rPr lang="en-US" dirty="0"/>
              <a:t>                             </a:t>
            </a:r>
            <a:r>
              <a:rPr lang="en-US" dirty="0" err="1"/>
              <a:t>establishSecurityContext</a:t>
            </a:r>
            <a:r>
              <a:rPr lang="en-US" dirty="0"/>
              <a:t>=&gt;"false",</a:t>
            </a:r>
          </a:p>
          <a:p>
            <a:r>
              <a:rPr lang="en-US" dirty="0"/>
              <a:t>                             </a:t>
            </a:r>
            <a:r>
              <a:rPr lang="en-US" dirty="0" err="1"/>
              <a:t>messageProtectionOrder</a:t>
            </a:r>
            <a:r>
              <a:rPr lang="en-US" dirty="0"/>
              <a:t>=&gt;"</a:t>
            </a:r>
            <a:r>
              <a:rPr lang="en-US" dirty="0" err="1"/>
              <a:t>EncryptBeforeSign</a:t>
            </a:r>
            <a:r>
              <a:rPr lang="en-US" dirty="0"/>
              <a:t>" }}}}}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401080" cy="857256"/>
          </a:xfrm>
        </p:spPr>
        <p:txBody>
          <a:bodyPr>
            <a:normAutofit/>
          </a:bodyPr>
          <a:lstStyle/>
          <a:p>
            <a:r>
              <a:rPr lang="en-GB" dirty="0"/>
              <a:t>2: Types for Schema-Correct </a:t>
            </a:r>
            <a:r>
              <a:rPr lang="en-GB" dirty="0" err="1"/>
              <a:t>Configs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714488"/>
            <a:ext cx="764386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type </a:t>
            </a:r>
            <a:r>
              <a:rPr lang="en-GB" dirty="0" err="1"/>
              <a:t>bool</a:t>
            </a:r>
            <a:r>
              <a:rPr lang="en-GB" dirty="0"/>
              <a:t> : {"true"} | {"false"};</a:t>
            </a:r>
            <a:endParaRPr lang="en-US" dirty="0"/>
          </a:p>
          <a:p>
            <a:r>
              <a:rPr lang="en-GB" dirty="0"/>
              <a:t>type </a:t>
            </a:r>
            <a:r>
              <a:rPr lang="en-GB" dirty="0" err="1"/>
              <a:t>messageProtectionOrder</a:t>
            </a:r>
            <a:r>
              <a:rPr lang="en-GB" dirty="0"/>
              <a:t> : {"</a:t>
            </a:r>
            <a:r>
              <a:rPr lang="en-GB" dirty="0" err="1"/>
              <a:t>EncryptBeforeSign</a:t>
            </a:r>
            <a:r>
              <a:rPr lang="en-GB" dirty="0"/>
              <a:t>"}|{"</a:t>
            </a:r>
            <a:r>
              <a:rPr lang="en-GB" dirty="0" err="1"/>
              <a:t>SignBeforeEncrypt</a:t>
            </a:r>
            <a:r>
              <a:rPr lang="en-GB" dirty="0"/>
              <a:t>"};</a:t>
            </a:r>
            <a:endParaRPr lang="en-US" dirty="0"/>
          </a:p>
          <a:p>
            <a:r>
              <a:rPr lang="en-GB" dirty="0"/>
              <a:t>type mutualCertificate10Security :</a:t>
            </a:r>
            <a:endParaRPr lang="en-US" dirty="0"/>
          </a:p>
          <a:p>
            <a:r>
              <a:rPr lang="en-GB" dirty="0"/>
              <a:t>    {tag:{"mutualCertificate10Security"};</a:t>
            </a:r>
            <a:endParaRPr lang="en-US" dirty="0"/>
          </a:p>
          <a:p>
            <a:r>
              <a:rPr lang="en-GB" dirty="0"/>
              <a:t>      </a:t>
            </a:r>
            <a:r>
              <a:rPr lang="en-GB" dirty="0" err="1"/>
              <a:t>establishSecurityContext:bool</a:t>
            </a:r>
            <a:r>
              <a:rPr lang="en-GB" dirty="0"/>
              <a:t>;</a:t>
            </a:r>
            <a:endParaRPr lang="en-US" dirty="0"/>
          </a:p>
          <a:p>
            <a:r>
              <a:rPr lang="en-GB" dirty="0"/>
              <a:t>      </a:t>
            </a:r>
            <a:r>
              <a:rPr lang="en-GB" dirty="0" err="1"/>
              <a:t>messageProtectionOrder:messageProtectionOrder</a:t>
            </a:r>
            <a:r>
              <a:rPr lang="en-GB" dirty="0"/>
              <a:t>; } 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782801"/>
            <a:ext cx="76438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Policy = mutualCertificate10Security  | ...</a:t>
            </a:r>
            <a:endParaRPr lang="en-US" dirty="0"/>
          </a:p>
          <a:p>
            <a:r>
              <a:rPr lang="en-GB" dirty="0" err="1"/>
              <a:t>Config</a:t>
            </a:r>
            <a:r>
              <a:rPr lang="en-GB" dirty="0"/>
              <a:t> = {tag:{"policies"}; body:{tag:{"policy"}; </a:t>
            </a:r>
            <a:r>
              <a:rPr lang="en-GB" dirty="0" err="1"/>
              <a:t>body:Policy</a:t>
            </a:r>
            <a:r>
              <a:rPr lang="en-GB" dirty="0"/>
              <a:t>*; }*; } 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4800439"/>
            <a:ext cx="428628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&lt;?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xml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version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1.0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encoding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utf-8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?&gt;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xmlns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u="sng" dirty="0">
                <a:solidFill>
                  <a:srgbClr val="0000FF"/>
                </a:solidFill>
                <a:latin typeface="Courier New"/>
                <a:ea typeface="Calibri"/>
                <a:cs typeface="Times New Roman"/>
                <a:hlinkClick r:id="rId3"/>
              </a:rPr>
              <a:t>http://schemas.microsoft.com/wse/2005/06/policy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name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policy-CAM-42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sz="80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establishSecurityContext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false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sz="80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messageProtectionOrder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err="1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EncryptBeforeSign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&lt;/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&lt;/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&lt;/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507207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has type </a:t>
            </a:r>
            <a:r>
              <a:rPr lang="en-GB" sz="2400" dirty="0" err="1"/>
              <a:t>Config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3: Types for </a:t>
            </a:r>
            <a:r>
              <a:rPr lang="en-GB" b="1" dirty="0"/>
              <a:t>Safe</a:t>
            </a:r>
            <a:r>
              <a:rPr lang="en-GB" dirty="0"/>
              <a:t> </a:t>
            </a:r>
            <a:r>
              <a:rPr lang="en-GB" dirty="0" err="1"/>
              <a:t>Configs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354173"/>
            <a:ext cx="80010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type </a:t>
            </a:r>
            <a:r>
              <a:rPr lang="en-GB" dirty="0" err="1"/>
              <a:t>SafePolicy</a:t>
            </a:r>
            <a:r>
              <a:rPr lang="en-GB" dirty="0"/>
              <a:t> : Policy &amp; (!Advisory) </a:t>
            </a:r>
            <a:endParaRPr lang="en-US" dirty="0"/>
          </a:p>
          <a:p>
            <a:r>
              <a:rPr lang="en-GB" dirty="0"/>
              <a:t>type </a:t>
            </a:r>
            <a:r>
              <a:rPr lang="en-GB" dirty="0" err="1"/>
              <a:t>SafeConfig</a:t>
            </a:r>
            <a:r>
              <a:rPr lang="en-GB" dirty="0"/>
              <a:t> : {tag:{"policies"}; body:{tag:{"policy"}; </a:t>
            </a:r>
            <a:r>
              <a:rPr lang="en-GB" dirty="0" err="1"/>
              <a:t>body:SafePolicy</a:t>
            </a:r>
            <a:r>
              <a:rPr lang="en-GB" dirty="0"/>
              <a:t>*; }*; } 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871481"/>
            <a:ext cx="80010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type q_credit_taking_attack_10 :</a:t>
            </a:r>
          </a:p>
          <a:p>
            <a:r>
              <a:rPr lang="en-GB" dirty="0"/>
              <a:t>  (mutualCertificate10Security</a:t>
            </a:r>
          </a:p>
          <a:p>
            <a:r>
              <a:rPr lang="en-GB" dirty="0"/>
              <a:t>    where </a:t>
            </a:r>
            <a:r>
              <a:rPr lang="en-GB" dirty="0" err="1"/>
              <a:t>value.messageProtectionOrder</a:t>
            </a:r>
            <a:r>
              <a:rPr lang="en-GB" dirty="0"/>
              <a:t> == "</a:t>
            </a:r>
            <a:r>
              <a:rPr lang="en-GB" dirty="0" err="1"/>
              <a:t>EncryptBeforeSign</a:t>
            </a:r>
            <a:r>
              <a:rPr lang="en-GB" dirty="0"/>
              <a:t>") ;</a:t>
            </a:r>
            <a:endParaRPr lang="en-US" dirty="0"/>
          </a:p>
          <a:p>
            <a:r>
              <a:rPr lang="en-GB" dirty="0"/>
              <a:t>type Advisory = q_credit_taking_attack_10  | ...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800439"/>
            <a:ext cx="428628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&lt;?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xml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version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1.0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encoding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utf-8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?&gt;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xmlns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u="sng" dirty="0">
                <a:solidFill>
                  <a:srgbClr val="0000FF"/>
                </a:solidFill>
                <a:latin typeface="Courier New"/>
                <a:ea typeface="Calibri"/>
                <a:cs typeface="Times New Roman"/>
                <a:hlinkClick r:id="rId3"/>
              </a:rPr>
              <a:t>http://schemas.microsoft.com/wse/2005/06/policy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en-GB" sz="800" dirty="0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name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policy-CAM-42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sz="80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establishSecurityContext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false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   </a:t>
            </a:r>
            <a:r>
              <a:rPr lang="en-GB" sz="800" dirty="0" err="1">
                <a:solidFill>
                  <a:srgbClr val="FF0000"/>
                </a:solidFill>
                <a:latin typeface="Courier New"/>
                <a:ea typeface="Calibri"/>
                <a:cs typeface="Times New Roman"/>
              </a:rPr>
              <a:t>messageProtectionOrder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=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 err="1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EncryptBeforeSign</a:t>
            </a:r>
            <a:r>
              <a:rPr lang="en-GB" sz="800" dirty="0">
                <a:latin typeface="Courier New"/>
                <a:ea typeface="Calibri"/>
                <a:cs typeface="Times New Roman"/>
              </a:rPr>
              <a:t>"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  &lt;/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mutualCertificate10Security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 &lt;/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policy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&lt;/</a:t>
            </a:r>
            <a:r>
              <a:rPr lang="en-GB" sz="800" dirty="0">
                <a:solidFill>
                  <a:srgbClr val="A31515"/>
                </a:solidFill>
                <a:latin typeface="Courier New"/>
                <a:ea typeface="Calibri"/>
                <a:cs typeface="Times New Roman"/>
              </a:rPr>
              <a:t>policies</a:t>
            </a:r>
            <a:r>
              <a:rPr lang="en-GB" sz="800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&gt;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5072074"/>
            <a:ext cx="407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has type </a:t>
            </a:r>
            <a:r>
              <a:rPr lang="en-GB" sz="2400" dirty="0" err="1"/>
              <a:t>Config</a:t>
            </a:r>
            <a:endParaRPr lang="en-GB" sz="2400" dirty="0"/>
          </a:p>
          <a:p>
            <a:r>
              <a:rPr lang="en-GB" sz="2400" dirty="0"/>
              <a:t>   but </a:t>
            </a:r>
            <a:r>
              <a:rPr lang="en-GB" sz="2400" b="1" dirty="0"/>
              <a:t>not</a:t>
            </a:r>
            <a:r>
              <a:rPr lang="en-GB" sz="2400" dirty="0"/>
              <a:t> type </a:t>
            </a:r>
            <a:r>
              <a:rPr lang="en-GB" sz="2400" dirty="0" err="1"/>
              <a:t>SafeConfig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1785926"/>
          <a:ext cx="9143999" cy="4162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1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162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Refinement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/>
                        <a:t>Typecase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/>
                        <a:t>Subtyping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/>
                        <a:t>Nordström</a:t>
                      </a:r>
                      <a:r>
                        <a:rPr lang="en-US" sz="1600" u="none" strike="noStrike" dirty="0"/>
                        <a:t>/</a:t>
                      </a:r>
                      <a:r>
                        <a:rPr lang="en-US" sz="1600" u="none" strike="noStrike" dirty="0" err="1"/>
                        <a:t>Petersson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Subset types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{x:A | B(x)}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Rushby/Owre/Shankar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Predicate </a:t>
                      </a:r>
                      <a:r>
                        <a:rPr lang="en-US" sz="1600" b="1" u="none" strike="noStrike" dirty="0" err="1"/>
                        <a:t>subtyping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predicate subtype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limited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Cardelli et 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Modula-3 Report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on references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structural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Pfenning/Freeman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Refinement types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refined sorts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Aiken and Wimmers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/>
                        <a:t>Type inclusion...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semantic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Pfenning/Xi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DML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{x: General | e}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1999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Buneman/Pierce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/>
                        <a:t>Unions</a:t>
                      </a:r>
                      <a:r>
                        <a:rPr lang="en-GB" sz="1600" b="1" u="none" strike="noStrike" baseline="0" dirty="0"/>
                        <a:t> for SSD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yes, as pattern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structural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Hosoya/Pierce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/>
                        <a:t>XDuce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yes, as pattern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/>
                        <a:t>semantic, ad hoc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Flanagan et 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SAGE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{x: T | e}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 (but has cast)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structural, SMT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Fisher et 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/>
                        <a:t>PADS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{x:T | e}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structural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Frisch/</a:t>
                      </a:r>
                      <a:r>
                        <a:rPr lang="en-US" sz="1600" u="none" strike="noStrike" dirty="0" err="1"/>
                        <a:t>Castagna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/>
                        <a:t>CDuce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e in 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/>
                        <a:t>semantic, ad hoc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Sozeau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Russell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{x:T | e}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structural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Bhargavan/Fournet/G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F7/RCF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{x: T | C}  (formula 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structural, SMT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Rondon/Jhala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Liquid Types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{x: General | e}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structural, SMT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1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2009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Bierman/G/Langworthy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M/</a:t>
                      </a:r>
                      <a:r>
                        <a:rPr lang="en-US" sz="1600" b="1" u="none" strike="noStrike" dirty="0" err="1"/>
                        <a:t>MiniM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{x: T | e}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e in 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semantic, SMT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Related Work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Refinement Types and 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interdependence between </a:t>
            </a:r>
            <a:r>
              <a:rPr lang="en-US" dirty="0" err="1"/>
              <a:t>typecase</a:t>
            </a:r>
            <a:r>
              <a:rPr lang="en-US" dirty="0"/>
              <a:t> expressions and refinement types in M is a novel source of great expressivity</a:t>
            </a:r>
          </a:p>
          <a:p>
            <a:r>
              <a:rPr lang="en-GB" dirty="0"/>
              <a:t>Relying on an external solver achieves type safety for union and dependent types without complex, arbitrary rules</a:t>
            </a:r>
          </a:p>
          <a:p>
            <a:r>
              <a:rPr lang="en-GB" dirty="0"/>
              <a:t>Security and error checking expressible within M type system</a:t>
            </a:r>
          </a:p>
          <a:p>
            <a:pPr lvl="1"/>
            <a:r>
              <a:rPr lang="en-GB" dirty="0"/>
              <a:t>Helps M extend the Microsoft platform</a:t>
            </a:r>
          </a:p>
          <a:p>
            <a:endParaRPr lang="en-GB" dirty="0"/>
          </a:p>
          <a:p>
            <a:r>
              <a:rPr lang="en-GB" dirty="0"/>
              <a:t>Our Z3-based </a:t>
            </a:r>
            <a:r>
              <a:rPr lang="en-GB" dirty="0" err="1"/>
              <a:t>typechecker</a:t>
            </a:r>
            <a:r>
              <a:rPr lang="en-GB" dirty="0"/>
              <a:t> Minim was jointly developed with the Oslo team in parallel with the mainline typechecker</a:t>
            </a:r>
          </a:p>
          <a:p>
            <a:pPr lvl="1"/>
            <a:r>
              <a:rPr lang="en-GB" dirty="0"/>
              <a:t>We hope to merge the code-bases this year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Refinement types and F7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Applying refinement types to the verification of cryptographic protocols and APIs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-2243" y="0"/>
            <a:ext cx="9144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3" tIns="19052" rIns="38103" bIns="19052" rtlCol="0" anchor="ctr"/>
          <a:lstStyle/>
          <a:p>
            <a:pPr algn="ctr" defTabSz="914394" rtl="0"/>
            <a:endParaRPr lang="en-GB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/>
          <a:srcRect l="7849" t="34299" r="4069" b="22256"/>
          <a:stretch>
            <a:fillRect/>
          </a:stretch>
        </p:blipFill>
        <p:spPr bwMode="auto">
          <a:xfrm>
            <a:off x="5246979" y="2062429"/>
            <a:ext cx="3758208" cy="7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5238488" y="2059639"/>
            <a:ext cx="3780534" cy="714449"/>
          </a:xfrm>
          <a:prstGeom prst="rect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8103" tIns="19052" rIns="38103" bIns="19052" rtlCol="0" anchor="ctr"/>
          <a:lstStyle/>
          <a:p>
            <a:pPr algn="ctr" defTabSz="914394" rtl="0"/>
            <a:endParaRPr lang="en-GB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56"/>
          <p:cNvGrpSpPr/>
          <p:nvPr/>
        </p:nvGrpSpPr>
        <p:grpSpPr>
          <a:xfrm>
            <a:off x="1709749" y="2092198"/>
            <a:ext cx="4677120" cy="4816603"/>
            <a:chOff x="3834589" y="1537697"/>
            <a:chExt cx="13519382" cy="14739726"/>
          </a:xfrm>
        </p:grpSpPr>
        <p:sp>
          <p:nvSpPr>
            <p:cNvPr id="56" name="Rectangle 55"/>
            <p:cNvSpPr/>
            <p:nvPr/>
          </p:nvSpPr>
          <p:spPr>
            <a:xfrm>
              <a:off x="4350081" y="6538357"/>
              <a:ext cx="3500462" cy="164307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Crypto Library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610001" y="10538885"/>
              <a:ext cx="2357454" cy="135732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fsc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216307" y="3180770"/>
              <a:ext cx="4235901" cy="76175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5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Typed Interface</a:t>
              </a:r>
              <a:endPara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16309" y="3942525"/>
              <a:ext cx="4235899" cy="116707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Protocol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350080" y="5681101"/>
              <a:ext cx="11500767" cy="8572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Typed Interface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349330" y="8204743"/>
              <a:ext cx="3500462" cy="15716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Network Library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16307" y="1537697"/>
              <a:ext cx="4235901" cy="104750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Application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149448" y="6538357"/>
              <a:ext cx="3928339" cy="17145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5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Computational Crypto</a:t>
              </a:r>
              <a:endPara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49448" y="8181431"/>
              <a:ext cx="3928339" cy="15716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Poly-time Adversary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Diamond 64"/>
            <p:cNvSpPr/>
            <p:nvPr/>
          </p:nvSpPr>
          <p:spPr>
            <a:xfrm>
              <a:off x="7547619" y="10396009"/>
              <a:ext cx="3158943" cy="1619011"/>
            </a:xfrm>
            <a:prstGeom prst="diamon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3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fs2cv</a:t>
              </a:r>
              <a:endParaRPr lang="en-GB" sz="13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6" name="Straight Connector 65"/>
            <p:cNvCxnSpPr>
              <a:stCxn id="62" idx="2"/>
              <a:endCxn id="58" idx="0"/>
            </p:cNvCxnSpPr>
            <p:nvPr/>
          </p:nvCxnSpPr>
          <p:spPr>
            <a:xfrm rot="5400000">
              <a:off x="10036475" y="2883042"/>
              <a:ext cx="595567" cy="1913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9" idx="2"/>
            </p:cNvCxnSpPr>
            <p:nvPr/>
          </p:nvCxnSpPr>
          <p:spPr>
            <a:xfrm rot="16200000" flipH="1">
              <a:off x="10053960" y="5389897"/>
              <a:ext cx="571504" cy="10904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8808685" y="10092959"/>
              <a:ext cx="642942" cy="11281"/>
            </a:xfrm>
            <a:prstGeom prst="line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57" idx="0"/>
            </p:cNvCxnSpPr>
            <p:nvPr/>
          </p:nvCxnSpPr>
          <p:spPr>
            <a:xfrm rot="16200000" flipH="1">
              <a:off x="5405597" y="10155754"/>
              <a:ext cx="762506" cy="37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834589" y="12604937"/>
              <a:ext cx="3868262" cy="2543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Concrete runs</a:t>
              </a:r>
            </a:p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and </a:t>
              </a:r>
              <a:r>
                <a:rPr lang="en-US" sz="1200" i="1" kern="12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interop</a:t>
              </a:r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tests</a:t>
              </a:r>
            </a:p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over .NET Runtime</a:t>
              </a:r>
            </a:p>
            <a:p>
              <a:pPr algn="ctr" defTabSz="914394" rtl="0"/>
              <a:endParaRPr lang="en-US" sz="1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62403" y="12610586"/>
              <a:ext cx="3786214" cy="19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Computational </a:t>
              </a:r>
            </a:p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crypto proof </a:t>
              </a:r>
            </a:p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using </a:t>
              </a:r>
              <a:r>
                <a:rPr lang="en-US" sz="1200" i="1" kern="12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CryptoVerif</a:t>
              </a:r>
              <a:endParaRPr lang="en-US" sz="1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Diamond 71"/>
            <p:cNvSpPr/>
            <p:nvPr/>
          </p:nvSpPr>
          <p:spPr>
            <a:xfrm>
              <a:off x="14207774" y="10396009"/>
              <a:ext cx="2286016" cy="1643074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f7</a:t>
              </a:r>
              <a:endParaRPr lang="en-GB" sz="17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2356220" y="6538357"/>
              <a:ext cx="3500461" cy="1643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Symbolic Crypto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2356220" y="8181431"/>
              <a:ext cx="3500461" cy="15716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7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Active Adversary</a:t>
              </a:r>
              <a:endParaRPr lang="en-GB" sz="17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5" name="Straight Connector 74"/>
            <p:cNvCxnSpPr>
              <a:stCxn id="74" idx="2"/>
              <a:endCxn id="72" idx="0"/>
            </p:cNvCxnSpPr>
            <p:nvPr/>
          </p:nvCxnSpPr>
          <p:spPr>
            <a:xfrm rot="16200000" flipH="1">
              <a:off x="14407146" y="9452372"/>
              <a:ext cx="642942" cy="1244332"/>
            </a:xfrm>
            <a:prstGeom prst="line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2" idx="2"/>
            </p:cNvCxnSpPr>
            <p:nvPr/>
          </p:nvCxnSpPr>
          <p:spPr>
            <a:xfrm rot="16200000" flipH="1">
              <a:off x="15104743" y="12285123"/>
              <a:ext cx="492082" cy="1"/>
            </a:xfrm>
            <a:prstGeom prst="line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4064900" y="12610585"/>
              <a:ext cx="3289071" cy="1977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94" rtl="0"/>
              <a:r>
                <a:rPr lang="en-US" sz="1200" b="1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Symbolic proof</a:t>
              </a:r>
            </a:p>
            <a:p>
              <a:pPr algn="ctr" defTabSz="914394" rtl="0"/>
              <a:r>
                <a:rPr lang="en-US" sz="1200" b="1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by typing</a:t>
              </a:r>
            </a:p>
            <a:p>
              <a:pPr algn="ctr" defTabSz="914394" rtl="0"/>
              <a:r>
                <a:rPr lang="en-US" sz="1200" b="1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using Z3</a:t>
              </a:r>
            </a:p>
          </p:txBody>
        </p:sp>
        <p:cxnSp>
          <p:nvCxnSpPr>
            <p:cNvPr id="78" name="Straight Connector 77"/>
            <p:cNvCxnSpPr>
              <a:stCxn id="74" idx="2"/>
              <a:endCxn id="79" idx="0"/>
            </p:cNvCxnSpPr>
            <p:nvPr/>
          </p:nvCxnSpPr>
          <p:spPr>
            <a:xfrm rot="5400000">
              <a:off x="12990683" y="9279488"/>
              <a:ext cx="642191" cy="1589348"/>
            </a:xfrm>
            <a:prstGeom prst="line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9" name="Diamond 78"/>
            <p:cNvSpPr/>
            <p:nvPr/>
          </p:nvSpPr>
          <p:spPr>
            <a:xfrm>
              <a:off x="10903390" y="10395258"/>
              <a:ext cx="3227426" cy="1619011"/>
            </a:xfrm>
            <a:prstGeom prst="diamon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r>
                <a:rPr lang="en-US" sz="13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fs2pv</a:t>
              </a:r>
              <a:endParaRPr lang="en-GB" sz="13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" name="Straight Connector 79"/>
            <p:cNvCxnSpPr>
              <a:stCxn id="79" idx="2"/>
            </p:cNvCxnSpPr>
            <p:nvPr/>
          </p:nvCxnSpPr>
          <p:spPr>
            <a:xfrm rot="5400000">
              <a:off x="12290889" y="12239754"/>
              <a:ext cx="451700" cy="730"/>
            </a:xfrm>
            <a:prstGeom prst="line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0993064" y="12604187"/>
              <a:ext cx="2857520" cy="3673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Symbolic proof</a:t>
              </a:r>
            </a:p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or attack trace</a:t>
              </a:r>
            </a:p>
            <a:p>
              <a:pPr algn="ctr" defTabSz="914394" rtl="0"/>
              <a:r>
                <a:rPr lang="en-US" sz="1200" i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using </a:t>
              </a:r>
              <a:r>
                <a:rPr lang="en-US" sz="1200" i="1" kern="12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ProVerif</a:t>
              </a:r>
              <a:endParaRPr lang="en-US" sz="12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ounded Rectangular Callout 81"/>
          <p:cNvSpPr/>
          <p:nvPr/>
        </p:nvSpPr>
        <p:spPr>
          <a:xfrm>
            <a:off x="6506920" y="4798361"/>
            <a:ext cx="2292135" cy="1545183"/>
          </a:xfrm>
          <a:prstGeom prst="wedgeRoundRectCallout">
            <a:avLst>
              <a:gd name="adj1" fmla="val -62424"/>
              <a:gd name="adj2" fmla="val -19765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8103" tIns="19052" rIns="38103" bIns="19052" rtlCol="0" anchor="ctr"/>
          <a:lstStyle/>
          <a:p>
            <a:pPr algn="l" defTabSz="914394" rtl="0"/>
            <a: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Verification Tools for F#</a:t>
            </a:r>
          </a:p>
          <a:p>
            <a:pPr algn="l" defTabSz="914394" rtl="0">
              <a:buFont typeface="Arial" pitchFamily="34" charset="0"/>
              <a:buChar char="•"/>
            </a:pPr>
            <a: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Statically verify</a:t>
            </a:r>
            <a:b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security assertions </a:t>
            </a:r>
          </a:p>
          <a:p>
            <a:pPr algn="l" defTabSz="914394" rtl="0">
              <a:buFont typeface="Arial" pitchFamily="34" charset="0"/>
              <a:buChar char="•"/>
            </a:pPr>
            <a: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Different techniques, </a:t>
            </a:r>
            <a:b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cryptographic models</a:t>
            </a: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630264" y="-113476"/>
            <a:ext cx="6436703" cy="850384"/>
          </a:xfrm>
          <a:prstGeom prst="rect">
            <a:avLst/>
          </a:prstGeom>
        </p:spPr>
        <p:txBody>
          <a:bodyPr lIns="38103" tIns="19052" rIns="38103" bIns="19052">
            <a:normAutofit/>
          </a:bodyPr>
          <a:lstStyle/>
          <a:p>
            <a:pPr algn="ctr" defTabSz="914394" rtl="0">
              <a:spcBef>
                <a:spcPct val="0"/>
              </a:spcBef>
              <a:defRPr/>
            </a:pPr>
            <a:r>
              <a:rPr lang="en-GB" sz="44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Crypto Verification Kit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8699" y="2337084"/>
            <a:ext cx="1645574" cy="39890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8103" tIns="19052" rIns="38103" bIns="19052" rtlCol="0" anchor="ctr"/>
          <a:lstStyle/>
          <a:p>
            <a:pPr algn="ctr" defTabSz="914394" rtl="0"/>
            <a:r>
              <a:rPr lang="en-GB" sz="2000" kern="1200" cap="small" dirty="0">
                <a:solidFill>
                  <a:prstClr val="white"/>
                </a:solidFill>
                <a:latin typeface="Calibri"/>
                <a:ea typeface="+mn-ea"/>
                <a:cs typeface="Aharoni" pitchFamily="2" charset="-79"/>
              </a:rPr>
              <a:t>Case Studies</a:t>
            </a:r>
          </a:p>
          <a:p>
            <a:pPr algn="l" defTabSz="914394" rtl="0"/>
            <a:r>
              <a:rPr lang="en-GB" sz="600" kern="1200" cap="small" dirty="0">
                <a:solidFill>
                  <a:prstClr val="white"/>
                </a:solidFill>
                <a:latin typeface="Calibri"/>
                <a:ea typeface="+mn-ea"/>
                <a:cs typeface="Aharoni" pitchFamily="2" charset="-79"/>
              </a:rPr>
              <a:t>   </a:t>
            </a:r>
            <a:endParaRPr lang="en-GB" sz="400" kern="1200" cap="small" dirty="0">
              <a:solidFill>
                <a:prstClr val="white"/>
              </a:solidFill>
              <a:latin typeface="Calibri"/>
              <a:ea typeface="+mn-ea"/>
              <a:cs typeface="Aharoni" pitchFamily="2" charset="-79"/>
            </a:endParaRPr>
          </a:p>
          <a:p>
            <a:pPr algn="l" defTabSz="914394" rtl="0"/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WS-Security</a:t>
            </a:r>
          </a:p>
          <a:p>
            <a:pPr algn="l" defTabSz="914394" rtl="0"/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1750 lines</a:t>
            </a:r>
            <a:b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 fs2pv [MSRC’06]</a:t>
            </a:r>
          </a:p>
          <a:p>
            <a:pPr algn="l" defTabSz="914394" rtl="0"/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sz="1700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CardSpace</a:t>
            </a:r>
            <a:b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1420 lines</a:t>
            </a:r>
            <a:br>
              <a:rPr lang="en-GB" sz="15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5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fs2pv [MSRC’08]</a:t>
            </a:r>
            <a:endParaRPr lang="en-GB" sz="1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algn="l" defTabSz="914394" rtl="0"/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TLS 1.0</a:t>
            </a:r>
            <a:b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2940 lines</a:t>
            </a:r>
            <a:b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 fs2pv, fs2cv</a:t>
            </a:r>
            <a:b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 [MSR-INRIA’08]</a:t>
            </a:r>
            <a:endParaRPr lang="en-GB" sz="17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  <a:p>
            <a:pPr algn="l" defTabSz="914394" rtl="0"/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Multi-party</a:t>
            </a:r>
            <a:b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Sessions</a:t>
            </a:r>
            <a:b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US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en-US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2180 lines</a:t>
            </a:r>
            <a:br>
              <a:rPr lang="en-US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US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   f7 [</a:t>
            </a:r>
            <a:r>
              <a:rPr lang="en-GB" sz="13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MSR-INRIA’08]</a:t>
            </a:r>
            <a:endParaRPr lang="en-US" sz="13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85" name="Straight Connector 84"/>
          <p:cNvCxnSpPr>
            <a:endCxn id="52" idx="1"/>
          </p:cNvCxnSpPr>
          <p:nvPr/>
        </p:nvCxnSpPr>
        <p:spPr>
          <a:xfrm flipV="1">
            <a:off x="4701099" y="2416865"/>
            <a:ext cx="537389" cy="33671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691073" y="3068728"/>
            <a:ext cx="1339559" cy="27096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" name="Group 76"/>
          <p:cNvGrpSpPr/>
          <p:nvPr/>
        </p:nvGrpSpPr>
        <p:grpSpPr>
          <a:xfrm>
            <a:off x="6019352" y="2806647"/>
            <a:ext cx="3051236" cy="1875428"/>
            <a:chOff x="14758220" y="3371022"/>
            <a:chExt cx="7322436" cy="4500594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/>
            <a:srcRect l="9753" t="21352" r="10272" b="11921"/>
            <a:stretch>
              <a:fillRect/>
            </a:stretch>
          </p:blipFill>
          <p:spPr bwMode="auto">
            <a:xfrm>
              <a:off x="14758220" y="3371022"/>
              <a:ext cx="7322436" cy="446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Rectangle 88"/>
            <p:cNvSpPr/>
            <p:nvPr/>
          </p:nvSpPr>
          <p:spPr>
            <a:xfrm>
              <a:off x="14758220" y="3371022"/>
              <a:ext cx="7185793" cy="4500594"/>
            </a:xfrm>
            <a:prstGeom prst="rect">
              <a:avLst/>
            </a:prstGeom>
            <a:noFill/>
            <a:ln w="508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94" rtl="0"/>
              <a:endParaRPr lang="en-GB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90" name="Straight Connector 89"/>
          <p:cNvCxnSpPr/>
          <p:nvPr/>
        </p:nvCxnSpPr>
        <p:spPr>
          <a:xfrm rot="16200000" flipH="1">
            <a:off x="3466931" y="5589739"/>
            <a:ext cx="149468" cy="188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99" y="863283"/>
            <a:ext cx="2743027" cy="134520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92" name="TextBox 91"/>
          <p:cNvSpPr txBox="1"/>
          <p:nvPr/>
        </p:nvSpPr>
        <p:spPr>
          <a:xfrm>
            <a:off x="6119936" y="899286"/>
            <a:ext cx="2964529" cy="10849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8103" tIns="19052" rIns="38103" bIns="19052" rtlCol="0">
            <a:spAutoFit/>
          </a:bodyPr>
          <a:lstStyle/>
          <a:p>
            <a:pPr algn="ctr" defTabSz="914394" rtl="0"/>
            <a:r>
              <a:rPr lang="en-GB" sz="17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Our goal is a toolkit to verify reference implementations of standardized and custom  cryptographic protocols</a:t>
            </a: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7777" y="1014643"/>
            <a:ext cx="3500352" cy="9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4" name="Straight Connector 93"/>
          <p:cNvCxnSpPr/>
          <p:nvPr/>
        </p:nvCxnSpPr>
        <p:spPr>
          <a:xfrm rot="5400000">
            <a:off x="2301952" y="5559998"/>
            <a:ext cx="166721" cy="969"/>
          </a:xfrm>
          <a:prstGeom prst="line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925780" y="47551"/>
            <a:ext cx="7303820" cy="7144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8103" tIns="19052" rIns="38103" bIns="19052" rtlCol="0" anchor="ctr"/>
          <a:lstStyle/>
          <a:p>
            <a:pPr algn="ctr" defTabSz="914394" rtl="0"/>
            <a:r>
              <a:rPr lang="en-GB" sz="37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Cryptographic Verification Kit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143000" y="6499292"/>
            <a:ext cx="6553200" cy="303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8103" tIns="19052" rIns="38103" bIns="19052" rtlCol="0" anchor="ctr"/>
          <a:lstStyle/>
          <a:p>
            <a:pPr algn="ctr" defTabSz="914394" rtl="0"/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 </a:t>
            </a:r>
            <a:r>
              <a:rPr lang="en-GB" sz="1100" kern="1200" cap="small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Bhargavan</a:t>
            </a:r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C </a:t>
            </a:r>
            <a:r>
              <a:rPr lang="en-GB" sz="1100" kern="1200" cap="small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Fournet</a:t>
            </a:r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AD Gordon (MSR Cambridge), R </a:t>
            </a:r>
            <a:r>
              <a:rPr lang="en-GB" sz="1100" kern="1200" cap="small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Corin</a:t>
            </a:r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P-M </a:t>
            </a:r>
            <a:r>
              <a:rPr lang="en-GB" sz="1100" kern="1200" cap="small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Deniélou</a:t>
            </a:r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JJ </a:t>
            </a:r>
            <a:r>
              <a:rPr lang="en-GB" sz="1100" kern="1200" cap="small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Leifer</a:t>
            </a:r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E </a:t>
            </a:r>
            <a:r>
              <a:rPr lang="en-GB" sz="1100" kern="1200" cap="small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Zalinescu</a:t>
            </a:r>
            <a:r>
              <a:rPr lang="en-GB" sz="1100" kern="1200" cap="smal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(MSR-INRIA)</a:t>
            </a:r>
          </a:p>
        </p:txBody>
      </p:sp>
      <p:pic>
        <p:nvPicPr>
          <p:cNvPr id="54" name="Picture 53" descr="logo_ms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98" y="6498507"/>
            <a:ext cx="922808" cy="264588"/>
          </a:xfrm>
          <a:prstGeom prst="rect">
            <a:avLst/>
          </a:prstGeom>
        </p:spPr>
      </p:pic>
      <p:pic>
        <p:nvPicPr>
          <p:cNvPr id="95" name="Picture 94" descr="log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08335" y="6497430"/>
            <a:ext cx="1727876" cy="389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F7: Refinements for Security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157161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 out our site </a:t>
            </a:r>
            <a:r>
              <a:rPr lang="en-GB" dirty="0">
                <a:hlinkClick r:id="rId3"/>
              </a:rPr>
              <a:t>http://research.microsoft.com/cvk</a:t>
            </a:r>
            <a:r>
              <a:rPr lang="en-GB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" y="2857496"/>
            <a:ext cx="9194073" cy="26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Good Year for Refinements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1022" b="14185"/>
          <a:stretch>
            <a:fillRect/>
          </a:stretch>
        </p:blipFill>
        <p:spPr bwMode="auto">
          <a:xfrm>
            <a:off x="32" y="3357562"/>
            <a:ext cx="9144000" cy="290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-142876" y="2643182"/>
            <a:ext cx="3000364" cy="831844"/>
          </a:xfrm>
          <a:prstGeom prst="wedgeRectCallout">
            <a:avLst>
              <a:gd name="adj1" fmla="val -8531"/>
              <a:gd name="adj2" fmla="val 1053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400" dirty="0"/>
              <a:t>Automatic inference for refinement types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714612" y="1714488"/>
            <a:ext cx="2428892" cy="831844"/>
          </a:xfrm>
          <a:prstGeom prst="wedgeRectCallout">
            <a:avLst>
              <a:gd name="adj1" fmla="val -8239"/>
              <a:gd name="adj2" fmla="val 14498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400" dirty="0"/>
              <a:t>Access control,</a:t>
            </a:r>
          </a:p>
          <a:p>
            <a:pPr algn="ctr"/>
            <a:r>
              <a:rPr lang="en-GB" sz="2400" dirty="0"/>
              <a:t>crypto protocols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5214942" y="2500306"/>
            <a:ext cx="2295540" cy="831844"/>
          </a:xfrm>
          <a:prstGeom prst="wedgeRectCallout">
            <a:avLst>
              <a:gd name="adj1" fmla="val -966"/>
              <a:gd name="adj2" fmla="val 12581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400" dirty="0"/>
              <a:t>OO refinements, array bounds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7429488" y="1785926"/>
            <a:ext cx="1714512" cy="831844"/>
          </a:xfrm>
          <a:prstGeom prst="wedgeRectCallout">
            <a:avLst>
              <a:gd name="adj1" fmla="val -20811"/>
              <a:gd name="adj2" fmla="val 1194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400" dirty="0"/>
              <a:t>Systems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643106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28662" y="5357826"/>
            <a:ext cx="7643866" cy="107157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r"/>
            <a:r>
              <a:rPr lang="en-GB" i="1" dirty="0"/>
              <a:t>Platform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do?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5"/>
            <a:ext cx="8686800" cy="414340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We develop new ideas for research conferences like:</a:t>
            </a:r>
          </a:p>
          <a:p>
            <a:pPr lvl="1"/>
            <a:r>
              <a:rPr lang="en-GB" dirty="0"/>
              <a:t>Programming Language Design and Implementation (PLDI)</a:t>
            </a:r>
          </a:p>
          <a:p>
            <a:pPr lvl="1"/>
            <a:r>
              <a:rPr lang="en-GB" dirty="0"/>
              <a:t>Principles of Programming Languages (POPL)</a:t>
            </a:r>
          </a:p>
          <a:p>
            <a:pPr lvl="1"/>
            <a:r>
              <a:rPr lang="en-GB" dirty="0"/>
              <a:t>International Conference on Functional Programming (ICFP)</a:t>
            </a:r>
          </a:p>
          <a:p>
            <a:pPr lvl="1"/>
            <a:r>
              <a:rPr lang="en-GB" dirty="0"/>
              <a:t>Object Oriented Programming, Systems, Languages and Applications (OOPSLA)</a:t>
            </a:r>
          </a:p>
          <a:p>
            <a:pPr lvl="1"/>
            <a:r>
              <a:rPr lang="en-GB" dirty="0"/>
              <a:t>Security &amp; Privacy (Oakland)</a:t>
            </a:r>
          </a:p>
          <a:p>
            <a:pPr lvl="1"/>
            <a:r>
              <a:rPr lang="en-GB" dirty="0"/>
              <a:t>Computer Security Foundations (CSF)</a:t>
            </a:r>
          </a:p>
          <a:p>
            <a:pPr lvl="1"/>
            <a:r>
              <a:rPr lang="en-GB" dirty="0"/>
              <a:t>Theorem Proving in Higher Order Logics  (TPHOLs)</a:t>
            </a:r>
          </a:p>
          <a:p>
            <a:pPr lvl="1"/>
            <a:r>
              <a:rPr lang="en-GB" dirty="0"/>
              <a:t>Computer Aided Verification (CAV)</a:t>
            </a:r>
          </a:p>
          <a:p>
            <a:pPr lvl="1"/>
            <a:r>
              <a:rPr lang="en-GB" dirty="0"/>
              <a:t>DNA Computing </a:t>
            </a:r>
          </a:p>
          <a:p>
            <a:pPr lvl="1"/>
            <a:r>
              <a:rPr lang="en-GB" dirty="0"/>
              <a:t>Field Programmable Gate Arrays (FPGA)</a:t>
            </a:r>
          </a:p>
          <a:p>
            <a:r>
              <a:rPr lang="en-GB" dirty="0"/>
              <a:t>Some of this is purely theoretical, some of it is building programming systems,</a:t>
            </a:r>
            <a:br>
              <a:rPr lang="en-GB" dirty="0"/>
            </a:br>
            <a:r>
              <a:rPr lang="en-GB" dirty="0"/>
              <a:t>some of it is a mixture</a:t>
            </a:r>
          </a:p>
          <a:p>
            <a:r>
              <a:rPr lang="en-GB" dirty="0"/>
              <a:t>And often it is collaborations with researchers elsewhere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Ideas to 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Remember the riddle</a:t>
            </a:r>
          </a:p>
          <a:p>
            <a:pPr lvl="1"/>
            <a:r>
              <a:rPr lang="en-GB" b="1" dirty="0"/>
              <a:t>Q: </a:t>
            </a:r>
            <a:r>
              <a:rPr lang="en-GB" dirty="0"/>
              <a:t>How did the </a:t>
            </a:r>
            <a:r>
              <a:rPr lang="en-GB" dirty="0" err="1"/>
              <a:t>typechecker</a:t>
            </a:r>
            <a:r>
              <a:rPr lang="en-GB" dirty="0"/>
              <a:t> decide                                           ?</a:t>
            </a:r>
          </a:p>
          <a:p>
            <a:pPr lvl="1"/>
            <a:r>
              <a:rPr lang="en-GB" b="1" dirty="0"/>
              <a:t>A: </a:t>
            </a:r>
            <a:r>
              <a:rPr lang="en-GB" dirty="0"/>
              <a:t>It didn’t. It didn’t even try. It asked an SMT solver.</a:t>
            </a:r>
          </a:p>
          <a:p>
            <a:pPr lvl="1"/>
            <a:endParaRPr lang="en-GB" dirty="0"/>
          </a:p>
          <a:p>
            <a:r>
              <a:rPr lang="en-GB" dirty="0"/>
              <a:t>Remember that boundaries are blurring</a:t>
            </a:r>
          </a:p>
          <a:p>
            <a:pPr lvl="1"/>
            <a:r>
              <a:rPr lang="en-GB" dirty="0"/>
              <a:t>Between types, predicates, policies, patterns, schemas</a:t>
            </a:r>
          </a:p>
          <a:p>
            <a:pPr lvl="1"/>
            <a:r>
              <a:rPr lang="en-GB" dirty="0"/>
              <a:t>Between </a:t>
            </a:r>
            <a:r>
              <a:rPr lang="en-GB" dirty="0" err="1"/>
              <a:t>typechecking</a:t>
            </a:r>
            <a:r>
              <a:rPr lang="en-GB" dirty="0"/>
              <a:t> and verification</a:t>
            </a:r>
          </a:p>
          <a:p>
            <a:pPr lvl="1"/>
            <a:endParaRPr lang="en-GB" dirty="0"/>
          </a:p>
          <a:p>
            <a:r>
              <a:rPr lang="en-GB" dirty="0"/>
              <a:t>Still, SMT solvers are incomplete, often amazingly so</a:t>
            </a:r>
          </a:p>
          <a:p>
            <a:pPr lvl="1"/>
            <a:r>
              <a:rPr lang="en-GB" dirty="0"/>
              <a:t>So dealing with typing errors remains a challenge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818" y="2214554"/>
            <a:ext cx="250033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dirty="0">
                <a:sym typeface="Symbol"/>
              </a:rPr>
              <a:t>x. y. </a:t>
            </a:r>
            <a:r>
              <a:rPr lang="es-ES" sz="2200" dirty="0"/>
              <a:t>x&gt;y </a:t>
            </a:r>
            <a:r>
              <a:rPr lang="es-ES" sz="2200" dirty="0">
                <a:sym typeface="Symbol"/>
              </a:rPr>
              <a:t> x-y&gt;0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648866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http://research.microsoft.com/en-us/people/adg/part.aspx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5"/>
            <a:ext cx="8686800" cy="4143404"/>
          </a:xfrm>
        </p:spPr>
        <p:txBody>
          <a:bodyPr>
            <a:normAutofit/>
          </a:bodyPr>
          <a:lstStyle/>
          <a:p>
            <a:r>
              <a:rPr lang="en-GB" sz="2000" dirty="0"/>
              <a:t>The Microsoft Research SMT solver, Z3</a:t>
            </a:r>
            <a:br>
              <a:rPr lang="en-GB" sz="2000" dirty="0"/>
            </a:br>
            <a:r>
              <a:rPr lang="en-GB" sz="2000" dirty="0">
                <a:hlinkClick r:id="rId3"/>
              </a:rPr>
              <a:t>http://research.microsoft.com/en-us/um/redmond/projects/z3/</a:t>
            </a:r>
            <a:r>
              <a:rPr lang="en-GB" sz="2000" dirty="0"/>
              <a:t> </a:t>
            </a:r>
          </a:p>
          <a:p>
            <a:r>
              <a:rPr lang="en-GB" sz="2000" dirty="0"/>
              <a:t>Oslo and its </a:t>
            </a:r>
            <a:r>
              <a:rPr lang="en-GB" sz="2000" dirty="0" err="1"/>
              <a:t>modeling</a:t>
            </a:r>
            <a:r>
              <a:rPr lang="en-GB" sz="2000" dirty="0"/>
              <a:t> language, M</a:t>
            </a:r>
            <a:br>
              <a:rPr lang="en-GB" sz="2000" dirty="0"/>
            </a:br>
            <a:r>
              <a:rPr lang="en-GB" sz="2000" dirty="0">
                <a:hlinkClick r:id="rId4"/>
              </a:rPr>
              <a:t>http://msdn.microsoft.com/oslo</a:t>
            </a:r>
            <a:endParaRPr lang="en-GB" sz="2000" dirty="0"/>
          </a:p>
          <a:p>
            <a:r>
              <a:rPr lang="en-GB" sz="2000" dirty="0"/>
              <a:t>Refinement types for security in F#</a:t>
            </a:r>
            <a:br>
              <a:rPr lang="en-GB" sz="2000" dirty="0"/>
            </a:br>
            <a:r>
              <a:rPr lang="en-GB" sz="2000" dirty="0">
                <a:hlinkClick r:id="rId5"/>
              </a:rPr>
              <a:t>http://research.microsoft.com/f7</a:t>
            </a:r>
            <a:r>
              <a:rPr lang="en-GB" sz="2000" dirty="0"/>
              <a:t> </a:t>
            </a:r>
          </a:p>
          <a:p>
            <a:r>
              <a:rPr lang="en-GB" sz="2000" dirty="0"/>
              <a:t>Liquid types (including online demo)</a:t>
            </a:r>
            <a:br>
              <a:rPr lang="en-GB" sz="2000" dirty="0"/>
            </a:br>
            <a:r>
              <a:rPr lang="en-US" sz="2000" dirty="0">
                <a:hlinkClick r:id="rId6"/>
              </a:rPr>
              <a:t>http://pho.ucsd.edu/liquid/</a:t>
            </a:r>
            <a:r>
              <a:rPr lang="en-US" sz="2000" dirty="0"/>
              <a:t> </a:t>
            </a:r>
          </a:p>
          <a:p>
            <a:r>
              <a:rPr lang="en-GB" sz="2000" dirty="0"/>
              <a:t>This lecture</a:t>
            </a:r>
            <a:br>
              <a:rPr lang="en-GB" sz="2000" dirty="0"/>
            </a:br>
            <a:r>
              <a:rPr lang="en-GB" sz="2000" dirty="0">
                <a:hlinkClick r:id="rId7"/>
              </a:rPr>
              <a:t>http://research.microsoft.com/en-us/people/adg/part.aspx</a:t>
            </a:r>
            <a:r>
              <a:rPr lang="en-GB" sz="2000" dirty="0"/>
              <a:t> </a:t>
            </a:r>
            <a:endParaRPr lang="en-US" sz="2000" dirty="0"/>
          </a:p>
          <a:p>
            <a:endParaRPr lang="en-GB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do? (2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also get to work with product groups</a:t>
            </a:r>
          </a:p>
          <a:p>
            <a:pPr lvl="1"/>
            <a:r>
              <a:rPr lang="en-GB" dirty="0"/>
              <a:t>For example, </a:t>
            </a:r>
            <a:r>
              <a:rPr lang="en-GB" dirty="0" err="1"/>
              <a:t>DevDiv</a:t>
            </a:r>
            <a:r>
              <a:rPr lang="en-GB" dirty="0"/>
              <a:t>, SQL, Windows SDV, Excel</a:t>
            </a:r>
          </a:p>
          <a:p>
            <a:endParaRPr lang="en-GB" dirty="0"/>
          </a:p>
          <a:p>
            <a:r>
              <a:rPr lang="en-GB" dirty="0"/>
              <a:t>We consult on initial designs (</a:t>
            </a:r>
            <a:r>
              <a:rPr lang="en-GB" dirty="0" err="1"/>
              <a:t>eg</a:t>
            </a:r>
            <a:r>
              <a:rPr lang="en-GB" dirty="0"/>
              <a:t> security protocols, SecPAL)</a:t>
            </a:r>
          </a:p>
          <a:p>
            <a:r>
              <a:rPr lang="en-GB" dirty="0"/>
              <a:t>We build prototype extensions of products (</a:t>
            </a:r>
            <a:r>
              <a:rPr lang="en-GB" dirty="0" err="1"/>
              <a:t>eg</a:t>
            </a:r>
            <a:r>
              <a:rPr lang="en-GB" dirty="0"/>
              <a:t> C</a:t>
            </a:r>
            <a:r>
              <a:rPr lang="en-GB" dirty="0">
                <a:sym typeface="Symbol"/>
              </a:rPr>
              <a:t> -&gt; LINQ</a:t>
            </a:r>
            <a:r>
              <a:rPr lang="en-GB" dirty="0"/>
              <a:t>)</a:t>
            </a:r>
          </a:p>
          <a:p>
            <a:r>
              <a:rPr lang="en-GB" dirty="0"/>
              <a:t>We ship code in products (</a:t>
            </a:r>
            <a:r>
              <a:rPr lang="en-GB" dirty="0" err="1"/>
              <a:t>eg</a:t>
            </a:r>
            <a:r>
              <a:rPr lang="en-GB" dirty="0"/>
              <a:t> generics for C# and CLR)</a:t>
            </a:r>
          </a:p>
          <a:p>
            <a:r>
              <a:rPr lang="en-GB" dirty="0"/>
              <a:t>Sometimes research projects turn into products (</a:t>
            </a:r>
            <a:r>
              <a:rPr lang="en-GB" dirty="0" err="1"/>
              <a:t>eg</a:t>
            </a:r>
            <a:r>
              <a:rPr lang="en-GB" dirty="0"/>
              <a:t> F#)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do?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 also serve the research and academic community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Programme committees and other reviewing</a:t>
            </a:r>
          </a:p>
          <a:p>
            <a:r>
              <a:rPr lang="en-GB" dirty="0"/>
              <a:t>Invited talks and summer schools</a:t>
            </a:r>
          </a:p>
          <a:p>
            <a:r>
              <a:rPr lang="en-GB" dirty="0"/>
              <a:t>Co-supervising graduate students</a:t>
            </a:r>
          </a:p>
          <a:p>
            <a:endParaRPr lang="en-GB" dirty="0"/>
          </a:p>
          <a:p>
            <a:r>
              <a:rPr lang="en-GB" dirty="0"/>
              <a:t>And we take research interns... Consider applying!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http://research.microsoft.com/en-us/groups/ppt/</a:t>
            </a:r>
            <a:r>
              <a:rPr lang="en-GB" dirty="0"/>
              <a:t> </a:t>
            </a:r>
          </a:p>
          <a:p>
            <a:r>
              <a:rPr lang="en-GB" dirty="0">
                <a:hlinkClick r:id="rId4"/>
              </a:rPr>
              <a:t>http://research.microsoft.com/en-us/groups/security/</a:t>
            </a:r>
            <a:r>
              <a:rPr lang="en-GB" dirty="0"/>
              <a:t>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TBackgroun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Trebuchet MS" pitchFamily="17" charset="0"/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685800" y="3103709"/>
            <a:ext cx="80772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FFFF00"/>
                </a:solidFill>
                <a:latin typeface="Trebuchet MS" pitchFamily="17" charset="0"/>
              </a:rPr>
              <a:t>Principles and Applications of Refinement Types</a:t>
            </a:r>
          </a:p>
          <a:p>
            <a:r>
              <a:rPr lang="en-US" dirty="0">
                <a:solidFill>
                  <a:schemeClr val="bg1"/>
                </a:solidFill>
                <a:latin typeface="Trebuchet MS" pitchFamily="17" charset="0"/>
              </a:rPr>
              <a:t>Andrew D. Gordon (MSR)</a:t>
            </a:r>
          </a:p>
          <a:p>
            <a:r>
              <a:rPr lang="en-US" dirty="0">
                <a:solidFill>
                  <a:schemeClr val="bg1"/>
                </a:solidFill>
                <a:latin typeface="Trebuchet MS" pitchFamily="17" charset="0"/>
              </a:rPr>
              <a:t>Joint work with Gavin Bierman (MSR) and David Langworthy (MS Corp)</a:t>
            </a:r>
          </a:p>
          <a:p>
            <a:r>
              <a:rPr lang="en-US" dirty="0">
                <a:solidFill>
                  <a:schemeClr val="bg1"/>
                </a:solidFill>
                <a:latin typeface="Trebuchet MS" pitchFamily="17" charset="0"/>
              </a:rPr>
              <a:t>MSR Summer School, June 2009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Type of Positive Numbers: Why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0005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ym typeface="Wingdings" pitchFamily="2" charset="2"/>
              </a:rPr>
              <a:t>Q: </a:t>
            </a:r>
            <a:r>
              <a:rPr lang="en-GB" dirty="0">
                <a:sym typeface="Wingdings" pitchFamily="2" charset="2"/>
              </a:rPr>
              <a:t>No currently popular or hip language has these – why not?</a:t>
            </a:r>
          </a:p>
          <a:p>
            <a:r>
              <a:rPr lang="en-GB" b="1" dirty="0">
                <a:sym typeface="Wingdings" pitchFamily="2" charset="2"/>
              </a:rPr>
              <a:t>A: </a:t>
            </a:r>
            <a:r>
              <a:rPr lang="en-GB" dirty="0">
                <a:sym typeface="Wingdings" pitchFamily="2" charset="2"/>
              </a:rPr>
              <a:t>The typechecker would need to know   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     and computers don’t do arithmetic reasoning, do they?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This is an example </a:t>
            </a:r>
            <a:r>
              <a:rPr lang="en-GB" b="1" dirty="0">
                <a:sym typeface="Wingdings" pitchFamily="2" charset="2"/>
              </a:rPr>
              <a:t>refinement type</a:t>
            </a: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Known since the 1980s, but </a:t>
            </a:r>
            <a:r>
              <a:rPr lang="en-GB" dirty="0" err="1">
                <a:sym typeface="Wingdings" pitchFamily="2" charset="2"/>
              </a:rPr>
              <a:t>typechecking</a:t>
            </a:r>
            <a:r>
              <a:rPr lang="en-GB" dirty="0">
                <a:sym typeface="Wingdings" pitchFamily="2" charset="2"/>
              </a:rPr>
              <a:t> impractical, because automated reasoning is hard, inefficient, and unreliable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1112" y="1842198"/>
            <a:ext cx="678661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err="1"/>
              <a:t>fun</a:t>
            </a:r>
            <a:r>
              <a:rPr lang="es-ES" sz="2400" dirty="0"/>
              <a:t> </a:t>
            </a:r>
            <a:r>
              <a:rPr lang="es-ES" sz="2400" dirty="0" err="1"/>
              <a:t>MyFun</a:t>
            </a:r>
            <a:r>
              <a:rPr lang="es-ES" sz="2400" dirty="0"/>
              <a:t> (x:pos, y:pos): pos = </a:t>
            </a:r>
            <a:r>
              <a:rPr lang="es-ES" sz="2400" dirty="0" err="1"/>
              <a:t>if</a:t>
            </a:r>
            <a:r>
              <a:rPr lang="es-ES" sz="2400" dirty="0"/>
              <a:t> x&gt;y </a:t>
            </a:r>
            <a:r>
              <a:rPr lang="es-ES" sz="2400" dirty="0" err="1"/>
              <a:t>then</a:t>
            </a:r>
            <a:r>
              <a:rPr lang="es-ES" sz="2400" dirty="0"/>
              <a:t> x-y </a:t>
            </a:r>
            <a:r>
              <a:rPr lang="es-ES" sz="2400" dirty="0" err="1"/>
              <a:t>else</a:t>
            </a:r>
            <a:r>
              <a:rPr lang="es-ES" sz="2400" dirty="0"/>
              <a:t> 42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3091161"/>
            <a:ext cx="271464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ym typeface="Symbol"/>
              </a:rPr>
              <a:t>x. y. </a:t>
            </a:r>
            <a:r>
              <a:rPr lang="es-ES" sz="2400" dirty="0"/>
              <a:t>x&gt;y </a:t>
            </a:r>
            <a:r>
              <a:rPr lang="es-ES" sz="2400" dirty="0">
                <a:sym typeface="Symbol"/>
              </a:rPr>
              <a:t> x-y&gt;0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4324657"/>
            <a:ext cx="30003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err="1"/>
              <a:t>Integer</a:t>
            </a:r>
            <a:r>
              <a:rPr lang="es-ES" sz="2400" dirty="0"/>
              <a:t> </a:t>
            </a:r>
            <a:r>
              <a:rPr lang="es-ES" sz="2400" dirty="0" err="1"/>
              <a:t>where</a:t>
            </a:r>
            <a:r>
              <a:rPr lang="es-ES" sz="2400" dirty="0"/>
              <a:t> </a:t>
            </a:r>
            <a:r>
              <a:rPr lang="es-ES" sz="2400" dirty="0" err="1"/>
              <a:t>value</a:t>
            </a:r>
            <a:r>
              <a:rPr lang="es-ES" sz="2400" dirty="0"/>
              <a:t>&gt;0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lecture is a primer on refinement types</a:t>
            </a:r>
          </a:p>
          <a:p>
            <a:r>
              <a:rPr lang="en-GB" dirty="0"/>
              <a:t>I’m assuming you know about types in standard languages like C, Java, C#, etc, but not that you’re a type theory geek</a:t>
            </a:r>
          </a:p>
          <a:p>
            <a:r>
              <a:rPr lang="en-GB" dirty="0"/>
              <a:t>Why learn about refinement types?</a:t>
            </a:r>
          </a:p>
          <a:p>
            <a:r>
              <a:rPr lang="en-GB" dirty="0"/>
              <a:t>What’s on offer in this lecture?</a:t>
            </a:r>
          </a:p>
          <a:p>
            <a:r>
              <a:rPr lang="en-GB" dirty="0"/>
              <a:t>How do I find out more?</a:t>
            </a:r>
          </a:p>
          <a:p>
            <a:endParaRPr lang="en-GB" dirty="0"/>
          </a:p>
          <a:p>
            <a:r>
              <a:rPr lang="en-GB" b="1" dirty="0"/>
              <a:t>Q: </a:t>
            </a:r>
            <a:r>
              <a:rPr lang="en-GB" dirty="0"/>
              <a:t>How did the typechecker decide                                           ?</a:t>
            </a:r>
          </a:p>
          <a:p>
            <a:r>
              <a:rPr lang="en-GB" b="1" dirty="0"/>
              <a:t>A: </a:t>
            </a:r>
            <a:r>
              <a:rPr lang="en-GB" dirty="0"/>
              <a:t>It didn’t. It didn’t even try. It asked an SMT solver.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4853629"/>
            <a:ext cx="271464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ym typeface="Symbol"/>
              </a:rPr>
              <a:t>x. y. </a:t>
            </a:r>
            <a:r>
              <a:rPr lang="es-ES" sz="2400" dirty="0"/>
              <a:t>x&gt;y </a:t>
            </a:r>
            <a:r>
              <a:rPr lang="es-ES" sz="2400" dirty="0">
                <a:sym typeface="Symbol"/>
              </a:rPr>
              <a:t> x-y&gt;0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00396"/>
          </a:xfrm>
        </p:spPr>
        <p:txBody>
          <a:bodyPr>
            <a:normAutofit/>
          </a:bodyPr>
          <a:lstStyle/>
          <a:p>
            <a:r>
              <a:rPr lang="en-GB" dirty="0"/>
              <a:t>Dramatic advances in theorem proving this decade</a:t>
            </a:r>
          </a:p>
          <a:p>
            <a:pPr lvl="1"/>
            <a:r>
              <a:rPr lang="en-GB" dirty="0"/>
              <a:t>Contenders </a:t>
            </a:r>
            <a:r>
              <a:rPr lang="en-GB" baseline="0" dirty="0"/>
              <a:t>include Simplify (HPL),</a:t>
            </a:r>
            <a:r>
              <a:rPr lang="en-GB" dirty="0"/>
              <a:t> </a:t>
            </a:r>
            <a:r>
              <a:rPr lang="en-GB" dirty="0" err="1"/>
              <a:t>Yices</a:t>
            </a:r>
            <a:r>
              <a:rPr lang="en-GB" dirty="0"/>
              <a:t> (SRI), Z3 (MSR)</a:t>
            </a:r>
            <a:endParaRPr lang="en-GB" baseline="0" dirty="0"/>
          </a:p>
          <a:p>
            <a:pPr marL="342900" lvl="1" indent="-342900">
              <a:buFont typeface="Arial" pitchFamily="34" charset="0"/>
              <a:buChar char="•"/>
            </a:pPr>
            <a:endParaRPr lang="en-GB" dirty="0"/>
          </a:p>
          <a:p>
            <a:pPr marL="342900" lvl="1" indent="-342900">
              <a:buFont typeface="Arial" pitchFamily="34" charset="0"/>
              <a:buChar char="•"/>
            </a:pPr>
            <a:endParaRPr lang="en-GB" dirty="0"/>
          </a:p>
          <a:p>
            <a:pPr marL="342900" lvl="1" indent="-342900">
              <a:buFont typeface="Arial" pitchFamily="34" charset="0"/>
              <a:buChar char="•"/>
            </a:pPr>
            <a:endParaRPr lang="en-GB" dirty="0"/>
          </a:p>
          <a:p>
            <a:pPr marL="342900" lvl="1" indent="-342900">
              <a:buFont typeface="Arial" pitchFamily="34" charset="0"/>
              <a:buChar char="•"/>
            </a:pPr>
            <a:endParaRPr lang="en-GB" dirty="0"/>
          </a:p>
          <a:p>
            <a:pPr marL="342900" lvl="1" indent="-342900">
              <a:buNone/>
            </a:pPr>
            <a:r>
              <a:rPr lang="en-GB" dirty="0"/>
              <a:t>Annual competitions, standard formats for logical goals – a platform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132" b="46594"/>
          <a:stretch>
            <a:fillRect/>
          </a:stretch>
        </p:blipFill>
        <p:spPr bwMode="auto">
          <a:xfrm>
            <a:off x="742484" y="4286256"/>
            <a:ext cx="7643834" cy="14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472518" cy="857256"/>
          </a:xfrm>
        </p:spPr>
        <p:txBody>
          <a:bodyPr>
            <a:normAutofit/>
          </a:bodyPr>
          <a:lstStyle/>
          <a:p>
            <a:r>
              <a:rPr lang="en-GB" dirty="0"/>
              <a:t>An Opportunity: Logic as a Platform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4988" y="1699322"/>
            <a:ext cx="7501022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“</a:t>
            </a:r>
            <a:r>
              <a:rPr lang="en-GB" sz="2000" dirty="0" err="1"/>
              <a:t>Satisfiability</a:t>
            </a:r>
            <a:r>
              <a:rPr lang="en-GB" sz="2000" dirty="0"/>
              <a:t> Modulo Theory (SMT) solvers decide logical </a:t>
            </a:r>
            <a:r>
              <a:rPr lang="en-GB" sz="2000" dirty="0" err="1"/>
              <a:t>satisfiability</a:t>
            </a:r>
            <a:r>
              <a:rPr lang="en-GB" sz="2000" dirty="0"/>
              <a:t> (or dually, validity) with respect to a background theory expressed in classical first-order logic with equality.  These theories include: real or integer arithmetic, and theories of program or hardware structures such as </a:t>
            </a:r>
            <a:r>
              <a:rPr lang="en-GB" sz="2000" dirty="0" err="1"/>
              <a:t>bitvectors</a:t>
            </a:r>
            <a:r>
              <a:rPr lang="en-GB" sz="2000" dirty="0"/>
              <a:t>, arrays, and recursive </a:t>
            </a:r>
            <a:r>
              <a:rPr lang="en-GB" sz="2000" dirty="0" err="1"/>
              <a:t>datatypes</a:t>
            </a:r>
            <a:r>
              <a:rPr lang="en-GB" sz="2000" dirty="0"/>
              <a:t>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1736" y="648866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http://research.microsoft.com/en-us/um/redmond/projects/z3/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G@YFWKKKUFUVWXY5MJ" val="33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2019-07-03T14:56:25+00:00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F3C45138-E92C-4367-A718-9F5358572B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F6E817-3064-494B-9BD9-0DECC288D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78EF126-3155-4803-92F3-B1DD799EEA82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2714</Words>
  <Application>Microsoft Office PowerPoint</Application>
  <PresentationFormat>On-screen Show (4:3)</PresentationFormat>
  <Paragraphs>554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Aharoni</vt:lpstr>
      <vt:lpstr>Arial</vt:lpstr>
      <vt:lpstr>Calibri</vt:lpstr>
      <vt:lpstr>Courier New</vt:lpstr>
      <vt:lpstr>Symbol</vt:lpstr>
      <vt:lpstr>Times New Roman</vt:lpstr>
      <vt:lpstr>Trebuchet MS</vt:lpstr>
      <vt:lpstr>Wingdings</vt:lpstr>
      <vt:lpstr>Office Theme</vt:lpstr>
      <vt:lpstr>1_Office Theme</vt:lpstr>
      <vt:lpstr>3_Office Theme</vt:lpstr>
      <vt:lpstr>4_Office Theme</vt:lpstr>
      <vt:lpstr>5_Office Theme</vt:lpstr>
      <vt:lpstr>2_Office Theme</vt:lpstr>
      <vt:lpstr>PowerPoint Presentation</vt:lpstr>
      <vt:lpstr>Programming Principles and Tools Group Security Group</vt:lpstr>
      <vt:lpstr>What do we do? (1 of 3)</vt:lpstr>
      <vt:lpstr>What do we do? (2 of 3)</vt:lpstr>
      <vt:lpstr>What do we do? (3 of 3)</vt:lpstr>
      <vt:lpstr>PowerPoint Presentation</vt:lpstr>
      <vt:lpstr>A Type of Positive Numbers: Why Not?</vt:lpstr>
      <vt:lpstr>Objectives</vt:lpstr>
      <vt:lpstr>An Opportunity: Logic as a Platform</vt:lpstr>
      <vt:lpstr>Refinement types and M</vt:lpstr>
      <vt:lpstr>       The Oslo Modeling Language </vt:lpstr>
      <vt:lpstr>The Core of the M Language</vt:lpstr>
      <vt:lpstr>Interdependent Types and Expressions</vt:lpstr>
      <vt:lpstr>Some Examples in M</vt:lpstr>
      <vt:lpstr>Some Derived Types</vt:lpstr>
      <vt:lpstr>Example: Type-Safe Union Types</vt:lpstr>
      <vt:lpstr>Interlude: Implementation Notes</vt:lpstr>
      <vt:lpstr>DemO</vt:lpstr>
      <vt:lpstr>Better Dynamic IT by Typing</vt:lpstr>
      <vt:lpstr>A Typical Config-Based Advisor </vt:lpstr>
      <vt:lpstr>1: Representing XML Data</vt:lpstr>
      <vt:lpstr>2: Types for Schema-Correct Configs</vt:lpstr>
      <vt:lpstr>3: Types for Safe Configs</vt:lpstr>
      <vt:lpstr>Related Work</vt:lpstr>
      <vt:lpstr>Refinement Types and M</vt:lpstr>
      <vt:lpstr>Refinement types and F7</vt:lpstr>
      <vt:lpstr>PowerPoint Presentation</vt:lpstr>
      <vt:lpstr>F7: Refinements for Security</vt:lpstr>
      <vt:lpstr>A Good Year for Refinements</vt:lpstr>
      <vt:lpstr>Ideas to Take Away</vt:lpstr>
      <vt:lpstr>Resources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2009-07-03T14:14:05Z</dcterms:created>
  <dcterms:modified xsi:type="dcterms:W3CDTF">2016-08-03T23:55:32Z</dcterms:modified>
</cp:coreProperties>
</file>