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2" r:id="rId1"/>
  </p:sldMasterIdLst>
  <p:notesMasterIdLst>
    <p:notesMasterId r:id="rId13"/>
  </p:notesMasterIdLst>
  <p:sldIdLst>
    <p:sldId id="257" r:id="rId2"/>
    <p:sldId id="258" r:id="rId3"/>
    <p:sldId id="259" r:id="rId4"/>
    <p:sldId id="261" r:id="rId5"/>
    <p:sldId id="260" r:id="rId6"/>
    <p:sldId id="262" r:id="rId7"/>
    <p:sldId id="271" r:id="rId8"/>
    <p:sldId id="264" r:id="rId9"/>
    <p:sldId id="266" r:id="rId10"/>
    <p:sldId id="267" r:id="rId11"/>
    <p:sldId id="26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80" autoAdjust="0"/>
    <p:restoredTop sz="87400" autoAdjust="0"/>
  </p:normalViewPr>
  <p:slideViewPr>
    <p:cSldViewPr snapToGrid="0">
      <p:cViewPr>
        <p:scale>
          <a:sx n="100" d="100"/>
          <a:sy n="100" d="100"/>
        </p:scale>
        <p:origin x="102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image" Target="../media/image4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HK"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DB05AF-73C6-4F4D-80EF-4915CE24B3D7}" type="datetimeFigureOut">
              <a:rPr lang="zh-HK" altLang="en-US" smtClean="0"/>
              <a:t>21/10/2016</a:t>
            </a:fld>
            <a:endParaRPr lang="zh-HK" alt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HK"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zh-HK"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HK"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88F75A-3CDD-4B89-A1EC-E6A269CDAD94}" type="slidenum">
              <a:rPr lang="zh-HK" altLang="en-US" smtClean="0"/>
              <a:t>‹#›</a:t>
            </a:fld>
            <a:endParaRPr lang="zh-HK" altLang="en-US"/>
          </a:p>
        </p:txBody>
      </p:sp>
    </p:spTree>
    <p:extLst>
      <p:ext uri="{BB962C8B-B14F-4D97-AF65-F5344CB8AC3E}">
        <p14:creationId xmlns:p14="http://schemas.microsoft.com/office/powerpoint/2010/main" val="3623794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HK" dirty="0" smtClean="0"/>
              <a:t>e.g., request</a:t>
            </a:r>
            <a:r>
              <a:rPr lang="en-US" altLang="zh-HK" baseline="0" dirty="0" smtClean="0"/>
              <a:t> r_7 is ignored by courier c_1 and request r_5 will be first assigned to nearest courier c_1.</a:t>
            </a:r>
            <a:endParaRPr lang="en-US" altLang="zh-HK" dirty="0" smtClean="0"/>
          </a:p>
          <a:p>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3</a:t>
            </a:fld>
            <a:endParaRPr lang="zh-HK" altLang="en-US"/>
          </a:p>
        </p:txBody>
      </p:sp>
    </p:spTree>
    <p:extLst>
      <p:ext uri="{BB962C8B-B14F-4D97-AF65-F5344CB8AC3E}">
        <p14:creationId xmlns:p14="http://schemas.microsoft.com/office/powerpoint/2010/main" val="3235811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The requests</a:t>
            </a:r>
            <a:r>
              <a:rPr lang="en-US" altLang="zh-HK" baseline="0" dirty="0" smtClean="0"/>
              <a:t> arrival sequence are r_5, r_6 and r_7. Basic algorithm assign a request to courier with smallest incurred distance on a first come first serve strategy. We consider request in a batch every </a:t>
            </a:r>
            <a:r>
              <a:rPr lang="en-US" altLang="zh-HK" baseline="0" dirty="0" err="1" smtClean="0"/>
              <a:t>t_r</a:t>
            </a:r>
            <a:r>
              <a:rPr lang="en-US" altLang="zh-HK" baseline="0" dirty="0" smtClean="0"/>
              <a:t> minutes. </a:t>
            </a:r>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6</a:t>
            </a:fld>
            <a:endParaRPr lang="zh-HK" altLang="en-US"/>
          </a:p>
        </p:txBody>
      </p:sp>
    </p:spTree>
    <p:extLst>
      <p:ext uri="{BB962C8B-B14F-4D97-AF65-F5344CB8AC3E}">
        <p14:creationId xmlns:p14="http://schemas.microsoft.com/office/powerpoint/2010/main" val="3019530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Each entry in the priority</a:t>
            </a:r>
            <a:r>
              <a:rPr lang="en-US" altLang="zh-HK" baseline="0" dirty="0" smtClean="0"/>
              <a:t> queues denotes an assignment related to courier and </a:t>
            </a:r>
            <a:r>
              <a:rPr lang="en-US" altLang="zh-HK" baseline="0" dirty="0" smtClean="0"/>
              <a:t>request. </a:t>
            </a:r>
            <a:r>
              <a:rPr lang="en-US" altLang="zh-HK" baseline="0" dirty="0" smtClean="0"/>
              <a:t>False means the incurred distance is a lower bound calculated based on NVD index. </a:t>
            </a:r>
          </a:p>
          <a:p>
            <a:r>
              <a:rPr lang="en-US" altLang="zh-HK" baseline="0" dirty="0" smtClean="0"/>
              <a:t>In the initialization step, all possible entries whose lower bound satisfy </a:t>
            </a:r>
            <a:r>
              <a:rPr lang="en-US" altLang="zh-HK" baseline="0" dirty="0" err="1" smtClean="0"/>
              <a:t>spatio</a:t>
            </a:r>
            <a:r>
              <a:rPr lang="en-US" altLang="zh-HK" baseline="0" dirty="0" smtClean="0"/>
              <a:t>-temporal constraints are push into local priority queue. Then a global priority queue is build based on local priority queue.</a:t>
            </a:r>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7</a:t>
            </a:fld>
            <a:endParaRPr lang="zh-HK" altLang="en-US"/>
          </a:p>
        </p:txBody>
      </p:sp>
    </p:spTree>
    <p:extLst>
      <p:ext uri="{BB962C8B-B14F-4D97-AF65-F5344CB8AC3E}">
        <p14:creationId xmlns:p14="http://schemas.microsoft.com/office/powerpoint/2010/main" val="1837882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Nearest</a:t>
            </a:r>
            <a:r>
              <a:rPr lang="en-US" altLang="zh-HK" baseline="0" dirty="0" smtClean="0"/>
              <a:t> means we always assign a new request to its nearest courier with smallest incurred distance and reject the request if we fail due to constraints.</a:t>
            </a:r>
          </a:p>
          <a:p>
            <a:r>
              <a:rPr lang="en-US" altLang="zh-HK" baseline="0" dirty="0" smtClean="0"/>
              <a:t>SIDF and SIDF* have the same effectiveness. SIDF first calculates the exact incurred distance of each request, satisfies request with smallest incurred distance, then update the exact incurred distance of other requests. No global priority queue to reduce distance calculation and local priority queues to keep calculated results.</a:t>
            </a:r>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8</a:t>
            </a:fld>
            <a:endParaRPr lang="zh-HK" altLang="en-US"/>
          </a:p>
        </p:txBody>
      </p:sp>
    </p:spTree>
    <p:extLst>
      <p:ext uri="{BB962C8B-B14F-4D97-AF65-F5344CB8AC3E}">
        <p14:creationId xmlns:p14="http://schemas.microsoft.com/office/powerpoint/2010/main" val="3185546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Our solution can increase the SR by 10%</a:t>
            </a:r>
            <a:r>
              <a:rPr lang="en-US" altLang="zh-HK" baseline="0" dirty="0" smtClean="0"/>
              <a:t> compared to Basic and 30% compared to Nearest. </a:t>
            </a:r>
          </a:p>
          <a:p>
            <a:r>
              <a:rPr lang="en-US" altLang="zh-HK" baseline="0" dirty="0" smtClean="0"/>
              <a:t>Basic and Nearest are stream algorithms. So there are no change related to </a:t>
            </a:r>
            <a:r>
              <a:rPr lang="en-US" altLang="zh-HK" baseline="0" dirty="0" err="1" smtClean="0"/>
              <a:t>t_r</a:t>
            </a:r>
            <a:r>
              <a:rPr lang="en-US" altLang="zh-HK" baseline="0" dirty="0" smtClean="0"/>
              <a:t>.</a:t>
            </a:r>
          </a:p>
          <a:p>
            <a:r>
              <a:rPr lang="en-US" altLang="zh-HK" baseline="0" dirty="0" smtClean="0"/>
              <a:t>The experiment are simulation on a road network with 8840 nodes </a:t>
            </a:r>
            <a:r>
              <a:rPr lang="en-US" altLang="zh-HK" sz="1200" b="0" i="0" u="none" strike="noStrike" kern="1200" baseline="0" dirty="0" smtClean="0">
                <a:solidFill>
                  <a:schemeClr val="tx1"/>
                </a:solidFill>
                <a:latin typeface="+mn-lt"/>
                <a:ea typeface="+mn-ea"/>
                <a:cs typeface="+mn-cs"/>
              </a:rPr>
              <a:t>between northeastern 4th ring road and 5th ring road of Beijing</a:t>
            </a:r>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9</a:t>
            </a:fld>
            <a:endParaRPr lang="zh-HK" altLang="en-US"/>
          </a:p>
        </p:txBody>
      </p:sp>
    </p:spTree>
    <p:extLst>
      <p:ext uri="{BB962C8B-B14F-4D97-AF65-F5344CB8AC3E}">
        <p14:creationId xmlns:p14="http://schemas.microsoft.com/office/powerpoint/2010/main" val="1627814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The comparison</a:t>
            </a:r>
            <a:r>
              <a:rPr lang="en-US" altLang="zh-HK" baseline="0" dirty="0" smtClean="0"/>
              <a:t> between SIDF and SIDF* demonstrate the power of two level priority queue structure. </a:t>
            </a:r>
          </a:p>
          <a:p>
            <a:r>
              <a:rPr lang="en-US" altLang="zh-HK" baseline="0" dirty="0" smtClean="0"/>
              <a:t>SIDF* is 6 times faster than SIDF.</a:t>
            </a:r>
          </a:p>
          <a:p>
            <a:r>
              <a:rPr lang="en-US" altLang="zh-HK" baseline="0" dirty="0" smtClean="0"/>
              <a:t>On average, we can process a request in less than 15ms, suitable for real-time application.</a:t>
            </a:r>
            <a:endParaRPr lang="zh-HK" altLang="en-US" dirty="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10</a:t>
            </a:fld>
            <a:endParaRPr lang="zh-HK" altLang="en-US"/>
          </a:p>
        </p:txBody>
      </p:sp>
    </p:spTree>
    <p:extLst>
      <p:ext uri="{BB962C8B-B14F-4D97-AF65-F5344CB8AC3E}">
        <p14:creationId xmlns:p14="http://schemas.microsoft.com/office/powerpoint/2010/main" val="3332590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HK" dirty="0" smtClean="0"/>
              <a:t>We perform</a:t>
            </a:r>
            <a:r>
              <a:rPr lang="en-US" altLang="zh-HK" baseline="0" dirty="0" smtClean="0"/>
              <a:t> simulation on the 2</a:t>
            </a:r>
            <a:r>
              <a:rPr lang="en-US" altLang="zh-HK" baseline="30000" dirty="0" smtClean="0"/>
              <a:t>nd</a:t>
            </a:r>
            <a:r>
              <a:rPr lang="en-US" altLang="zh-HK" baseline="0" dirty="0" smtClean="0"/>
              <a:t> ,3</a:t>
            </a:r>
            <a:r>
              <a:rPr lang="en-US" altLang="zh-HK" baseline="30000" dirty="0" smtClean="0"/>
              <a:t>rd</a:t>
            </a:r>
            <a:r>
              <a:rPr lang="en-US" altLang="zh-HK" baseline="0" dirty="0" smtClean="0"/>
              <a:t>,4</a:t>
            </a:r>
            <a:r>
              <a:rPr lang="en-US" altLang="zh-HK" baseline="30000" dirty="0" smtClean="0"/>
              <a:t>th</a:t>
            </a:r>
            <a:r>
              <a:rPr lang="en-US" altLang="zh-HK" baseline="0" dirty="0" smtClean="0"/>
              <a:t>,5</a:t>
            </a:r>
            <a:r>
              <a:rPr lang="en-US" altLang="zh-HK" baseline="30000" dirty="0" smtClean="0"/>
              <a:t>th</a:t>
            </a:r>
            <a:r>
              <a:rPr lang="en-US" altLang="zh-HK" baseline="0" dirty="0" smtClean="0"/>
              <a:t>, 6</a:t>
            </a:r>
            <a:r>
              <a:rPr lang="en-US" altLang="zh-HK" baseline="30000" dirty="0" smtClean="0"/>
              <a:t>th</a:t>
            </a:r>
            <a:r>
              <a:rPr lang="en-US" altLang="zh-HK" baseline="0" dirty="0" smtClean="0"/>
              <a:t> ring road of Beijing. </a:t>
            </a:r>
            <a:r>
              <a:rPr lang="en-US" altLang="zh-HK" dirty="0" smtClean="0"/>
              <a:t>The size of the road</a:t>
            </a:r>
            <a:r>
              <a:rPr lang="en-US" altLang="zh-HK" baseline="0" dirty="0" smtClean="0"/>
              <a:t> network varies from 8,400 nodes to 81,000 nodes, our solution still has the highest SR, lowest AID and less average process time than the streaming algorithm Basic.</a:t>
            </a:r>
          </a:p>
          <a:p>
            <a:r>
              <a:rPr lang="en-US" altLang="zh-HK" baseline="0" dirty="0" smtClean="0"/>
              <a:t>The SR decreases when road network size is 81,000 because </a:t>
            </a:r>
            <a:r>
              <a:rPr lang="en-US" altLang="zh-HK" sz="1200" b="0" i="0" u="none" strike="noStrike" kern="1200" baseline="0" dirty="0" smtClean="0">
                <a:solidFill>
                  <a:schemeClr val="tx1"/>
                </a:solidFill>
                <a:latin typeface="+mn-lt"/>
                <a:ea typeface="+mn-ea"/>
                <a:cs typeface="+mn-cs"/>
              </a:rPr>
              <a:t>it takes more time to travel between nodes outside the fifth ring region of Beijing.</a:t>
            </a:r>
            <a:endParaRPr lang="en-US" altLang="zh-HK" baseline="0" dirty="0" smtClean="0"/>
          </a:p>
        </p:txBody>
      </p:sp>
      <p:sp>
        <p:nvSpPr>
          <p:cNvPr id="4" name="Slide Number Placeholder 3"/>
          <p:cNvSpPr>
            <a:spLocks noGrp="1"/>
          </p:cNvSpPr>
          <p:nvPr>
            <p:ph type="sldNum" sz="quarter" idx="10"/>
          </p:nvPr>
        </p:nvSpPr>
        <p:spPr/>
        <p:txBody>
          <a:bodyPr/>
          <a:lstStyle/>
          <a:p>
            <a:fld id="{5888F75A-3CDD-4B89-A1EC-E6A269CDAD94}" type="slidenum">
              <a:rPr lang="zh-HK" altLang="en-US" smtClean="0"/>
              <a:t>11</a:t>
            </a:fld>
            <a:endParaRPr lang="zh-HK" altLang="en-US"/>
          </a:p>
        </p:txBody>
      </p:sp>
    </p:spTree>
    <p:extLst>
      <p:ext uri="{BB962C8B-B14F-4D97-AF65-F5344CB8AC3E}">
        <p14:creationId xmlns:p14="http://schemas.microsoft.com/office/powerpoint/2010/main" val="2563618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ltLang="zh-HK"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HK"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309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4345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ltLang="zh-HK"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HK"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8595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4413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ltLang="zh-HK"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HK"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7226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ltLang="zh-HK"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HK"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7332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HK"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246098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ltLang="zh-HK"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7747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HK" smtClean="0"/>
              <a:t>Click to edit Master title style</a:t>
            </a:r>
            <a:endParaRPr lang="en-US" dirty="0"/>
          </a:p>
        </p:txBody>
      </p:sp>
      <p:sp>
        <p:nvSpPr>
          <p:cNvPr id="3" name="Content Placeholder 2"/>
          <p:cNvSpPr>
            <a:spLocks noGrp="1"/>
          </p:cNvSpPr>
          <p:nvPr>
            <p:ph idx="1"/>
          </p:nvPr>
        </p:nvSpPr>
        <p:spPr/>
        <p:txBody>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3095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HK"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086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ltLang="zh-HK"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45353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ltLang="zh-HK"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HK"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HK"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323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ltLang="zh-HK"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744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1286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ltLang="zh-HK"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HK"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198970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ltLang="zh-HK"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ltLang="zh-HK"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HK"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958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ltLang="zh-HK"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ltLang="zh-HK" smtClean="0"/>
              <a:t>Edit Master text styles</a:t>
            </a:r>
          </a:p>
          <a:p>
            <a:pPr lvl="1"/>
            <a:r>
              <a:rPr lang="en-US" altLang="zh-HK" smtClean="0"/>
              <a:t>Second level</a:t>
            </a:r>
          </a:p>
          <a:p>
            <a:pPr lvl="2"/>
            <a:r>
              <a:rPr lang="en-US" altLang="zh-HK" smtClean="0"/>
              <a:t>Third level</a:t>
            </a:r>
          </a:p>
          <a:p>
            <a:pPr lvl="3"/>
            <a:r>
              <a:rPr lang="en-US" altLang="zh-HK" smtClean="0"/>
              <a:t>Fourth level</a:t>
            </a:r>
          </a:p>
          <a:p>
            <a:pPr lvl="4"/>
            <a:r>
              <a:rPr lang="en-US" altLang="zh-HK"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10/21/2016</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513012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6.PNG"/><Relationship Id="rId5" Type="http://schemas.openxmlformats.org/officeDocument/2006/relationships/image" Target="../media/image65.PNG"/><Relationship Id="rId4" Type="http://schemas.openxmlformats.org/officeDocument/2006/relationships/image" Target="../media/image64.PNG"/></Relationships>
</file>

<file path=ppt/slides/_rels/slide11.xml.rels><?xml version="1.0" encoding="UTF-8" standalone="yes"?>
<Relationships xmlns="http://schemas.openxmlformats.org/package/2006/relationships"><Relationship Id="rId3" Type="http://schemas.openxmlformats.org/officeDocument/2006/relationships/image" Target="../media/image6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9.PNG"/><Relationship Id="rId4" Type="http://schemas.openxmlformats.org/officeDocument/2006/relationships/image" Target="../media/image68.PNG"/></Relationships>
</file>

<file path=ppt/slides/_rels/slide2.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emf"/><Relationship Id="rId18" Type="http://schemas.openxmlformats.org/officeDocument/2006/relationships/image" Target="../media/image17.emf"/><Relationship Id="rId26" Type="http://schemas.openxmlformats.org/officeDocument/2006/relationships/image" Target="../media/image25.emf"/><Relationship Id="rId39" Type="http://schemas.openxmlformats.org/officeDocument/2006/relationships/image" Target="../media/image38.emf"/><Relationship Id="rId3" Type="http://schemas.openxmlformats.org/officeDocument/2006/relationships/image" Target="../media/image2.PNG"/><Relationship Id="rId21" Type="http://schemas.openxmlformats.org/officeDocument/2006/relationships/image" Target="../media/image20.emf"/><Relationship Id="rId34" Type="http://schemas.openxmlformats.org/officeDocument/2006/relationships/image" Target="../media/image33.emf"/><Relationship Id="rId42" Type="http://schemas.openxmlformats.org/officeDocument/2006/relationships/image" Target="../media/image41.PNG"/><Relationship Id="rId47" Type="http://schemas.openxmlformats.org/officeDocument/2006/relationships/oleObject" Target="../embeddings/oleObject2.bin"/><Relationship Id="rId7" Type="http://schemas.openxmlformats.org/officeDocument/2006/relationships/image" Target="../media/image6.emf"/><Relationship Id="rId12" Type="http://schemas.openxmlformats.org/officeDocument/2006/relationships/image" Target="../media/image11.emf"/><Relationship Id="rId17" Type="http://schemas.openxmlformats.org/officeDocument/2006/relationships/image" Target="../media/image16.emf"/><Relationship Id="rId25" Type="http://schemas.openxmlformats.org/officeDocument/2006/relationships/image" Target="../media/image24.emf"/><Relationship Id="rId33" Type="http://schemas.openxmlformats.org/officeDocument/2006/relationships/image" Target="../media/image32.emf"/><Relationship Id="rId38" Type="http://schemas.openxmlformats.org/officeDocument/2006/relationships/image" Target="../media/image37.emf"/><Relationship Id="rId46" Type="http://schemas.openxmlformats.org/officeDocument/2006/relationships/image" Target="../media/image43.emf"/><Relationship Id="rId2" Type="http://schemas.openxmlformats.org/officeDocument/2006/relationships/slideLayout" Target="../slideLayouts/slideLayout2.xml"/><Relationship Id="rId16" Type="http://schemas.openxmlformats.org/officeDocument/2006/relationships/image" Target="../media/image15.emf"/><Relationship Id="rId20" Type="http://schemas.openxmlformats.org/officeDocument/2006/relationships/image" Target="../media/image19.emf"/><Relationship Id="rId29" Type="http://schemas.openxmlformats.org/officeDocument/2006/relationships/image" Target="../media/image28.emf"/><Relationship Id="rId41" Type="http://schemas.openxmlformats.org/officeDocument/2006/relationships/image" Target="../media/image40.emf"/><Relationship Id="rId1" Type="http://schemas.openxmlformats.org/officeDocument/2006/relationships/vmlDrawing" Target="../drawings/vmlDrawing1.vml"/><Relationship Id="rId6" Type="http://schemas.openxmlformats.org/officeDocument/2006/relationships/image" Target="../media/image5.emf"/><Relationship Id="rId11" Type="http://schemas.openxmlformats.org/officeDocument/2006/relationships/image" Target="../media/image10.emf"/><Relationship Id="rId24" Type="http://schemas.openxmlformats.org/officeDocument/2006/relationships/image" Target="../media/image23.emf"/><Relationship Id="rId32" Type="http://schemas.openxmlformats.org/officeDocument/2006/relationships/image" Target="../media/image31.emf"/><Relationship Id="rId37" Type="http://schemas.openxmlformats.org/officeDocument/2006/relationships/image" Target="../media/image36.emf"/><Relationship Id="rId40" Type="http://schemas.openxmlformats.org/officeDocument/2006/relationships/image" Target="../media/image39.emf"/><Relationship Id="rId45" Type="http://schemas.openxmlformats.org/officeDocument/2006/relationships/image" Target="../media/image1.emf"/><Relationship Id="rId5" Type="http://schemas.openxmlformats.org/officeDocument/2006/relationships/image" Target="../media/image4.emf"/><Relationship Id="rId15" Type="http://schemas.openxmlformats.org/officeDocument/2006/relationships/image" Target="../media/image14.emf"/><Relationship Id="rId23" Type="http://schemas.openxmlformats.org/officeDocument/2006/relationships/image" Target="../media/image22.emf"/><Relationship Id="rId28" Type="http://schemas.openxmlformats.org/officeDocument/2006/relationships/image" Target="../media/image27.emf"/><Relationship Id="rId36" Type="http://schemas.openxmlformats.org/officeDocument/2006/relationships/image" Target="../media/image35.emf"/><Relationship Id="rId10" Type="http://schemas.openxmlformats.org/officeDocument/2006/relationships/image" Target="../media/image9.emf"/><Relationship Id="rId19" Type="http://schemas.openxmlformats.org/officeDocument/2006/relationships/image" Target="../media/image18.emf"/><Relationship Id="rId31" Type="http://schemas.openxmlformats.org/officeDocument/2006/relationships/image" Target="../media/image30.emf"/><Relationship Id="rId44" Type="http://schemas.openxmlformats.org/officeDocument/2006/relationships/oleObject" Target="../embeddings/oleObject1.bin"/><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 Id="rId22" Type="http://schemas.openxmlformats.org/officeDocument/2006/relationships/image" Target="../media/image21.emf"/><Relationship Id="rId27" Type="http://schemas.openxmlformats.org/officeDocument/2006/relationships/image" Target="../media/image26.emf"/><Relationship Id="rId30" Type="http://schemas.openxmlformats.org/officeDocument/2006/relationships/image" Target="../media/image29.emf"/><Relationship Id="rId35" Type="http://schemas.openxmlformats.org/officeDocument/2006/relationships/image" Target="../media/image34.emf"/><Relationship Id="rId43" Type="http://schemas.openxmlformats.org/officeDocument/2006/relationships/image" Target="../media/image42.emf"/></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13" Type="http://schemas.openxmlformats.org/officeDocument/2006/relationships/image" Target="../media/image18.emf"/><Relationship Id="rId18" Type="http://schemas.openxmlformats.org/officeDocument/2006/relationships/image" Target="../media/image23.emf"/><Relationship Id="rId26" Type="http://schemas.openxmlformats.org/officeDocument/2006/relationships/image" Target="../media/image32.emf"/><Relationship Id="rId3" Type="http://schemas.openxmlformats.org/officeDocument/2006/relationships/image" Target="../media/image2.PNG"/><Relationship Id="rId21" Type="http://schemas.openxmlformats.org/officeDocument/2006/relationships/image" Target="../media/image26.emf"/><Relationship Id="rId34" Type="http://schemas.openxmlformats.org/officeDocument/2006/relationships/image" Target="../media/image40.emf"/><Relationship Id="rId7" Type="http://schemas.openxmlformats.org/officeDocument/2006/relationships/image" Target="../media/image12.emf"/><Relationship Id="rId12" Type="http://schemas.openxmlformats.org/officeDocument/2006/relationships/image" Target="../media/image17.emf"/><Relationship Id="rId17" Type="http://schemas.openxmlformats.org/officeDocument/2006/relationships/image" Target="../media/image22.emf"/><Relationship Id="rId25" Type="http://schemas.openxmlformats.org/officeDocument/2006/relationships/image" Target="../media/image31.emf"/><Relationship Id="rId33" Type="http://schemas.openxmlformats.org/officeDocument/2006/relationships/image" Target="../media/image39.emf"/><Relationship Id="rId2" Type="http://schemas.openxmlformats.org/officeDocument/2006/relationships/notesSlide" Target="../notesSlides/notesSlide1.xml"/><Relationship Id="rId16" Type="http://schemas.openxmlformats.org/officeDocument/2006/relationships/image" Target="../media/image21.emf"/><Relationship Id="rId20" Type="http://schemas.openxmlformats.org/officeDocument/2006/relationships/image" Target="../media/image25.emf"/><Relationship Id="rId29" Type="http://schemas.openxmlformats.org/officeDocument/2006/relationships/image" Target="../media/image35.emf"/><Relationship Id="rId1" Type="http://schemas.openxmlformats.org/officeDocument/2006/relationships/slideLayout" Target="../slideLayouts/slideLayout2.xml"/><Relationship Id="rId6" Type="http://schemas.openxmlformats.org/officeDocument/2006/relationships/image" Target="../media/image11.emf"/><Relationship Id="rId11" Type="http://schemas.openxmlformats.org/officeDocument/2006/relationships/image" Target="../media/image16.emf"/><Relationship Id="rId24" Type="http://schemas.openxmlformats.org/officeDocument/2006/relationships/image" Target="../media/image30.emf"/><Relationship Id="rId32" Type="http://schemas.openxmlformats.org/officeDocument/2006/relationships/image" Target="../media/image38.emf"/><Relationship Id="rId5" Type="http://schemas.openxmlformats.org/officeDocument/2006/relationships/image" Target="../media/image10.emf"/><Relationship Id="rId15" Type="http://schemas.openxmlformats.org/officeDocument/2006/relationships/image" Target="../media/image20.emf"/><Relationship Id="rId23" Type="http://schemas.openxmlformats.org/officeDocument/2006/relationships/image" Target="../media/image28.emf"/><Relationship Id="rId28" Type="http://schemas.openxmlformats.org/officeDocument/2006/relationships/image" Target="../media/image34.emf"/><Relationship Id="rId10" Type="http://schemas.openxmlformats.org/officeDocument/2006/relationships/image" Target="../media/image15.emf"/><Relationship Id="rId19" Type="http://schemas.openxmlformats.org/officeDocument/2006/relationships/image" Target="../media/image24.emf"/><Relationship Id="rId31" Type="http://schemas.openxmlformats.org/officeDocument/2006/relationships/image" Target="../media/image37.emf"/><Relationship Id="rId4" Type="http://schemas.openxmlformats.org/officeDocument/2006/relationships/image" Target="../media/image9.emf"/><Relationship Id="rId9" Type="http://schemas.openxmlformats.org/officeDocument/2006/relationships/image" Target="../media/image14.emf"/><Relationship Id="rId14" Type="http://schemas.openxmlformats.org/officeDocument/2006/relationships/image" Target="../media/image19.emf"/><Relationship Id="rId22" Type="http://schemas.openxmlformats.org/officeDocument/2006/relationships/image" Target="../media/image27.emf"/><Relationship Id="rId27" Type="http://schemas.openxmlformats.org/officeDocument/2006/relationships/image" Target="../media/image33.emf"/><Relationship Id="rId30" Type="http://schemas.openxmlformats.org/officeDocument/2006/relationships/image" Target="../media/image36.emf"/><Relationship Id="rId35" Type="http://schemas.openxmlformats.org/officeDocument/2006/relationships/image" Target="../media/image29.emf"/></Relationships>
</file>

<file path=ppt/slides/_rels/slide4.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image" Target="../media/image22.emf"/><Relationship Id="rId7" Type="http://schemas.openxmlformats.org/officeDocument/2006/relationships/image" Target="../media/image39.emf"/><Relationship Id="rId2" Type="http://schemas.openxmlformats.org/officeDocument/2006/relationships/image" Target="../media/image29.emf"/><Relationship Id="rId1" Type="http://schemas.openxmlformats.org/officeDocument/2006/relationships/slideLayout" Target="../slideLayouts/slideLayout2.xml"/><Relationship Id="rId6" Type="http://schemas.openxmlformats.org/officeDocument/2006/relationships/image" Target="../media/image32.emf"/><Relationship Id="rId5" Type="http://schemas.openxmlformats.org/officeDocument/2006/relationships/image" Target="../media/image41.PNG"/><Relationship Id="rId4" Type="http://schemas.openxmlformats.org/officeDocument/2006/relationships/image" Target="../media/image37.emf"/></Relationships>
</file>

<file path=ppt/slides/_rels/slide5.xml.rels><?xml version="1.0" encoding="UTF-8" standalone="yes"?>
<Relationships xmlns="http://schemas.openxmlformats.org/package/2006/relationships"><Relationship Id="rId3" Type="http://schemas.openxmlformats.org/officeDocument/2006/relationships/image" Target="../media/image45.emf"/><Relationship Id="rId7" Type="http://schemas.openxmlformats.org/officeDocument/2006/relationships/image" Target="../media/image32.emf"/><Relationship Id="rId2" Type="http://schemas.openxmlformats.org/officeDocument/2006/relationships/image" Target="../media/image44.emf"/><Relationship Id="rId1" Type="http://schemas.openxmlformats.org/officeDocument/2006/relationships/slideLayout" Target="../slideLayouts/slideLayout2.xml"/><Relationship Id="rId6" Type="http://schemas.openxmlformats.org/officeDocument/2006/relationships/image" Target="../media/image47.emf"/><Relationship Id="rId5" Type="http://schemas.openxmlformats.org/officeDocument/2006/relationships/image" Target="../media/image35.emf"/><Relationship Id="rId4" Type="http://schemas.openxmlformats.org/officeDocument/2006/relationships/image" Target="../media/image46.emf"/></Relationships>
</file>

<file path=ppt/slides/_rels/slide6.xml.rels><?xml version="1.0" encoding="UTF-8" standalone="yes"?>
<Relationships xmlns="http://schemas.openxmlformats.org/package/2006/relationships"><Relationship Id="rId8" Type="http://schemas.openxmlformats.org/officeDocument/2006/relationships/image" Target="../media/image48.emf"/><Relationship Id="rId13" Type="http://schemas.openxmlformats.org/officeDocument/2006/relationships/image" Target="../media/image17.emf"/><Relationship Id="rId3" Type="http://schemas.openxmlformats.org/officeDocument/2006/relationships/notesSlide" Target="../notesSlides/notesSlide2.xml"/><Relationship Id="rId7" Type="http://schemas.openxmlformats.org/officeDocument/2006/relationships/oleObject" Target="../embeddings/oleObject3.bin"/><Relationship Id="rId12" Type="http://schemas.openxmlformats.org/officeDocument/2006/relationships/image" Target="../media/image50.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5.emf"/><Relationship Id="rId11" Type="http://schemas.openxmlformats.org/officeDocument/2006/relationships/oleObject" Target="../embeddings/oleObject5.bin"/><Relationship Id="rId5" Type="http://schemas.openxmlformats.org/officeDocument/2006/relationships/image" Target="../media/image52.emf"/><Relationship Id="rId15" Type="http://schemas.openxmlformats.org/officeDocument/2006/relationships/image" Target="../media/image29.emf"/><Relationship Id="rId10" Type="http://schemas.openxmlformats.org/officeDocument/2006/relationships/image" Target="../media/image49.emf"/><Relationship Id="rId4" Type="http://schemas.openxmlformats.org/officeDocument/2006/relationships/image" Target="../media/image51.emf"/><Relationship Id="rId9" Type="http://schemas.openxmlformats.org/officeDocument/2006/relationships/oleObject" Target="../embeddings/oleObject4.bin"/><Relationship Id="rId14" Type="http://schemas.openxmlformats.org/officeDocument/2006/relationships/image" Target="../media/image22.emf"/></Relationships>
</file>

<file path=ppt/slides/_rels/slide7.x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6.emf"/><Relationship Id="rId5" Type="http://schemas.openxmlformats.org/officeDocument/2006/relationships/image" Target="../media/image55.emf"/><Relationship Id="rId4" Type="http://schemas.openxmlformats.org/officeDocument/2006/relationships/image" Target="../media/image54.emf"/></Relationships>
</file>

<file path=ppt/slides/_rels/slide8.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8.PNG"/></Relationships>
</file>

<file path=ppt/slides/_rels/slide9.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2.PNG"/><Relationship Id="rId5" Type="http://schemas.openxmlformats.org/officeDocument/2006/relationships/image" Target="../media/image61.PNG"/><Relationship Id="rId4" Type="http://schemas.openxmlformats.org/officeDocument/2006/relationships/image" Target="../media/image6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9918" y="2514602"/>
            <a:ext cx="5372101" cy="1234727"/>
          </a:xfrm>
        </p:spPr>
        <p:txBody>
          <a:bodyPr/>
          <a:lstStyle/>
          <a:p>
            <a:r>
              <a:rPr lang="en-US" sz="4000" dirty="0"/>
              <a:t>Effective and Efficient: Large-scale Dynamic City Express</a:t>
            </a:r>
          </a:p>
        </p:txBody>
      </p:sp>
      <p:sp>
        <p:nvSpPr>
          <p:cNvPr id="3" name="Subtitle 2"/>
          <p:cNvSpPr>
            <a:spLocks noGrp="1"/>
          </p:cNvSpPr>
          <p:nvPr>
            <p:ph type="subTitle" idx="1"/>
          </p:nvPr>
        </p:nvSpPr>
        <p:spPr>
          <a:xfrm>
            <a:off x="1990947" y="3749326"/>
            <a:ext cx="5745493" cy="1737074"/>
          </a:xfrm>
        </p:spPr>
        <p:txBody>
          <a:bodyPr>
            <a:normAutofit/>
          </a:bodyPr>
          <a:lstStyle/>
          <a:p>
            <a:pPr algn="ctr"/>
            <a:r>
              <a:rPr lang="en-US" sz="2000" dirty="0" err="1"/>
              <a:t>Siyuan</a:t>
            </a:r>
            <a:r>
              <a:rPr lang="en-US" sz="2000" dirty="0"/>
              <a:t> Zhang </a:t>
            </a:r>
            <a:r>
              <a:rPr lang="en-US" sz="2000" baseline="30000" dirty="0"/>
              <a:t>†</a:t>
            </a:r>
            <a:r>
              <a:rPr lang="en-US" sz="2000" dirty="0"/>
              <a:t>, Lu Qin</a:t>
            </a:r>
            <a:r>
              <a:rPr lang="en-US" sz="2000" baseline="30000" dirty="0"/>
              <a:t>‡</a:t>
            </a:r>
            <a:r>
              <a:rPr lang="en-US" sz="2000" dirty="0"/>
              <a:t>, Yu Zheng*, Hong Cheng</a:t>
            </a:r>
            <a:r>
              <a:rPr lang="en-US" sz="2000" baseline="30000" dirty="0"/>
              <a:t>†</a:t>
            </a:r>
          </a:p>
          <a:p>
            <a:pPr algn="ctr"/>
            <a:endParaRPr lang="en-US" sz="1950" baseline="30000" dirty="0"/>
          </a:p>
          <a:p>
            <a:pPr algn="ctr"/>
            <a:endParaRPr lang="en-US" sz="1950" baseline="30000" dirty="0"/>
          </a:p>
          <a:p>
            <a:r>
              <a:rPr lang="en-US" dirty="0" smtClean="0"/>
              <a:t> </a:t>
            </a:r>
            <a:endParaRPr lang="en-US" dirty="0"/>
          </a:p>
        </p:txBody>
      </p:sp>
      <p:sp>
        <p:nvSpPr>
          <p:cNvPr id="4" name="TextBox 3"/>
          <p:cNvSpPr txBox="1"/>
          <p:nvPr/>
        </p:nvSpPr>
        <p:spPr>
          <a:xfrm>
            <a:off x="1669029" y="4343403"/>
            <a:ext cx="6334540" cy="1038746"/>
          </a:xfrm>
          <a:prstGeom prst="rect">
            <a:avLst/>
          </a:prstGeom>
          <a:noFill/>
        </p:spPr>
        <p:txBody>
          <a:bodyPr wrap="square" rtlCol="0">
            <a:spAutoFit/>
          </a:bodyPr>
          <a:lstStyle/>
          <a:p>
            <a:pPr algn="ctr"/>
            <a:r>
              <a:rPr lang="en-US" sz="1600" i="1" baseline="30000" dirty="0">
                <a:solidFill>
                  <a:schemeClr val="bg1">
                    <a:lumMod val="50000"/>
                  </a:schemeClr>
                </a:solidFill>
              </a:rPr>
              <a:t>† </a:t>
            </a:r>
            <a:r>
              <a:rPr lang="en-US" sz="1600" i="1" dirty="0">
                <a:solidFill>
                  <a:schemeClr val="bg1">
                    <a:lumMod val="50000"/>
                  </a:schemeClr>
                </a:solidFill>
              </a:rPr>
              <a:t>The Chinese University of Hong Kong, China</a:t>
            </a:r>
          </a:p>
          <a:p>
            <a:pPr algn="ctr"/>
            <a:r>
              <a:rPr lang="en-US" sz="1600" i="1" baseline="30000" dirty="0">
                <a:solidFill>
                  <a:schemeClr val="bg1">
                    <a:lumMod val="50000"/>
                  </a:schemeClr>
                </a:solidFill>
              </a:rPr>
              <a:t>‡</a:t>
            </a:r>
            <a:r>
              <a:rPr lang="en-US" sz="1600" i="1" dirty="0">
                <a:solidFill>
                  <a:schemeClr val="bg1">
                    <a:lumMod val="50000"/>
                  </a:schemeClr>
                </a:solidFill>
              </a:rPr>
              <a:t>Centre for QCIS, FEIT, University of Technology, Sydney, Australia</a:t>
            </a:r>
          </a:p>
          <a:p>
            <a:pPr algn="ctr"/>
            <a:r>
              <a:rPr lang="en-US" sz="1600" i="1" dirty="0">
                <a:solidFill>
                  <a:schemeClr val="bg1">
                    <a:lumMod val="50000"/>
                  </a:schemeClr>
                </a:solidFill>
              </a:rPr>
              <a:t>*Microsoft Research, Beijing, China</a:t>
            </a:r>
          </a:p>
          <a:p>
            <a:endParaRPr lang="en-US" sz="1350" dirty="0"/>
          </a:p>
        </p:txBody>
      </p:sp>
    </p:spTree>
    <p:extLst>
      <p:ext uri="{BB962C8B-B14F-4D97-AF65-F5344CB8AC3E}">
        <p14:creationId xmlns:p14="http://schemas.microsoft.com/office/powerpoint/2010/main" val="2041334388"/>
      </p:ext>
    </p:extLst>
  </p:cSld>
  <p:clrMapOvr>
    <a:masterClrMapping/>
  </p:clrMapOvr>
  <mc:AlternateContent xmlns:mc="http://schemas.openxmlformats.org/markup-compatibility/2006" xmlns:p14="http://schemas.microsoft.com/office/powerpoint/2010/main">
    <mc:Choice Requires="p14">
      <p:transition spd="slow" p14:dur="10000" advClick="0" advTm="10000"/>
    </mc:Choice>
    <mc:Fallback xmlns="">
      <p:transition spd="slow" advClick="0" advTm="10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2228"/>
            <a:ext cx="6347713" cy="773723"/>
          </a:xfrm>
        </p:spPr>
        <p:txBody>
          <a:bodyPr/>
          <a:lstStyle/>
          <a:p>
            <a:r>
              <a:rPr lang="en-US" altLang="zh-HK" dirty="0" smtClean="0"/>
              <a:t>Efficiency</a:t>
            </a:r>
            <a:endParaRPr lang="zh-HK" alt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01164" y="1005951"/>
            <a:ext cx="2848373" cy="2476846"/>
          </a:xfr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1101" y="1005951"/>
            <a:ext cx="2743583" cy="245779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7849" y="3810964"/>
            <a:ext cx="2781688" cy="2429214"/>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41101" y="3810964"/>
            <a:ext cx="2810267" cy="2448267"/>
          </a:xfrm>
          <a:prstGeom prst="rect">
            <a:avLst/>
          </a:prstGeom>
        </p:spPr>
      </p:pic>
      <p:sp>
        <p:nvSpPr>
          <p:cNvPr id="12" name="TextBox 11"/>
          <p:cNvSpPr txBox="1"/>
          <p:nvPr/>
        </p:nvSpPr>
        <p:spPr>
          <a:xfrm>
            <a:off x="1741714" y="6434707"/>
            <a:ext cx="5094515" cy="400110"/>
          </a:xfrm>
          <a:prstGeom prst="rect">
            <a:avLst/>
          </a:prstGeom>
          <a:noFill/>
        </p:spPr>
        <p:txBody>
          <a:bodyPr wrap="square" rtlCol="0">
            <a:spAutoFit/>
          </a:bodyPr>
          <a:lstStyle/>
          <a:p>
            <a:r>
              <a:rPr lang="en-US" altLang="zh-HK" sz="2000" dirty="0" smtClean="0"/>
              <a:t>SIDF* is much more efficiency than SIDF!</a:t>
            </a:r>
            <a:endParaRPr lang="zh-HK" altLang="en-US" sz="2000" dirty="0"/>
          </a:p>
        </p:txBody>
      </p:sp>
    </p:spTree>
    <p:extLst>
      <p:ext uri="{BB962C8B-B14F-4D97-AF65-F5344CB8AC3E}">
        <p14:creationId xmlns:p14="http://schemas.microsoft.com/office/powerpoint/2010/main" val="716054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5771"/>
            <a:ext cx="6347713" cy="696686"/>
          </a:xfrm>
        </p:spPr>
        <p:txBody>
          <a:bodyPr/>
          <a:lstStyle/>
          <a:p>
            <a:r>
              <a:rPr lang="en-US" altLang="zh-HK" dirty="0" smtClean="0"/>
              <a:t>Scalability</a:t>
            </a:r>
            <a:endParaRPr lang="zh-HK" alt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54136" y="1216759"/>
            <a:ext cx="2829320" cy="2476846"/>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60838" y="1331075"/>
            <a:ext cx="2876951" cy="236253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7031" y="4067459"/>
            <a:ext cx="2686425" cy="2438740"/>
          </a:xfrm>
          <a:prstGeom prst="rect">
            <a:avLst/>
          </a:prstGeom>
        </p:spPr>
      </p:pic>
      <p:sp>
        <p:nvSpPr>
          <p:cNvPr id="7" name="TextBox 6"/>
          <p:cNvSpPr txBox="1"/>
          <p:nvPr/>
        </p:nvSpPr>
        <p:spPr>
          <a:xfrm>
            <a:off x="4412343" y="3918910"/>
            <a:ext cx="2307771" cy="646331"/>
          </a:xfrm>
          <a:prstGeom prst="rect">
            <a:avLst/>
          </a:prstGeom>
          <a:noFill/>
        </p:spPr>
        <p:txBody>
          <a:bodyPr wrap="square" rtlCol="0">
            <a:spAutoFit/>
          </a:bodyPr>
          <a:lstStyle/>
          <a:p>
            <a:r>
              <a:rPr lang="en-US" altLang="zh-HK" dirty="0" smtClean="0"/>
              <a:t>N: number of nodes on the road network. </a:t>
            </a:r>
            <a:endParaRPr lang="zh-HK" altLang="en-US" dirty="0"/>
          </a:p>
        </p:txBody>
      </p:sp>
      <p:sp>
        <p:nvSpPr>
          <p:cNvPr id="8" name="TextBox 7"/>
          <p:cNvSpPr txBox="1"/>
          <p:nvPr/>
        </p:nvSpPr>
        <p:spPr>
          <a:xfrm>
            <a:off x="4412343" y="4841686"/>
            <a:ext cx="2544970" cy="1200329"/>
          </a:xfrm>
          <a:prstGeom prst="rect">
            <a:avLst/>
          </a:prstGeom>
          <a:noFill/>
        </p:spPr>
        <p:txBody>
          <a:bodyPr wrap="square" rtlCol="0">
            <a:spAutoFit/>
          </a:bodyPr>
          <a:lstStyle/>
          <a:p>
            <a:r>
              <a:rPr lang="en-US" altLang="zh-HK" dirty="0"/>
              <a:t>The largest road network consists of</a:t>
            </a:r>
          </a:p>
          <a:p>
            <a:r>
              <a:rPr lang="en-US" altLang="zh-HK" dirty="0" smtClean="0"/>
              <a:t>81</a:t>
            </a:r>
            <a:r>
              <a:rPr lang="en-US" altLang="zh-HK" i="1" dirty="0" smtClean="0"/>
              <a:t>,</a:t>
            </a:r>
            <a:r>
              <a:rPr lang="en-US" altLang="zh-HK" dirty="0" smtClean="0"/>
              <a:t>000 </a:t>
            </a:r>
            <a:r>
              <a:rPr lang="en-US" altLang="zh-HK" dirty="0"/>
              <a:t>nodes and </a:t>
            </a:r>
            <a:r>
              <a:rPr lang="en-US" altLang="zh-HK" dirty="0" smtClean="0"/>
              <a:t>104</a:t>
            </a:r>
            <a:r>
              <a:rPr lang="en-US" altLang="zh-HK" i="1" dirty="0" smtClean="0"/>
              <a:t>,</a:t>
            </a:r>
            <a:r>
              <a:rPr lang="en-US" altLang="zh-HK" dirty="0" smtClean="0"/>
              <a:t>000 edges</a:t>
            </a:r>
            <a:r>
              <a:rPr lang="en-US" altLang="zh-HK" dirty="0"/>
              <a:t>.</a:t>
            </a:r>
            <a:endParaRPr lang="zh-HK" altLang="en-US" dirty="0"/>
          </a:p>
        </p:txBody>
      </p:sp>
    </p:spTree>
    <p:extLst>
      <p:ext uri="{BB962C8B-B14F-4D97-AF65-F5344CB8AC3E}">
        <p14:creationId xmlns:p14="http://schemas.microsoft.com/office/powerpoint/2010/main" val="4012592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2800" dirty="0"/>
              <a:t>Current city express services works as follows:</a:t>
            </a:r>
            <a:endParaRPr lang="zh-HK" alt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6628" y="2003624"/>
            <a:ext cx="5551129" cy="2450689"/>
          </a:xfrm>
          <a:prstGeom prst="rect">
            <a:avLst/>
          </a:prstGeom>
        </p:spPr>
      </p:pic>
      <p:sp>
        <p:nvSpPr>
          <p:cNvPr id="5" name="Content Placeholder 2"/>
          <p:cNvSpPr txBox="1">
            <a:spLocks/>
          </p:cNvSpPr>
          <p:nvPr/>
        </p:nvSpPr>
        <p:spPr>
          <a:xfrm>
            <a:off x="387151" y="1818419"/>
            <a:ext cx="6347714"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US" dirty="0" smtClean="0"/>
          </a:p>
          <a:p>
            <a:endParaRPr lang="en-US" dirty="0"/>
          </a:p>
        </p:txBody>
      </p:sp>
      <p:pic>
        <p:nvPicPr>
          <p:cNvPr id="6" name="Picture 5"/>
          <p:cNvPicPr>
            <a:picLocks noChangeAspect="1"/>
          </p:cNvPicPr>
          <p:nvPr/>
        </p:nvPicPr>
        <p:blipFill>
          <a:blip r:embed="rId4"/>
          <a:stretch>
            <a:fillRect/>
          </a:stretch>
        </p:blipFill>
        <p:spPr>
          <a:xfrm>
            <a:off x="2359478" y="4595422"/>
            <a:ext cx="1536700" cy="407040"/>
          </a:xfrm>
          <a:prstGeom prst="rect">
            <a:avLst/>
          </a:prstGeom>
        </p:spPr>
      </p:pic>
      <p:pic>
        <p:nvPicPr>
          <p:cNvPr id="7" name="Picture 6"/>
          <p:cNvPicPr>
            <a:picLocks noChangeAspect="1"/>
          </p:cNvPicPr>
          <p:nvPr/>
        </p:nvPicPr>
        <p:blipFill>
          <a:blip r:embed="rId5"/>
          <a:stretch>
            <a:fillRect/>
          </a:stretch>
        </p:blipFill>
        <p:spPr>
          <a:xfrm>
            <a:off x="779235" y="4656286"/>
            <a:ext cx="1003300" cy="292560"/>
          </a:xfrm>
          <a:prstGeom prst="rect">
            <a:avLst/>
          </a:prstGeom>
        </p:spPr>
      </p:pic>
      <p:pic>
        <p:nvPicPr>
          <p:cNvPr id="8" name="Picture 7"/>
          <p:cNvPicPr>
            <a:picLocks noChangeAspect="1"/>
          </p:cNvPicPr>
          <p:nvPr/>
        </p:nvPicPr>
        <p:blipFill>
          <a:blip r:embed="rId6"/>
          <a:stretch>
            <a:fillRect/>
          </a:stretch>
        </p:blipFill>
        <p:spPr>
          <a:xfrm>
            <a:off x="4580598" y="4656286"/>
            <a:ext cx="736600" cy="254400"/>
          </a:xfrm>
          <a:prstGeom prst="rect">
            <a:avLst/>
          </a:prstGeom>
        </p:spPr>
      </p:pic>
      <p:pic>
        <p:nvPicPr>
          <p:cNvPr id="9" name="Picture 8"/>
          <p:cNvPicPr>
            <a:picLocks noChangeAspect="1"/>
          </p:cNvPicPr>
          <p:nvPr/>
        </p:nvPicPr>
        <p:blipFill>
          <a:blip r:embed="rId7"/>
          <a:stretch>
            <a:fillRect/>
          </a:stretch>
        </p:blipFill>
        <p:spPr>
          <a:xfrm>
            <a:off x="790121" y="5075649"/>
            <a:ext cx="927100" cy="368880"/>
          </a:xfrm>
          <a:prstGeom prst="rect">
            <a:avLst/>
          </a:prstGeom>
        </p:spPr>
      </p:pic>
      <p:pic>
        <p:nvPicPr>
          <p:cNvPr id="10" name="Picture 9"/>
          <p:cNvPicPr>
            <a:picLocks noChangeAspect="1"/>
          </p:cNvPicPr>
          <p:nvPr/>
        </p:nvPicPr>
        <p:blipFill>
          <a:blip r:embed="rId8"/>
          <a:stretch>
            <a:fillRect/>
          </a:stretch>
        </p:blipFill>
        <p:spPr>
          <a:xfrm>
            <a:off x="2359478" y="5128789"/>
            <a:ext cx="1117600" cy="368880"/>
          </a:xfrm>
          <a:prstGeom prst="rect">
            <a:avLst/>
          </a:prstGeom>
        </p:spPr>
      </p:pic>
      <p:pic>
        <p:nvPicPr>
          <p:cNvPr id="11" name="Picture 10"/>
          <p:cNvPicPr>
            <a:picLocks noChangeAspect="1"/>
          </p:cNvPicPr>
          <p:nvPr/>
        </p:nvPicPr>
        <p:blipFill>
          <a:blip r:embed="rId9"/>
          <a:stretch>
            <a:fillRect/>
          </a:stretch>
        </p:blipFill>
        <p:spPr>
          <a:xfrm>
            <a:off x="3820412" y="5056569"/>
            <a:ext cx="3136900" cy="407040"/>
          </a:xfrm>
          <a:prstGeom prst="rect">
            <a:avLst/>
          </a:prstGeom>
        </p:spPr>
      </p:pic>
      <p:pic>
        <p:nvPicPr>
          <p:cNvPr id="14" name="Picture 13"/>
          <p:cNvPicPr>
            <a:picLocks noChangeAspect="1"/>
          </p:cNvPicPr>
          <p:nvPr/>
        </p:nvPicPr>
        <p:blipFill>
          <a:blip r:embed="rId10"/>
          <a:stretch>
            <a:fillRect/>
          </a:stretch>
        </p:blipFill>
        <p:spPr>
          <a:xfrm>
            <a:off x="5944229" y="2498660"/>
            <a:ext cx="154705" cy="1503560"/>
          </a:xfrm>
          <a:prstGeom prst="rect">
            <a:avLst/>
          </a:prstGeom>
        </p:spPr>
      </p:pic>
      <p:pic>
        <p:nvPicPr>
          <p:cNvPr id="16" name="Picture 15"/>
          <p:cNvPicPr>
            <a:picLocks noChangeAspect="1"/>
          </p:cNvPicPr>
          <p:nvPr/>
        </p:nvPicPr>
        <p:blipFill>
          <a:blip r:embed="rId11"/>
          <a:stretch>
            <a:fillRect/>
          </a:stretch>
        </p:blipFill>
        <p:spPr>
          <a:xfrm>
            <a:off x="4705052" y="2547798"/>
            <a:ext cx="150884" cy="1158604"/>
          </a:xfrm>
          <a:prstGeom prst="rect">
            <a:avLst/>
          </a:prstGeom>
        </p:spPr>
      </p:pic>
      <p:pic>
        <p:nvPicPr>
          <p:cNvPr id="17" name="Picture 16"/>
          <p:cNvPicPr>
            <a:picLocks noChangeAspect="1"/>
          </p:cNvPicPr>
          <p:nvPr/>
        </p:nvPicPr>
        <p:blipFill>
          <a:blip r:embed="rId12"/>
          <a:stretch>
            <a:fillRect/>
          </a:stretch>
        </p:blipFill>
        <p:spPr>
          <a:xfrm>
            <a:off x="1135615" y="2597127"/>
            <a:ext cx="137139" cy="396804"/>
          </a:xfrm>
          <a:prstGeom prst="rect">
            <a:avLst/>
          </a:prstGeom>
        </p:spPr>
      </p:pic>
      <p:pic>
        <p:nvPicPr>
          <p:cNvPr id="18" name="Picture 17"/>
          <p:cNvPicPr>
            <a:picLocks noChangeAspect="1"/>
          </p:cNvPicPr>
          <p:nvPr/>
        </p:nvPicPr>
        <p:blipFill>
          <a:blip r:embed="rId13"/>
          <a:stretch>
            <a:fillRect/>
          </a:stretch>
        </p:blipFill>
        <p:spPr>
          <a:xfrm>
            <a:off x="1294805" y="2885354"/>
            <a:ext cx="635000" cy="114480"/>
          </a:xfrm>
          <a:prstGeom prst="rect">
            <a:avLst/>
          </a:prstGeom>
        </p:spPr>
      </p:pic>
      <p:pic>
        <p:nvPicPr>
          <p:cNvPr id="19" name="Picture 18"/>
          <p:cNvPicPr>
            <a:picLocks noChangeAspect="1"/>
          </p:cNvPicPr>
          <p:nvPr/>
        </p:nvPicPr>
        <p:blipFill>
          <a:blip r:embed="rId14"/>
          <a:stretch>
            <a:fillRect/>
          </a:stretch>
        </p:blipFill>
        <p:spPr>
          <a:xfrm>
            <a:off x="2478078" y="2610686"/>
            <a:ext cx="167798" cy="470640"/>
          </a:xfrm>
          <a:prstGeom prst="rect">
            <a:avLst/>
          </a:prstGeom>
        </p:spPr>
      </p:pic>
      <p:pic>
        <p:nvPicPr>
          <p:cNvPr id="20" name="Picture 19"/>
          <p:cNvPicPr>
            <a:picLocks noChangeAspect="1"/>
          </p:cNvPicPr>
          <p:nvPr/>
        </p:nvPicPr>
        <p:blipFill>
          <a:blip r:embed="rId15"/>
          <a:stretch>
            <a:fillRect/>
          </a:stretch>
        </p:blipFill>
        <p:spPr>
          <a:xfrm>
            <a:off x="2740447" y="2512934"/>
            <a:ext cx="825500" cy="144177"/>
          </a:xfrm>
          <a:prstGeom prst="rect">
            <a:avLst/>
          </a:prstGeom>
        </p:spPr>
      </p:pic>
      <p:pic>
        <p:nvPicPr>
          <p:cNvPr id="21" name="Picture 20"/>
          <p:cNvPicPr>
            <a:picLocks noChangeAspect="1"/>
          </p:cNvPicPr>
          <p:nvPr/>
        </p:nvPicPr>
        <p:blipFill>
          <a:blip r:embed="rId16"/>
          <a:stretch>
            <a:fillRect/>
          </a:stretch>
        </p:blipFill>
        <p:spPr>
          <a:xfrm>
            <a:off x="3566370" y="2597127"/>
            <a:ext cx="132050" cy="734769"/>
          </a:xfrm>
          <a:prstGeom prst="rect">
            <a:avLst/>
          </a:prstGeom>
        </p:spPr>
      </p:pic>
      <p:pic>
        <p:nvPicPr>
          <p:cNvPr id="22" name="Picture 21"/>
          <p:cNvPicPr>
            <a:picLocks noChangeAspect="1"/>
          </p:cNvPicPr>
          <p:nvPr/>
        </p:nvPicPr>
        <p:blipFill>
          <a:blip r:embed="rId17"/>
          <a:stretch>
            <a:fillRect/>
          </a:stretch>
        </p:blipFill>
        <p:spPr>
          <a:xfrm>
            <a:off x="3545574" y="3562446"/>
            <a:ext cx="143629" cy="453454"/>
          </a:xfrm>
          <a:prstGeom prst="rect">
            <a:avLst/>
          </a:prstGeom>
        </p:spPr>
      </p:pic>
      <p:pic>
        <p:nvPicPr>
          <p:cNvPr id="30" name="Picture 29"/>
          <p:cNvPicPr>
            <a:picLocks noChangeAspect="1"/>
          </p:cNvPicPr>
          <p:nvPr/>
        </p:nvPicPr>
        <p:blipFill>
          <a:blip r:embed="rId18"/>
          <a:stretch>
            <a:fillRect/>
          </a:stretch>
        </p:blipFill>
        <p:spPr>
          <a:xfrm>
            <a:off x="1279371" y="2141604"/>
            <a:ext cx="190500" cy="343440"/>
          </a:xfrm>
          <a:prstGeom prst="rect">
            <a:avLst/>
          </a:prstGeom>
        </p:spPr>
      </p:pic>
      <p:pic>
        <p:nvPicPr>
          <p:cNvPr id="31" name="Picture 30"/>
          <p:cNvPicPr>
            <a:picLocks noChangeAspect="1"/>
          </p:cNvPicPr>
          <p:nvPr/>
        </p:nvPicPr>
        <p:blipFill>
          <a:blip r:embed="rId19"/>
          <a:stretch>
            <a:fillRect/>
          </a:stretch>
        </p:blipFill>
        <p:spPr>
          <a:xfrm>
            <a:off x="1493621" y="2216837"/>
            <a:ext cx="152400" cy="228960"/>
          </a:xfrm>
          <a:prstGeom prst="rect">
            <a:avLst/>
          </a:prstGeom>
        </p:spPr>
      </p:pic>
      <p:pic>
        <p:nvPicPr>
          <p:cNvPr id="32" name="Picture 31"/>
          <p:cNvPicPr>
            <a:picLocks noChangeAspect="1"/>
          </p:cNvPicPr>
          <p:nvPr/>
        </p:nvPicPr>
        <p:blipFill>
          <a:blip r:embed="rId20"/>
          <a:stretch>
            <a:fillRect/>
          </a:stretch>
        </p:blipFill>
        <p:spPr>
          <a:xfrm>
            <a:off x="1122164" y="2021035"/>
            <a:ext cx="152400" cy="228960"/>
          </a:xfrm>
          <a:prstGeom prst="rect">
            <a:avLst/>
          </a:prstGeom>
        </p:spPr>
      </p:pic>
      <p:pic>
        <p:nvPicPr>
          <p:cNvPr id="33" name="Picture 32"/>
          <p:cNvPicPr>
            <a:picLocks noChangeAspect="1"/>
          </p:cNvPicPr>
          <p:nvPr/>
        </p:nvPicPr>
        <p:blipFill>
          <a:blip r:embed="rId21"/>
          <a:stretch>
            <a:fillRect/>
          </a:stretch>
        </p:blipFill>
        <p:spPr>
          <a:xfrm>
            <a:off x="1026885" y="2194685"/>
            <a:ext cx="254000" cy="279840"/>
          </a:xfrm>
          <a:prstGeom prst="rect">
            <a:avLst/>
          </a:prstGeom>
        </p:spPr>
      </p:pic>
      <p:pic>
        <p:nvPicPr>
          <p:cNvPr id="34" name="Picture 33"/>
          <p:cNvPicPr>
            <a:picLocks noChangeAspect="1"/>
          </p:cNvPicPr>
          <p:nvPr/>
        </p:nvPicPr>
        <p:blipFill>
          <a:blip r:embed="rId22"/>
          <a:stretch>
            <a:fillRect/>
          </a:stretch>
        </p:blipFill>
        <p:spPr>
          <a:xfrm>
            <a:off x="5967886" y="2079829"/>
            <a:ext cx="152400" cy="228960"/>
          </a:xfrm>
          <a:prstGeom prst="rect">
            <a:avLst/>
          </a:prstGeom>
        </p:spPr>
      </p:pic>
      <p:pic>
        <p:nvPicPr>
          <p:cNvPr id="35" name="Picture 34"/>
          <p:cNvPicPr>
            <a:picLocks noChangeAspect="1"/>
          </p:cNvPicPr>
          <p:nvPr/>
        </p:nvPicPr>
        <p:blipFill>
          <a:blip r:embed="rId23"/>
          <a:stretch>
            <a:fillRect/>
          </a:stretch>
        </p:blipFill>
        <p:spPr>
          <a:xfrm>
            <a:off x="5713885" y="2168869"/>
            <a:ext cx="254000" cy="279840"/>
          </a:xfrm>
          <a:prstGeom prst="rect">
            <a:avLst/>
          </a:prstGeom>
        </p:spPr>
      </p:pic>
      <p:pic>
        <p:nvPicPr>
          <p:cNvPr id="36" name="Picture 35"/>
          <p:cNvPicPr>
            <a:picLocks noChangeAspect="1"/>
          </p:cNvPicPr>
          <p:nvPr/>
        </p:nvPicPr>
        <p:blipFill>
          <a:blip r:embed="rId24"/>
          <a:stretch>
            <a:fillRect/>
          </a:stretch>
        </p:blipFill>
        <p:spPr>
          <a:xfrm>
            <a:off x="5493903" y="2105269"/>
            <a:ext cx="190500" cy="343440"/>
          </a:xfrm>
          <a:prstGeom prst="rect">
            <a:avLst/>
          </a:prstGeom>
        </p:spPr>
      </p:pic>
      <p:pic>
        <p:nvPicPr>
          <p:cNvPr id="37" name="Picture 36"/>
          <p:cNvPicPr>
            <a:picLocks noChangeAspect="1"/>
          </p:cNvPicPr>
          <p:nvPr/>
        </p:nvPicPr>
        <p:blipFill>
          <a:blip r:embed="rId25"/>
          <a:stretch>
            <a:fillRect/>
          </a:stretch>
        </p:blipFill>
        <p:spPr>
          <a:xfrm>
            <a:off x="5323886" y="2154283"/>
            <a:ext cx="152400" cy="228960"/>
          </a:xfrm>
          <a:prstGeom prst="rect">
            <a:avLst/>
          </a:prstGeom>
        </p:spPr>
      </p:pic>
      <p:pic>
        <p:nvPicPr>
          <p:cNvPr id="38" name="Picture 37"/>
          <p:cNvPicPr>
            <a:picLocks noChangeAspect="1"/>
          </p:cNvPicPr>
          <p:nvPr/>
        </p:nvPicPr>
        <p:blipFill>
          <a:blip r:embed="rId26"/>
          <a:stretch>
            <a:fillRect/>
          </a:stretch>
        </p:blipFill>
        <p:spPr>
          <a:xfrm>
            <a:off x="4526385" y="3169124"/>
            <a:ext cx="152400" cy="228960"/>
          </a:xfrm>
          <a:prstGeom prst="rect">
            <a:avLst/>
          </a:prstGeom>
        </p:spPr>
      </p:pic>
      <p:pic>
        <p:nvPicPr>
          <p:cNvPr id="39" name="Picture 38"/>
          <p:cNvPicPr>
            <a:picLocks noChangeAspect="1"/>
          </p:cNvPicPr>
          <p:nvPr/>
        </p:nvPicPr>
        <p:blipFill>
          <a:blip r:embed="rId27"/>
          <a:stretch>
            <a:fillRect/>
          </a:stretch>
        </p:blipFill>
        <p:spPr>
          <a:xfrm>
            <a:off x="4492412" y="3398084"/>
            <a:ext cx="254000" cy="279840"/>
          </a:xfrm>
          <a:prstGeom prst="rect">
            <a:avLst/>
          </a:prstGeom>
        </p:spPr>
      </p:pic>
      <p:pic>
        <p:nvPicPr>
          <p:cNvPr id="40" name="Picture 39"/>
          <p:cNvPicPr>
            <a:picLocks noChangeAspect="1"/>
          </p:cNvPicPr>
          <p:nvPr/>
        </p:nvPicPr>
        <p:blipFill>
          <a:blip r:embed="rId23"/>
          <a:stretch>
            <a:fillRect/>
          </a:stretch>
        </p:blipFill>
        <p:spPr>
          <a:xfrm>
            <a:off x="3333050" y="3095525"/>
            <a:ext cx="254000" cy="279840"/>
          </a:xfrm>
          <a:prstGeom prst="rect">
            <a:avLst/>
          </a:prstGeom>
        </p:spPr>
      </p:pic>
      <p:pic>
        <p:nvPicPr>
          <p:cNvPr id="41" name="Picture 40"/>
          <p:cNvPicPr>
            <a:picLocks noChangeAspect="1"/>
          </p:cNvPicPr>
          <p:nvPr/>
        </p:nvPicPr>
        <p:blipFill>
          <a:blip r:embed="rId28"/>
          <a:stretch>
            <a:fillRect/>
          </a:stretch>
        </p:blipFill>
        <p:spPr>
          <a:xfrm>
            <a:off x="3400878" y="2865376"/>
            <a:ext cx="152400" cy="228960"/>
          </a:xfrm>
          <a:prstGeom prst="rect">
            <a:avLst/>
          </a:prstGeom>
        </p:spPr>
      </p:pic>
      <p:pic>
        <p:nvPicPr>
          <p:cNvPr id="42" name="Picture 41"/>
          <p:cNvPicPr>
            <a:picLocks noChangeAspect="1"/>
          </p:cNvPicPr>
          <p:nvPr/>
        </p:nvPicPr>
        <p:blipFill>
          <a:blip r:embed="rId23"/>
          <a:stretch>
            <a:fillRect/>
          </a:stretch>
        </p:blipFill>
        <p:spPr>
          <a:xfrm>
            <a:off x="2160840" y="2754515"/>
            <a:ext cx="254000" cy="279840"/>
          </a:xfrm>
          <a:prstGeom prst="rect">
            <a:avLst/>
          </a:prstGeom>
        </p:spPr>
      </p:pic>
      <p:pic>
        <p:nvPicPr>
          <p:cNvPr id="43" name="Picture 42"/>
          <p:cNvPicPr>
            <a:picLocks noChangeAspect="1"/>
          </p:cNvPicPr>
          <p:nvPr/>
        </p:nvPicPr>
        <p:blipFill>
          <a:blip r:embed="rId29"/>
          <a:stretch>
            <a:fillRect/>
          </a:stretch>
        </p:blipFill>
        <p:spPr>
          <a:xfrm>
            <a:off x="2018481" y="2695896"/>
            <a:ext cx="152400" cy="228960"/>
          </a:xfrm>
          <a:prstGeom prst="rect">
            <a:avLst/>
          </a:prstGeom>
        </p:spPr>
      </p:pic>
      <p:pic>
        <p:nvPicPr>
          <p:cNvPr id="44" name="Picture 43"/>
          <p:cNvPicPr>
            <a:picLocks noChangeAspect="1"/>
          </p:cNvPicPr>
          <p:nvPr/>
        </p:nvPicPr>
        <p:blipFill>
          <a:blip r:embed="rId30"/>
          <a:stretch>
            <a:fillRect/>
          </a:stretch>
        </p:blipFill>
        <p:spPr>
          <a:xfrm>
            <a:off x="1971304" y="3768557"/>
            <a:ext cx="190500" cy="343440"/>
          </a:xfrm>
          <a:prstGeom prst="rect">
            <a:avLst/>
          </a:prstGeom>
        </p:spPr>
      </p:pic>
      <p:pic>
        <p:nvPicPr>
          <p:cNvPr id="45" name="Picture 44"/>
          <p:cNvPicPr>
            <a:picLocks noChangeAspect="1"/>
          </p:cNvPicPr>
          <p:nvPr/>
        </p:nvPicPr>
        <p:blipFill>
          <a:blip r:embed="rId31"/>
          <a:stretch>
            <a:fillRect/>
          </a:stretch>
        </p:blipFill>
        <p:spPr>
          <a:xfrm>
            <a:off x="2156358" y="3680636"/>
            <a:ext cx="152400" cy="228960"/>
          </a:xfrm>
          <a:prstGeom prst="rect">
            <a:avLst/>
          </a:prstGeom>
        </p:spPr>
      </p:pic>
      <p:pic>
        <p:nvPicPr>
          <p:cNvPr id="46" name="Picture 45"/>
          <p:cNvPicPr>
            <a:picLocks noChangeAspect="1"/>
          </p:cNvPicPr>
          <p:nvPr/>
        </p:nvPicPr>
        <p:blipFill>
          <a:blip r:embed="rId32"/>
          <a:stretch>
            <a:fillRect/>
          </a:stretch>
        </p:blipFill>
        <p:spPr>
          <a:xfrm>
            <a:off x="1204184" y="3738319"/>
            <a:ext cx="355600" cy="356160"/>
          </a:xfrm>
          <a:prstGeom prst="rect">
            <a:avLst/>
          </a:prstGeom>
        </p:spPr>
      </p:pic>
      <p:pic>
        <p:nvPicPr>
          <p:cNvPr id="47" name="Picture 46"/>
          <p:cNvPicPr>
            <a:picLocks noChangeAspect="1"/>
          </p:cNvPicPr>
          <p:nvPr/>
        </p:nvPicPr>
        <p:blipFill>
          <a:blip r:embed="rId33"/>
          <a:stretch>
            <a:fillRect/>
          </a:stretch>
        </p:blipFill>
        <p:spPr>
          <a:xfrm>
            <a:off x="1101081" y="3444282"/>
            <a:ext cx="838200" cy="279840"/>
          </a:xfrm>
          <a:prstGeom prst="rect">
            <a:avLst/>
          </a:prstGeom>
        </p:spPr>
      </p:pic>
      <p:pic>
        <p:nvPicPr>
          <p:cNvPr id="48" name="Picture 47"/>
          <p:cNvPicPr>
            <a:picLocks noChangeAspect="1"/>
          </p:cNvPicPr>
          <p:nvPr/>
        </p:nvPicPr>
        <p:blipFill>
          <a:blip r:embed="rId34"/>
          <a:stretch>
            <a:fillRect/>
          </a:stretch>
        </p:blipFill>
        <p:spPr>
          <a:xfrm>
            <a:off x="917952" y="3840109"/>
            <a:ext cx="152400" cy="228960"/>
          </a:xfrm>
          <a:prstGeom prst="rect">
            <a:avLst/>
          </a:prstGeom>
        </p:spPr>
      </p:pic>
      <p:pic>
        <p:nvPicPr>
          <p:cNvPr id="49" name="Picture 48"/>
          <p:cNvPicPr>
            <a:picLocks noChangeAspect="1"/>
          </p:cNvPicPr>
          <p:nvPr/>
        </p:nvPicPr>
        <p:blipFill>
          <a:blip r:embed="rId35"/>
          <a:stretch>
            <a:fillRect/>
          </a:stretch>
        </p:blipFill>
        <p:spPr>
          <a:xfrm>
            <a:off x="4226844" y="3758806"/>
            <a:ext cx="152400" cy="228960"/>
          </a:xfrm>
          <a:prstGeom prst="rect">
            <a:avLst/>
          </a:prstGeom>
        </p:spPr>
      </p:pic>
      <p:pic>
        <p:nvPicPr>
          <p:cNvPr id="50" name="Picture 49"/>
          <p:cNvPicPr>
            <a:picLocks noChangeAspect="1"/>
          </p:cNvPicPr>
          <p:nvPr/>
        </p:nvPicPr>
        <p:blipFill>
          <a:blip r:embed="rId36"/>
          <a:stretch>
            <a:fillRect/>
          </a:stretch>
        </p:blipFill>
        <p:spPr>
          <a:xfrm>
            <a:off x="4350517" y="3782820"/>
            <a:ext cx="355600" cy="356160"/>
          </a:xfrm>
          <a:prstGeom prst="rect">
            <a:avLst/>
          </a:prstGeom>
        </p:spPr>
      </p:pic>
      <p:pic>
        <p:nvPicPr>
          <p:cNvPr id="51" name="Picture 50"/>
          <p:cNvPicPr>
            <a:picLocks noChangeAspect="1"/>
          </p:cNvPicPr>
          <p:nvPr/>
        </p:nvPicPr>
        <p:blipFill>
          <a:blip r:embed="rId37"/>
          <a:stretch>
            <a:fillRect/>
          </a:stretch>
        </p:blipFill>
        <p:spPr>
          <a:xfrm>
            <a:off x="4589276" y="3860908"/>
            <a:ext cx="838200" cy="279840"/>
          </a:xfrm>
          <a:prstGeom prst="rect">
            <a:avLst/>
          </a:prstGeom>
        </p:spPr>
      </p:pic>
      <p:pic>
        <p:nvPicPr>
          <p:cNvPr id="52" name="Picture 51"/>
          <p:cNvPicPr>
            <a:picLocks noChangeAspect="1"/>
          </p:cNvPicPr>
          <p:nvPr/>
        </p:nvPicPr>
        <p:blipFill>
          <a:blip r:embed="rId38"/>
          <a:stretch>
            <a:fillRect/>
          </a:stretch>
        </p:blipFill>
        <p:spPr>
          <a:xfrm>
            <a:off x="5490177" y="3447781"/>
            <a:ext cx="355600" cy="356160"/>
          </a:xfrm>
          <a:prstGeom prst="rect">
            <a:avLst/>
          </a:prstGeom>
        </p:spPr>
      </p:pic>
      <p:pic>
        <p:nvPicPr>
          <p:cNvPr id="53" name="Picture 52"/>
          <p:cNvPicPr>
            <a:picLocks noChangeAspect="1"/>
          </p:cNvPicPr>
          <p:nvPr/>
        </p:nvPicPr>
        <p:blipFill>
          <a:blip r:embed="rId39"/>
          <a:stretch>
            <a:fillRect/>
          </a:stretch>
        </p:blipFill>
        <p:spPr>
          <a:xfrm>
            <a:off x="5422132" y="3419281"/>
            <a:ext cx="152400" cy="228960"/>
          </a:xfrm>
          <a:prstGeom prst="rect">
            <a:avLst/>
          </a:prstGeom>
        </p:spPr>
      </p:pic>
      <p:pic>
        <p:nvPicPr>
          <p:cNvPr id="54" name="Picture 53"/>
          <p:cNvPicPr>
            <a:picLocks noChangeAspect="1"/>
          </p:cNvPicPr>
          <p:nvPr/>
        </p:nvPicPr>
        <p:blipFill>
          <a:blip r:embed="rId40"/>
          <a:stretch>
            <a:fillRect/>
          </a:stretch>
        </p:blipFill>
        <p:spPr>
          <a:xfrm>
            <a:off x="5049809" y="3152934"/>
            <a:ext cx="838200" cy="279840"/>
          </a:xfrm>
          <a:prstGeom prst="rect">
            <a:avLst/>
          </a:prstGeom>
        </p:spPr>
      </p:pic>
      <p:pic>
        <p:nvPicPr>
          <p:cNvPr id="55" name="Picture 54"/>
          <p:cNvPicPr>
            <a:picLocks noChangeAspect="1"/>
          </p:cNvPicPr>
          <p:nvPr/>
        </p:nvPicPr>
        <p:blipFill>
          <a:blip r:embed="rId41"/>
          <a:stretch>
            <a:fillRect/>
          </a:stretch>
        </p:blipFill>
        <p:spPr>
          <a:xfrm>
            <a:off x="2007637" y="2974863"/>
            <a:ext cx="393700" cy="152640"/>
          </a:xfrm>
          <a:prstGeom prst="rect">
            <a:avLst/>
          </a:prstGeom>
        </p:spPr>
      </p:pic>
      <p:cxnSp>
        <p:nvCxnSpPr>
          <p:cNvPr id="56" name="Straight Arrow Connector 55"/>
          <p:cNvCxnSpPr/>
          <p:nvPr/>
        </p:nvCxnSpPr>
        <p:spPr>
          <a:xfrm flipH="1">
            <a:off x="1559785" y="4002220"/>
            <a:ext cx="379496" cy="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2204487" y="3987766"/>
            <a:ext cx="1356521" cy="17678"/>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1279371" y="4246930"/>
            <a:ext cx="2266203" cy="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67" name="Picture 66"/>
          <p:cNvPicPr>
            <a:picLocks noChangeAspect="1"/>
          </p:cNvPicPr>
          <p:nvPr/>
        </p:nvPicPr>
        <p:blipFill>
          <a:blip r:embed="rId30"/>
          <a:stretch>
            <a:fillRect/>
          </a:stretch>
        </p:blipFill>
        <p:spPr>
          <a:xfrm>
            <a:off x="801502" y="6162229"/>
            <a:ext cx="190500" cy="343440"/>
          </a:xfrm>
          <a:prstGeom prst="rect">
            <a:avLst/>
          </a:prstGeom>
        </p:spPr>
      </p:pic>
      <p:pic>
        <p:nvPicPr>
          <p:cNvPr id="70" name="Picture 69"/>
          <p:cNvPicPr>
            <a:picLocks noChangeAspect="1"/>
          </p:cNvPicPr>
          <p:nvPr/>
        </p:nvPicPr>
        <p:blipFill>
          <a:blip r:embed="rId30"/>
          <a:stretch>
            <a:fillRect/>
          </a:stretch>
        </p:blipFill>
        <p:spPr>
          <a:xfrm>
            <a:off x="779235" y="5636068"/>
            <a:ext cx="190500" cy="343440"/>
          </a:xfrm>
          <a:prstGeom prst="rect">
            <a:avLst/>
          </a:prstGeom>
        </p:spPr>
      </p:pic>
      <p:cxnSp>
        <p:nvCxnSpPr>
          <p:cNvPr id="71" name="Straight Arrow Connector 70"/>
          <p:cNvCxnSpPr/>
          <p:nvPr/>
        </p:nvCxnSpPr>
        <p:spPr>
          <a:xfrm>
            <a:off x="1178255" y="5833965"/>
            <a:ext cx="367127" cy="160"/>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73" name="Picture 72"/>
          <p:cNvPicPr>
            <a:picLocks noChangeAspect="1"/>
          </p:cNvPicPr>
          <p:nvPr/>
        </p:nvPicPr>
        <p:blipFill>
          <a:blip r:embed="rId23"/>
          <a:stretch>
            <a:fillRect/>
          </a:stretch>
        </p:blipFill>
        <p:spPr>
          <a:xfrm>
            <a:off x="1681674" y="5720480"/>
            <a:ext cx="254000" cy="279840"/>
          </a:xfrm>
          <a:prstGeom prst="rect">
            <a:avLst/>
          </a:prstGeom>
        </p:spPr>
      </p:pic>
      <p:pic>
        <p:nvPicPr>
          <p:cNvPr id="74" name="Picture 73"/>
          <p:cNvPicPr>
            <a:picLocks noChangeAspect="1"/>
          </p:cNvPicPr>
          <p:nvPr/>
        </p:nvPicPr>
        <p:blipFill>
          <a:blip r:embed="rId28"/>
          <a:stretch>
            <a:fillRect/>
          </a:stretch>
        </p:blipFill>
        <p:spPr>
          <a:xfrm>
            <a:off x="1956153" y="5772416"/>
            <a:ext cx="152400" cy="228960"/>
          </a:xfrm>
          <a:prstGeom prst="rect">
            <a:avLst/>
          </a:prstGeom>
        </p:spPr>
      </p:pic>
      <p:pic>
        <p:nvPicPr>
          <p:cNvPr id="75" name="Picture 74"/>
          <p:cNvPicPr>
            <a:picLocks noChangeAspect="1"/>
          </p:cNvPicPr>
          <p:nvPr/>
        </p:nvPicPr>
        <p:blipFill>
          <a:blip r:embed="rId31"/>
          <a:stretch>
            <a:fillRect/>
          </a:stretch>
        </p:blipFill>
        <p:spPr>
          <a:xfrm>
            <a:off x="965763" y="5724168"/>
            <a:ext cx="152400" cy="228960"/>
          </a:xfrm>
          <a:prstGeom prst="rect">
            <a:avLst/>
          </a:prstGeom>
        </p:spPr>
      </p:pic>
      <p:pic>
        <p:nvPicPr>
          <p:cNvPr id="78" name="Picture 77"/>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2812327" y="5623100"/>
            <a:ext cx="733247" cy="501412"/>
          </a:xfrm>
          <a:prstGeom prst="rect">
            <a:avLst/>
          </a:prstGeom>
        </p:spPr>
      </p:pic>
      <p:cxnSp>
        <p:nvCxnSpPr>
          <p:cNvPr id="79" name="Straight Arrow Connector 78"/>
          <p:cNvCxnSpPr/>
          <p:nvPr/>
        </p:nvCxnSpPr>
        <p:spPr>
          <a:xfrm>
            <a:off x="2353926" y="5851643"/>
            <a:ext cx="367127" cy="160"/>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1178255" y="6381904"/>
            <a:ext cx="367127" cy="16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2" name="Picture 81"/>
          <p:cNvPicPr>
            <a:picLocks noChangeAspect="1"/>
          </p:cNvPicPr>
          <p:nvPr/>
        </p:nvPicPr>
        <p:blipFill>
          <a:blip r:embed="rId32"/>
          <a:stretch>
            <a:fillRect/>
          </a:stretch>
        </p:blipFill>
        <p:spPr>
          <a:xfrm>
            <a:off x="1713534" y="6177223"/>
            <a:ext cx="355600" cy="356160"/>
          </a:xfrm>
          <a:prstGeom prst="rect">
            <a:avLst/>
          </a:prstGeom>
        </p:spPr>
      </p:pic>
      <p:cxnSp>
        <p:nvCxnSpPr>
          <p:cNvPr id="83" name="Straight Arrow Connector 82"/>
          <p:cNvCxnSpPr/>
          <p:nvPr/>
        </p:nvCxnSpPr>
        <p:spPr>
          <a:xfrm flipV="1">
            <a:off x="2328560" y="6380293"/>
            <a:ext cx="576056" cy="8285"/>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4" name="Picture 83"/>
          <p:cNvPicPr>
            <a:picLocks noChangeAspect="1"/>
          </p:cNvPicPr>
          <p:nvPr/>
        </p:nvPicPr>
        <p:blipFill>
          <a:blip r:embed="rId23"/>
          <a:stretch>
            <a:fillRect/>
          </a:stretch>
        </p:blipFill>
        <p:spPr>
          <a:xfrm>
            <a:off x="3065629" y="6235252"/>
            <a:ext cx="254000" cy="279840"/>
          </a:xfrm>
          <a:prstGeom prst="rect">
            <a:avLst/>
          </a:prstGeom>
        </p:spPr>
      </p:pic>
      <p:pic>
        <p:nvPicPr>
          <p:cNvPr id="85" name="Picture 84"/>
          <p:cNvPicPr>
            <a:picLocks noChangeAspect="1"/>
          </p:cNvPicPr>
          <p:nvPr/>
        </p:nvPicPr>
        <p:blipFill>
          <a:blip r:embed="rId28"/>
          <a:stretch>
            <a:fillRect/>
          </a:stretch>
        </p:blipFill>
        <p:spPr>
          <a:xfrm>
            <a:off x="3340108" y="6287188"/>
            <a:ext cx="152400" cy="228960"/>
          </a:xfrm>
          <a:prstGeom prst="rect">
            <a:avLst/>
          </a:prstGeom>
        </p:spPr>
      </p:pic>
      <p:pic>
        <p:nvPicPr>
          <p:cNvPr id="86" name="Picture 85"/>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4196282" y="6137872"/>
            <a:ext cx="733247" cy="501412"/>
          </a:xfrm>
          <a:prstGeom prst="rect">
            <a:avLst/>
          </a:prstGeom>
        </p:spPr>
      </p:pic>
      <p:cxnSp>
        <p:nvCxnSpPr>
          <p:cNvPr id="87" name="Straight Arrow Connector 86"/>
          <p:cNvCxnSpPr>
            <a:endCxn id="86" idx="1"/>
          </p:cNvCxnSpPr>
          <p:nvPr/>
        </p:nvCxnSpPr>
        <p:spPr>
          <a:xfrm flipV="1">
            <a:off x="3632395" y="6388578"/>
            <a:ext cx="563887" cy="1"/>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pic>
        <p:nvPicPr>
          <p:cNvPr id="89" name="Picture 88"/>
          <p:cNvPicPr>
            <a:picLocks noChangeAspect="1"/>
          </p:cNvPicPr>
          <p:nvPr/>
        </p:nvPicPr>
        <p:blipFill>
          <a:blip r:embed="rId34"/>
          <a:stretch>
            <a:fillRect/>
          </a:stretch>
        </p:blipFill>
        <p:spPr>
          <a:xfrm>
            <a:off x="2084886" y="6274098"/>
            <a:ext cx="152400" cy="228960"/>
          </a:xfrm>
          <a:prstGeom prst="rect">
            <a:avLst/>
          </a:prstGeom>
        </p:spPr>
      </p:pic>
      <p:pic>
        <p:nvPicPr>
          <p:cNvPr id="93" name="Picture 92"/>
          <p:cNvPicPr>
            <a:picLocks noChangeAspect="1"/>
          </p:cNvPicPr>
          <p:nvPr/>
        </p:nvPicPr>
        <p:blipFill>
          <a:blip r:embed="rId31"/>
          <a:stretch>
            <a:fillRect/>
          </a:stretch>
        </p:blipFill>
        <p:spPr>
          <a:xfrm>
            <a:off x="975407" y="6274098"/>
            <a:ext cx="152400" cy="228960"/>
          </a:xfrm>
          <a:prstGeom prst="rect">
            <a:avLst/>
          </a:prstGeom>
        </p:spPr>
      </p:pic>
      <p:cxnSp>
        <p:nvCxnSpPr>
          <p:cNvPr id="97" name="Straight Arrow Connector 96"/>
          <p:cNvCxnSpPr/>
          <p:nvPr/>
        </p:nvCxnSpPr>
        <p:spPr>
          <a:xfrm flipH="1" flipV="1">
            <a:off x="4929529" y="3648241"/>
            <a:ext cx="754874" cy="212667"/>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pic>
        <p:nvPicPr>
          <p:cNvPr id="101" name="Picture 100"/>
          <p:cNvPicPr>
            <a:picLocks noChangeAspect="1"/>
          </p:cNvPicPr>
          <p:nvPr/>
        </p:nvPicPr>
        <p:blipFill>
          <a:blip r:embed="rId43"/>
          <a:stretch>
            <a:fillRect/>
          </a:stretch>
        </p:blipFill>
        <p:spPr>
          <a:xfrm>
            <a:off x="3887817" y="5742947"/>
            <a:ext cx="1602360" cy="345179"/>
          </a:xfrm>
          <a:prstGeom prst="rect">
            <a:avLst/>
          </a:prstGeom>
        </p:spPr>
      </p:pic>
      <p:graphicFrame>
        <p:nvGraphicFramePr>
          <p:cNvPr id="102" name="Object 101"/>
          <p:cNvGraphicFramePr>
            <a:graphicFrameLocks noChangeAspect="1"/>
          </p:cNvGraphicFramePr>
          <p:nvPr>
            <p:extLst>
              <p:ext uri="{D42A27DB-BD31-4B8C-83A1-F6EECF244321}">
                <p14:modId xmlns:p14="http://schemas.microsoft.com/office/powerpoint/2010/main" val="1415229537"/>
              </p:ext>
            </p:extLst>
          </p:nvPr>
        </p:nvGraphicFramePr>
        <p:xfrm>
          <a:off x="5384402" y="5778708"/>
          <a:ext cx="171815" cy="257722"/>
        </p:xfrm>
        <a:graphic>
          <a:graphicData uri="http://schemas.openxmlformats.org/presentationml/2006/ole">
            <mc:AlternateContent xmlns:mc="http://schemas.openxmlformats.org/markup-compatibility/2006">
              <mc:Choice xmlns:v="urn:schemas-microsoft-com:vml" Requires="v">
                <p:oleObj spid="_x0000_s1105" name="方程式" r:id="rId44" imgW="108000" imgH="161476" progId="Equation.3">
                  <p:embed/>
                </p:oleObj>
              </mc:Choice>
              <mc:Fallback>
                <p:oleObj name="方程式" r:id="rId44" imgW="108000" imgH="161476" progId="Equation.3">
                  <p:embed/>
                  <p:pic>
                    <p:nvPicPr>
                      <p:cNvPr id="0" name=""/>
                      <p:cNvPicPr/>
                      <p:nvPr/>
                    </p:nvPicPr>
                    <p:blipFill>
                      <a:blip r:embed="rId45"/>
                      <a:stretch>
                        <a:fillRect/>
                      </a:stretch>
                    </p:blipFill>
                    <p:spPr>
                      <a:xfrm>
                        <a:off x="5384402" y="5778708"/>
                        <a:ext cx="171815" cy="257722"/>
                      </a:xfrm>
                      <a:prstGeom prst="rect">
                        <a:avLst/>
                      </a:prstGeom>
                    </p:spPr>
                  </p:pic>
                </p:oleObj>
              </mc:Fallback>
            </mc:AlternateContent>
          </a:graphicData>
        </a:graphic>
      </p:graphicFrame>
      <p:pic>
        <p:nvPicPr>
          <p:cNvPr id="104" name="Picture 103"/>
          <p:cNvPicPr>
            <a:picLocks noChangeAspect="1"/>
          </p:cNvPicPr>
          <p:nvPr/>
        </p:nvPicPr>
        <p:blipFill>
          <a:blip r:embed="rId46"/>
          <a:stretch>
            <a:fillRect/>
          </a:stretch>
        </p:blipFill>
        <p:spPr>
          <a:xfrm>
            <a:off x="4771098" y="6229948"/>
            <a:ext cx="1092200" cy="343440"/>
          </a:xfrm>
          <a:prstGeom prst="rect">
            <a:avLst/>
          </a:prstGeom>
        </p:spPr>
      </p:pic>
      <p:graphicFrame>
        <p:nvGraphicFramePr>
          <p:cNvPr id="105" name="Object 104"/>
          <p:cNvGraphicFramePr>
            <a:graphicFrameLocks noChangeAspect="1"/>
          </p:cNvGraphicFramePr>
          <p:nvPr>
            <p:extLst>
              <p:ext uri="{D42A27DB-BD31-4B8C-83A1-F6EECF244321}">
                <p14:modId xmlns:p14="http://schemas.microsoft.com/office/powerpoint/2010/main" val="2873143249"/>
              </p:ext>
            </p:extLst>
          </p:nvPr>
        </p:nvGraphicFramePr>
        <p:xfrm>
          <a:off x="5815749" y="6259717"/>
          <a:ext cx="171815" cy="257722"/>
        </p:xfrm>
        <a:graphic>
          <a:graphicData uri="http://schemas.openxmlformats.org/presentationml/2006/ole">
            <mc:AlternateContent xmlns:mc="http://schemas.openxmlformats.org/markup-compatibility/2006">
              <mc:Choice xmlns:v="urn:schemas-microsoft-com:vml" Requires="v">
                <p:oleObj spid="_x0000_s1106" name="方程式" r:id="rId47" imgW="108000" imgH="161476" progId="Equation.3">
                  <p:embed/>
                </p:oleObj>
              </mc:Choice>
              <mc:Fallback>
                <p:oleObj name="方程式" r:id="rId47" imgW="108000" imgH="161476" progId="Equation.3">
                  <p:embed/>
                  <p:pic>
                    <p:nvPicPr>
                      <p:cNvPr id="102" name="Object 101"/>
                      <p:cNvPicPr/>
                      <p:nvPr/>
                    </p:nvPicPr>
                    <p:blipFill>
                      <a:blip r:embed="rId45"/>
                      <a:stretch>
                        <a:fillRect/>
                      </a:stretch>
                    </p:blipFill>
                    <p:spPr>
                      <a:xfrm>
                        <a:off x="5815749" y="6259717"/>
                        <a:ext cx="171815" cy="257722"/>
                      </a:xfrm>
                      <a:prstGeom prst="rect">
                        <a:avLst/>
                      </a:prstGeom>
                    </p:spPr>
                  </p:pic>
                </p:oleObj>
              </mc:Fallback>
            </mc:AlternateContent>
          </a:graphicData>
        </a:graphic>
      </p:graphicFrame>
    </p:spTree>
    <p:extLst>
      <p:ext uri="{BB962C8B-B14F-4D97-AF65-F5344CB8AC3E}">
        <p14:creationId xmlns:p14="http://schemas.microsoft.com/office/powerpoint/2010/main" val="66373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9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9"/>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2"/>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4"/>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70"/>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7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71"/>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7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74"/>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79"/>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78"/>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59"/>
                                        </p:tgtEl>
                                        <p:attrNameLst>
                                          <p:attrName>style.visibility</p:attrName>
                                        </p:attrNameLst>
                                      </p:cBhvr>
                                      <p:to>
                                        <p:strVal val="hidden"/>
                                      </p:to>
                                    </p:set>
                                  </p:childTnLst>
                                </p:cTn>
                              </p:par>
                              <p:par>
                                <p:cTn id="97" presetID="1" presetClass="entr" presetSubtype="0" fill="hold" nodeType="withEffect">
                                  <p:stCondLst>
                                    <p:cond delay="0"/>
                                  </p:stCondLst>
                                  <p:childTnLst>
                                    <p:set>
                                      <p:cBhvr>
                                        <p:cTn id="98" dur="1" fill="hold">
                                          <p:stCondLst>
                                            <p:cond delay="0"/>
                                          </p:stCondLst>
                                        </p:cTn>
                                        <p:tgtEl>
                                          <p:spTgt spid="56"/>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46"/>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7"/>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48"/>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61"/>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51"/>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50"/>
                                        </p:tgtEl>
                                        <p:attrNameLst>
                                          <p:attrName>style.visibility</p:attrName>
                                        </p:attrNameLst>
                                      </p:cBhvr>
                                      <p:to>
                                        <p:strVal val="visible"/>
                                      </p:to>
                                    </p:set>
                                  </p:childTnLst>
                                </p:cTn>
                              </p:par>
                              <p:par>
                                <p:cTn id="111" presetID="1" presetClass="entr" presetSubtype="0" fill="hold" nodeType="with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67"/>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93"/>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80"/>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82"/>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89"/>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83"/>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84"/>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85"/>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87"/>
                                        </p:tgtEl>
                                        <p:attrNameLst>
                                          <p:attrName>style.visibility</p:attrName>
                                        </p:attrNameLst>
                                      </p:cBhvr>
                                      <p:to>
                                        <p:strVal val="visible"/>
                                      </p:to>
                                    </p:set>
                                  </p:childTnLst>
                                </p:cTn>
                              </p:par>
                              <p:par>
                                <p:cTn id="131" presetID="1" presetClass="entr" presetSubtype="0" fill="hold" nodeType="withEffect">
                                  <p:stCondLst>
                                    <p:cond delay="0"/>
                                  </p:stCondLst>
                                  <p:childTnLst>
                                    <p:set>
                                      <p:cBhvr>
                                        <p:cTn id="132" dur="1" fill="hold">
                                          <p:stCondLst>
                                            <p:cond delay="0"/>
                                          </p:stCondLst>
                                        </p:cTn>
                                        <p:tgtEl>
                                          <p:spTgt spid="86"/>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11"/>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101"/>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102"/>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104"/>
                                        </p:tgtEl>
                                        <p:attrNameLst>
                                          <p:attrName>style.visibility</p:attrName>
                                        </p:attrNameLst>
                                      </p:cBhvr>
                                      <p:to>
                                        <p:strVal val="visible"/>
                                      </p:to>
                                    </p:set>
                                  </p:childTnLst>
                                </p:cTn>
                              </p:par>
                              <p:par>
                                <p:cTn id="141" presetID="1" presetClass="entr" presetSubtype="0" fill="hold" nodeType="withEffect">
                                  <p:stCondLst>
                                    <p:cond delay="0"/>
                                  </p:stCondLst>
                                  <p:childTnLst>
                                    <p:set>
                                      <p:cBhvr>
                                        <p:cTn id="142"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2800" dirty="0"/>
              <a:t>Background</a:t>
            </a:r>
            <a:endParaRPr lang="zh-HK" altLang="en-US" sz="2800" dirty="0"/>
          </a:p>
        </p:txBody>
      </p:sp>
      <p:sp>
        <p:nvSpPr>
          <p:cNvPr id="3" name="Content Placeholder 2"/>
          <p:cNvSpPr>
            <a:spLocks noGrp="1"/>
          </p:cNvSpPr>
          <p:nvPr>
            <p:ph idx="1"/>
          </p:nvPr>
        </p:nvSpPr>
        <p:spPr>
          <a:xfrm>
            <a:off x="609599" y="1438382"/>
            <a:ext cx="6347714" cy="4845187"/>
          </a:xfrm>
        </p:spPr>
        <p:txBody>
          <a:bodyPr/>
          <a:lstStyle/>
          <a:p>
            <a:r>
              <a:rPr lang="en-US" altLang="zh-HK" dirty="0"/>
              <a:t>Drawbacks of current systems:</a:t>
            </a:r>
          </a:p>
          <a:p>
            <a:pPr lvl="1"/>
            <a:r>
              <a:rPr lang="en-US" altLang="zh-HK" dirty="0"/>
              <a:t>B</a:t>
            </a:r>
            <a:r>
              <a:rPr lang="en-US" altLang="zh-HK" dirty="0" smtClean="0"/>
              <a:t>oundary requests are ignored. </a:t>
            </a:r>
            <a:endParaRPr lang="en-US" altLang="zh-HK" dirty="0"/>
          </a:p>
          <a:p>
            <a:pPr lvl="1"/>
            <a:endParaRPr lang="en-US" altLang="zh-HK" dirty="0"/>
          </a:p>
          <a:p>
            <a:pPr lvl="1"/>
            <a:endParaRPr lang="en-US" altLang="zh-HK" dirty="0"/>
          </a:p>
          <a:p>
            <a:pPr lvl="1"/>
            <a:endParaRPr lang="en-US" altLang="zh-HK" dirty="0"/>
          </a:p>
          <a:p>
            <a:pPr lvl="1"/>
            <a:endParaRPr lang="en-US" altLang="zh-HK" dirty="0"/>
          </a:p>
          <a:p>
            <a:pPr marL="457200" lvl="1" indent="0">
              <a:buNone/>
            </a:pPr>
            <a:endParaRPr lang="en-US" altLang="zh-HK" dirty="0"/>
          </a:p>
          <a:p>
            <a:pPr lvl="1"/>
            <a:endParaRPr lang="en-US" altLang="zh-HK" dirty="0"/>
          </a:p>
          <a:p>
            <a:pPr lvl="1"/>
            <a:endParaRPr lang="en-US" altLang="zh-HK" dirty="0" smtClean="0"/>
          </a:p>
          <a:p>
            <a:pPr lvl="1"/>
            <a:r>
              <a:rPr lang="en-US" altLang="zh-HK" dirty="0" smtClean="0"/>
              <a:t>Process </a:t>
            </a:r>
            <a:r>
              <a:rPr lang="en-US" altLang="zh-HK" dirty="0"/>
              <a:t>each pickup request individually  and immediately </a:t>
            </a:r>
            <a:r>
              <a:rPr lang="en-US" altLang="zh-HK" dirty="0" smtClean="0"/>
              <a:t> </a:t>
            </a:r>
            <a:endParaRPr lang="en-US" altLang="zh-HK" dirty="0"/>
          </a:p>
          <a:p>
            <a:r>
              <a:rPr lang="en-US" altLang="zh-HK" dirty="0"/>
              <a:t>W</a:t>
            </a:r>
            <a:r>
              <a:rPr lang="en-US" altLang="zh-HK" dirty="0" smtClean="0"/>
              <a:t>e </a:t>
            </a:r>
            <a:r>
              <a:rPr lang="en-US" altLang="zh-HK" dirty="0"/>
              <a:t>study the dynamic city express problem </a:t>
            </a:r>
            <a:r>
              <a:rPr lang="en-US" altLang="zh-HK" dirty="0" smtClean="0"/>
              <a:t>(DCEP) and </a:t>
            </a:r>
            <a:r>
              <a:rPr lang="en-US" altLang="zh-HK" dirty="0"/>
              <a:t>aim to design a better central dispatch system</a:t>
            </a:r>
          </a:p>
          <a:p>
            <a:endParaRPr lang="zh-HK" altLang="en-US" dirty="0"/>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9625" y="2247182"/>
            <a:ext cx="5551129" cy="2450689"/>
          </a:xfrm>
          <a:prstGeom prst="rect">
            <a:avLst/>
          </a:prstGeom>
        </p:spPr>
      </p:pic>
      <p:pic>
        <p:nvPicPr>
          <p:cNvPr id="13" name="Picture 12"/>
          <p:cNvPicPr>
            <a:picLocks noChangeAspect="1"/>
          </p:cNvPicPr>
          <p:nvPr/>
        </p:nvPicPr>
        <p:blipFill>
          <a:blip r:embed="rId4"/>
          <a:stretch>
            <a:fillRect/>
          </a:stretch>
        </p:blipFill>
        <p:spPr>
          <a:xfrm>
            <a:off x="6417226" y="2742218"/>
            <a:ext cx="154705" cy="1503560"/>
          </a:xfrm>
          <a:prstGeom prst="rect">
            <a:avLst/>
          </a:prstGeom>
        </p:spPr>
      </p:pic>
      <p:pic>
        <p:nvPicPr>
          <p:cNvPr id="14" name="Picture 13"/>
          <p:cNvPicPr>
            <a:picLocks noChangeAspect="1"/>
          </p:cNvPicPr>
          <p:nvPr/>
        </p:nvPicPr>
        <p:blipFill>
          <a:blip r:embed="rId5"/>
          <a:stretch>
            <a:fillRect/>
          </a:stretch>
        </p:blipFill>
        <p:spPr>
          <a:xfrm>
            <a:off x="5178049" y="2791356"/>
            <a:ext cx="150884" cy="1158604"/>
          </a:xfrm>
          <a:prstGeom prst="rect">
            <a:avLst/>
          </a:prstGeom>
        </p:spPr>
      </p:pic>
      <p:pic>
        <p:nvPicPr>
          <p:cNvPr id="15" name="Picture 14"/>
          <p:cNvPicPr>
            <a:picLocks noChangeAspect="1"/>
          </p:cNvPicPr>
          <p:nvPr/>
        </p:nvPicPr>
        <p:blipFill>
          <a:blip r:embed="rId6"/>
          <a:stretch>
            <a:fillRect/>
          </a:stretch>
        </p:blipFill>
        <p:spPr>
          <a:xfrm>
            <a:off x="1608612" y="2840685"/>
            <a:ext cx="137139" cy="396804"/>
          </a:xfrm>
          <a:prstGeom prst="rect">
            <a:avLst/>
          </a:prstGeom>
        </p:spPr>
      </p:pic>
      <p:pic>
        <p:nvPicPr>
          <p:cNvPr id="16" name="Picture 15"/>
          <p:cNvPicPr>
            <a:picLocks noChangeAspect="1"/>
          </p:cNvPicPr>
          <p:nvPr/>
        </p:nvPicPr>
        <p:blipFill>
          <a:blip r:embed="rId7"/>
          <a:stretch>
            <a:fillRect/>
          </a:stretch>
        </p:blipFill>
        <p:spPr>
          <a:xfrm>
            <a:off x="1767802" y="3128912"/>
            <a:ext cx="635000" cy="114480"/>
          </a:xfrm>
          <a:prstGeom prst="rect">
            <a:avLst/>
          </a:prstGeom>
        </p:spPr>
      </p:pic>
      <p:pic>
        <p:nvPicPr>
          <p:cNvPr id="17" name="Picture 16"/>
          <p:cNvPicPr>
            <a:picLocks noChangeAspect="1"/>
          </p:cNvPicPr>
          <p:nvPr/>
        </p:nvPicPr>
        <p:blipFill>
          <a:blip r:embed="rId8"/>
          <a:stretch>
            <a:fillRect/>
          </a:stretch>
        </p:blipFill>
        <p:spPr>
          <a:xfrm>
            <a:off x="2951075" y="2854244"/>
            <a:ext cx="167798" cy="470640"/>
          </a:xfrm>
          <a:prstGeom prst="rect">
            <a:avLst/>
          </a:prstGeom>
        </p:spPr>
      </p:pic>
      <p:pic>
        <p:nvPicPr>
          <p:cNvPr id="18" name="Picture 17"/>
          <p:cNvPicPr>
            <a:picLocks noChangeAspect="1"/>
          </p:cNvPicPr>
          <p:nvPr/>
        </p:nvPicPr>
        <p:blipFill>
          <a:blip r:embed="rId9"/>
          <a:stretch>
            <a:fillRect/>
          </a:stretch>
        </p:blipFill>
        <p:spPr>
          <a:xfrm>
            <a:off x="3213444" y="2756492"/>
            <a:ext cx="825500" cy="144177"/>
          </a:xfrm>
          <a:prstGeom prst="rect">
            <a:avLst/>
          </a:prstGeom>
        </p:spPr>
      </p:pic>
      <p:pic>
        <p:nvPicPr>
          <p:cNvPr id="19" name="Picture 18"/>
          <p:cNvPicPr>
            <a:picLocks noChangeAspect="1"/>
          </p:cNvPicPr>
          <p:nvPr/>
        </p:nvPicPr>
        <p:blipFill>
          <a:blip r:embed="rId10"/>
          <a:stretch>
            <a:fillRect/>
          </a:stretch>
        </p:blipFill>
        <p:spPr>
          <a:xfrm>
            <a:off x="4039367" y="2840685"/>
            <a:ext cx="132050" cy="734769"/>
          </a:xfrm>
          <a:prstGeom prst="rect">
            <a:avLst/>
          </a:prstGeom>
        </p:spPr>
      </p:pic>
      <p:pic>
        <p:nvPicPr>
          <p:cNvPr id="20" name="Picture 19"/>
          <p:cNvPicPr>
            <a:picLocks noChangeAspect="1"/>
          </p:cNvPicPr>
          <p:nvPr/>
        </p:nvPicPr>
        <p:blipFill>
          <a:blip r:embed="rId11"/>
          <a:stretch>
            <a:fillRect/>
          </a:stretch>
        </p:blipFill>
        <p:spPr>
          <a:xfrm>
            <a:off x="4018571" y="3806004"/>
            <a:ext cx="143629" cy="453454"/>
          </a:xfrm>
          <a:prstGeom prst="rect">
            <a:avLst/>
          </a:prstGeom>
        </p:spPr>
      </p:pic>
      <p:pic>
        <p:nvPicPr>
          <p:cNvPr id="21" name="Picture 20"/>
          <p:cNvPicPr>
            <a:picLocks noChangeAspect="1"/>
          </p:cNvPicPr>
          <p:nvPr/>
        </p:nvPicPr>
        <p:blipFill>
          <a:blip r:embed="rId12"/>
          <a:stretch>
            <a:fillRect/>
          </a:stretch>
        </p:blipFill>
        <p:spPr>
          <a:xfrm>
            <a:off x="1752368" y="2385162"/>
            <a:ext cx="190500" cy="343440"/>
          </a:xfrm>
          <a:prstGeom prst="rect">
            <a:avLst/>
          </a:prstGeom>
        </p:spPr>
      </p:pic>
      <p:pic>
        <p:nvPicPr>
          <p:cNvPr id="22" name="Picture 21"/>
          <p:cNvPicPr>
            <a:picLocks noChangeAspect="1"/>
          </p:cNvPicPr>
          <p:nvPr/>
        </p:nvPicPr>
        <p:blipFill>
          <a:blip r:embed="rId13"/>
          <a:stretch>
            <a:fillRect/>
          </a:stretch>
        </p:blipFill>
        <p:spPr>
          <a:xfrm>
            <a:off x="1966618" y="2460395"/>
            <a:ext cx="152400" cy="228960"/>
          </a:xfrm>
          <a:prstGeom prst="rect">
            <a:avLst/>
          </a:prstGeom>
        </p:spPr>
      </p:pic>
      <p:pic>
        <p:nvPicPr>
          <p:cNvPr id="23" name="Picture 22"/>
          <p:cNvPicPr>
            <a:picLocks noChangeAspect="1"/>
          </p:cNvPicPr>
          <p:nvPr/>
        </p:nvPicPr>
        <p:blipFill>
          <a:blip r:embed="rId14"/>
          <a:stretch>
            <a:fillRect/>
          </a:stretch>
        </p:blipFill>
        <p:spPr>
          <a:xfrm>
            <a:off x="1595161" y="2264593"/>
            <a:ext cx="152400" cy="228960"/>
          </a:xfrm>
          <a:prstGeom prst="rect">
            <a:avLst/>
          </a:prstGeom>
        </p:spPr>
      </p:pic>
      <p:pic>
        <p:nvPicPr>
          <p:cNvPr id="24" name="Picture 23"/>
          <p:cNvPicPr>
            <a:picLocks noChangeAspect="1"/>
          </p:cNvPicPr>
          <p:nvPr/>
        </p:nvPicPr>
        <p:blipFill>
          <a:blip r:embed="rId15"/>
          <a:stretch>
            <a:fillRect/>
          </a:stretch>
        </p:blipFill>
        <p:spPr>
          <a:xfrm>
            <a:off x="1499882" y="2438243"/>
            <a:ext cx="254000" cy="279840"/>
          </a:xfrm>
          <a:prstGeom prst="rect">
            <a:avLst/>
          </a:prstGeom>
        </p:spPr>
      </p:pic>
      <p:pic>
        <p:nvPicPr>
          <p:cNvPr id="25" name="Picture 24"/>
          <p:cNvPicPr>
            <a:picLocks noChangeAspect="1"/>
          </p:cNvPicPr>
          <p:nvPr/>
        </p:nvPicPr>
        <p:blipFill>
          <a:blip r:embed="rId16"/>
          <a:stretch>
            <a:fillRect/>
          </a:stretch>
        </p:blipFill>
        <p:spPr>
          <a:xfrm>
            <a:off x="6440883" y="2323387"/>
            <a:ext cx="152400" cy="228960"/>
          </a:xfrm>
          <a:prstGeom prst="rect">
            <a:avLst/>
          </a:prstGeom>
        </p:spPr>
      </p:pic>
      <p:pic>
        <p:nvPicPr>
          <p:cNvPr id="26" name="Picture 25"/>
          <p:cNvPicPr>
            <a:picLocks noChangeAspect="1"/>
          </p:cNvPicPr>
          <p:nvPr/>
        </p:nvPicPr>
        <p:blipFill>
          <a:blip r:embed="rId17"/>
          <a:stretch>
            <a:fillRect/>
          </a:stretch>
        </p:blipFill>
        <p:spPr>
          <a:xfrm>
            <a:off x="6186882" y="2412427"/>
            <a:ext cx="254000" cy="279840"/>
          </a:xfrm>
          <a:prstGeom prst="rect">
            <a:avLst/>
          </a:prstGeom>
        </p:spPr>
      </p:pic>
      <p:pic>
        <p:nvPicPr>
          <p:cNvPr id="27" name="Picture 26"/>
          <p:cNvPicPr>
            <a:picLocks noChangeAspect="1"/>
          </p:cNvPicPr>
          <p:nvPr/>
        </p:nvPicPr>
        <p:blipFill>
          <a:blip r:embed="rId18"/>
          <a:stretch>
            <a:fillRect/>
          </a:stretch>
        </p:blipFill>
        <p:spPr>
          <a:xfrm>
            <a:off x="5966900" y="2348827"/>
            <a:ext cx="190500" cy="343440"/>
          </a:xfrm>
          <a:prstGeom prst="rect">
            <a:avLst/>
          </a:prstGeom>
        </p:spPr>
      </p:pic>
      <p:pic>
        <p:nvPicPr>
          <p:cNvPr id="28" name="Picture 27"/>
          <p:cNvPicPr>
            <a:picLocks noChangeAspect="1"/>
          </p:cNvPicPr>
          <p:nvPr/>
        </p:nvPicPr>
        <p:blipFill>
          <a:blip r:embed="rId19"/>
          <a:stretch>
            <a:fillRect/>
          </a:stretch>
        </p:blipFill>
        <p:spPr>
          <a:xfrm>
            <a:off x="5796883" y="2397841"/>
            <a:ext cx="152400" cy="228960"/>
          </a:xfrm>
          <a:prstGeom prst="rect">
            <a:avLst/>
          </a:prstGeom>
        </p:spPr>
      </p:pic>
      <p:pic>
        <p:nvPicPr>
          <p:cNvPr id="29" name="Picture 28"/>
          <p:cNvPicPr>
            <a:picLocks noChangeAspect="1"/>
          </p:cNvPicPr>
          <p:nvPr/>
        </p:nvPicPr>
        <p:blipFill>
          <a:blip r:embed="rId20"/>
          <a:stretch>
            <a:fillRect/>
          </a:stretch>
        </p:blipFill>
        <p:spPr>
          <a:xfrm>
            <a:off x="4999382" y="3412682"/>
            <a:ext cx="152400" cy="228960"/>
          </a:xfrm>
          <a:prstGeom prst="rect">
            <a:avLst/>
          </a:prstGeom>
        </p:spPr>
      </p:pic>
      <p:pic>
        <p:nvPicPr>
          <p:cNvPr id="30" name="Picture 29"/>
          <p:cNvPicPr>
            <a:picLocks noChangeAspect="1"/>
          </p:cNvPicPr>
          <p:nvPr/>
        </p:nvPicPr>
        <p:blipFill>
          <a:blip r:embed="rId21"/>
          <a:stretch>
            <a:fillRect/>
          </a:stretch>
        </p:blipFill>
        <p:spPr>
          <a:xfrm>
            <a:off x="4965409" y="3641642"/>
            <a:ext cx="254000" cy="279840"/>
          </a:xfrm>
          <a:prstGeom prst="rect">
            <a:avLst/>
          </a:prstGeom>
        </p:spPr>
      </p:pic>
      <p:pic>
        <p:nvPicPr>
          <p:cNvPr id="31" name="Picture 30"/>
          <p:cNvPicPr>
            <a:picLocks noChangeAspect="1"/>
          </p:cNvPicPr>
          <p:nvPr/>
        </p:nvPicPr>
        <p:blipFill>
          <a:blip r:embed="rId17"/>
          <a:stretch>
            <a:fillRect/>
          </a:stretch>
        </p:blipFill>
        <p:spPr>
          <a:xfrm>
            <a:off x="3806047" y="3339083"/>
            <a:ext cx="254000" cy="279840"/>
          </a:xfrm>
          <a:prstGeom prst="rect">
            <a:avLst/>
          </a:prstGeom>
        </p:spPr>
      </p:pic>
      <p:pic>
        <p:nvPicPr>
          <p:cNvPr id="32" name="Picture 31"/>
          <p:cNvPicPr>
            <a:picLocks noChangeAspect="1"/>
          </p:cNvPicPr>
          <p:nvPr/>
        </p:nvPicPr>
        <p:blipFill>
          <a:blip r:embed="rId22"/>
          <a:stretch>
            <a:fillRect/>
          </a:stretch>
        </p:blipFill>
        <p:spPr>
          <a:xfrm>
            <a:off x="3873875" y="3108934"/>
            <a:ext cx="152400" cy="228960"/>
          </a:xfrm>
          <a:prstGeom prst="rect">
            <a:avLst/>
          </a:prstGeom>
        </p:spPr>
      </p:pic>
      <p:pic>
        <p:nvPicPr>
          <p:cNvPr id="33" name="Picture 32"/>
          <p:cNvPicPr>
            <a:picLocks noChangeAspect="1"/>
          </p:cNvPicPr>
          <p:nvPr/>
        </p:nvPicPr>
        <p:blipFill>
          <a:blip r:embed="rId17"/>
          <a:stretch>
            <a:fillRect/>
          </a:stretch>
        </p:blipFill>
        <p:spPr>
          <a:xfrm>
            <a:off x="2633837" y="2998073"/>
            <a:ext cx="254000" cy="279840"/>
          </a:xfrm>
          <a:prstGeom prst="rect">
            <a:avLst/>
          </a:prstGeom>
        </p:spPr>
      </p:pic>
      <p:pic>
        <p:nvPicPr>
          <p:cNvPr id="34" name="Picture 33"/>
          <p:cNvPicPr>
            <a:picLocks noChangeAspect="1"/>
          </p:cNvPicPr>
          <p:nvPr/>
        </p:nvPicPr>
        <p:blipFill>
          <a:blip r:embed="rId23"/>
          <a:stretch>
            <a:fillRect/>
          </a:stretch>
        </p:blipFill>
        <p:spPr>
          <a:xfrm>
            <a:off x="2491478" y="2939454"/>
            <a:ext cx="152400" cy="228960"/>
          </a:xfrm>
          <a:prstGeom prst="rect">
            <a:avLst/>
          </a:prstGeom>
        </p:spPr>
      </p:pic>
      <p:pic>
        <p:nvPicPr>
          <p:cNvPr id="36" name="Picture 35"/>
          <p:cNvPicPr>
            <a:picLocks noChangeAspect="1"/>
          </p:cNvPicPr>
          <p:nvPr/>
        </p:nvPicPr>
        <p:blipFill>
          <a:blip r:embed="rId24"/>
          <a:stretch>
            <a:fillRect/>
          </a:stretch>
        </p:blipFill>
        <p:spPr>
          <a:xfrm>
            <a:off x="2398347" y="3853056"/>
            <a:ext cx="231069" cy="347150"/>
          </a:xfrm>
          <a:prstGeom prst="rect">
            <a:avLst/>
          </a:prstGeom>
        </p:spPr>
      </p:pic>
      <p:pic>
        <p:nvPicPr>
          <p:cNvPr id="37" name="Picture 36"/>
          <p:cNvPicPr>
            <a:picLocks noChangeAspect="1"/>
          </p:cNvPicPr>
          <p:nvPr/>
        </p:nvPicPr>
        <p:blipFill>
          <a:blip r:embed="rId25"/>
          <a:stretch>
            <a:fillRect/>
          </a:stretch>
        </p:blipFill>
        <p:spPr>
          <a:xfrm>
            <a:off x="1656665" y="3885394"/>
            <a:ext cx="355600" cy="356160"/>
          </a:xfrm>
          <a:prstGeom prst="rect">
            <a:avLst/>
          </a:prstGeom>
        </p:spPr>
      </p:pic>
      <p:pic>
        <p:nvPicPr>
          <p:cNvPr id="38" name="Picture 37"/>
          <p:cNvPicPr>
            <a:picLocks noChangeAspect="1"/>
          </p:cNvPicPr>
          <p:nvPr/>
        </p:nvPicPr>
        <p:blipFill>
          <a:blip r:embed="rId26"/>
          <a:stretch>
            <a:fillRect/>
          </a:stretch>
        </p:blipFill>
        <p:spPr>
          <a:xfrm>
            <a:off x="1574078" y="3687840"/>
            <a:ext cx="838200" cy="279840"/>
          </a:xfrm>
          <a:prstGeom prst="rect">
            <a:avLst/>
          </a:prstGeom>
        </p:spPr>
      </p:pic>
      <p:pic>
        <p:nvPicPr>
          <p:cNvPr id="39" name="Picture 38"/>
          <p:cNvPicPr>
            <a:picLocks noChangeAspect="1"/>
          </p:cNvPicPr>
          <p:nvPr/>
        </p:nvPicPr>
        <p:blipFill>
          <a:blip r:embed="rId27"/>
          <a:stretch>
            <a:fillRect/>
          </a:stretch>
        </p:blipFill>
        <p:spPr>
          <a:xfrm>
            <a:off x="1390949" y="4083667"/>
            <a:ext cx="152400" cy="228960"/>
          </a:xfrm>
          <a:prstGeom prst="rect">
            <a:avLst/>
          </a:prstGeom>
        </p:spPr>
      </p:pic>
      <p:pic>
        <p:nvPicPr>
          <p:cNvPr id="40" name="Picture 39"/>
          <p:cNvPicPr>
            <a:picLocks noChangeAspect="1"/>
          </p:cNvPicPr>
          <p:nvPr/>
        </p:nvPicPr>
        <p:blipFill>
          <a:blip r:embed="rId28"/>
          <a:stretch>
            <a:fillRect/>
          </a:stretch>
        </p:blipFill>
        <p:spPr>
          <a:xfrm>
            <a:off x="4699841" y="4002364"/>
            <a:ext cx="152400" cy="228960"/>
          </a:xfrm>
          <a:prstGeom prst="rect">
            <a:avLst/>
          </a:prstGeom>
        </p:spPr>
      </p:pic>
      <p:pic>
        <p:nvPicPr>
          <p:cNvPr id="41" name="Picture 40"/>
          <p:cNvPicPr>
            <a:picLocks noChangeAspect="1"/>
          </p:cNvPicPr>
          <p:nvPr/>
        </p:nvPicPr>
        <p:blipFill>
          <a:blip r:embed="rId29"/>
          <a:stretch>
            <a:fillRect/>
          </a:stretch>
        </p:blipFill>
        <p:spPr>
          <a:xfrm>
            <a:off x="4823514" y="4026378"/>
            <a:ext cx="355600" cy="356160"/>
          </a:xfrm>
          <a:prstGeom prst="rect">
            <a:avLst/>
          </a:prstGeom>
        </p:spPr>
      </p:pic>
      <p:pic>
        <p:nvPicPr>
          <p:cNvPr id="42" name="Picture 41"/>
          <p:cNvPicPr>
            <a:picLocks noChangeAspect="1"/>
          </p:cNvPicPr>
          <p:nvPr/>
        </p:nvPicPr>
        <p:blipFill>
          <a:blip r:embed="rId30"/>
          <a:stretch>
            <a:fillRect/>
          </a:stretch>
        </p:blipFill>
        <p:spPr>
          <a:xfrm>
            <a:off x="5062273" y="4104466"/>
            <a:ext cx="838200" cy="279840"/>
          </a:xfrm>
          <a:prstGeom prst="rect">
            <a:avLst/>
          </a:prstGeom>
        </p:spPr>
      </p:pic>
      <p:pic>
        <p:nvPicPr>
          <p:cNvPr id="43" name="Picture 42"/>
          <p:cNvPicPr>
            <a:picLocks noChangeAspect="1"/>
          </p:cNvPicPr>
          <p:nvPr/>
        </p:nvPicPr>
        <p:blipFill>
          <a:blip r:embed="rId31"/>
          <a:stretch>
            <a:fillRect/>
          </a:stretch>
        </p:blipFill>
        <p:spPr>
          <a:xfrm>
            <a:off x="5963174" y="3691339"/>
            <a:ext cx="355600" cy="356160"/>
          </a:xfrm>
          <a:prstGeom prst="rect">
            <a:avLst/>
          </a:prstGeom>
        </p:spPr>
      </p:pic>
      <p:pic>
        <p:nvPicPr>
          <p:cNvPr id="44" name="Picture 43"/>
          <p:cNvPicPr>
            <a:picLocks noChangeAspect="1"/>
          </p:cNvPicPr>
          <p:nvPr/>
        </p:nvPicPr>
        <p:blipFill>
          <a:blip r:embed="rId32"/>
          <a:stretch>
            <a:fillRect/>
          </a:stretch>
        </p:blipFill>
        <p:spPr>
          <a:xfrm>
            <a:off x="5895129" y="3662839"/>
            <a:ext cx="152400" cy="228960"/>
          </a:xfrm>
          <a:prstGeom prst="rect">
            <a:avLst/>
          </a:prstGeom>
        </p:spPr>
      </p:pic>
      <p:pic>
        <p:nvPicPr>
          <p:cNvPr id="45" name="Picture 44"/>
          <p:cNvPicPr>
            <a:picLocks noChangeAspect="1"/>
          </p:cNvPicPr>
          <p:nvPr/>
        </p:nvPicPr>
        <p:blipFill>
          <a:blip r:embed="rId33"/>
          <a:stretch>
            <a:fillRect/>
          </a:stretch>
        </p:blipFill>
        <p:spPr>
          <a:xfrm>
            <a:off x="5522806" y="3396492"/>
            <a:ext cx="838200" cy="279840"/>
          </a:xfrm>
          <a:prstGeom prst="rect">
            <a:avLst/>
          </a:prstGeom>
        </p:spPr>
      </p:pic>
      <p:pic>
        <p:nvPicPr>
          <p:cNvPr id="46" name="Picture 45"/>
          <p:cNvPicPr>
            <a:picLocks noChangeAspect="1"/>
          </p:cNvPicPr>
          <p:nvPr/>
        </p:nvPicPr>
        <p:blipFill>
          <a:blip r:embed="rId34"/>
          <a:stretch>
            <a:fillRect/>
          </a:stretch>
        </p:blipFill>
        <p:spPr>
          <a:xfrm>
            <a:off x="2480634" y="3218421"/>
            <a:ext cx="393700" cy="152640"/>
          </a:xfrm>
          <a:prstGeom prst="rect">
            <a:avLst/>
          </a:prstGeom>
        </p:spPr>
      </p:pic>
      <p:cxnSp>
        <p:nvCxnSpPr>
          <p:cNvPr id="47" name="Straight Arrow Connector 46"/>
          <p:cNvCxnSpPr/>
          <p:nvPr/>
        </p:nvCxnSpPr>
        <p:spPr>
          <a:xfrm flipH="1">
            <a:off x="1677181" y="4284498"/>
            <a:ext cx="531228" cy="6304"/>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2439305" y="4231324"/>
            <a:ext cx="1594700" cy="17678"/>
          </a:xfrm>
          <a:prstGeom prst="straightConnector1">
            <a:avLst/>
          </a:prstGeom>
          <a:ln w="19050">
            <a:solidFill>
              <a:srgbClr val="00B0F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1752368" y="4490488"/>
            <a:ext cx="2266203" cy="0"/>
          </a:xfrm>
          <a:prstGeom prst="straightConnector1">
            <a:avLst/>
          </a:prstGeom>
          <a:ln w="1905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flipV="1">
            <a:off x="5402526" y="3891799"/>
            <a:ext cx="754874" cy="212667"/>
          </a:xfrm>
          <a:prstGeom prst="straightConnector1">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4572000" y="3981877"/>
            <a:ext cx="606049" cy="609173"/>
          </a:xfrm>
          <a:prstGeom prst="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52" name="Oval 51"/>
          <p:cNvSpPr/>
          <p:nvPr/>
        </p:nvSpPr>
        <p:spPr>
          <a:xfrm>
            <a:off x="960772" y="3676332"/>
            <a:ext cx="1306912" cy="1230709"/>
          </a:xfrm>
          <a:prstGeom prst="ellipse">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pic>
        <p:nvPicPr>
          <p:cNvPr id="35" name="Picture 34"/>
          <p:cNvPicPr>
            <a:picLocks noChangeAspect="1"/>
          </p:cNvPicPr>
          <p:nvPr/>
        </p:nvPicPr>
        <p:blipFill>
          <a:blip r:embed="rId35"/>
          <a:stretch>
            <a:fillRect/>
          </a:stretch>
        </p:blipFill>
        <p:spPr>
          <a:xfrm>
            <a:off x="2186659" y="4032731"/>
            <a:ext cx="190500" cy="343440"/>
          </a:xfrm>
          <a:prstGeom prst="rect">
            <a:avLst/>
          </a:prstGeom>
        </p:spPr>
      </p:pic>
    </p:spTree>
    <p:extLst>
      <p:ext uri="{BB962C8B-B14F-4D97-AF65-F5344CB8AC3E}">
        <p14:creationId xmlns:p14="http://schemas.microsoft.com/office/powerpoint/2010/main" val="111137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48"/>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5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762000"/>
            <a:ext cx="6374946" cy="1045188"/>
          </a:xfrm>
        </p:spPr>
        <p:txBody>
          <a:bodyPr>
            <a:normAutofit/>
          </a:bodyPr>
          <a:lstStyle/>
          <a:p>
            <a:r>
              <a:rPr lang="en-US" sz="2800" dirty="0" smtClean="0"/>
              <a:t>DCEP Problem and Our Solution</a:t>
            </a:r>
            <a:endParaRPr lang="en-US" sz="2800" dirty="0"/>
          </a:p>
        </p:txBody>
      </p:sp>
      <p:sp>
        <p:nvSpPr>
          <p:cNvPr id="3" name="Content Placeholder 2"/>
          <p:cNvSpPr>
            <a:spLocks noGrp="1"/>
          </p:cNvSpPr>
          <p:nvPr>
            <p:ph idx="1"/>
          </p:nvPr>
        </p:nvSpPr>
        <p:spPr>
          <a:xfrm>
            <a:off x="550016" y="1709469"/>
            <a:ext cx="6347714" cy="4714875"/>
          </a:xfrm>
        </p:spPr>
        <p:txBody>
          <a:bodyPr>
            <a:normAutofit lnSpcReduction="10000"/>
          </a:bodyPr>
          <a:lstStyle/>
          <a:p>
            <a:r>
              <a:rPr lang="en-US" b="1" dirty="0" smtClean="0"/>
              <a:t>The Dynamic City Express Problem (DCEP):</a:t>
            </a:r>
          </a:p>
          <a:p>
            <a:pPr marL="400050" lvl="1" indent="0">
              <a:buNone/>
            </a:pPr>
            <a:endParaRPr lang="en-US" dirty="0" smtClean="0"/>
          </a:p>
          <a:p>
            <a:pPr marL="400050" lvl="1" indent="0">
              <a:buNone/>
            </a:pPr>
            <a:endParaRPr lang="en-US" dirty="0"/>
          </a:p>
          <a:p>
            <a:pPr marL="400050" lvl="1" indent="0">
              <a:buNone/>
            </a:pPr>
            <a:endParaRPr lang="en-US" dirty="0" smtClean="0"/>
          </a:p>
          <a:p>
            <a:pPr marL="400050" lvl="1" indent="0">
              <a:buNone/>
            </a:pPr>
            <a:endParaRPr lang="en-US" dirty="0"/>
          </a:p>
          <a:p>
            <a:pPr marL="400050" lvl="1" indent="0">
              <a:buNone/>
            </a:pPr>
            <a:endParaRPr lang="en-US" dirty="0" smtClean="0"/>
          </a:p>
          <a:p>
            <a:pPr marL="400050" lvl="1" indent="0">
              <a:buNone/>
            </a:pPr>
            <a:endParaRPr lang="en-US" dirty="0"/>
          </a:p>
          <a:p>
            <a:endParaRPr lang="en-US" altLang="zh-HK" dirty="0" smtClean="0">
              <a:solidFill>
                <a:srgbClr val="FF0000"/>
              </a:solidFill>
            </a:endParaRPr>
          </a:p>
          <a:p>
            <a:r>
              <a:rPr lang="en-US" altLang="zh-HK" dirty="0" smtClean="0">
                <a:solidFill>
                  <a:srgbClr val="FF0000"/>
                </a:solidFill>
              </a:rPr>
              <a:t>Effectiveness</a:t>
            </a:r>
            <a:r>
              <a:rPr lang="en-US" altLang="zh-HK" dirty="0" smtClean="0"/>
              <a:t>: using </a:t>
            </a:r>
            <a:r>
              <a:rPr lang="en-US" altLang="zh-HK" i="1" dirty="0">
                <a:solidFill>
                  <a:srgbClr val="0070C0"/>
                </a:solidFill>
              </a:rPr>
              <a:t>Smallest Incurred Distance First </a:t>
            </a:r>
            <a:r>
              <a:rPr lang="en-US" altLang="zh-HK" dirty="0"/>
              <a:t>(SIDF</a:t>
            </a:r>
            <a:r>
              <a:rPr lang="en-US" altLang="zh-HK" dirty="0" smtClean="0"/>
              <a:t>) for assignment. </a:t>
            </a:r>
          </a:p>
          <a:p>
            <a:endParaRPr lang="en-US" altLang="zh-HK" dirty="0" smtClean="0"/>
          </a:p>
          <a:p>
            <a:r>
              <a:rPr lang="en-US" dirty="0">
                <a:solidFill>
                  <a:srgbClr val="FF0000"/>
                </a:solidFill>
              </a:rPr>
              <a:t>E</a:t>
            </a:r>
            <a:r>
              <a:rPr lang="en-US" dirty="0" smtClean="0">
                <a:solidFill>
                  <a:srgbClr val="FF0000"/>
                </a:solidFill>
              </a:rPr>
              <a:t>fficiency</a:t>
            </a:r>
            <a:r>
              <a:rPr lang="en-US" dirty="0" smtClean="0"/>
              <a:t>: using </a:t>
            </a:r>
            <a:r>
              <a:rPr lang="en-US" i="1" dirty="0" smtClean="0">
                <a:solidFill>
                  <a:srgbClr val="0070C0"/>
                </a:solidFill>
              </a:rPr>
              <a:t>two-level priority queue structure </a:t>
            </a:r>
            <a:r>
              <a:rPr lang="en-US" i="1" dirty="0" smtClean="0">
                <a:solidFill>
                  <a:schemeClr val="tx1"/>
                </a:solidFill>
              </a:rPr>
              <a:t>to speed up</a:t>
            </a:r>
            <a:r>
              <a:rPr lang="en-US" b="1" i="1" dirty="0" smtClean="0">
                <a:solidFill>
                  <a:schemeClr val="tx1"/>
                </a:solidFill>
              </a:rPr>
              <a:t>.</a:t>
            </a:r>
            <a:endParaRPr lang="en-US" b="1" i="1" dirty="0">
              <a:solidFill>
                <a:schemeClr val="tx1"/>
              </a:solidFill>
            </a:endParaRPr>
          </a:p>
          <a:p>
            <a:endParaRPr lang="en-US" dirty="0" smtClean="0"/>
          </a:p>
        </p:txBody>
      </p:sp>
      <p:pic>
        <p:nvPicPr>
          <p:cNvPr id="4" name="Picture 3"/>
          <p:cNvPicPr>
            <a:picLocks noChangeAspect="1"/>
          </p:cNvPicPr>
          <p:nvPr/>
        </p:nvPicPr>
        <p:blipFill>
          <a:blip r:embed="rId2"/>
          <a:stretch>
            <a:fillRect/>
          </a:stretch>
        </p:blipFill>
        <p:spPr>
          <a:xfrm>
            <a:off x="1272601" y="2580677"/>
            <a:ext cx="190500" cy="343440"/>
          </a:xfrm>
          <a:prstGeom prst="rect">
            <a:avLst/>
          </a:prstGeom>
        </p:spPr>
      </p:pic>
      <p:pic>
        <p:nvPicPr>
          <p:cNvPr id="5" name="Picture 4"/>
          <p:cNvPicPr>
            <a:picLocks noChangeAspect="1"/>
          </p:cNvPicPr>
          <p:nvPr/>
        </p:nvPicPr>
        <p:blipFill>
          <a:blip r:embed="rId2"/>
          <a:stretch>
            <a:fillRect/>
          </a:stretch>
        </p:blipFill>
        <p:spPr>
          <a:xfrm>
            <a:off x="1272601" y="3372451"/>
            <a:ext cx="190500" cy="343440"/>
          </a:xfrm>
          <a:prstGeom prst="rect">
            <a:avLst/>
          </a:prstGeom>
        </p:spPr>
      </p:pic>
      <p:pic>
        <p:nvPicPr>
          <p:cNvPr id="6" name="Picture 5"/>
          <p:cNvPicPr>
            <a:picLocks noChangeAspect="1"/>
          </p:cNvPicPr>
          <p:nvPr/>
        </p:nvPicPr>
        <p:blipFill>
          <a:blip r:embed="rId2"/>
          <a:stretch>
            <a:fillRect/>
          </a:stretch>
        </p:blipFill>
        <p:spPr>
          <a:xfrm>
            <a:off x="1272601" y="2978701"/>
            <a:ext cx="190500" cy="343440"/>
          </a:xfrm>
          <a:prstGeom prst="rect">
            <a:avLst/>
          </a:prstGeom>
        </p:spPr>
      </p:pic>
      <p:pic>
        <p:nvPicPr>
          <p:cNvPr id="7" name="Picture 6"/>
          <p:cNvPicPr>
            <a:picLocks noChangeAspect="1"/>
          </p:cNvPicPr>
          <p:nvPr/>
        </p:nvPicPr>
        <p:blipFill>
          <a:blip r:embed="rId3"/>
          <a:stretch>
            <a:fillRect/>
          </a:stretch>
        </p:blipFill>
        <p:spPr>
          <a:xfrm>
            <a:off x="2223415" y="2599399"/>
            <a:ext cx="254000" cy="279840"/>
          </a:xfrm>
          <a:prstGeom prst="rect">
            <a:avLst/>
          </a:prstGeom>
        </p:spPr>
      </p:pic>
      <p:pic>
        <p:nvPicPr>
          <p:cNvPr id="8" name="Picture 7"/>
          <p:cNvPicPr>
            <a:picLocks noChangeAspect="1"/>
          </p:cNvPicPr>
          <p:nvPr/>
        </p:nvPicPr>
        <p:blipFill>
          <a:blip r:embed="rId3"/>
          <a:stretch>
            <a:fillRect/>
          </a:stretch>
        </p:blipFill>
        <p:spPr>
          <a:xfrm>
            <a:off x="2243204" y="3516972"/>
            <a:ext cx="254000" cy="279840"/>
          </a:xfrm>
          <a:prstGeom prst="rect">
            <a:avLst/>
          </a:prstGeom>
        </p:spPr>
      </p:pic>
      <p:pic>
        <p:nvPicPr>
          <p:cNvPr id="9" name="Picture 8"/>
          <p:cNvPicPr>
            <a:picLocks noChangeAspect="1"/>
          </p:cNvPicPr>
          <p:nvPr/>
        </p:nvPicPr>
        <p:blipFill>
          <a:blip r:embed="rId3"/>
          <a:stretch>
            <a:fillRect/>
          </a:stretch>
        </p:blipFill>
        <p:spPr>
          <a:xfrm>
            <a:off x="2243204" y="3086654"/>
            <a:ext cx="254000" cy="279840"/>
          </a:xfrm>
          <a:prstGeom prst="rect">
            <a:avLst/>
          </a:prstGeom>
        </p:spPr>
      </p:pic>
      <p:pic>
        <p:nvPicPr>
          <p:cNvPr id="10" name="Picture 9"/>
          <p:cNvPicPr>
            <a:picLocks noChangeAspect="1"/>
          </p:cNvPicPr>
          <p:nvPr/>
        </p:nvPicPr>
        <p:blipFill>
          <a:blip r:embed="rId4"/>
          <a:stretch>
            <a:fillRect/>
          </a:stretch>
        </p:blipFill>
        <p:spPr>
          <a:xfrm>
            <a:off x="3360052" y="2564910"/>
            <a:ext cx="355600" cy="356160"/>
          </a:xfrm>
          <a:prstGeom prst="rect">
            <a:avLst/>
          </a:prstGeom>
        </p:spPr>
      </p:pic>
      <p:pic>
        <p:nvPicPr>
          <p:cNvPr id="11" name="Picture 10"/>
          <p:cNvPicPr>
            <a:picLocks noChangeAspect="1"/>
          </p:cNvPicPr>
          <p:nvPr/>
        </p:nvPicPr>
        <p:blipFill>
          <a:blip r:embed="rId4"/>
          <a:stretch>
            <a:fillRect/>
          </a:stretch>
        </p:blipFill>
        <p:spPr>
          <a:xfrm>
            <a:off x="3311327" y="3018824"/>
            <a:ext cx="355600" cy="356160"/>
          </a:xfrm>
          <a:prstGeom prst="rect">
            <a:avLst/>
          </a:prstGeom>
        </p:spPr>
      </p:pic>
      <p:pic>
        <p:nvPicPr>
          <p:cNvPr id="12" name="Picture 11"/>
          <p:cNvPicPr>
            <a:picLocks noChangeAspect="1"/>
          </p:cNvPicPr>
          <p:nvPr/>
        </p:nvPicPr>
        <p:blipFill>
          <a:blip r:embed="rId4"/>
          <a:stretch>
            <a:fillRect/>
          </a:stretch>
        </p:blipFill>
        <p:spPr>
          <a:xfrm>
            <a:off x="3275034" y="3415304"/>
            <a:ext cx="355600" cy="356160"/>
          </a:xfrm>
          <a:prstGeom prst="rect">
            <a:avLst/>
          </a:prstGeom>
        </p:spPr>
      </p:pic>
      <p:pic>
        <p:nvPicPr>
          <p:cNvPr id="13" name="Picture 12"/>
          <p:cNvPicPr>
            <a:picLocks noChangeAspect="1"/>
          </p:cNvPicPr>
          <p:nvPr/>
        </p:nvPicPr>
        <p:blipFill>
          <a:blip r:embed="rId4"/>
          <a:stretch>
            <a:fillRect/>
          </a:stretch>
        </p:blipFill>
        <p:spPr>
          <a:xfrm>
            <a:off x="4343956" y="2563629"/>
            <a:ext cx="355600" cy="356160"/>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15153" y="2954175"/>
            <a:ext cx="733247" cy="501412"/>
          </a:xfrm>
          <a:prstGeom prst="rect">
            <a:avLst/>
          </a:prstGeom>
        </p:spPr>
      </p:pic>
      <p:pic>
        <p:nvPicPr>
          <p:cNvPr id="15" name="Picture 14"/>
          <p:cNvPicPr>
            <a:picLocks noChangeAspect="1"/>
          </p:cNvPicPr>
          <p:nvPr/>
        </p:nvPicPr>
        <p:blipFill>
          <a:blip r:embed="rId4"/>
          <a:stretch>
            <a:fillRect/>
          </a:stretch>
        </p:blipFill>
        <p:spPr>
          <a:xfrm>
            <a:off x="4306615" y="3006286"/>
            <a:ext cx="355600" cy="356160"/>
          </a:xfrm>
          <a:prstGeom prst="rect">
            <a:avLst/>
          </a:prstGeom>
        </p:spPr>
      </p:pic>
      <p:pic>
        <p:nvPicPr>
          <p:cNvPr id="16" name="Picture 15"/>
          <p:cNvPicPr>
            <a:picLocks noChangeAspect="1"/>
          </p:cNvPicPr>
          <p:nvPr/>
        </p:nvPicPr>
        <p:blipFill>
          <a:blip r:embed="rId4"/>
          <a:stretch>
            <a:fillRect/>
          </a:stretch>
        </p:blipFill>
        <p:spPr>
          <a:xfrm>
            <a:off x="4456026" y="3434542"/>
            <a:ext cx="355600" cy="356160"/>
          </a:xfrm>
          <a:prstGeom prst="rect">
            <a:avLst/>
          </a:prstGeom>
        </p:spPr>
      </p:pic>
      <p:sp>
        <p:nvSpPr>
          <p:cNvPr id="17" name="TextBox 16"/>
          <p:cNvSpPr txBox="1"/>
          <p:nvPr/>
        </p:nvSpPr>
        <p:spPr>
          <a:xfrm>
            <a:off x="859670" y="3897630"/>
            <a:ext cx="1637534" cy="338554"/>
          </a:xfrm>
          <a:prstGeom prst="rect">
            <a:avLst/>
          </a:prstGeom>
          <a:noFill/>
        </p:spPr>
        <p:txBody>
          <a:bodyPr wrap="square" rtlCol="0">
            <a:spAutoFit/>
          </a:bodyPr>
          <a:lstStyle/>
          <a:p>
            <a:r>
              <a:rPr lang="en-US" altLang="zh-HK" sz="1600" dirty="0" smtClean="0">
                <a:solidFill>
                  <a:srgbClr val="00B0F0"/>
                </a:solidFill>
              </a:rPr>
              <a:t>1. Must deliver</a:t>
            </a:r>
            <a:endParaRPr lang="zh-HK" altLang="en-US" sz="1600" dirty="0">
              <a:solidFill>
                <a:srgbClr val="00B0F0"/>
              </a:solidFill>
            </a:endParaRPr>
          </a:p>
        </p:txBody>
      </p:sp>
      <p:cxnSp>
        <p:nvCxnSpPr>
          <p:cNvPr id="19" name="Straight Arrow Connector 18"/>
          <p:cNvCxnSpPr/>
          <p:nvPr/>
        </p:nvCxnSpPr>
        <p:spPr>
          <a:xfrm>
            <a:off x="2583039" y="2821411"/>
            <a:ext cx="714961" cy="49229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583039" y="3656892"/>
            <a:ext cx="639388" cy="65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650440" y="2752397"/>
            <a:ext cx="697180" cy="51449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1550301" y="2752397"/>
            <a:ext cx="602750" cy="6522"/>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550301" y="3207542"/>
            <a:ext cx="692903" cy="411320"/>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1498510" y="3238552"/>
            <a:ext cx="721242" cy="354832"/>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3718168" y="3216133"/>
            <a:ext cx="573331" cy="829"/>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3783456" y="2739320"/>
            <a:ext cx="508043" cy="264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3723873" y="3656892"/>
            <a:ext cx="735736" cy="656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771196" y="2769314"/>
            <a:ext cx="698203" cy="19598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4733398" y="3196561"/>
            <a:ext cx="736001" cy="34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V="1">
            <a:off x="4856965" y="3413202"/>
            <a:ext cx="689650" cy="16534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2650440" y="3801084"/>
            <a:ext cx="2231950" cy="584775"/>
          </a:xfrm>
          <a:prstGeom prst="rect">
            <a:avLst/>
          </a:prstGeom>
          <a:noFill/>
        </p:spPr>
        <p:txBody>
          <a:bodyPr wrap="square" rtlCol="0">
            <a:spAutoFit/>
          </a:bodyPr>
          <a:lstStyle/>
          <a:p>
            <a:r>
              <a:rPr lang="en-US" altLang="zh-HK" sz="1600" dirty="0" smtClean="0">
                <a:solidFill>
                  <a:srgbClr val="FF0000"/>
                </a:solidFill>
              </a:rPr>
              <a:t>2. Pickup request as many as possible</a:t>
            </a:r>
            <a:endParaRPr lang="zh-HK" altLang="en-US" sz="1600" dirty="0">
              <a:solidFill>
                <a:srgbClr val="FF0000"/>
              </a:solidFill>
            </a:endParaRPr>
          </a:p>
        </p:txBody>
      </p:sp>
      <p:sp>
        <p:nvSpPr>
          <p:cNvPr id="64" name="TextBox 63"/>
          <p:cNvSpPr txBox="1"/>
          <p:nvPr/>
        </p:nvSpPr>
        <p:spPr>
          <a:xfrm>
            <a:off x="4980953" y="3837653"/>
            <a:ext cx="1470026" cy="584775"/>
          </a:xfrm>
          <a:prstGeom prst="rect">
            <a:avLst/>
          </a:prstGeom>
          <a:noFill/>
        </p:spPr>
        <p:txBody>
          <a:bodyPr wrap="square" rtlCol="0">
            <a:spAutoFit/>
          </a:bodyPr>
          <a:lstStyle/>
          <a:p>
            <a:r>
              <a:rPr lang="en-US" altLang="zh-HK" sz="1600" dirty="0" smtClean="0">
                <a:solidFill>
                  <a:srgbClr val="92D050"/>
                </a:solidFill>
              </a:rPr>
              <a:t>3. Come back on time</a:t>
            </a:r>
            <a:endParaRPr lang="zh-HK" altLang="en-US" sz="1600" dirty="0">
              <a:solidFill>
                <a:srgbClr val="92D050"/>
              </a:solidFill>
            </a:endParaRPr>
          </a:p>
        </p:txBody>
      </p:sp>
      <p:pic>
        <p:nvPicPr>
          <p:cNvPr id="65" name="Picture 64"/>
          <p:cNvPicPr>
            <a:picLocks noChangeAspect="1"/>
          </p:cNvPicPr>
          <p:nvPr/>
        </p:nvPicPr>
        <p:blipFill>
          <a:blip r:embed="rId6"/>
          <a:stretch>
            <a:fillRect/>
          </a:stretch>
        </p:blipFill>
        <p:spPr>
          <a:xfrm>
            <a:off x="3621409" y="2425821"/>
            <a:ext cx="838200" cy="279840"/>
          </a:xfrm>
          <a:prstGeom prst="rect">
            <a:avLst/>
          </a:prstGeom>
        </p:spPr>
      </p:pic>
      <p:pic>
        <p:nvPicPr>
          <p:cNvPr id="66" name="Picture 65"/>
          <p:cNvPicPr>
            <a:picLocks noChangeAspect="1"/>
          </p:cNvPicPr>
          <p:nvPr/>
        </p:nvPicPr>
        <p:blipFill>
          <a:blip r:embed="rId7"/>
          <a:stretch>
            <a:fillRect/>
          </a:stretch>
        </p:blipFill>
        <p:spPr>
          <a:xfrm>
            <a:off x="3621409" y="2971329"/>
            <a:ext cx="838200" cy="225232"/>
          </a:xfrm>
          <a:prstGeom prst="rect">
            <a:avLst/>
          </a:prstGeom>
        </p:spPr>
      </p:pic>
      <p:pic>
        <p:nvPicPr>
          <p:cNvPr id="67" name="Picture 66"/>
          <p:cNvPicPr>
            <a:picLocks noChangeAspect="1"/>
          </p:cNvPicPr>
          <p:nvPr/>
        </p:nvPicPr>
        <p:blipFill>
          <a:blip r:embed="rId8"/>
          <a:stretch>
            <a:fillRect/>
          </a:stretch>
        </p:blipFill>
        <p:spPr>
          <a:xfrm>
            <a:off x="3642850" y="3340753"/>
            <a:ext cx="838200" cy="279840"/>
          </a:xfrm>
          <a:prstGeom prst="rect">
            <a:avLst/>
          </a:prstGeom>
        </p:spPr>
      </p:pic>
      <p:sp>
        <p:nvSpPr>
          <p:cNvPr id="74" name="TextBox 73"/>
          <p:cNvSpPr txBox="1"/>
          <p:nvPr/>
        </p:nvSpPr>
        <p:spPr>
          <a:xfrm>
            <a:off x="5863224" y="2567731"/>
            <a:ext cx="1619250" cy="369332"/>
          </a:xfrm>
          <a:prstGeom prst="rect">
            <a:avLst/>
          </a:prstGeom>
          <a:noFill/>
        </p:spPr>
        <p:txBody>
          <a:bodyPr wrap="square" rtlCol="0">
            <a:spAutoFit/>
          </a:bodyPr>
          <a:lstStyle/>
          <a:p>
            <a:r>
              <a:rPr lang="en-US" altLang="zh-HK" dirty="0" smtClean="0"/>
              <a:t>NP-complete</a:t>
            </a:r>
            <a:endParaRPr lang="zh-HK" altLang="en-US" dirty="0"/>
          </a:p>
        </p:txBody>
      </p:sp>
      <p:sp>
        <p:nvSpPr>
          <p:cNvPr id="75" name="TextBox 74"/>
          <p:cNvSpPr txBox="1"/>
          <p:nvPr/>
        </p:nvSpPr>
        <p:spPr>
          <a:xfrm>
            <a:off x="2588104" y="2044826"/>
            <a:ext cx="2392849" cy="307777"/>
          </a:xfrm>
          <a:prstGeom prst="rect">
            <a:avLst/>
          </a:prstGeom>
          <a:noFill/>
        </p:spPr>
        <p:txBody>
          <a:bodyPr wrap="square" rtlCol="0">
            <a:spAutoFit/>
          </a:bodyPr>
          <a:lstStyle/>
          <a:p>
            <a:r>
              <a:rPr lang="en-US" altLang="zh-HK" sz="1400" i="1" dirty="0" smtClean="0">
                <a:latin typeface="Times New Roman" panose="02020603050405020304" pitchFamily="18" charset="0"/>
                <a:cs typeface="Times New Roman" panose="02020603050405020304" pitchFamily="18" charset="0"/>
              </a:rPr>
              <a:t>l(r</a:t>
            </a:r>
            <a:r>
              <a:rPr lang="en-US" altLang="zh-HK" sz="1400" i="1" baseline="-25000" dirty="0" smtClean="0">
                <a:latin typeface="Times New Roman" panose="02020603050405020304" pitchFamily="18" charset="0"/>
                <a:cs typeface="Times New Roman" panose="02020603050405020304" pitchFamily="18" charset="0"/>
              </a:rPr>
              <a:t>1</a:t>
            </a:r>
            <a:r>
              <a:rPr lang="en-US" altLang="zh-HK" sz="1400" i="1" dirty="0" smtClean="0">
                <a:latin typeface="Times New Roman" panose="02020603050405020304" pitchFamily="18" charset="0"/>
                <a:cs typeface="Times New Roman" panose="02020603050405020304" pitchFamily="18" charset="0"/>
              </a:rPr>
              <a:t>): location; d(r</a:t>
            </a:r>
            <a:r>
              <a:rPr lang="en-US" altLang="zh-HK" sz="1400" i="1" baseline="-25000" dirty="0" smtClean="0">
                <a:latin typeface="Times New Roman" panose="02020603050405020304" pitchFamily="18" charset="0"/>
                <a:cs typeface="Times New Roman" panose="02020603050405020304" pitchFamily="18" charset="0"/>
              </a:rPr>
              <a:t>1</a:t>
            </a:r>
            <a:r>
              <a:rPr lang="en-US" altLang="zh-HK" sz="1400" i="1" dirty="0" smtClean="0">
                <a:latin typeface="Times New Roman" panose="02020603050405020304" pitchFamily="18" charset="0"/>
                <a:cs typeface="Times New Roman" panose="02020603050405020304" pitchFamily="18" charset="0"/>
              </a:rPr>
              <a:t>): deadline</a:t>
            </a:r>
            <a:endParaRPr lang="zh-HK" altLang="en-US" sz="1400" i="1" baseline="-25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919570"/>
      </p:ext>
    </p:extLst>
  </p:cSld>
  <p:clrMapOvr>
    <a:masterClrMapping/>
  </p:clrMapOvr>
  <mc:AlternateContent xmlns:mc="http://schemas.openxmlformats.org/markup-compatibility/2006" xmlns:p14="http://schemas.microsoft.com/office/powerpoint/2010/main">
    <mc:Choice Requires="p14">
      <p:transition spd="slow" p14:dur="2000" advTm="35000"/>
    </mc:Choice>
    <mc:Fallback xmlns="">
      <p:transition spd="slow" advTm="3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6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6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1"/>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4"/>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7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63" grpId="0"/>
      <p:bldP spid="64" grpId="0"/>
      <p:bldP spid="74" grpId="0"/>
      <p:bldP spid="7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543" y="265933"/>
            <a:ext cx="6347713" cy="1008471"/>
          </a:xfrm>
        </p:spPr>
        <p:txBody>
          <a:bodyPr>
            <a:normAutofit/>
          </a:bodyPr>
          <a:lstStyle/>
          <a:p>
            <a:r>
              <a:rPr lang="en-US" altLang="zh-HK" sz="2800" dirty="0"/>
              <a:t>Step 1: Candidate Courier </a:t>
            </a:r>
            <a:r>
              <a:rPr lang="en-US" altLang="zh-HK" sz="2800" dirty="0" smtClean="0"/>
              <a:t>Generation</a:t>
            </a:r>
            <a:endParaRPr lang="zh-HK" altLang="en-US" sz="2800" dirty="0"/>
          </a:p>
        </p:txBody>
      </p:sp>
      <p:sp>
        <p:nvSpPr>
          <p:cNvPr id="8" name="Content Placeholder 2"/>
          <p:cNvSpPr txBox="1">
            <a:spLocks/>
          </p:cNvSpPr>
          <p:nvPr/>
        </p:nvSpPr>
        <p:spPr>
          <a:xfrm>
            <a:off x="648034" y="4845256"/>
            <a:ext cx="5867065" cy="84038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sz="1600" dirty="0" smtClean="0"/>
              <a:t>Candidate </a:t>
            </a:r>
            <a:r>
              <a:rPr lang="en-US" altLang="zh-HK" sz="1600" dirty="0" err="1"/>
              <a:t>Voronoi</a:t>
            </a:r>
            <a:r>
              <a:rPr lang="en-US" altLang="zh-HK" sz="1600" dirty="0"/>
              <a:t> </a:t>
            </a:r>
            <a:r>
              <a:rPr lang="en-US" altLang="zh-HK" sz="1600" dirty="0" smtClean="0"/>
              <a:t>regions: </a:t>
            </a:r>
            <a:r>
              <a:rPr lang="en-US" altLang="zh-HK" sz="1600" i="1" dirty="0" smtClean="0">
                <a:latin typeface="Times New Roman" panose="02020603050405020304" pitchFamily="18" charset="0"/>
                <a:cs typeface="Times New Roman" panose="02020603050405020304" pitchFamily="18" charset="0"/>
              </a:rPr>
              <a:t>ts</a:t>
            </a:r>
            <a:r>
              <a:rPr lang="en-US" altLang="zh-HK" sz="1600" i="1" baseline="-25000" dirty="0" smtClean="0">
                <a:latin typeface="Times New Roman" panose="02020603050405020304" pitchFamily="18" charset="0"/>
                <a:cs typeface="Times New Roman" panose="02020603050405020304" pitchFamily="18" charset="0"/>
              </a:rPr>
              <a:t>0</a:t>
            </a:r>
            <a:r>
              <a:rPr lang="en-US" altLang="zh-HK" sz="1600" dirty="0" smtClean="0"/>
              <a:t>, </a:t>
            </a:r>
            <a:r>
              <a:rPr lang="en-US" altLang="zh-HK" sz="1600" i="1" dirty="0" smtClean="0">
                <a:latin typeface="Times New Roman" panose="02020603050405020304" pitchFamily="18" charset="0"/>
                <a:cs typeface="Times New Roman" panose="02020603050405020304" pitchFamily="18" charset="0"/>
              </a:rPr>
              <a:t>ts</a:t>
            </a:r>
            <a:r>
              <a:rPr lang="en-US" altLang="zh-HK" sz="1600" i="1" baseline="-25000" dirty="0" smtClean="0">
                <a:latin typeface="Times New Roman" panose="02020603050405020304" pitchFamily="18" charset="0"/>
                <a:cs typeface="Times New Roman" panose="02020603050405020304" pitchFamily="18" charset="0"/>
              </a:rPr>
              <a:t>1</a:t>
            </a:r>
            <a:r>
              <a:rPr lang="en-US" altLang="zh-HK" sz="1600" dirty="0" smtClean="0"/>
              <a:t>, </a:t>
            </a:r>
            <a:r>
              <a:rPr lang="en-US" altLang="zh-HK" sz="1600" i="1" dirty="0" smtClean="0">
                <a:latin typeface="Times New Roman" panose="02020603050405020304" pitchFamily="18" charset="0"/>
                <a:cs typeface="Times New Roman" panose="02020603050405020304" pitchFamily="18" charset="0"/>
              </a:rPr>
              <a:t>ts</a:t>
            </a:r>
            <a:r>
              <a:rPr lang="en-US" altLang="zh-HK" sz="1600" i="1" baseline="-25000" dirty="0" smtClean="0">
                <a:latin typeface="Times New Roman" panose="02020603050405020304" pitchFamily="18" charset="0"/>
                <a:cs typeface="Times New Roman" panose="02020603050405020304" pitchFamily="18" charset="0"/>
              </a:rPr>
              <a:t>2 </a:t>
            </a:r>
          </a:p>
          <a:p>
            <a:pPr lvl="1"/>
            <a:r>
              <a:rPr lang="en-US" altLang="zh-HK" dirty="0"/>
              <a:t>c</a:t>
            </a:r>
            <a:r>
              <a:rPr lang="en-US" altLang="zh-HK" dirty="0" smtClean="0"/>
              <a:t>ost[</a:t>
            </a:r>
            <a:r>
              <a:rPr lang="en-US" altLang="zh-HK" u="sng" dirty="0" err="1" smtClean="0"/>
              <a:t>dist</a:t>
            </a:r>
            <a:r>
              <a:rPr lang="en-US" altLang="zh-HK" dirty="0" smtClean="0"/>
              <a:t>(</a:t>
            </a:r>
            <a:r>
              <a:rPr lang="en-US" altLang="zh-HK" i="1" dirty="0" smtClean="0"/>
              <a:t>l(</a:t>
            </a:r>
            <a:r>
              <a:rPr lang="en-US" altLang="zh-HK" i="1" dirty="0" err="1" smtClean="0"/>
              <a:t>ts</a:t>
            </a:r>
            <a:r>
              <a:rPr lang="en-US" altLang="zh-HK" i="1" baseline="-25000" dirty="0" err="1" smtClean="0"/>
              <a:t>j</a:t>
            </a:r>
            <a:r>
              <a:rPr lang="en-US" altLang="zh-HK" i="1" dirty="0"/>
              <a:t>),</a:t>
            </a:r>
            <a:r>
              <a:rPr lang="en-US" altLang="zh-HK" i="1" dirty="0" smtClean="0"/>
              <a:t>l(r</a:t>
            </a:r>
            <a:r>
              <a:rPr lang="en-US" altLang="zh-HK" i="1" baseline="-25000" dirty="0" smtClean="0"/>
              <a:t>1</a:t>
            </a:r>
            <a:r>
              <a:rPr lang="en-US" altLang="zh-HK" i="1" dirty="0" smtClean="0"/>
              <a:t>))-</a:t>
            </a:r>
            <a:r>
              <a:rPr lang="en-US" altLang="zh-HK" dirty="0"/>
              <a:t>radius(</a:t>
            </a:r>
            <a:r>
              <a:rPr lang="en-US" altLang="zh-HK" i="1" dirty="0" err="1"/>
              <a:t>ts</a:t>
            </a:r>
            <a:r>
              <a:rPr lang="en-US" altLang="zh-HK" i="1" baseline="-25000" dirty="0" err="1"/>
              <a:t>j</a:t>
            </a:r>
            <a:r>
              <a:rPr lang="en-US" altLang="zh-HK" dirty="0" smtClean="0"/>
              <a:t>)]&lt;</a:t>
            </a:r>
            <a:r>
              <a:rPr lang="en-US" altLang="zh-HK" i="1" dirty="0" smtClean="0"/>
              <a:t>d(r</a:t>
            </a:r>
            <a:r>
              <a:rPr lang="en-US" altLang="zh-HK" i="1" baseline="-25000" dirty="0" smtClean="0"/>
              <a:t>1</a:t>
            </a:r>
            <a:r>
              <a:rPr lang="en-US" altLang="zh-HK" i="1" dirty="0" smtClean="0"/>
              <a:t>)-</a:t>
            </a:r>
            <a:r>
              <a:rPr lang="en-US" altLang="zh-HK" i="1" dirty="0" err="1" smtClean="0"/>
              <a:t>t</a:t>
            </a:r>
            <a:r>
              <a:rPr lang="en-US" altLang="zh-HK" i="1" baseline="-25000" dirty="0" err="1" smtClean="0"/>
              <a:t>cur</a:t>
            </a:r>
            <a:endParaRPr lang="en-US" altLang="zh-HK" dirty="0"/>
          </a:p>
          <a:p>
            <a:pPr marL="342900" lvl="1" indent="-342900"/>
            <a:endParaRPr lang="en-US" altLang="zh-HK" sz="1500" dirty="0"/>
          </a:p>
          <a:p>
            <a:endParaRPr lang="en-US" altLang="zh-HK" dirty="0" smtClean="0"/>
          </a:p>
          <a:p>
            <a:endParaRPr lang="en-US" altLang="zh-HK" dirty="0" smtClean="0"/>
          </a:p>
          <a:p>
            <a:pPr marL="0" indent="0">
              <a:buFont typeface="Wingdings 3" charset="2"/>
              <a:buNone/>
            </a:pPr>
            <a:endParaRPr lang="en-US" dirty="0" smtClean="0"/>
          </a:p>
          <a:p>
            <a:pPr marL="0" indent="0">
              <a:buFont typeface="Wingdings 3" charset="2"/>
              <a:buNone/>
            </a:pPr>
            <a:endParaRPr lang="en-US"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indent="-285750"/>
            <a:endParaRPr lang="en-US" sz="1700" dirty="0"/>
          </a:p>
        </p:txBody>
      </p:sp>
      <p:sp>
        <p:nvSpPr>
          <p:cNvPr id="9" name="Content Placeholder 2"/>
          <p:cNvSpPr txBox="1">
            <a:spLocks/>
          </p:cNvSpPr>
          <p:nvPr/>
        </p:nvSpPr>
        <p:spPr>
          <a:xfrm>
            <a:off x="661543" y="5657970"/>
            <a:ext cx="6812247" cy="88003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285750"/>
            <a:r>
              <a:rPr lang="en-US" altLang="zh-HK" sz="1600" dirty="0" smtClean="0"/>
              <a:t>Candidate couriers: </a:t>
            </a:r>
            <a:r>
              <a:rPr lang="en-US" altLang="zh-HK" sz="1600" i="1" dirty="0" smtClean="0"/>
              <a:t>c</a:t>
            </a:r>
            <a:r>
              <a:rPr lang="en-US" altLang="zh-HK" sz="1600" i="1" baseline="-25000" dirty="0" smtClean="0"/>
              <a:t>2</a:t>
            </a:r>
            <a:r>
              <a:rPr lang="en-US" altLang="zh-HK" sz="1600" i="1" dirty="0" smtClean="0"/>
              <a:t>, c</a:t>
            </a:r>
            <a:r>
              <a:rPr lang="en-US" altLang="zh-HK" sz="1600" i="1" baseline="-25000" dirty="0" smtClean="0"/>
              <a:t>4</a:t>
            </a:r>
            <a:r>
              <a:rPr lang="en-US" altLang="zh-HK" sz="1600" i="1" dirty="0" smtClean="0"/>
              <a:t>, c</a:t>
            </a:r>
            <a:r>
              <a:rPr lang="en-US" altLang="zh-HK" sz="1600" i="1" baseline="-25000" dirty="0" smtClean="0"/>
              <a:t>5</a:t>
            </a:r>
          </a:p>
          <a:p>
            <a:pPr marL="742950" lvl="3" indent="-342900"/>
            <a:r>
              <a:rPr lang="en-US" altLang="zh-HK" sz="1600" dirty="0" smtClean="0"/>
              <a:t>cost[</a:t>
            </a:r>
            <a:r>
              <a:rPr lang="en-US" altLang="zh-HK" sz="1600" u="sng" dirty="0" err="1" smtClean="0"/>
              <a:t>dist</a:t>
            </a:r>
            <a:r>
              <a:rPr lang="en-US" altLang="zh-HK" sz="1600" dirty="0" smtClean="0"/>
              <a:t>(</a:t>
            </a:r>
            <a:r>
              <a:rPr lang="en-US" altLang="zh-HK" sz="1600" i="1" dirty="0" smtClean="0"/>
              <a:t>l(c</a:t>
            </a:r>
            <a:r>
              <a:rPr lang="en-US" altLang="zh-HK" sz="1600" i="1" baseline="-25000" dirty="0" smtClean="0"/>
              <a:t>2</a:t>
            </a:r>
            <a:r>
              <a:rPr lang="en-US" altLang="zh-HK" sz="1600" i="1" dirty="0"/>
              <a:t>),l(r</a:t>
            </a:r>
            <a:r>
              <a:rPr lang="en-US" altLang="zh-HK" sz="1600" i="1" baseline="-25000" dirty="0"/>
              <a:t>1</a:t>
            </a:r>
            <a:r>
              <a:rPr lang="en-US" altLang="zh-HK" sz="1600" i="1" dirty="0" smtClean="0"/>
              <a:t>)</a:t>
            </a:r>
            <a:r>
              <a:rPr lang="en-US" altLang="zh-HK" sz="1600" dirty="0" smtClean="0"/>
              <a:t>)]&lt;</a:t>
            </a:r>
            <a:r>
              <a:rPr lang="en-US" altLang="zh-HK" sz="1600" i="1" dirty="0"/>
              <a:t>d(r</a:t>
            </a:r>
            <a:r>
              <a:rPr lang="en-US" altLang="zh-HK" sz="1600" i="1" baseline="-25000" dirty="0"/>
              <a:t>1</a:t>
            </a:r>
            <a:r>
              <a:rPr lang="en-US" altLang="zh-HK" sz="1600" i="1" dirty="0"/>
              <a:t>)-</a:t>
            </a:r>
            <a:r>
              <a:rPr lang="en-US" altLang="zh-HK" sz="1600" i="1" dirty="0" err="1" smtClean="0"/>
              <a:t>t</a:t>
            </a:r>
            <a:r>
              <a:rPr lang="en-US" altLang="zh-HK" sz="1600" i="1" baseline="-25000" dirty="0" err="1" smtClean="0"/>
              <a:t>cur</a:t>
            </a:r>
            <a:endParaRPr lang="en-US" altLang="zh-HK" sz="1600" dirty="0"/>
          </a:p>
          <a:p>
            <a:pPr marL="285750"/>
            <a:endParaRPr lang="en-US" altLang="zh-HK" dirty="0" smtClean="0"/>
          </a:p>
          <a:p>
            <a:endParaRPr lang="en-US" altLang="zh-HK" dirty="0"/>
          </a:p>
          <a:p>
            <a:pPr marL="0" indent="0">
              <a:buFont typeface="Wingdings 3" charset="2"/>
              <a:buNone/>
            </a:pPr>
            <a:endParaRPr lang="en-US" dirty="0" smtClean="0"/>
          </a:p>
          <a:p>
            <a:pPr marL="0" indent="0">
              <a:buFont typeface="Wingdings 3" charset="2"/>
              <a:buNone/>
            </a:pPr>
            <a:endParaRPr lang="en-US"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indent="-285750"/>
            <a:endParaRPr lang="en-US" sz="1700" dirty="0"/>
          </a:p>
        </p:txBody>
      </p:sp>
      <p:pic>
        <p:nvPicPr>
          <p:cNvPr id="10" name="Picture 9"/>
          <p:cNvPicPr>
            <a:picLocks noChangeAspect="1"/>
          </p:cNvPicPr>
          <p:nvPr/>
        </p:nvPicPr>
        <p:blipFill>
          <a:blip r:embed="rId2"/>
          <a:stretch>
            <a:fillRect/>
          </a:stretch>
        </p:blipFill>
        <p:spPr>
          <a:xfrm>
            <a:off x="1949204" y="1274404"/>
            <a:ext cx="3937000" cy="1958880"/>
          </a:xfrm>
          <a:prstGeom prst="rect">
            <a:avLst/>
          </a:prstGeom>
        </p:spPr>
      </p:pic>
      <p:pic>
        <p:nvPicPr>
          <p:cNvPr id="11" name="Picture 10"/>
          <p:cNvPicPr>
            <a:picLocks noChangeAspect="1"/>
          </p:cNvPicPr>
          <p:nvPr/>
        </p:nvPicPr>
        <p:blipFill>
          <a:blip r:embed="rId3"/>
          <a:stretch>
            <a:fillRect/>
          </a:stretch>
        </p:blipFill>
        <p:spPr>
          <a:xfrm>
            <a:off x="6089859" y="1425620"/>
            <a:ext cx="2241478" cy="1627631"/>
          </a:xfrm>
          <a:prstGeom prst="rect">
            <a:avLst/>
          </a:prstGeom>
        </p:spPr>
      </p:pic>
      <p:pic>
        <p:nvPicPr>
          <p:cNvPr id="12" name="Picture 11"/>
          <p:cNvPicPr>
            <a:picLocks noChangeAspect="1"/>
          </p:cNvPicPr>
          <p:nvPr/>
        </p:nvPicPr>
        <p:blipFill>
          <a:blip r:embed="rId4"/>
          <a:stretch>
            <a:fillRect/>
          </a:stretch>
        </p:blipFill>
        <p:spPr>
          <a:xfrm>
            <a:off x="545799" y="1504138"/>
            <a:ext cx="1193800" cy="1615440"/>
          </a:xfrm>
          <a:prstGeom prst="rect">
            <a:avLst/>
          </a:prstGeom>
        </p:spPr>
      </p:pic>
      <p:pic>
        <p:nvPicPr>
          <p:cNvPr id="13" name="Picture 12"/>
          <p:cNvPicPr>
            <a:picLocks noChangeAspect="1"/>
          </p:cNvPicPr>
          <p:nvPr/>
        </p:nvPicPr>
        <p:blipFill>
          <a:blip r:embed="rId5"/>
          <a:stretch>
            <a:fillRect/>
          </a:stretch>
        </p:blipFill>
        <p:spPr>
          <a:xfrm>
            <a:off x="3667125" y="2708815"/>
            <a:ext cx="355600" cy="356160"/>
          </a:xfrm>
          <a:prstGeom prst="rect">
            <a:avLst/>
          </a:prstGeom>
        </p:spPr>
      </p:pic>
      <p:pic>
        <p:nvPicPr>
          <p:cNvPr id="14" name="Picture 13"/>
          <p:cNvPicPr>
            <a:picLocks noChangeAspect="1"/>
          </p:cNvPicPr>
          <p:nvPr/>
        </p:nvPicPr>
        <p:blipFill>
          <a:blip r:embed="rId6"/>
          <a:stretch>
            <a:fillRect/>
          </a:stretch>
        </p:blipFill>
        <p:spPr>
          <a:xfrm>
            <a:off x="3508375" y="2595204"/>
            <a:ext cx="317500" cy="407040"/>
          </a:xfrm>
          <a:prstGeom prst="rect">
            <a:avLst/>
          </a:prstGeom>
        </p:spPr>
      </p:pic>
      <p:cxnSp>
        <p:nvCxnSpPr>
          <p:cNvPr id="6" name="Straight Arrow Connector 5"/>
          <p:cNvCxnSpPr/>
          <p:nvPr/>
        </p:nvCxnSpPr>
        <p:spPr>
          <a:xfrm>
            <a:off x="2412968" y="2708815"/>
            <a:ext cx="1149413" cy="306539"/>
          </a:xfrm>
          <a:prstGeom prst="straightConnector1">
            <a:avLst/>
          </a:prstGeom>
          <a:ln w="28575">
            <a:solidFill>
              <a:srgbClr val="FF0000"/>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264941" y="1665991"/>
            <a:ext cx="0" cy="850441"/>
          </a:xfrm>
          <a:prstGeom prst="straightConnector1">
            <a:avLst/>
          </a:prstGeom>
          <a:ln w="19050">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681989" y="3053251"/>
            <a:ext cx="607435" cy="0"/>
          </a:xfrm>
          <a:prstGeom prst="straightConnector1">
            <a:avLst/>
          </a:prstGeom>
          <a:ln w="19050">
            <a:solidFill>
              <a:srgbClr val="FF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479772" y="5265447"/>
            <a:ext cx="3067810" cy="307777"/>
          </a:xfrm>
          <a:prstGeom prst="rect">
            <a:avLst/>
          </a:prstGeom>
          <a:noFill/>
        </p:spPr>
        <p:txBody>
          <a:bodyPr wrap="square" rtlCol="0">
            <a:spAutoFit/>
          </a:bodyPr>
          <a:lstStyle/>
          <a:p>
            <a:r>
              <a:rPr lang="en-US" altLang="zh-HK" sz="1400" dirty="0" smtClean="0">
                <a:solidFill>
                  <a:srgbClr val="00B0F0"/>
                </a:solidFill>
              </a:rPr>
              <a:t> </a:t>
            </a:r>
            <a:r>
              <a:rPr lang="en-US" altLang="zh-HK" sz="1400" dirty="0" smtClean="0">
                <a:solidFill>
                  <a:schemeClr val="accent5">
                    <a:lumMod val="60000"/>
                    <a:lumOff val="40000"/>
                  </a:schemeClr>
                </a:solidFill>
              </a:rPr>
              <a:t>radius(</a:t>
            </a:r>
            <a:r>
              <a:rPr lang="en-US" altLang="zh-HK" sz="1400" i="1" dirty="0" err="1" smtClean="0">
                <a:solidFill>
                  <a:schemeClr val="accent5">
                    <a:lumMod val="60000"/>
                    <a:lumOff val="40000"/>
                  </a:schemeClr>
                </a:solidFill>
              </a:rPr>
              <a:t>ts</a:t>
            </a:r>
            <a:r>
              <a:rPr lang="en-US" altLang="zh-HK" sz="1400" i="1" baseline="-25000" dirty="0" err="1" smtClean="0">
                <a:solidFill>
                  <a:schemeClr val="accent5">
                    <a:lumMod val="60000"/>
                    <a:lumOff val="40000"/>
                  </a:schemeClr>
                </a:solidFill>
              </a:rPr>
              <a:t>j</a:t>
            </a:r>
            <a:r>
              <a:rPr lang="en-US" altLang="zh-HK" sz="1400" dirty="0" smtClean="0">
                <a:solidFill>
                  <a:schemeClr val="accent5">
                    <a:lumMod val="60000"/>
                    <a:lumOff val="40000"/>
                  </a:schemeClr>
                </a:solidFill>
              </a:rPr>
              <a:t>) is </a:t>
            </a:r>
            <a:r>
              <a:rPr lang="en-US" altLang="zh-HK" sz="1400" dirty="0">
                <a:solidFill>
                  <a:schemeClr val="accent5">
                    <a:lumMod val="60000"/>
                    <a:lumOff val="40000"/>
                  </a:schemeClr>
                </a:solidFill>
                <a:cs typeface="Times New Roman" panose="02020603050405020304" pitchFamily="18" charset="0"/>
              </a:rPr>
              <a:t>s</a:t>
            </a:r>
            <a:r>
              <a:rPr lang="en-US" altLang="zh-HK" sz="1400" dirty="0" smtClean="0">
                <a:solidFill>
                  <a:schemeClr val="accent5">
                    <a:lumMod val="60000"/>
                    <a:lumOff val="40000"/>
                  </a:schemeClr>
                </a:solidFill>
                <a:cs typeface="Times New Roman" panose="02020603050405020304" pitchFamily="18" charset="0"/>
              </a:rPr>
              <a:t>ervice range of </a:t>
            </a:r>
            <a:r>
              <a:rPr lang="en-US" altLang="zh-HK" sz="1400" i="1" dirty="0" smtClean="0">
                <a:solidFill>
                  <a:schemeClr val="accent5">
                    <a:lumMod val="60000"/>
                    <a:lumOff val="40000"/>
                  </a:schemeClr>
                </a:solidFill>
                <a:cs typeface="Times New Roman" panose="02020603050405020304" pitchFamily="18" charset="0"/>
              </a:rPr>
              <a:t>ts</a:t>
            </a:r>
            <a:r>
              <a:rPr lang="en-US" altLang="zh-HK" sz="1400" i="1" baseline="-25000" dirty="0" smtClean="0">
                <a:solidFill>
                  <a:schemeClr val="accent5">
                    <a:lumMod val="60000"/>
                    <a:lumOff val="40000"/>
                  </a:schemeClr>
                </a:solidFill>
                <a:cs typeface="Times New Roman" panose="02020603050405020304" pitchFamily="18" charset="0"/>
              </a:rPr>
              <a:t>i</a:t>
            </a:r>
            <a:endParaRPr lang="zh-HK" altLang="en-US" sz="1400" i="1" baseline="-25000" dirty="0">
              <a:solidFill>
                <a:schemeClr val="accent5">
                  <a:lumMod val="60000"/>
                  <a:lumOff val="40000"/>
                </a:schemeClr>
              </a:solidFill>
              <a:cs typeface="Times New Roman" panose="02020603050405020304" pitchFamily="18" charset="0"/>
            </a:endParaRPr>
          </a:p>
        </p:txBody>
      </p:sp>
      <p:cxnSp>
        <p:nvCxnSpPr>
          <p:cNvPr id="15" name="Straight Arrow Connector 14"/>
          <p:cNvCxnSpPr>
            <a:endCxn id="14" idx="2"/>
          </p:cNvCxnSpPr>
          <p:nvPr/>
        </p:nvCxnSpPr>
        <p:spPr>
          <a:xfrm flipH="1">
            <a:off x="3667125" y="2158588"/>
            <a:ext cx="1171493" cy="843656"/>
          </a:xfrm>
          <a:prstGeom prst="straightConnector1">
            <a:avLst/>
          </a:prstGeom>
          <a:ln w="28575">
            <a:solidFill>
              <a:srgbClr val="FF0000"/>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13" idx="2"/>
          </p:cNvCxnSpPr>
          <p:nvPr/>
        </p:nvCxnSpPr>
        <p:spPr>
          <a:xfrm flipH="1">
            <a:off x="3844925" y="2955242"/>
            <a:ext cx="1625322" cy="109733"/>
          </a:xfrm>
          <a:prstGeom prst="straightConnector1">
            <a:avLst/>
          </a:prstGeom>
          <a:ln w="28575">
            <a:solidFill>
              <a:srgbClr val="FF0000"/>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pic>
        <p:nvPicPr>
          <p:cNvPr id="18" name="Picture 17"/>
          <p:cNvPicPr>
            <a:picLocks noChangeAspect="1"/>
          </p:cNvPicPr>
          <p:nvPr/>
        </p:nvPicPr>
        <p:blipFill>
          <a:blip r:embed="rId7"/>
          <a:stretch>
            <a:fillRect/>
          </a:stretch>
        </p:blipFill>
        <p:spPr>
          <a:xfrm>
            <a:off x="3603625" y="2478677"/>
            <a:ext cx="838200" cy="279840"/>
          </a:xfrm>
          <a:prstGeom prst="rect">
            <a:avLst/>
          </a:prstGeom>
        </p:spPr>
      </p:pic>
      <p:sp>
        <p:nvSpPr>
          <p:cNvPr id="5" name="Rectangle 4"/>
          <p:cNvSpPr/>
          <p:nvPr/>
        </p:nvSpPr>
        <p:spPr>
          <a:xfrm>
            <a:off x="446676" y="1387517"/>
            <a:ext cx="538535" cy="1821367"/>
          </a:xfrm>
          <a:prstGeom prst="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HK" altLang="en-US"/>
          </a:p>
        </p:txBody>
      </p:sp>
      <p:sp>
        <p:nvSpPr>
          <p:cNvPr id="19" name="Content Placeholder 2"/>
          <p:cNvSpPr txBox="1">
            <a:spLocks/>
          </p:cNvSpPr>
          <p:nvPr/>
        </p:nvSpPr>
        <p:spPr>
          <a:xfrm>
            <a:off x="641652" y="3828068"/>
            <a:ext cx="6998001" cy="881815"/>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sz="6400" dirty="0" smtClean="0"/>
              <a:t>Build network </a:t>
            </a:r>
            <a:r>
              <a:rPr lang="en-US" altLang="zh-HK" sz="6400" dirty="0" err="1" smtClean="0"/>
              <a:t>voronoi</a:t>
            </a:r>
            <a:r>
              <a:rPr lang="en-US" altLang="zh-HK" sz="6400" dirty="0" smtClean="0"/>
              <a:t> index:</a:t>
            </a:r>
            <a:endParaRPr lang="en-US" altLang="zh-HK" sz="6400" i="1" baseline="-25000" dirty="0" smtClean="0">
              <a:cs typeface="Times New Roman" panose="02020603050405020304" pitchFamily="18" charset="0"/>
            </a:endParaRPr>
          </a:p>
          <a:p>
            <a:pPr lvl="1"/>
            <a:r>
              <a:rPr lang="en-US" altLang="zh-HK" sz="6400" dirty="0" err="1"/>
              <a:t>d</a:t>
            </a:r>
            <a:r>
              <a:rPr lang="en-US" altLang="zh-HK" sz="6400" dirty="0" err="1" smtClean="0"/>
              <a:t>ist</a:t>
            </a:r>
            <a:r>
              <a:rPr lang="en-US" altLang="zh-HK" sz="6400" dirty="0" smtClean="0"/>
              <a:t> from all road intersections </a:t>
            </a:r>
            <a:r>
              <a:rPr lang="en-US" altLang="zh-HK" sz="6400" dirty="0"/>
              <a:t>to </a:t>
            </a:r>
            <a:r>
              <a:rPr lang="en-US" altLang="zh-HK" sz="6400" dirty="0" smtClean="0"/>
              <a:t>their </a:t>
            </a:r>
            <a:r>
              <a:rPr lang="en-US" altLang="zh-HK" sz="6400" i="1" dirty="0"/>
              <a:t>ts</a:t>
            </a:r>
            <a:r>
              <a:rPr lang="en-US" altLang="zh-HK" sz="6400" i="1" baseline="-25000" dirty="0"/>
              <a:t>i</a:t>
            </a:r>
            <a:r>
              <a:rPr lang="en-US" altLang="zh-HK" sz="6400" dirty="0"/>
              <a:t> </a:t>
            </a:r>
            <a:r>
              <a:rPr lang="en-US" altLang="zh-HK" sz="6400" dirty="0" smtClean="0"/>
              <a:t>are precomputed.</a:t>
            </a:r>
          </a:p>
          <a:p>
            <a:pPr lvl="1"/>
            <a:r>
              <a:rPr lang="en-US" altLang="zh-HK" sz="6400" dirty="0" smtClean="0"/>
              <a:t> </a:t>
            </a:r>
            <a:r>
              <a:rPr kumimoji="1" lang="en-US" altLang="zh-CN" sz="6400" dirty="0"/>
              <a:t>lower bound: </a:t>
            </a:r>
            <a:r>
              <a:rPr lang="en-US" altLang="zh-HK" sz="6400" u="sng" dirty="0" err="1"/>
              <a:t>dist</a:t>
            </a:r>
            <a:r>
              <a:rPr lang="en-US" altLang="zh-HK" sz="6400" dirty="0"/>
              <a:t>(</a:t>
            </a:r>
            <a:r>
              <a:rPr lang="en-US" altLang="zh-HK" sz="6400" i="1" dirty="0"/>
              <a:t>l(c</a:t>
            </a:r>
            <a:r>
              <a:rPr lang="en-US" altLang="zh-HK" sz="6400" i="1" baseline="-25000" dirty="0"/>
              <a:t>2</a:t>
            </a:r>
            <a:r>
              <a:rPr lang="en-US" altLang="zh-HK" sz="6400" i="1" dirty="0"/>
              <a:t>),l(r</a:t>
            </a:r>
            <a:r>
              <a:rPr lang="en-US" altLang="zh-HK" sz="6400" i="1" baseline="-25000" dirty="0"/>
              <a:t>1</a:t>
            </a:r>
            <a:r>
              <a:rPr lang="en-US" altLang="zh-HK" sz="6400" i="1" dirty="0"/>
              <a:t>)</a:t>
            </a:r>
            <a:r>
              <a:rPr lang="en-US" altLang="zh-HK" sz="6400" dirty="0"/>
              <a:t>)=</a:t>
            </a:r>
            <a:r>
              <a:rPr lang="en-US" altLang="zh-HK" sz="6400" i="1" dirty="0"/>
              <a:t>d</a:t>
            </a:r>
            <a:r>
              <a:rPr lang="en-US" altLang="zh-HK" sz="6400" i="1" baseline="-25000" dirty="0"/>
              <a:t>02</a:t>
            </a:r>
            <a:r>
              <a:rPr lang="en-US" altLang="zh-HK" sz="6400" dirty="0"/>
              <a:t>-dist(</a:t>
            </a:r>
            <a:r>
              <a:rPr lang="en-US" altLang="zh-HK" sz="6400" i="1" dirty="0"/>
              <a:t>l</a:t>
            </a:r>
            <a:r>
              <a:rPr lang="en-US" altLang="zh-HK" sz="6400" dirty="0"/>
              <a:t>(</a:t>
            </a:r>
            <a:r>
              <a:rPr lang="en-US" altLang="zh-HK" sz="6400" i="1" dirty="0"/>
              <a:t>ts</a:t>
            </a:r>
            <a:r>
              <a:rPr lang="en-US" altLang="zh-HK" sz="6400" i="1" baseline="-25000" dirty="0"/>
              <a:t>0</a:t>
            </a:r>
            <a:r>
              <a:rPr lang="en-US" altLang="zh-HK" sz="6400" i="1" dirty="0"/>
              <a:t>), l(c</a:t>
            </a:r>
            <a:r>
              <a:rPr lang="en-US" altLang="zh-HK" sz="6400" i="1" baseline="-25000" dirty="0"/>
              <a:t>2</a:t>
            </a:r>
            <a:r>
              <a:rPr lang="en-US" altLang="zh-HK" sz="6400" i="1" dirty="0"/>
              <a:t>)</a:t>
            </a:r>
            <a:r>
              <a:rPr lang="en-US" altLang="zh-HK" sz="6400" dirty="0"/>
              <a:t>)-</a:t>
            </a:r>
            <a:r>
              <a:rPr lang="en-US" altLang="zh-HK" sz="6400" dirty="0" err="1"/>
              <a:t>dist</a:t>
            </a:r>
            <a:r>
              <a:rPr lang="en-US" altLang="zh-HK" sz="6400" dirty="0"/>
              <a:t>(</a:t>
            </a:r>
            <a:r>
              <a:rPr lang="en-US" altLang="zh-HK" sz="6400" i="1" dirty="0"/>
              <a:t>l(r</a:t>
            </a:r>
            <a:r>
              <a:rPr lang="en-US" altLang="zh-HK" sz="6400" i="1" baseline="-25000" dirty="0"/>
              <a:t>1</a:t>
            </a:r>
            <a:r>
              <a:rPr lang="en-US" altLang="zh-HK" sz="6400" i="1" dirty="0"/>
              <a:t>),l(ts</a:t>
            </a:r>
            <a:r>
              <a:rPr lang="en-US" altLang="zh-HK" sz="6400" i="1" baseline="-25000" dirty="0"/>
              <a:t>2</a:t>
            </a:r>
            <a:r>
              <a:rPr lang="en-US" altLang="zh-HK" sz="6400" dirty="0"/>
              <a:t>))</a:t>
            </a:r>
          </a:p>
          <a:p>
            <a:pPr lvl="5"/>
            <a:endParaRPr lang="en-US" altLang="zh-HK" dirty="0"/>
          </a:p>
          <a:p>
            <a:pPr marL="3486150" lvl="8" indent="-342900"/>
            <a:endParaRPr lang="en-US" altLang="zh-HK" sz="1100" i="1" dirty="0"/>
          </a:p>
          <a:p>
            <a:endParaRPr lang="en-US" altLang="zh-HK" b="1" u="sng" dirty="0" smtClean="0"/>
          </a:p>
          <a:p>
            <a:endParaRPr lang="en-US" altLang="zh-HK" b="1" dirty="0" smtClean="0"/>
          </a:p>
          <a:p>
            <a:pPr marL="0" indent="0">
              <a:buFont typeface="Wingdings 3" charset="2"/>
              <a:buNone/>
            </a:pPr>
            <a:endParaRPr lang="en-US" dirty="0" smtClean="0"/>
          </a:p>
          <a:p>
            <a:pPr marL="0" indent="0">
              <a:buFont typeface="Wingdings 3" charset="2"/>
              <a:buNone/>
            </a:pPr>
            <a:endParaRPr lang="en-US"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marL="457200" lvl="1" indent="0">
              <a:buFont typeface="Wingdings 3" charset="2"/>
              <a:buNone/>
            </a:pPr>
            <a:endParaRPr lang="en-US" sz="1500" dirty="0" smtClean="0"/>
          </a:p>
          <a:p>
            <a:pPr indent="-285750"/>
            <a:endParaRPr lang="en-US" sz="1700" dirty="0"/>
          </a:p>
        </p:txBody>
      </p:sp>
    </p:spTree>
    <p:extLst>
      <p:ext uri="{BB962C8B-B14F-4D97-AF65-F5344CB8AC3E}">
        <p14:creationId xmlns:p14="http://schemas.microsoft.com/office/powerpoint/2010/main" val="81214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xEl>
                                              <p:pRg st="2" end="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24"/>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20"/>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6"/>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29"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a:blip r:embed="rId4"/>
          <a:stretch>
            <a:fillRect/>
          </a:stretch>
        </p:blipFill>
        <p:spPr>
          <a:xfrm>
            <a:off x="1080444" y="2211626"/>
            <a:ext cx="5486401" cy="2467680"/>
          </a:xfrm>
          <a:prstGeom prst="rect">
            <a:avLst/>
          </a:prstGeom>
        </p:spPr>
      </p:pic>
      <p:sp>
        <p:nvSpPr>
          <p:cNvPr id="2" name="Title 1"/>
          <p:cNvSpPr>
            <a:spLocks noGrp="1"/>
          </p:cNvSpPr>
          <p:nvPr>
            <p:ph type="title"/>
          </p:nvPr>
        </p:nvSpPr>
        <p:spPr>
          <a:xfrm>
            <a:off x="666327" y="261026"/>
            <a:ext cx="6347714" cy="1320800"/>
          </a:xfrm>
        </p:spPr>
        <p:txBody>
          <a:bodyPr>
            <a:noAutofit/>
          </a:bodyPr>
          <a:lstStyle/>
          <a:p>
            <a:r>
              <a:rPr lang="en-US" altLang="zh-HK" sz="2800" dirty="0"/>
              <a:t>Step 2: Assign a batch of requests using Smallest Incurred Distance First (SIDF) algorithm</a:t>
            </a:r>
            <a:endParaRPr lang="zh-HK" altLang="en-US" sz="2800" dirty="0"/>
          </a:p>
        </p:txBody>
      </p:sp>
      <p:sp>
        <p:nvSpPr>
          <p:cNvPr id="3" name="Content Placeholder 2"/>
          <p:cNvSpPr>
            <a:spLocks noGrp="1"/>
          </p:cNvSpPr>
          <p:nvPr>
            <p:ph idx="1"/>
          </p:nvPr>
        </p:nvSpPr>
        <p:spPr>
          <a:xfrm>
            <a:off x="582930" y="5954973"/>
            <a:ext cx="6781801" cy="702649"/>
          </a:xfrm>
        </p:spPr>
        <p:txBody>
          <a:bodyPr>
            <a:noAutofit/>
          </a:bodyPr>
          <a:lstStyle/>
          <a:p>
            <a:r>
              <a:rPr lang="en-US" altLang="zh-HK" sz="1600" dirty="0"/>
              <a:t>Our solution first collects requests every </a:t>
            </a:r>
            <a:r>
              <a:rPr lang="en-US" altLang="zh-HK" sz="1600" i="1" dirty="0" err="1" smtClean="0"/>
              <a:t>t</a:t>
            </a:r>
            <a:r>
              <a:rPr lang="en-US" altLang="zh-HK" sz="1600" i="1" baseline="-25000" dirty="0" err="1" smtClean="0"/>
              <a:t>r</a:t>
            </a:r>
            <a:r>
              <a:rPr lang="en-US" altLang="zh-HK" sz="1600" i="1" baseline="-25000" dirty="0" smtClean="0"/>
              <a:t> </a:t>
            </a:r>
            <a:r>
              <a:rPr lang="en-US" altLang="zh-HK" sz="1600" dirty="0" smtClean="0"/>
              <a:t>minutes</a:t>
            </a:r>
            <a:endParaRPr lang="zh-HK" altLang="en-US" sz="1100" dirty="0"/>
          </a:p>
        </p:txBody>
      </p:sp>
      <p:sp>
        <p:nvSpPr>
          <p:cNvPr id="4" name="Content Placeholder 2"/>
          <p:cNvSpPr txBox="1">
            <a:spLocks/>
          </p:cNvSpPr>
          <p:nvPr/>
        </p:nvSpPr>
        <p:spPr>
          <a:xfrm>
            <a:off x="573230" y="1616301"/>
            <a:ext cx="6781801" cy="502602"/>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The basic algorithm assigns requests according to arrival time</a:t>
            </a:r>
            <a:endParaRPr lang="zh-HK" altLang="en-US" dirty="0"/>
          </a:p>
        </p:txBody>
      </p:sp>
      <p:sp>
        <p:nvSpPr>
          <p:cNvPr id="10" name="TextBox 9"/>
          <p:cNvSpPr txBox="1"/>
          <p:nvPr/>
        </p:nvSpPr>
        <p:spPr>
          <a:xfrm>
            <a:off x="1270001" y="4768526"/>
            <a:ext cx="1447800" cy="369332"/>
          </a:xfrm>
          <a:prstGeom prst="rect">
            <a:avLst/>
          </a:prstGeom>
          <a:noFill/>
        </p:spPr>
        <p:txBody>
          <a:bodyPr wrap="square" rtlCol="0">
            <a:spAutoFit/>
          </a:bodyPr>
          <a:lstStyle/>
          <a:p>
            <a:r>
              <a:rPr lang="en-US" altLang="zh-HK" dirty="0" smtClean="0"/>
              <a:t>Basic route: </a:t>
            </a:r>
            <a:endParaRPr lang="zh-HK" altLang="en-US" dirty="0"/>
          </a:p>
        </p:txBody>
      </p:sp>
      <p:sp>
        <p:nvSpPr>
          <p:cNvPr id="12" name="TextBox 11"/>
          <p:cNvSpPr txBox="1"/>
          <p:nvPr/>
        </p:nvSpPr>
        <p:spPr>
          <a:xfrm>
            <a:off x="1270001" y="5339460"/>
            <a:ext cx="1524000" cy="369332"/>
          </a:xfrm>
          <a:prstGeom prst="rect">
            <a:avLst/>
          </a:prstGeom>
          <a:noFill/>
        </p:spPr>
        <p:txBody>
          <a:bodyPr wrap="square" rtlCol="0">
            <a:spAutoFit/>
          </a:bodyPr>
          <a:lstStyle/>
          <a:p>
            <a:r>
              <a:rPr lang="en-US" altLang="zh-HK" dirty="0" smtClean="0"/>
              <a:t>SIDF route:</a:t>
            </a:r>
            <a:endParaRPr lang="zh-HK" altLang="en-US" dirty="0"/>
          </a:p>
        </p:txBody>
      </p:sp>
      <p:pic>
        <p:nvPicPr>
          <p:cNvPr id="21" name="Picture 20"/>
          <p:cNvPicPr>
            <a:picLocks noChangeAspect="1"/>
          </p:cNvPicPr>
          <p:nvPr/>
        </p:nvPicPr>
        <p:blipFill>
          <a:blip r:embed="rId5"/>
          <a:stretch>
            <a:fillRect/>
          </a:stretch>
        </p:blipFill>
        <p:spPr>
          <a:xfrm>
            <a:off x="5501492" y="4331005"/>
            <a:ext cx="342900" cy="318000"/>
          </a:xfrm>
          <a:prstGeom prst="rect">
            <a:avLst/>
          </a:prstGeom>
        </p:spPr>
      </p:pic>
      <p:pic>
        <p:nvPicPr>
          <p:cNvPr id="22" name="Picture 21"/>
          <p:cNvPicPr>
            <a:picLocks noChangeAspect="1"/>
          </p:cNvPicPr>
          <p:nvPr/>
        </p:nvPicPr>
        <p:blipFill>
          <a:blip r:embed="rId6"/>
          <a:stretch>
            <a:fillRect/>
          </a:stretch>
        </p:blipFill>
        <p:spPr>
          <a:xfrm>
            <a:off x="6281696" y="4333709"/>
            <a:ext cx="355600" cy="356160"/>
          </a:xfrm>
          <a:prstGeom prst="rect">
            <a:avLst/>
          </a:prstGeom>
        </p:spPr>
      </p:pic>
      <p:graphicFrame>
        <p:nvGraphicFramePr>
          <p:cNvPr id="23" name="Object 22"/>
          <p:cNvGraphicFramePr>
            <a:graphicFrameLocks noChangeAspect="1"/>
          </p:cNvGraphicFramePr>
          <p:nvPr>
            <p:extLst>
              <p:ext uri="{D42A27DB-BD31-4B8C-83A1-F6EECF244321}">
                <p14:modId xmlns:p14="http://schemas.microsoft.com/office/powerpoint/2010/main" val="1561063069"/>
              </p:ext>
            </p:extLst>
          </p:nvPr>
        </p:nvGraphicFramePr>
        <p:xfrm>
          <a:off x="766753" y="2114830"/>
          <a:ext cx="335763" cy="407935"/>
        </p:xfrm>
        <a:graphic>
          <a:graphicData uri="http://schemas.openxmlformats.org/presentationml/2006/ole">
            <mc:AlternateContent xmlns:mc="http://schemas.openxmlformats.org/markup-compatibility/2006">
              <mc:Choice xmlns:v="urn:schemas-microsoft-com:vml" Requires="v">
                <p:oleObj spid="_x0000_s2186" name="方程式" r:id="rId7" imgW="169560" imgH="205686" progId="Equation.3">
                  <p:embed/>
                </p:oleObj>
              </mc:Choice>
              <mc:Fallback>
                <p:oleObj name="方程式" r:id="rId7" imgW="169560" imgH="205686" progId="Equation.3">
                  <p:embed/>
                  <p:pic>
                    <p:nvPicPr>
                      <p:cNvPr id="0" name=""/>
                      <p:cNvPicPr/>
                      <p:nvPr/>
                    </p:nvPicPr>
                    <p:blipFill>
                      <a:blip r:embed="rId8"/>
                      <a:stretch>
                        <a:fillRect/>
                      </a:stretch>
                    </p:blipFill>
                    <p:spPr>
                      <a:xfrm>
                        <a:off x="766753" y="2114830"/>
                        <a:ext cx="335763" cy="407935"/>
                      </a:xfrm>
                      <a:prstGeom prst="rect">
                        <a:avLst/>
                      </a:prstGeom>
                    </p:spPr>
                  </p:pic>
                </p:oleObj>
              </mc:Fallback>
            </mc:AlternateContent>
          </a:graphicData>
        </a:graphic>
      </p:graphicFrame>
      <p:pic>
        <p:nvPicPr>
          <p:cNvPr id="25" name="Picture 24"/>
          <p:cNvPicPr>
            <a:picLocks noChangeAspect="1"/>
          </p:cNvPicPr>
          <p:nvPr/>
        </p:nvPicPr>
        <p:blipFill>
          <a:blip r:embed="rId6"/>
          <a:stretch>
            <a:fillRect/>
          </a:stretch>
        </p:blipFill>
        <p:spPr>
          <a:xfrm>
            <a:off x="2422526" y="3815600"/>
            <a:ext cx="355600" cy="356160"/>
          </a:xfrm>
          <a:prstGeom prst="rect">
            <a:avLst/>
          </a:prstGeom>
        </p:spPr>
      </p:pic>
      <p:graphicFrame>
        <p:nvGraphicFramePr>
          <p:cNvPr id="26" name="Object 25"/>
          <p:cNvGraphicFramePr>
            <a:graphicFrameLocks noChangeAspect="1"/>
          </p:cNvGraphicFramePr>
          <p:nvPr>
            <p:extLst>
              <p:ext uri="{D42A27DB-BD31-4B8C-83A1-F6EECF244321}">
                <p14:modId xmlns:p14="http://schemas.microsoft.com/office/powerpoint/2010/main" val="1456103671"/>
              </p:ext>
            </p:extLst>
          </p:nvPr>
        </p:nvGraphicFramePr>
        <p:xfrm>
          <a:off x="2942327" y="2067068"/>
          <a:ext cx="336772" cy="409160"/>
        </p:xfrm>
        <a:graphic>
          <a:graphicData uri="http://schemas.openxmlformats.org/presentationml/2006/ole">
            <mc:AlternateContent xmlns:mc="http://schemas.openxmlformats.org/markup-compatibility/2006">
              <mc:Choice xmlns:v="urn:schemas-microsoft-com:vml" Requires="v">
                <p:oleObj spid="_x0000_s2187" name="方程式" r:id="rId9" imgW="169560" imgH="205686" progId="Equation.3">
                  <p:embed/>
                </p:oleObj>
              </mc:Choice>
              <mc:Fallback>
                <p:oleObj name="方程式" r:id="rId9" imgW="169560" imgH="205686" progId="Equation.3">
                  <p:embed/>
                  <p:pic>
                    <p:nvPicPr>
                      <p:cNvPr id="0" name=""/>
                      <p:cNvPicPr/>
                      <p:nvPr/>
                    </p:nvPicPr>
                    <p:blipFill>
                      <a:blip r:embed="rId10"/>
                      <a:stretch>
                        <a:fillRect/>
                      </a:stretch>
                    </p:blipFill>
                    <p:spPr>
                      <a:xfrm>
                        <a:off x="2942327" y="2067068"/>
                        <a:ext cx="336772" cy="409160"/>
                      </a:xfrm>
                      <a:prstGeom prst="rect">
                        <a:avLst/>
                      </a:prstGeom>
                    </p:spPr>
                  </p:pic>
                </p:oleObj>
              </mc:Fallback>
            </mc:AlternateContent>
          </a:graphicData>
        </a:graphic>
      </p:graphicFrame>
      <p:pic>
        <p:nvPicPr>
          <p:cNvPr id="27" name="Picture 26"/>
          <p:cNvPicPr>
            <a:picLocks noChangeAspect="1"/>
          </p:cNvPicPr>
          <p:nvPr/>
        </p:nvPicPr>
        <p:blipFill>
          <a:blip r:embed="rId6"/>
          <a:stretch>
            <a:fillRect/>
          </a:stretch>
        </p:blipFill>
        <p:spPr>
          <a:xfrm>
            <a:off x="4849905" y="2899808"/>
            <a:ext cx="355600" cy="356160"/>
          </a:xfrm>
          <a:prstGeom prst="rect">
            <a:avLst/>
          </a:prstGeom>
        </p:spPr>
      </p:pic>
      <p:graphicFrame>
        <p:nvGraphicFramePr>
          <p:cNvPr id="28" name="Object 27"/>
          <p:cNvGraphicFramePr>
            <a:graphicFrameLocks noChangeAspect="1"/>
          </p:cNvGraphicFramePr>
          <p:nvPr>
            <p:extLst>
              <p:ext uri="{D42A27DB-BD31-4B8C-83A1-F6EECF244321}">
                <p14:modId xmlns:p14="http://schemas.microsoft.com/office/powerpoint/2010/main" val="1358917632"/>
              </p:ext>
            </p:extLst>
          </p:nvPr>
        </p:nvGraphicFramePr>
        <p:xfrm>
          <a:off x="5979560" y="4234113"/>
          <a:ext cx="269186" cy="403779"/>
        </p:xfrm>
        <a:graphic>
          <a:graphicData uri="http://schemas.openxmlformats.org/presentationml/2006/ole">
            <mc:AlternateContent xmlns:mc="http://schemas.openxmlformats.org/markup-compatibility/2006">
              <mc:Choice xmlns:v="urn:schemas-microsoft-com:vml" Requires="v">
                <p:oleObj spid="_x0000_s2188" name="方程式" r:id="rId11" imgW="108000" imgH="161476" progId="Equation.3">
                  <p:embed/>
                </p:oleObj>
              </mc:Choice>
              <mc:Fallback>
                <p:oleObj name="方程式" r:id="rId11" imgW="108000" imgH="161476" progId="Equation.3">
                  <p:embed/>
                  <p:pic>
                    <p:nvPicPr>
                      <p:cNvPr id="0" name=""/>
                      <p:cNvPicPr/>
                      <p:nvPr/>
                    </p:nvPicPr>
                    <p:blipFill>
                      <a:blip r:embed="rId12"/>
                      <a:stretch>
                        <a:fillRect/>
                      </a:stretch>
                    </p:blipFill>
                    <p:spPr>
                      <a:xfrm>
                        <a:off x="5979560" y="4234113"/>
                        <a:ext cx="269186" cy="403779"/>
                      </a:xfrm>
                      <a:prstGeom prst="rect">
                        <a:avLst/>
                      </a:prstGeom>
                    </p:spPr>
                  </p:pic>
                </p:oleObj>
              </mc:Fallback>
            </mc:AlternateContent>
          </a:graphicData>
        </a:graphic>
      </p:graphicFrame>
      <p:cxnSp>
        <p:nvCxnSpPr>
          <p:cNvPr id="30" name="Straight Arrow Connector 29"/>
          <p:cNvCxnSpPr/>
          <p:nvPr/>
        </p:nvCxnSpPr>
        <p:spPr>
          <a:xfrm flipH="1" flipV="1">
            <a:off x="6478570" y="2581786"/>
            <a:ext cx="11130" cy="1711059"/>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32" name="Picture 31"/>
          <p:cNvPicPr>
            <a:picLocks noChangeAspect="1"/>
          </p:cNvPicPr>
          <p:nvPr/>
        </p:nvPicPr>
        <p:blipFill>
          <a:blip r:embed="rId13"/>
          <a:stretch>
            <a:fillRect/>
          </a:stretch>
        </p:blipFill>
        <p:spPr>
          <a:xfrm>
            <a:off x="2909208" y="4737062"/>
            <a:ext cx="190500" cy="343440"/>
          </a:xfrm>
          <a:prstGeom prst="rect">
            <a:avLst/>
          </a:prstGeom>
        </p:spPr>
      </p:pic>
      <p:cxnSp>
        <p:nvCxnSpPr>
          <p:cNvPr id="34" name="Straight Arrow Connector 33"/>
          <p:cNvCxnSpPr/>
          <p:nvPr/>
        </p:nvCxnSpPr>
        <p:spPr>
          <a:xfrm>
            <a:off x="3162300" y="4953192"/>
            <a:ext cx="381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606268" y="4707143"/>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0</a:t>
            </a:r>
            <a:endParaRPr lang="zh-HK" altLang="en-US" i="1" baseline="-25000" dirty="0">
              <a:latin typeface="Times New Roman" panose="02020603050405020304" pitchFamily="18" charset="0"/>
              <a:cs typeface="Times New Roman" panose="02020603050405020304" pitchFamily="18" charset="0"/>
            </a:endParaRPr>
          </a:p>
        </p:txBody>
      </p:sp>
      <p:pic>
        <p:nvPicPr>
          <p:cNvPr id="36" name="Picture 35"/>
          <p:cNvPicPr>
            <a:picLocks noChangeAspect="1"/>
          </p:cNvPicPr>
          <p:nvPr/>
        </p:nvPicPr>
        <p:blipFill>
          <a:blip r:embed="rId14"/>
          <a:stretch>
            <a:fillRect/>
          </a:stretch>
        </p:blipFill>
        <p:spPr>
          <a:xfrm>
            <a:off x="3820161" y="4803352"/>
            <a:ext cx="254000" cy="279840"/>
          </a:xfrm>
          <a:prstGeom prst="rect">
            <a:avLst/>
          </a:prstGeom>
        </p:spPr>
      </p:pic>
      <p:sp>
        <p:nvSpPr>
          <p:cNvPr id="37" name="TextBox 36"/>
          <p:cNvSpPr txBox="1"/>
          <p:nvPr/>
        </p:nvSpPr>
        <p:spPr>
          <a:xfrm>
            <a:off x="4489541" y="4776346"/>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5</a:t>
            </a:r>
            <a:endParaRPr lang="zh-HK" altLang="en-US" i="1" baseline="-25000" dirty="0">
              <a:latin typeface="Times New Roman" panose="02020603050405020304" pitchFamily="18" charset="0"/>
              <a:cs typeface="Times New Roman" panose="02020603050405020304" pitchFamily="18" charset="0"/>
            </a:endParaRPr>
          </a:p>
        </p:txBody>
      </p:sp>
      <p:cxnSp>
        <p:nvCxnSpPr>
          <p:cNvPr id="38" name="Straight Arrow Connector 37"/>
          <p:cNvCxnSpPr/>
          <p:nvPr/>
        </p:nvCxnSpPr>
        <p:spPr>
          <a:xfrm>
            <a:off x="4153808" y="4935844"/>
            <a:ext cx="381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3520667" y="4723334"/>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endParaRPr lang="zh-HK" altLang="en-US" i="1" baseline="-25000" dirty="0">
              <a:latin typeface="Times New Roman" panose="02020603050405020304" pitchFamily="18" charset="0"/>
              <a:cs typeface="Times New Roman" panose="02020603050405020304" pitchFamily="18" charset="0"/>
            </a:endParaRPr>
          </a:p>
        </p:txBody>
      </p:sp>
      <p:pic>
        <p:nvPicPr>
          <p:cNvPr id="41" name="Picture 40"/>
          <p:cNvPicPr>
            <a:picLocks noChangeAspect="1"/>
          </p:cNvPicPr>
          <p:nvPr/>
        </p:nvPicPr>
        <p:blipFill>
          <a:blip r:embed="rId6"/>
          <a:stretch>
            <a:fillRect/>
          </a:stretch>
        </p:blipFill>
        <p:spPr>
          <a:xfrm>
            <a:off x="4837748" y="4772565"/>
            <a:ext cx="355600" cy="356160"/>
          </a:xfrm>
          <a:prstGeom prst="rect">
            <a:avLst/>
          </a:prstGeom>
        </p:spPr>
      </p:pic>
      <p:sp>
        <p:nvSpPr>
          <p:cNvPr id="42" name="TextBox 41"/>
          <p:cNvSpPr txBox="1"/>
          <p:nvPr/>
        </p:nvSpPr>
        <p:spPr>
          <a:xfrm>
            <a:off x="5529080" y="4751178"/>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2</a:t>
            </a:r>
            <a:endParaRPr lang="zh-HK" altLang="en-US" i="1" baseline="-25000" dirty="0">
              <a:latin typeface="Times New Roman" panose="02020603050405020304" pitchFamily="18" charset="0"/>
              <a:cs typeface="Times New Roman" panose="02020603050405020304" pitchFamily="18" charset="0"/>
            </a:endParaRPr>
          </a:p>
        </p:txBody>
      </p:sp>
      <p:pic>
        <p:nvPicPr>
          <p:cNvPr id="43" name="Picture 42"/>
          <p:cNvPicPr>
            <a:picLocks noChangeAspect="1"/>
          </p:cNvPicPr>
          <p:nvPr/>
        </p:nvPicPr>
        <p:blipFill>
          <a:blip r:embed="rId14"/>
          <a:stretch>
            <a:fillRect/>
          </a:stretch>
        </p:blipFill>
        <p:spPr>
          <a:xfrm>
            <a:off x="5844392" y="4818472"/>
            <a:ext cx="254000" cy="279840"/>
          </a:xfrm>
          <a:prstGeom prst="rect">
            <a:avLst/>
          </a:prstGeom>
        </p:spPr>
      </p:pic>
      <p:cxnSp>
        <p:nvCxnSpPr>
          <p:cNvPr id="44" name="Straight Arrow Connector 43"/>
          <p:cNvCxnSpPr/>
          <p:nvPr/>
        </p:nvCxnSpPr>
        <p:spPr>
          <a:xfrm>
            <a:off x="5165490" y="4964096"/>
            <a:ext cx="38100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45" name="Picture 44"/>
          <p:cNvPicPr>
            <a:picLocks noChangeAspect="1"/>
          </p:cNvPicPr>
          <p:nvPr/>
        </p:nvPicPr>
        <p:blipFill>
          <a:blip r:embed="rId13"/>
          <a:stretch>
            <a:fillRect/>
          </a:stretch>
        </p:blipFill>
        <p:spPr>
          <a:xfrm>
            <a:off x="2915378" y="5324076"/>
            <a:ext cx="190500" cy="343440"/>
          </a:xfrm>
          <a:prstGeom prst="rect">
            <a:avLst/>
          </a:prstGeom>
        </p:spPr>
      </p:pic>
      <p:cxnSp>
        <p:nvCxnSpPr>
          <p:cNvPr id="46" name="Straight Arrow Connector 45"/>
          <p:cNvCxnSpPr/>
          <p:nvPr/>
        </p:nvCxnSpPr>
        <p:spPr>
          <a:xfrm>
            <a:off x="3168470" y="5540206"/>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7" name="Picture 46"/>
          <p:cNvPicPr>
            <a:picLocks noChangeAspect="1"/>
          </p:cNvPicPr>
          <p:nvPr/>
        </p:nvPicPr>
        <p:blipFill>
          <a:blip r:embed="rId14"/>
          <a:stretch>
            <a:fillRect/>
          </a:stretch>
        </p:blipFill>
        <p:spPr>
          <a:xfrm>
            <a:off x="4801189" y="5390518"/>
            <a:ext cx="254000" cy="279840"/>
          </a:xfrm>
          <a:prstGeom prst="rect">
            <a:avLst/>
          </a:prstGeom>
        </p:spPr>
      </p:pic>
      <p:sp>
        <p:nvSpPr>
          <p:cNvPr id="48" name="TextBox 47"/>
          <p:cNvSpPr txBox="1"/>
          <p:nvPr/>
        </p:nvSpPr>
        <p:spPr>
          <a:xfrm>
            <a:off x="4495711" y="5363360"/>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endParaRPr lang="zh-HK" altLang="en-US" i="1" baseline="-25000" dirty="0">
              <a:latin typeface="Times New Roman" panose="02020603050405020304" pitchFamily="18" charset="0"/>
              <a:cs typeface="Times New Roman" panose="02020603050405020304" pitchFamily="18" charset="0"/>
            </a:endParaRPr>
          </a:p>
        </p:txBody>
      </p:sp>
      <p:cxnSp>
        <p:nvCxnSpPr>
          <p:cNvPr id="49" name="Straight Arrow Connector 48"/>
          <p:cNvCxnSpPr/>
          <p:nvPr/>
        </p:nvCxnSpPr>
        <p:spPr>
          <a:xfrm>
            <a:off x="4159978" y="5522858"/>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526838" y="5310348"/>
            <a:ext cx="37084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6</a:t>
            </a:r>
            <a:endParaRPr lang="zh-HK" altLang="en-US" i="1" baseline="-25000" dirty="0">
              <a:latin typeface="Times New Roman" panose="02020603050405020304" pitchFamily="18" charset="0"/>
              <a:cs typeface="Times New Roman" panose="02020603050405020304" pitchFamily="18" charset="0"/>
            </a:endParaRPr>
          </a:p>
        </p:txBody>
      </p:sp>
      <p:pic>
        <p:nvPicPr>
          <p:cNvPr id="51" name="Picture 50"/>
          <p:cNvPicPr>
            <a:picLocks noChangeAspect="1"/>
          </p:cNvPicPr>
          <p:nvPr/>
        </p:nvPicPr>
        <p:blipFill>
          <a:blip r:embed="rId6"/>
          <a:stretch>
            <a:fillRect/>
          </a:stretch>
        </p:blipFill>
        <p:spPr>
          <a:xfrm>
            <a:off x="3800931" y="5352358"/>
            <a:ext cx="355600" cy="356160"/>
          </a:xfrm>
          <a:prstGeom prst="rect">
            <a:avLst/>
          </a:prstGeom>
        </p:spPr>
      </p:pic>
      <p:sp>
        <p:nvSpPr>
          <p:cNvPr id="52" name="TextBox 51"/>
          <p:cNvSpPr txBox="1"/>
          <p:nvPr/>
        </p:nvSpPr>
        <p:spPr>
          <a:xfrm>
            <a:off x="5535250" y="5338192"/>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7</a:t>
            </a:r>
            <a:endParaRPr lang="zh-HK" altLang="en-US" i="1" baseline="-25000" dirty="0">
              <a:latin typeface="Times New Roman" panose="02020603050405020304" pitchFamily="18" charset="0"/>
              <a:cs typeface="Times New Roman" panose="02020603050405020304" pitchFamily="18" charset="0"/>
            </a:endParaRPr>
          </a:p>
        </p:txBody>
      </p:sp>
      <p:pic>
        <p:nvPicPr>
          <p:cNvPr id="53" name="Picture 52"/>
          <p:cNvPicPr>
            <a:picLocks noChangeAspect="1"/>
          </p:cNvPicPr>
          <p:nvPr/>
        </p:nvPicPr>
        <p:blipFill>
          <a:blip r:embed="rId14"/>
          <a:stretch>
            <a:fillRect/>
          </a:stretch>
        </p:blipFill>
        <p:spPr>
          <a:xfrm>
            <a:off x="6835508" y="5437577"/>
            <a:ext cx="254000" cy="279840"/>
          </a:xfrm>
          <a:prstGeom prst="rect">
            <a:avLst/>
          </a:prstGeom>
        </p:spPr>
      </p:pic>
      <p:cxnSp>
        <p:nvCxnSpPr>
          <p:cNvPr id="54" name="Straight Arrow Connector 53"/>
          <p:cNvCxnSpPr/>
          <p:nvPr/>
        </p:nvCxnSpPr>
        <p:spPr>
          <a:xfrm>
            <a:off x="5171660" y="5551110"/>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2632531" y="5310348"/>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0</a:t>
            </a:r>
            <a:endParaRPr lang="zh-HK" altLang="en-US" i="1" baseline="-25000" dirty="0">
              <a:latin typeface="Times New Roman" panose="02020603050405020304" pitchFamily="18" charset="0"/>
              <a:cs typeface="Times New Roman" panose="02020603050405020304" pitchFamily="18" charset="0"/>
            </a:endParaRPr>
          </a:p>
        </p:txBody>
      </p:sp>
      <p:pic>
        <p:nvPicPr>
          <p:cNvPr id="56" name="Picture 55"/>
          <p:cNvPicPr>
            <a:picLocks noChangeAspect="1"/>
          </p:cNvPicPr>
          <p:nvPr/>
        </p:nvPicPr>
        <p:blipFill>
          <a:blip r:embed="rId6"/>
          <a:stretch>
            <a:fillRect/>
          </a:stretch>
        </p:blipFill>
        <p:spPr>
          <a:xfrm>
            <a:off x="5851483" y="5352358"/>
            <a:ext cx="355600" cy="356160"/>
          </a:xfrm>
          <a:prstGeom prst="rect">
            <a:avLst/>
          </a:prstGeom>
        </p:spPr>
      </p:pic>
      <p:cxnSp>
        <p:nvCxnSpPr>
          <p:cNvPr id="57" name="Straight Arrow Connector 56"/>
          <p:cNvCxnSpPr/>
          <p:nvPr/>
        </p:nvCxnSpPr>
        <p:spPr>
          <a:xfrm>
            <a:off x="6185845" y="5573935"/>
            <a:ext cx="38100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6540694" y="5347740"/>
            <a:ext cx="473347"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2</a:t>
            </a:r>
            <a:endParaRPr lang="zh-HK" altLang="en-US" i="1" baseline="-25000" dirty="0">
              <a:latin typeface="Times New Roman" panose="02020603050405020304" pitchFamily="18" charset="0"/>
              <a:cs typeface="Times New Roman" panose="02020603050405020304" pitchFamily="18" charset="0"/>
            </a:endParaRPr>
          </a:p>
        </p:txBody>
      </p:sp>
      <p:cxnSp>
        <p:nvCxnSpPr>
          <p:cNvPr id="61" name="Straight Arrow Connector 60"/>
          <p:cNvCxnSpPr/>
          <p:nvPr/>
        </p:nvCxnSpPr>
        <p:spPr>
          <a:xfrm>
            <a:off x="4983956" y="2362200"/>
            <a:ext cx="1264790"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4839562" y="2505075"/>
            <a:ext cx="0" cy="83820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2794001" y="3343275"/>
            <a:ext cx="1921330" cy="9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2422526" y="3584951"/>
            <a:ext cx="0" cy="3925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2600326" y="3528459"/>
            <a:ext cx="0" cy="3933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73" name="Picture 72"/>
          <p:cNvPicPr>
            <a:picLocks noChangeAspect="1"/>
          </p:cNvPicPr>
          <p:nvPr/>
        </p:nvPicPr>
        <p:blipFill>
          <a:blip r:embed="rId15"/>
          <a:stretch>
            <a:fillRect/>
          </a:stretch>
        </p:blipFill>
        <p:spPr>
          <a:xfrm>
            <a:off x="1043071" y="2066235"/>
            <a:ext cx="276380" cy="498268"/>
          </a:xfrm>
          <a:prstGeom prst="rect">
            <a:avLst/>
          </a:prstGeom>
        </p:spPr>
      </p:pic>
      <p:sp>
        <p:nvSpPr>
          <p:cNvPr id="74" name="TextBox 73"/>
          <p:cNvSpPr txBox="1"/>
          <p:nvPr/>
        </p:nvSpPr>
        <p:spPr>
          <a:xfrm>
            <a:off x="1828524" y="3122411"/>
            <a:ext cx="37803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1</a:t>
            </a:r>
            <a:endParaRPr lang="zh-HK" altLang="en-US" i="1" baseline="-25000" dirty="0">
              <a:latin typeface="Times New Roman" panose="02020603050405020304" pitchFamily="18" charset="0"/>
              <a:cs typeface="Times New Roman" panose="02020603050405020304" pitchFamily="18" charset="0"/>
            </a:endParaRPr>
          </a:p>
        </p:txBody>
      </p:sp>
      <p:sp>
        <p:nvSpPr>
          <p:cNvPr id="75" name="TextBox 74"/>
          <p:cNvSpPr txBox="1"/>
          <p:nvPr/>
        </p:nvSpPr>
        <p:spPr>
          <a:xfrm>
            <a:off x="1272422" y="2080242"/>
            <a:ext cx="37803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2</a:t>
            </a:r>
            <a:endParaRPr lang="zh-HK" altLang="en-US" i="1" baseline="-25000" dirty="0">
              <a:latin typeface="Times New Roman" panose="02020603050405020304" pitchFamily="18" charset="0"/>
              <a:cs typeface="Times New Roman" panose="02020603050405020304" pitchFamily="18" charset="0"/>
            </a:endParaRPr>
          </a:p>
        </p:txBody>
      </p:sp>
      <p:pic>
        <p:nvPicPr>
          <p:cNvPr id="76" name="Picture 75"/>
          <p:cNvPicPr>
            <a:picLocks noChangeAspect="1"/>
          </p:cNvPicPr>
          <p:nvPr/>
        </p:nvPicPr>
        <p:blipFill>
          <a:blip r:embed="rId14"/>
          <a:stretch>
            <a:fillRect/>
          </a:stretch>
        </p:blipFill>
        <p:spPr>
          <a:xfrm>
            <a:off x="2719859" y="2291778"/>
            <a:ext cx="254000" cy="279840"/>
          </a:xfrm>
          <a:prstGeom prst="rect">
            <a:avLst/>
          </a:prstGeom>
        </p:spPr>
      </p:pic>
      <p:cxnSp>
        <p:nvCxnSpPr>
          <p:cNvPr id="78" name="Straight Connector 77"/>
          <p:cNvCxnSpPr>
            <a:endCxn id="76" idx="1"/>
          </p:cNvCxnSpPr>
          <p:nvPr/>
        </p:nvCxnSpPr>
        <p:spPr>
          <a:xfrm flipV="1">
            <a:off x="1270001" y="2431698"/>
            <a:ext cx="1449858" cy="9750"/>
          </a:xfrm>
          <a:prstGeom prst="line">
            <a:avLst/>
          </a:prstGeom>
          <a:ln w="28575">
            <a:solidFill>
              <a:srgbClr val="00B0F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2681606" y="3864781"/>
            <a:ext cx="37084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6</a:t>
            </a:r>
            <a:endParaRPr lang="zh-HK" altLang="en-US" i="1" baseline="-25000" dirty="0">
              <a:latin typeface="Times New Roman" panose="02020603050405020304" pitchFamily="18" charset="0"/>
              <a:cs typeface="Times New Roman" panose="02020603050405020304" pitchFamily="18" charset="0"/>
            </a:endParaRPr>
          </a:p>
        </p:txBody>
      </p:sp>
      <p:sp>
        <p:nvSpPr>
          <p:cNvPr id="80" name="TextBox 79"/>
          <p:cNvSpPr txBox="1"/>
          <p:nvPr/>
        </p:nvSpPr>
        <p:spPr>
          <a:xfrm>
            <a:off x="5152843" y="2792801"/>
            <a:ext cx="370840" cy="369332"/>
          </a:xfrm>
          <a:prstGeom prst="rect">
            <a:avLst/>
          </a:prstGeom>
          <a:noFill/>
        </p:spPr>
        <p:txBody>
          <a:bodyPr wrap="square" rtlCol="0">
            <a:spAutoFit/>
          </a:bodyPr>
          <a:lstStyle/>
          <a:p>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7</a:t>
            </a:r>
            <a:endParaRPr lang="zh-HK" altLang="en-US" i="1" baseline="-25000" dirty="0">
              <a:latin typeface="Times New Roman" panose="02020603050405020304" pitchFamily="18" charset="0"/>
              <a:cs typeface="Times New Roman" panose="02020603050405020304" pitchFamily="18" charset="0"/>
            </a:endParaRPr>
          </a:p>
        </p:txBody>
      </p:sp>
      <p:cxnSp>
        <p:nvCxnSpPr>
          <p:cNvPr id="82" name="Straight Arrow Connector 81"/>
          <p:cNvCxnSpPr/>
          <p:nvPr/>
        </p:nvCxnSpPr>
        <p:spPr>
          <a:xfrm flipV="1">
            <a:off x="2778126" y="3643077"/>
            <a:ext cx="1844675" cy="14883"/>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4965350" y="3645240"/>
            <a:ext cx="1283396" cy="186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endCxn id="28" idx="3"/>
          </p:cNvCxnSpPr>
          <p:nvPr/>
        </p:nvCxnSpPr>
        <p:spPr>
          <a:xfrm>
            <a:off x="6227784" y="3725128"/>
            <a:ext cx="20962" cy="710874"/>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6361071" y="2476229"/>
            <a:ext cx="0" cy="1015514"/>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361071" y="4790446"/>
            <a:ext cx="2068554" cy="369332"/>
          </a:xfrm>
          <a:prstGeom prst="rect">
            <a:avLst/>
          </a:prstGeom>
          <a:noFill/>
        </p:spPr>
        <p:txBody>
          <a:bodyPr wrap="square" rtlCol="0">
            <a:spAutoFit/>
          </a:bodyPr>
          <a:lstStyle/>
          <a:p>
            <a:r>
              <a:rPr lang="en-US" altLang="zh-HK" dirty="0" smtClean="0"/>
              <a:t>&lt;</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5</a:t>
            </a:r>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1</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2</a:t>
            </a:r>
            <a:r>
              <a:rPr lang="en-US" altLang="zh-HK" i="1" dirty="0" smtClean="0">
                <a:latin typeface="Times New Roman" panose="02020603050405020304" pitchFamily="18" charset="0"/>
                <a:cs typeface="Times New Roman" panose="02020603050405020304" pitchFamily="18" charset="0"/>
              </a:rPr>
              <a:t>,20,true</a:t>
            </a:r>
            <a:r>
              <a:rPr lang="en-US" altLang="zh-HK" dirty="0" smtClean="0"/>
              <a:t>&gt;</a:t>
            </a:r>
            <a:endParaRPr lang="zh-HK" altLang="en-US" dirty="0"/>
          </a:p>
        </p:txBody>
      </p:sp>
      <p:sp>
        <p:nvSpPr>
          <p:cNvPr id="62" name="TextBox 61"/>
          <p:cNvSpPr txBox="1"/>
          <p:nvPr/>
        </p:nvSpPr>
        <p:spPr>
          <a:xfrm>
            <a:off x="7104204" y="5363360"/>
            <a:ext cx="1973121" cy="369332"/>
          </a:xfrm>
          <a:prstGeom prst="rect">
            <a:avLst/>
          </a:prstGeom>
          <a:noFill/>
          <a:ln w="19050">
            <a:solidFill>
              <a:srgbClr val="00B0F0"/>
            </a:solidFill>
          </a:ln>
        </p:spPr>
        <p:txBody>
          <a:bodyPr wrap="square" rtlCol="0">
            <a:spAutoFit/>
          </a:bodyPr>
          <a:lstStyle/>
          <a:p>
            <a:r>
              <a:rPr lang="en-US" altLang="zh-HK" dirty="0" smtClean="0"/>
              <a:t>&lt;</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7</a:t>
            </a:r>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1</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2</a:t>
            </a:r>
            <a:r>
              <a:rPr lang="en-US" altLang="zh-HK" i="1" dirty="0" smtClean="0">
                <a:latin typeface="Times New Roman" panose="02020603050405020304" pitchFamily="18" charset="0"/>
                <a:cs typeface="Times New Roman" panose="02020603050405020304" pitchFamily="18" charset="0"/>
              </a:rPr>
              <a:t>,0,true</a:t>
            </a:r>
            <a:r>
              <a:rPr lang="en-US" altLang="zh-HK" dirty="0" smtClean="0"/>
              <a:t>&gt;</a:t>
            </a:r>
            <a:endParaRPr lang="zh-HK" altLang="en-US" dirty="0"/>
          </a:p>
        </p:txBody>
      </p:sp>
      <p:sp>
        <p:nvSpPr>
          <p:cNvPr id="64" name="TextBox 63"/>
          <p:cNvSpPr txBox="1"/>
          <p:nvPr/>
        </p:nvSpPr>
        <p:spPr>
          <a:xfrm>
            <a:off x="7089508" y="5849583"/>
            <a:ext cx="1987817" cy="369332"/>
          </a:xfrm>
          <a:prstGeom prst="rect">
            <a:avLst/>
          </a:prstGeom>
          <a:noFill/>
          <a:ln w="19050">
            <a:solidFill>
              <a:schemeClr val="accent4"/>
            </a:solidFill>
          </a:ln>
        </p:spPr>
        <p:txBody>
          <a:bodyPr wrap="square" rtlCol="0">
            <a:spAutoFit/>
          </a:bodyPr>
          <a:lstStyle/>
          <a:p>
            <a:r>
              <a:rPr lang="en-US" altLang="zh-HK" dirty="0" smtClean="0"/>
              <a:t>&lt;</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6</a:t>
            </a:r>
            <a:r>
              <a:rPr lang="en-US" altLang="zh-HK" i="1" dirty="0" smtClean="0">
                <a:latin typeface="Times New Roman" panose="02020603050405020304" pitchFamily="18" charset="0"/>
                <a:cs typeface="Times New Roman" panose="02020603050405020304" pitchFamily="18" charset="0"/>
              </a:rPr>
              <a:t>,c</a:t>
            </a:r>
            <a:r>
              <a:rPr lang="en-US" altLang="zh-HK" i="1" baseline="-25000" dirty="0" smtClean="0">
                <a:latin typeface="Times New Roman" panose="02020603050405020304" pitchFamily="18" charset="0"/>
                <a:cs typeface="Times New Roman" panose="02020603050405020304" pitchFamily="18" charset="0"/>
              </a:rPr>
              <a:t>1</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0</a:t>
            </a:r>
            <a:r>
              <a:rPr lang="en-US" altLang="zh-HK" i="1" dirty="0" smtClean="0">
                <a:latin typeface="Times New Roman" panose="02020603050405020304" pitchFamily="18" charset="0"/>
                <a:cs typeface="Times New Roman" panose="02020603050405020304" pitchFamily="18" charset="0"/>
              </a:rPr>
              <a:t>,r</a:t>
            </a:r>
            <a:r>
              <a:rPr lang="en-US" altLang="zh-HK" i="1" baseline="-25000" dirty="0" smtClean="0">
                <a:latin typeface="Times New Roman" panose="02020603050405020304" pitchFamily="18" charset="0"/>
                <a:cs typeface="Times New Roman" panose="02020603050405020304" pitchFamily="18" charset="0"/>
              </a:rPr>
              <a:t>1</a:t>
            </a:r>
            <a:r>
              <a:rPr lang="en-US" altLang="zh-HK" i="1" dirty="0" smtClean="0">
                <a:latin typeface="Times New Roman" panose="02020603050405020304" pitchFamily="18" charset="0"/>
                <a:cs typeface="Times New Roman" panose="02020603050405020304" pitchFamily="18" charset="0"/>
              </a:rPr>
              <a:t>,10,true</a:t>
            </a:r>
            <a:r>
              <a:rPr lang="en-US" altLang="zh-HK" dirty="0" smtClean="0"/>
              <a:t>&gt;</a:t>
            </a:r>
            <a:endParaRPr lang="zh-HK" altLang="en-US" dirty="0"/>
          </a:p>
        </p:txBody>
      </p:sp>
    </p:spTree>
    <p:extLst>
      <p:ext uri="{BB962C8B-B14F-4D97-AF65-F5344CB8AC3E}">
        <p14:creationId xmlns:p14="http://schemas.microsoft.com/office/powerpoint/2010/main" val="2372919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2"/>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0"/>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82"/>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0"/>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1"/>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65"/>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6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69"/>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67"/>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12"/>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45"/>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46"/>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47"/>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8"/>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49"/>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50"/>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51"/>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52"/>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53"/>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54"/>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55"/>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56"/>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57"/>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59"/>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presetID="1" presetClass="entr" presetSubtype="0" fill="hold" grpId="0" nodeType="clickEffect">
                                  <p:stCondLst>
                                    <p:cond delay="0"/>
                                  </p:stCondLst>
                                  <p:childTnLst>
                                    <p:set>
                                      <p:cBhvr>
                                        <p:cTn id="136" dur="1" fill="hold">
                                          <p:stCondLst>
                                            <p:cond delay="0"/>
                                          </p:stCondLst>
                                        </p:cTn>
                                        <p:tgtEl>
                                          <p:spTgt spid="62"/>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10" grpId="0"/>
      <p:bldP spid="12" grpId="0"/>
      <p:bldP spid="35" grpId="0"/>
      <p:bldP spid="37" grpId="0"/>
      <p:bldP spid="40" grpId="0"/>
      <p:bldP spid="42" grpId="0"/>
      <p:bldP spid="48" grpId="0"/>
      <p:bldP spid="50" grpId="0"/>
      <p:bldP spid="52" grpId="0"/>
      <p:bldP spid="55" grpId="0"/>
      <p:bldP spid="59" grpId="0"/>
      <p:bldP spid="74" grpId="0"/>
      <p:bldP spid="75" grpId="0"/>
      <p:bldP spid="79" grpId="0"/>
      <p:bldP spid="80" grpId="0"/>
      <p:bldP spid="9" grpId="0"/>
      <p:bldP spid="62" grpId="0" animBg="1"/>
      <p:bldP spid="6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Straight Arrow Connector 35"/>
          <p:cNvCxnSpPr/>
          <p:nvPr/>
        </p:nvCxnSpPr>
        <p:spPr>
          <a:xfrm flipH="1" flipV="1">
            <a:off x="2662517" y="5052428"/>
            <a:ext cx="620168" cy="259677"/>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68" idx="0"/>
          </p:cNvCxnSpPr>
          <p:nvPr/>
        </p:nvCxnSpPr>
        <p:spPr>
          <a:xfrm flipV="1">
            <a:off x="1360308" y="5050619"/>
            <a:ext cx="735592" cy="237238"/>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V="1">
            <a:off x="5986516" y="6205153"/>
            <a:ext cx="355668" cy="177575"/>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19124" y="219283"/>
            <a:ext cx="6347713" cy="1145309"/>
          </a:xfrm>
        </p:spPr>
        <p:txBody>
          <a:bodyPr>
            <a:normAutofit/>
          </a:bodyPr>
          <a:lstStyle/>
          <a:p>
            <a:r>
              <a:rPr lang="en-US" altLang="zh-HK" sz="3200" dirty="0"/>
              <a:t>Efficiency improvement: Two-level priority queue</a:t>
            </a:r>
            <a:endParaRPr lang="zh-HK" altLang="en-US" sz="3200" dirty="0"/>
          </a:p>
        </p:txBody>
      </p:sp>
      <p:sp>
        <p:nvSpPr>
          <p:cNvPr id="3" name="Content Placeholder 2"/>
          <p:cNvSpPr>
            <a:spLocks noGrp="1"/>
          </p:cNvSpPr>
          <p:nvPr>
            <p:ph idx="1"/>
          </p:nvPr>
        </p:nvSpPr>
        <p:spPr>
          <a:xfrm rot="10800000" flipV="1">
            <a:off x="108826" y="3697647"/>
            <a:ext cx="2024307" cy="645540"/>
          </a:xfrm>
        </p:spPr>
        <p:txBody>
          <a:bodyPr>
            <a:normAutofit/>
          </a:bodyPr>
          <a:lstStyle/>
          <a:p>
            <a:r>
              <a:rPr lang="en-US" altLang="zh-HK" dirty="0" smtClean="0"/>
              <a:t>1</a:t>
            </a:r>
            <a:r>
              <a:rPr lang="en-US" altLang="zh-HK" baseline="30000" dirty="0" smtClean="0"/>
              <a:t>st</a:t>
            </a:r>
            <a:r>
              <a:rPr lang="en-US" altLang="zh-HK" dirty="0" smtClean="0"/>
              <a:t> iteration</a:t>
            </a:r>
            <a:endParaRPr lang="zh-HK" altLang="en-US" dirty="0"/>
          </a:p>
        </p:txBody>
      </p:sp>
      <p:sp>
        <p:nvSpPr>
          <p:cNvPr id="5" name="Content Placeholder 2"/>
          <p:cNvSpPr txBox="1">
            <a:spLocks/>
          </p:cNvSpPr>
          <p:nvPr/>
        </p:nvSpPr>
        <p:spPr>
          <a:xfrm>
            <a:off x="108826" y="1252650"/>
            <a:ext cx="6347714" cy="48544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smtClean="0"/>
              <a:t>Initialization: initialize      and </a:t>
            </a:r>
            <a:endParaRPr lang="en-US" dirty="0"/>
          </a:p>
        </p:txBody>
      </p:sp>
      <p:pic>
        <p:nvPicPr>
          <p:cNvPr id="6" name="Picture 5"/>
          <p:cNvPicPr>
            <a:picLocks noChangeAspect="1"/>
          </p:cNvPicPr>
          <p:nvPr/>
        </p:nvPicPr>
        <p:blipFill>
          <a:blip r:embed="rId3"/>
          <a:stretch>
            <a:fillRect/>
          </a:stretch>
        </p:blipFill>
        <p:spPr>
          <a:xfrm>
            <a:off x="3758535" y="1322744"/>
            <a:ext cx="309755" cy="228600"/>
          </a:xfrm>
          <a:prstGeom prst="rect">
            <a:avLst/>
          </a:prstGeom>
        </p:spPr>
      </p:pic>
      <p:pic>
        <p:nvPicPr>
          <p:cNvPr id="7" name="Picture 6"/>
          <p:cNvPicPr>
            <a:picLocks noChangeAspect="1"/>
          </p:cNvPicPr>
          <p:nvPr/>
        </p:nvPicPr>
        <p:blipFill>
          <a:blip r:embed="rId4"/>
          <a:stretch>
            <a:fillRect/>
          </a:stretch>
        </p:blipFill>
        <p:spPr>
          <a:xfrm>
            <a:off x="2949983" y="1353373"/>
            <a:ext cx="280398" cy="208189"/>
          </a:xfrm>
          <a:prstGeom prst="rect">
            <a:avLst/>
          </a:prstGeom>
        </p:spPr>
      </p:pic>
      <p:sp>
        <p:nvSpPr>
          <p:cNvPr id="11" name="TextBox 10"/>
          <p:cNvSpPr txBox="1"/>
          <p:nvPr/>
        </p:nvSpPr>
        <p:spPr>
          <a:xfrm>
            <a:off x="3497643" y="1543662"/>
            <a:ext cx="1460001" cy="738664"/>
          </a:xfrm>
          <a:prstGeom prst="rect">
            <a:avLst/>
          </a:prstGeom>
          <a:noFill/>
        </p:spPr>
        <p:txBody>
          <a:bodyPr wrap="square" rtlCol="0">
            <a:spAutoFit/>
          </a:bodyPr>
          <a:lstStyle/>
          <a:p>
            <a:r>
              <a:rPr lang="en-US" sz="1400" dirty="0" smtClean="0">
                <a:solidFill>
                  <a:srgbClr val="FF0000"/>
                </a:solidFill>
              </a:rPr>
              <a:t>No exact distance calculations</a:t>
            </a:r>
            <a:endParaRPr lang="en-US" sz="1400" dirty="0">
              <a:solidFill>
                <a:srgbClr val="FF0000"/>
              </a:solidFill>
            </a:endParaRPr>
          </a:p>
        </p:txBody>
      </p:sp>
      <p:sp>
        <p:nvSpPr>
          <p:cNvPr id="14" name="TextBox 13"/>
          <p:cNvSpPr txBox="1"/>
          <p:nvPr/>
        </p:nvSpPr>
        <p:spPr>
          <a:xfrm>
            <a:off x="3517673" y="4070945"/>
            <a:ext cx="1439971" cy="523220"/>
          </a:xfrm>
          <a:prstGeom prst="rect">
            <a:avLst/>
          </a:prstGeom>
          <a:noFill/>
        </p:spPr>
        <p:txBody>
          <a:bodyPr wrap="square" rtlCol="0">
            <a:spAutoFit/>
          </a:bodyPr>
          <a:lstStyle/>
          <a:p>
            <a:r>
              <a:rPr lang="en-US" altLang="zh-HK" sz="1400" dirty="0" smtClean="0">
                <a:solidFill>
                  <a:srgbClr val="FF0000"/>
                </a:solidFill>
              </a:rPr>
              <a:t>Get </a:t>
            </a:r>
            <a:r>
              <a:rPr lang="en-US" altLang="zh-HK" sz="1400" dirty="0" err="1" smtClean="0">
                <a:solidFill>
                  <a:srgbClr val="FF0000"/>
                </a:solidFill>
              </a:rPr>
              <a:t>di</a:t>
            </a:r>
            <a:r>
              <a:rPr lang="en-US" altLang="zh-HK" sz="1400" dirty="0" err="1" smtClean="0">
                <a:solidFill>
                  <a:srgbClr val="FF0000"/>
                </a:solidFill>
              </a:rPr>
              <a:t>st</a:t>
            </a:r>
            <a:r>
              <a:rPr lang="en-US" altLang="zh-HK" sz="1400" dirty="0" smtClean="0">
                <a:solidFill>
                  <a:srgbClr val="FF0000"/>
                </a:solidFill>
              </a:rPr>
              <a:t>(</a:t>
            </a:r>
            <a:r>
              <a:rPr lang="en-US" altLang="zh-HK" sz="1400" i="1" dirty="0" smtClean="0">
                <a:solidFill>
                  <a:srgbClr val="FF0000"/>
                </a:solidFill>
              </a:rPr>
              <a:t>r</a:t>
            </a:r>
            <a:r>
              <a:rPr lang="en-US" altLang="zh-HK" sz="1400" i="1" baseline="-25000" dirty="0" smtClean="0">
                <a:solidFill>
                  <a:srgbClr val="FF0000"/>
                </a:solidFill>
              </a:rPr>
              <a:t>1</a:t>
            </a:r>
            <a:r>
              <a:rPr lang="en-US" altLang="zh-HK" sz="1400" i="1" dirty="0" smtClean="0">
                <a:solidFill>
                  <a:srgbClr val="FF0000"/>
                </a:solidFill>
              </a:rPr>
              <a:t>,r</a:t>
            </a:r>
            <a:r>
              <a:rPr lang="en-US" altLang="zh-HK" sz="1400" i="1" baseline="-25000" dirty="0" smtClean="0">
                <a:solidFill>
                  <a:srgbClr val="FF0000"/>
                </a:solidFill>
              </a:rPr>
              <a:t>7</a:t>
            </a:r>
            <a:r>
              <a:rPr lang="en-US" altLang="zh-HK" sz="1400" dirty="0" smtClean="0">
                <a:solidFill>
                  <a:srgbClr val="FF0000"/>
                </a:solidFill>
              </a:rPr>
              <a:t>) and </a:t>
            </a:r>
            <a:r>
              <a:rPr lang="en-US" altLang="zh-HK" sz="1400" dirty="0" err="1" smtClean="0">
                <a:solidFill>
                  <a:srgbClr val="FF0000"/>
                </a:solidFill>
              </a:rPr>
              <a:t>di</a:t>
            </a:r>
            <a:r>
              <a:rPr lang="en-US" altLang="zh-HK" sz="1400" dirty="0" err="1" smtClean="0">
                <a:solidFill>
                  <a:srgbClr val="FF0000"/>
                </a:solidFill>
              </a:rPr>
              <a:t>st</a:t>
            </a:r>
            <a:r>
              <a:rPr lang="en-US" altLang="zh-HK" sz="1400" dirty="0" smtClean="0">
                <a:solidFill>
                  <a:srgbClr val="FF0000"/>
                </a:solidFill>
              </a:rPr>
              <a:t>(</a:t>
            </a:r>
            <a:r>
              <a:rPr lang="en-US" altLang="zh-HK" sz="1400" i="1" dirty="0" smtClean="0">
                <a:solidFill>
                  <a:srgbClr val="FF0000"/>
                </a:solidFill>
              </a:rPr>
              <a:t>r</a:t>
            </a:r>
            <a:r>
              <a:rPr lang="en-US" altLang="zh-HK" sz="1400" i="1" baseline="-25000" dirty="0" smtClean="0">
                <a:solidFill>
                  <a:srgbClr val="FF0000"/>
                </a:solidFill>
              </a:rPr>
              <a:t>7</a:t>
            </a:r>
            <a:r>
              <a:rPr lang="en-US" altLang="zh-HK" sz="1400" i="1" dirty="0" smtClean="0">
                <a:solidFill>
                  <a:srgbClr val="FF0000"/>
                </a:solidFill>
              </a:rPr>
              <a:t>,r</a:t>
            </a:r>
            <a:r>
              <a:rPr lang="en-US" altLang="zh-HK" sz="1400" i="1" baseline="-25000" dirty="0" smtClean="0">
                <a:solidFill>
                  <a:srgbClr val="FF0000"/>
                </a:solidFill>
              </a:rPr>
              <a:t>2</a:t>
            </a:r>
            <a:r>
              <a:rPr lang="en-US" altLang="zh-HK" sz="1400" dirty="0" smtClean="0">
                <a:solidFill>
                  <a:srgbClr val="FF0000"/>
                </a:solidFill>
              </a:rPr>
              <a:t>)</a:t>
            </a:r>
            <a:endParaRPr lang="zh-HK" altLang="en-US" sz="1400" dirty="0">
              <a:solidFill>
                <a:srgbClr val="FF0000"/>
              </a:solidFill>
            </a:endParaRPr>
          </a:p>
        </p:txBody>
      </p:sp>
      <p:cxnSp>
        <p:nvCxnSpPr>
          <p:cNvPr id="16" name="Straight Arrow Connector 15"/>
          <p:cNvCxnSpPr>
            <a:stCxn id="61" idx="2"/>
          </p:cNvCxnSpPr>
          <p:nvPr/>
        </p:nvCxnSpPr>
        <p:spPr>
          <a:xfrm flipV="1">
            <a:off x="1392259" y="2196279"/>
            <a:ext cx="388645" cy="480683"/>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26" idx="2"/>
          </p:cNvCxnSpPr>
          <p:nvPr/>
        </p:nvCxnSpPr>
        <p:spPr>
          <a:xfrm flipH="1" flipV="1">
            <a:off x="3244560" y="2180049"/>
            <a:ext cx="363517" cy="485313"/>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37" name="Picture 36"/>
          <p:cNvPicPr>
            <a:picLocks noChangeAspect="1"/>
          </p:cNvPicPr>
          <p:nvPr/>
        </p:nvPicPr>
        <p:blipFill>
          <a:blip r:embed="rId3"/>
          <a:stretch>
            <a:fillRect/>
          </a:stretch>
        </p:blipFill>
        <p:spPr>
          <a:xfrm>
            <a:off x="880167" y="1687196"/>
            <a:ext cx="309755" cy="228600"/>
          </a:xfrm>
          <a:prstGeom prst="rect">
            <a:avLst/>
          </a:prstGeom>
        </p:spPr>
      </p:pic>
      <p:pic>
        <p:nvPicPr>
          <p:cNvPr id="22" name="Picture 21"/>
          <p:cNvPicPr>
            <a:picLocks noChangeAspect="1"/>
          </p:cNvPicPr>
          <p:nvPr/>
        </p:nvPicPr>
        <p:blipFill>
          <a:blip r:embed="rId5"/>
          <a:stretch>
            <a:fillRect/>
          </a:stretch>
        </p:blipFill>
        <p:spPr>
          <a:xfrm>
            <a:off x="2641460" y="3084123"/>
            <a:ext cx="308523" cy="241833"/>
          </a:xfrm>
          <a:prstGeom prst="rect">
            <a:avLst/>
          </a:prstGeom>
        </p:spPr>
      </p:pic>
      <p:pic>
        <p:nvPicPr>
          <p:cNvPr id="23" name="Picture 22"/>
          <p:cNvPicPr>
            <a:picLocks noChangeAspect="1"/>
          </p:cNvPicPr>
          <p:nvPr/>
        </p:nvPicPr>
        <p:blipFill>
          <a:blip r:embed="rId6"/>
          <a:stretch>
            <a:fillRect/>
          </a:stretch>
        </p:blipFill>
        <p:spPr>
          <a:xfrm>
            <a:off x="0" y="3057586"/>
            <a:ext cx="281355" cy="228961"/>
          </a:xfrm>
          <a:prstGeom prst="rect">
            <a:avLst/>
          </a:prstGeom>
        </p:spPr>
      </p:pic>
      <p:sp>
        <p:nvSpPr>
          <p:cNvPr id="40" name="Content Placeholder 2"/>
          <p:cNvSpPr txBox="1">
            <a:spLocks/>
          </p:cNvSpPr>
          <p:nvPr/>
        </p:nvSpPr>
        <p:spPr>
          <a:xfrm rot="10800000" flipV="1">
            <a:off x="4861515" y="3401313"/>
            <a:ext cx="2383874" cy="403965"/>
          </a:xfrm>
          <a:prstGeom prst="rect">
            <a:avLst/>
          </a:prstGeom>
          <a:ln w="19050">
            <a:no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3</a:t>
            </a:r>
            <a:r>
              <a:rPr lang="en-US" altLang="zh-HK" baseline="30000" dirty="0" smtClean="0"/>
              <a:t>rd</a:t>
            </a:r>
            <a:r>
              <a:rPr lang="en-US" altLang="zh-HK" dirty="0" smtClean="0"/>
              <a:t> iteration</a:t>
            </a:r>
            <a:endParaRPr lang="zh-HK" altLang="en-US" dirty="0"/>
          </a:p>
        </p:txBody>
      </p:sp>
      <p:sp>
        <p:nvSpPr>
          <p:cNvPr id="41" name="Content Placeholder 2"/>
          <p:cNvSpPr txBox="1">
            <a:spLocks/>
          </p:cNvSpPr>
          <p:nvPr/>
        </p:nvSpPr>
        <p:spPr>
          <a:xfrm>
            <a:off x="4761864" y="1228496"/>
            <a:ext cx="2449304" cy="42501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smtClean="0"/>
              <a:t>2</a:t>
            </a:r>
            <a:r>
              <a:rPr lang="en-US" baseline="30000" dirty="0" smtClean="0"/>
              <a:t>nd</a:t>
            </a:r>
            <a:r>
              <a:rPr lang="en-US" dirty="0" smtClean="0"/>
              <a:t> iteration</a:t>
            </a:r>
            <a:endParaRPr lang="en-US" dirty="0"/>
          </a:p>
        </p:txBody>
      </p:sp>
      <p:sp>
        <p:nvSpPr>
          <p:cNvPr id="42" name="TextBox 41"/>
          <p:cNvSpPr txBox="1"/>
          <p:nvPr/>
        </p:nvSpPr>
        <p:spPr>
          <a:xfrm>
            <a:off x="7960962" y="1543662"/>
            <a:ext cx="1308448" cy="338554"/>
          </a:xfrm>
          <a:prstGeom prst="rect">
            <a:avLst/>
          </a:prstGeom>
          <a:noFill/>
        </p:spPr>
        <p:txBody>
          <a:bodyPr wrap="square" rtlCol="0">
            <a:spAutoFit/>
          </a:bodyPr>
          <a:lstStyle/>
          <a:p>
            <a:r>
              <a:rPr lang="en-US" sz="1600" dirty="0" smtClean="0">
                <a:solidFill>
                  <a:srgbClr val="FF0000"/>
                </a:solidFill>
              </a:rPr>
              <a:t>Satisfy </a:t>
            </a:r>
            <a:r>
              <a:rPr lang="en-US" sz="1600" i="1" dirty="0" smtClean="0">
                <a:solidFill>
                  <a:srgbClr val="FF0000"/>
                </a:solidFill>
              </a:rPr>
              <a:t>r</a:t>
            </a:r>
            <a:r>
              <a:rPr lang="en-US" sz="1600" i="1" baseline="-25000" dirty="0" smtClean="0">
                <a:solidFill>
                  <a:srgbClr val="FF0000"/>
                </a:solidFill>
              </a:rPr>
              <a:t>7</a:t>
            </a:r>
            <a:endParaRPr lang="en-US" sz="1600" i="1" baseline="-25000" dirty="0">
              <a:solidFill>
                <a:srgbClr val="FF0000"/>
              </a:solidFill>
            </a:endParaRPr>
          </a:p>
        </p:txBody>
      </p:sp>
      <p:sp>
        <p:nvSpPr>
          <p:cNvPr id="43" name="TextBox 42"/>
          <p:cNvSpPr txBox="1"/>
          <p:nvPr/>
        </p:nvSpPr>
        <p:spPr>
          <a:xfrm>
            <a:off x="7825898" y="3659205"/>
            <a:ext cx="1722479" cy="523220"/>
          </a:xfrm>
          <a:prstGeom prst="rect">
            <a:avLst/>
          </a:prstGeom>
          <a:noFill/>
        </p:spPr>
        <p:txBody>
          <a:bodyPr wrap="square" rtlCol="0">
            <a:spAutoFit/>
          </a:bodyPr>
          <a:lstStyle/>
          <a:p>
            <a:r>
              <a:rPr lang="en-US" altLang="zh-HK" sz="1400" dirty="0" smtClean="0">
                <a:solidFill>
                  <a:srgbClr val="FF0000"/>
                </a:solidFill>
              </a:rPr>
              <a:t>Get </a:t>
            </a:r>
            <a:r>
              <a:rPr lang="en-US" altLang="zh-HK" sz="1400" dirty="0" err="1" smtClean="0">
                <a:solidFill>
                  <a:srgbClr val="FF0000"/>
                </a:solidFill>
              </a:rPr>
              <a:t>di</a:t>
            </a:r>
            <a:r>
              <a:rPr lang="en-US" altLang="zh-HK" sz="1400" dirty="0" err="1" smtClean="0">
                <a:solidFill>
                  <a:srgbClr val="FF0000"/>
                </a:solidFill>
              </a:rPr>
              <a:t>st</a:t>
            </a:r>
            <a:r>
              <a:rPr lang="en-US" altLang="zh-HK" sz="1400" dirty="0" smtClean="0">
                <a:solidFill>
                  <a:srgbClr val="FF0000"/>
                </a:solidFill>
              </a:rPr>
              <a:t>(</a:t>
            </a:r>
            <a:r>
              <a:rPr lang="en-US" altLang="zh-HK" sz="1400" i="1" dirty="0" smtClean="0">
                <a:solidFill>
                  <a:srgbClr val="FF0000"/>
                </a:solidFill>
              </a:rPr>
              <a:t>r</a:t>
            </a:r>
            <a:r>
              <a:rPr lang="en-US" altLang="zh-HK" sz="1400" i="1" baseline="-25000" dirty="0" smtClean="0">
                <a:solidFill>
                  <a:srgbClr val="FF0000"/>
                </a:solidFill>
              </a:rPr>
              <a:t>0</a:t>
            </a:r>
            <a:r>
              <a:rPr lang="en-US" altLang="zh-HK" sz="1400" dirty="0" smtClean="0">
                <a:solidFill>
                  <a:srgbClr val="FF0000"/>
                </a:solidFill>
              </a:rPr>
              <a:t>,</a:t>
            </a:r>
            <a:r>
              <a:rPr lang="en-US" altLang="zh-HK" sz="1400" i="1" dirty="0" smtClean="0">
                <a:solidFill>
                  <a:srgbClr val="FF0000"/>
                </a:solidFill>
              </a:rPr>
              <a:t>r</a:t>
            </a:r>
            <a:r>
              <a:rPr lang="en-US" altLang="zh-HK" sz="1400" i="1" baseline="-25000" dirty="0" smtClean="0">
                <a:solidFill>
                  <a:srgbClr val="FF0000"/>
                </a:solidFill>
              </a:rPr>
              <a:t>6</a:t>
            </a:r>
            <a:r>
              <a:rPr lang="en-US" altLang="zh-HK" sz="1400" dirty="0" smtClean="0">
                <a:solidFill>
                  <a:srgbClr val="FF0000"/>
                </a:solidFill>
              </a:rPr>
              <a:t>) </a:t>
            </a:r>
            <a:endParaRPr lang="en-US" altLang="zh-HK" sz="1400" dirty="0" smtClean="0">
              <a:solidFill>
                <a:srgbClr val="FF0000"/>
              </a:solidFill>
            </a:endParaRPr>
          </a:p>
          <a:p>
            <a:r>
              <a:rPr lang="en-US" altLang="zh-HK" sz="1400" dirty="0" smtClean="0">
                <a:solidFill>
                  <a:srgbClr val="FF0000"/>
                </a:solidFill>
              </a:rPr>
              <a:t>and </a:t>
            </a:r>
            <a:r>
              <a:rPr lang="en-US" altLang="zh-HK" sz="1400" dirty="0" err="1" smtClean="0">
                <a:solidFill>
                  <a:srgbClr val="FF0000"/>
                </a:solidFill>
              </a:rPr>
              <a:t>dist</a:t>
            </a:r>
            <a:r>
              <a:rPr lang="en-US" altLang="zh-HK" sz="1400" dirty="0" smtClean="0">
                <a:solidFill>
                  <a:srgbClr val="FF0000"/>
                </a:solidFill>
              </a:rPr>
              <a:t>(</a:t>
            </a:r>
            <a:r>
              <a:rPr lang="en-US" altLang="zh-HK" sz="1400" i="1" dirty="0" smtClean="0">
                <a:solidFill>
                  <a:srgbClr val="FF0000"/>
                </a:solidFill>
              </a:rPr>
              <a:t>r</a:t>
            </a:r>
            <a:r>
              <a:rPr lang="en-US" altLang="zh-HK" sz="1400" i="1" baseline="-25000" dirty="0" smtClean="0">
                <a:solidFill>
                  <a:srgbClr val="FF0000"/>
                </a:solidFill>
              </a:rPr>
              <a:t>6</a:t>
            </a:r>
            <a:r>
              <a:rPr lang="en-US" altLang="zh-HK" sz="1400" dirty="0" smtClean="0">
                <a:solidFill>
                  <a:srgbClr val="FF0000"/>
                </a:solidFill>
              </a:rPr>
              <a:t>,</a:t>
            </a:r>
            <a:r>
              <a:rPr lang="en-US" altLang="zh-HK" sz="1400" i="1" dirty="0" smtClean="0">
                <a:solidFill>
                  <a:srgbClr val="FF0000"/>
                </a:solidFill>
              </a:rPr>
              <a:t>r</a:t>
            </a:r>
            <a:r>
              <a:rPr lang="en-US" altLang="zh-HK" sz="1400" i="1" baseline="-25000" dirty="0" smtClean="0">
                <a:solidFill>
                  <a:srgbClr val="FF0000"/>
                </a:solidFill>
              </a:rPr>
              <a:t>1</a:t>
            </a:r>
            <a:r>
              <a:rPr lang="en-US" altLang="zh-HK" sz="1400" dirty="0" smtClean="0">
                <a:solidFill>
                  <a:srgbClr val="FF0000"/>
                </a:solidFill>
              </a:rPr>
              <a:t>)</a:t>
            </a:r>
            <a:endParaRPr lang="zh-HK" altLang="en-US" sz="1400" dirty="0">
              <a:solidFill>
                <a:srgbClr val="FF0000"/>
              </a:solidFill>
            </a:endParaRPr>
          </a:p>
        </p:txBody>
      </p:sp>
      <p:cxnSp>
        <p:nvCxnSpPr>
          <p:cNvPr id="44" name="Straight Arrow Connector 43"/>
          <p:cNvCxnSpPr/>
          <p:nvPr/>
        </p:nvCxnSpPr>
        <p:spPr>
          <a:xfrm flipV="1">
            <a:off x="6096613" y="2300094"/>
            <a:ext cx="340180" cy="145874"/>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flipV="1">
            <a:off x="7156254" y="2306708"/>
            <a:ext cx="301405" cy="124907"/>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6342184" y="4487600"/>
            <a:ext cx="239591" cy="94160"/>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flipV="1">
            <a:off x="6986376" y="4485891"/>
            <a:ext cx="232864" cy="81551"/>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8" name="Content Placeholder 2"/>
          <p:cNvSpPr txBox="1">
            <a:spLocks/>
          </p:cNvSpPr>
          <p:nvPr/>
        </p:nvSpPr>
        <p:spPr>
          <a:xfrm rot="10800000" flipV="1">
            <a:off x="4941951" y="5044736"/>
            <a:ext cx="2186209" cy="40396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altLang="zh-HK" dirty="0" smtClean="0"/>
              <a:t>4</a:t>
            </a:r>
            <a:r>
              <a:rPr lang="en-US" altLang="zh-HK" baseline="30000" dirty="0" smtClean="0"/>
              <a:t>th</a:t>
            </a:r>
            <a:r>
              <a:rPr lang="en-US" altLang="zh-HK" dirty="0" smtClean="0"/>
              <a:t> iteration</a:t>
            </a:r>
            <a:endParaRPr lang="zh-HK" altLang="en-US" dirty="0"/>
          </a:p>
        </p:txBody>
      </p:sp>
      <p:cxnSp>
        <p:nvCxnSpPr>
          <p:cNvPr id="51" name="Straight Arrow Connector 50"/>
          <p:cNvCxnSpPr/>
          <p:nvPr/>
        </p:nvCxnSpPr>
        <p:spPr>
          <a:xfrm flipH="1" flipV="1">
            <a:off x="7306957" y="6221879"/>
            <a:ext cx="246368" cy="167321"/>
          </a:xfrm>
          <a:prstGeom prst="straightConnector1">
            <a:avLst/>
          </a:prstGeom>
          <a:ln w="28575">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8016095" y="5376213"/>
            <a:ext cx="1184139" cy="307777"/>
          </a:xfrm>
          <a:prstGeom prst="rect">
            <a:avLst/>
          </a:prstGeom>
          <a:noFill/>
        </p:spPr>
        <p:txBody>
          <a:bodyPr wrap="square" rtlCol="0">
            <a:spAutoFit/>
          </a:bodyPr>
          <a:lstStyle/>
          <a:p>
            <a:r>
              <a:rPr lang="en-US" sz="1400" dirty="0" smtClean="0">
                <a:solidFill>
                  <a:srgbClr val="FF0000"/>
                </a:solidFill>
              </a:rPr>
              <a:t>Satisfy </a:t>
            </a:r>
            <a:r>
              <a:rPr lang="en-US" sz="1400" i="1" dirty="0" smtClean="0">
                <a:solidFill>
                  <a:srgbClr val="FF0000"/>
                </a:solidFill>
              </a:rPr>
              <a:t>r</a:t>
            </a:r>
            <a:r>
              <a:rPr lang="en-US" sz="1400" i="1" baseline="-25000" dirty="0" smtClean="0">
                <a:solidFill>
                  <a:srgbClr val="FF0000"/>
                </a:solidFill>
              </a:rPr>
              <a:t>6</a:t>
            </a:r>
            <a:endParaRPr lang="en-US" sz="1400" i="1" baseline="-25000" dirty="0">
              <a:solidFill>
                <a:srgbClr val="FF0000"/>
              </a:solidFill>
            </a:endParaRPr>
          </a:p>
        </p:txBody>
      </p:sp>
      <p:sp>
        <p:nvSpPr>
          <p:cNvPr id="26" name="TextBox 25"/>
          <p:cNvSpPr txBox="1"/>
          <p:nvPr/>
        </p:nvSpPr>
        <p:spPr>
          <a:xfrm>
            <a:off x="2593588" y="2357585"/>
            <a:ext cx="2028977"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,22.1,false&gt;</a:t>
            </a:r>
            <a:endParaRPr lang="zh-HK" altLang="en-US" sz="1400" dirty="0"/>
          </a:p>
        </p:txBody>
      </p:sp>
      <p:sp>
        <p:nvSpPr>
          <p:cNvPr id="61" name="TextBox 60"/>
          <p:cNvSpPr txBox="1"/>
          <p:nvPr/>
        </p:nvSpPr>
        <p:spPr>
          <a:xfrm>
            <a:off x="377771" y="2369185"/>
            <a:ext cx="2028976" cy="307777"/>
          </a:xfrm>
          <a:prstGeom prst="rect">
            <a:avLst/>
          </a:prstGeom>
          <a:noFill/>
          <a:ln w="19050">
            <a:solidFill>
              <a:srgbClr val="00B0F0"/>
            </a:solidFill>
          </a:ln>
        </p:spPr>
        <p:txBody>
          <a:bodyPr wrap="square" rtlCol="0">
            <a:spAutoFit/>
          </a:bodyPr>
          <a:lstStyle/>
          <a:p>
            <a:pPr algn="ctr"/>
            <a:r>
              <a:rPr lang="en-US" altLang="zh-HK" sz="12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,0,false</a:t>
            </a:r>
            <a:r>
              <a:rPr lang="en-US" altLang="zh-HK" sz="1200" dirty="0" smtClean="0"/>
              <a:t>&gt;</a:t>
            </a:r>
            <a:endParaRPr lang="zh-HK" altLang="en-US" sz="1200" dirty="0"/>
          </a:p>
        </p:txBody>
      </p:sp>
      <p:sp>
        <p:nvSpPr>
          <p:cNvPr id="62" name="TextBox 61"/>
          <p:cNvSpPr txBox="1"/>
          <p:nvPr/>
        </p:nvSpPr>
        <p:spPr>
          <a:xfrm>
            <a:off x="366686" y="2693682"/>
            <a:ext cx="2034559"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,5.5,false&gt;</a:t>
            </a:r>
            <a:endParaRPr lang="zh-HK" altLang="en-US" sz="1400" dirty="0"/>
          </a:p>
        </p:txBody>
      </p:sp>
      <p:sp>
        <p:nvSpPr>
          <p:cNvPr id="63" name="TextBox 62"/>
          <p:cNvSpPr txBox="1"/>
          <p:nvPr/>
        </p:nvSpPr>
        <p:spPr>
          <a:xfrm>
            <a:off x="366687" y="3018179"/>
            <a:ext cx="2034559"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,5.6,false&gt;</a:t>
            </a:r>
            <a:endParaRPr lang="zh-HK" altLang="en-US" sz="1400" dirty="0"/>
          </a:p>
        </p:txBody>
      </p:sp>
      <p:sp>
        <p:nvSpPr>
          <p:cNvPr id="64" name="TextBox 63"/>
          <p:cNvSpPr txBox="1"/>
          <p:nvPr/>
        </p:nvSpPr>
        <p:spPr>
          <a:xfrm>
            <a:off x="366688" y="3341686"/>
            <a:ext cx="2034559"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
        <p:nvSpPr>
          <p:cNvPr id="65" name="TextBox 64"/>
          <p:cNvSpPr txBox="1"/>
          <p:nvPr/>
        </p:nvSpPr>
        <p:spPr>
          <a:xfrm>
            <a:off x="2593588" y="2668605"/>
            <a:ext cx="2028977"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,39.5,false&gt;</a:t>
            </a:r>
            <a:endParaRPr lang="zh-HK" altLang="en-US" sz="1400" dirty="0"/>
          </a:p>
        </p:txBody>
      </p:sp>
      <p:sp>
        <p:nvSpPr>
          <p:cNvPr id="66" name="TextBox 65"/>
          <p:cNvSpPr txBox="1"/>
          <p:nvPr/>
        </p:nvSpPr>
        <p:spPr>
          <a:xfrm>
            <a:off x="1499751" y="4417895"/>
            <a:ext cx="2028976" cy="307777"/>
          </a:xfrm>
          <a:prstGeom prst="rect">
            <a:avLst/>
          </a:prstGeom>
          <a:noFill/>
          <a:ln w="19050">
            <a:solidFill>
              <a:srgbClr val="00B0F0"/>
            </a:solidFill>
          </a:ln>
        </p:spPr>
        <p:txBody>
          <a:bodyPr wrap="square" rtlCol="0">
            <a:spAutoFit/>
          </a:bodyPr>
          <a:lstStyle/>
          <a:p>
            <a:pPr algn="ctr"/>
            <a:r>
              <a:rPr lang="en-US" altLang="zh-HK" sz="12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,0,false</a:t>
            </a:r>
            <a:r>
              <a:rPr lang="en-US" altLang="zh-HK" sz="1200" dirty="0" smtClean="0"/>
              <a:t>&gt;</a:t>
            </a:r>
            <a:endParaRPr lang="zh-HK" altLang="en-US" sz="1200" dirty="0"/>
          </a:p>
        </p:txBody>
      </p:sp>
      <p:sp>
        <p:nvSpPr>
          <p:cNvPr id="67" name="TextBox 66"/>
          <p:cNvSpPr txBox="1"/>
          <p:nvPr/>
        </p:nvSpPr>
        <p:spPr>
          <a:xfrm>
            <a:off x="1499751" y="4744651"/>
            <a:ext cx="2028977"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,22.1,false&gt;</a:t>
            </a:r>
            <a:endParaRPr lang="zh-HK" altLang="en-US" sz="1400" dirty="0"/>
          </a:p>
        </p:txBody>
      </p:sp>
      <p:sp>
        <p:nvSpPr>
          <p:cNvPr id="68" name="TextBox 67"/>
          <p:cNvSpPr txBox="1"/>
          <p:nvPr/>
        </p:nvSpPr>
        <p:spPr>
          <a:xfrm>
            <a:off x="343028" y="5287857"/>
            <a:ext cx="2034559"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,5.5,false&gt;</a:t>
            </a:r>
            <a:endParaRPr lang="zh-HK" altLang="en-US" sz="1400" dirty="0"/>
          </a:p>
        </p:txBody>
      </p:sp>
      <p:sp>
        <p:nvSpPr>
          <p:cNvPr id="71" name="TextBox 70"/>
          <p:cNvSpPr txBox="1"/>
          <p:nvPr/>
        </p:nvSpPr>
        <p:spPr>
          <a:xfrm>
            <a:off x="5825600" y="3732985"/>
            <a:ext cx="2028977"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,10,</a:t>
            </a:r>
            <a:r>
              <a:rPr lang="en-US" altLang="zh-HK" sz="1400" dirty="0" smtClean="0">
                <a:solidFill>
                  <a:srgbClr val="FF0000"/>
                </a:solidFill>
              </a:rPr>
              <a:t>true</a:t>
            </a:r>
            <a:r>
              <a:rPr lang="en-US" altLang="zh-HK" sz="1400" dirty="0" smtClean="0"/>
              <a:t>&gt;</a:t>
            </a:r>
            <a:endParaRPr lang="zh-HK" altLang="en-US" sz="1400" dirty="0"/>
          </a:p>
        </p:txBody>
      </p:sp>
      <p:sp>
        <p:nvSpPr>
          <p:cNvPr id="72" name="TextBox 71"/>
          <p:cNvSpPr txBox="1"/>
          <p:nvPr/>
        </p:nvSpPr>
        <p:spPr>
          <a:xfrm>
            <a:off x="2459941" y="5312105"/>
            <a:ext cx="2028977"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,39.5,false&gt;</a:t>
            </a:r>
            <a:endParaRPr lang="zh-HK" altLang="en-US" sz="1400" dirty="0"/>
          </a:p>
        </p:txBody>
      </p:sp>
      <p:sp>
        <p:nvSpPr>
          <p:cNvPr id="74" name="TextBox 73"/>
          <p:cNvSpPr txBox="1"/>
          <p:nvPr/>
        </p:nvSpPr>
        <p:spPr>
          <a:xfrm>
            <a:off x="1494936" y="4108496"/>
            <a:ext cx="2027552"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,0,</a:t>
            </a:r>
            <a:r>
              <a:rPr lang="en-US" altLang="zh-HK" sz="1400" dirty="0" smtClean="0">
                <a:solidFill>
                  <a:srgbClr val="FF0000"/>
                </a:solidFill>
              </a:rPr>
              <a:t>true</a:t>
            </a:r>
            <a:r>
              <a:rPr lang="en-US" altLang="zh-HK" sz="1400" dirty="0" smtClean="0"/>
              <a:t>&gt;</a:t>
            </a:r>
            <a:endParaRPr lang="zh-HK" altLang="en-US" sz="1400" dirty="0"/>
          </a:p>
        </p:txBody>
      </p:sp>
      <p:sp>
        <p:nvSpPr>
          <p:cNvPr id="75" name="TextBox 74"/>
          <p:cNvSpPr txBox="1"/>
          <p:nvPr/>
        </p:nvSpPr>
        <p:spPr>
          <a:xfrm>
            <a:off x="336021" y="5589600"/>
            <a:ext cx="2038062"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,5.6,false&gt;</a:t>
            </a:r>
            <a:endParaRPr lang="zh-HK" altLang="en-US" sz="1400" dirty="0"/>
          </a:p>
        </p:txBody>
      </p:sp>
      <p:sp>
        <p:nvSpPr>
          <p:cNvPr id="76" name="TextBox 75"/>
          <p:cNvSpPr txBox="1"/>
          <p:nvPr/>
        </p:nvSpPr>
        <p:spPr>
          <a:xfrm>
            <a:off x="315896" y="5897376"/>
            <a:ext cx="2048573"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
        <p:nvSpPr>
          <p:cNvPr id="77" name="TextBox 76"/>
          <p:cNvSpPr txBox="1"/>
          <p:nvPr/>
        </p:nvSpPr>
        <p:spPr>
          <a:xfrm>
            <a:off x="336021" y="5290756"/>
            <a:ext cx="2034559"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,5.5,false&gt;</a:t>
            </a:r>
            <a:endParaRPr lang="zh-HK" altLang="en-US" sz="1400" dirty="0"/>
          </a:p>
        </p:txBody>
      </p:sp>
      <p:sp>
        <p:nvSpPr>
          <p:cNvPr id="78" name="TextBox 77"/>
          <p:cNvSpPr txBox="1"/>
          <p:nvPr/>
        </p:nvSpPr>
        <p:spPr>
          <a:xfrm>
            <a:off x="336917" y="5287856"/>
            <a:ext cx="2027552"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,0,</a:t>
            </a:r>
            <a:r>
              <a:rPr lang="en-US" altLang="zh-HK" sz="1400" dirty="0" smtClean="0">
                <a:solidFill>
                  <a:srgbClr val="FF0000"/>
                </a:solidFill>
              </a:rPr>
              <a:t>true</a:t>
            </a:r>
            <a:r>
              <a:rPr lang="en-US" altLang="zh-HK" sz="1400" dirty="0" smtClean="0"/>
              <a:t>&gt;</a:t>
            </a:r>
            <a:endParaRPr lang="zh-HK" altLang="en-US" sz="1400" dirty="0"/>
          </a:p>
        </p:txBody>
      </p:sp>
      <p:sp>
        <p:nvSpPr>
          <p:cNvPr id="79" name="TextBox 78"/>
          <p:cNvSpPr txBox="1"/>
          <p:nvPr/>
        </p:nvSpPr>
        <p:spPr>
          <a:xfrm>
            <a:off x="329014" y="5592499"/>
            <a:ext cx="2034559"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,5.6,false&gt;</a:t>
            </a:r>
            <a:endParaRPr lang="zh-HK" altLang="en-US" sz="1400" dirty="0"/>
          </a:p>
        </p:txBody>
      </p:sp>
      <p:sp>
        <p:nvSpPr>
          <p:cNvPr id="80" name="TextBox 79"/>
          <p:cNvSpPr txBox="1"/>
          <p:nvPr/>
        </p:nvSpPr>
        <p:spPr>
          <a:xfrm>
            <a:off x="322007" y="5901747"/>
            <a:ext cx="2034559"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
        <p:nvSpPr>
          <p:cNvPr id="81" name="TextBox 80"/>
          <p:cNvSpPr txBox="1"/>
          <p:nvPr/>
        </p:nvSpPr>
        <p:spPr>
          <a:xfrm>
            <a:off x="5831591" y="1555817"/>
            <a:ext cx="2027552"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,0,</a:t>
            </a:r>
            <a:r>
              <a:rPr lang="en-US" altLang="zh-HK" sz="1400" dirty="0" smtClean="0">
                <a:solidFill>
                  <a:srgbClr val="FF0000"/>
                </a:solidFill>
              </a:rPr>
              <a:t>true</a:t>
            </a:r>
            <a:r>
              <a:rPr lang="en-US" altLang="zh-HK" sz="1400" dirty="0" smtClean="0"/>
              <a:t>&gt;</a:t>
            </a:r>
            <a:endParaRPr lang="zh-HK" altLang="en-US" sz="1400" dirty="0"/>
          </a:p>
        </p:txBody>
      </p:sp>
      <p:sp>
        <p:nvSpPr>
          <p:cNvPr id="82" name="TextBox 81"/>
          <p:cNvSpPr txBox="1"/>
          <p:nvPr/>
        </p:nvSpPr>
        <p:spPr>
          <a:xfrm>
            <a:off x="5825601" y="2002034"/>
            <a:ext cx="2028977"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,22.1,false&gt;</a:t>
            </a:r>
            <a:endParaRPr lang="zh-HK" altLang="en-US" sz="1400" dirty="0"/>
          </a:p>
        </p:txBody>
      </p:sp>
      <p:sp>
        <p:nvSpPr>
          <p:cNvPr id="86" name="TextBox 85"/>
          <p:cNvSpPr txBox="1"/>
          <p:nvPr/>
        </p:nvSpPr>
        <p:spPr>
          <a:xfrm>
            <a:off x="4941951" y="2447476"/>
            <a:ext cx="2034559"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,5.5,false&gt;</a:t>
            </a:r>
            <a:endParaRPr lang="zh-HK" altLang="en-US" sz="1400" dirty="0"/>
          </a:p>
        </p:txBody>
      </p:sp>
      <p:sp>
        <p:nvSpPr>
          <p:cNvPr id="87" name="TextBox 86"/>
          <p:cNvSpPr txBox="1"/>
          <p:nvPr/>
        </p:nvSpPr>
        <p:spPr>
          <a:xfrm>
            <a:off x="4941952" y="2771973"/>
            <a:ext cx="2034559"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,5.6,false&gt;</a:t>
            </a:r>
            <a:endParaRPr lang="zh-HK" altLang="en-US" sz="1400" dirty="0"/>
          </a:p>
        </p:txBody>
      </p:sp>
      <p:sp>
        <p:nvSpPr>
          <p:cNvPr id="88" name="TextBox 87"/>
          <p:cNvSpPr txBox="1"/>
          <p:nvPr/>
        </p:nvSpPr>
        <p:spPr>
          <a:xfrm>
            <a:off x="4941953" y="3095480"/>
            <a:ext cx="2034559"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
        <p:nvSpPr>
          <p:cNvPr id="89" name="TextBox 88"/>
          <p:cNvSpPr txBox="1"/>
          <p:nvPr/>
        </p:nvSpPr>
        <p:spPr>
          <a:xfrm>
            <a:off x="7010140" y="2445968"/>
            <a:ext cx="2028977"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,39.5,false&gt;</a:t>
            </a:r>
            <a:endParaRPr lang="zh-HK" altLang="en-US" sz="1400" dirty="0"/>
          </a:p>
        </p:txBody>
      </p:sp>
      <p:sp>
        <p:nvSpPr>
          <p:cNvPr id="94" name="TextBox 93"/>
          <p:cNvSpPr txBox="1"/>
          <p:nvPr/>
        </p:nvSpPr>
        <p:spPr>
          <a:xfrm>
            <a:off x="5829284" y="3733641"/>
            <a:ext cx="2034559"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,5.6,false&gt;</a:t>
            </a:r>
            <a:endParaRPr lang="zh-HK" altLang="en-US" sz="1400" dirty="0"/>
          </a:p>
        </p:txBody>
      </p:sp>
      <p:sp>
        <p:nvSpPr>
          <p:cNvPr id="95" name="TextBox 94"/>
          <p:cNvSpPr txBox="1"/>
          <p:nvPr/>
        </p:nvSpPr>
        <p:spPr>
          <a:xfrm>
            <a:off x="5825601" y="4175194"/>
            <a:ext cx="2028977"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,22.1,false&gt;</a:t>
            </a:r>
            <a:endParaRPr lang="zh-HK" altLang="en-US" sz="1400" dirty="0"/>
          </a:p>
        </p:txBody>
      </p:sp>
      <p:sp>
        <p:nvSpPr>
          <p:cNvPr id="104" name="TextBox 103"/>
          <p:cNvSpPr txBox="1"/>
          <p:nvPr/>
        </p:nvSpPr>
        <p:spPr>
          <a:xfrm>
            <a:off x="4812004" y="4609859"/>
            <a:ext cx="2034559"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
        <p:nvSpPr>
          <p:cNvPr id="105" name="TextBox 104"/>
          <p:cNvSpPr txBox="1"/>
          <p:nvPr/>
        </p:nvSpPr>
        <p:spPr>
          <a:xfrm>
            <a:off x="6942243" y="4579858"/>
            <a:ext cx="2028977"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,39.5,false&gt;</a:t>
            </a:r>
            <a:endParaRPr lang="zh-HK" altLang="en-US" sz="1400" dirty="0"/>
          </a:p>
        </p:txBody>
      </p:sp>
      <p:sp>
        <p:nvSpPr>
          <p:cNvPr id="108" name="TextBox 107"/>
          <p:cNvSpPr txBox="1"/>
          <p:nvPr/>
        </p:nvSpPr>
        <p:spPr>
          <a:xfrm>
            <a:off x="4812003" y="4609915"/>
            <a:ext cx="2034559"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,10,</a:t>
            </a:r>
            <a:r>
              <a:rPr lang="en-US" altLang="zh-HK" sz="1400" dirty="0" smtClean="0">
                <a:solidFill>
                  <a:srgbClr val="FF0000"/>
                </a:solidFill>
              </a:rPr>
              <a:t>true</a:t>
            </a:r>
            <a:r>
              <a:rPr lang="en-US" altLang="zh-HK" sz="1400" dirty="0" smtClean="0"/>
              <a:t>&gt;</a:t>
            </a:r>
            <a:endParaRPr lang="zh-HK" altLang="en-US" sz="1400" dirty="0"/>
          </a:p>
        </p:txBody>
      </p:sp>
      <p:sp>
        <p:nvSpPr>
          <p:cNvPr id="109" name="TextBox 108"/>
          <p:cNvSpPr txBox="1"/>
          <p:nvPr/>
        </p:nvSpPr>
        <p:spPr>
          <a:xfrm>
            <a:off x="5901260" y="5380504"/>
            <a:ext cx="2034559"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0</a:t>
            </a:r>
            <a:r>
              <a:rPr lang="en-US" altLang="zh-HK" sz="1400" i="1" dirty="0" smtClean="0"/>
              <a:t>,r</a:t>
            </a:r>
            <a:r>
              <a:rPr lang="en-US" altLang="zh-HK" sz="1400" i="1" baseline="-25000" dirty="0" smtClean="0"/>
              <a:t>1</a:t>
            </a:r>
            <a:r>
              <a:rPr lang="en-US" altLang="zh-HK" sz="1400" dirty="0" smtClean="0"/>
              <a:t>,10,</a:t>
            </a:r>
            <a:r>
              <a:rPr lang="en-US" altLang="zh-HK" sz="1400" dirty="0" smtClean="0">
                <a:solidFill>
                  <a:srgbClr val="FF0000"/>
                </a:solidFill>
              </a:rPr>
              <a:t>true</a:t>
            </a:r>
            <a:r>
              <a:rPr lang="en-US" altLang="zh-HK" sz="1400" dirty="0" smtClean="0"/>
              <a:t>&gt;</a:t>
            </a:r>
            <a:endParaRPr lang="zh-HK" altLang="en-US" sz="1400" dirty="0"/>
          </a:p>
        </p:txBody>
      </p:sp>
      <p:sp>
        <p:nvSpPr>
          <p:cNvPr id="110" name="TextBox 109"/>
          <p:cNvSpPr txBox="1"/>
          <p:nvPr/>
        </p:nvSpPr>
        <p:spPr>
          <a:xfrm>
            <a:off x="5906842" y="5914101"/>
            <a:ext cx="2028977" cy="307777"/>
          </a:xfrm>
          <a:prstGeom prst="rect">
            <a:avLst/>
          </a:prstGeom>
          <a:noFill/>
          <a:ln w="19050">
            <a:solidFill>
              <a:schemeClr val="accent4"/>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6</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,22.1,false&gt;</a:t>
            </a:r>
            <a:endParaRPr lang="zh-HK" altLang="en-US" sz="1400" dirty="0"/>
          </a:p>
        </p:txBody>
      </p:sp>
      <p:sp>
        <p:nvSpPr>
          <p:cNvPr id="114" name="TextBox 113"/>
          <p:cNvSpPr txBox="1"/>
          <p:nvPr/>
        </p:nvSpPr>
        <p:spPr>
          <a:xfrm>
            <a:off x="6942243" y="6389200"/>
            <a:ext cx="2028977" cy="307777"/>
          </a:xfrm>
          <a:prstGeom prst="rect">
            <a:avLst/>
          </a:prstGeom>
          <a:noFill/>
          <a:ln w="19050">
            <a:solidFill>
              <a:srgbClr val="00B0F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7</a:t>
            </a:r>
            <a:r>
              <a:rPr lang="en-US" altLang="zh-HK" sz="1400" i="1" dirty="0" smtClean="0"/>
              <a:t>,c</a:t>
            </a:r>
            <a:r>
              <a:rPr lang="en-US" altLang="zh-HK" sz="1400" i="1" baseline="-25000" dirty="0" smtClean="0"/>
              <a:t>2</a:t>
            </a:r>
            <a:r>
              <a:rPr lang="en-US" altLang="zh-HK" sz="1400" i="1" dirty="0" smtClean="0"/>
              <a:t>,r</a:t>
            </a:r>
            <a:r>
              <a:rPr lang="en-US" altLang="zh-HK" sz="1400" i="1" baseline="-25000" dirty="0" smtClean="0"/>
              <a:t>3</a:t>
            </a:r>
            <a:r>
              <a:rPr lang="en-US" altLang="zh-HK" sz="1400" i="1" dirty="0" smtClean="0"/>
              <a:t>,r</a:t>
            </a:r>
            <a:r>
              <a:rPr lang="en-US" altLang="zh-HK" sz="1400" i="1" baseline="-25000" dirty="0" smtClean="0"/>
              <a:t>4</a:t>
            </a:r>
            <a:r>
              <a:rPr lang="en-US" altLang="zh-HK" sz="1400" dirty="0" smtClean="0"/>
              <a:t>,39.5,false&gt;</a:t>
            </a:r>
            <a:endParaRPr lang="zh-HK" altLang="en-US" sz="1400" dirty="0"/>
          </a:p>
        </p:txBody>
      </p:sp>
      <p:sp>
        <p:nvSpPr>
          <p:cNvPr id="115" name="TextBox 114"/>
          <p:cNvSpPr txBox="1"/>
          <p:nvPr/>
        </p:nvSpPr>
        <p:spPr>
          <a:xfrm>
            <a:off x="4808320" y="6382784"/>
            <a:ext cx="2034559"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
        <p:nvSpPr>
          <p:cNvPr id="119" name="TextBox 118"/>
          <p:cNvSpPr txBox="1"/>
          <p:nvPr/>
        </p:nvSpPr>
        <p:spPr>
          <a:xfrm>
            <a:off x="4805529" y="4609751"/>
            <a:ext cx="2034559" cy="307777"/>
          </a:xfrm>
          <a:prstGeom prst="rect">
            <a:avLst/>
          </a:prstGeom>
          <a:noFill/>
          <a:ln w="19050">
            <a:solidFill>
              <a:srgbClr val="92D050"/>
            </a:solidFill>
          </a:ln>
        </p:spPr>
        <p:txBody>
          <a:bodyPr wrap="square" rtlCol="0">
            <a:spAutoFit/>
          </a:bodyPr>
          <a:lstStyle/>
          <a:p>
            <a:pPr algn="ctr"/>
            <a:r>
              <a:rPr lang="en-US" altLang="zh-HK" sz="1400" dirty="0" smtClean="0"/>
              <a:t>&lt;</a:t>
            </a:r>
            <a:r>
              <a:rPr lang="en-US" altLang="zh-HK" sz="1400" i="1" dirty="0" smtClean="0"/>
              <a:t>r</a:t>
            </a:r>
            <a:r>
              <a:rPr lang="en-US" altLang="zh-HK" sz="1400" i="1" baseline="-25000" dirty="0" smtClean="0"/>
              <a:t>5</a:t>
            </a:r>
            <a:r>
              <a:rPr lang="en-US" altLang="zh-HK" sz="1400" i="1" dirty="0" smtClean="0"/>
              <a:t>,c</a:t>
            </a:r>
            <a:r>
              <a:rPr lang="en-US" altLang="zh-HK" sz="1400" i="1" baseline="-25000" dirty="0" smtClean="0"/>
              <a:t>1</a:t>
            </a:r>
            <a:r>
              <a:rPr lang="en-US" altLang="zh-HK" sz="1400" i="1" dirty="0" smtClean="0"/>
              <a:t>,r</a:t>
            </a:r>
            <a:r>
              <a:rPr lang="en-US" altLang="zh-HK" sz="1400" i="1" baseline="-25000" dirty="0" smtClean="0"/>
              <a:t>1</a:t>
            </a:r>
            <a:r>
              <a:rPr lang="en-US" altLang="zh-HK" sz="1400" i="1" dirty="0" smtClean="0"/>
              <a:t>,r</a:t>
            </a:r>
            <a:r>
              <a:rPr lang="en-US" altLang="zh-HK" sz="1400" i="1" baseline="-25000" dirty="0" smtClean="0"/>
              <a:t>2</a:t>
            </a:r>
            <a:r>
              <a:rPr lang="en-US" altLang="zh-HK" sz="1400" dirty="0" smtClean="0"/>
              <a:t>,14.1,false&gt;</a:t>
            </a:r>
            <a:endParaRPr lang="zh-HK" altLang="en-US" sz="1400" dirty="0"/>
          </a:p>
        </p:txBody>
      </p:sp>
    </p:spTree>
    <p:extLst>
      <p:ext uri="{BB962C8B-B14F-4D97-AF65-F5344CB8AC3E}">
        <p14:creationId xmlns:p14="http://schemas.microsoft.com/office/powerpoint/2010/main" val="162334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42" presetClass="path" presetSubtype="0" accel="50000" decel="50000" fill="hold" grpId="2" nodeType="clickEffect">
                                  <p:stCondLst>
                                    <p:cond delay="0"/>
                                  </p:stCondLst>
                                  <p:childTnLst>
                                    <p:animMotion origin="layout" path="M 3.05556E-6 -4.07407E-6 L 0.11041 -0.11458 " pathEditMode="relative" rAng="0" ptsTypes="AA">
                                      <p:cBhvr>
                                        <p:cTn id="32" dur="250" fill="hold"/>
                                        <p:tgtEl>
                                          <p:spTgt spid="61"/>
                                        </p:tgtEl>
                                        <p:attrNameLst>
                                          <p:attrName>ppt_x</p:attrName>
                                          <p:attrName>ppt_y</p:attrName>
                                        </p:attrNameLst>
                                      </p:cBhvr>
                                      <p:rCtr x="5521" y="-5741"/>
                                    </p:animMotion>
                                  </p:childTnLst>
                                </p:cTn>
                              </p:par>
                              <p:par>
                                <p:cTn id="33" presetID="42" presetClass="path" presetSubtype="0" accel="50000" decel="50000" fill="hold" grpId="1" nodeType="withEffect">
                                  <p:stCondLst>
                                    <p:cond delay="0"/>
                                  </p:stCondLst>
                                  <p:childTnLst>
                                    <p:animMotion origin="layout" path="M 1.94444E-6 -3.7037E-6 L -0.13195 -0.06736 " pathEditMode="relative" rAng="0" ptsTypes="AA">
                                      <p:cBhvr>
                                        <p:cTn id="34" dur="250" fill="hold"/>
                                        <p:tgtEl>
                                          <p:spTgt spid="26"/>
                                        </p:tgtEl>
                                        <p:attrNameLst>
                                          <p:attrName>ppt_x</p:attrName>
                                          <p:attrName>ppt_y</p:attrName>
                                        </p:attrNameLst>
                                      </p:cBhvr>
                                      <p:rCtr x="-6597" y="-3380"/>
                                    </p:animMotion>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6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7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7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42" presetClass="path" presetSubtype="0" accel="50000" decel="50000" fill="hold" grpId="1" nodeType="clickEffect">
                                  <p:stCondLst>
                                    <p:cond delay="0"/>
                                  </p:stCondLst>
                                  <p:childTnLst>
                                    <p:animMotion origin="layout" path="M 0 3.33333E-6 L 0.00035 -0.05139 " pathEditMode="relative" rAng="0" ptsTypes="AA">
                                      <p:cBhvr>
                                        <p:cTn id="70" dur="250" fill="hold"/>
                                        <p:tgtEl>
                                          <p:spTgt spid="66"/>
                                        </p:tgtEl>
                                        <p:attrNameLst>
                                          <p:attrName>ppt_x</p:attrName>
                                          <p:attrName>ppt_y</p:attrName>
                                        </p:attrNameLst>
                                      </p:cBhvr>
                                      <p:rCtr x="17" y="-2569"/>
                                    </p:animMotion>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grpId="2" nodeType="clickEffect">
                                  <p:stCondLst>
                                    <p:cond delay="0"/>
                                  </p:stCondLst>
                                  <p:childTnLst>
                                    <p:set>
                                      <p:cBhvr>
                                        <p:cTn id="74" dur="1" fill="hold">
                                          <p:stCondLst>
                                            <p:cond delay="0"/>
                                          </p:stCondLst>
                                        </p:cTn>
                                        <p:tgtEl>
                                          <p:spTgt spid="66"/>
                                        </p:tgtEl>
                                        <p:attrNameLst>
                                          <p:attrName>style.visibility</p:attrName>
                                        </p:attrNameLst>
                                      </p:cBhvr>
                                      <p:to>
                                        <p:strVal val="hidden"/>
                                      </p:to>
                                    </p:set>
                                  </p:childTnLst>
                                </p:cTn>
                              </p:par>
                              <p:par>
                                <p:cTn id="75" presetID="1" presetClass="entr" presetSubtype="0" fill="hold" grpId="0" nodeType="withEffect">
                                  <p:stCondLst>
                                    <p:cond delay="0"/>
                                  </p:stCondLst>
                                  <p:childTnLst>
                                    <p:set>
                                      <p:cBhvr>
                                        <p:cTn id="76" dur="1" fill="hold">
                                          <p:stCondLst>
                                            <p:cond delay="0"/>
                                          </p:stCondLst>
                                        </p:cTn>
                                        <p:tgtEl>
                                          <p:spTgt spid="74"/>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42" presetClass="path" presetSubtype="0" accel="50000" decel="50000" fill="hold" grpId="1" nodeType="clickEffect">
                                  <p:stCondLst>
                                    <p:cond delay="0"/>
                                  </p:stCondLst>
                                  <p:childTnLst>
                                    <p:animMotion origin="layout" path="M -4.72222E-6 1.48148E-6 L -0.00086 0.04398 " pathEditMode="relative" rAng="0" ptsTypes="AA">
                                      <p:cBhvr>
                                        <p:cTn id="82" dur="10" fill="hold"/>
                                        <p:tgtEl>
                                          <p:spTgt spid="68"/>
                                        </p:tgtEl>
                                        <p:attrNameLst>
                                          <p:attrName>ppt_x</p:attrName>
                                          <p:attrName>ppt_y</p:attrName>
                                        </p:attrNameLst>
                                      </p:cBhvr>
                                      <p:rCtr x="-52" y="2199"/>
                                    </p:animMotion>
                                  </p:childTnLst>
                                </p:cTn>
                              </p:par>
                              <p:par>
                                <p:cTn id="83" presetID="42" presetClass="path" presetSubtype="0" accel="50000" decel="50000" fill="hold" grpId="1" nodeType="withEffect">
                                  <p:stCondLst>
                                    <p:cond delay="0"/>
                                  </p:stCondLst>
                                  <p:childTnLst>
                                    <p:animMotion origin="layout" path="M -2.77778E-7 0 L -0.00069 0.04514 " pathEditMode="relative" rAng="0" ptsTypes="AA">
                                      <p:cBhvr>
                                        <p:cTn id="84" dur="10" fill="hold"/>
                                        <p:tgtEl>
                                          <p:spTgt spid="75"/>
                                        </p:tgtEl>
                                        <p:attrNameLst>
                                          <p:attrName>ppt_x</p:attrName>
                                          <p:attrName>ppt_y</p:attrName>
                                        </p:attrNameLst>
                                      </p:cBhvr>
                                      <p:rCtr x="-35" y="2245"/>
                                    </p:animMotion>
                                  </p:childTnLst>
                                </p:cTn>
                              </p:par>
                              <p:par>
                                <p:cTn id="85" presetID="42" presetClass="path" presetSubtype="0" accel="50000" decel="50000" fill="hold" grpId="1" nodeType="withEffect">
                                  <p:stCondLst>
                                    <p:cond delay="0"/>
                                  </p:stCondLst>
                                  <p:childTnLst>
                                    <p:animMotion origin="layout" path="M 2.22222E-6 2.59259E-6 L 0.00156 0.04791 " pathEditMode="relative" rAng="0" ptsTypes="AA">
                                      <p:cBhvr>
                                        <p:cTn id="86" dur="10" fill="hold"/>
                                        <p:tgtEl>
                                          <p:spTgt spid="76"/>
                                        </p:tgtEl>
                                        <p:attrNameLst>
                                          <p:attrName>ppt_x</p:attrName>
                                          <p:attrName>ppt_y</p:attrName>
                                        </p:attrNameLst>
                                      </p:cBhvr>
                                      <p:rCtr x="69" y="2384"/>
                                    </p:animMotion>
                                  </p:childTnLst>
                                </p:cTn>
                              </p:par>
                              <p:par>
                                <p:cTn id="87" presetID="1" presetClass="exit" presetSubtype="0" fill="hold" grpId="1" nodeType="withEffect">
                                  <p:stCondLst>
                                    <p:cond delay="0"/>
                                  </p:stCondLst>
                                  <p:childTnLst>
                                    <p:set>
                                      <p:cBhvr>
                                        <p:cTn id="88" dur="1" fill="hold">
                                          <p:stCondLst>
                                            <p:cond delay="0"/>
                                          </p:stCondLst>
                                        </p:cTn>
                                        <p:tgtEl>
                                          <p:spTgt spid="74"/>
                                        </p:tgtEl>
                                        <p:attrNameLst>
                                          <p:attrName>style.visibility</p:attrName>
                                        </p:attrNameLst>
                                      </p:cBhvr>
                                      <p:to>
                                        <p:strVal val="hidden"/>
                                      </p:to>
                                    </p:set>
                                  </p:childTnLst>
                                </p:cTn>
                              </p:par>
                              <p:par>
                                <p:cTn id="89" presetID="1" presetClass="entr" presetSubtype="0" fill="hold" grpId="0" nodeType="withEffect">
                                  <p:stCondLst>
                                    <p:cond delay="0"/>
                                  </p:stCondLst>
                                  <p:childTnLst>
                                    <p:set>
                                      <p:cBhvr>
                                        <p:cTn id="90" dur="1" fill="hold">
                                          <p:stCondLst>
                                            <p:cond delay="0"/>
                                          </p:stCondLst>
                                        </p:cTn>
                                        <p:tgtEl>
                                          <p:spTgt spid="7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42" presetClass="path" presetSubtype="0" accel="50000" decel="50000" fill="hold" grpId="1" nodeType="clickEffect">
                                  <p:stCondLst>
                                    <p:cond delay="0"/>
                                  </p:stCondLst>
                                  <p:childTnLst>
                                    <p:animMotion origin="layout" path="M 5.55556E-7 1.48148E-6 L 0.12639 -0.12685 " pathEditMode="relative" rAng="0" ptsTypes="AA">
                                      <p:cBhvr>
                                        <p:cTn id="94" dur="250" fill="hold"/>
                                        <p:tgtEl>
                                          <p:spTgt spid="78"/>
                                        </p:tgtEl>
                                        <p:attrNameLst>
                                          <p:attrName>ppt_x</p:attrName>
                                          <p:attrName>ppt_y</p:attrName>
                                        </p:attrNameLst>
                                      </p:cBhvr>
                                      <p:rCtr x="6319" y="-6343"/>
                                    </p:animMotion>
                                  </p:childTnLst>
                                </p:cTn>
                              </p:par>
                              <p:par>
                                <p:cTn id="95" presetID="1" presetClass="exit" presetSubtype="0" fill="hold" grpId="2" nodeType="withEffect">
                                  <p:stCondLst>
                                    <p:cond delay="0"/>
                                  </p:stCondLst>
                                  <p:childTnLst>
                                    <p:set>
                                      <p:cBhvr>
                                        <p:cTn id="96" dur="1" fill="hold">
                                          <p:stCondLst>
                                            <p:cond delay="0"/>
                                          </p:stCondLst>
                                        </p:cTn>
                                        <p:tgtEl>
                                          <p:spTgt spid="68"/>
                                        </p:tgtEl>
                                        <p:attrNameLst>
                                          <p:attrName>style.visibility</p:attrName>
                                        </p:attrNameLst>
                                      </p:cBhvr>
                                      <p:to>
                                        <p:strVal val="hidden"/>
                                      </p:to>
                                    </p:set>
                                  </p:childTnLst>
                                </p:cTn>
                              </p:par>
                              <p:par>
                                <p:cTn id="97" presetID="1" presetClass="exit" presetSubtype="0" fill="hold" grpId="2" nodeType="withEffect">
                                  <p:stCondLst>
                                    <p:cond delay="0"/>
                                  </p:stCondLst>
                                  <p:childTnLst>
                                    <p:set>
                                      <p:cBhvr>
                                        <p:cTn id="98" dur="1" fill="hold">
                                          <p:stCondLst>
                                            <p:cond delay="0"/>
                                          </p:stCondLst>
                                        </p:cTn>
                                        <p:tgtEl>
                                          <p:spTgt spid="75"/>
                                        </p:tgtEl>
                                        <p:attrNameLst>
                                          <p:attrName>style.visibility</p:attrName>
                                        </p:attrNameLst>
                                      </p:cBhvr>
                                      <p:to>
                                        <p:strVal val="hidden"/>
                                      </p:to>
                                    </p:set>
                                  </p:childTnLst>
                                </p:cTn>
                              </p:par>
                              <p:par>
                                <p:cTn id="99" presetID="1" presetClass="exit" presetSubtype="0" fill="hold" grpId="2" nodeType="withEffect">
                                  <p:stCondLst>
                                    <p:cond delay="0"/>
                                  </p:stCondLst>
                                  <p:childTnLst>
                                    <p:set>
                                      <p:cBhvr>
                                        <p:cTn id="100" dur="1" fill="hold">
                                          <p:stCondLst>
                                            <p:cond delay="0"/>
                                          </p:stCondLst>
                                        </p:cTn>
                                        <p:tgtEl>
                                          <p:spTgt spid="76"/>
                                        </p:tgtEl>
                                        <p:attrNameLst>
                                          <p:attrName>style.visibility</p:attrName>
                                        </p:attrNameLst>
                                      </p:cBhvr>
                                      <p:to>
                                        <p:strVal val="hidden"/>
                                      </p:to>
                                    </p:set>
                                  </p:childTnLst>
                                </p:cTn>
                              </p:par>
                              <p:par>
                                <p:cTn id="101" presetID="1" presetClass="entr" presetSubtype="0" fill="hold" grpId="0" nodeType="withEffect">
                                  <p:stCondLst>
                                    <p:cond delay="0"/>
                                  </p:stCondLst>
                                  <p:childTnLst>
                                    <p:set>
                                      <p:cBhvr>
                                        <p:cTn id="102" dur="1" fill="hold">
                                          <p:stCondLst>
                                            <p:cond delay="0"/>
                                          </p:stCondLst>
                                        </p:cTn>
                                        <p:tgtEl>
                                          <p:spTgt spid="77"/>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7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80"/>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81"/>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82"/>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44"/>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45"/>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89"/>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86"/>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87"/>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88"/>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41"/>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42"/>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xit" presetSubtype="0" fill="hold" grpId="1" nodeType="clickEffect">
                                  <p:stCondLst>
                                    <p:cond delay="0"/>
                                  </p:stCondLst>
                                  <p:childTnLst>
                                    <p:set>
                                      <p:cBhvr>
                                        <p:cTn id="134" dur="1" fill="hold">
                                          <p:stCondLst>
                                            <p:cond delay="0"/>
                                          </p:stCondLst>
                                        </p:cTn>
                                        <p:tgtEl>
                                          <p:spTgt spid="81"/>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1" presetClass="exit" presetSubtype="0" fill="hold" grpId="1" nodeType="clickEffect">
                                  <p:stCondLst>
                                    <p:cond delay="0"/>
                                  </p:stCondLst>
                                  <p:childTnLst>
                                    <p:set>
                                      <p:cBhvr>
                                        <p:cTn id="138" dur="1" fill="hold">
                                          <p:stCondLst>
                                            <p:cond delay="0"/>
                                          </p:stCondLst>
                                        </p:cTn>
                                        <p:tgtEl>
                                          <p:spTgt spid="86"/>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42" presetClass="path" presetSubtype="0" accel="50000" decel="50000" fill="hold" grpId="1" nodeType="clickEffect">
                                  <p:stCondLst>
                                    <p:cond delay="0"/>
                                  </p:stCondLst>
                                  <p:childTnLst>
                                    <p:animMotion origin="layout" path="M 3.88889E-6 -3.7037E-7 L 0.09635 -0.16042 " pathEditMode="relative" rAng="0" ptsTypes="AA">
                                      <p:cBhvr>
                                        <p:cTn id="142" dur="250" fill="hold"/>
                                        <p:tgtEl>
                                          <p:spTgt spid="87"/>
                                        </p:tgtEl>
                                        <p:attrNameLst>
                                          <p:attrName>ppt_x</p:attrName>
                                          <p:attrName>ppt_y</p:attrName>
                                        </p:attrNameLst>
                                      </p:cBhvr>
                                      <p:rCtr x="4809" y="-8032"/>
                                    </p:animMotion>
                                  </p:childTnLst>
                                </p:cTn>
                              </p:par>
                              <p:par>
                                <p:cTn id="143" presetID="42" presetClass="path" presetSubtype="0" accel="50000" decel="50000" fill="hold" grpId="1" nodeType="withEffect">
                                  <p:stCondLst>
                                    <p:cond delay="0"/>
                                  </p:stCondLst>
                                  <p:childTnLst>
                                    <p:animMotion origin="layout" path="M 3.88889E-6 -2.59259E-6 L 0.00069 -0.09583 " pathEditMode="relative" rAng="0" ptsTypes="AA">
                                      <p:cBhvr>
                                        <p:cTn id="144" dur="250" fill="hold"/>
                                        <p:tgtEl>
                                          <p:spTgt spid="88"/>
                                        </p:tgtEl>
                                        <p:attrNameLst>
                                          <p:attrName>ppt_x</p:attrName>
                                          <p:attrName>ppt_y</p:attrName>
                                        </p:attrNameLst>
                                      </p:cBhvr>
                                      <p:rCtr x="35" y="-4792"/>
                                    </p:animMotion>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40"/>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94"/>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46"/>
                                        </p:tgtEl>
                                        <p:attrNameLst>
                                          <p:attrName>style.visibility</p:attrName>
                                        </p:attrNameLst>
                                      </p:cBhvr>
                                      <p:to>
                                        <p:strVal val="visible"/>
                                      </p:to>
                                    </p:set>
                                  </p:childTnLst>
                                </p:cTn>
                              </p:par>
                              <p:par>
                                <p:cTn id="153" presetID="1" presetClass="entr" presetSubtype="0" fill="hold" grpId="0" nodeType="withEffect">
                                  <p:stCondLst>
                                    <p:cond delay="0"/>
                                  </p:stCondLst>
                                  <p:childTnLst>
                                    <p:set>
                                      <p:cBhvr>
                                        <p:cTn id="154" dur="1" fill="hold">
                                          <p:stCondLst>
                                            <p:cond delay="0"/>
                                          </p:stCondLst>
                                        </p:cTn>
                                        <p:tgtEl>
                                          <p:spTgt spid="95"/>
                                        </p:tgtEl>
                                        <p:attrNameLst>
                                          <p:attrName>style.visibility</p:attrName>
                                        </p:attrNameLst>
                                      </p:cBhvr>
                                      <p:to>
                                        <p:strVal val="visible"/>
                                      </p:to>
                                    </p:set>
                                  </p:childTnLst>
                                </p:cTn>
                              </p:par>
                              <p:par>
                                <p:cTn id="155" presetID="1" presetClass="entr" presetSubtype="0" fill="hold" nodeType="withEffect">
                                  <p:stCondLst>
                                    <p:cond delay="0"/>
                                  </p:stCondLst>
                                  <p:childTnLst>
                                    <p:set>
                                      <p:cBhvr>
                                        <p:cTn id="156" dur="1" fill="hold">
                                          <p:stCondLst>
                                            <p:cond delay="0"/>
                                          </p:stCondLst>
                                        </p:cTn>
                                        <p:tgtEl>
                                          <p:spTgt spid="47"/>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105"/>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104"/>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43"/>
                                        </p:tgtEl>
                                        <p:attrNameLst>
                                          <p:attrName>style.visibility</p:attrName>
                                        </p:attrNameLst>
                                      </p:cBhvr>
                                      <p:to>
                                        <p:strVal val="visible"/>
                                      </p:to>
                                    </p:set>
                                  </p:childTnLst>
                                </p:cTn>
                              </p:par>
                              <p:par>
                                <p:cTn id="165" presetID="1" presetClass="exit" presetSubtype="0" fill="hold" grpId="1" nodeType="withEffect">
                                  <p:stCondLst>
                                    <p:cond delay="0"/>
                                  </p:stCondLst>
                                  <p:childTnLst>
                                    <p:set>
                                      <p:cBhvr>
                                        <p:cTn id="166" dur="1" fill="hold">
                                          <p:stCondLst>
                                            <p:cond delay="0"/>
                                          </p:stCondLst>
                                        </p:cTn>
                                        <p:tgtEl>
                                          <p:spTgt spid="94"/>
                                        </p:tgtEl>
                                        <p:attrNameLst>
                                          <p:attrName>style.visibility</p:attrName>
                                        </p:attrNameLst>
                                      </p:cBhvr>
                                      <p:to>
                                        <p:strVal val="hidden"/>
                                      </p:to>
                                    </p:set>
                                  </p:childTnLst>
                                </p:cTn>
                              </p:par>
                              <p:par>
                                <p:cTn id="167" presetID="1" presetClass="entr" presetSubtype="0" fill="hold" grpId="0" nodeType="withEffect">
                                  <p:stCondLst>
                                    <p:cond delay="0"/>
                                  </p:stCondLst>
                                  <p:childTnLst>
                                    <p:set>
                                      <p:cBhvr>
                                        <p:cTn id="168" dur="1" fill="hold">
                                          <p:stCondLst>
                                            <p:cond delay="0"/>
                                          </p:stCondLst>
                                        </p:cTn>
                                        <p:tgtEl>
                                          <p:spTgt spid="71"/>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xit" presetSubtype="0" fill="hold" grpId="1" nodeType="clickEffect">
                                  <p:stCondLst>
                                    <p:cond delay="0"/>
                                  </p:stCondLst>
                                  <p:childTnLst>
                                    <p:set>
                                      <p:cBhvr>
                                        <p:cTn id="172" dur="1" fill="hold">
                                          <p:stCondLst>
                                            <p:cond delay="0"/>
                                          </p:stCondLst>
                                        </p:cTn>
                                        <p:tgtEl>
                                          <p:spTgt spid="71"/>
                                        </p:tgtEl>
                                        <p:attrNameLst>
                                          <p:attrName>style.visibility</p:attrName>
                                        </p:attrNameLst>
                                      </p:cBhvr>
                                      <p:to>
                                        <p:strVal val="hidden"/>
                                      </p:to>
                                    </p:set>
                                  </p:childTnLst>
                                </p:cTn>
                              </p:par>
                              <p:par>
                                <p:cTn id="173" presetID="42" presetClass="path" presetSubtype="0" accel="50000" decel="50000" fill="hold" grpId="1" nodeType="withEffect">
                                  <p:stCondLst>
                                    <p:cond delay="0"/>
                                  </p:stCondLst>
                                  <p:childTnLst>
                                    <p:animMotion origin="layout" path="M 0 4.07407E-6 L -0.00035 0.04861 " pathEditMode="relative" rAng="0" ptsTypes="AA">
                                      <p:cBhvr>
                                        <p:cTn id="174" dur="10" fill="hold"/>
                                        <p:tgtEl>
                                          <p:spTgt spid="104"/>
                                        </p:tgtEl>
                                        <p:attrNameLst>
                                          <p:attrName>ppt_x</p:attrName>
                                          <p:attrName>ppt_y</p:attrName>
                                        </p:attrNameLst>
                                      </p:cBhvr>
                                      <p:rCtr x="-17" y="2431"/>
                                    </p:animMotion>
                                  </p:childTnLst>
                                </p:cTn>
                              </p:par>
                              <p:par>
                                <p:cTn id="175" presetID="1" presetClass="entr" presetSubtype="0" fill="hold" grpId="0" nodeType="withEffect">
                                  <p:stCondLst>
                                    <p:cond delay="0"/>
                                  </p:stCondLst>
                                  <p:childTnLst>
                                    <p:set>
                                      <p:cBhvr>
                                        <p:cTn id="176" dur="1" fill="hold">
                                          <p:stCondLst>
                                            <p:cond delay="0"/>
                                          </p:stCondLst>
                                        </p:cTn>
                                        <p:tgtEl>
                                          <p:spTgt spid="108"/>
                                        </p:tgtEl>
                                        <p:attrNameLst>
                                          <p:attrName>style.visibility</p:attrName>
                                        </p:attrNameLst>
                                      </p:cBhvr>
                                      <p:to>
                                        <p:strVal val="visible"/>
                                      </p:to>
                                    </p:set>
                                  </p:childTnLst>
                                </p:cTn>
                              </p:par>
                            </p:childTnLst>
                          </p:cTn>
                        </p:par>
                      </p:childTnLst>
                    </p:cTn>
                  </p:par>
                  <p:par>
                    <p:cTn id="177" fill="hold">
                      <p:stCondLst>
                        <p:cond delay="indefinite"/>
                      </p:stCondLst>
                      <p:childTnLst>
                        <p:par>
                          <p:cTn id="178" fill="hold">
                            <p:stCondLst>
                              <p:cond delay="0"/>
                            </p:stCondLst>
                            <p:childTnLst>
                              <p:par>
                                <p:cTn id="179" presetID="42" presetClass="path" presetSubtype="0" accel="50000" decel="50000" fill="hold" grpId="1" nodeType="clickEffect">
                                  <p:stCondLst>
                                    <p:cond delay="0"/>
                                  </p:stCondLst>
                                  <p:childTnLst>
                                    <p:animMotion origin="layout" path="M 0 4.07407E-6 L 0.11128 -0.10764 " pathEditMode="relative" rAng="0" ptsTypes="AA">
                                      <p:cBhvr>
                                        <p:cTn id="180" dur="250" fill="hold"/>
                                        <p:tgtEl>
                                          <p:spTgt spid="108"/>
                                        </p:tgtEl>
                                        <p:attrNameLst>
                                          <p:attrName>ppt_x</p:attrName>
                                          <p:attrName>ppt_y</p:attrName>
                                        </p:attrNameLst>
                                      </p:cBhvr>
                                      <p:rCtr x="5556" y="-5394"/>
                                    </p:animMotion>
                                  </p:childTnLst>
                                </p:cTn>
                              </p:par>
                              <p:par>
                                <p:cTn id="181" presetID="1" presetClass="exit" presetSubtype="0" fill="hold" grpId="2" nodeType="withEffect">
                                  <p:stCondLst>
                                    <p:cond delay="0"/>
                                  </p:stCondLst>
                                  <p:childTnLst>
                                    <p:set>
                                      <p:cBhvr>
                                        <p:cTn id="182" dur="1" fill="hold">
                                          <p:stCondLst>
                                            <p:cond delay="0"/>
                                          </p:stCondLst>
                                        </p:cTn>
                                        <p:tgtEl>
                                          <p:spTgt spid="104"/>
                                        </p:tgtEl>
                                        <p:attrNameLst>
                                          <p:attrName>style.visibility</p:attrName>
                                        </p:attrNameLst>
                                      </p:cBhvr>
                                      <p:to>
                                        <p:strVal val="hidden"/>
                                      </p:to>
                                    </p:set>
                                  </p:childTnLst>
                                </p:cTn>
                              </p:par>
                              <p:par>
                                <p:cTn id="183" presetID="1" presetClass="entr" presetSubtype="0" fill="hold" grpId="0" nodeType="withEffect">
                                  <p:stCondLst>
                                    <p:cond delay="0"/>
                                  </p:stCondLst>
                                  <p:childTnLst>
                                    <p:set>
                                      <p:cBhvr>
                                        <p:cTn id="184" dur="1" fill="hold">
                                          <p:stCondLst>
                                            <p:cond delay="0"/>
                                          </p:stCondLst>
                                        </p:cTn>
                                        <p:tgtEl>
                                          <p:spTgt spid="119"/>
                                        </p:tgtEl>
                                        <p:attrNameLst>
                                          <p:attrName>style.visibility</p:attrName>
                                        </p:attrNameLst>
                                      </p:cBhvr>
                                      <p:to>
                                        <p:strVal val="visible"/>
                                      </p:to>
                                    </p:set>
                                  </p:childTnLst>
                                </p:cTn>
                              </p:par>
                            </p:childTnLst>
                          </p:cTn>
                        </p:par>
                      </p:childTnLst>
                    </p:cTn>
                  </p:par>
                  <p:par>
                    <p:cTn id="185" fill="hold">
                      <p:stCondLst>
                        <p:cond delay="indefinite"/>
                      </p:stCondLst>
                      <p:childTnLst>
                        <p:par>
                          <p:cTn id="186" fill="hold">
                            <p:stCondLst>
                              <p:cond delay="0"/>
                            </p:stCondLst>
                            <p:childTnLst>
                              <p:par>
                                <p:cTn id="187" presetID="1" presetClass="entr" presetSubtype="0" fill="hold" grpId="0" nodeType="clickEffect">
                                  <p:stCondLst>
                                    <p:cond delay="0"/>
                                  </p:stCondLst>
                                  <p:childTnLst>
                                    <p:set>
                                      <p:cBhvr>
                                        <p:cTn id="188" dur="1" fill="hold">
                                          <p:stCondLst>
                                            <p:cond delay="0"/>
                                          </p:stCondLst>
                                        </p:cTn>
                                        <p:tgtEl>
                                          <p:spTgt spid="48"/>
                                        </p:tgtEl>
                                        <p:attrNameLst>
                                          <p:attrName>style.visibility</p:attrName>
                                        </p:attrNameLst>
                                      </p:cBhvr>
                                      <p:to>
                                        <p:strVal val="visible"/>
                                      </p:to>
                                    </p:set>
                                  </p:childTnLst>
                                </p:cTn>
                              </p:par>
                              <p:par>
                                <p:cTn id="189" presetID="1" presetClass="entr" presetSubtype="0" fill="hold" grpId="0" nodeType="withEffect">
                                  <p:stCondLst>
                                    <p:cond delay="0"/>
                                  </p:stCondLst>
                                  <p:childTnLst>
                                    <p:set>
                                      <p:cBhvr>
                                        <p:cTn id="190" dur="1" fill="hold">
                                          <p:stCondLst>
                                            <p:cond delay="0"/>
                                          </p:stCondLst>
                                        </p:cTn>
                                        <p:tgtEl>
                                          <p:spTgt spid="109"/>
                                        </p:tgtEl>
                                        <p:attrNameLst>
                                          <p:attrName>style.visibility</p:attrName>
                                        </p:attrNameLst>
                                      </p:cBhvr>
                                      <p:to>
                                        <p:strVal val="visible"/>
                                      </p:to>
                                    </p:set>
                                  </p:childTnLst>
                                </p:cTn>
                              </p:par>
                              <p:par>
                                <p:cTn id="191" presetID="1" presetClass="entr" presetSubtype="0" fill="hold" grpId="0" nodeType="withEffect">
                                  <p:stCondLst>
                                    <p:cond delay="0"/>
                                  </p:stCondLst>
                                  <p:childTnLst>
                                    <p:set>
                                      <p:cBhvr>
                                        <p:cTn id="192" dur="1" fill="hold">
                                          <p:stCondLst>
                                            <p:cond delay="0"/>
                                          </p:stCondLst>
                                        </p:cTn>
                                        <p:tgtEl>
                                          <p:spTgt spid="110"/>
                                        </p:tgtEl>
                                        <p:attrNameLst>
                                          <p:attrName>style.visibility</p:attrName>
                                        </p:attrNameLst>
                                      </p:cBhvr>
                                      <p:to>
                                        <p:strVal val="visible"/>
                                      </p:to>
                                    </p:set>
                                  </p:childTnLst>
                                </p:cTn>
                              </p:par>
                              <p:par>
                                <p:cTn id="193" presetID="1" presetClass="entr" presetSubtype="0" fill="hold" nodeType="withEffect">
                                  <p:stCondLst>
                                    <p:cond delay="0"/>
                                  </p:stCondLst>
                                  <p:childTnLst>
                                    <p:set>
                                      <p:cBhvr>
                                        <p:cTn id="194" dur="1" fill="hold">
                                          <p:stCondLst>
                                            <p:cond delay="0"/>
                                          </p:stCondLst>
                                        </p:cTn>
                                        <p:tgtEl>
                                          <p:spTgt spid="50"/>
                                        </p:tgtEl>
                                        <p:attrNameLst>
                                          <p:attrName>style.visibility</p:attrName>
                                        </p:attrNameLst>
                                      </p:cBhvr>
                                      <p:to>
                                        <p:strVal val="visible"/>
                                      </p:to>
                                    </p:set>
                                  </p:childTnLst>
                                </p:cTn>
                              </p:par>
                              <p:par>
                                <p:cTn id="195" presetID="1" presetClass="entr" presetSubtype="0" fill="hold" nodeType="withEffect">
                                  <p:stCondLst>
                                    <p:cond delay="0"/>
                                  </p:stCondLst>
                                  <p:childTnLst>
                                    <p:set>
                                      <p:cBhvr>
                                        <p:cTn id="196" dur="1" fill="hold">
                                          <p:stCondLst>
                                            <p:cond delay="0"/>
                                          </p:stCondLst>
                                        </p:cTn>
                                        <p:tgtEl>
                                          <p:spTgt spid="51"/>
                                        </p:tgtEl>
                                        <p:attrNameLst>
                                          <p:attrName>style.visibility</p:attrName>
                                        </p:attrNameLst>
                                      </p:cBhvr>
                                      <p:to>
                                        <p:strVal val="visible"/>
                                      </p:to>
                                    </p:set>
                                  </p:childTnLst>
                                </p:cTn>
                              </p:par>
                              <p:par>
                                <p:cTn id="197" presetID="1" presetClass="entr" presetSubtype="0" fill="hold" grpId="0" nodeType="withEffect">
                                  <p:stCondLst>
                                    <p:cond delay="0"/>
                                  </p:stCondLst>
                                  <p:childTnLst>
                                    <p:set>
                                      <p:cBhvr>
                                        <p:cTn id="198" dur="1" fill="hold">
                                          <p:stCondLst>
                                            <p:cond delay="0"/>
                                          </p:stCondLst>
                                        </p:cTn>
                                        <p:tgtEl>
                                          <p:spTgt spid="114"/>
                                        </p:tgtEl>
                                        <p:attrNameLst>
                                          <p:attrName>style.visibility</p:attrName>
                                        </p:attrNameLst>
                                      </p:cBhvr>
                                      <p:to>
                                        <p:strVal val="visible"/>
                                      </p:to>
                                    </p:set>
                                  </p:childTnLst>
                                </p:cTn>
                              </p:par>
                              <p:par>
                                <p:cTn id="199" presetID="1" presetClass="entr" presetSubtype="0" fill="hold" grpId="0" nodeType="withEffect">
                                  <p:stCondLst>
                                    <p:cond delay="0"/>
                                  </p:stCondLst>
                                  <p:childTnLst>
                                    <p:set>
                                      <p:cBhvr>
                                        <p:cTn id="200" dur="1" fill="hold">
                                          <p:stCondLst>
                                            <p:cond delay="0"/>
                                          </p:stCondLst>
                                        </p:cTn>
                                        <p:tgtEl>
                                          <p:spTgt spid="115"/>
                                        </p:tgtEl>
                                        <p:attrNameLst>
                                          <p:attrName>style.visibility</p:attrName>
                                        </p:attrNameLst>
                                      </p:cBhvr>
                                      <p:to>
                                        <p:strVal val="visible"/>
                                      </p:to>
                                    </p:set>
                                  </p:childTnLst>
                                </p:cTn>
                              </p:par>
                            </p:childTnLst>
                          </p:cTn>
                        </p:par>
                      </p:childTnLst>
                    </p:cTn>
                  </p:par>
                  <p:par>
                    <p:cTn id="201" fill="hold">
                      <p:stCondLst>
                        <p:cond delay="indefinite"/>
                      </p:stCondLst>
                      <p:childTnLst>
                        <p:par>
                          <p:cTn id="202" fill="hold">
                            <p:stCondLst>
                              <p:cond delay="0"/>
                            </p:stCondLst>
                            <p:childTnLst>
                              <p:par>
                                <p:cTn id="203" presetID="1" presetClass="entr" presetSubtype="0" fill="hold" grpId="0" nodeType="clickEffect">
                                  <p:stCondLst>
                                    <p:cond delay="0"/>
                                  </p:stCondLst>
                                  <p:childTnLst>
                                    <p:set>
                                      <p:cBhvr>
                                        <p:cTn id="204" dur="1" fill="hold">
                                          <p:stCondLst>
                                            <p:cond delay="0"/>
                                          </p:stCondLst>
                                        </p:cTn>
                                        <p:tgtEl>
                                          <p:spTgt spid="52"/>
                                        </p:tgtEl>
                                        <p:attrNameLst>
                                          <p:attrName>style.visibility</p:attrName>
                                        </p:attrNameLst>
                                      </p:cBhvr>
                                      <p:to>
                                        <p:strVal val="visible"/>
                                      </p:to>
                                    </p:set>
                                  </p:childTnLst>
                                </p:cTn>
                              </p:par>
                            </p:childTnLst>
                          </p:cTn>
                        </p:par>
                      </p:childTnLst>
                    </p:cTn>
                  </p:par>
                  <p:par>
                    <p:cTn id="205" fill="hold">
                      <p:stCondLst>
                        <p:cond delay="indefinite"/>
                      </p:stCondLst>
                      <p:childTnLst>
                        <p:par>
                          <p:cTn id="206" fill="hold">
                            <p:stCondLst>
                              <p:cond delay="0"/>
                            </p:stCondLst>
                            <p:childTnLst>
                              <p:par>
                                <p:cTn id="207" presetID="1" presetClass="exit" presetSubtype="0" fill="hold" grpId="1" nodeType="clickEffect">
                                  <p:stCondLst>
                                    <p:cond delay="0"/>
                                  </p:stCondLst>
                                  <p:childTnLst>
                                    <p:set>
                                      <p:cBhvr>
                                        <p:cTn id="208" dur="1" fill="hold">
                                          <p:stCondLst>
                                            <p:cond delay="0"/>
                                          </p:stCondLst>
                                        </p:cTn>
                                        <p:tgtEl>
                                          <p:spTgt spid="109"/>
                                        </p:tgtEl>
                                        <p:attrNameLst>
                                          <p:attrName>style.visibility</p:attrName>
                                        </p:attrNameLst>
                                      </p:cBhvr>
                                      <p:to>
                                        <p:strVal val="hidden"/>
                                      </p:to>
                                    </p:set>
                                  </p:childTnLst>
                                </p:cTn>
                              </p:par>
                            </p:childTnLst>
                          </p:cTn>
                        </p:par>
                      </p:childTnLst>
                    </p:cTn>
                  </p:par>
                  <p:par>
                    <p:cTn id="209" fill="hold">
                      <p:stCondLst>
                        <p:cond delay="indefinite"/>
                      </p:stCondLst>
                      <p:childTnLst>
                        <p:par>
                          <p:cTn id="210" fill="hold">
                            <p:stCondLst>
                              <p:cond delay="0"/>
                            </p:stCondLst>
                            <p:childTnLst>
                              <p:par>
                                <p:cTn id="211" presetID="42" presetClass="path" presetSubtype="0" accel="50000" decel="50000" fill="hold" grpId="1" nodeType="clickEffect">
                                  <p:stCondLst>
                                    <p:cond delay="0"/>
                                  </p:stCondLst>
                                  <p:childTnLst>
                                    <p:animMotion origin="layout" path="M 8.33333E-7 -7.40741E-7 L 0.12031 -0.11875 " pathEditMode="relative" rAng="0" ptsTypes="AA">
                                      <p:cBhvr>
                                        <p:cTn id="212" dur="250" fill="hold"/>
                                        <p:tgtEl>
                                          <p:spTgt spid="115"/>
                                        </p:tgtEl>
                                        <p:attrNameLst>
                                          <p:attrName>ppt_x</p:attrName>
                                          <p:attrName>ppt_y</p:attrName>
                                        </p:attrNameLst>
                                      </p:cBhvr>
                                      <p:rCtr x="6007" y="-594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1" grpId="0"/>
      <p:bldP spid="14" grpId="0"/>
      <p:bldP spid="40" grpId="0"/>
      <p:bldP spid="41" grpId="0"/>
      <p:bldP spid="42" grpId="0"/>
      <p:bldP spid="43" grpId="0"/>
      <p:bldP spid="48" grpId="0"/>
      <p:bldP spid="52" grpId="0"/>
      <p:bldP spid="26" grpId="0" animBg="1"/>
      <p:bldP spid="26" grpId="1" animBg="1"/>
      <p:bldP spid="61" grpId="1" animBg="1"/>
      <p:bldP spid="61" grpId="2" animBg="1"/>
      <p:bldP spid="62" grpId="0" animBg="1"/>
      <p:bldP spid="63" grpId="0" animBg="1"/>
      <p:bldP spid="64" grpId="0" animBg="1"/>
      <p:bldP spid="65" grpId="0" animBg="1"/>
      <p:bldP spid="66" grpId="0" animBg="1"/>
      <p:bldP spid="66" grpId="1" animBg="1"/>
      <p:bldP spid="66" grpId="2" animBg="1"/>
      <p:bldP spid="67" grpId="0" animBg="1"/>
      <p:bldP spid="68" grpId="0" animBg="1"/>
      <p:bldP spid="68" grpId="1" animBg="1"/>
      <p:bldP spid="68" grpId="2" animBg="1"/>
      <p:bldP spid="71" grpId="0" animBg="1"/>
      <p:bldP spid="71" grpId="1" animBg="1"/>
      <p:bldP spid="72" grpId="0" animBg="1"/>
      <p:bldP spid="74" grpId="0" animBg="1"/>
      <p:bldP spid="74" grpId="1" animBg="1"/>
      <p:bldP spid="75" grpId="0" animBg="1"/>
      <p:bldP spid="75" grpId="1" animBg="1"/>
      <p:bldP spid="75" grpId="2" animBg="1"/>
      <p:bldP spid="76" grpId="0" animBg="1"/>
      <p:bldP spid="76" grpId="1" animBg="1"/>
      <p:bldP spid="76" grpId="2" animBg="1"/>
      <p:bldP spid="77" grpId="0" animBg="1"/>
      <p:bldP spid="78" grpId="0" animBg="1"/>
      <p:bldP spid="78" grpId="1" animBg="1"/>
      <p:bldP spid="79" grpId="0" animBg="1"/>
      <p:bldP spid="80" grpId="0" animBg="1"/>
      <p:bldP spid="81" grpId="0" animBg="1"/>
      <p:bldP spid="81" grpId="1" animBg="1"/>
      <p:bldP spid="82" grpId="0" animBg="1"/>
      <p:bldP spid="86" grpId="0" animBg="1"/>
      <p:bldP spid="86" grpId="1" animBg="1"/>
      <p:bldP spid="87" grpId="0" animBg="1"/>
      <p:bldP spid="87" grpId="1" animBg="1"/>
      <p:bldP spid="88" grpId="0" animBg="1"/>
      <p:bldP spid="88" grpId="1" animBg="1"/>
      <p:bldP spid="89" grpId="0" animBg="1"/>
      <p:bldP spid="94" grpId="0" animBg="1"/>
      <p:bldP spid="94" grpId="1" animBg="1"/>
      <p:bldP spid="95" grpId="0" animBg="1"/>
      <p:bldP spid="104" grpId="0" animBg="1"/>
      <p:bldP spid="104" grpId="1" animBg="1"/>
      <p:bldP spid="104" grpId="2" animBg="1"/>
      <p:bldP spid="105" grpId="0" animBg="1"/>
      <p:bldP spid="108" grpId="0" animBg="1"/>
      <p:bldP spid="108" grpId="1" animBg="1"/>
      <p:bldP spid="109" grpId="0" animBg="1"/>
      <p:bldP spid="109" grpId="1" animBg="1"/>
      <p:bldP spid="110" grpId="0" animBg="1"/>
      <p:bldP spid="114" grpId="0" animBg="1"/>
      <p:bldP spid="115" grpId="0" animBg="1"/>
      <p:bldP spid="115" grpId="1" animBg="1"/>
      <p:bldP spid="1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HK" sz="3200" dirty="0"/>
              <a:t>PERFORMANCE STUDIES</a:t>
            </a:r>
            <a:endParaRPr lang="zh-HK" altLang="en-US" sz="3200" dirty="0"/>
          </a:p>
        </p:txBody>
      </p:sp>
      <p:sp>
        <p:nvSpPr>
          <p:cNvPr id="3" name="Content Placeholder 2"/>
          <p:cNvSpPr>
            <a:spLocks noGrp="1"/>
          </p:cNvSpPr>
          <p:nvPr>
            <p:ph idx="1"/>
          </p:nvPr>
        </p:nvSpPr>
        <p:spPr>
          <a:xfrm>
            <a:off x="609599" y="1406769"/>
            <a:ext cx="6347714" cy="5087815"/>
          </a:xfrm>
        </p:spPr>
        <p:txBody>
          <a:bodyPr>
            <a:normAutofit/>
          </a:bodyPr>
          <a:lstStyle/>
          <a:p>
            <a:r>
              <a:rPr lang="en-US" altLang="zh-HK" dirty="0"/>
              <a:t>We perform simulations on the road network of </a:t>
            </a:r>
            <a:r>
              <a:rPr lang="en-US" altLang="zh-HK" dirty="0" smtClean="0"/>
              <a:t>Beijing</a:t>
            </a:r>
          </a:p>
          <a:p>
            <a:r>
              <a:rPr lang="en-US" altLang="zh-HK" dirty="0" smtClean="0"/>
              <a:t>Measurements:</a:t>
            </a:r>
          </a:p>
          <a:p>
            <a:pPr lvl="1"/>
            <a:r>
              <a:rPr lang="en-US" altLang="zh-HK" dirty="0" smtClean="0"/>
              <a:t>Satisfaction Ratio(SR): </a:t>
            </a:r>
          </a:p>
          <a:p>
            <a:pPr lvl="1"/>
            <a:endParaRPr lang="en-US" altLang="zh-HK" dirty="0"/>
          </a:p>
          <a:p>
            <a:pPr lvl="1"/>
            <a:endParaRPr lang="en-US" altLang="zh-HK" dirty="0" smtClean="0"/>
          </a:p>
          <a:p>
            <a:pPr lvl="1"/>
            <a:r>
              <a:rPr lang="en-US" altLang="zh-HK" dirty="0" smtClean="0"/>
              <a:t>Average incurred distance(AID):</a:t>
            </a:r>
          </a:p>
          <a:p>
            <a:pPr lvl="1"/>
            <a:endParaRPr lang="en-US" altLang="zh-HK" dirty="0"/>
          </a:p>
          <a:p>
            <a:pPr marL="457200" lvl="1" indent="0">
              <a:buNone/>
            </a:pPr>
            <a:endParaRPr lang="en-US" altLang="zh-HK" dirty="0"/>
          </a:p>
          <a:p>
            <a:pPr lvl="1"/>
            <a:r>
              <a:rPr lang="en-US" altLang="zh-HK" dirty="0" smtClean="0"/>
              <a:t>Average process time per request</a:t>
            </a:r>
          </a:p>
          <a:p>
            <a:r>
              <a:rPr lang="en-US" altLang="zh-HK" dirty="0" smtClean="0"/>
              <a:t>Algorithm:</a:t>
            </a:r>
          </a:p>
          <a:p>
            <a:pPr lvl="1"/>
            <a:r>
              <a:rPr lang="en-US" altLang="zh-HK" dirty="0" smtClean="0"/>
              <a:t>Nearest</a:t>
            </a:r>
          </a:p>
          <a:p>
            <a:pPr lvl="1"/>
            <a:r>
              <a:rPr lang="en-US" altLang="zh-HK" dirty="0" smtClean="0"/>
              <a:t>Basic</a:t>
            </a:r>
          </a:p>
          <a:p>
            <a:pPr lvl="1"/>
            <a:r>
              <a:rPr lang="en-US" altLang="zh-HK" dirty="0" smtClean="0"/>
              <a:t>SIDF* (our solution with efficiency improvement)</a:t>
            </a:r>
          </a:p>
          <a:p>
            <a:endParaRPr lang="zh-HK" alt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8092" y="2566617"/>
            <a:ext cx="3763108" cy="70412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9922" y="3777905"/>
            <a:ext cx="5803958" cy="645972"/>
          </a:xfrm>
          <a:prstGeom prst="rect">
            <a:avLst/>
          </a:prstGeom>
        </p:spPr>
      </p:pic>
    </p:spTree>
    <p:extLst>
      <p:ext uri="{BB962C8B-B14F-4D97-AF65-F5344CB8AC3E}">
        <p14:creationId xmlns:p14="http://schemas.microsoft.com/office/powerpoint/2010/main" val="525748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148475"/>
            <a:ext cx="6347713" cy="762000"/>
          </a:xfrm>
        </p:spPr>
        <p:txBody>
          <a:bodyPr>
            <a:normAutofit/>
          </a:bodyPr>
          <a:lstStyle/>
          <a:p>
            <a:r>
              <a:rPr lang="en-US" altLang="zh-HK" dirty="0" smtClean="0"/>
              <a:t>Effectiveness</a:t>
            </a:r>
            <a:endParaRPr lang="zh-HK" alt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87450" y="910475"/>
            <a:ext cx="2896004" cy="2429214"/>
          </a:xfr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8549" y="1039546"/>
            <a:ext cx="2888762" cy="2300143"/>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7450" y="3666897"/>
            <a:ext cx="2876951" cy="2619741"/>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68549" y="3666897"/>
            <a:ext cx="2972215" cy="2638793"/>
          </a:xfrm>
          <a:prstGeom prst="rect">
            <a:avLst/>
          </a:prstGeom>
        </p:spPr>
      </p:pic>
      <p:sp>
        <p:nvSpPr>
          <p:cNvPr id="11" name="TextBox 10"/>
          <p:cNvSpPr txBox="1"/>
          <p:nvPr/>
        </p:nvSpPr>
        <p:spPr>
          <a:xfrm>
            <a:off x="1397252" y="6286638"/>
            <a:ext cx="5342593" cy="400110"/>
          </a:xfrm>
          <a:prstGeom prst="rect">
            <a:avLst/>
          </a:prstGeom>
          <a:noFill/>
        </p:spPr>
        <p:txBody>
          <a:bodyPr wrap="square" rtlCol="0">
            <a:spAutoFit/>
          </a:bodyPr>
          <a:lstStyle/>
          <a:p>
            <a:r>
              <a:rPr lang="en-US" altLang="zh-HK" sz="2000" i="1" dirty="0"/>
              <a:t>n</a:t>
            </a:r>
            <a:r>
              <a:rPr lang="en-US" altLang="zh-HK" sz="2000" dirty="0" smtClean="0"/>
              <a:t>: courier number       </a:t>
            </a:r>
            <a:r>
              <a:rPr lang="en-US" altLang="zh-HK" sz="2000" i="1" dirty="0" smtClean="0"/>
              <a:t>t</a:t>
            </a:r>
            <a:r>
              <a:rPr lang="en-US" altLang="zh-HK" sz="2000" i="1" baseline="-25000" dirty="0" smtClean="0"/>
              <a:t>r</a:t>
            </a:r>
            <a:r>
              <a:rPr lang="en-US" altLang="zh-HK" sz="2000" i="1" dirty="0" smtClean="0"/>
              <a:t>: batch time</a:t>
            </a:r>
            <a:endParaRPr lang="zh-HK" altLang="en-US" sz="2000" i="1" baseline="-25000" dirty="0"/>
          </a:p>
        </p:txBody>
      </p:sp>
    </p:spTree>
    <p:extLst>
      <p:ext uri="{BB962C8B-B14F-4D97-AF65-F5344CB8AC3E}">
        <p14:creationId xmlns:p14="http://schemas.microsoft.com/office/powerpoint/2010/main" val="886747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3611</TotalTime>
  <Words>910</Words>
  <Application>Microsoft Office PowerPoint</Application>
  <PresentationFormat>On-screen Show (4:3)</PresentationFormat>
  <Paragraphs>190</Paragraphs>
  <Slides>11</Slides>
  <Notes>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1" baseType="lpstr">
      <vt:lpstr>华文新魏</vt:lpstr>
      <vt:lpstr>微軟正黑體</vt:lpstr>
      <vt:lpstr>新細明體</vt:lpstr>
      <vt:lpstr>Arial</vt:lpstr>
      <vt:lpstr>Calibri</vt:lpstr>
      <vt:lpstr>Times New Roman</vt:lpstr>
      <vt:lpstr>Trebuchet MS</vt:lpstr>
      <vt:lpstr>Wingdings 3</vt:lpstr>
      <vt:lpstr>Facet</vt:lpstr>
      <vt:lpstr>方程式</vt:lpstr>
      <vt:lpstr>Effective and Efficient: Large-scale Dynamic City Express</vt:lpstr>
      <vt:lpstr>Current city express services works as follows:</vt:lpstr>
      <vt:lpstr>Background</vt:lpstr>
      <vt:lpstr>DCEP Problem and Our Solution</vt:lpstr>
      <vt:lpstr>Step 1: Candidate Courier Generation</vt:lpstr>
      <vt:lpstr>Step 2: Assign a batch of requests using Smallest Incurred Distance First (SIDF) algorithm</vt:lpstr>
      <vt:lpstr>Efficiency improvement: Two-level priority queue</vt:lpstr>
      <vt:lpstr>PERFORMANCE STUDIES</vt:lpstr>
      <vt:lpstr>Effectiveness</vt:lpstr>
      <vt:lpstr>Efficiency</vt:lpstr>
      <vt:lpstr>Scalability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and Efficient: Large-scale Dynamic City Express</dc:title>
  <dc:creator>installer</dc:creator>
  <cp:lastModifiedBy>installer</cp:lastModifiedBy>
  <cp:revision>122</cp:revision>
  <dcterms:created xsi:type="dcterms:W3CDTF">2016-10-11T06:21:52Z</dcterms:created>
  <dcterms:modified xsi:type="dcterms:W3CDTF">2016-10-22T07:17:07Z</dcterms:modified>
</cp:coreProperties>
</file>