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7" r:id="rId4"/>
    <p:sldId id="314" r:id="rId5"/>
    <p:sldId id="310" r:id="rId6"/>
    <p:sldId id="313" r:id="rId7"/>
    <p:sldId id="307" r:id="rId8"/>
    <p:sldId id="262" r:id="rId9"/>
    <p:sldId id="322" r:id="rId10"/>
    <p:sldId id="315" r:id="rId11"/>
    <p:sldId id="316" r:id="rId12"/>
    <p:sldId id="317" r:id="rId13"/>
    <p:sldId id="318" r:id="rId14"/>
    <p:sldId id="324" r:id="rId15"/>
    <p:sldId id="320" r:id="rId16"/>
    <p:sldId id="321" r:id="rId17"/>
    <p:sldId id="326" r:id="rId18"/>
    <p:sldId id="327" r:id="rId19"/>
    <p:sldId id="264" r:id="rId20"/>
    <p:sldId id="265" r:id="rId21"/>
    <p:sldId id="267" r:id="rId22"/>
    <p:sldId id="306" r:id="rId23"/>
    <p:sldId id="294" r:id="rId24"/>
    <p:sldId id="275" r:id="rId25"/>
    <p:sldId id="304" r:id="rId26"/>
    <p:sldId id="305" r:id="rId27"/>
    <p:sldId id="325" r:id="rId28"/>
  </p:sldIdLst>
  <p:sldSz cx="9144000" cy="6858000" type="screen4x3"/>
  <p:notesSz cx="6858000" cy="9144000"/>
  <p:embeddedFontLst>
    <p:embeddedFont>
      <p:font typeface="cmsy10" panose="020B0604020202020204"/>
      <p:regular r:id="rId31"/>
    </p:embeddedFont>
    <p:embeddedFont>
      <p:font typeface="Wingdings 3" panose="05040102010807070707" pitchFamily="18" charset="2"/>
      <p:regular r:id="rId32"/>
    </p:embeddedFont>
    <p:embeddedFont>
      <p:font typeface="Arial Black" panose="020B0A04020102020204" pitchFamily="34" charset="0"/>
      <p:bold r:id="rId33"/>
    </p:embeddedFont>
    <p:embeddedFont>
      <p:font typeface="Calibri" panose="020F0502020204030204" pitchFamily="34" charset="0"/>
      <p:regular r:id="rId34"/>
      <p:bold r:id="rId35"/>
      <p:italic r:id="rId36"/>
      <p:boldItalic r:id="rId37"/>
    </p:embeddedFont>
    <p:embeddedFont>
      <p:font typeface="Comic Sans MS" panose="030F0702030302020204" pitchFamily="66" charset="0"/>
      <p:regular r:id="rId38"/>
      <p:bold r:id="rId39"/>
      <p:italic r:id="rId40"/>
      <p:boldItalic r:id="rId41"/>
    </p:embeddedFont>
    <p:embeddedFont>
      <p:font typeface="Monotype Corsiva" panose="03010101010201010101" pitchFamily="66" charset="0"/>
      <p:italic r:id="rId42"/>
    </p:embeddedFont>
    <p:embeddedFont>
      <p:font typeface="msam10" panose="020B0604020202020204"/>
      <p:regular r:id="rId43"/>
    </p:embeddedFont>
  </p:embeddedFontLst>
  <p:custDataLst>
    <p:tags r:id="rId4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DFAB"/>
    <a:srgbClr val="FFFF66"/>
    <a:srgbClr val="9DDE8E"/>
    <a:srgbClr val="E8D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00" autoAdjust="0"/>
  </p:normalViewPr>
  <p:slideViewPr>
    <p:cSldViewPr>
      <p:cViewPr varScale="1">
        <p:scale>
          <a:sx n="78" d="100"/>
          <a:sy n="78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42" Type="http://schemas.openxmlformats.org/officeDocument/2006/relationships/font" Target="fonts/font12.fntdata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font" Target="fonts/font8.fntdata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41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font" Target="fonts/font7.fntdata"/><Relationship Id="rId40" Type="http://schemas.openxmlformats.org/officeDocument/2006/relationships/font" Target="fonts/font10.fntdata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font" Target="fonts/font5.fntdata"/><Relationship Id="rId43" Type="http://schemas.openxmlformats.org/officeDocument/2006/relationships/font" Target="fonts/font13.fntdata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6F171-E29C-1D4F-8F85-D784C92E32CF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411BC-0252-2948-922D-133DEC75B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85DB6-C74C-41C9-B974-2B77467CDBE3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9A62B-0D90-41AD-9741-9A3E32CF70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tag for BAD is a bit sudden, but the gist</a:t>
            </a:r>
            <a:r>
              <a:rPr lang="en-US" baseline="0" dirty="0"/>
              <a:t> of contract checking is to blame the right function.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en-US" baseline="0" dirty="0"/>
              <a:t> satisfies a contract </a:t>
            </a:r>
            <a:r>
              <a:rPr lang="en-US" baseline="0" dirty="0" err="1"/>
              <a:t>iff</a:t>
            </a:r>
            <a:r>
              <a:rPr lang="en-US" baseline="0" dirty="0"/>
              <a:t> this condition holds.</a:t>
            </a:r>
          </a:p>
          <a:p>
            <a:r>
              <a:rPr lang="en-US" baseline="0" dirty="0"/>
              <a:t>Mention example before explain function contract satisfaction.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Talk about contract function and </a:t>
            </a:r>
            <a:r>
              <a:rPr lang="en-US" dirty="0" err="1"/>
              <a:t>tuple</a:t>
            </a:r>
            <a:r>
              <a:rPr lang="en-US" dirty="0"/>
              <a:t> briefly,</a:t>
            </a:r>
            <a:r>
              <a:rPr lang="en-US" baseline="0" dirty="0"/>
              <a:t> then emphasize predicate </a:t>
            </a:r>
            <a:r>
              <a:rPr lang="en-US" baseline="0"/>
              <a:t>contract.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4ADC6B-90E9-459E-94E2-8D435FFDD8FA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 errors give us headache. It is always good</a:t>
            </a:r>
            <a:r>
              <a:rPr lang="en-US" baseline="0" dirty="0"/>
              <a:t> to detect bugs at the early stage of software development.</a:t>
            </a:r>
          </a:p>
          <a:p>
            <a:r>
              <a:rPr lang="en-US" dirty="0"/>
              <a:t>I’d be desirable</a:t>
            </a:r>
            <a:r>
              <a:rPr lang="en-US" baseline="0" dirty="0"/>
              <a:t> if a</a:t>
            </a:r>
            <a:r>
              <a:rPr lang="en-US" dirty="0"/>
              <a:t> compiler can do the job</a:t>
            </a:r>
            <a:r>
              <a:rPr lang="en-US" baseline="0" dirty="0"/>
              <a:t>. </a:t>
            </a:r>
          </a:p>
          <a:p>
            <a:r>
              <a:rPr lang="en-US" dirty="0"/>
              <a:t>With type, a</a:t>
            </a:r>
            <a:r>
              <a:rPr lang="en-US" baseline="0" dirty="0"/>
              <a:t> compiler can tell (head 1) is a bug.</a:t>
            </a:r>
          </a:p>
          <a:p>
            <a:r>
              <a:rPr lang="en-US" baseline="0" dirty="0"/>
              <a:t>With contract, a compiler can tell (head []) is a bug. </a:t>
            </a:r>
          </a:p>
          <a:p>
            <a:r>
              <a:rPr lang="en-US" baseline="0" dirty="0"/>
              <a:t>The precondition says that the input should not be an empty list.</a:t>
            </a:r>
          </a:p>
          <a:p>
            <a:r>
              <a:rPr lang="en-US" baseline="0" dirty="0"/>
              <a:t>Arbitrary Haskell </a:t>
            </a:r>
            <a:r>
              <a:rPr lang="en-US" baseline="0" dirty="0" err="1"/>
              <a:t>boolean</a:t>
            </a:r>
            <a:r>
              <a:rPr lang="en-US" baseline="0" dirty="0"/>
              <a:t> expression is allowed to specify the condition.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Talk about contract function and </a:t>
            </a:r>
            <a:r>
              <a:rPr lang="en-US" dirty="0" err="1"/>
              <a:t>tuple</a:t>
            </a:r>
            <a:r>
              <a:rPr lang="en-US" dirty="0"/>
              <a:t> briefly,</a:t>
            </a:r>
            <a:r>
              <a:rPr lang="en-US" baseline="0" dirty="0"/>
              <a:t> then emphasize predicate contract.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3D652C-AF41-498E-92F6-6163363B5B8F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3251" name="Shape 1"/>
          <p:cNvSpPr>
            <a:spLocks noGrp="1" noRot="1" noChangeAspect="1" noTextEdit="1"/>
          </p:cNvSpPr>
          <p:nvPr>
            <p:ph type="sldImg"/>
          </p:nvPr>
        </p:nvSpPr>
        <p:spPr>
          <a:ln w="12700"/>
        </p:spPr>
      </p:sp>
      <p:sp>
        <p:nvSpPr>
          <p:cNvPr id="5325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53253" name="Shap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65B94F0-C7FB-4F25-9B31-B60F3A86F734}" type="slidenum">
              <a:rPr lang="en-GB" sz="1200">
                <a:latin typeface="Calibri" pitchFamily="34" charset="0"/>
              </a:rPr>
              <a:pPr algn="r"/>
              <a:t>5</a:t>
            </a:fld>
            <a:endParaRPr lang="en-GB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CAEF12-DE33-4319-8C69-17FE329E81FC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9A62B-0D90-41AD-9741-9A3E32CF704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8D66A"/>
            </a:gs>
            <a:gs pos="50000">
              <a:schemeClr val="accent1">
                <a:tint val="445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694A1-BE45-4148-A377-8BCC571CC436}" type="datetimeFigureOut">
              <a:rPr lang="en-US" smtClean="0"/>
              <a:pPr/>
              <a:t>8/3/2016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BFC1-1456-4B42-A476-E6C106FB08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Static Contract Checking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for Haskell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524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Dana N.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Xu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University of Cambridge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590800" y="5105400"/>
            <a:ext cx="424815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Ph.D. Supervisor:</a:t>
            </a: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pPr algn="ctr"/>
            <a:r>
              <a:rPr lang="en-GB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Simon Peyton Jones</a:t>
            </a:r>
          </a:p>
          <a:p>
            <a:pPr algn="ctr"/>
            <a:r>
              <a:rPr lang="en-GB" sz="2000" b="1" dirty="0">
                <a:latin typeface="Arial" charset="0"/>
              </a:rPr>
              <a:t>Microsoft Research Cambridge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23850" y="152401"/>
            <a:ext cx="8567738" cy="6516688"/>
            <a:chOff x="323850" y="1268413"/>
            <a:chExt cx="8567738" cy="5400675"/>
          </a:xfrm>
        </p:grpSpPr>
        <p:sp>
          <p:nvSpPr>
            <p:cNvPr id="4" name="Text Box 4"/>
            <p:cNvSpPr txBox="1">
              <a:spLocks noChangeArrowheads="1"/>
            </p:cNvSpPr>
            <p:nvPr/>
          </p:nvSpPr>
          <p:spPr bwMode="auto">
            <a:xfrm>
              <a:off x="6704013" y="1798638"/>
              <a:ext cx="1039317" cy="68868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400" b="1" dirty="0">
                  <a:latin typeface="Times New Roman" pitchFamily="18" charset="0"/>
                </a:rPr>
                <a:t>Define</a:t>
              </a:r>
              <a:r>
                <a:rPr lang="en-GB" sz="2400" b="1" dirty="0"/>
                <a:t> </a:t>
              </a:r>
            </a:p>
            <a:p>
              <a:r>
                <a:rPr lang="en-GB" sz="2400" b="1" dirty="0"/>
                <a:t>e </a:t>
              </a:r>
              <a:r>
                <a:rPr lang="en-GB" sz="2400" b="1" dirty="0" err="1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  <a:sym typeface="Symbol"/>
                </a:rPr>
                <a:t></a:t>
              </a:r>
              <a:r>
                <a:rPr lang="en-GB" sz="2400" b="1" dirty="0"/>
                <a:t> </a:t>
              </a:r>
              <a:r>
                <a:rPr lang="en-GB" sz="2400" b="1" dirty="0" err="1"/>
                <a:t>t</a:t>
              </a:r>
              <a:endParaRPr lang="en-GB" sz="2400" b="1" dirty="0"/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5651500" y="3429000"/>
              <a:ext cx="3240088" cy="11274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GB" sz="2400" b="1" dirty="0">
                  <a:latin typeface="Times New Roman" pitchFamily="18" charset="0"/>
                </a:rPr>
                <a:t>Construct</a:t>
              </a:r>
              <a:r>
                <a:rPr lang="en-GB" sz="2400" b="1" dirty="0"/>
                <a:t> </a:t>
              </a:r>
            </a:p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GB" sz="2400" b="1" dirty="0" err="1"/>
                <a:t>e</a:t>
              </a:r>
              <a:r>
                <a:rPr lang="en-GB" sz="2400" b="1" dirty="0"/>
                <a:t> </a:t>
              </a:r>
              <a:r>
                <a:rPr lang="en-GB" sz="2400" b="1" dirty="0" err="1">
                  <a:latin typeface="Comic Sans MS" pitchFamily="66" charset="0"/>
                  <a:sym typeface="Wingdings 3"/>
                </a:rPr>
                <a:t></a:t>
              </a:r>
              <a:r>
                <a:rPr lang="en-GB" sz="2400" b="1" dirty="0"/>
                <a:t> </a:t>
              </a:r>
              <a:r>
                <a:rPr lang="en-GB" sz="2400" b="1" dirty="0" err="1"/>
                <a:t>t</a:t>
              </a:r>
              <a:r>
                <a:rPr lang="en-GB" sz="2400" b="1" dirty="0"/>
                <a:t> </a:t>
              </a:r>
            </a:p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en-GB" sz="2400" b="1" dirty="0"/>
                <a:t>(</a:t>
              </a:r>
              <a:r>
                <a:rPr lang="en-GB" sz="2400" b="1" dirty="0" err="1"/>
                <a:t>e</a:t>
              </a:r>
              <a:r>
                <a:rPr lang="en-GB" sz="2400" b="1" dirty="0"/>
                <a:t> </a:t>
              </a:r>
              <a:r>
                <a:rPr lang="en-GB" sz="2400" b="1" dirty="0">
                  <a:latin typeface="Times New Roman" pitchFamily="18" charset="0"/>
                </a:rPr>
                <a:t>“ensures”</a:t>
              </a:r>
              <a:r>
                <a:rPr lang="en-GB" sz="2400" b="1" dirty="0"/>
                <a:t> </a:t>
              </a:r>
              <a:r>
                <a:rPr lang="en-GB" sz="2400" b="1" dirty="0" err="1"/>
                <a:t>t</a:t>
              </a:r>
              <a:r>
                <a:rPr lang="en-GB" sz="2400" b="1" dirty="0"/>
                <a:t>)</a:t>
              </a:r>
            </a:p>
          </p:txBody>
        </p:sp>
        <p:sp>
          <p:nvSpPr>
            <p:cNvPr id="6" name="AutoShape 6"/>
            <p:cNvSpPr>
              <a:spLocks noChangeArrowheads="1"/>
            </p:cNvSpPr>
            <p:nvPr/>
          </p:nvSpPr>
          <p:spPr bwMode="auto">
            <a:xfrm>
              <a:off x="5364163" y="2349500"/>
              <a:ext cx="792162" cy="1079500"/>
            </a:xfrm>
            <a:prstGeom prst="curvedRightArrow">
              <a:avLst>
                <a:gd name="adj1" fmla="val 27255"/>
                <a:gd name="adj2" fmla="val 54509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323850" y="2276475"/>
              <a:ext cx="4518435" cy="790712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800" b="1" dirty="0">
                  <a:latin typeface="Times New Roman" pitchFamily="18" charset="0"/>
                </a:rPr>
                <a:t>Main Theorem </a:t>
              </a:r>
            </a:p>
            <a:p>
              <a:r>
                <a:rPr lang="en-GB" sz="2800" b="1" dirty="0">
                  <a:latin typeface="Times New Roman" pitchFamily="18" charset="0"/>
                </a:rPr>
                <a:t>e </a:t>
              </a:r>
              <a:r>
                <a:rPr lang="en-GB" sz="2800" b="1" dirty="0" err="1">
                  <a:solidFill>
                    <a:srgbClr val="C00000"/>
                  </a:solidFill>
                  <a:latin typeface="Courier New" pitchFamily="49" charset="0"/>
                  <a:cs typeface="Courier New" pitchFamily="49" charset="0"/>
                  <a:sym typeface="Symbol"/>
                </a:rPr>
                <a:t></a:t>
              </a:r>
              <a:r>
                <a:rPr lang="en-GB" sz="2800" b="1" dirty="0">
                  <a:latin typeface="Times New Roman" pitchFamily="18" charset="0"/>
                </a:rPr>
                <a:t> </a:t>
              </a:r>
              <a:r>
                <a:rPr lang="en-GB" sz="2800" b="1" dirty="0" err="1">
                  <a:latin typeface="Times New Roman" pitchFamily="18" charset="0"/>
                </a:rPr>
                <a:t>t</a:t>
              </a:r>
              <a:r>
                <a:rPr lang="en-GB" sz="2800" b="1" dirty="0">
                  <a:latin typeface="Times New Roman" pitchFamily="18" charset="0"/>
                </a:rPr>
                <a:t>  </a:t>
              </a:r>
              <a:r>
                <a:rPr lang="en-GB" sz="2800" b="1" dirty="0" err="1">
                  <a:latin typeface="Times New Roman" pitchFamily="18" charset="0"/>
                </a:rPr>
                <a:t>iff</a:t>
              </a:r>
              <a:r>
                <a:rPr lang="en-GB" sz="2800" b="1" dirty="0">
                  <a:latin typeface="Times New Roman" pitchFamily="18" charset="0"/>
                </a:rPr>
                <a:t>    </a:t>
              </a:r>
              <a:r>
                <a:rPr lang="en-GB" sz="2800" b="1" dirty="0" err="1">
                  <a:latin typeface="Times New Roman" pitchFamily="18" charset="0"/>
                </a:rPr>
                <a:t>e</a:t>
              </a:r>
              <a:r>
                <a:rPr lang="en-GB" sz="2800" b="1" dirty="0">
                  <a:latin typeface="Times New Roman" pitchFamily="18" charset="0"/>
                </a:rPr>
                <a:t> </a:t>
              </a:r>
              <a:r>
                <a:rPr lang="en-GB" sz="2800" b="1" dirty="0" err="1">
                  <a:latin typeface="Comic Sans MS" pitchFamily="66" charset="0"/>
                  <a:sym typeface="Wingdings 3"/>
                </a:rPr>
                <a:t></a:t>
              </a:r>
              <a:r>
                <a:rPr lang="en-GB" sz="2800" b="1" dirty="0">
                  <a:latin typeface="Times New Roman" pitchFamily="18" charset="0"/>
                </a:rPr>
                <a:t> t is crash-free  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323850" y="3213100"/>
              <a:ext cx="46799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GB" b="1">
                  <a:latin typeface="Times New Roman" pitchFamily="18" charset="0"/>
                </a:rPr>
                <a:t>(related to Blume&amp;McAllester:JFP’06)</a:t>
              </a:r>
            </a:p>
          </p:txBody>
        </p:sp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5795963" y="5516563"/>
              <a:ext cx="2987675" cy="4302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en-GB" sz="2400" b="1" dirty="0">
                  <a:latin typeface="Times New Roman" pitchFamily="18" charset="0"/>
                </a:rPr>
                <a:t>some </a:t>
              </a:r>
              <a:r>
                <a:rPr lang="en-GB" sz="2400" b="1" dirty="0"/>
                <a:t>e’</a:t>
              </a:r>
            </a:p>
          </p:txBody>
        </p:sp>
        <p:sp>
          <p:nvSpPr>
            <p:cNvPr id="10" name="AutoShape 11"/>
            <p:cNvSpPr>
              <a:spLocks noChangeArrowheads="1"/>
            </p:cNvSpPr>
            <p:nvPr/>
          </p:nvSpPr>
          <p:spPr bwMode="auto">
            <a:xfrm>
              <a:off x="5075238" y="4581525"/>
              <a:ext cx="792162" cy="1079500"/>
            </a:xfrm>
            <a:prstGeom prst="curvedRightArrow">
              <a:avLst>
                <a:gd name="adj1" fmla="val 27255"/>
                <a:gd name="adj2" fmla="val 54509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1066800" y="4804834"/>
              <a:ext cx="3721100" cy="688685"/>
            </a:xfrm>
            <a:prstGeom prst="rect">
              <a:avLst/>
            </a:prstGeom>
            <a:solidFill>
              <a:srgbClr val="FFFF66"/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2400" b="1" dirty="0">
                  <a:latin typeface="Times New Roman" pitchFamily="18" charset="0"/>
                </a:rPr>
                <a:t>Symbolically simplify </a:t>
              </a:r>
            </a:p>
            <a:p>
              <a:pPr algn="ctr"/>
              <a:r>
                <a:rPr lang="en-GB" sz="2400" b="1" dirty="0">
                  <a:latin typeface="Times New Roman" pitchFamily="18" charset="0"/>
                </a:rPr>
                <a:t>(</a:t>
              </a:r>
              <a:r>
                <a:rPr lang="en-GB" sz="2400" b="1" dirty="0" err="1">
                  <a:latin typeface="Times New Roman" pitchFamily="18" charset="0"/>
                </a:rPr>
                <a:t>e</a:t>
              </a:r>
              <a:r>
                <a:rPr lang="en-GB" sz="2400" b="1" dirty="0">
                  <a:latin typeface="Times New Roman" pitchFamily="18" charset="0"/>
                </a:rPr>
                <a:t> </a:t>
              </a:r>
              <a:r>
                <a:rPr lang="en-GB" sz="2400" b="1" dirty="0" err="1">
                  <a:latin typeface="Comic Sans MS" pitchFamily="66" charset="0"/>
                  <a:sym typeface="Wingdings 3"/>
                </a:rPr>
                <a:t></a:t>
              </a:r>
              <a:r>
                <a:rPr lang="en-GB" sz="2400" b="1" dirty="0">
                  <a:latin typeface="Times New Roman" pitchFamily="18" charset="0"/>
                </a:rPr>
                <a:t> t)</a:t>
              </a:r>
            </a:p>
          </p:txBody>
        </p:sp>
        <p:sp>
          <p:nvSpPr>
            <p:cNvPr id="12" name="AutoShape 14"/>
            <p:cNvSpPr>
              <a:spLocks noChangeArrowheads="1"/>
            </p:cNvSpPr>
            <p:nvPr/>
          </p:nvSpPr>
          <p:spPr bwMode="auto">
            <a:xfrm>
              <a:off x="1066800" y="5734050"/>
              <a:ext cx="4511675" cy="935038"/>
            </a:xfrm>
            <a:prstGeom prst="wedgeRectCallout">
              <a:avLst>
                <a:gd name="adj1" fmla="val 109088"/>
                <a:gd name="adj2" fmla="val -41681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2000" b="1" dirty="0">
                  <a:latin typeface="Comic Sans MS" pitchFamily="66" charset="0"/>
                </a:rPr>
                <a:t>See if </a:t>
              </a:r>
              <a:r>
                <a:rPr lang="en-GB" sz="2000" b="1" dirty="0">
                  <a:latin typeface="Courier New" pitchFamily="49" charset="0"/>
                  <a:cs typeface="Courier New" pitchFamily="49" charset="0"/>
                </a:rPr>
                <a:t>BAD</a:t>
              </a:r>
              <a:r>
                <a:rPr lang="en-GB" sz="2000" b="1" dirty="0">
                  <a:latin typeface="Times New Roman" pitchFamily="18" charset="0"/>
                </a:rPr>
                <a:t> </a:t>
              </a:r>
              <a:r>
                <a:rPr lang="en-GB" sz="2000" b="1" dirty="0">
                  <a:latin typeface="Comic Sans MS" pitchFamily="66" charset="0"/>
                </a:rPr>
                <a:t>is syntactically in </a:t>
              </a:r>
              <a:r>
                <a:rPr lang="en-GB" sz="2000" b="1" dirty="0"/>
                <a:t>e’</a:t>
              </a:r>
              <a:r>
                <a:rPr lang="en-GB" sz="2000" b="1" dirty="0">
                  <a:latin typeface="Times New Roman" pitchFamily="18" charset="0"/>
                </a:rPr>
                <a:t>.</a:t>
              </a:r>
            </a:p>
            <a:p>
              <a:pPr algn="ctr"/>
              <a:r>
                <a:rPr lang="en-GB" sz="2000" b="1" dirty="0">
                  <a:latin typeface="Comic Sans MS" pitchFamily="66" charset="0"/>
                </a:rPr>
                <a:t>If yes</a:t>
              </a:r>
              <a:r>
                <a:rPr lang="en-GB" sz="2000" b="1" dirty="0">
                  <a:latin typeface="Times New Roman" pitchFamily="18" charset="0"/>
                </a:rPr>
                <a:t>, </a:t>
              </a:r>
              <a:r>
                <a:rPr lang="en-GB" sz="2000" b="1" dirty="0">
                  <a:latin typeface="Comic Sans MS" pitchFamily="66" charset="0"/>
                </a:rPr>
                <a:t>DONE</a:t>
              </a:r>
              <a:r>
                <a:rPr lang="en-GB" sz="2000" b="1" dirty="0">
                  <a:latin typeface="Times New Roman" pitchFamily="18" charset="0"/>
                </a:rPr>
                <a:t>; </a:t>
              </a:r>
            </a:p>
            <a:p>
              <a:pPr algn="ctr"/>
              <a:r>
                <a:rPr lang="en-GB" sz="2000" b="1" dirty="0">
                  <a:latin typeface="Comic Sans MS" pitchFamily="66" charset="0"/>
                </a:rPr>
                <a:t>else give BLAME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3" name="AutoShape 15"/>
            <p:cNvSpPr>
              <a:spLocks noChangeArrowheads="1"/>
            </p:cNvSpPr>
            <p:nvPr/>
          </p:nvSpPr>
          <p:spPr bwMode="auto">
            <a:xfrm>
              <a:off x="4114800" y="1268413"/>
              <a:ext cx="2473325" cy="719137"/>
            </a:xfrm>
            <a:prstGeom prst="wedgeRoundRectCallout">
              <a:avLst>
                <a:gd name="adj1" fmla="val 722"/>
                <a:gd name="adj2" fmla="val 108278"/>
                <a:gd name="adj3" fmla="val 16667"/>
              </a:avLst>
            </a:prstGeom>
            <a:solidFill>
              <a:srgbClr val="B5DFA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3200" b="1" dirty="0">
                  <a:latin typeface="Times New Roman" pitchFamily="18" charset="0"/>
                </a:rPr>
                <a:t>[POPL’10]</a:t>
              </a:r>
            </a:p>
          </p:txBody>
        </p:sp>
        <p:sp>
          <p:nvSpPr>
            <p:cNvPr id="14" name="AutoShape 16"/>
            <p:cNvSpPr>
              <a:spLocks noChangeArrowheads="1"/>
            </p:cNvSpPr>
            <p:nvPr/>
          </p:nvSpPr>
          <p:spPr bwMode="auto">
            <a:xfrm>
              <a:off x="2438400" y="3857578"/>
              <a:ext cx="2633663" cy="719469"/>
            </a:xfrm>
            <a:prstGeom prst="wedgeRoundRectCallout">
              <a:avLst>
                <a:gd name="adj1" fmla="val 51764"/>
                <a:gd name="adj2" fmla="val 83579"/>
                <a:gd name="adj3" fmla="val 16667"/>
              </a:avLst>
            </a:prstGeom>
            <a:solidFill>
              <a:srgbClr val="B5DFAB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GB" sz="2000" b="1" dirty="0">
                  <a:latin typeface="Times New Roman" pitchFamily="18" charset="0"/>
                </a:rPr>
                <a:t>ESC/Haskell</a:t>
              </a:r>
            </a:p>
            <a:p>
              <a:pPr algn="ctr"/>
              <a:r>
                <a:rPr lang="en-GB" sz="2000" b="1">
                  <a:latin typeface="Times New Roman" pitchFamily="18" charset="0"/>
                </a:rPr>
                <a:t> [Haskell’06</a:t>
              </a:r>
              <a:r>
                <a:rPr lang="en-GB" sz="2000" b="1" dirty="0">
                  <a:latin typeface="Times New Roman" pitchFamily="18" charset="0"/>
                </a:rPr>
                <a:t>]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68313" y="1844675"/>
            <a:ext cx="8247062" cy="4302125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400" b="1" dirty="0" err="1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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{x | p} = case p[e/x] of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	True -&gt; 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	False -&gt;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BAD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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x:t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2400" b="1" dirty="0">
                <a:latin typeface="Courier New" pitchFamily="49" charset="0"/>
              </a:rPr>
              <a:t>-&gt;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=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  <a:sym typeface="Symbol" pitchFamily="18" charset="2"/>
              </a:rPr>
              <a:t> 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v. (e (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</a:t>
            </a:r>
            <a:r>
              <a:rPr lang="en-US" sz="2400" b="1" dirty="0">
                <a:latin typeface="msam10" pitchFamily="34" charset="0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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))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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  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[(v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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)/x]</a:t>
            </a:r>
          </a:p>
          <a:p>
            <a:pPr marL="342900" marR="0" lvl="0" indent="-342900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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(t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 = case e of</a:t>
            </a: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   (e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e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 -&gt; (e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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e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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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Any =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UNR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1223963"/>
          </a:xfrm>
        </p:spPr>
        <p:txBody>
          <a:bodyPr>
            <a:normAutofit/>
          </a:bodyPr>
          <a:lstStyle/>
          <a:p>
            <a:r>
              <a:rPr lang="en-GB" sz="3200" b="1" dirty="0"/>
              <a:t>Wrappers  </a:t>
            </a:r>
            <a:r>
              <a:rPr lang="en-GB" sz="3200" b="1" dirty="0" err="1">
                <a:latin typeface="Comic Sans MS" pitchFamily="66" charset="0"/>
                <a:sym typeface="Wingdings 3"/>
              </a:rPr>
              <a:t></a:t>
            </a:r>
            <a:r>
              <a:rPr lang="en-GB" sz="3200" b="1" dirty="0">
                <a:latin typeface="msam10" pitchFamily="34" charset="0"/>
              </a:rPr>
              <a:t> </a:t>
            </a:r>
            <a:r>
              <a:rPr lang="en-GB" sz="3200" b="1" dirty="0"/>
              <a:t>and  </a:t>
            </a:r>
            <a:r>
              <a:rPr lang="en-GB" sz="3200" b="1" dirty="0" err="1">
                <a:latin typeface="Comic Sans MS" pitchFamily="66" charset="0"/>
                <a:sym typeface="Wingdings 3"/>
              </a:rPr>
              <a:t></a:t>
            </a:r>
            <a:br>
              <a:rPr lang="en-GB" sz="3200" b="1" dirty="0"/>
            </a:br>
            <a:r>
              <a:rPr lang="en-GB" sz="2800" b="1" dirty="0"/>
              <a:t>(</a:t>
            </a:r>
            <a:r>
              <a:rPr lang="en-GB" sz="2800" b="1" dirty="0" err="1">
                <a:latin typeface="Comic Sans MS" pitchFamily="66" charset="0"/>
                <a:sym typeface="Wingdings 3"/>
              </a:rPr>
              <a:t></a:t>
            </a:r>
            <a:r>
              <a:rPr lang="en-GB" sz="2800" b="1" dirty="0">
                <a:latin typeface="msam10" pitchFamily="34" charset="0"/>
              </a:rPr>
              <a:t> </a:t>
            </a:r>
            <a:r>
              <a:rPr lang="en-GB" sz="2800" b="1" dirty="0"/>
              <a:t> pronounced </a:t>
            </a:r>
            <a:r>
              <a:rPr lang="en-GB" sz="2800" b="1" dirty="0">
                <a:solidFill>
                  <a:srgbClr val="C00000"/>
                </a:solidFill>
              </a:rPr>
              <a:t>ensures</a:t>
            </a:r>
            <a:r>
              <a:rPr lang="en-GB" sz="2800" b="1" dirty="0"/>
              <a:t>	 </a:t>
            </a:r>
            <a:r>
              <a:rPr lang="en-GB" sz="2800" b="1" dirty="0" err="1">
                <a:latin typeface="Comic Sans MS" pitchFamily="66" charset="0"/>
                <a:sym typeface="Wingdings 3"/>
              </a:rPr>
              <a:t></a:t>
            </a:r>
            <a:r>
              <a:rPr lang="en-GB" sz="2800" b="1" dirty="0"/>
              <a:t> pronounced </a:t>
            </a:r>
            <a:r>
              <a:rPr lang="en-GB" sz="2800" b="1" dirty="0">
                <a:solidFill>
                  <a:srgbClr val="C00000"/>
                </a:solidFill>
              </a:rPr>
              <a:t>requires</a:t>
            </a:r>
            <a:r>
              <a:rPr lang="en-GB" sz="2800" b="1" dirty="0"/>
              <a:t>)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42988" y="6165850"/>
            <a:ext cx="7272337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 dirty="0">
                <a:latin typeface="Times New Roman" pitchFamily="18" charset="0"/>
              </a:rPr>
              <a:t>related to [Findler-Felleisen:ICFP02]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1223963"/>
          </a:xfrm>
        </p:spPr>
        <p:txBody>
          <a:bodyPr>
            <a:normAutofit/>
          </a:bodyPr>
          <a:lstStyle/>
          <a:p>
            <a:r>
              <a:rPr lang="en-GB" sz="3200" b="1" dirty="0"/>
              <a:t>Wrappers  </a:t>
            </a:r>
            <a:r>
              <a:rPr lang="en-GB" sz="3200" b="1" dirty="0" err="1">
                <a:latin typeface="Comic Sans MS" pitchFamily="66" charset="0"/>
                <a:sym typeface="Wingdings 3"/>
              </a:rPr>
              <a:t></a:t>
            </a:r>
            <a:r>
              <a:rPr lang="en-GB" sz="3200" b="1" dirty="0">
                <a:latin typeface="msam10" pitchFamily="34" charset="0"/>
              </a:rPr>
              <a:t> </a:t>
            </a:r>
            <a:r>
              <a:rPr lang="en-GB" sz="3200" b="1" dirty="0"/>
              <a:t>and  </a:t>
            </a:r>
            <a:r>
              <a:rPr lang="en-GB" sz="3200" b="1" dirty="0" err="1">
                <a:latin typeface="Comic Sans MS" pitchFamily="66" charset="0"/>
                <a:sym typeface="Wingdings 3"/>
              </a:rPr>
              <a:t></a:t>
            </a:r>
            <a:r>
              <a:rPr lang="en-GB" sz="3200" b="1" dirty="0"/>
              <a:t> </a:t>
            </a:r>
            <a:br>
              <a:rPr lang="en-GB" sz="3200" b="1" dirty="0"/>
            </a:br>
            <a:r>
              <a:rPr lang="en-GB" sz="2800" b="1" dirty="0"/>
              <a:t>(</a:t>
            </a:r>
            <a:r>
              <a:rPr lang="en-GB" sz="2800" b="1" dirty="0" err="1">
                <a:latin typeface="Comic Sans MS" pitchFamily="66" charset="0"/>
                <a:sym typeface="Wingdings 3"/>
              </a:rPr>
              <a:t></a:t>
            </a:r>
            <a:r>
              <a:rPr lang="en-GB" sz="2800" b="1" dirty="0">
                <a:latin typeface="msam10" pitchFamily="34" charset="0"/>
              </a:rPr>
              <a:t> </a:t>
            </a:r>
            <a:r>
              <a:rPr lang="en-GB" sz="2800" b="1" dirty="0"/>
              <a:t> pronounced </a:t>
            </a:r>
            <a:r>
              <a:rPr lang="en-GB" sz="2800" b="1" dirty="0">
                <a:solidFill>
                  <a:srgbClr val="C00000"/>
                </a:solidFill>
              </a:rPr>
              <a:t>ensures</a:t>
            </a:r>
            <a:r>
              <a:rPr lang="en-GB" sz="2800" b="1" dirty="0"/>
              <a:t>	 </a:t>
            </a:r>
            <a:r>
              <a:rPr lang="en-GB" sz="2800" b="1" dirty="0" err="1">
                <a:latin typeface="Comic Sans MS" pitchFamily="66" charset="0"/>
                <a:sym typeface="Wingdings 3"/>
              </a:rPr>
              <a:t></a:t>
            </a:r>
            <a:r>
              <a:rPr lang="en-GB" sz="2800" b="1" dirty="0"/>
              <a:t> pronounced </a:t>
            </a:r>
            <a:r>
              <a:rPr lang="en-GB" sz="2800" b="1" dirty="0">
                <a:solidFill>
                  <a:srgbClr val="C00000"/>
                </a:solidFill>
              </a:rPr>
              <a:t>requires</a:t>
            </a:r>
            <a:r>
              <a:rPr lang="en-GB" sz="2800" b="1" dirty="0"/>
              <a:t>)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42988" y="6165850"/>
            <a:ext cx="7272337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 dirty="0">
                <a:latin typeface="Times New Roman" pitchFamily="18" charset="0"/>
              </a:rPr>
              <a:t>related to [Findler-Felleisen:ICFP02]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8313" y="1844675"/>
            <a:ext cx="8247062" cy="4302125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GB" sz="2400" b="1" dirty="0" err="1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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{x | p} = case p[e/x] of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	True -&gt; 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	False -&gt;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UNR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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x:t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2400" b="1" dirty="0">
                <a:latin typeface="Courier New" pitchFamily="49" charset="0"/>
              </a:rPr>
              <a:t>-&gt;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=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  <a:sym typeface="Symbol" pitchFamily="18" charset="2"/>
              </a:rPr>
              <a:t> 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v. (e (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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))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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  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[v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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am10" pitchFamily="34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/x]</a:t>
            </a:r>
          </a:p>
          <a:p>
            <a:pPr marL="342900" marR="0" lvl="0" indent="-342900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>
                <a:latin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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(t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 = case e of</a:t>
            </a: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			   (e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e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 -&gt; (e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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1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e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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t</a:t>
            </a:r>
            <a:r>
              <a:rPr kumimoji="0" lang="en-GB" sz="2400" b="1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2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lnSpc>
                <a:spcPct val="70000"/>
              </a:lnSpc>
              <a:spcBef>
                <a:spcPct val="20000"/>
              </a:spcBef>
              <a:defRPr/>
            </a:pP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e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GB" sz="2400" b="1" dirty="0" err="1">
                <a:latin typeface="Comic Sans MS" pitchFamily="66" charset="0"/>
                <a:sym typeface="Wingdings 3"/>
              </a:rPr>
              <a:t>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Any =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BAD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Some Interesting Details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5693" y="1879226"/>
            <a:ext cx="19575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latin typeface="Comic Sans MS" pitchFamily="66" charset="0"/>
              </a:rPr>
              <a:t>Practice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7526" y="1345826"/>
            <a:ext cx="17219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3600" dirty="0">
                <a:latin typeface="Comic Sans MS" pitchFamily="66" charset="0"/>
              </a:rPr>
              <a:t>Theory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057400" y="3810001"/>
            <a:ext cx="6777319" cy="296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2575" marR="0" lvl="1" indent="-282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GB" sz="2800" b="1" dirty="0"/>
              <a:t>Adding tags, e.g. BAD “f”</a:t>
            </a:r>
          </a:p>
          <a:p>
            <a:pPr marL="739775" lvl="2" indent="-282575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b="1" dirty="0"/>
              <a:t>Achieves precise blaming</a:t>
            </a:r>
          </a:p>
          <a:p>
            <a:pPr marL="282575" marR="0" lvl="1" indent="-282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GB" sz="2800" b="1" noProof="0" dirty="0"/>
              <a:t>More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tags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trace</a:t>
            </a:r>
            <a:r>
              <a:rPr kumimoji="0" lang="en-GB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functions to blame</a:t>
            </a:r>
          </a:p>
          <a:p>
            <a:pPr marL="739775" lvl="2" indent="-282575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400" b="1" baseline="0" dirty="0"/>
              <a:t>Achieves the same goal of [Meunier:POPL06]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2575" marR="0" lvl="1" indent="-282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Using a theorem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prover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82575" marR="0" lvl="1" indent="-2825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Counter-example guided unrolling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4811" y="2236694"/>
            <a:ext cx="4356847" cy="1557349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marL="411480" indent="-283464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Contracts that loop</a:t>
            </a:r>
          </a:p>
          <a:p>
            <a:pPr marL="411480" indent="-283464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Contracts that crash</a:t>
            </a:r>
          </a:p>
          <a:p>
            <a:pPr marL="411480" indent="-283464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GB" sz="2800" b="1" dirty="0"/>
              <a:t>Lovely Lemmas</a:t>
            </a:r>
          </a:p>
        </p:txBody>
      </p:sp>
      <p:sp>
        <p:nvSpPr>
          <p:cNvPr id="7" name="Down Arrow 6"/>
          <p:cNvSpPr/>
          <p:nvPr/>
        </p:nvSpPr>
        <p:spPr>
          <a:xfrm rot="2352077">
            <a:off x="2420472" y="1075765"/>
            <a:ext cx="739588" cy="1223682"/>
          </a:xfrm>
          <a:prstGeom prst="downArrow">
            <a:avLst/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Down Arrow 7"/>
          <p:cNvSpPr/>
          <p:nvPr/>
        </p:nvSpPr>
        <p:spPr>
          <a:xfrm rot="20703062">
            <a:off x="5087994" y="1254324"/>
            <a:ext cx="739588" cy="2599171"/>
          </a:xfrm>
          <a:prstGeom prst="downArrow">
            <a:avLst/>
          </a:prstGeom>
          <a:solidFill>
            <a:srgbClr val="FFC0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Lovely Lemmas </a:t>
            </a:r>
            <a:r>
              <a:rPr lang="en-US" dirty="0" err="1">
                <a:sym typeface="Wingdings"/>
              </a:rPr>
              <a:t>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800" y="1805622"/>
            <a:ext cx="9017000" cy="209147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264024"/>
            <a:ext cx="8229600" cy="51905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Static contract checking is a fertile and under-researched area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Distinctive features of our approach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Full Haskell in contracts; absolutely crucial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Declarative specification of “satisfies”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Nice theory (with some very tricky corners)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Static proofs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GB" sz="2400" b="1" dirty="0"/>
              <a:t>Modular Checking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Compiler as theorem 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prover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After Ph.D.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Postdoc</a:t>
            </a:r>
            <a:r>
              <a:rPr lang="en-US" b="1" dirty="0"/>
              <a:t> project in 2009: probabilistic contract for component base design [ATVA’2010]</a:t>
            </a:r>
          </a:p>
          <a:p>
            <a:r>
              <a:rPr lang="en-US" b="1" dirty="0"/>
              <a:t>Current project at Xavier Leroy’s team (INRIA) 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i="1" dirty="0"/>
              <a:t>- a verifying compiler: </a:t>
            </a:r>
          </a:p>
          <a:p>
            <a:pPr>
              <a:buNone/>
            </a:pPr>
            <a:r>
              <a:rPr lang="en-US" b="1" dirty="0"/>
              <a:t>	1. Apply the idea to </a:t>
            </a:r>
            <a:r>
              <a:rPr lang="en-US" b="1" dirty="0" err="1"/>
              <a:t>OCaml</a:t>
            </a:r>
            <a:r>
              <a:rPr lang="en-US" b="1" dirty="0"/>
              <a:t> compiler by allowing both static and dynamic contract checking</a:t>
            </a:r>
          </a:p>
          <a:p>
            <a:pPr>
              <a:buNone/>
            </a:pPr>
            <a:r>
              <a:rPr lang="en-US" b="1" dirty="0"/>
              <a:t>	 2. Connect with Coq to verify more programs statically.</a:t>
            </a:r>
          </a:p>
          <a:p>
            <a:pPr>
              <a:buNone/>
            </a:pPr>
            <a:r>
              <a:rPr lang="en-US" b="1" dirty="0"/>
              <a:t>	 3. Use Coq to prove the correctness of the framework. </a:t>
            </a:r>
          </a:p>
          <a:p>
            <a:pPr>
              <a:buNone/>
            </a:pPr>
            <a:r>
              <a:rPr lang="en-US" b="1" dirty="0"/>
              <a:t>	 4. Apply new ideas back to Haskell (e.g. GHC).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Static and Dynamic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0" y="1533525"/>
            <a:ext cx="3065931" cy="1055608"/>
          </a:xfrm>
          <a:prstGeom prst="roundRect">
            <a:avLst/>
          </a:prstGeom>
          <a:solidFill>
            <a:srgbClr val="92D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itchFamily="34" charset="0"/>
              </a:rPr>
              <a:t>Program with Specifications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62600" y="3315821"/>
            <a:ext cx="2496669" cy="1123712"/>
          </a:xfrm>
          <a:prstGeom prst="roundRect">
            <a:avLst/>
          </a:prstGeom>
          <a:solidFill>
            <a:srgbClr val="B5DFA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Run time error attributes blame to the right place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10795" y="3286125"/>
            <a:ext cx="2362200" cy="1123712"/>
          </a:xfrm>
          <a:prstGeom prst="roundRect">
            <a:avLst/>
          </a:prstGeom>
          <a:solidFill>
            <a:srgbClr val="B5DFA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Compile time error attributes blame to the right place</a:t>
            </a:r>
          </a:p>
        </p:txBody>
      </p:sp>
      <p:sp>
        <p:nvSpPr>
          <p:cNvPr id="7" name="Right Arrow 6"/>
          <p:cNvSpPr/>
          <p:nvPr/>
        </p:nvSpPr>
        <p:spPr>
          <a:xfrm rot="8124525">
            <a:off x="2429275" y="2491595"/>
            <a:ext cx="632996" cy="733663"/>
          </a:xfrm>
          <a:prstGeom prst="rightArrow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Right Arrow 7"/>
          <p:cNvSpPr/>
          <p:nvPr/>
        </p:nvSpPr>
        <p:spPr>
          <a:xfrm rot="2933531">
            <a:off x="6124975" y="2491595"/>
            <a:ext cx="632996" cy="733663"/>
          </a:xfrm>
          <a:prstGeom prst="rightArrow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9495" y="2009775"/>
            <a:ext cx="1117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Dynamic</a:t>
            </a:r>
          </a:p>
          <a:p>
            <a:r>
              <a:rPr lang="en-GB" dirty="0">
                <a:latin typeface="Comic Sans MS" pitchFamily="66" charset="0"/>
              </a:rPr>
              <a:t>checking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39152" y="1879226"/>
            <a:ext cx="1117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Comic Sans MS" pitchFamily="66" charset="0"/>
              </a:rPr>
              <a:t>Static</a:t>
            </a:r>
          </a:p>
          <a:p>
            <a:pPr algn="ctr"/>
            <a:r>
              <a:rPr lang="en-GB" dirty="0">
                <a:latin typeface="Comic Sans MS" pitchFamily="66" charset="0"/>
              </a:rPr>
              <a:t>checking</a:t>
            </a:r>
          </a:p>
        </p:txBody>
      </p:sp>
      <p:sp>
        <p:nvSpPr>
          <p:cNvPr id="15" name="Right Arrow 14"/>
          <p:cNvSpPr/>
          <p:nvPr/>
        </p:nvSpPr>
        <p:spPr>
          <a:xfrm rot="5400000">
            <a:off x="2071248" y="4453745"/>
            <a:ext cx="632996" cy="733663"/>
          </a:xfrm>
          <a:prstGeom prst="rightArrow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95616" y="5238750"/>
            <a:ext cx="3028949" cy="1123712"/>
          </a:xfrm>
          <a:prstGeom prst="roundRect">
            <a:avLst/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No blaming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</a:rPr>
              <a:t>means</a:t>
            </a:r>
          </a:p>
          <a:p>
            <a:pPr algn="ctr"/>
            <a:r>
              <a:rPr lang="en-GB" sz="2000" b="1" dirty="0">
                <a:solidFill>
                  <a:schemeClr val="tx1"/>
                </a:solidFill>
              </a:rPr>
              <a:t>Program cannot </a:t>
            </a:r>
            <a:r>
              <a:rPr lang="en-GB" sz="2000" b="1" dirty="0" err="1">
                <a:solidFill>
                  <a:schemeClr val="tx1"/>
                </a:solidFill>
              </a:rPr>
              <a:t>crashs</a:t>
            </a:r>
            <a:endParaRPr lang="en-GB" sz="2000" b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29075" y="5324475"/>
            <a:ext cx="36631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Comic Sans MS" pitchFamily="66" charset="0"/>
              </a:rPr>
              <a:t>Or, more plausibly:</a:t>
            </a:r>
          </a:p>
          <a:p>
            <a:r>
              <a:rPr lang="en-GB" b="1" dirty="0">
                <a:latin typeface="Comic Sans MS" pitchFamily="66" charset="0"/>
              </a:rPr>
              <a:t> If you guarantee that </a:t>
            </a:r>
            <a:r>
              <a:rPr lang="en-GB" b="1" dirty="0" err="1">
                <a:latin typeface="Comic Sans MS" pitchFamily="66" charset="0"/>
              </a:rPr>
              <a:t>f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>
                <a:latin typeface="Comic Sans MS" pitchFamily="66" charset="0"/>
                <a:sym typeface="Symbol"/>
              </a:rPr>
              <a:t>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t</a:t>
            </a:r>
            <a:r>
              <a:rPr lang="en-GB" b="1" dirty="0">
                <a:latin typeface="Comic Sans MS" pitchFamily="66" charset="0"/>
              </a:rPr>
              <a:t>,</a:t>
            </a:r>
          </a:p>
          <a:p>
            <a:r>
              <a:rPr lang="en-GB" b="1" dirty="0">
                <a:latin typeface="Comic Sans MS" pitchFamily="66" charset="0"/>
              </a:rPr>
              <a:t>then the program cannot crash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>
            <a:spLocks noChangeArrowheads="1"/>
          </p:cNvSpPr>
          <p:nvPr/>
        </p:nvSpPr>
        <p:spPr bwMode="auto">
          <a:xfrm>
            <a:off x="533400" y="685800"/>
            <a:ext cx="8001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What exactly does it mean </a:t>
            </a:r>
          </a:p>
          <a:p>
            <a:pPr algn="ctr"/>
            <a:r>
              <a:rPr lang="en-US" sz="4800" b="1" dirty="0"/>
              <a:t>to say that</a:t>
            </a:r>
          </a:p>
          <a:p>
            <a:pPr algn="ctr"/>
            <a:endParaRPr lang="en-US" sz="4800" b="1" dirty="0"/>
          </a:p>
          <a:p>
            <a:pPr algn="ctr"/>
            <a:r>
              <a:rPr lang="en-US" sz="4800" b="1" dirty="0"/>
              <a:t> </a:t>
            </a: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4800" b="1" dirty="0"/>
              <a:t> “satisfies” contract </a:t>
            </a: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4800" b="1" dirty="0"/>
              <a:t>?</a:t>
            </a:r>
          </a:p>
          <a:p>
            <a:pPr algn="ctr"/>
            <a:endParaRPr lang="en-US" sz="4800" b="1" dirty="0"/>
          </a:p>
          <a:p>
            <a:pPr algn="ctr"/>
            <a:r>
              <a:rPr lang="en-US" sz="9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96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</a:t>
            </a:r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From Types to Contracts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95288" y="1295401"/>
            <a:ext cx="8229600" cy="4851400"/>
          </a:xfrm>
          <a:prstGeom prst="rect">
            <a:avLst/>
          </a:prstGeom>
          <a:noFill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GB" sz="2400" b="1" dirty="0">
                <a:latin typeface="Courier New" pitchFamily="49" charset="0"/>
              </a:rPr>
              <a:t>h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ead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[]     = BAD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head (x:xs) = x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head :: [</a:t>
            </a:r>
            <a:r>
              <a:rPr lang="en-GB" sz="2400" b="1" dirty="0">
                <a:latin typeface="Courier New" pitchFamily="49" charset="0"/>
              </a:rPr>
              <a:t>a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] -&gt; a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…(head 1)…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2400" b="1" dirty="0" err="1">
                <a:latin typeface="Courier New" pitchFamily="49" charset="0"/>
              </a:rPr>
              <a:t>h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ead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GB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xs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| not (null </a:t>
            </a:r>
            <a:r>
              <a:rPr kumimoji="0" lang="en-GB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xs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)} -&gt; {r | True}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…(head [])…</a:t>
            </a:r>
          </a:p>
        </p:txBody>
      </p:sp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627313" y="3716338"/>
            <a:ext cx="1584325" cy="503237"/>
          </a:xfrm>
          <a:prstGeom prst="wedgeRectCallout">
            <a:avLst>
              <a:gd name="adj1" fmla="val -85972"/>
              <a:gd name="adj2" fmla="val -7081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 b="1">
                <a:solidFill>
                  <a:srgbClr val="FF0000"/>
                </a:solidFill>
                <a:latin typeface="Times New Roman" pitchFamily="18" charset="0"/>
              </a:rPr>
              <a:t>Bug!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700338" y="5230813"/>
            <a:ext cx="1584325" cy="503237"/>
          </a:xfrm>
          <a:prstGeom prst="wedgeRectCallout">
            <a:avLst>
              <a:gd name="adj1" fmla="val -64829"/>
              <a:gd name="adj2" fmla="val 101736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Times New Roman" pitchFamily="18" charset="0"/>
              </a:rPr>
              <a:t>Bug!</a:t>
            </a: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5508625" y="4941888"/>
            <a:ext cx="3168650" cy="1223962"/>
          </a:xfrm>
          <a:prstGeom prst="wedgeRectCallout">
            <a:avLst>
              <a:gd name="adj1" fmla="val -88579"/>
              <a:gd name="adj2" fmla="val -58042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400" b="1" dirty="0">
                <a:latin typeface="Comic Sans MS" pitchFamily="66" charset="0"/>
              </a:rPr>
              <a:t>Contract</a:t>
            </a:r>
          </a:p>
          <a:p>
            <a:pPr algn="ctr"/>
            <a:r>
              <a:rPr lang="en-GB" sz="2400" b="1" dirty="0">
                <a:latin typeface="Comic Sans MS" pitchFamily="66" charset="0"/>
              </a:rPr>
              <a:t>(arbitrary Haskell </a:t>
            </a:r>
            <a:r>
              <a:rPr lang="en-GB" sz="2400" b="1" dirty="0" err="1">
                <a:latin typeface="Comic Sans MS" pitchFamily="66" charset="0"/>
              </a:rPr>
              <a:t>boolean</a:t>
            </a:r>
            <a:r>
              <a:rPr lang="en-GB" sz="2400" b="1" dirty="0">
                <a:latin typeface="Comic Sans MS" pitchFamily="66" charset="0"/>
              </a:rPr>
              <a:t> expression)</a:t>
            </a:r>
          </a:p>
        </p:txBody>
      </p:sp>
      <p:sp>
        <p:nvSpPr>
          <p:cNvPr id="8" name="AutoShape 20"/>
          <p:cNvSpPr>
            <a:spLocks noChangeArrowheads="1"/>
          </p:cNvSpPr>
          <p:nvPr/>
        </p:nvSpPr>
        <p:spPr bwMode="auto">
          <a:xfrm>
            <a:off x="4267200" y="2819400"/>
            <a:ext cx="1296987" cy="647700"/>
          </a:xfrm>
          <a:prstGeom prst="wedgeRectCallout">
            <a:avLst>
              <a:gd name="adj1" fmla="val -82526"/>
              <a:gd name="adj2" fmla="val -71176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 b="1" dirty="0">
                <a:latin typeface="Comic Sans MS" pitchFamily="66" charset="0"/>
              </a:rPr>
              <a:t>Type</a:t>
            </a: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6019800" y="2819400"/>
            <a:ext cx="2652713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b="1" dirty="0"/>
              <a:t>null :: [a] -&gt; </a:t>
            </a:r>
            <a:r>
              <a:rPr lang="en-GB" sz="2400" b="1" dirty="0" err="1"/>
              <a:t>Bool</a:t>
            </a:r>
            <a:endParaRPr lang="en-GB" sz="2400" b="1" dirty="0"/>
          </a:p>
          <a:p>
            <a:r>
              <a:rPr lang="en-GB" sz="2400" b="1" dirty="0"/>
              <a:t>null [] = True</a:t>
            </a:r>
          </a:p>
          <a:p>
            <a:r>
              <a:rPr lang="en-GB" sz="2400" b="1" dirty="0"/>
              <a:t>null (x:xs) = False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4800600" y="1295400"/>
            <a:ext cx="3200400" cy="1143000"/>
          </a:xfrm>
          <a:prstGeom prst="wedgeRectCallout">
            <a:avLst>
              <a:gd name="adj1" fmla="val -85500"/>
              <a:gd name="adj2" fmla="val -38167"/>
            </a:avLst>
          </a:prstGeom>
          <a:solidFill>
            <a:srgbClr val="FFFF66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omic Sans MS" pitchFamily="66" charset="0"/>
              </a:rPr>
              <a:t>BAD means “should not happen: crash”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1" animBg="1"/>
      <p:bldP spid="8" grpId="0" animBg="1"/>
      <p:bldP spid="9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When does </a:t>
            </a:r>
            <a:r>
              <a:rPr lang="en-US" b="1" i="1" dirty="0"/>
              <a:t>e</a:t>
            </a:r>
            <a:r>
              <a:rPr lang="en-US" b="1" dirty="0"/>
              <a:t> satisfy a contract?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b="1" dirty="0"/>
              <a:t>Brief, declarative…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8" y="1295400"/>
            <a:ext cx="8848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228600" y="5048071"/>
            <a:ext cx="74094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inc </a:t>
            </a:r>
            <a:r>
              <a:rPr lang="en-GB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x:{x | x &gt; 0} -&gt; {y | y == x + 1}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304800" y="6172200"/>
            <a:ext cx="2133600" cy="510778"/>
          </a:xfrm>
          <a:prstGeom prst="wedgeRoundRectCallout">
            <a:avLst>
              <a:gd name="adj1" fmla="val 39811"/>
              <a:gd name="adj2" fmla="val -129818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omic Sans MS" pitchFamily="66" charset="0"/>
              </a:rPr>
              <a:t>Precondition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2743200" y="6194822"/>
            <a:ext cx="2197580" cy="510778"/>
          </a:xfrm>
          <a:prstGeom prst="wedgeRoundRectCallout">
            <a:avLst>
              <a:gd name="adj1" fmla="val 31603"/>
              <a:gd name="adj2" fmla="val -117319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b="1" dirty="0" err="1">
                <a:solidFill>
                  <a:schemeClr val="tx1"/>
                </a:solidFill>
                <a:latin typeface="Comic Sans MS" pitchFamily="66" charset="0"/>
              </a:rPr>
              <a:t>Postcondition</a:t>
            </a:r>
            <a:endParaRPr lang="en-GB" sz="2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6172200" y="5922407"/>
            <a:ext cx="2621819" cy="783193"/>
          </a:xfrm>
          <a:prstGeom prst="wedgeRoundRectCallout">
            <a:avLst>
              <a:gd name="adj1" fmla="val -52982"/>
              <a:gd name="adj2" fmla="val -70323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 err="1">
                <a:solidFill>
                  <a:schemeClr val="tx1"/>
                </a:solidFill>
                <a:latin typeface="Comic Sans MS" pitchFamily="66" charset="0"/>
              </a:rPr>
              <a:t>Postcondition</a:t>
            </a:r>
            <a:r>
              <a:rPr lang="en-GB" sz="2000" b="1" dirty="0">
                <a:solidFill>
                  <a:schemeClr val="tx1"/>
                </a:solidFill>
                <a:latin typeface="Comic Sans MS" pitchFamily="66" charset="0"/>
              </a:rPr>
              <a:t> can mention argument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When does </a:t>
            </a:r>
            <a:r>
              <a:rPr lang="en-US" b="1" i="1" dirty="0"/>
              <a:t>e</a:t>
            </a:r>
            <a:r>
              <a:rPr lang="en-US" b="1" dirty="0"/>
              <a:t> satisfy a contract?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2743199"/>
          </a:xfrm>
        </p:spPr>
        <p:txBody>
          <a:bodyPr>
            <a:normAutofit/>
          </a:bodyPr>
          <a:lstStyle/>
          <a:p>
            <a:r>
              <a:rPr lang="en-US" sz="2400" b="1" dirty="0"/>
              <a:t>The delicate one is the predicate contract.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Our decision: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{x | p} </a:t>
            </a:r>
            <a:r>
              <a:rPr lang="en-US" sz="2400" b="1" dirty="0" err="1">
                <a:latin typeface="cmsy10"/>
                <a:cs typeface="Courier New" pitchFamily="49" charset="0"/>
              </a:rPr>
              <a:t>iff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e is crash-free</a:t>
            </a:r>
          </a:p>
          <a:p>
            <a:r>
              <a:rPr lang="en-GB" sz="2400" b="1" dirty="0">
                <a:solidFill>
                  <a:srgbClr val="FF0000"/>
                </a:solidFill>
                <a:sym typeface="Symbol"/>
              </a:rPr>
              <a:t>Question:</a:t>
            </a:r>
            <a:r>
              <a:rPr lang="en-GB" sz="2400" b="1" dirty="0">
                <a:sym typeface="Symbol"/>
              </a:rPr>
              <a:t> What expression is </a:t>
            </a:r>
            <a:r>
              <a:rPr lang="en-GB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crash-free</a:t>
            </a:r>
            <a:r>
              <a:rPr lang="en-GB" sz="2400" dirty="0">
                <a:solidFill>
                  <a:schemeClr val="accent3">
                    <a:lumMod val="75000"/>
                  </a:schemeClr>
                </a:solidFill>
                <a:sym typeface="Symbol"/>
              </a:rPr>
              <a:t> </a:t>
            </a:r>
            <a:r>
              <a:rPr lang="en-GB" sz="2400" dirty="0">
                <a:sym typeface="Symbol"/>
              </a:rPr>
              <a:t>?</a:t>
            </a:r>
          </a:p>
          <a:p>
            <a:pPr>
              <a:buNone/>
            </a:pPr>
            <a:r>
              <a:rPr lang="en-GB" sz="2400" i="1" dirty="0">
                <a:sym typeface="Symbol"/>
              </a:rPr>
              <a:t>        e</a:t>
            </a:r>
            <a:r>
              <a:rPr lang="en-GB" sz="2400" dirty="0">
                <a:sym typeface="Symbol"/>
              </a:rPr>
              <a:t> is </a:t>
            </a:r>
            <a:r>
              <a:rPr lang="en-GB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crash-free</a:t>
            </a:r>
            <a:r>
              <a:rPr lang="en-GB" sz="2400" dirty="0">
                <a:sym typeface="Symbol"/>
              </a:rPr>
              <a:t> </a:t>
            </a:r>
            <a:r>
              <a:rPr lang="en-GB" sz="2400" dirty="0" err="1">
                <a:sym typeface="Symbol"/>
              </a:rPr>
              <a:t>iff</a:t>
            </a:r>
            <a:r>
              <a:rPr lang="en-GB" sz="2400" dirty="0">
                <a:sym typeface="Symbol"/>
              </a:rPr>
              <a:t>  no blameless context can make e crash</a:t>
            </a:r>
            <a:endParaRPr lang="en-US" sz="24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8" y="1295400"/>
            <a:ext cx="8848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ounded Rectangle 5"/>
          <p:cNvSpPr/>
          <p:nvPr/>
        </p:nvSpPr>
        <p:spPr>
          <a:xfrm>
            <a:off x="1143000" y="4876800"/>
            <a:ext cx="7010400" cy="1736646"/>
          </a:xfrm>
          <a:prstGeom prst="roundRect">
            <a:avLst/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3200" b="1" i="1" dirty="0">
                <a:solidFill>
                  <a:schemeClr val="tx1"/>
                </a:solidFill>
                <a:sym typeface="Symbol"/>
              </a:rPr>
              <a:t>e</a:t>
            </a:r>
            <a:r>
              <a:rPr lang="en-GB" sz="3200" b="1" dirty="0">
                <a:solidFill>
                  <a:schemeClr val="tx1"/>
                </a:solidFill>
                <a:sym typeface="Symbol"/>
              </a:rPr>
              <a:t> is crash-free</a:t>
            </a:r>
          </a:p>
          <a:p>
            <a:pPr algn="ctr"/>
            <a:r>
              <a:rPr lang="en-GB" sz="3200" b="1" dirty="0" err="1">
                <a:solidFill>
                  <a:schemeClr val="tx1"/>
                </a:solidFill>
                <a:sym typeface="Symbol"/>
              </a:rPr>
              <a:t>iff</a:t>
            </a:r>
            <a:endParaRPr lang="en-GB" sz="3200" b="1" dirty="0">
              <a:solidFill>
                <a:schemeClr val="tx1"/>
              </a:solidFill>
              <a:sym typeface="Symbol"/>
            </a:endParaRPr>
          </a:p>
          <a:p>
            <a:pPr algn="ctr"/>
            <a:r>
              <a:rPr lang="en-GB" sz="3200" b="1" dirty="0">
                <a:solidFill>
                  <a:schemeClr val="tx1"/>
                </a:solidFill>
                <a:latin typeface="Comic Sans MS" pitchFamily="66" charset="0"/>
                <a:sym typeface="Symbol"/>
              </a:rPr>
              <a:t></a:t>
            </a:r>
            <a:r>
              <a:rPr lang="en-GB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 BAD </a:t>
            </a:r>
            <a:r>
              <a:rPr lang="en-GB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3200" b="1" baseline="-25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Symbol"/>
              </a:rPr>
              <a:t>s </a:t>
            </a:r>
            <a:r>
              <a:rPr lang="en-GB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C.  C[e] </a:t>
            </a:r>
            <a:r>
              <a:rPr lang="en-GB" sz="3200" b="1" dirty="0">
                <a:solidFill>
                  <a:schemeClr val="tx1"/>
                </a:solidFill>
                <a:latin typeface="Comic Sans MS" pitchFamily="66" charset="0"/>
                <a:sym typeface="Symbol"/>
              </a:rPr>
              <a:t>* </a:t>
            </a:r>
            <a:r>
              <a:rPr lang="en-GB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BAD</a:t>
            </a:r>
            <a:endParaRPr lang="en-GB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 flipH="1" flipV="1">
            <a:off x="3619500" y="6134100"/>
            <a:ext cx="457200" cy="2286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5600700" y="6134100"/>
            <a:ext cx="457200" cy="22860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Crash-free Examples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4786313"/>
            <a:ext cx="6858000" cy="954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atin typeface="+mj-lt"/>
              </a:rPr>
              <a:t>Lemma:  </a:t>
            </a:r>
          </a:p>
          <a:p>
            <a:pPr>
              <a:defRPr/>
            </a:pPr>
            <a:r>
              <a:rPr lang="en-US" sz="2800" b="1" dirty="0">
                <a:latin typeface="+mj-lt"/>
              </a:rPr>
              <a:t> </a:t>
            </a:r>
            <a:r>
              <a:rPr lang="en-US" sz="2800" b="1" i="1" dirty="0">
                <a:latin typeface="+mj-lt"/>
              </a:rPr>
              <a:t>e</a:t>
            </a:r>
            <a:r>
              <a:rPr lang="en-US" sz="2800" b="1" dirty="0">
                <a:latin typeface="+mj-lt"/>
              </a:rPr>
              <a:t> is syntactically safe    </a:t>
            </a:r>
            <a:r>
              <a:rPr lang="en-US" sz="2800" b="1" dirty="0">
                <a:latin typeface="cmsy10"/>
              </a:rPr>
              <a:t>=&gt;</a:t>
            </a:r>
            <a:r>
              <a:rPr lang="en-US" sz="2800" b="1" dirty="0">
                <a:latin typeface="+mj-lt"/>
              </a:rPr>
              <a:t>     </a:t>
            </a:r>
            <a:r>
              <a:rPr lang="en-US" sz="2800" b="1" i="1" dirty="0">
                <a:latin typeface="+mj-lt"/>
              </a:rPr>
              <a:t>e</a:t>
            </a:r>
            <a:r>
              <a:rPr lang="en-US" sz="2800" b="1" dirty="0">
                <a:latin typeface="+mj-lt"/>
              </a:rPr>
              <a:t> is crash-free.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28625" y="1785938"/>
          <a:ext cx="8286808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5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Crash-free?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\x -&gt; 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(1, True)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(1,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BAD)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\x -&gt; if x &gt; 0 then x else (BAD, x)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\x -&gt; if x*x &gt;= 0 then x + 1 else BAD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FF0000"/>
                          </a:solidFill>
                        </a:rPr>
                        <a:t>Hmm.. 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When does </a:t>
            </a:r>
            <a:r>
              <a:rPr lang="en-US" b="1" i="1" dirty="0"/>
              <a:t>e</a:t>
            </a:r>
            <a:r>
              <a:rPr lang="en-US" b="1" dirty="0"/>
              <a:t> satisfy a contract?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819401"/>
            <a:ext cx="8229600" cy="274319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4300" b="1" dirty="0"/>
              <a:t>See the paper for …</a:t>
            </a:r>
          </a:p>
          <a:p>
            <a:endParaRPr lang="en-US" sz="2400" b="1" dirty="0"/>
          </a:p>
          <a:p>
            <a:r>
              <a:rPr lang="en-US" sz="3000" b="1" dirty="0"/>
              <a:t>Why </a:t>
            </a:r>
            <a:r>
              <a:rPr lang="en-US" sz="3000" b="1" i="1" dirty="0"/>
              <a:t>e</a:t>
            </a:r>
            <a:r>
              <a:rPr lang="en-US" sz="3000" b="1" dirty="0"/>
              <a:t> must be crash-free to satisfy predicate contract?</a:t>
            </a:r>
          </a:p>
          <a:p>
            <a:r>
              <a:rPr lang="en-US" sz="3000" b="1" dirty="0"/>
              <a:t>Why divergent expression satisfies all contract?</a:t>
            </a:r>
          </a:p>
          <a:p>
            <a:r>
              <a:rPr lang="en-US" sz="3000" b="1" dirty="0"/>
              <a:t>What if contract diverges (i.e. </a:t>
            </a:r>
            <a:r>
              <a:rPr lang="en-US" sz="3000" b="1" i="1" dirty="0"/>
              <a:t>p</a:t>
            </a:r>
            <a:r>
              <a:rPr lang="en-US" sz="3000" b="1" dirty="0"/>
              <a:t> diverges)?</a:t>
            </a:r>
          </a:p>
          <a:p>
            <a:r>
              <a:rPr lang="en-US" sz="3000" b="1" dirty="0"/>
              <a:t>What if contract crashes (i.e. </a:t>
            </a:r>
            <a:r>
              <a:rPr lang="en-US" sz="3000" b="1" i="1" dirty="0"/>
              <a:t>p</a:t>
            </a:r>
            <a:r>
              <a:rPr lang="en-US" sz="3000" b="1" dirty="0"/>
              <a:t> crashes)?</a:t>
            </a:r>
          </a:p>
          <a:p>
            <a:endParaRPr lang="en-US" sz="24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8" y="1295400"/>
            <a:ext cx="8848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/>
          <p:cNvSpPr txBox="1">
            <a:spLocks noChangeArrowheads="1"/>
          </p:cNvSpPr>
          <p:nvPr/>
        </p:nvSpPr>
        <p:spPr bwMode="auto">
          <a:xfrm>
            <a:off x="533400" y="685800"/>
            <a:ext cx="8001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/>
              <a:t>How can we mechanically check that</a:t>
            </a:r>
          </a:p>
          <a:p>
            <a:pPr algn="ctr"/>
            <a:endParaRPr lang="en-US" sz="4800" b="1" dirty="0"/>
          </a:p>
          <a:p>
            <a:pPr algn="ctr"/>
            <a:r>
              <a:rPr lang="en-US" sz="4800" b="1" dirty="0"/>
              <a:t> </a:t>
            </a: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4800" b="1" dirty="0"/>
              <a:t> “satisfies” contract </a:t>
            </a: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4800" b="1" dirty="0"/>
              <a:t>?</a:t>
            </a:r>
          </a:p>
          <a:p>
            <a:pPr algn="ctr"/>
            <a:endParaRPr lang="en-US" sz="4800" b="1" dirty="0"/>
          </a:p>
          <a:p>
            <a:pPr algn="ctr"/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en-GB" sz="96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   ???</a:t>
            </a:r>
            <a:endParaRPr lang="en-US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5579" y="1964089"/>
            <a:ext cx="6643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head</a:t>
            </a:r>
            <a:r>
              <a:rPr lang="en-GB" sz="2400" b="1" dirty="0">
                <a:latin typeface="Comic Sans MS" pitchFamily="66" charset="0"/>
              </a:rPr>
              <a:t> </a:t>
            </a:r>
            <a:r>
              <a:rPr lang="en-GB" sz="3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400" b="1" dirty="0">
                <a:latin typeface="Comic Sans MS" pitchFamily="66" charset="0"/>
              </a:rPr>
              <a:t> 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{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| not (null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) } -&gt; Ok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1800" y="2837302"/>
            <a:ext cx="7933582" cy="893963"/>
          </a:xfrm>
          <a:prstGeom prst="rect">
            <a:avLst/>
          </a:prstGeom>
          <a:solidFill>
            <a:srgbClr val="B5DFAB"/>
          </a:solidFill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head </a:t>
            </a:r>
            <a:r>
              <a:rPr lang="en-GB" sz="2400" b="1" dirty="0">
                <a:latin typeface="Comic Sans MS" pitchFamily="66" charset="0"/>
                <a:sym typeface="Wingdings 3"/>
              </a:rPr>
              <a:t>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{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| not (null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)} -&gt; Ok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 \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. head (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>
                <a:latin typeface="Comic Sans MS" pitchFamily="66" charset="0"/>
                <a:sym typeface="Wingdings 3"/>
              </a:rPr>
              <a:t></a:t>
            </a:r>
            <a:r>
              <a:rPr lang="en-GB" sz="2400" dirty="0">
                <a:latin typeface="Comic Sans MS" pitchFamily="66" charset="0"/>
                <a:sym typeface="Wingdings 3"/>
              </a:rPr>
              <a:t>  {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| not (null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)})</a:t>
            </a:r>
            <a:r>
              <a:rPr lang="en-GB" sz="2400" dirty="0">
                <a:latin typeface="Comic Sans MS" pitchFamily="66" charset="0"/>
                <a:sym typeface="Wingdings 3"/>
              </a:rPr>
              <a:t> 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Ok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84088" y="3769801"/>
            <a:ext cx="2379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latin typeface="Comic Sans MS" pitchFamily="66" charset="0"/>
              </a:rPr>
              <a:t>e </a:t>
            </a:r>
            <a:r>
              <a:rPr lang="en-GB" sz="2800" b="1" dirty="0">
                <a:latin typeface="Comic Sans MS" pitchFamily="66" charset="0"/>
                <a:sym typeface="Wingdings 3"/>
              </a:rPr>
              <a:t></a:t>
            </a:r>
            <a:r>
              <a:rPr lang="en-GB" sz="2800" b="1" dirty="0">
                <a:solidFill>
                  <a:schemeClr val="bg1"/>
                </a:solidFill>
                <a:latin typeface="Comic Sans MS" pitchFamily="66" charset="0"/>
                <a:sym typeface="Wingdings 3"/>
              </a:rPr>
              <a:t> </a:t>
            </a:r>
            <a:r>
              <a:rPr lang="en-GB" sz="2800" b="1" dirty="0">
                <a:latin typeface="Comic Sans MS" pitchFamily="66" charset="0"/>
              </a:rPr>
              <a:t>Ok  </a:t>
            </a:r>
            <a:r>
              <a:rPr lang="en-GB" sz="2800" b="1" dirty="0">
                <a:latin typeface="Comic Sans MS" pitchFamily="66" charset="0"/>
                <a:cs typeface="Courier New" pitchFamily="49" charset="0"/>
                <a:sym typeface="Symbol"/>
              </a:rPr>
              <a:t>= e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1800" y="4449047"/>
            <a:ext cx="7101624" cy="1412694"/>
          </a:xfrm>
          <a:prstGeom prst="rect">
            <a:avLst/>
          </a:prstGeom>
          <a:solidFill>
            <a:srgbClr val="B5DFAB"/>
          </a:solidFill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 \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. head (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400" b="1" dirty="0">
                <a:latin typeface="Comic Sans MS" pitchFamily="66" charset="0"/>
                <a:sym typeface="Wingdings 3"/>
              </a:rPr>
              <a:t>  {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| not (null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xs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)})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 \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. head (case not (null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) of</a:t>
            </a:r>
            <a:br>
              <a:rPr lang="en-GB" sz="2400" b="1" dirty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		True -&gt;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br>
              <a:rPr lang="en-GB" sz="2400" b="1" dirty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		False -&gt; UNR)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8104" y="756935"/>
            <a:ext cx="280076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>
                <a:latin typeface="Courier New" pitchFamily="49" charset="0"/>
                <a:cs typeface="Courier New" pitchFamily="49" charset="0"/>
              </a:rPr>
              <a:t>head:: [a] -&gt; a</a:t>
            </a:r>
          </a:p>
          <a:p>
            <a:r>
              <a:rPr lang="en-GB" sz="2000" b="1" dirty="0">
                <a:latin typeface="Courier New" pitchFamily="49" charset="0"/>
                <a:cs typeface="Courier New" pitchFamily="49" charset="0"/>
              </a:rPr>
              <a:t>head []     = BAD</a:t>
            </a:r>
          </a:p>
          <a:p>
            <a:r>
              <a:rPr lang="en-GB" sz="2000" b="1" dirty="0">
                <a:latin typeface="Courier New" pitchFamily="49" charset="0"/>
                <a:cs typeface="Courier New" pitchFamily="49" charset="0"/>
              </a:rPr>
              <a:t>head 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x:xs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= x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9687" y="1290210"/>
            <a:ext cx="5715026" cy="1154162"/>
          </a:xfrm>
          <a:prstGeom prst="rect">
            <a:avLst/>
          </a:prstGeom>
          <a:solidFill>
            <a:srgbClr val="B5DFAB"/>
          </a:solidFill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\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. head (case not (null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) of</a:t>
            </a:r>
            <a:br>
              <a:rPr lang="en-GB" sz="2400" b="1" dirty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		True -&gt;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br>
              <a:rPr lang="en-GB" sz="2400" b="1" dirty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		False -&gt; UNR)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80031" y="1121772"/>
            <a:ext cx="2803973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null :: [a] -&gt;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Bool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null []     = True</a:t>
            </a: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null (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x:xs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) = False</a:t>
            </a:r>
          </a:p>
          <a:p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not ::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Bool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Bool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not True  = False</a:t>
            </a: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not False = True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0487" y="3058974"/>
            <a:ext cx="4612160" cy="1126462"/>
          </a:xfrm>
          <a:prstGeom prst="rect">
            <a:avLst/>
          </a:prstGeom>
          <a:solidFill>
            <a:srgbClr val="B5DFAB"/>
          </a:solidFill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 \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. head (case v of</a:t>
            </a:r>
            <a:br>
              <a:rPr lang="en-GB" sz="2400" b="1" dirty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	  [] -&gt; UNR</a:t>
            </a:r>
            <a:br>
              <a:rPr lang="en-GB" sz="2400" b="1" dirty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	  (p:ps) -&gt; p)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579" y="2439762"/>
            <a:ext cx="3666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Now inline ‘not’ and ‘null’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57433" y="4134635"/>
            <a:ext cx="2531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itchFamily="66" charset="0"/>
              </a:rPr>
              <a:t>Now inline ‘head’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0524" y="4707665"/>
            <a:ext cx="3873176" cy="1154162"/>
          </a:xfrm>
          <a:prstGeom prst="rect">
            <a:avLst/>
          </a:prstGeom>
          <a:solidFill>
            <a:srgbClr val="B5DFAB"/>
          </a:solidFill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GB" sz="2400" b="1" dirty="0">
                <a:latin typeface="Courier New" pitchFamily="49" charset="0"/>
                <a:cs typeface="Courier New" pitchFamily="49" charset="0"/>
              </a:rPr>
              <a:t>= \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. case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v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of</a:t>
            </a:r>
            <a:br>
              <a:rPr lang="en-GB" sz="2400" b="1" dirty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[]     -&gt; 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UNR</a:t>
            </a:r>
            <a:br>
              <a:rPr lang="en-GB" sz="2400" b="1" dirty="0">
                <a:latin typeface="Courier New" pitchFamily="49" charset="0"/>
                <a:cs typeface="Courier New" pitchFamily="49" charset="0"/>
              </a:rPr>
            </a:br>
            <a:r>
              <a:rPr lang="en-GB" sz="2400" b="1" dirty="0">
                <a:latin typeface="Courier New" pitchFamily="49" charset="0"/>
                <a:cs typeface="Courier New" pitchFamily="49" charset="0"/>
              </a:rPr>
              <a:t>	  (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p:ps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) -&gt; 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p</a:t>
            </a:r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GB" sz="2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2200" y="4191000"/>
            <a:ext cx="252825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head:: [a] -&gt; a</a:t>
            </a: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head []     = BAD</a:t>
            </a:r>
          </a:p>
          <a:p>
            <a:r>
              <a:rPr lang="en-GB" b="1" dirty="0">
                <a:latin typeface="Courier New" pitchFamily="49" charset="0"/>
                <a:cs typeface="Courier New" pitchFamily="49" charset="0"/>
              </a:rPr>
              <a:t>head (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x:xs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) = x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4888565" y="5521238"/>
            <a:ext cx="2703726" cy="1021556"/>
          </a:xfrm>
          <a:prstGeom prst="wedgeRoundRectCallout">
            <a:avLst>
              <a:gd name="adj1" fmla="val -68556"/>
              <a:gd name="adj2" fmla="val -79328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omic Sans MS" pitchFamily="66" charset="0"/>
              </a:rPr>
              <a:t>So head [] fails with UNR, not BAD, blaming the caller</a:t>
            </a:r>
          </a:p>
        </p:txBody>
      </p:sp>
      <p:sp>
        <p:nvSpPr>
          <p:cNvPr id="11" name="Curved Down Arrow 10"/>
          <p:cNvSpPr/>
          <p:nvPr/>
        </p:nvSpPr>
        <p:spPr>
          <a:xfrm>
            <a:off x="0" y="457200"/>
            <a:ext cx="1752600" cy="3810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Static and Dynamic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048000" y="1533525"/>
            <a:ext cx="3065931" cy="1055608"/>
          </a:xfrm>
          <a:prstGeom prst="roundRect">
            <a:avLst/>
          </a:prstGeom>
          <a:solidFill>
            <a:srgbClr val="92D05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Arial Black" pitchFamily="34" charset="0"/>
              </a:rPr>
              <a:t>Program with Specifications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562600" y="3315821"/>
            <a:ext cx="2496669" cy="1123712"/>
          </a:xfrm>
          <a:prstGeom prst="roundRect">
            <a:avLst/>
          </a:prstGeom>
          <a:solidFill>
            <a:srgbClr val="B5DFA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Run time error attributes blame to the right place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210795" y="3286125"/>
            <a:ext cx="2362200" cy="1123712"/>
          </a:xfrm>
          <a:prstGeom prst="roundRect">
            <a:avLst/>
          </a:prstGeom>
          <a:solidFill>
            <a:srgbClr val="B5DFAB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chemeClr val="tx1"/>
                </a:solidFill>
              </a:rPr>
              <a:t>Compile time error attributes blame to the right place</a:t>
            </a:r>
          </a:p>
        </p:txBody>
      </p:sp>
      <p:sp>
        <p:nvSpPr>
          <p:cNvPr id="7" name="Right Arrow 6"/>
          <p:cNvSpPr/>
          <p:nvPr/>
        </p:nvSpPr>
        <p:spPr>
          <a:xfrm rot="8124525">
            <a:off x="2429275" y="2491595"/>
            <a:ext cx="632996" cy="733663"/>
          </a:xfrm>
          <a:prstGeom prst="rightArrow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8" name="Right Arrow 7"/>
          <p:cNvSpPr/>
          <p:nvPr/>
        </p:nvSpPr>
        <p:spPr>
          <a:xfrm rot="2933531">
            <a:off x="6124975" y="2491595"/>
            <a:ext cx="632996" cy="733663"/>
          </a:xfrm>
          <a:prstGeom prst="rightArrow">
            <a:avLst/>
          </a:prstGeom>
          <a:solidFill>
            <a:srgbClr val="FFFF00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en-GB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9495" y="2009775"/>
            <a:ext cx="1117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Dynamic</a:t>
            </a:r>
          </a:p>
          <a:p>
            <a:r>
              <a:rPr lang="en-GB" dirty="0">
                <a:latin typeface="Comic Sans MS" pitchFamily="66" charset="0"/>
              </a:rPr>
              <a:t>checking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39152" y="1879226"/>
            <a:ext cx="1117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Comic Sans MS" pitchFamily="66" charset="0"/>
              </a:rPr>
              <a:t>Static</a:t>
            </a:r>
          </a:p>
          <a:p>
            <a:pPr algn="ctr"/>
            <a:r>
              <a:rPr lang="en-GB" dirty="0">
                <a:latin typeface="Comic Sans MS" pitchFamily="66" charset="0"/>
              </a:rPr>
              <a:t>checking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37662" y="1338647"/>
            <a:ext cx="12853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>
                <a:latin typeface="Comic Sans MS" pitchFamily="66" charset="0"/>
              </a:rPr>
              <a:t>[Findler, </a:t>
            </a:r>
            <a:r>
              <a:rPr lang="en-GB" dirty="0" err="1">
                <a:latin typeface="Comic Sans MS" pitchFamily="66" charset="0"/>
              </a:rPr>
              <a:t>Felleisen</a:t>
            </a:r>
            <a:r>
              <a:rPr lang="en-GB" dirty="0">
                <a:latin typeface="Comic Sans MS" pitchFamily="66" charset="0"/>
              </a:rPr>
              <a:t>,  </a:t>
            </a:r>
            <a:r>
              <a:rPr lang="en-GB" dirty="0" err="1">
                <a:latin typeface="Comic Sans MS" pitchFamily="66" charset="0"/>
              </a:rPr>
              <a:t>Blume</a:t>
            </a:r>
            <a:r>
              <a:rPr lang="en-GB" dirty="0">
                <a:latin typeface="Comic Sans MS" pitchFamily="66" charset="0"/>
              </a:rPr>
              <a:t>, </a:t>
            </a:r>
            <a:r>
              <a:rPr lang="en-GB" dirty="0" err="1">
                <a:latin typeface="Comic Sans MS" pitchFamily="66" charset="0"/>
              </a:rPr>
              <a:t>Hinze</a:t>
            </a:r>
            <a:r>
              <a:rPr lang="en-GB" dirty="0">
                <a:latin typeface="Comic Sans MS" pitchFamily="66" charset="0"/>
              </a:rPr>
              <a:t>,  </a:t>
            </a:r>
            <a:r>
              <a:rPr lang="en-GB" dirty="0" err="1">
                <a:latin typeface="Comic Sans MS" pitchFamily="66" charset="0"/>
              </a:rPr>
              <a:t>Loh</a:t>
            </a:r>
            <a:r>
              <a:rPr lang="en-GB" dirty="0">
                <a:latin typeface="Comic Sans MS" pitchFamily="66" charset="0"/>
              </a:rPr>
              <a:t>, Runciman, </a:t>
            </a:r>
            <a:r>
              <a:rPr lang="en-GB" dirty="0" err="1">
                <a:latin typeface="Comic Sans MS" pitchFamily="66" charset="0"/>
              </a:rPr>
              <a:t>Chitil</a:t>
            </a:r>
            <a:r>
              <a:rPr lang="en-GB" dirty="0">
                <a:latin typeface="Comic Sans MS" pitchFamily="66" charset="0"/>
              </a:rPr>
              <a:t>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126" y="1364726"/>
            <a:ext cx="1454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itchFamily="66" charset="0"/>
              </a:rPr>
              <a:t>[</a:t>
            </a:r>
            <a:r>
              <a:rPr lang="en-GB" dirty="0" err="1">
                <a:latin typeface="Comic Sans MS" pitchFamily="66" charset="0"/>
              </a:rPr>
              <a:t>Flanaghan</a:t>
            </a:r>
            <a:r>
              <a:rPr lang="en-GB" dirty="0">
                <a:latin typeface="Comic Sans MS" pitchFamily="66" charset="0"/>
              </a:rPr>
              <a:t>, Mitchell, </a:t>
            </a:r>
            <a:r>
              <a:rPr lang="en-GB" dirty="0" err="1">
                <a:latin typeface="Comic Sans MS" pitchFamily="66" charset="0"/>
              </a:rPr>
              <a:t>Pottier</a:t>
            </a:r>
            <a:r>
              <a:rPr lang="en-GB" dirty="0">
                <a:latin typeface="Comic Sans MS" pitchFamily="66" charset="0"/>
              </a:rPr>
              <a:t>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we want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21919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Adapt </a:t>
            </a:r>
            <a:r>
              <a:rPr lang="en-US" b="1" dirty="0" err="1"/>
              <a:t>Findler-Felleisen’s</a:t>
            </a:r>
            <a:r>
              <a:rPr lang="en-US" b="1" dirty="0"/>
              <a:t> ideas for dynamic </a:t>
            </a:r>
          </a:p>
          <a:p>
            <a:pPr>
              <a:buNone/>
            </a:pPr>
            <a:r>
              <a:rPr lang="en-US" b="1" dirty="0"/>
              <a:t>     (high-order) contract checking.</a:t>
            </a:r>
          </a:p>
          <a:p>
            <a:r>
              <a:rPr lang="en-US" b="1" dirty="0"/>
              <a:t>Do static contract checking for a lazy language.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33400" y="2514600"/>
            <a:ext cx="8153400" cy="3590925"/>
            <a:chOff x="250825" y="2738715"/>
            <a:chExt cx="8208963" cy="3743325"/>
          </a:xfrm>
        </p:grpSpPr>
        <p:sp>
          <p:nvSpPr>
            <p:cNvPr id="5" name="Text Box 33"/>
            <p:cNvSpPr txBox="1">
              <a:spLocks noChangeArrowheads="1"/>
            </p:cNvSpPr>
            <p:nvPr/>
          </p:nvSpPr>
          <p:spPr bwMode="auto">
            <a:xfrm>
              <a:off x="1187450" y="2881590"/>
              <a:ext cx="2016125" cy="57943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3200" b="1" dirty="0">
                  <a:solidFill>
                    <a:srgbClr val="C00000"/>
                  </a:solidFill>
                  <a:latin typeface="Times New Roman" pitchFamily="18" charset="0"/>
                </a:rPr>
                <a:t>Contract</a:t>
              </a:r>
            </a:p>
          </p:txBody>
        </p:sp>
        <p:sp>
          <p:nvSpPr>
            <p:cNvPr id="6" name="Text Box 34"/>
            <p:cNvSpPr txBox="1">
              <a:spLocks noChangeArrowheads="1"/>
            </p:cNvSpPr>
            <p:nvPr/>
          </p:nvSpPr>
          <p:spPr bwMode="auto">
            <a:xfrm>
              <a:off x="5292725" y="2738715"/>
              <a:ext cx="2016125" cy="107721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3200" b="1" dirty="0">
                  <a:latin typeface="Times New Roman" pitchFamily="18" charset="0"/>
                </a:rPr>
                <a:t>Haskell function</a:t>
              </a:r>
            </a:p>
          </p:txBody>
        </p:sp>
        <p:sp>
          <p:nvSpPr>
            <p:cNvPr id="7" name="Text Box 37"/>
            <p:cNvSpPr txBox="1">
              <a:spLocks noChangeArrowheads="1"/>
            </p:cNvSpPr>
            <p:nvPr/>
          </p:nvSpPr>
          <p:spPr bwMode="auto">
            <a:xfrm>
              <a:off x="1403350" y="4091265"/>
              <a:ext cx="6769100" cy="579438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sz="3200" b="1">
                  <a:solidFill>
                    <a:srgbClr val="000099"/>
                  </a:solidFill>
                  <a:latin typeface="Times New Roman" pitchFamily="18" charset="0"/>
                </a:rPr>
                <a:t>Glasgow Haskell Compiler (GHC)</a:t>
              </a:r>
            </a:p>
          </p:txBody>
        </p:sp>
        <p:sp>
          <p:nvSpPr>
            <p:cNvPr id="8" name="AutoShape 38"/>
            <p:cNvSpPr>
              <a:spLocks noChangeArrowheads="1"/>
            </p:cNvSpPr>
            <p:nvPr/>
          </p:nvSpPr>
          <p:spPr bwMode="auto">
            <a:xfrm>
              <a:off x="250825" y="5073274"/>
              <a:ext cx="4176713" cy="1368425"/>
            </a:xfrm>
            <a:prstGeom prst="star16">
              <a:avLst>
                <a:gd name="adj" fmla="val 37500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GB" sz="3200" b="1" dirty="0">
                  <a:solidFill>
                    <a:srgbClr val="C00000"/>
                  </a:solidFill>
                  <a:latin typeface="Times New Roman" pitchFamily="18" charset="0"/>
                </a:rPr>
                <a:t>Where the bug is</a:t>
              </a:r>
            </a:p>
          </p:txBody>
        </p:sp>
        <p:sp>
          <p:nvSpPr>
            <p:cNvPr id="9" name="AutoShape 39"/>
            <p:cNvSpPr>
              <a:spLocks noChangeArrowheads="1"/>
            </p:cNvSpPr>
            <p:nvPr/>
          </p:nvSpPr>
          <p:spPr bwMode="auto">
            <a:xfrm>
              <a:off x="4427538" y="5185053"/>
              <a:ext cx="4032250" cy="1296987"/>
            </a:xfrm>
            <a:prstGeom prst="star16">
              <a:avLst>
                <a:gd name="adj" fmla="val 37500"/>
              </a:avLst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GB" sz="3200" b="1" dirty="0">
                  <a:solidFill>
                    <a:srgbClr val="C00000"/>
                  </a:solidFill>
                  <a:latin typeface="Times New Roman" pitchFamily="18" charset="0"/>
                </a:rPr>
                <a:t>Why it is a bug</a:t>
              </a:r>
            </a:p>
          </p:txBody>
        </p:sp>
        <p:sp>
          <p:nvSpPr>
            <p:cNvPr id="10" name="AutoShape 44"/>
            <p:cNvSpPr>
              <a:spLocks noChangeArrowheads="1"/>
            </p:cNvSpPr>
            <p:nvPr/>
          </p:nvSpPr>
          <p:spPr bwMode="auto">
            <a:xfrm>
              <a:off x="3203575" y="3170515"/>
              <a:ext cx="431800" cy="935038"/>
            </a:xfrm>
            <a:prstGeom prst="curvedLeftArrow">
              <a:avLst>
                <a:gd name="adj1" fmla="val 43309"/>
                <a:gd name="adj2" fmla="val 86618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45"/>
            <p:cNvSpPr>
              <a:spLocks noChangeArrowheads="1"/>
            </p:cNvSpPr>
            <p:nvPr/>
          </p:nvSpPr>
          <p:spPr bwMode="auto">
            <a:xfrm>
              <a:off x="4932363" y="3170515"/>
              <a:ext cx="360362" cy="936625"/>
            </a:xfrm>
            <a:prstGeom prst="curvedRightArrow">
              <a:avLst>
                <a:gd name="adj1" fmla="val 51982"/>
                <a:gd name="adj2" fmla="val 103965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46"/>
            <p:cNvSpPr>
              <a:spLocks noChangeArrowheads="1"/>
            </p:cNvSpPr>
            <p:nvPr/>
          </p:nvSpPr>
          <p:spPr bwMode="auto">
            <a:xfrm>
              <a:off x="2197100" y="4681815"/>
              <a:ext cx="503238" cy="647700"/>
            </a:xfrm>
            <a:prstGeom prst="downArrow">
              <a:avLst>
                <a:gd name="adj1" fmla="val 50000"/>
                <a:gd name="adj2" fmla="val 32177"/>
              </a:avLst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13" name="AutoShape 47"/>
            <p:cNvSpPr>
              <a:spLocks noChangeArrowheads="1"/>
            </p:cNvSpPr>
            <p:nvPr/>
          </p:nvSpPr>
          <p:spPr bwMode="auto">
            <a:xfrm>
              <a:off x="6084888" y="4681815"/>
              <a:ext cx="503237" cy="720725"/>
            </a:xfrm>
            <a:prstGeom prst="downArrow">
              <a:avLst>
                <a:gd name="adj1" fmla="val 50000"/>
                <a:gd name="adj2" fmla="val 35804"/>
              </a:avLst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Three Outcomes</a:t>
            </a:r>
          </a:p>
        </p:txBody>
      </p:sp>
      <p:sp>
        <p:nvSpPr>
          <p:cNvPr id="3" name="TextBox 120835"/>
          <p:cNvSpPr txBox="1">
            <a:spLocks noChangeArrowheads="1"/>
          </p:cNvSpPr>
          <p:nvPr/>
        </p:nvSpPr>
        <p:spPr bwMode="auto">
          <a:xfrm>
            <a:off x="609600" y="1371600"/>
            <a:ext cx="711925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GB" sz="2800" b="1" dirty="0"/>
              <a:t>	(1) Definitely Safe (no crash, but may loop)</a:t>
            </a:r>
          </a:p>
          <a:p>
            <a:pPr marL="342900" lvl="2" indent="-342900"/>
            <a:r>
              <a:rPr lang="en-GB" sz="2800" b="1" dirty="0"/>
              <a:t>	(2) Definite Bug (definitely crashes)</a:t>
            </a:r>
          </a:p>
          <a:p>
            <a:pPr marL="342900" indent="-342900"/>
            <a:r>
              <a:rPr lang="en-GB" sz="2800" b="1" dirty="0"/>
              <a:t>	(3) Possible Bug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2CE77D-C699-4E56-AE53-DA136A7D3273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2291" name="Shap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GB" b="1"/>
              <a:t>Sorting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401050" cy="46243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>
                <a:solidFill>
                  <a:srgbClr val="CC3300"/>
                </a:solidFill>
                <a:latin typeface="Courier New" pitchFamily="49" charset="0"/>
              </a:rPr>
              <a:t>sorted [] = True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>
                <a:solidFill>
                  <a:srgbClr val="CC3300"/>
                </a:solidFill>
                <a:latin typeface="Courier New" pitchFamily="49" charset="0"/>
              </a:rPr>
              <a:t>sorted (</a:t>
            </a:r>
            <a:r>
              <a:rPr lang="en-GB" sz="1800" b="1" dirty="0" err="1">
                <a:solidFill>
                  <a:srgbClr val="CC3300"/>
                </a:solidFill>
                <a:latin typeface="Courier New" pitchFamily="49" charset="0"/>
              </a:rPr>
              <a:t>x</a:t>
            </a:r>
            <a:r>
              <a:rPr lang="en-GB" sz="1800" b="1" dirty="0">
                <a:solidFill>
                  <a:srgbClr val="CC3300"/>
                </a:solidFill>
                <a:latin typeface="Courier New" pitchFamily="49" charset="0"/>
              </a:rPr>
              <a:t>:[]) = True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>
                <a:solidFill>
                  <a:srgbClr val="CC3300"/>
                </a:solidFill>
                <a:latin typeface="Courier New" pitchFamily="49" charset="0"/>
              </a:rPr>
              <a:t>sorted (</a:t>
            </a:r>
            <a:r>
              <a:rPr lang="en-GB" sz="1800" b="1" dirty="0" err="1">
                <a:solidFill>
                  <a:srgbClr val="CC3300"/>
                </a:solidFill>
                <a:latin typeface="Courier New" pitchFamily="49" charset="0"/>
              </a:rPr>
              <a:t>x:y:xs</a:t>
            </a:r>
            <a:r>
              <a:rPr lang="en-GB" sz="1800" b="1" dirty="0">
                <a:solidFill>
                  <a:srgbClr val="CC3300"/>
                </a:solidFill>
                <a:latin typeface="Courier New" pitchFamily="49" charset="0"/>
              </a:rPr>
              <a:t>) = </a:t>
            </a:r>
            <a:r>
              <a:rPr lang="en-GB" sz="1800" b="1" dirty="0" err="1">
                <a:solidFill>
                  <a:srgbClr val="CC3300"/>
                </a:solidFill>
                <a:latin typeface="Courier New" pitchFamily="49" charset="0"/>
              </a:rPr>
              <a:t>x</a:t>
            </a:r>
            <a:r>
              <a:rPr lang="en-GB" sz="1800" b="1" dirty="0">
                <a:solidFill>
                  <a:srgbClr val="CC3300"/>
                </a:solidFill>
                <a:latin typeface="Courier New" pitchFamily="49" charset="0"/>
              </a:rPr>
              <a:t> &lt;= </a:t>
            </a:r>
            <a:r>
              <a:rPr lang="en-GB" sz="1800" b="1" dirty="0" err="1">
                <a:solidFill>
                  <a:srgbClr val="CC3300"/>
                </a:solidFill>
                <a:latin typeface="Courier New" pitchFamily="49" charset="0"/>
              </a:rPr>
              <a:t>y</a:t>
            </a:r>
            <a:r>
              <a:rPr lang="en-GB" sz="1800" b="1" dirty="0">
                <a:solidFill>
                  <a:srgbClr val="CC3300"/>
                </a:solidFill>
                <a:latin typeface="Courier New" pitchFamily="49" charset="0"/>
              </a:rPr>
              <a:t> &amp;&amp; sorted (</a:t>
            </a:r>
            <a:r>
              <a:rPr lang="en-GB" sz="1800" b="1" dirty="0" err="1">
                <a:solidFill>
                  <a:srgbClr val="CC3300"/>
                </a:solidFill>
                <a:latin typeface="Courier New" pitchFamily="49" charset="0"/>
              </a:rPr>
              <a:t>y</a:t>
            </a:r>
            <a:r>
              <a:rPr lang="en-GB" sz="1800" b="1" dirty="0">
                <a:solidFill>
                  <a:srgbClr val="CC3300"/>
                </a:solidFill>
                <a:latin typeface="Courier New" pitchFamily="49" charset="0"/>
              </a:rPr>
              <a:t> : </a:t>
            </a:r>
            <a:r>
              <a:rPr lang="en-GB" sz="1800" b="1" dirty="0" err="1">
                <a:solidFill>
                  <a:srgbClr val="CC3300"/>
                </a:solidFill>
                <a:latin typeface="Courier New" pitchFamily="49" charset="0"/>
              </a:rPr>
              <a:t>xs</a:t>
            </a:r>
            <a:r>
              <a:rPr lang="en-GB" sz="1800" b="1" dirty="0">
                <a:solidFill>
                  <a:srgbClr val="CC3300"/>
                </a:solidFill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>
              <a:solidFill>
                <a:srgbClr val="CC33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>
                <a:latin typeface="Courier New" pitchFamily="49" charset="0"/>
              </a:rPr>
              <a:t>insert :: </a:t>
            </a:r>
            <a:r>
              <a:rPr lang="en-GB" sz="1800" b="1" dirty="0" err="1">
                <a:latin typeface="Courier New" pitchFamily="49" charset="0"/>
              </a:rPr>
              <a:t>Int</a:t>
            </a:r>
            <a:r>
              <a:rPr lang="en-GB" sz="1800" b="1" dirty="0">
                <a:latin typeface="Courier New" pitchFamily="49" charset="0"/>
              </a:rPr>
              <a:t> -&gt; [</a:t>
            </a:r>
            <a:r>
              <a:rPr lang="en-GB" sz="1800" b="1" dirty="0" err="1">
                <a:latin typeface="Courier New" pitchFamily="49" charset="0"/>
              </a:rPr>
              <a:t>Int</a:t>
            </a:r>
            <a:r>
              <a:rPr lang="en-GB" sz="1800" b="1" dirty="0">
                <a:latin typeface="Courier New" pitchFamily="49" charset="0"/>
              </a:rPr>
              <a:t>] -&gt; [</a:t>
            </a:r>
            <a:r>
              <a:rPr lang="en-GB" sz="1800" b="1" dirty="0" err="1">
                <a:latin typeface="Courier New" pitchFamily="49" charset="0"/>
              </a:rPr>
              <a:t>Int</a:t>
            </a:r>
            <a:r>
              <a:rPr lang="en-GB" sz="1800" b="1" dirty="0">
                <a:latin typeface="Courier New" pitchFamily="49" charset="0"/>
              </a:rPr>
              <a:t>]</a:t>
            </a:r>
          </a:p>
          <a:p>
            <a:pPr>
              <a:lnSpc>
                <a:spcPct val="80000"/>
              </a:lnSpc>
              <a:buNone/>
            </a:pP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insert </a:t>
            </a:r>
            <a:r>
              <a:rPr lang="en-GB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{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i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| True} -&gt; {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} -&gt; {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>
                <a:latin typeface="Courier New" pitchFamily="49" charset="0"/>
              </a:rPr>
              <a:t>merge :: [</a:t>
            </a:r>
            <a:r>
              <a:rPr lang="en-GB" sz="1800" b="1" dirty="0" err="1">
                <a:latin typeface="Courier New" pitchFamily="49" charset="0"/>
              </a:rPr>
              <a:t>Int</a:t>
            </a:r>
            <a:r>
              <a:rPr lang="en-GB" sz="1800" b="1" dirty="0">
                <a:latin typeface="Courier New" pitchFamily="49" charset="0"/>
              </a:rPr>
              <a:t>] -&gt; [</a:t>
            </a:r>
            <a:r>
              <a:rPr lang="en-GB" sz="1800" b="1" dirty="0" err="1">
                <a:latin typeface="Courier New" pitchFamily="49" charset="0"/>
              </a:rPr>
              <a:t>Int</a:t>
            </a:r>
            <a:r>
              <a:rPr lang="en-GB" sz="1800" b="1" dirty="0">
                <a:latin typeface="Courier New" pitchFamily="49" charset="0"/>
              </a:rPr>
              <a:t>] -&gt; [</a:t>
            </a:r>
            <a:r>
              <a:rPr lang="en-GB" sz="1800" b="1" dirty="0" err="1">
                <a:latin typeface="Courier New" pitchFamily="49" charset="0"/>
              </a:rPr>
              <a:t>Int</a:t>
            </a:r>
            <a:r>
              <a:rPr lang="en-GB" sz="1800" b="1" dirty="0">
                <a:latin typeface="Courier New" pitchFamily="49" charset="0"/>
              </a:rPr>
              <a:t>]</a:t>
            </a:r>
          </a:p>
          <a:p>
            <a:pPr>
              <a:lnSpc>
                <a:spcPct val="80000"/>
              </a:lnSpc>
              <a:buNone/>
            </a:pP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merge </a:t>
            </a:r>
            <a:r>
              <a:rPr lang="en-GB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{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}-&gt;{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ys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ys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}-&gt;{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>
              <a:solidFill>
                <a:srgbClr val="006666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 err="1">
                <a:latin typeface="Courier New" pitchFamily="49" charset="0"/>
              </a:rPr>
              <a:t>bubbleHelper</a:t>
            </a:r>
            <a:r>
              <a:rPr lang="en-GB" sz="1800" b="1" dirty="0">
                <a:latin typeface="Courier New" pitchFamily="49" charset="0"/>
              </a:rPr>
              <a:t> :: [</a:t>
            </a:r>
            <a:r>
              <a:rPr lang="en-GB" sz="1800" b="1" dirty="0" err="1">
                <a:latin typeface="Courier New" pitchFamily="49" charset="0"/>
              </a:rPr>
              <a:t>Int</a:t>
            </a:r>
            <a:r>
              <a:rPr lang="en-GB" sz="1800" b="1" dirty="0">
                <a:latin typeface="Courier New" pitchFamily="49" charset="0"/>
              </a:rPr>
              <a:t>] -&gt; ([</a:t>
            </a:r>
            <a:r>
              <a:rPr lang="en-GB" sz="1800" b="1" dirty="0" err="1">
                <a:latin typeface="Courier New" pitchFamily="49" charset="0"/>
              </a:rPr>
              <a:t>Int</a:t>
            </a:r>
            <a:r>
              <a:rPr lang="en-GB" sz="1800" b="1" dirty="0">
                <a:latin typeface="Courier New" pitchFamily="49" charset="0"/>
              </a:rPr>
              <a:t>], </a:t>
            </a:r>
            <a:r>
              <a:rPr lang="en-GB" sz="1800" b="1" dirty="0" err="1">
                <a:latin typeface="Courier New" pitchFamily="49" charset="0"/>
              </a:rPr>
              <a:t>Bool</a:t>
            </a:r>
            <a:r>
              <a:rPr lang="en-GB" sz="1800" b="1" dirty="0"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bubbleHelper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{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| True}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            -&gt; {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| not (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snd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) ==&gt; sorted (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fst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)}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b="1" dirty="0">
              <a:solidFill>
                <a:srgbClr val="006666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insertsort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, 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mergesort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, 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bubblesort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 {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xs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| True}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    					-&gt; {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 | sorted </a:t>
            </a:r>
            <a:r>
              <a:rPr lang="en-GB" sz="1800" b="1" dirty="0" err="1">
                <a:solidFill>
                  <a:srgbClr val="006666"/>
                </a:solidFill>
                <a:latin typeface="Courier New" pitchFamily="49" charset="0"/>
              </a:rPr>
              <a:t>r</a:t>
            </a:r>
            <a:r>
              <a:rPr lang="en-GB" sz="1800" b="1" dirty="0">
                <a:solidFill>
                  <a:srgbClr val="006666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5724525" y="852488"/>
            <a:ext cx="2914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1"/>
              <a:t>(</a:t>
            </a:r>
            <a:r>
              <a:rPr lang="en-GB" sz="1800" b="1">
                <a:sym typeface="Wingdings" pitchFamily="2" charset="2"/>
              </a:rPr>
              <a:t>==&gt;) True x = x</a:t>
            </a:r>
          </a:p>
          <a:p>
            <a:r>
              <a:rPr lang="en-GB" sz="1800" b="1">
                <a:sym typeface="Wingdings" pitchFamily="2" charset="2"/>
              </a:rPr>
              <a:t>(==&gt;) False x = True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AVL Tree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1488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balanced :: AVL -&gt;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Bool</a:t>
            </a:r>
            <a:endParaRPr lang="en-US" sz="18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balanced L = True</a:t>
            </a:r>
          </a:p>
          <a:p>
            <a:pPr>
              <a:buFont typeface="Wingdings" pitchFamily="2" charset="2"/>
              <a:buNone/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balanced (N </a:t>
            </a:r>
            <a:r>
              <a:rPr lang="en-US" sz="1800" b="1" baseline="-250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= balanced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&amp;&amp; balanced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&amp;&amp; </a:t>
            </a:r>
          </a:p>
          <a:p>
            <a:pPr>
              <a:buFont typeface="Wingdings" pitchFamily="2" charset="2"/>
              <a:buNone/>
            </a:pP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                abs (depth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- depth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u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&lt;= 1</a:t>
            </a:r>
          </a:p>
          <a:p>
            <a:pPr>
              <a:buFont typeface="Wingdings" pitchFamily="2" charset="2"/>
              <a:buNone/>
            </a:pPr>
            <a:endParaRPr lang="nn-NO" sz="1800" b="1" dirty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nn-NO" sz="1800" b="1" dirty="0">
                <a:latin typeface="Courier New" pitchFamily="49" charset="0"/>
                <a:cs typeface="Courier New" pitchFamily="49" charset="0"/>
              </a:rPr>
              <a:t>data AVL = L | N </a:t>
            </a:r>
            <a:r>
              <a:rPr lang="nn-NO" sz="1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nn-NO" sz="1800" b="1" dirty="0">
                <a:latin typeface="Courier New" pitchFamily="49" charset="0"/>
                <a:cs typeface="Courier New" pitchFamily="49" charset="0"/>
              </a:rPr>
              <a:t> AVL AVL 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>
                <a:latin typeface="Courier New" pitchFamily="49" charset="0"/>
                <a:cs typeface="Courier New" pitchFamily="49" charset="0"/>
              </a:rPr>
              <a:t>insert, delete :: AVL -&gt;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 -&gt; AVL</a:t>
            </a:r>
          </a:p>
          <a:p>
            <a:pPr>
              <a:buFont typeface="Wingdings" pitchFamily="2" charset="2"/>
              <a:buNone/>
            </a:pP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insert </a:t>
            </a:r>
            <a:r>
              <a:rPr lang="en-GB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{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balanced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} -&gt; {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True} -&gt; </a:t>
            </a:r>
          </a:p>
          <a:p>
            <a:pPr>
              <a:buFont typeface="Wingdings" pitchFamily="2" charset="2"/>
              <a:buNone/>
            </a:pP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         {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notLeaf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&amp;&amp; balanced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    &amp;&amp;</a:t>
            </a:r>
            <a:b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            0 &lt;= depth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- depth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     &amp;&amp;</a:t>
            </a:r>
            <a:b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                 depth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- depth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&lt;= 1  }</a:t>
            </a:r>
          </a:p>
          <a:p>
            <a:pPr>
              <a:buFont typeface="Wingdings" pitchFamily="2" charset="2"/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delete </a:t>
            </a:r>
            <a:r>
              <a:rPr lang="en-GB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{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balanced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} -&gt; {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True} -&gt; </a:t>
            </a:r>
          </a:p>
          <a:p>
            <a:pPr>
              <a:buFont typeface="Wingdings" pitchFamily="2" charset="2"/>
              <a:buNone/>
            </a:pP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         {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| balanced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&amp;&amp; 0 &lt;= depth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- depth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&amp;&amp; </a:t>
            </a:r>
            <a:b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                             depth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- depth </a:t>
            </a:r>
            <a:r>
              <a:rPr lang="en-US" sz="1800" b="1" dirty="0" err="1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800" b="1" dirty="0">
                <a:solidFill>
                  <a:srgbClr val="006666"/>
                </a:solidFill>
                <a:latin typeface="Courier New" pitchFamily="49" charset="0"/>
                <a:cs typeface="Courier New" pitchFamily="49" charset="0"/>
              </a:rPr>
              <a:t> &lt;= 1}</a:t>
            </a:r>
          </a:p>
          <a:p>
            <a:pPr>
              <a:buFont typeface="Wingdings" pitchFamily="2" charset="2"/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br>
              <a:rPr lang="en-US" sz="1800" dirty="0">
                <a:latin typeface="Courier New" pitchFamily="49" charset="0"/>
                <a:cs typeface="Courier New" pitchFamily="49" charset="0"/>
              </a:rPr>
            </a:b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724525" y="852488"/>
            <a:ext cx="29416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 b="1"/>
              <a:t>(</a:t>
            </a:r>
            <a:r>
              <a:rPr lang="en-GB" sz="1800" b="1">
                <a:sym typeface="Wingdings" pitchFamily="2" charset="2"/>
              </a:rPr>
              <a:t>&amp;&amp;) True x = x</a:t>
            </a:r>
          </a:p>
          <a:p>
            <a:r>
              <a:rPr lang="en-GB" sz="1800" b="1">
                <a:sym typeface="Wingdings" pitchFamily="2" charset="2"/>
              </a:rPr>
              <a:t>(&amp;&amp;) False x = False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The Contract Idea for Higher-Order Function</a:t>
            </a:r>
            <a:br>
              <a:rPr lang="en-US" sz="3200" b="1" dirty="0"/>
            </a:br>
            <a:r>
              <a:rPr lang="en-US" sz="3200" b="1" dirty="0"/>
              <a:t>[</a:t>
            </a:r>
            <a:r>
              <a:rPr lang="en-US" sz="3200" b="1" dirty="0" err="1"/>
              <a:t>Findler</a:t>
            </a:r>
            <a:r>
              <a:rPr lang="en-US" sz="3200" b="1" dirty="0"/>
              <a:t>/</a:t>
            </a:r>
            <a:r>
              <a:rPr lang="en-US" sz="3200" b="1" dirty="0" err="1"/>
              <a:t>Felleisen</a:t>
            </a:r>
            <a:r>
              <a:rPr lang="en-US" sz="3200" b="1" dirty="0"/>
              <a:t>]</a:t>
            </a:r>
            <a:endParaRPr lang="en-US" sz="3200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68313" y="1844675"/>
            <a:ext cx="8229600" cy="379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f1 :: (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-&gt;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) -&gt;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f1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({x | x &gt; 0} -&gt; {y | y &gt;= 0}) -&gt; {r | r &gt;= 0}</a:t>
            </a: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f1 g = (g 0) - 1</a:t>
            </a: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endParaRPr lang="en-GB" sz="2000" b="1" dirty="0">
              <a:latin typeface="Courier New" pitchFamily="49" charset="0"/>
              <a:cs typeface="Courier New" pitchFamily="49" charset="0"/>
            </a:endParaRP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f2 :: {r | True}</a:t>
            </a: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f2 = f1 (\x -&gt; x – 5)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2133600" y="3124200"/>
            <a:ext cx="2438400" cy="1066800"/>
          </a:xfrm>
          <a:prstGeom prst="wedgeRectCallout">
            <a:avLst>
              <a:gd name="adj1" fmla="val -46652"/>
              <a:gd name="adj2" fmla="val -6818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mic Sans MS" pitchFamily="66" charset="0"/>
              </a:rPr>
              <a:t>Blame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f1</a:t>
            </a:r>
            <a:r>
              <a:rPr lang="en-US" sz="2000" b="1" dirty="0">
                <a:solidFill>
                  <a:schemeClr val="tx1"/>
                </a:solidFill>
                <a:latin typeface="Comic Sans MS" pitchFamily="66" charset="0"/>
              </a:rPr>
              <a:t>: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f1</a:t>
            </a:r>
            <a:r>
              <a:rPr lang="en-US" sz="2000" b="1" dirty="0">
                <a:solidFill>
                  <a:schemeClr val="tx1"/>
                </a:solidFill>
                <a:latin typeface="Comic Sans MS" pitchFamily="66" charset="0"/>
              </a:rPr>
              <a:t> calls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</a:t>
            </a:r>
            <a:r>
              <a:rPr lang="en-US" sz="2000" b="1" dirty="0">
                <a:solidFill>
                  <a:schemeClr val="tx1"/>
                </a:solidFill>
                <a:latin typeface="Comic Sans MS" pitchFamily="66" charset="0"/>
              </a:rPr>
              <a:t> with wrong argument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5410200" y="3352800"/>
            <a:ext cx="2514600" cy="838200"/>
          </a:xfrm>
          <a:prstGeom prst="wedgeRectCallout">
            <a:avLst>
              <a:gd name="adj1" fmla="val 2515"/>
              <a:gd name="adj2" fmla="val -13586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f1 does not satisfy its post-condition</a:t>
            </a:r>
          </a:p>
        </p:txBody>
      </p:sp>
      <p:sp>
        <p:nvSpPr>
          <p:cNvPr id="8" name="Rectangular Callout 7"/>
          <p:cNvSpPr/>
          <p:nvPr/>
        </p:nvSpPr>
        <p:spPr>
          <a:xfrm>
            <a:off x="2286000" y="5410200"/>
            <a:ext cx="2438400" cy="1066800"/>
          </a:xfrm>
          <a:prstGeom prst="wedgeRectCallout">
            <a:avLst>
              <a:gd name="adj1" fmla="val -47267"/>
              <a:gd name="adj2" fmla="val -7801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mic Sans MS" pitchFamily="66" charset="0"/>
              </a:rPr>
              <a:t>Blame </a:t>
            </a:r>
            <a:r>
              <a:rPr lang="en-US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f2</a:t>
            </a:r>
            <a:r>
              <a:rPr lang="en-US" sz="2000" b="1" dirty="0">
                <a:solidFill>
                  <a:schemeClr val="tx1"/>
                </a:solidFill>
                <a:latin typeface="Comic Sans MS" pitchFamily="66" charset="0"/>
              </a:rPr>
              <a:t>: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f2</a:t>
            </a:r>
            <a:r>
              <a:rPr lang="en-US" sz="2000" b="1" dirty="0">
                <a:solidFill>
                  <a:schemeClr val="tx1"/>
                </a:solidFill>
                <a:latin typeface="Comic Sans MS" pitchFamily="66" charset="0"/>
              </a:rPr>
              <a:t> calls 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f1</a:t>
            </a:r>
            <a:r>
              <a:rPr lang="en-US" sz="2000" b="1" dirty="0">
                <a:solidFill>
                  <a:schemeClr val="tx1"/>
                </a:solidFill>
                <a:latin typeface="Comic Sans MS" pitchFamily="66" charset="0"/>
              </a:rPr>
              <a:t> with wrong argument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81600" y="4409182"/>
            <a:ext cx="34163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f3 :: {r | True}</a:t>
            </a:r>
          </a:p>
          <a:p>
            <a:pPr marL="469900" indent="-469900"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None/>
            </a:pPr>
            <a:r>
              <a:rPr lang="en-GB" sz="2000" b="1" dirty="0">
                <a:latin typeface="Courier New" pitchFamily="49" charset="0"/>
                <a:cs typeface="Courier New" pitchFamily="49" charset="0"/>
              </a:rPr>
              <a:t>f3 = f1 (\x -&gt; x – 1)</a:t>
            </a:r>
          </a:p>
          <a:p>
            <a:endParaRPr lang="en-US" sz="2000" b="1" dirty="0"/>
          </a:p>
        </p:txBody>
      </p:sp>
      <p:sp>
        <p:nvSpPr>
          <p:cNvPr id="10" name="Rectangular Callout 9"/>
          <p:cNvSpPr/>
          <p:nvPr/>
        </p:nvSpPr>
        <p:spPr>
          <a:xfrm>
            <a:off x="6019800" y="5486400"/>
            <a:ext cx="2438400" cy="533400"/>
          </a:xfrm>
          <a:prstGeom prst="wedgeRectCallout">
            <a:avLst>
              <a:gd name="adj1" fmla="val 1913"/>
              <a:gd name="adj2" fmla="val -115955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f3</a:t>
            </a:r>
            <a:r>
              <a:rPr lang="en-US" sz="2000" b="1" dirty="0">
                <a:solidFill>
                  <a:schemeClr val="tx1"/>
                </a:solidFill>
                <a:latin typeface="Comic Sans MS" pitchFamily="66" charset="0"/>
              </a:rPr>
              <a:t> is Ok.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228600" y="5638800"/>
            <a:ext cx="1828800" cy="838200"/>
          </a:xfrm>
          <a:prstGeom prst="wedgeRectCallout">
            <a:avLst>
              <a:gd name="adj1" fmla="val 81353"/>
              <a:gd name="adj2" fmla="val -50883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C00000"/>
                </a:solidFill>
                <a:latin typeface="Comic Sans MS" pitchFamily="66" charset="0"/>
              </a:rPr>
              <a:t>Can’t tell at </a:t>
            </a:r>
          </a:p>
          <a:p>
            <a:pPr algn="ctr"/>
            <a:r>
              <a:rPr lang="en-US" sz="2000" b="1" dirty="0">
                <a:solidFill>
                  <a:srgbClr val="C00000"/>
                </a:solidFill>
                <a:latin typeface="Comic Sans MS" pitchFamily="66" charset="0"/>
              </a:rPr>
              <a:t>run-time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a Contract?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81000" y="2209800"/>
            <a:ext cx="8458200" cy="19666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Contract     t ::= {x | p}     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Predicate Contract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                          |  x:t</a:t>
            </a:r>
            <a:r>
              <a:rPr lang="en-GB" sz="2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-&gt;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Dependent Function Contract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                          |  (t</a:t>
            </a:r>
            <a:r>
              <a:rPr lang="en-GB" sz="2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, t</a:t>
            </a:r>
            <a:r>
              <a:rPr lang="en-GB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)      </a:t>
            </a:r>
            <a:r>
              <a:rPr lang="en-GB" sz="2400" b="1" dirty="0" err="1">
                <a:latin typeface="Times New Roman" pitchFamily="18" charset="0"/>
                <a:cs typeface="Times New Roman" pitchFamily="18" charset="0"/>
              </a:rPr>
              <a:t>Tuple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 Contract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                           |  Any          </a:t>
            </a:r>
            <a:r>
              <a:rPr lang="en-GB" sz="2400" b="1" dirty="0">
                <a:latin typeface="Times New Roman" pitchFamily="18" charset="0"/>
                <a:cs typeface="Times New Roman" pitchFamily="18" charset="0"/>
              </a:rPr>
              <a:t>Polymorphic Any Contract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343400"/>
            <a:ext cx="83681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ourier New" pitchFamily="49" charset="0"/>
                <a:cs typeface="Courier New" pitchFamily="49" charset="0"/>
              </a:rPr>
              <a:t>3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{ x | x &gt; 0 }	    			(3, [])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Any</a:t>
            </a:r>
          </a:p>
          <a:p>
            <a:r>
              <a:rPr lang="en-GB" sz="2000" b="1" dirty="0">
                <a:latin typeface="Courier New" pitchFamily="49" charset="0"/>
                <a:cs typeface="Courier New" pitchFamily="49" charset="0"/>
              </a:rPr>
              <a:t>3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{ x | True } 	    </a:t>
            </a:r>
          </a:p>
          <a:p>
            <a:r>
              <a:rPr lang="en-GB" sz="2000" b="1" dirty="0">
                <a:latin typeface="Courier New" pitchFamily="49" charset="0"/>
                <a:cs typeface="Courier New" pitchFamily="49" charset="0"/>
              </a:rPr>
              <a:t>(3, []) </a:t>
            </a:r>
            <a:r>
              <a:rPr lang="en-GB" sz="20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(Ok, {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ys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 | null </a:t>
            </a:r>
            <a:r>
              <a:rPr lang="en-GB" sz="2000" b="1" dirty="0" err="1">
                <a:latin typeface="Courier New" pitchFamily="49" charset="0"/>
                <a:cs typeface="Courier New" pitchFamily="49" charset="0"/>
              </a:rPr>
              <a:t>ys</a:t>
            </a:r>
            <a:r>
              <a:rPr lang="en-GB" sz="2000" b="1" dirty="0">
                <a:latin typeface="Courier New" pitchFamily="49" charset="0"/>
                <a:cs typeface="Courier New" pitchFamily="49" charset="0"/>
              </a:rPr>
              <a:t>})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1371600"/>
            <a:ext cx="2955106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Ok = {</a:t>
            </a:r>
            <a:r>
              <a:rPr lang="en-GB" sz="2400" b="1" dirty="0" err="1"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| True}</a:t>
            </a: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5508625" y="1219200"/>
            <a:ext cx="3168650" cy="842962"/>
          </a:xfrm>
          <a:prstGeom prst="wedgeRectCallout">
            <a:avLst>
              <a:gd name="adj1" fmla="val -103718"/>
              <a:gd name="adj2" fmla="val 71772"/>
            </a:avLst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400" b="1" dirty="0">
                <a:latin typeface="Comic Sans MS" pitchFamily="66" charset="0"/>
              </a:rPr>
              <a:t>arbitrary Haskell </a:t>
            </a:r>
            <a:r>
              <a:rPr lang="en-GB" sz="2400" b="1" dirty="0" err="1">
                <a:latin typeface="Comic Sans MS" pitchFamily="66" charset="0"/>
              </a:rPr>
              <a:t>boolean</a:t>
            </a:r>
            <a:r>
              <a:rPr lang="en-GB" sz="2400" b="1" dirty="0">
                <a:latin typeface="Comic Sans MS" pitchFamily="66" charset="0"/>
              </a:rPr>
              <a:t> expression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" y="5048071"/>
            <a:ext cx="70407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GB" sz="2400" b="1" dirty="0">
                <a:latin typeface="Courier New" pitchFamily="49" charset="0"/>
                <a:cs typeface="Courier New" pitchFamily="49" charset="0"/>
              </a:rPr>
              <a:t>inc </a:t>
            </a:r>
            <a:r>
              <a:rPr lang="en-GB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GB" sz="2400" b="1" dirty="0">
                <a:latin typeface="Courier New" pitchFamily="49" charset="0"/>
                <a:cs typeface="Courier New" pitchFamily="49" charset="0"/>
              </a:rPr>
              <a:t> x:{x | x&gt;0} -&gt; {y | y == x + 1}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304800" y="6172200"/>
            <a:ext cx="2133600" cy="510778"/>
          </a:xfrm>
          <a:prstGeom prst="wedgeRoundRectCallout">
            <a:avLst>
              <a:gd name="adj1" fmla="val 39811"/>
              <a:gd name="adj2" fmla="val -129818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b="1" dirty="0">
                <a:solidFill>
                  <a:schemeClr val="tx1"/>
                </a:solidFill>
                <a:latin typeface="Comic Sans MS" pitchFamily="66" charset="0"/>
              </a:rPr>
              <a:t>Precondition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2743200" y="6194822"/>
            <a:ext cx="2197580" cy="510778"/>
          </a:xfrm>
          <a:prstGeom prst="wedgeRoundRectCallout">
            <a:avLst>
              <a:gd name="adj1" fmla="val 31603"/>
              <a:gd name="adj2" fmla="val -117319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b="1" dirty="0" err="1">
                <a:solidFill>
                  <a:schemeClr val="tx1"/>
                </a:solidFill>
                <a:latin typeface="Comic Sans MS" pitchFamily="66" charset="0"/>
              </a:rPr>
              <a:t>Postcondition</a:t>
            </a:r>
            <a:endParaRPr lang="en-GB" sz="2000" b="1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6172200" y="5922407"/>
            <a:ext cx="2621819" cy="783193"/>
          </a:xfrm>
          <a:prstGeom prst="wedgeRoundRectCallout">
            <a:avLst>
              <a:gd name="adj1" fmla="val -52982"/>
              <a:gd name="adj2" fmla="val -70323"/>
              <a:gd name="adj3" fmla="val 16667"/>
            </a:avLst>
          </a:prstGeom>
          <a:solidFill>
            <a:srgbClr val="FFFF66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b="1" dirty="0" err="1">
                <a:solidFill>
                  <a:schemeClr val="tx1"/>
                </a:solidFill>
                <a:latin typeface="Comic Sans MS" pitchFamily="66" charset="0"/>
              </a:rPr>
              <a:t>Postcondition</a:t>
            </a:r>
            <a:r>
              <a:rPr lang="en-GB" sz="2000" b="1" dirty="0">
                <a:solidFill>
                  <a:schemeClr val="tx1"/>
                </a:solidFill>
                <a:latin typeface="Comic Sans MS" pitchFamily="66" charset="0"/>
              </a:rPr>
              <a:t> can mention argument</a:t>
            </a:r>
          </a:p>
        </p:txBody>
      </p:sp>
      <p:sp>
        <p:nvSpPr>
          <p:cNvPr id="16" name="Rectangular Callout 15"/>
          <p:cNvSpPr/>
          <p:nvPr/>
        </p:nvSpPr>
        <p:spPr>
          <a:xfrm>
            <a:off x="5791200" y="4800600"/>
            <a:ext cx="2971800" cy="460248"/>
          </a:xfrm>
          <a:prstGeom prst="wedgeRectCallout">
            <a:avLst>
              <a:gd name="adj1" fmla="val -74612"/>
              <a:gd name="adj2" fmla="val 22525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ysClr val="windowText" lastClr="000000"/>
                </a:solidFill>
              </a:rPr>
              <a:t>arbitrary constructor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we want?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</a:rPr>
              <a:t>Check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b="1" dirty="0"/>
              <a:t> &lt;</a:t>
            </a:r>
            <a:r>
              <a:rPr lang="en-US" b="1" dirty="0" err="1"/>
              <a:t>contract_of_f</a:t>
            </a:r>
            <a:r>
              <a:rPr lang="en-US" b="1" dirty="0"/>
              <a:t>&gt;</a:t>
            </a:r>
          </a:p>
          <a:p>
            <a:r>
              <a:rPr lang="en-US" b="1" dirty="0">
                <a:cs typeface="Courier New" pitchFamily="49" charset="0"/>
              </a:rPr>
              <a:t>If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main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GB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b="1" dirty="0">
                <a:solidFill>
                  <a:srgbClr val="C00000"/>
                </a:solidFill>
                <a:latin typeface="cmsy10"/>
              </a:rPr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Ok</a:t>
            </a:r>
            <a:r>
              <a:rPr lang="en-US" b="1" dirty="0">
                <a:cs typeface="Courier New" pitchFamily="49" charset="0"/>
              </a:rPr>
              <a:t> , then </a:t>
            </a:r>
            <a:r>
              <a:rPr lang="en-US" b="1" dirty="0"/>
              <a:t>the whole program cannot crash.</a:t>
            </a:r>
          </a:p>
          <a:p>
            <a:r>
              <a:rPr lang="en-US" b="1" dirty="0"/>
              <a:t>If not, show which function to blame and why.  </a:t>
            </a:r>
          </a:p>
          <a:p>
            <a:pPr>
              <a:buNone/>
            </a:pPr>
            <a:r>
              <a:rPr lang="en-US" b="1" dirty="0"/>
              <a:t>  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2971800" y="4876800"/>
            <a:ext cx="4419600" cy="838200"/>
          </a:xfrm>
          <a:prstGeom prst="wedgeRectCallout">
            <a:avLst>
              <a:gd name="adj1" fmla="val 23426"/>
              <a:gd name="adj2" fmla="val -167583"/>
            </a:avLst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Comic Sans MS" pitchFamily="66" charset="0"/>
              </a:rPr>
              <a:t>Beauty of Contract Checking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DANA@FQTOICNFUVWXY5MJ" val="3000"/>
  <p:tag name="ACCESSLIST" val=""/>
</p:tagLst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8746</TotalTime>
  <Words>1575</Words>
  <Application>Microsoft Office PowerPoint</Application>
  <PresentationFormat>On-screen Show (4:3)</PresentationFormat>
  <Paragraphs>327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0" baseType="lpstr">
      <vt:lpstr>Courier New</vt:lpstr>
      <vt:lpstr>cmsy10</vt:lpstr>
      <vt:lpstr>Times New Roman</vt:lpstr>
      <vt:lpstr>Wingdings 3</vt:lpstr>
      <vt:lpstr>Arial Black</vt:lpstr>
      <vt:lpstr>Symbol</vt:lpstr>
      <vt:lpstr>Calibri</vt:lpstr>
      <vt:lpstr>Comic Sans MS</vt:lpstr>
      <vt:lpstr>Wingdings</vt:lpstr>
      <vt:lpstr>Monotype Corsiva</vt:lpstr>
      <vt:lpstr>msam10</vt:lpstr>
      <vt:lpstr>Arial</vt:lpstr>
      <vt:lpstr>Office Theme</vt:lpstr>
      <vt:lpstr>Static Contract Checking  for Haskell</vt:lpstr>
      <vt:lpstr>From Types to Contracts</vt:lpstr>
      <vt:lpstr>What we want</vt:lpstr>
      <vt:lpstr>Three Outcomes</vt:lpstr>
      <vt:lpstr>Sorting</vt:lpstr>
      <vt:lpstr>AVL Tree</vt:lpstr>
      <vt:lpstr>The Contract Idea for Higher-Order Function [Findler/Felleisen]</vt:lpstr>
      <vt:lpstr>What is a Contract?</vt:lpstr>
      <vt:lpstr>What we want?</vt:lpstr>
      <vt:lpstr>PowerPoint Presentation</vt:lpstr>
      <vt:lpstr>Wrappers   and   (  pronounced ensures   pronounced requires)</vt:lpstr>
      <vt:lpstr>Wrappers   and    (  pronounced ensures   pronounced requires)</vt:lpstr>
      <vt:lpstr>Some Interesting Details</vt:lpstr>
      <vt:lpstr>Lovely Lemmas </vt:lpstr>
      <vt:lpstr>Summary</vt:lpstr>
      <vt:lpstr>After Ph.D.</vt:lpstr>
      <vt:lpstr>Static and Dynamic</vt:lpstr>
      <vt:lpstr>PowerPoint Presentation</vt:lpstr>
      <vt:lpstr>PowerPoint Presentation</vt:lpstr>
      <vt:lpstr>When does e satisfy a contract?</vt:lpstr>
      <vt:lpstr>When does e satisfy a contract?</vt:lpstr>
      <vt:lpstr>Crash-free Examples</vt:lpstr>
      <vt:lpstr>When does e satisfy a contract?</vt:lpstr>
      <vt:lpstr>PowerPoint Presentation</vt:lpstr>
      <vt:lpstr>Example</vt:lpstr>
      <vt:lpstr>PowerPoint Presentation</vt:lpstr>
      <vt:lpstr>Static and Dynamic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 Contract Checking  for Haskell</dc:title>
  <dc:creator>Dana</dc:creator>
  <cp:lastModifiedBy>Clare Scallon (Vega Consulting LLC)</cp:lastModifiedBy>
  <cp:revision>301</cp:revision>
  <dcterms:created xsi:type="dcterms:W3CDTF">2010-07-01T08:41:35Z</dcterms:created>
  <dcterms:modified xsi:type="dcterms:W3CDTF">2016-08-03T23:44:13Z</dcterms:modified>
</cp:coreProperties>
</file>