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24" r:id="rId2"/>
    <p:sldId id="256" r:id="rId3"/>
    <p:sldId id="287" r:id="rId4"/>
    <p:sldId id="257" r:id="rId5"/>
    <p:sldId id="283" r:id="rId6"/>
    <p:sldId id="258" r:id="rId7"/>
    <p:sldId id="259" r:id="rId8"/>
    <p:sldId id="260" r:id="rId9"/>
    <p:sldId id="261" r:id="rId10"/>
    <p:sldId id="263" r:id="rId11"/>
    <p:sldId id="262" r:id="rId12"/>
    <p:sldId id="266" r:id="rId13"/>
    <p:sldId id="265" r:id="rId14"/>
    <p:sldId id="325" r:id="rId15"/>
    <p:sldId id="293"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271" r:id="rId31"/>
    <p:sldId id="270" r:id="rId32"/>
    <p:sldId id="345" r:id="rId33"/>
    <p:sldId id="272" r:id="rId34"/>
    <p:sldId id="274" r:id="rId35"/>
    <p:sldId id="275" r:id="rId36"/>
    <p:sldId id="346" r:id="rId37"/>
    <p:sldId id="276" r:id="rId38"/>
    <p:sldId id="281" r:id="rId39"/>
    <p:sldId id="278" r:id="rId40"/>
    <p:sldId id="277" r:id="rId41"/>
    <p:sldId id="280" r:id="rId42"/>
    <p:sldId id="279" r:id="rId43"/>
    <p:sldId id="282" r:id="rId44"/>
    <p:sldId id="286" r:id="rId45"/>
    <p:sldId id="34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106B3E-E966-4835-9993-59B5546C44B3}" type="datetimeFigureOut">
              <a:rPr lang="en-US" smtClean="0"/>
              <a:pPr/>
              <a:t>8/3/2016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45165A-9654-407C-8072-93FFCCB2634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545165A-9654-407C-8072-93FFCCB26348}" type="slidenum">
              <a:rPr lang="en-GB" smtClean="0"/>
              <a:pPr/>
              <a:t>44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545165A-9654-407C-8072-93FFCCB26348}" type="slidenum">
              <a:rPr lang="en-GB" smtClean="0"/>
              <a:pPr/>
              <a:t>45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546504-FE04-4D79-9567-429BBD1B3E16}"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E33FE3-4AB7-4E46-86E4-13850F83746F}"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546504-FE04-4D79-9567-429BBD1B3E16}"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E33FE3-4AB7-4E46-86E4-13850F83746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F9CE8B-CE5A-4FAD-836A-989C6BB61211}"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9CE8B-CE5A-4FAD-836A-989C6BB61211}" type="datetimeFigureOut">
              <a:rPr lang="en-US" smtClean="0"/>
              <a:pPr/>
              <a:t>8/3/2016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F9CE8B-CE5A-4FAD-836A-989C6BB61211}" type="datetimeFigureOut">
              <a:rPr lang="en-US" smtClean="0"/>
              <a:pPr/>
              <a:t>8/3/2016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F9CE8B-CE5A-4FAD-836A-989C6BB61211}" type="datetimeFigureOut">
              <a:rPr lang="en-US" smtClean="0"/>
              <a:pPr/>
              <a:t>8/3/2016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F9CE8B-CE5A-4FAD-836A-989C6BB61211}" type="datetimeFigureOut">
              <a:rPr lang="en-US" smtClean="0"/>
              <a:pPr/>
              <a:t>8/3/2016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9CE8B-CE5A-4FAD-836A-989C6BB61211}" type="datetimeFigureOut">
              <a:rPr lang="en-US" smtClean="0"/>
              <a:pPr/>
              <a:t>8/3/2016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F9CE8B-CE5A-4FAD-836A-989C6BB61211}" type="datetimeFigureOut">
              <a:rPr lang="en-US" smtClean="0"/>
              <a:pPr/>
              <a:t>8/3/2016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F9CE8B-CE5A-4FAD-836A-989C6BB61211}" type="datetimeFigureOut">
              <a:rPr lang="en-US" smtClean="0"/>
              <a:pPr/>
              <a:t>8/3/2016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AC23ACE-AA8D-4AA4-BB78-E13CAB9BC36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9CE8B-CE5A-4FAD-836A-989C6BB61211}" type="datetimeFigureOut">
              <a:rPr lang="en-US" smtClean="0"/>
              <a:pPr/>
              <a:t>8/3/2016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23ACE-AA8D-4AA4-BB78-E13CAB9BC36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video" Target="file:///\\cam-01-srv\dfsroot\users\dpurves\Documents\work2\TAB\GCM%20Compose2x4.wm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harepointemea/sites/cscience/data/FetchClimate/Fetch%20Climate%20Get%20Started.docx" TargetMode="Externa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PTFooter.bmp"/>
          <p:cNvPicPr>
            <a:picLocks noChangeAspect="1"/>
          </p:cNvPicPr>
          <p:nvPr/>
        </p:nvPicPr>
        <p:blipFill>
          <a:blip r:embed="rId2" cstate="print"/>
          <a:stretch>
            <a:fillRect/>
          </a:stretch>
        </p:blipFill>
        <p:spPr>
          <a:xfrm>
            <a:off x="0" y="6348984"/>
            <a:ext cx="9144000" cy="585216"/>
          </a:xfrm>
          <a:prstGeom prst="rect">
            <a:avLst/>
          </a:prstGeom>
        </p:spPr>
      </p:pic>
      <p:sp>
        <p:nvSpPr>
          <p:cNvPr id="6" name="TextBox 5"/>
          <p:cNvSpPr txBox="1"/>
          <p:nvPr/>
        </p:nvSpPr>
        <p:spPr>
          <a:xfrm>
            <a:off x="1000100" y="2214554"/>
            <a:ext cx="7072362" cy="1200329"/>
          </a:xfrm>
          <a:prstGeom prst="rect">
            <a:avLst/>
          </a:prstGeom>
          <a:noFill/>
        </p:spPr>
        <p:txBody>
          <a:bodyPr wrap="square" rtlCol="0">
            <a:spAutoFit/>
          </a:bodyPr>
          <a:lstStyle/>
          <a:p>
            <a:pPr algn="ctr"/>
            <a:r>
              <a:rPr lang="en-GB" sz="3600">
                <a:solidFill>
                  <a:schemeClr val="bg1">
                    <a:lumMod val="75000"/>
                  </a:schemeClr>
                </a:solidFill>
              </a:rPr>
              <a:t>Simulating [the] </a:t>
            </a:r>
            <a:r>
              <a:rPr lang="en-GB" sz="3600" dirty="0">
                <a:solidFill>
                  <a:schemeClr val="bg1">
                    <a:lumMod val="75000"/>
                  </a:schemeClr>
                </a:solidFill>
              </a:rPr>
              <a:t>global carbon-climate feedback</a:t>
            </a:r>
          </a:p>
        </p:txBody>
      </p:sp>
      <p:sp>
        <p:nvSpPr>
          <p:cNvPr id="7" name="TextBox 6"/>
          <p:cNvSpPr txBox="1"/>
          <p:nvPr/>
        </p:nvSpPr>
        <p:spPr>
          <a:xfrm>
            <a:off x="357158" y="4857760"/>
            <a:ext cx="8072494" cy="1077218"/>
          </a:xfrm>
          <a:prstGeom prst="rect">
            <a:avLst/>
          </a:prstGeom>
          <a:noFill/>
        </p:spPr>
        <p:txBody>
          <a:bodyPr wrap="square" rtlCol="0">
            <a:spAutoFit/>
          </a:bodyPr>
          <a:lstStyle/>
          <a:p>
            <a:r>
              <a:rPr lang="en-GB" sz="3200">
                <a:solidFill>
                  <a:schemeClr val="bg1">
                    <a:lumMod val="75000"/>
                  </a:schemeClr>
                </a:solidFill>
              </a:rPr>
              <a:t>Drew Purves</a:t>
            </a:r>
            <a:endParaRPr lang="en-GB" sz="3200" dirty="0">
              <a:solidFill>
                <a:schemeClr val="bg1">
                  <a:lumMod val="75000"/>
                </a:schemeClr>
              </a:solidFill>
            </a:endParaRPr>
          </a:p>
          <a:p>
            <a:r>
              <a:rPr lang="en-GB" sz="3200" dirty="0">
                <a:solidFill>
                  <a:schemeClr val="bg1">
                    <a:lumMod val="75000"/>
                  </a:schemeClr>
                </a:solidFill>
              </a:rPr>
              <a:t>Microsoft Research Cambridge, UK</a:t>
            </a:r>
          </a:p>
        </p:txBody>
      </p:sp>
      <p:pic>
        <p:nvPicPr>
          <p:cNvPr id="2050" name="Picture 2" descr="http://ts1.mm.bing.net/images/thumbnail.aspx?q=116269528124&amp;id=0f8119ba1d53de6d59bc843b3c11f602&amp;url=http%3a%2f%2fresearch.microsoft.com%2fen-us%2fevents%2f2010summerschool%2fdrew_purves.jpg"/>
          <p:cNvPicPr>
            <a:picLocks noChangeAspect="1" noChangeArrowheads="1"/>
          </p:cNvPicPr>
          <p:nvPr/>
        </p:nvPicPr>
        <p:blipFill>
          <a:blip r:embed="rId3" cstate="print"/>
          <a:srcRect/>
          <a:stretch>
            <a:fillRect/>
          </a:stretch>
        </p:blipFill>
        <p:spPr bwMode="auto">
          <a:xfrm>
            <a:off x="7683500" y="298450"/>
            <a:ext cx="952500" cy="12573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A really big question we can’t answer</a:t>
            </a:r>
          </a:p>
        </p:txBody>
      </p:sp>
      <p:sp>
        <p:nvSpPr>
          <p:cNvPr id="33" name="TextBox 32"/>
          <p:cNvSpPr txBox="1"/>
          <p:nvPr/>
        </p:nvSpPr>
        <p:spPr>
          <a:xfrm>
            <a:off x="6305550" y="3562350"/>
            <a:ext cx="2543175" cy="2308324"/>
          </a:xfrm>
          <a:prstGeom prst="rect">
            <a:avLst/>
          </a:prstGeom>
          <a:noFill/>
        </p:spPr>
        <p:txBody>
          <a:bodyPr wrap="square" rtlCol="0">
            <a:spAutoFit/>
          </a:bodyPr>
          <a:lstStyle/>
          <a:p>
            <a:r>
              <a:rPr lang="en-GB" b="1"/>
              <a:t>A test of bridge design theory ***</a:t>
            </a:r>
          </a:p>
          <a:p>
            <a:r>
              <a:rPr lang="en-GB"/>
              <a:t> </a:t>
            </a:r>
          </a:p>
          <a:p>
            <a:r>
              <a:rPr lang="en-GB"/>
              <a:t>‘...built from spaghetti ... critical mass was corrlated with the number of pieces of spaghetti ... (p &lt; 0.05) ...’</a:t>
            </a:r>
          </a:p>
        </p:txBody>
      </p:sp>
      <p:pic>
        <p:nvPicPr>
          <p:cNvPr id="7" name="Picture 2"/>
          <p:cNvPicPr>
            <a:picLocks noChangeAspect="1" noChangeArrowheads="1"/>
          </p:cNvPicPr>
          <p:nvPr/>
        </p:nvPicPr>
        <p:blipFill>
          <a:blip r:embed="rId2" cstate="print"/>
          <a:srcRect/>
          <a:stretch>
            <a:fillRect/>
          </a:stretch>
        </p:blipFill>
        <p:spPr bwMode="auto">
          <a:xfrm>
            <a:off x="1238249" y="1399707"/>
            <a:ext cx="6608589" cy="4367698"/>
          </a:xfrm>
          <a:prstGeom prst="rect">
            <a:avLst/>
          </a:prstGeom>
          <a:noFill/>
          <a:ln w="9525">
            <a:noFill/>
            <a:miter lim="800000"/>
            <a:headEnd/>
            <a:tailEnd/>
          </a:ln>
          <a:effectLst/>
        </p:spPr>
      </p:pic>
      <p:sp>
        <p:nvSpPr>
          <p:cNvPr id="9" name="TextBox 8"/>
          <p:cNvSpPr txBox="1"/>
          <p:nvPr/>
        </p:nvSpPr>
        <p:spPr>
          <a:xfrm>
            <a:off x="382530" y="785775"/>
            <a:ext cx="7704243" cy="400110"/>
          </a:xfrm>
          <a:prstGeom prst="rect">
            <a:avLst/>
          </a:prstGeom>
          <a:noFill/>
        </p:spPr>
        <p:txBody>
          <a:bodyPr wrap="square" rtlCol="0">
            <a:spAutoFit/>
          </a:bodyPr>
          <a:lstStyle/>
          <a:p>
            <a:pPr marL="342900" indent="-342900"/>
            <a:r>
              <a:rPr lang="en-GB" sz="2000">
                <a:solidFill>
                  <a:schemeClr val="bg2">
                    <a:lumMod val="50000"/>
                  </a:schemeClr>
                </a:solidFill>
              </a:rPr>
              <a:t>Will forests accelerate, or decelerate, climate change?</a:t>
            </a:r>
            <a:endParaRPr lang="en-GB" sz="2000" dirty="0">
              <a:solidFill>
                <a:schemeClr val="bg1">
                  <a:lumMod val="75000"/>
                </a:schemeClr>
              </a:solidFill>
            </a:endParaRPr>
          </a:p>
        </p:txBody>
      </p:sp>
      <p:sp>
        <p:nvSpPr>
          <p:cNvPr id="10" name="TextBox 9"/>
          <p:cNvSpPr txBox="1"/>
          <p:nvPr/>
        </p:nvSpPr>
        <p:spPr>
          <a:xfrm>
            <a:off x="-38100" y="6413440"/>
            <a:ext cx="9144000" cy="400110"/>
          </a:xfrm>
          <a:prstGeom prst="rect">
            <a:avLst/>
          </a:prstGeom>
          <a:noFill/>
        </p:spPr>
        <p:txBody>
          <a:bodyPr wrap="square" rtlCol="0">
            <a:spAutoFit/>
          </a:bodyPr>
          <a:lstStyle/>
          <a:p>
            <a:pPr algn="r"/>
            <a:r>
              <a:rPr lang="en-GB" sz="2000"/>
              <a:t>* Purves &amp; Pacala </a:t>
            </a:r>
            <a:r>
              <a:rPr lang="en-GB" sz="2000" i="1"/>
              <a:t>Science </a:t>
            </a:r>
            <a:r>
              <a:rPr lang="en-GB" sz="2000"/>
              <a:t>2008, based on Friedlingstein </a:t>
            </a:r>
            <a:r>
              <a:rPr lang="en-GB" sz="2000" i="1"/>
              <a:t>et al. </a:t>
            </a:r>
            <a:r>
              <a:rPr lang="en-GB" sz="2000"/>
              <a:t>2006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Joined up Ecology</a:t>
            </a:r>
          </a:p>
        </p:txBody>
      </p:sp>
      <p:sp>
        <p:nvSpPr>
          <p:cNvPr id="33" name="TextBox 32"/>
          <p:cNvSpPr txBox="1"/>
          <p:nvPr/>
        </p:nvSpPr>
        <p:spPr>
          <a:xfrm>
            <a:off x="6305550" y="3562350"/>
            <a:ext cx="2543175" cy="2308324"/>
          </a:xfrm>
          <a:prstGeom prst="rect">
            <a:avLst/>
          </a:prstGeom>
          <a:noFill/>
        </p:spPr>
        <p:txBody>
          <a:bodyPr wrap="square" rtlCol="0">
            <a:spAutoFit/>
          </a:bodyPr>
          <a:lstStyle/>
          <a:p>
            <a:r>
              <a:rPr lang="en-GB" b="1"/>
              <a:t>A test of bridge design theory ***</a:t>
            </a:r>
          </a:p>
          <a:p>
            <a:r>
              <a:rPr lang="en-GB"/>
              <a:t> </a:t>
            </a:r>
          </a:p>
          <a:p>
            <a:r>
              <a:rPr lang="en-GB"/>
              <a:t>‘...built from spaghetti ... critical mass was corrlated with the number of pieces of spaghetti ... (p &lt; 0.05) ...’</a:t>
            </a:r>
          </a:p>
        </p:txBody>
      </p:sp>
      <p:pic>
        <p:nvPicPr>
          <p:cNvPr id="19458" name="Picture 2"/>
          <p:cNvPicPr>
            <a:picLocks noChangeAspect="1" noChangeArrowheads="1"/>
          </p:cNvPicPr>
          <p:nvPr/>
        </p:nvPicPr>
        <p:blipFill>
          <a:blip r:embed="rId2" cstate="print"/>
          <a:srcRect l="36625" t="9000" r="13000" b="35167"/>
          <a:stretch>
            <a:fillRect/>
          </a:stretch>
        </p:blipFill>
        <p:spPr bwMode="auto">
          <a:xfrm>
            <a:off x="1181100" y="652002"/>
            <a:ext cx="6686550" cy="5558298"/>
          </a:xfrm>
          <a:prstGeom prst="rect">
            <a:avLst/>
          </a:prstGeom>
          <a:noFill/>
          <a:ln w="9525">
            <a:noFill/>
            <a:miter lim="800000"/>
            <a:headEnd/>
            <a:tailEnd/>
          </a:ln>
        </p:spPr>
      </p:pic>
      <p:sp>
        <p:nvSpPr>
          <p:cNvPr id="19" name="TextBox 18"/>
          <p:cNvSpPr txBox="1"/>
          <p:nvPr/>
        </p:nvSpPr>
        <p:spPr>
          <a:xfrm>
            <a:off x="-38100" y="6413440"/>
            <a:ext cx="9144000" cy="400110"/>
          </a:xfrm>
          <a:prstGeom prst="rect">
            <a:avLst/>
          </a:prstGeom>
          <a:noFill/>
        </p:spPr>
        <p:txBody>
          <a:bodyPr wrap="square" rtlCol="0">
            <a:spAutoFit/>
          </a:bodyPr>
          <a:lstStyle/>
          <a:p>
            <a:pPr algn="r"/>
            <a:r>
              <a:rPr lang="en-GB" sz="2000"/>
              <a:t>Drew Purves internal email May 2010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Joining theory and models: next-gen species distribution modelling</a:t>
            </a:r>
          </a:p>
        </p:txBody>
      </p:sp>
      <p:sp>
        <p:nvSpPr>
          <p:cNvPr id="9" name="TextBox 8"/>
          <p:cNvSpPr txBox="1"/>
          <p:nvPr/>
        </p:nvSpPr>
        <p:spPr>
          <a:xfrm>
            <a:off x="219074" y="838200"/>
            <a:ext cx="8734425" cy="707886"/>
          </a:xfrm>
          <a:prstGeom prst="rect">
            <a:avLst/>
          </a:prstGeom>
          <a:noFill/>
        </p:spPr>
        <p:txBody>
          <a:bodyPr wrap="square" rtlCol="0">
            <a:spAutoFit/>
          </a:bodyPr>
          <a:lstStyle/>
          <a:p>
            <a:r>
              <a:rPr lang="en-GB" sz="2000">
                <a:solidFill>
                  <a:schemeClr val="bg2">
                    <a:lumMod val="50000"/>
                  </a:schemeClr>
                </a:solidFill>
              </a:rPr>
              <a:t>Why are species where they are now? </a:t>
            </a:r>
          </a:p>
          <a:p>
            <a:r>
              <a:rPr lang="en-GB" sz="2000">
                <a:solidFill>
                  <a:schemeClr val="bg2">
                    <a:lumMod val="50000"/>
                  </a:schemeClr>
                </a:solidFill>
              </a:rPr>
              <a:t>Where will species be in the future?</a:t>
            </a:r>
          </a:p>
        </p:txBody>
      </p:sp>
      <p:pic>
        <p:nvPicPr>
          <p:cNvPr id="20483" name="Picture 3"/>
          <p:cNvPicPr>
            <a:picLocks noChangeAspect="1" noChangeArrowheads="1"/>
          </p:cNvPicPr>
          <p:nvPr/>
        </p:nvPicPr>
        <p:blipFill>
          <a:blip r:embed="rId2" cstate="print"/>
          <a:srcRect l="33005"/>
          <a:stretch>
            <a:fillRect/>
          </a:stretch>
        </p:blipFill>
        <p:spPr bwMode="auto">
          <a:xfrm>
            <a:off x="3629025" y="2905547"/>
            <a:ext cx="3028950" cy="3123777"/>
          </a:xfrm>
          <a:prstGeom prst="rect">
            <a:avLst/>
          </a:prstGeom>
          <a:noFill/>
          <a:ln w="9525">
            <a:noFill/>
            <a:miter lim="800000"/>
            <a:headEnd/>
            <a:tailEnd/>
          </a:ln>
        </p:spPr>
      </p:pic>
      <p:pic>
        <p:nvPicPr>
          <p:cNvPr id="11" name="Picture 10"/>
          <p:cNvPicPr/>
          <p:nvPr/>
        </p:nvPicPr>
        <p:blipFill>
          <a:blip r:embed="rId3" cstate="print"/>
          <a:srcRect/>
          <a:stretch>
            <a:fillRect/>
          </a:stretch>
        </p:blipFill>
        <p:spPr bwMode="auto">
          <a:xfrm>
            <a:off x="352425" y="2905125"/>
            <a:ext cx="3048000" cy="3133725"/>
          </a:xfrm>
          <a:prstGeom prst="rect">
            <a:avLst/>
          </a:prstGeom>
          <a:noFill/>
          <a:ln w="9525">
            <a:noFill/>
            <a:miter lim="800000"/>
            <a:headEnd/>
            <a:tailEnd/>
          </a:ln>
          <a:effectLst>
            <a:outerShdw blurRad="50800" dist="88900" dir="2700000" algn="tl" rotWithShape="0">
              <a:prstClr val="black">
                <a:alpha val="40000"/>
              </a:prstClr>
            </a:outerShdw>
          </a:effectLst>
        </p:spPr>
      </p:pic>
      <p:pic>
        <p:nvPicPr>
          <p:cNvPr id="12" name="Picture 11" descr="81490018.JPG"/>
          <p:cNvPicPr>
            <a:picLocks noChangeAspect="1"/>
          </p:cNvPicPr>
          <p:nvPr/>
        </p:nvPicPr>
        <p:blipFill>
          <a:blip r:embed="rId4" cstate="print"/>
          <a:srcRect l="26875" t="211" r="6042" b="211"/>
          <a:stretch>
            <a:fillRect/>
          </a:stretch>
        </p:blipFill>
        <p:spPr>
          <a:xfrm>
            <a:off x="6915150" y="644831"/>
            <a:ext cx="2112116" cy="2079319"/>
          </a:xfrm>
          <a:prstGeom prst="rect">
            <a:avLst/>
          </a:prstGeom>
        </p:spPr>
      </p:pic>
      <p:sp>
        <p:nvSpPr>
          <p:cNvPr id="13" name="TextBox 12"/>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Greg McInerny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Joining up theory, models and data</a:t>
            </a:r>
          </a:p>
        </p:txBody>
      </p:sp>
      <p:sp>
        <p:nvSpPr>
          <p:cNvPr id="9" name="TextBox 8"/>
          <p:cNvSpPr txBox="1"/>
          <p:nvPr/>
        </p:nvSpPr>
        <p:spPr>
          <a:xfrm>
            <a:off x="373005" y="690525"/>
            <a:ext cx="7704243" cy="707886"/>
          </a:xfrm>
          <a:prstGeom prst="rect">
            <a:avLst/>
          </a:prstGeom>
          <a:noFill/>
        </p:spPr>
        <p:txBody>
          <a:bodyPr wrap="square" rtlCol="0">
            <a:spAutoFit/>
          </a:bodyPr>
          <a:lstStyle/>
          <a:p>
            <a:pPr marL="342900" indent="-342900"/>
            <a:r>
              <a:rPr lang="en-GB" sz="2000">
                <a:solidFill>
                  <a:schemeClr val="bg2">
                    <a:lumMod val="50000"/>
                  </a:schemeClr>
                </a:solidFill>
              </a:rPr>
              <a:t>Understanding and modelling food web structure</a:t>
            </a:r>
            <a:endParaRPr lang="en-GB" sz="2000">
              <a:solidFill>
                <a:schemeClr val="bg1">
                  <a:lumMod val="75000"/>
                </a:schemeClr>
              </a:solidFill>
            </a:endParaRPr>
          </a:p>
          <a:p>
            <a:pPr marL="361950" indent="-361950"/>
            <a:endParaRPr lang="en-GB" sz="2000" dirty="0">
              <a:solidFill>
                <a:schemeClr val="bg1">
                  <a:lumMod val="75000"/>
                </a:schemeClr>
              </a:solidFill>
            </a:endParaRPr>
          </a:p>
        </p:txBody>
      </p:sp>
      <p:pic>
        <p:nvPicPr>
          <p:cNvPr id="22529" name="Picture 1"/>
          <p:cNvPicPr>
            <a:picLocks noChangeAspect="1" noChangeArrowheads="1"/>
          </p:cNvPicPr>
          <p:nvPr/>
        </p:nvPicPr>
        <p:blipFill>
          <a:blip r:embed="rId2" cstate="print"/>
          <a:srcRect/>
          <a:stretch>
            <a:fillRect/>
          </a:stretch>
        </p:blipFill>
        <p:spPr bwMode="auto">
          <a:xfrm>
            <a:off x="133349" y="2590799"/>
            <a:ext cx="3600451" cy="3600451"/>
          </a:xfrm>
          <a:prstGeom prst="rect">
            <a:avLst/>
          </a:prstGeom>
          <a:noFill/>
          <a:ln w="9525">
            <a:noFill/>
            <a:miter lim="800000"/>
            <a:headEnd/>
            <a:tailEnd/>
          </a:ln>
        </p:spPr>
      </p:pic>
      <p:grpSp>
        <p:nvGrpSpPr>
          <p:cNvPr id="10" name="Group 3"/>
          <p:cNvGrpSpPr>
            <a:grpSpLocks/>
          </p:cNvGrpSpPr>
          <p:nvPr/>
        </p:nvGrpSpPr>
        <p:grpSpPr bwMode="auto">
          <a:xfrm>
            <a:off x="4995594" y="5133978"/>
            <a:ext cx="3929090" cy="1115486"/>
            <a:chOff x="2246" y="28"/>
            <a:chExt cx="3357" cy="909"/>
          </a:xfrm>
        </p:grpSpPr>
        <p:sp>
          <p:nvSpPr>
            <p:cNvPr id="11" name="Text Box 4"/>
            <p:cNvSpPr txBox="1">
              <a:spLocks noChangeAspect="1" noChangeArrowheads="1"/>
            </p:cNvSpPr>
            <p:nvPr/>
          </p:nvSpPr>
          <p:spPr bwMode="auto">
            <a:xfrm flipH="1">
              <a:off x="3296" y="649"/>
              <a:ext cx="237" cy="288"/>
            </a:xfrm>
            <a:prstGeom prst="rect">
              <a:avLst/>
            </a:prstGeom>
            <a:noFill/>
            <a:ln w="12700">
              <a:noFill/>
              <a:miter lim="800000"/>
              <a:headEnd type="none" w="sm" len="sm"/>
              <a:tailEnd type="none" w="sm" len="sm"/>
            </a:ln>
          </p:spPr>
          <p:txBody>
            <a:bodyPr wrap="none">
              <a:spAutoFit/>
            </a:bodyPr>
            <a:lstStyle/>
            <a:p>
              <a:pPr eaLnBrk="0" hangingPunct="0"/>
              <a:r>
                <a:rPr lang="en-US" sz="2400" dirty="0" err="1">
                  <a:solidFill>
                    <a:srgbClr val="FFFFFF"/>
                  </a:solidFill>
                  <a:latin typeface="Times New Roman" pitchFamily="18" charset="0"/>
                  <a:cs typeface="Arial" charset="0"/>
                </a:rPr>
                <a:t>c</a:t>
              </a:r>
              <a:r>
                <a:rPr lang="en-US" sz="2400" baseline="-25000" dirty="0" err="1">
                  <a:solidFill>
                    <a:srgbClr val="FFFFFF"/>
                  </a:solidFill>
                  <a:latin typeface="Times New Roman" pitchFamily="18" charset="0"/>
                  <a:cs typeface="Arial" charset="0"/>
                </a:rPr>
                <a:t>i</a:t>
              </a:r>
              <a:endParaRPr lang="en-US" sz="2400" dirty="0">
                <a:solidFill>
                  <a:srgbClr val="FFFFFF"/>
                </a:solidFill>
                <a:latin typeface="Calibri" pitchFamily="34" charset="0"/>
                <a:cs typeface="Arial" charset="0"/>
              </a:endParaRPr>
            </a:p>
          </p:txBody>
        </p:sp>
        <p:sp>
          <p:nvSpPr>
            <p:cNvPr id="12" name="Line 5"/>
            <p:cNvSpPr>
              <a:spLocks noChangeAspect="1" noChangeShapeType="1"/>
            </p:cNvSpPr>
            <p:nvPr/>
          </p:nvSpPr>
          <p:spPr bwMode="auto">
            <a:xfrm flipH="1" flipV="1">
              <a:off x="2352" y="238"/>
              <a:ext cx="3149" cy="0"/>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3" name="Line 6"/>
            <p:cNvSpPr>
              <a:spLocks noChangeAspect="1" noChangeShapeType="1"/>
            </p:cNvSpPr>
            <p:nvPr/>
          </p:nvSpPr>
          <p:spPr bwMode="auto">
            <a:xfrm>
              <a:off x="5496" y="132"/>
              <a:ext cx="4" cy="185"/>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4" name="Line 7"/>
            <p:cNvSpPr>
              <a:spLocks noChangeAspect="1" noChangeShapeType="1"/>
            </p:cNvSpPr>
            <p:nvPr/>
          </p:nvSpPr>
          <p:spPr bwMode="auto">
            <a:xfrm>
              <a:off x="2348" y="134"/>
              <a:ext cx="8" cy="181"/>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15" name="Text Box 8"/>
            <p:cNvSpPr txBox="1">
              <a:spLocks noChangeAspect="1" noChangeArrowheads="1"/>
            </p:cNvSpPr>
            <p:nvPr/>
          </p:nvSpPr>
          <p:spPr bwMode="auto">
            <a:xfrm flipH="1">
              <a:off x="5380" y="298"/>
              <a:ext cx="223" cy="288"/>
            </a:xfrm>
            <a:prstGeom prst="rect">
              <a:avLst/>
            </a:prstGeom>
            <a:noFill/>
            <a:ln w="12700">
              <a:noFill/>
              <a:miter lim="800000"/>
              <a:headEnd type="none" w="sm" len="sm"/>
              <a:tailEnd type="none" w="sm" len="sm"/>
            </a:ln>
          </p:spPr>
          <p:txBody>
            <a:bodyPr wrap="none">
              <a:spAutoFit/>
            </a:bodyPr>
            <a:lstStyle/>
            <a:p>
              <a:pPr eaLnBrk="0" hangingPunct="0"/>
              <a:r>
                <a:rPr lang="en-US" sz="2400">
                  <a:solidFill>
                    <a:srgbClr val="FFFFFF"/>
                  </a:solidFill>
                  <a:latin typeface="Calibri" pitchFamily="34" charset="0"/>
                  <a:cs typeface="Arial" charset="0"/>
                </a:rPr>
                <a:t>1</a:t>
              </a:r>
            </a:p>
          </p:txBody>
        </p:sp>
        <p:sp>
          <p:nvSpPr>
            <p:cNvPr id="16" name="Text Box 9"/>
            <p:cNvSpPr txBox="1">
              <a:spLocks noChangeAspect="1" noChangeArrowheads="1"/>
            </p:cNvSpPr>
            <p:nvPr/>
          </p:nvSpPr>
          <p:spPr bwMode="auto">
            <a:xfrm flipH="1">
              <a:off x="2246" y="292"/>
              <a:ext cx="223" cy="288"/>
            </a:xfrm>
            <a:prstGeom prst="rect">
              <a:avLst/>
            </a:prstGeom>
            <a:noFill/>
            <a:ln w="12700">
              <a:noFill/>
              <a:miter lim="800000"/>
              <a:headEnd type="none" w="sm" len="sm"/>
              <a:tailEnd type="none" w="sm" len="sm"/>
            </a:ln>
          </p:spPr>
          <p:txBody>
            <a:bodyPr wrap="none">
              <a:spAutoFit/>
            </a:bodyPr>
            <a:lstStyle/>
            <a:p>
              <a:pPr eaLnBrk="0" hangingPunct="0"/>
              <a:r>
                <a:rPr lang="en-US" sz="2400">
                  <a:solidFill>
                    <a:srgbClr val="FFFFFF"/>
                  </a:solidFill>
                  <a:latin typeface="Calibri" pitchFamily="34" charset="0"/>
                  <a:cs typeface="Arial" charset="0"/>
                </a:rPr>
                <a:t>0</a:t>
              </a:r>
            </a:p>
          </p:txBody>
        </p:sp>
        <p:sp>
          <p:nvSpPr>
            <p:cNvPr id="17" name="AutoShape 10"/>
            <p:cNvSpPr>
              <a:spLocks noChangeAspect="1" noChangeArrowheads="1"/>
            </p:cNvSpPr>
            <p:nvPr/>
          </p:nvSpPr>
          <p:spPr bwMode="auto">
            <a:xfrm flipH="1" flipV="1">
              <a:off x="5196"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rot="10800000" wrap="none" anchor="ctr"/>
            <a:lstStyle/>
            <a:p>
              <a:pPr algn="ctr" eaLnBrk="0" hangingPunct="0"/>
              <a:endParaRPr lang="en-GB" sz="1400">
                <a:latin typeface="Calibri" pitchFamily="34" charset="0"/>
                <a:cs typeface="Arial" charset="0"/>
              </a:endParaRPr>
            </a:p>
          </p:txBody>
        </p:sp>
        <p:sp>
          <p:nvSpPr>
            <p:cNvPr id="18" name="AutoShape 11"/>
            <p:cNvSpPr>
              <a:spLocks noChangeAspect="1" noChangeArrowheads="1"/>
            </p:cNvSpPr>
            <p:nvPr/>
          </p:nvSpPr>
          <p:spPr bwMode="auto">
            <a:xfrm flipH="1" flipV="1">
              <a:off x="4431"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0" name="AutoShape 12"/>
            <p:cNvSpPr>
              <a:spLocks noChangeAspect="1" noChangeArrowheads="1"/>
            </p:cNvSpPr>
            <p:nvPr/>
          </p:nvSpPr>
          <p:spPr bwMode="auto">
            <a:xfrm flipH="1" flipV="1">
              <a:off x="3506"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1" name="AutoShape 13"/>
            <p:cNvSpPr>
              <a:spLocks noChangeAspect="1" noChangeArrowheads="1"/>
            </p:cNvSpPr>
            <p:nvPr/>
          </p:nvSpPr>
          <p:spPr bwMode="auto">
            <a:xfrm flipH="1" flipV="1">
              <a:off x="3841"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2" name="AutoShape 14"/>
            <p:cNvSpPr>
              <a:spLocks noChangeAspect="1" noChangeArrowheads="1"/>
            </p:cNvSpPr>
            <p:nvPr/>
          </p:nvSpPr>
          <p:spPr bwMode="auto">
            <a:xfrm flipH="1" flipV="1">
              <a:off x="3103" y="28"/>
              <a:ext cx="178"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3" name="AutoShape 15"/>
            <p:cNvSpPr>
              <a:spLocks noChangeAspect="1" noChangeArrowheads="1"/>
            </p:cNvSpPr>
            <p:nvPr/>
          </p:nvSpPr>
          <p:spPr bwMode="auto">
            <a:xfrm flipH="1" flipV="1">
              <a:off x="2876" y="28"/>
              <a:ext cx="177" cy="181"/>
            </a:xfrm>
            <a:prstGeom prst="triangle">
              <a:avLst>
                <a:gd name="adj" fmla="val 50000"/>
              </a:avLst>
            </a:prstGeom>
            <a:solidFill>
              <a:srgbClr val="FFFFFF"/>
            </a:solid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24" name="Text Box 16"/>
            <p:cNvSpPr txBox="1">
              <a:spLocks noChangeAspect="1" noChangeArrowheads="1"/>
            </p:cNvSpPr>
            <p:nvPr/>
          </p:nvSpPr>
          <p:spPr bwMode="auto">
            <a:xfrm flipH="1">
              <a:off x="4422" y="149"/>
              <a:ext cx="248" cy="288"/>
            </a:xfrm>
            <a:prstGeom prst="rect">
              <a:avLst/>
            </a:prstGeom>
            <a:noFill/>
            <a:ln w="12700">
              <a:noFill/>
              <a:miter lim="800000"/>
              <a:headEnd type="none" w="sm" len="sm"/>
              <a:tailEnd type="none" w="sm" len="sm"/>
            </a:ln>
          </p:spPr>
          <p:txBody>
            <a:bodyPr wrap="none">
              <a:spAutoFit/>
            </a:bodyPr>
            <a:lstStyle/>
            <a:p>
              <a:pPr eaLnBrk="0" hangingPunct="0"/>
              <a:r>
                <a:rPr lang="en-US" sz="2400" dirty="0" err="1">
                  <a:solidFill>
                    <a:srgbClr val="FFFFFF"/>
                  </a:solidFill>
                  <a:latin typeface="Times New Roman" pitchFamily="18" charset="0"/>
                  <a:cs typeface="Arial" charset="0"/>
                </a:rPr>
                <a:t>n</a:t>
              </a:r>
              <a:r>
                <a:rPr lang="en-US" sz="2400" baseline="-25000" dirty="0" err="1">
                  <a:solidFill>
                    <a:srgbClr val="FFFFFF"/>
                  </a:solidFill>
                  <a:latin typeface="Times New Roman" pitchFamily="18" charset="0"/>
                  <a:cs typeface="Arial" charset="0"/>
                </a:rPr>
                <a:t>i</a:t>
              </a:r>
              <a:endParaRPr lang="en-US" sz="2400" dirty="0">
                <a:solidFill>
                  <a:srgbClr val="FFFFFF"/>
                </a:solidFill>
                <a:latin typeface="Calibri" pitchFamily="34" charset="0"/>
                <a:cs typeface="Arial" charset="0"/>
              </a:endParaRPr>
            </a:p>
          </p:txBody>
        </p:sp>
        <p:sp>
          <p:nvSpPr>
            <p:cNvPr id="25" name="Line 17"/>
            <p:cNvSpPr>
              <a:spLocks noChangeAspect="1" noChangeShapeType="1"/>
            </p:cNvSpPr>
            <p:nvPr/>
          </p:nvSpPr>
          <p:spPr bwMode="auto">
            <a:xfrm>
              <a:off x="3388" y="564"/>
              <a:ext cx="7" cy="98"/>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26" name="Line 18"/>
            <p:cNvSpPr>
              <a:spLocks noChangeAspect="1" noChangeShapeType="1"/>
            </p:cNvSpPr>
            <p:nvPr/>
          </p:nvSpPr>
          <p:spPr bwMode="auto">
            <a:xfrm>
              <a:off x="3395" y="655"/>
              <a:ext cx="1134" cy="0"/>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27" name="Line 19"/>
            <p:cNvSpPr>
              <a:spLocks noChangeAspect="1" noChangeShapeType="1"/>
            </p:cNvSpPr>
            <p:nvPr/>
          </p:nvSpPr>
          <p:spPr bwMode="auto">
            <a:xfrm>
              <a:off x="4522" y="440"/>
              <a:ext cx="7" cy="222"/>
            </a:xfrm>
            <a:prstGeom prst="line">
              <a:avLst/>
            </a:prstGeom>
            <a:noFill/>
            <a:ln w="12700">
              <a:solidFill>
                <a:srgbClr val="FFFFFF"/>
              </a:solidFill>
              <a:round/>
              <a:headEnd type="none" w="sm" len="sm"/>
              <a:tailEnd type="none" w="sm" len="sm"/>
            </a:ln>
          </p:spPr>
          <p:txBody>
            <a:bodyPr wrap="none" anchor="ctr"/>
            <a:lstStyle/>
            <a:p>
              <a:endParaRPr lang="en-US"/>
            </a:p>
          </p:txBody>
        </p:sp>
        <p:sp>
          <p:nvSpPr>
            <p:cNvPr id="28" name="Line 20"/>
            <p:cNvSpPr>
              <a:spLocks noChangeAspect="1" noChangeShapeType="1"/>
            </p:cNvSpPr>
            <p:nvPr/>
          </p:nvSpPr>
          <p:spPr bwMode="auto">
            <a:xfrm flipH="1">
              <a:off x="3046" y="421"/>
              <a:ext cx="685" cy="0"/>
            </a:xfrm>
            <a:prstGeom prst="line">
              <a:avLst/>
            </a:prstGeom>
            <a:noFill/>
            <a:ln w="12700">
              <a:solidFill>
                <a:srgbClr val="FFFFFF"/>
              </a:solidFill>
              <a:round/>
              <a:headEnd type="triangle" w="sm" len="sm"/>
              <a:tailEnd type="triangle" w="sm" len="sm"/>
            </a:ln>
          </p:spPr>
          <p:txBody>
            <a:bodyPr wrap="none" anchor="ctr"/>
            <a:lstStyle/>
            <a:p>
              <a:endParaRPr lang="en-US"/>
            </a:p>
          </p:txBody>
        </p:sp>
        <p:sp>
          <p:nvSpPr>
            <p:cNvPr id="29" name="Text Box 21"/>
            <p:cNvSpPr txBox="1">
              <a:spLocks noChangeAspect="1" noChangeArrowheads="1"/>
            </p:cNvSpPr>
            <p:nvPr/>
          </p:nvSpPr>
          <p:spPr bwMode="auto">
            <a:xfrm flipH="1">
              <a:off x="3272" y="122"/>
              <a:ext cx="373" cy="376"/>
            </a:xfrm>
            <a:prstGeom prst="rect">
              <a:avLst/>
            </a:prstGeom>
            <a:noFill/>
            <a:ln w="12700">
              <a:noFill/>
              <a:miter lim="800000"/>
              <a:headEnd type="none" w="sm" len="sm"/>
              <a:tailEnd type="none" w="sm" len="sm"/>
            </a:ln>
          </p:spPr>
          <p:txBody>
            <a:bodyPr wrap="square">
              <a:spAutoFit/>
            </a:bodyPr>
            <a:lstStyle/>
            <a:p>
              <a:pPr eaLnBrk="0" hangingPunct="0"/>
              <a:r>
                <a:rPr lang="en-US" sz="2400" dirty="0" err="1">
                  <a:solidFill>
                    <a:srgbClr val="FFFFFF"/>
                  </a:solidFill>
                  <a:latin typeface="Times New Roman" pitchFamily="18" charset="0"/>
                  <a:cs typeface="Arial" charset="0"/>
                </a:rPr>
                <a:t>r</a:t>
              </a:r>
              <a:r>
                <a:rPr lang="en-US" sz="2400" baseline="-25000" dirty="0" err="1">
                  <a:solidFill>
                    <a:srgbClr val="FFFFFF"/>
                  </a:solidFill>
                  <a:latin typeface="Times New Roman" pitchFamily="18" charset="0"/>
                  <a:cs typeface="Arial" charset="0"/>
                </a:rPr>
                <a:t>i</a:t>
              </a:r>
              <a:endParaRPr lang="en-US" sz="2400" dirty="0">
                <a:solidFill>
                  <a:srgbClr val="FFFFFF"/>
                </a:solidFill>
                <a:latin typeface="Times New Roman" pitchFamily="18" charset="0"/>
                <a:cs typeface="Arial" charset="0"/>
              </a:endParaRPr>
            </a:p>
          </p:txBody>
        </p:sp>
        <p:sp>
          <p:nvSpPr>
            <p:cNvPr id="30" name="Rectangle 22"/>
            <p:cNvSpPr>
              <a:spLocks noChangeAspect="1" noChangeArrowheads="1"/>
            </p:cNvSpPr>
            <p:nvPr/>
          </p:nvSpPr>
          <p:spPr bwMode="auto">
            <a:xfrm flipH="1">
              <a:off x="3033" y="241"/>
              <a:ext cx="691" cy="331"/>
            </a:xfrm>
            <a:prstGeom prst="rect">
              <a:avLst/>
            </a:prstGeom>
            <a:noFill/>
            <a:ln w="12700">
              <a:solidFill>
                <a:srgbClr val="FFFFFF"/>
              </a:solidFill>
              <a:miter lim="800000"/>
              <a:headEnd type="none" w="sm" len="sm"/>
              <a:tailEnd type="none" w="sm" len="sm"/>
            </a:ln>
          </p:spPr>
          <p:txBody>
            <a:bodyPr wrap="none" anchor="ctr"/>
            <a:lstStyle/>
            <a:p>
              <a:endParaRPr lang="en-GB">
                <a:latin typeface="Calibri" pitchFamily="34" charset="0"/>
              </a:endParaRPr>
            </a:p>
          </p:txBody>
        </p:sp>
        <p:sp>
          <p:nvSpPr>
            <p:cNvPr id="31" name="Line 23"/>
            <p:cNvSpPr>
              <a:spLocks noChangeAspect="1" noChangeShapeType="1"/>
            </p:cNvSpPr>
            <p:nvPr/>
          </p:nvSpPr>
          <p:spPr bwMode="auto">
            <a:xfrm flipH="1" flipV="1">
              <a:off x="3727" y="217"/>
              <a:ext cx="4" cy="136"/>
            </a:xfrm>
            <a:prstGeom prst="line">
              <a:avLst/>
            </a:prstGeom>
            <a:noFill/>
            <a:ln w="12700">
              <a:solidFill>
                <a:srgbClr val="FFFFFF"/>
              </a:solidFill>
              <a:round/>
              <a:headEnd type="none" w="sm" len="sm"/>
              <a:tailEnd type="triangle" w="sm" len="sm"/>
            </a:ln>
          </p:spPr>
          <p:txBody>
            <a:bodyPr wrap="none" anchor="ctr"/>
            <a:lstStyle/>
            <a:p>
              <a:endParaRPr lang="en-US"/>
            </a:p>
          </p:txBody>
        </p:sp>
        <p:sp>
          <p:nvSpPr>
            <p:cNvPr id="32" name="Line 24"/>
            <p:cNvSpPr>
              <a:spLocks noChangeAspect="1" noChangeShapeType="1"/>
            </p:cNvSpPr>
            <p:nvPr/>
          </p:nvSpPr>
          <p:spPr bwMode="auto">
            <a:xfrm flipH="1" flipV="1">
              <a:off x="3036" y="221"/>
              <a:ext cx="4" cy="136"/>
            </a:xfrm>
            <a:prstGeom prst="line">
              <a:avLst/>
            </a:prstGeom>
            <a:noFill/>
            <a:ln w="12700">
              <a:solidFill>
                <a:srgbClr val="FFFFFF"/>
              </a:solidFill>
              <a:round/>
              <a:headEnd type="none" w="sm" len="sm"/>
              <a:tailEnd type="triangle" w="sm" len="sm"/>
            </a:ln>
          </p:spPr>
          <p:txBody>
            <a:bodyPr wrap="none" anchor="ctr"/>
            <a:lstStyle/>
            <a:p>
              <a:endParaRPr lang="en-US"/>
            </a:p>
          </p:txBody>
        </p:sp>
      </p:grpSp>
      <p:pic>
        <p:nvPicPr>
          <p:cNvPr id="34" name="Picture 33" descr="81490002.JPG"/>
          <p:cNvPicPr>
            <a:picLocks noChangeAspect="1"/>
          </p:cNvPicPr>
          <p:nvPr/>
        </p:nvPicPr>
        <p:blipFill>
          <a:blip r:embed="rId3" cstate="print"/>
          <a:srcRect l="25729" r="6771"/>
          <a:stretch>
            <a:fillRect/>
          </a:stretch>
        </p:blipFill>
        <p:spPr>
          <a:xfrm>
            <a:off x="6896100" y="651236"/>
            <a:ext cx="2114550" cy="2077624"/>
          </a:xfrm>
          <a:prstGeom prst="rect">
            <a:avLst/>
          </a:prstGeom>
        </p:spPr>
      </p:pic>
      <p:sp>
        <p:nvSpPr>
          <p:cNvPr id="37" name="TextBox 36"/>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Rich Williams</a:t>
            </a:r>
          </a:p>
        </p:txBody>
      </p:sp>
      <p:pic>
        <p:nvPicPr>
          <p:cNvPr id="22530" name="Picture 2"/>
          <p:cNvPicPr>
            <a:picLocks noChangeAspect="1" noChangeArrowheads="1"/>
          </p:cNvPicPr>
          <p:nvPr/>
        </p:nvPicPr>
        <p:blipFill>
          <a:blip r:embed="rId4" cstate="print"/>
          <a:srcRect/>
          <a:stretch>
            <a:fillRect/>
          </a:stretch>
        </p:blipFill>
        <p:spPr bwMode="auto">
          <a:xfrm>
            <a:off x="389467" y="2373840"/>
            <a:ext cx="3590925" cy="3590925"/>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1" name="Picture 3"/>
          <p:cNvPicPr>
            <a:picLocks noChangeAspect="1" noChangeArrowheads="1"/>
          </p:cNvPicPr>
          <p:nvPr/>
        </p:nvPicPr>
        <p:blipFill>
          <a:blip r:embed="rId5" cstate="print"/>
          <a:srcRect/>
          <a:stretch>
            <a:fillRect/>
          </a:stretch>
        </p:blipFill>
        <p:spPr bwMode="auto">
          <a:xfrm>
            <a:off x="636059" y="2150532"/>
            <a:ext cx="3597275" cy="3597275"/>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2" name="Picture 4"/>
          <p:cNvPicPr>
            <a:picLocks noChangeAspect="1" noChangeArrowheads="1"/>
          </p:cNvPicPr>
          <p:nvPr/>
        </p:nvPicPr>
        <p:blipFill>
          <a:blip r:embed="rId6" cstate="print"/>
          <a:srcRect/>
          <a:stretch>
            <a:fillRect/>
          </a:stretch>
        </p:blipFill>
        <p:spPr bwMode="auto">
          <a:xfrm>
            <a:off x="889001" y="1917699"/>
            <a:ext cx="3606800" cy="3606800"/>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3" name="Picture 5"/>
          <p:cNvPicPr>
            <a:picLocks noChangeAspect="1" noChangeArrowheads="1"/>
          </p:cNvPicPr>
          <p:nvPr/>
        </p:nvPicPr>
        <p:blipFill>
          <a:blip r:embed="rId7" cstate="print"/>
          <a:srcRect/>
          <a:stretch>
            <a:fillRect/>
          </a:stretch>
        </p:blipFill>
        <p:spPr bwMode="auto">
          <a:xfrm>
            <a:off x="1151468" y="1672166"/>
            <a:ext cx="3619500" cy="3619500"/>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4" name="Picture 6"/>
          <p:cNvPicPr>
            <a:picLocks noChangeAspect="1" noChangeArrowheads="1"/>
          </p:cNvPicPr>
          <p:nvPr/>
        </p:nvPicPr>
        <p:blipFill>
          <a:blip r:embed="rId8" cstate="print"/>
          <a:srcRect/>
          <a:stretch>
            <a:fillRect/>
          </a:stretch>
        </p:blipFill>
        <p:spPr bwMode="auto">
          <a:xfrm>
            <a:off x="1426635" y="1413933"/>
            <a:ext cx="3632200" cy="3632200"/>
          </a:xfrm>
          <a:prstGeom prst="rect">
            <a:avLst/>
          </a:prstGeom>
          <a:noFill/>
          <a:ln w="9525">
            <a:noFill/>
            <a:miter lim="800000"/>
            <a:headEnd/>
            <a:tailEnd/>
          </a:ln>
          <a:effectLst>
            <a:outerShdw blurRad="50800" dist="76200" dir="8100000" algn="tr" rotWithShape="0">
              <a:prstClr val="black">
                <a:alpha val="40000"/>
              </a:prstClr>
            </a:outerShdw>
          </a:effectLst>
        </p:spPr>
      </p:pic>
      <p:pic>
        <p:nvPicPr>
          <p:cNvPr id="22535" name="Picture 7"/>
          <p:cNvPicPr>
            <a:picLocks noChangeAspect="1" noChangeArrowheads="1"/>
          </p:cNvPicPr>
          <p:nvPr/>
        </p:nvPicPr>
        <p:blipFill>
          <a:blip r:embed="rId9" cstate="print"/>
          <a:srcRect/>
          <a:stretch>
            <a:fillRect/>
          </a:stretch>
        </p:blipFill>
        <p:spPr bwMode="auto">
          <a:xfrm>
            <a:off x="1714500" y="1143000"/>
            <a:ext cx="3644900" cy="3644900"/>
          </a:xfrm>
          <a:prstGeom prst="rect">
            <a:avLst/>
          </a:prstGeom>
          <a:noFill/>
          <a:ln w="9525">
            <a:noFill/>
            <a:miter lim="800000"/>
            <a:headEnd/>
            <a:tailEnd/>
          </a:ln>
          <a:effectLst>
            <a:outerShdw blurRad="50800" dist="76200" dir="8100000" algn="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10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1000"/>
                                        <p:tgtEl>
                                          <p:spTgt spid="225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fade">
                                      <p:cBhvr>
                                        <p:cTn id="22" dur="1000"/>
                                        <p:tgtEl>
                                          <p:spTgt spid="225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fade">
                                      <p:cBhvr>
                                        <p:cTn id="27" dur="1000"/>
                                        <p:tgtEl>
                                          <p:spTgt spid="225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35"/>
                                        </p:tgtEl>
                                        <p:attrNameLst>
                                          <p:attrName>style.visibility</p:attrName>
                                        </p:attrNameLst>
                                      </p:cBhvr>
                                      <p:to>
                                        <p:strVal val="visible"/>
                                      </p:to>
                                    </p:set>
                                    <p:animEffect transition="in" filter="fade">
                                      <p:cBhvr>
                                        <p:cTn id="32" dur="1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Joining up theory, models and data</a:t>
            </a:r>
          </a:p>
        </p:txBody>
      </p:sp>
      <p:sp>
        <p:nvSpPr>
          <p:cNvPr id="9" name="TextBox 8"/>
          <p:cNvSpPr txBox="1"/>
          <p:nvPr/>
        </p:nvSpPr>
        <p:spPr>
          <a:xfrm>
            <a:off x="373005" y="690525"/>
            <a:ext cx="7704243" cy="400110"/>
          </a:xfrm>
          <a:prstGeom prst="rect">
            <a:avLst/>
          </a:prstGeom>
          <a:noFill/>
        </p:spPr>
        <p:txBody>
          <a:bodyPr wrap="square" rtlCol="0">
            <a:spAutoFit/>
          </a:bodyPr>
          <a:lstStyle/>
          <a:p>
            <a:pPr marL="361950" indent="-361950"/>
            <a:r>
              <a:rPr lang="en-GB" sz="2000">
                <a:solidFill>
                  <a:schemeClr val="bg2">
                    <a:lumMod val="50000"/>
                  </a:schemeClr>
                </a:solidFill>
              </a:rPr>
              <a:t>Understanding and modelling Tropical Leaf Phenology</a:t>
            </a:r>
            <a:endParaRPr lang="en-GB" sz="2000" dirty="0">
              <a:solidFill>
                <a:schemeClr val="bg2">
                  <a:lumMod val="50000"/>
                </a:schemeClr>
              </a:solidFill>
            </a:endParaRPr>
          </a:p>
        </p:txBody>
      </p:sp>
      <p:sp>
        <p:nvSpPr>
          <p:cNvPr id="37" name="TextBox 36"/>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Silvia Caldararu</a:t>
            </a:r>
          </a:p>
        </p:txBody>
      </p:sp>
      <p:pic>
        <p:nvPicPr>
          <p:cNvPr id="1026" name="Picture 2" descr="http://research.microsoft.com/en-us/people/dpurves/silvia.jpg"/>
          <p:cNvPicPr>
            <a:picLocks noChangeAspect="1" noChangeArrowheads="1"/>
          </p:cNvPicPr>
          <p:nvPr/>
        </p:nvPicPr>
        <p:blipFill>
          <a:blip r:embed="rId2" cstate="print"/>
          <a:srcRect/>
          <a:stretch>
            <a:fillRect/>
          </a:stretch>
        </p:blipFill>
        <p:spPr bwMode="auto">
          <a:xfrm>
            <a:off x="6923088" y="612775"/>
            <a:ext cx="1827212" cy="2088242"/>
          </a:xfrm>
          <a:prstGeom prst="rect">
            <a:avLst/>
          </a:prstGeom>
          <a:noFill/>
        </p:spPr>
      </p:pic>
      <p:pic>
        <p:nvPicPr>
          <p:cNvPr id="1027" name="Picture 3"/>
          <p:cNvPicPr>
            <a:picLocks noChangeAspect="1" noChangeArrowheads="1"/>
          </p:cNvPicPr>
          <p:nvPr/>
        </p:nvPicPr>
        <p:blipFill>
          <a:blip r:embed="rId3" cstate="print"/>
          <a:srcRect l="26833" t="18046" r="13083" b="26667"/>
          <a:stretch>
            <a:fillRect/>
          </a:stretch>
        </p:blipFill>
        <p:spPr bwMode="auto">
          <a:xfrm>
            <a:off x="289010" y="1193800"/>
            <a:ext cx="4702089" cy="3136900"/>
          </a:xfrm>
          <a:prstGeom prst="rect">
            <a:avLst/>
          </a:prstGeom>
          <a:noFill/>
          <a:ln w="9525">
            <a:noFill/>
            <a:miter lim="800000"/>
            <a:headEnd/>
            <a:tailEnd/>
          </a:ln>
          <a:effectLst>
            <a:outerShdw blurRad="50800" dist="88900" dir="13500000" algn="br" rotWithShape="0">
              <a:prstClr val="black">
                <a:alpha val="40000"/>
              </a:prstClr>
            </a:outerShdw>
          </a:effectLst>
        </p:spPr>
      </p:pic>
      <p:pic>
        <p:nvPicPr>
          <p:cNvPr id="1028" name="Picture 4"/>
          <p:cNvPicPr>
            <a:picLocks noChangeAspect="1" noChangeArrowheads="1"/>
          </p:cNvPicPr>
          <p:nvPr/>
        </p:nvPicPr>
        <p:blipFill>
          <a:blip r:embed="rId4" cstate="print"/>
          <a:srcRect l="26333" t="30575" r="25417" b="14598"/>
          <a:stretch>
            <a:fillRect/>
          </a:stretch>
        </p:blipFill>
        <p:spPr bwMode="auto">
          <a:xfrm>
            <a:off x="825499" y="1648302"/>
            <a:ext cx="4458419" cy="3672998"/>
          </a:xfrm>
          <a:prstGeom prst="rect">
            <a:avLst/>
          </a:prstGeom>
          <a:noFill/>
          <a:ln w="9525">
            <a:noFill/>
            <a:miter lim="800000"/>
            <a:headEnd/>
            <a:tailEnd/>
          </a:ln>
          <a:effectLst>
            <a:outerShdw blurRad="50800" dist="88900" dir="13500000" algn="br" rotWithShape="0">
              <a:prstClr val="black">
                <a:alpha val="40000"/>
              </a:prstClr>
            </a:outerShdw>
          </a:effectLst>
        </p:spPr>
      </p:pic>
      <p:pic>
        <p:nvPicPr>
          <p:cNvPr id="1029" name="Picture 5"/>
          <p:cNvPicPr>
            <a:picLocks noChangeAspect="1" noChangeArrowheads="1"/>
          </p:cNvPicPr>
          <p:nvPr/>
        </p:nvPicPr>
        <p:blipFill>
          <a:blip r:embed="rId5" cstate="print"/>
          <a:srcRect l="33083" t="30345" r="13083" b="44827"/>
          <a:stretch>
            <a:fillRect/>
          </a:stretch>
        </p:blipFill>
        <p:spPr bwMode="auto">
          <a:xfrm>
            <a:off x="508000" y="3390900"/>
            <a:ext cx="8204200" cy="2743200"/>
          </a:xfrm>
          <a:prstGeom prst="rect">
            <a:avLst/>
          </a:prstGeom>
          <a:noFill/>
          <a:ln w="9525">
            <a:noFill/>
            <a:miter lim="800000"/>
            <a:headEnd/>
            <a:tailEnd/>
          </a:ln>
          <a:effectLst>
            <a:outerShdw blurRad="50800" dist="88900" dir="13500000" algn="b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p:cTn id="15" dur="1000" fill="hold"/>
                                        <p:tgtEl>
                                          <p:spTgt spid="10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029"/>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029"/>
                                        </p:tgtEl>
                                        <p:attrNameLst>
                                          <p:attrName>ppt_y</p:attrName>
                                        </p:attrNameLst>
                                      </p:cBhvr>
                                      <p:tavLst>
                                        <p:tav tm="0">
                                          <p:val>
                                            <p:strVal val="#ppt_y"/>
                                          </p:val>
                                        </p:tav>
                                        <p:tav tm="100000">
                                          <p:val>
                                            <p:strVal val="#ppt_y"/>
                                          </p:val>
                                        </p:tav>
                                      </p:tavLst>
                                    </p:anim>
                                    <p:animEffect transition="in" filter="fade">
                                      <p:cBhvr>
                                        <p:cTn id="18"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3571868" y="1857364"/>
            <a:ext cx="5200556" cy="3214710"/>
          </a:xfrm>
          <a:prstGeom prst="rect">
            <a:avLst/>
          </a:prstGeom>
          <a:noFill/>
          <a:ln w="9525">
            <a:noFill/>
            <a:miter lim="800000"/>
            <a:headEnd/>
            <a:tailEnd/>
          </a:ln>
        </p:spPr>
      </p:pic>
      <p:pic>
        <p:nvPicPr>
          <p:cNvPr id="4" name="Picture 3" descr="PPTFooter.bmp"/>
          <p:cNvPicPr>
            <a:picLocks noChangeAspect="1"/>
          </p:cNvPicPr>
          <p:nvPr/>
        </p:nvPicPr>
        <p:blipFill>
          <a:blip r:embed="rId3" cstate="print"/>
          <a:stretch>
            <a:fillRect/>
          </a:stretch>
        </p:blipFill>
        <p:spPr>
          <a:xfrm>
            <a:off x="0" y="6348984"/>
            <a:ext cx="9144000" cy="585216"/>
          </a:xfrm>
          <a:prstGeom prst="rect">
            <a:avLst/>
          </a:prstGeom>
        </p:spPr>
      </p:pic>
      <p:grpSp>
        <p:nvGrpSpPr>
          <p:cNvPr id="2" name="Group 16"/>
          <p:cNvGrpSpPr/>
          <p:nvPr/>
        </p:nvGrpSpPr>
        <p:grpSpPr>
          <a:xfrm>
            <a:off x="285720" y="1857364"/>
            <a:ext cx="2571768" cy="3143272"/>
            <a:chOff x="142844" y="2357430"/>
            <a:chExt cx="2571768" cy="3143272"/>
          </a:xfrm>
        </p:grpSpPr>
        <p:grpSp>
          <p:nvGrpSpPr>
            <p:cNvPr id="3" name="Group 11"/>
            <p:cNvGrpSpPr/>
            <p:nvPr/>
          </p:nvGrpSpPr>
          <p:grpSpPr>
            <a:xfrm>
              <a:off x="285720" y="4286256"/>
              <a:ext cx="2428892" cy="1214446"/>
              <a:chOff x="357158" y="3429000"/>
              <a:chExt cx="3500462" cy="1785950"/>
            </a:xfrm>
          </p:grpSpPr>
          <p:sp>
            <p:nvSpPr>
              <p:cNvPr id="11" name="Rounded Rectangle 10"/>
              <p:cNvSpPr/>
              <p:nvPr/>
            </p:nvSpPr>
            <p:spPr>
              <a:xfrm>
                <a:off x="357158" y="3429000"/>
                <a:ext cx="3500462" cy="178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3" name="Picture 5" descr="http://images.marapets.com/city/powerstation.jpg"/>
              <p:cNvPicPr>
                <a:picLocks noChangeAspect="1" noChangeArrowheads="1"/>
              </p:cNvPicPr>
              <p:nvPr/>
            </p:nvPicPr>
            <p:blipFill>
              <a:blip r:embed="rId4" cstate="print"/>
              <a:srcRect/>
              <a:stretch>
                <a:fillRect/>
              </a:stretch>
            </p:blipFill>
            <p:spPr bwMode="auto">
              <a:xfrm>
                <a:off x="500034" y="3571876"/>
                <a:ext cx="1198788" cy="1500198"/>
              </a:xfrm>
              <a:prstGeom prst="rect">
                <a:avLst/>
              </a:prstGeom>
              <a:noFill/>
            </p:spPr>
          </p:pic>
          <p:pic>
            <p:nvPicPr>
              <p:cNvPr id="2055" name="Picture 7" descr="http://www.mundodescargas.com/2k6/servicios/especiales/cars/fotos/foto_cars.jpg"/>
              <p:cNvPicPr>
                <a:picLocks noChangeAspect="1" noChangeArrowheads="1"/>
              </p:cNvPicPr>
              <p:nvPr/>
            </p:nvPicPr>
            <p:blipFill>
              <a:blip r:embed="rId5" cstate="print"/>
              <a:srcRect/>
              <a:stretch>
                <a:fillRect/>
              </a:stretch>
            </p:blipFill>
            <p:spPr bwMode="auto">
              <a:xfrm>
                <a:off x="1928794" y="3714752"/>
                <a:ext cx="1785950" cy="1163913"/>
              </a:xfrm>
              <a:prstGeom prst="rect">
                <a:avLst/>
              </a:prstGeom>
              <a:noFill/>
            </p:spPr>
          </p:pic>
        </p:grpSp>
        <p:sp>
          <p:nvSpPr>
            <p:cNvPr id="13" name="Cloud 12"/>
            <p:cNvSpPr/>
            <p:nvPr/>
          </p:nvSpPr>
          <p:spPr>
            <a:xfrm>
              <a:off x="142844" y="2357430"/>
              <a:ext cx="2357454" cy="642942"/>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a:off x="1214414" y="3143248"/>
              <a:ext cx="285752" cy="92869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85818" y="2428868"/>
              <a:ext cx="785818" cy="461665"/>
            </a:xfrm>
            <a:prstGeom prst="rect">
              <a:avLst/>
            </a:prstGeom>
            <a:noFill/>
          </p:spPr>
          <p:txBody>
            <a:bodyPr wrap="square" rtlCol="0">
              <a:spAutoFit/>
            </a:bodyPr>
            <a:lstStyle/>
            <a:p>
              <a:r>
                <a:rPr lang="en-GB" sz="2400" b="1" dirty="0"/>
                <a:t>CO2</a:t>
              </a:r>
            </a:p>
          </p:txBody>
        </p:sp>
      </p:grpSp>
      <p:pic>
        <p:nvPicPr>
          <p:cNvPr id="2056" name="Picture 8"/>
          <p:cNvPicPr>
            <a:picLocks noChangeAspect="1" noChangeArrowheads="1"/>
          </p:cNvPicPr>
          <p:nvPr/>
        </p:nvPicPr>
        <p:blipFill>
          <a:blip r:embed="rId6" cstate="print"/>
          <a:srcRect/>
          <a:stretch>
            <a:fillRect/>
          </a:stretch>
        </p:blipFill>
        <p:spPr bwMode="auto">
          <a:xfrm>
            <a:off x="3571868" y="1857364"/>
            <a:ext cx="5304606" cy="3243932"/>
          </a:xfrm>
          <a:prstGeom prst="rect">
            <a:avLst/>
          </a:prstGeom>
          <a:noFill/>
          <a:ln w="9525">
            <a:noFill/>
            <a:miter lim="800000"/>
            <a:headEnd/>
            <a:tailEnd/>
          </a:ln>
        </p:spPr>
      </p:pic>
      <p:sp>
        <p:nvSpPr>
          <p:cNvPr id="16" name="TextBox 15"/>
          <p:cNvSpPr txBox="1"/>
          <p:nvPr/>
        </p:nvSpPr>
        <p:spPr>
          <a:xfrm>
            <a:off x="0" y="0"/>
            <a:ext cx="4857784" cy="461665"/>
          </a:xfrm>
          <a:prstGeom prst="rect">
            <a:avLst/>
          </a:prstGeom>
          <a:noFill/>
        </p:spPr>
        <p:txBody>
          <a:bodyPr wrap="square" rtlCol="0">
            <a:spAutoFit/>
          </a:bodyPr>
          <a:lstStyle/>
          <a:p>
            <a:r>
              <a:rPr lang="en-GB" sz="2400" b="1" dirty="0">
                <a:solidFill>
                  <a:schemeClr val="bg2">
                    <a:lumMod val="50000"/>
                  </a:schemeClr>
                </a:solidFill>
                <a:latin typeface="Dotum" pitchFamily="34" charset="-127"/>
                <a:ea typeface="Dotum" pitchFamily="34" charset="-127"/>
              </a:rPr>
              <a:t>The carbon-climate problem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Why Climate-Carbon </a:t>
            </a:r>
            <a:r>
              <a:rPr lang="en-GB" sz="2000" i="1"/>
              <a:t>Feedback</a:t>
            </a:r>
            <a:r>
              <a:rPr lang="en-GB" sz="2000"/>
              <a:t>?</a:t>
            </a:r>
          </a:p>
        </p:txBody>
      </p:sp>
      <p:pic>
        <p:nvPicPr>
          <p:cNvPr id="12" name="Picture 2"/>
          <p:cNvPicPr>
            <a:picLocks noChangeAspect="1" noChangeArrowheads="1"/>
          </p:cNvPicPr>
          <p:nvPr/>
        </p:nvPicPr>
        <p:blipFill>
          <a:blip r:embed="rId2" cstate="print"/>
          <a:srcRect l="31250" t="25000" r="15624" b="14999"/>
          <a:stretch>
            <a:fillRect/>
          </a:stretch>
        </p:blipFill>
        <p:spPr bwMode="auto">
          <a:xfrm>
            <a:off x="2452010" y="2285992"/>
            <a:ext cx="4071966" cy="2874329"/>
          </a:xfrm>
          <a:prstGeom prst="rect">
            <a:avLst/>
          </a:prstGeom>
          <a:noFill/>
          <a:ln w="9525">
            <a:noFill/>
            <a:miter lim="800000"/>
            <a:headEnd/>
            <a:tailEnd/>
          </a:ln>
        </p:spPr>
      </p:pic>
      <p:grpSp>
        <p:nvGrpSpPr>
          <p:cNvPr id="2" name="Group 36"/>
          <p:cNvGrpSpPr/>
          <p:nvPr/>
        </p:nvGrpSpPr>
        <p:grpSpPr>
          <a:xfrm>
            <a:off x="2344706" y="1201707"/>
            <a:ext cx="4286281" cy="3651300"/>
            <a:chOff x="2344706" y="1201707"/>
            <a:chExt cx="4286281" cy="3651300"/>
          </a:xfrm>
        </p:grpSpPr>
        <p:grpSp>
          <p:nvGrpSpPr>
            <p:cNvPr id="3" name="Group 26"/>
            <p:cNvGrpSpPr/>
            <p:nvPr/>
          </p:nvGrpSpPr>
          <p:grpSpPr>
            <a:xfrm>
              <a:off x="2344706" y="1201707"/>
              <a:ext cx="4286281" cy="3651300"/>
              <a:chOff x="2344706" y="1201707"/>
              <a:chExt cx="4286281" cy="3651300"/>
            </a:xfrm>
          </p:grpSpPr>
          <p:grpSp>
            <p:nvGrpSpPr>
              <p:cNvPr id="4" name="Group 11"/>
              <p:cNvGrpSpPr/>
              <p:nvPr/>
            </p:nvGrpSpPr>
            <p:grpSpPr>
              <a:xfrm>
                <a:off x="2344707" y="1201707"/>
                <a:ext cx="4286280" cy="1917721"/>
                <a:chOff x="6105546" y="1968480"/>
                <a:chExt cx="4286280" cy="1917721"/>
              </a:xfrm>
            </p:grpSpPr>
            <p:sp>
              <p:nvSpPr>
                <p:cNvPr id="29" name="Rounded Rectangle 5"/>
                <p:cNvSpPr/>
                <p:nvPr/>
              </p:nvSpPr>
              <p:spPr>
                <a:xfrm>
                  <a:off x="6105546" y="1968480"/>
                  <a:ext cx="4286280" cy="5111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Climate</a:t>
                  </a:r>
                </a:p>
              </p:txBody>
            </p:sp>
            <p:sp>
              <p:nvSpPr>
                <p:cNvPr id="30" name="Rounded Rectangle 29"/>
                <p:cNvSpPr/>
                <p:nvPr/>
              </p:nvSpPr>
              <p:spPr>
                <a:xfrm>
                  <a:off x="6105546" y="3100383"/>
                  <a:ext cx="4286280" cy="7858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31" name="Straight Arrow Connector 30"/>
                <p:cNvCxnSpPr>
                  <a:stCxn id="30" idx="0"/>
                </p:cNvCxnSpPr>
                <p:nvPr/>
              </p:nvCxnSpPr>
              <p:spPr>
                <a:xfrm rot="5400000" flipH="1" flipV="1">
                  <a:off x="7938326" y="2790023"/>
                  <a:ext cx="620721"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2454246" y="3282948"/>
                <a:ext cx="1131903" cy="3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454246" y="3976695"/>
                <a:ext cx="1131903" cy="3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454246" y="4487877"/>
                <a:ext cx="1131903" cy="36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Elbow Connector 25"/>
              <p:cNvCxnSpPr>
                <a:endCxn id="23" idx="1"/>
              </p:cNvCxnSpPr>
              <p:nvPr/>
            </p:nvCxnSpPr>
            <p:spPr>
              <a:xfrm rot="10800000" flipH="1" flipV="1">
                <a:off x="2344706" y="1457297"/>
                <a:ext cx="109539" cy="2008215"/>
              </a:xfrm>
              <a:prstGeom prst="bentConnector3">
                <a:avLst>
                  <a:gd name="adj1" fmla="val -20869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endCxn id="24" idx="1"/>
              </p:cNvCxnSpPr>
              <p:nvPr/>
            </p:nvCxnSpPr>
            <p:spPr>
              <a:xfrm rot="10800000" flipH="1" flipV="1">
                <a:off x="2344706" y="1457298"/>
                <a:ext cx="109539" cy="2701962"/>
              </a:xfrm>
              <a:prstGeom prst="bentConnector3">
                <a:avLst>
                  <a:gd name="adj1" fmla="val -3408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endCxn id="25" idx="1"/>
              </p:cNvCxnSpPr>
              <p:nvPr/>
            </p:nvCxnSpPr>
            <p:spPr>
              <a:xfrm rot="10800000" flipH="1" flipV="1">
                <a:off x="2344706" y="1457298"/>
                <a:ext cx="109539" cy="3213144"/>
              </a:xfrm>
              <a:prstGeom prst="bentConnector3">
                <a:avLst>
                  <a:gd name="adj1" fmla="val -46608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Rounded Rectangle 17"/>
            <p:cNvSpPr/>
            <p:nvPr/>
          </p:nvSpPr>
          <p:spPr>
            <a:xfrm>
              <a:off x="5192721" y="3282948"/>
              <a:ext cx="1241442" cy="365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5229234" y="4451364"/>
              <a:ext cx="1204929" cy="4016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Elbow Connector 19"/>
            <p:cNvCxnSpPr>
              <a:endCxn id="18" idx="3"/>
            </p:cNvCxnSpPr>
            <p:nvPr/>
          </p:nvCxnSpPr>
          <p:spPr>
            <a:xfrm flipH="1">
              <a:off x="6434163" y="1457298"/>
              <a:ext cx="196824" cy="2008215"/>
            </a:xfrm>
            <a:prstGeom prst="bentConnector3">
              <a:avLst>
                <a:gd name="adj1" fmla="val -11614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9" idx="3"/>
            </p:cNvCxnSpPr>
            <p:nvPr/>
          </p:nvCxnSpPr>
          <p:spPr>
            <a:xfrm flipH="1">
              <a:off x="6434163" y="1457298"/>
              <a:ext cx="196824" cy="3194888"/>
            </a:xfrm>
            <a:prstGeom prst="bentConnector3">
              <a:avLst>
                <a:gd name="adj1" fmla="val -18970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31"/>
          <p:cNvGrpSpPr/>
          <p:nvPr/>
        </p:nvGrpSpPr>
        <p:grpSpPr>
          <a:xfrm>
            <a:off x="738135" y="1128681"/>
            <a:ext cx="7339113" cy="4783203"/>
            <a:chOff x="738135" y="1128681"/>
            <a:chExt cx="7339113" cy="4783203"/>
          </a:xfrm>
        </p:grpSpPr>
        <p:sp>
          <p:nvSpPr>
            <p:cNvPr id="33" name="Right Brace 32"/>
            <p:cNvSpPr/>
            <p:nvPr/>
          </p:nvSpPr>
          <p:spPr>
            <a:xfrm>
              <a:off x="7566066" y="1128681"/>
              <a:ext cx="511182" cy="394340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4" name="Elbow Connector 33"/>
            <p:cNvCxnSpPr>
              <a:stCxn id="33" idx="1"/>
              <a:endCxn id="40" idx="3"/>
            </p:cNvCxnSpPr>
            <p:nvPr/>
          </p:nvCxnSpPr>
          <p:spPr>
            <a:xfrm rot="10800000" flipV="1">
              <a:off x="6667500" y="3100382"/>
              <a:ext cx="1409748" cy="2811501"/>
            </a:xfrm>
            <a:prstGeom prst="bentConnector3">
              <a:avLst>
                <a:gd name="adj1" fmla="val -3432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ight Brace 34"/>
            <p:cNvSpPr/>
            <p:nvPr/>
          </p:nvSpPr>
          <p:spPr>
            <a:xfrm flipH="1">
              <a:off x="738135" y="1128681"/>
              <a:ext cx="576784" cy="394340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6" name="Elbow Connector 35"/>
            <p:cNvCxnSpPr>
              <a:stCxn id="35" idx="1"/>
              <a:endCxn id="40" idx="1"/>
            </p:cNvCxnSpPr>
            <p:nvPr/>
          </p:nvCxnSpPr>
          <p:spPr>
            <a:xfrm>
              <a:off x="738135" y="3100383"/>
              <a:ext cx="1643085" cy="2811501"/>
            </a:xfrm>
            <a:prstGeom prst="bentConnector3">
              <a:avLst>
                <a:gd name="adj1" fmla="val -2420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36"/>
          <p:cNvGrpSpPr/>
          <p:nvPr/>
        </p:nvGrpSpPr>
        <p:grpSpPr>
          <a:xfrm>
            <a:off x="2381220" y="4597416"/>
            <a:ext cx="4286280" cy="1570059"/>
            <a:chOff x="2381220" y="4597416"/>
            <a:chExt cx="4286280" cy="1570059"/>
          </a:xfrm>
        </p:grpSpPr>
        <p:grpSp>
          <p:nvGrpSpPr>
            <p:cNvPr id="10" name="Group 26"/>
            <p:cNvGrpSpPr/>
            <p:nvPr/>
          </p:nvGrpSpPr>
          <p:grpSpPr>
            <a:xfrm>
              <a:off x="2381220" y="4597416"/>
              <a:ext cx="4286280" cy="1570059"/>
              <a:chOff x="2381220" y="4597416"/>
              <a:chExt cx="4286280" cy="1570059"/>
            </a:xfrm>
          </p:grpSpPr>
          <p:sp>
            <p:nvSpPr>
              <p:cNvPr id="40" name="Rounded Rectangle 39"/>
              <p:cNvSpPr/>
              <p:nvPr/>
            </p:nvSpPr>
            <p:spPr>
              <a:xfrm>
                <a:off x="2381220" y="5656293"/>
                <a:ext cx="4286280" cy="5111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Human behaviour</a:t>
                </a:r>
              </a:p>
            </p:txBody>
          </p:sp>
          <p:sp>
            <p:nvSpPr>
              <p:cNvPr id="41" name="Rounded Rectangle 40"/>
              <p:cNvSpPr/>
              <p:nvPr/>
            </p:nvSpPr>
            <p:spPr>
              <a:xfrm>
                <a:off x="2381220" y="4597416"/>
                <a:ext cx="4286280" cy="5111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42" name="Straight Arrow Connector 25"/>
              <p:cNvCxnSpPr>
                <a:stCxn id="40" idx="0"/>
                <a:endCxn id="41" idx="2"/>
              </p:cNvCxnSpPr>
              <p:nvPr/>
            </p:nvCxnSpPr>
            <p:spPr>
              <a:xfrm rot="5400000" flipH="1" flipV="1">
                <a:off x="4250513" y="5382446"/>
                <a:ext cx="547695"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rot="5400000" flipH="1" flipV="1">
              <a:off x="2637606" y="5253857"/>
              <a:ext cx="803286" cy="15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p:nvPr/>
        </p:nvPicPr>
        <p:blipFill>
          <a:blip r:embed="rId2" cstate="print"/>
          <a:stretch>
            <a:fillRect/>
          </a:stretch>
        </p:blipFill>
        <p:spPr>
          <a:xfrm>
            <a:off x="3111480" y="2297097"/>
            <a:ext cx="5731510" cy="3223974"/>
          </a:xfrm>
          <a:prstGeom prst="rect">
            <a:avLst/>
          </a:prstGeom>
        </p:spPr>
      </p:pic>
      <p:pic>
        <p:nvPicPr>
          <p:cNvPr id="4" name="Picture 3"/>
          <p:cNvPicPr/>
          <p:nvPr/>
        </p:nvPicPr>
        <p:blipFill>
          <a:blip r:embed="rId3" cstate="print"/>
          <a:stretch>
            <a:fillRect/>
          </a:stretch>
        </p:blipFill>
        <p:spPr>
          <a:xfrm>
            <a:off x="299979" y="1712889"/>
            <a:ext cx="4600638" cy="3067092"/>
          </a:xfrm>
          <a:prstGeom prst="rect">
            <a:avLst/>
          </a:prstGeom>
          <a:effectLst>
            <a:outerShdw blurRad="50800" dist="114300" dir="2700000" algn="tl" rotWithShape="0">
              <a:prstClr val="black">
                <a:alpha val="40000"/>
              </a:prstClr>
            </a:outerShdw>
          </a:effectLst>
        </p:spPr>
      </p:pic>
      <p:sp>
        <p:nvSpPr>
          <p:cNvPr id="5" name="TextBox 4"/>
          <p:cNvSpPr txBox="1"/>
          <p:nvPr/>
        </p:nvSpPr>
        <p:spPr>
          <a:xfrm>
            <a:off x="214282" y="142852"/>
            <a:ext cx="4643470"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Human feedbacks</a:t>
            </a:r>
          </a:p>
        </p:txBody>
      </p:sp>
      <p:sp>
        <p:nvSpPr>
          <p:cNvPr id="6" name="TextBox 5"/>
          <p:cNvSpPr txBox="1"/>
          <p:nvPr/>
        </p:nvSpPr>
        <p:spPr>
          <a:xfrm>
            <a:off x="409518" y="946116"/>
            <a:ext cx="4418073" cy="646331"/>
          </a:xfrm>
          <a:prstGeom prst="rect">
            <a:avLst/>
          </a:prstGeom>
          <a:noFill/>
        </p:spPr>
        <p:txBody>
          <a:bodyPr wrap="square" rtlCol="0">
            <a:spAutoFit/>
          </a:bodyPr>
          <a:lstStyle/>
          <a:p>
            <a:r>
              <a:rPr lang="en-GB" dirty="0">
                <a:solidFill>
                  <a:schemeClr val="bg1">
                    <a:lumMod val="75000"/>
                  </a:schemeClr>
                </a:solidFill>
              </a:rPr>
              <a:t>Agricultural yield affects crop prices affects deforestation...</a:t>
            </a:r>
          </a:p>
        </p:txBody>
      </p:sp>
      <p:sp>
        <p:nvSpPr>
          <p:cNvPr id="8" name="TextBox 7"/>
          <p:cNvSpPr txBox="1"/>
          <p:nvPr/>
        </p:nvSpPr>
        <p:spPr>
          <a:xfrm>
            <a:off x="4425948" y="5729319"/>
            <a:ext cx="4418073" cy="646331"/>
          </a:xfrm>
          <a:prstGeom prst="rect">
            <a:avLst/>
          </a:prstGeom>
          <a:noFill/>
        </p:spPr>
        <p:txBody>
          <a:bodyPr wrap="square" rtlCol="0">
            <a:spAutoFit/>
          </a:bodyPr>
          <a:lstStyle/>
          <a:p>
            <a:r>
              <a:rPr lang="en-GB" dirty="0">
                <a:solidFill>
                  <a:schemeClr val="bg1">
                    <a:lumMod val="75000"/>
                  </a:schemeClr>
                </a:solidFill>
              </a:rPr>
              <a:t>...affects carbon emissions affects climate affects agricultural yield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500034" y="928670"/>
            <a:ext cx="8177277" cy="5000660"/>
          </a:xfrm>
          <a:prstGeom prst="rect">
            <a:avLst/>
          </a:prstGeom>
          <a:noFill/>
          <a:ln w="9525">
            <a:noFill/>
            <a:miter lim="800000"/>
            <a:headEnd/>
            <a:tailEnd/>
          </a:ln>
        </p:spPr>
      </p:pic>
      <p:sp>
        <p:nvSpPr>
          <p:cNvPr id="5" name="TextBox 4"/>
          <p:cNvSpPr txBox="1"/>
          <p:nvPr/>
        </p:nvSpPr>
        <p:spPr>
          <a:xfrm>
            <a:off x="214281" y="142852"/>
            <a:ext cx="8629739"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Fossil fuel emissions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00034" y="1428736"/>
            <a:ext cx="3929090" cy="3634407"/>
          </a:xfrm>
          <a:prstGeom prst="rect">
            <a:avLst/>
          </a:prstGeom>
          <a:noFill/>
          <a:ln w="9525">
            <a:noFill/>
            <a:miter lim="800000"/>
            <a:headEnd/>
            <a:tailEnd/>
          </a:ln>
        </p:spPr>
      </p:pic>
      <p:sp>
        <p:nvSpPr>
          <p:cNvPr id="5" name="TextBox 4"/>
          <p:cNvSpPr txBox="1"/>
          <p:nvPr/>
        </p:nvSpPr>
        <p:spPr>
          <a:xfrm>
            <a:off x="214282" y="142852"/>
            <a:ext cx="8715436"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How do we know the increases in CO2 are due to fossil fuels?</a:t>
            </a:r>
          </a:p>
        </p:txBody>
      </p:sp>
      <p:sp>
        <p:nvSpPr>
          <p:cNvPr id="6" name="TextBox 5"/>
          <p:cNvSpPr txBox="1"/>
          <p:nvPr/>
        </p:nvSpPr>
        <p:spPr>
          <a:xfrm>
            <a:off x="4786314" y="1071546"/>
            <a:ext cx="4143404" cy="4524315"/>
          </a:xfrm>
          <a:prstGeom prst="rect">
            <a:avLst/>
          </a:prstGeom>
          <a:noFill/>
        </p:spPr>
        <p:txBody>
          <a:bodyPr wrap="square" rtlCol="0">
            <a:spAutoFit/>
          </a:bodyPr>
          <a:lstStyle/>
          <a:p>
            <a:pPr>
              <a:buFont typeface="Arial" pitchFamily="34" charset="0"/>
              <a:buChar char="•"/>
            </a:pPr>
            <a:r>
              <a:rPr lang="en-GB" dirty="0">
                <a:solidFill>
                  <a:schemeClr val="bg1">
                    <a:lumMod val="75000"/>
                  </a:schemeClr>
                </a:solidFill>
              </a:rPr>
              <a:t>  Fossil fuel emissions are much larger than CO2 increases!</a:t>
            </a:r>
          </a:p>
          <a:p>
            <a:pPr>
              <a:buFont typeface="Arial" pitchFamily="34" charset="0"/>
              <a:buChar char="•"/>
            </a:pPr>
            <a:endParaRPr lang="en-GB" dirty="0">
              <a:solidFill>
                <a:schemeClr val="bg1">
                  <a:lumMod val="75000"/>
                </a:schemeClr>
              </a:solidFill>
            </a:endParaRPr>
          </a:p>
          <a:p>
            <a:pPr>
              <a:buFont typeface="Arial" pitchFamily="34" charset="0"/>
              <a:buChar char="•"/>
            </a:pPr>
            <a:r>
              <a:rPr lang="en-GB" dirty="0">
                <a:solidFill>
                  <a:schemeClr val="bg1">
                    <a:lumMod val="75000"/>
                  </a:schemeClr>
                </a:solidFill>
              </a:rPr>
              <a:t>  Not all CO2 is the same – the atmospheric carbon is becoming more ‘fossil fuel’ like</a:t>
            </a:r>
          </a:p>
          <a:p>
            <a:pPr>
              <a:buFont typeface="Arial" pitchFamily="34" charset="0"/>
              <a:buChar char="•"/>
            </a:pPr>
            <a:endParaRPr lang="en-GB" dirty="0">
              <a:solidFill>
                <a:schemeClr val="bg1">
                  <a:lumMod val="75000"/>
                </a:schemeClr>
              </a:solidFill>
            </a:endParaRPr>
          </a:p>
          <a:p>
            <a:pPr>
              <a:buFont typeface="Arial" pitchFamily="34" charset="0"/>
              <a:buChar char="•"/>
            </a:pPr>
            <a:r>
              <a:rPr lang="en-GB" dirty="0">
                <a:solidFill>
                  <a:schemeClr val="bg1">
                    <a:lumMod val="75000"/>
                  </a:schemeClr>
                </a:solidFill>
              </a:rPr>
              <a:t>  Model inversions</a:t>
            </a:r>
          </a:p>
          <a:p>
            <a:pPr lvl="1">
              <a:buFontTx/>
              <a:buChar char="-"/>
            </a:pPr>
            <a:r>
              <a:rPr lang="en-GB" dirty="0">
                <a:solidFill>
                  <a:schemeClr val="bg1">
                    <a:lumMod val="75000"/>
                  </a:schemeClr>
                </a:solidFill>
              </a:rPr>
              <a:t> North-South gradient in CO2</a:t>
            </a:r>
          </a:p>
          <a:p>
            <a:pPr lvl="1">
              <a:buFontTx/>
              <a:buChar char="-"/>
            </a:pPr>
            <a:r>
              <a:rPr lang="en-GB" dirty="0">
                <a:solidFill>
                  <a:schemeClr val="bg1">
                    <a:lumMod val="75000"/>
                  </a:schemeClr>
                </a:solidFill>
              </a:rPr>
              <a:t> Bayesian inversions of CO2 fluxes</a:t>
            </a:r>
          </a:p>
          <a:p>
            <a:r>
              <a:rPr lang="en-GB" dirty="0">
                <a:solidFill>
                  <a:schemeClr val="bg1">
                    <a:lumMod val="75000"/>
                  </a:schemeClr>
                </a:solidFill>
              </a:rPr>
              <a:t> </a:t>
            </a:r>
          </a:p>
          <a:p>
            <a:pPr>
              <a:buFont typeface="Arial" pitchFamily="34" charset="0"/>
              <a:buChar char="•"/>
            </a:pPr>
            <a:r>
              <a:rPr lang="en-GB" dirty="0">
                <a:solidFill>
                  <a:schemeClr val="bg1">
                    <a:lumMod val="75000"/>
                  </a:schemeClr>
                </a:solidFill>
              </a:rPr>
              <a:t>  But not just fossil fuels</a:t>
            </a:r>
          </a:p>
          <a:p>
            <a:pPr lvl="1"/>
            <a:r>
              <a:rPr lang="en-GB" dirty="0">
                <a:solidFill>
                  <a:schemeClr val="bg1">
                    <a:lumMod val="75000"/>
                  </a:schemeClr>
                </a:solidFill>
              </a:rPr>
              <a:t>-  Tropical deforestation</a:t>
            </a:r>
          </a:p>
          <a:p>
            <a:r>
              <a:rPr lang="en-GB" dirty="0">
                <a:solidFill>
                  <a:schemeClr val="bg1">
                    <a:lumMod val="75000"/>
                  </a:schemeClr>
                </a:solidFill>
              </a:rPr>
              <a:t>	 </a:t>
            </a:r>
          </a:p>
          <a:p>
            <a:pPr>
              <a:buFont typeface="Arial" pitchFamily="34" charset="0"/>
              <a:buChar char="•"/>
            </a:pPr>
            <a:r>
              <a:rPr lang="en-GB" dirty="0">
                <a:solidFill>
                  <a:schemeClr val="bg1">
                    <a:lumMod val="75000"/>
                  </a:schemeClr>
                </a:solidFill>
              </a:rPr>
              <a:t>  Fossil fuel emissions are one of the most certain terms in the global carbon budget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14282" y="785794"/>
            <a:ext cx="8715436" cy="2585323"/>
          </a:xfrm>
          <a:prstGeom prst="rect">
            <a:avLst/>
          </a:prstGeom>
        </p:spPr>
        <p:txBody>
          <a:bodyPr wrap="square">
            <a:spAutoFit/>
          </a:bodyPr>
          <a:lstStyle/>
          <a:p>
            <a:r>
              <a:rPr lang="en-GB" sz="5400">
                <a:solidFill>
                  <a:schemeClr val="bg2">
                    <a:lumMod val="50000"/>
                  </a:schemeClr>
                </a:solidFill>
                <a:cs typeface="LilyUPC" pitchFamily="34" charset="-34"/>
              </a:rPr>
              <a:t>Joined</a:t>
            </a:r>
          </a:p>
          <a:p>
            <a:r>
              <a:rPr lang="en-GB" sz="5400">
                <a:solidFill>
                  <a:schemeClr val="bg2">
                    <a:lumMod val="50000"/>
                  </a:schemeClr>
                </a:solidFill>
                <a:cs typeface="LilyUPC" pitchFamily="34" charset="-34"/>
              </a:rPr>
              <a:t>Up</a:t>
            </a:r>
          </a:p>
          <a:p>
            <a:r>
              <a:rPr lang="en-GB" sz="5400">
                <a:solidFill>
                  <a:schemeClr val="bg2">
                    <a:lumMod val="50000"/>
                  </a:schemeClr>
                </a:solidFill>
                <a:cs typeface="LilyUPC" pitchFamily="34" charset="-34"/>
              </a:rPr>
              <a:t>ecology</a:t>
            </a:r>
          </a:p>
        </p:txBody>
      </p:sp>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2571736" cy="400110"/>
          </a:xfrm>
          <a:prstGeom prst="rect">
            <a:avLst/>
          </a:prstGeom>
          <a:noFill/>
        </p:spPr>
        <p:txBody>
          <a:bodyPr wrap="square" rtlCol="0">
            <a:spAutoFit/>
          </a:bodyPr>
          <a:lstStyle/>
          <a:p>
            <a:r>
              <a:rPr lang="en-GB" sz="2000"/>
              <a:t>Using...</a:t>
            </a:r>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a:t>Drew Purves, Head, Computational Ecology and Environmental Science group, MSRC</a:t>
            </a:r>
          </a:p>
        </p:txBody>
      </p:sp>
      <p:pic>
        <p:nvPicPr>
          <p:cNvPr id="75780" name="Picture 4" descr="http://research.microsoft.com/en-us/events/joinedupecology/flyer_thumb.jpg"/>
          <p:cNvPicPr>
            <a:picLocks noChangeAspect="1" noChangeArrowheads="1"/>
          </p:cNvPicPr>
          <p:nvPr/>
        </p:nvPicPr>
        <p:blipFill>
          <a:blip r:embed="rId2" cstate="print"/>
          <a:srcRect/>
          <a:stretch>
            <a:fillRect/>
          </a:stretch>
        </p:blipFill>
        <p:spPr bwMode="auto">
          <a:xfrm>
            <a:off x="4838700" y="739775"/>
            <a:ext cx="3683000" cy="530203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4754565" y="1092168"/>
            <a:ext cx="4046706" cy="4071966"/>
          </a:xfrm>
          <a:prstGeom prst="rect">
            <a:avLst/>
          </a:prstGeom>
          <a:noFill/>
          <a:ln w="9525">
            <a:noFill/>
            <a:miter lim="800000"/>
            <a:headEnd/>
            <a:tailEnd/>
          </a:ln>
        </p:spPr>
      </p:pic>
      <p:sp>
        <p:nvSpPr>
          <p:cNvPr id="5" name="TextBox 4"/>
          <p:cNvSpPr txBox="1"/>
          <p:nvPr/>
        </p:nvSpPr>
        <p:spPr>
          <a:xfrm>
            <a:off x="214282" y="142852"/>
            <a:ext cx="8715436"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Fossil fuel emissions in the future</a:t>
            </a:r>
          </a:p>
        </p:txBody>
      </p:sp>
      <p:sp>
        <p:nvSpPr>
          <p:cNvPr id="6" name="TextBox 5"/>
          <p:cNvSpPr txBox="1"/>
          <p:nvPr/>
        </p:nvSpPr>
        <p:spPr>
          <a:xfrm>
            <a:off x="519057" y="1530324"/>
            <a:ext cx="3943404" cy="2862322"/>
          </a:xfrm>
          <a:prstGeom prst="rect">
            <a:avLst/>
          </a:prstGeom>
          <a:noFill/>
        </p:spPr>
        <p:txBody>
          <a:bodyPr wrap="square" rtlCol="0">
            <a:spAutoFit/>
          </a:bodyPr>
          <a:lstStyle/>
          <a:p>
            <a:pPr>
              <a:buFont typeface="Arial" pitchFamily="34" charset="0"/>
              <a:buChar char="•"/>
            </a:pPr>
            <a:r>
              <a:rPr lang="en-GB" sz="2000" dirty="0">
                <a:solidFill>
                  <a:schemeClr val="bg1">
                    <a:lumMod val="75000"/>
                  </a:schemeClr>
                </a:solidFill>
              </a:rPr>
              <a:t>  Scenario modelling</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Population growth</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GDP growth </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Technological change</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Important for more than just CO2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500034" y="928670"/>
            <a:ext cx="8177277" cy="5000660"/>
          </a:xfrm>
          <a:prstGeom prst="rect">
            <a:avLst/>
          </a:prstGeom>
          <a:noFill/>
          <a:ln w="9525">
            <a:noFill/>
            <a:miter lim="800000"/>
            <a:headEnd/>
            <a:tailEnd/>
          </a:ln>
        </p:spPr>
      </p:pic>
      <p:sp>
        <p:nvSpPr>
          <p:cNvPr id="5" name="TextBox 4"/>
          <p:cNvSpPr txBox="1"/>
          <p:nvPr/>
        </p:nvSpPr>
        <p:spPr>
          <a:xfrm>
            <a:off x="214282" y="142852"/>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ocean carbon sink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loud 4"/>
          <p:cNvSpPr/>
          <p:nvPr/>
        </p:nvSpPr>
        <p:spPr>
          <a:xfrm>
            <a:off x="2673324" y="800064"/>
            <a:ext cx="3643338" cy="142876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245224" y="3228956"/>
            <a:ext cx="2714644" cy="85725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Dissolved carbon (DIC)</a:t>
            </a:r>
          </a:p>
        </p:txBody>
      </p:sp>
      <p:sp>
        <p:nvSpPr>
          <p:cNvPr id="10" name="Rounded Rectangle 9"/>
          <p:cNvSpPr/>
          <p:nvPr/>
        </p:nvSpPr>
        <p:spPr>
          <a:xfrm>
            <a:off x="6245224" y="5800724"/>
            <a:ext cx="2714644" cy="85725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Dissolved carbon (DIC)</a:t>
            </a:r>
          </a:p>
        </p:txBody>
      </p:sp>
      <p:sp>
        <p:nvSpPr>
          <p:cNvPr id="11" name="Rounded Rectangle 10"/>
          <p:cNvSpPr/>
          <p:nvPr/>
        </p:nvSpPr>
        <p:spPr>
          <a:xfrm>
            <a:off x="3871890" y="5330830"/>
            <a:ext cx="1714512" cy="857256"/>
          </a:xfrm>
          <a:prstGeom prst="roundRect">
            <a:avLst/>
          </a:prstGeom>
          <a:solidFill>
            <a:schemeClr val="tx1"/>
          </a:solidFill>
          <a:ln>
            <a:solidFill>
              <a:schemeClr val="bg1"/>
            </a:solidFill>
          </a:ln>
          <a:effectLst>
            <a:outerShdw blurRad="50800" dist="1143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Fossil fuels</a:t>
            </a:r>
          </a:p>
        </p:txBody>
      </p:sp>
      <p:sp>
        <p:nvSpPr>
          <p:cNvPr id="12" name="TextBox 11"/>
          <p:cNvSpPr txBox="1"/>
          <p:nvPr/>
        </p:nvSpPr>
        <p:spPr>
          <a:xfrm>
            <a:off x="4173522" y="1228692"/>
            <a:ext cx="714380" cy="461665"/>
          </a:xfrm>
          <a:prstGeom prst="rect">
            <a:avLst/>
          </a:prstGeom>
          <a:noFill/>
        </p:spPr>
        <p:txBody>
          <a:bodyPr wrap="square" rtlCol="0">
            <a:spAutoFit/>
          </a:bodyPr>
          <a:lstStyle/>
          <a:p>
            <a:r>
              <a:rPr lang="en-GB" sz="2400" b="1" dirty="0"/>
              <a:t>CO2</a:t>
            </a:r>
          </a:p>
        </p:txBody>
      </p:sp>
      <p:cxnSp>
        <p:nvCxnSpPr>
          <p:cNvPr id="29" name="Shape 28"/>
          <p:cNvCxnSpPr>
            <a:stCxn id="5" idx="0"/>
            <a:endCxn id="8" idx="0"/>
          </p:cNvCxnSpPr>
          <p:nvPr/>
        </p:nvCxnSpPr>
        <p:spPr>
          <a:xfrm>
            <a:off x="6313626" y="1514444"/>
            <a:ext cx="1288920" cy="1714512"/>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8" idx="2"/>
            <a:endCxn id="10" idx="0"/>
          </p:cNvCxnSpPr>
          <p:nvPr/>
        </p:nvCxnSpPr>
        <p:spPr>
          <a:xfrm rot="5400000">
            <a:off x="6745290" y="4943468"/>
            <a:ext cx="171451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hape 34"/>
          <p:cNvCxnSpPr>
            <a:stCxn id="8" idx="1"/>
          </p:cNvCxnSpPr>
          <p:nvPr/>
        </p:nvCxnSpPr>
        <p:spPr>
          <a:xfrm rot="10800000">
            <a:off x="5816596" y="2085948"/>
            <a:ext cx="428628" cy="1571636"/>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flipH="1" flipV="1">
            <a:off x="6316662" y="4943468"/>
            <a:ext cx="171451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11" idx="0"/>
          </p:cNvCxnSpPr>
          <p:nvPr/>
        </p:nvCxnSpPr>
        <p:spPr>
          <a:xfrm rot="16200000" flipV="1">
            <a:off x="3188476" y="3790160"/>
            <a:ext cx="3070246" cy="11094"/>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73456" y="4014774"/>
            <a:ext cx="1000132" cy="461665"/>
          </a:xfrm>
          <a:prstGeom prst="rect">
            <a:avLst/>
          </a:prstGeom>
          <a:noFill/>
        </p:spPr>
        <p:txBody>
          <a:bodyPr wrap="square" rtlCol="0">
            <a:spAutoFit/>
          </a:bodyPr>
          <a:lstStyle/>
          <a:p>
            <a:pPr algn="r"/>
            <a:r>
              <a:rPr lang="en-GB" sz="2400" dirty="0">
                <a:solidFill>
                  <a:srgbClr val="FF0000"/>
                </a:solidFill>
              </a:rPr>
              <a:t>6.4</a:t>
            </a:r>
          </a:p>
        </p:txBody>
      </p:sp>
      <p:sp>
        <p:nvSpPr>
          <p:cNvPr id="23" name="TextBox 22"/>
          <p:cNvSpPr txBox="1"/>
          <p:nvPr/>
        </p:nvSpPr>
        <p:spPr>
          <a:xfrm>
            <a:off x="7673984" y="1657320"/>
            <a:ext cx="1000132" cy="461665"/>
          </a:xfrm>
          <a:prstGeom prst="rect">
            <a:avLst/>
          </a:prstGeom>
          <a:noFill/>
        </p:spPr>
        <p:txBody>
          <a:bodyPr wrap="square" rtlCol="0">
            <a:spAutoFit/>
          </a:bodyPr>
          <a:lstStyle/>
          <a:p>
            <a:r>
              <a:rPr lang="en-GB" sz="2400" dirty="0">
                <a:solidFill>
                  <a:srgbClr val="FF0000"/>
                </a:solidFill>
              </a:rPr>
              <a:t>92.2</a:t>
            </a:r>
          </a:p>
        </p:txBody>
      </p:sp>
      <p:sp>
        <p:nvSpPr>
          <p:cNvPr id="25" name="TextBox 24"/>
          <p:cNvSpPr txBox="1"/>
          <p:nvPr/>
        </p:nvSpPr>
        <p:spPr>
          <a:xfrm>
            <a:off x="5888034" y="2371700"/>
            <a:ext cx="1000132" cy="461665"/>
          </a:xfrm>
          <a:prstGeom prst="rect">
            <a:avLst/>
          </a:prstGeom>
          <a:noFill/>
        </p:spPr>
        <p:txBody>
          <a:bodyPr wrap="square" rtlCol="0">
            <a:spAutoFit/>
          </a:bodyPr>
          <a:lstStyle/>
          <a:p>
            <a:r>
              <a:rPr lang="en-GB" sz="2400" dirty="0">
                <a:solidFill>
                  <a:srgbClr val="FF0000"/>
                </a:solidFill>
              </a:rPr>
              <a:t>90.0</a:t>
            </a:r>
          </a:p>
        </p:txBody>
      </p:sp>
      <p:sp>
        <p:nvSpPr>
          <p:cNvPr id="26" name="TextBox 25"/>
          <p:cNvSpPr txBox="1"/>
          <p:nvPr/>
        </p:nvSpPr>
        <p:spPr>
          <a:xfrm>
            <a:off x="6102348" y="4657716"/>
            <a:ext cx="1000132" cy="461665"/>
          </a:xfrm>
          <a:prstGeom prst="rect">
            <a:avLst/>
          </a:prstGeom>
          <a:noFill/>
        </p:spPr>
        <p:txBody>
          <a:bodyPr wrap="square" rtlCol="0">
            <a:spAutoFit/>
          </a:bodyPr>
          <a:lstStyle/>
          <a:p>
            <a:pPr algn="r"/>
            <a:r>
              <a:rPr lang="en-GB" sz="2400" dirty="0">
                <a:solidFill>
                  <a:srgbClr val="FF0000"/>
                </a:solidFill>
              </a:rPr>
              <a:t>101.0</a:t>
            </a:r>
          </a:p>
        </p:txBody>
      </p:sp>
      <p:sp>
        <p:nvSpPr>
          <p:cNvPr id="27" name="TextBox 26"/>
          <p:cNvSpPr txBox="1"/>
          <p:nvPr/>
        </p:nvSpPr>
        <p:spPr>
          <a:xfrm>
            <a:off x="7673984" y="4657716"/>
            <a:ext cx="1000132" cy="461665"/>
          </a:xfrm>
          <a:prstGeom prst="rect">
            <a:avLst/>
          </a:prstGeom>
          <a:noFill/>
        </p:spPr>
        <p:txBody>
          <a:bodyPr wrap="square" rtlCol="0">
            <a:spAutoFit/>
          </a:bodyPr>
          <a:lstStyle/>
          <a:p>
            <a:r>
              <a:rPr lang="en-GB" sz="2400" dirty="0">
                <a:solidFill>
                  <a:srgbClr val="FF0000"/>
                </a:solidFill>
              </a:rPr>
              <a:t>102.8</a:t>
            </a:r>
          </a:p>
        </p:txBody>
      </p:sp>
      <p:sp>
        <p:nvSpPr>
          <p:cNvPr id="28" name="TextBox 27"/>
          <p:cNvSpPr txBox="1"/>
          <p:nvPr/>
        </p:nvSpPr>
        <p:spPr>
          <a:xfrm>
            <a:off x="263466" y="142830"/>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ocean carbon sink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b="11905"/>
          <a:stretch>
            <a:fillRect/>
          </a:stretch>
        </p:blipFill>
        <p:spPr bwMode="auto">
          <a:xfrm>
            <a:off x="357158" y="785794"/>
            <a:ext cx="4082925" cy="2643205"/>
          </a:xfrm>
          <a:prstGeom prst="rect">
            <a:avLst/>
          </a:prstGeom>
          <a:noFill/>
          <a:ln w="9525">
            <a:noFill/>
            <a:miter lim="800000"/>
            <a:headEnd/>
            <a:tailEnd/>
          </a:ln>
        </p:spPr>
      </p:pic>
      <p:sp>
        <p:nvSpPr>
          <p:cNvPr id="5" name="TextBox 4"/>
          <p:cNvSpPr txBox="1"/>
          <p:nvPr/>
        </p:nvSpPr>
        <p:spPr>
          <a:xfrm>
            <a:off x="214282" y="142852"/>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What drives the ocean sink?</a:t>
            </a:r>
          </a:p>
        </p:txBody>
      </p:sp>
      <p:pic>
        <p:nvPicPr>
          <p:cNvPr id="6" name="Picture 2"/>
          <p:cNvPicPr>
            <a:picLocks noChangeAspect="1" noChangeArrowheads="1"/>
          </p:cNvPicPr>
          <p:nvPr/>
        </p:nvPicPr>
        <p:blipFill>
          <a:blip r:embed="rId3" cstate="print"/>
          <a:srcRect/>
          <a:stretch>
            <a:fillRect/>
          </a:stretch>
        </p:blipFill>
        <p:spPr bwMode="auto">
          <a:xfrm>
            <a:off x="4643438" y="785794"/>
            <a:ext cx="4375858" cy="2643206"/>
          </a:xfrm>
          <a:prstGeom prst="rect">
            <a:avLst/>
          </a:prstGeom>
          <a:noFill/>
          <a:ln w="9525">
            <a:noFill/>
            <a:miter lim="800000"/>
            <a:headEnd/>
            <a:tailEnd/>
          </a:ln>
        </p:spPr>
      </p:pic>
      <p:sp>
        <p:nvSpPr>
          <p:cNvPr id="7" name="TextBox 6"/>
          <p:cNvSpPr txBox="1"/>
          <p:nvPr/>
        </p:nvSpPr>
        <p:spPr>
          <a:xfrm>
            <a:off x="571472" y="3786190"/>
            <a:ext cx="6929486" cy="2246769"/>
          </a:xfrm>
          <a:prstGeom prst="rect">
            <a:avLst/>
          </a:prstGeom>
          <a:noFill/>
        </p:spPr>
        <p:txBody>
          <a:bodyPr wrap="square" rtlCol="0">
            <a:spAutoFit/>
          </a:bodyPr>
          <a:lstStyle/>
          <a:p>
            <a:r>
              <a:rPr lang="en-GB" sz="2000" dirty="0">
                <a:solidFill>
                  <a:schemeClr val="bg1">
                    <a:lumMod val="75000"/>
                  </a:schemeClr>
                </a:solidFill>
              </a:rPr>
              <a:t>How do we know?</a:t>
            </a:r>
          </a:p>
          <a:p>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Model-data inversions based on large data sets</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7 different modelling methods – but they pretty much agree!</a:t>
            </a:r>
          </a:p>
          <a:p>
            <a:pPr>
              <a:buFont typeface="Arial" pitchFamily="34" charset="0"/>
              <a:buChar char="•"/>
            </a:pPr>
            <a:endParaRPr lang="en-GB" sz="2000" dirty="0">
              <a:solidFill>
                <a:schemeClr val="bg1">
                  <a:lumMod val="75000"/>
                </a:schemeClr>
              </a:solidFill>
            </a:endParaRPr>
          </a:p>
          <a:p>
            <a:pPr>
              <a:buFont typeface="Arial" pitchFamily="34" charset="0"/>
              <a:buChar char="•"/>
            </a:pPr>
            <a:r>
              <a:rPr lang="en-GB" sz="2000" dirty="0">
                <a:solidFill>
                  <a:schemeClr val="bg1">
                    <a:lumMod val="75000"/>
                  </a:schemeClr>
                </a:solidFill>
              </a:rPr>
              <a:t>  Current ocean sink considered well constrained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763552"/>
            <a:ext cx="9144000" cy="609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26953" y="142830"/>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Ocean sink: the future</a:t>
            </a:r>
          </a:p>
        </p:txBody>
      </p:sp>
      <p:pic>
        <p:nvPicPr>
          <p:cNvPr id="6" name="Picture 2"/>
          <p:cNvPicPr>
            <a:picLocks noChangeAspect="1" noChangeArrowheads="1"/>
          </p:cNvPicPr>
          <p:nvPr/>
        </p:nvPicPr>
        <p:blipFill>
          <a:blip r:embed="rId2" cstate="print"/>
          <a:srcRect b="18293"/>
          <a:stretch>
            <a:fillRect/>
          </a:stretch>
        </p:blipFill>
        <p:spPr bwMode="auto">
          <a:xfrm>
            <a:off x="73026" y="1420785"/>
            <a:ext cx="4564124" cy="2446371"/>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t="13699"/>
          <a:stretch>
            <a:fillRect/>
          </a:stretch>
        </p:blipFill>
        <p:spPr bwMode="auto">
          <a:xfrm>
            <a:off x="4754565" y="1457298"/>
            <a:ext cx="4249863" cy="2300319"/>
          </a:xfrm>
          <a:prstGeom prst="rect">
            <a:avLst/>
          </a:prstGeom>
          <a:noFill/>
          <a:ln w="9525">
            <a:noFill/>
            <a:miter lim="800000"/>
            <a:headEnd/>
            <a:tailEnd/>
          </a:ln>
        </p:spPr>
      </p:pic>
      <p:sp>
        <p:nvSpPr>
          <p:cNvPr id="11" name="TextBox 10"/>
          <p:cNvSpPr txBox="1"/>
          <p:nvPr/>
        </p:nvSpPr>
        <p:spPr>
          <a:xfrm>
            <a:off x="226953" y="1019142"/>
            <a:ext cx="3176631" cy="400110"/>
          </a:xfrm>
          <a:prstGeom prst="rect">
            <a:avLst/>
          </a:prstGeom>
          <a:noFill/>
        </p:spPr>
        <p:txBody>
          <a:bodyPr wrap="square" rtlCol="0">
            <a:spAutoFit/>
          </a:bodyPr>
          <a:lstStyle/>
          <a:p>
            <a:r>
              <a:rPr lang="en-GB" sz="2000" dirty="0">
                <a:solidFill>
                  <a:schemeClr val="tx2">
                    <a:lumMod val="75000"/>
                  </a:schemeClr>
                </a:solidFill>
              </a:rPr>
              <a:t>Ocean pump</a:t>
            </a:r>
          </a:p>
        </p:txBody>
      </p:sp>
      <p:sp>
        <p:nvSpPr>
          <p:cNvPr id="12" name="TextBox 11"/>
          <p:cNvSpPr txBox="1"/>
          <p:nvPr/>
        </p:nvSpPr>
        <p:spPr>
          <a:xfrm>
            <a:off x="4718052" y="1019142"/>
            <a:ext cx="3176631" cy="400110"/>
          </a:xfrm>
          <a:prstGeom prst="rect">
            <a:avLst/>
          </a:prstGeom>
          <a:noFill/>
        </p:spPr>
        <p:txBody>
          <a:bodyPr wrap="square" rtlCol="0">
            <a:spAutoFit/>
          </a:bodyPr>
          <a:lstStyle/>
          <a:p>
            <a:r>
              <a:rPr lang="en-GB" sz="2000" dirty="0">
                <a:solidFill>
                  <a:schemeClr val="tx2">
                    <a:lumMod val="75000"/>
                  </a:schemeClr>
                </a:solidFill>
              </a:rPr>
              <a:t>Temperature change</a:t>
            </a:r>
          </a:p>
        </p:txBody>
      </p:sp>
      <p:pic>
        <p:nvPicPr>
          <p:cNvPr id="15" name="Picture 8"/>
          <p:cNvPicPr>
            <a:picLocks noChangeAspect="1" noChangeArrowheads="1"/>
          </p:cNvPicPr>
          <p:nvPr/>
        </p:nvPicPr>
        <p:blipFill>
          <a:blip r:embed="rId4" cstate="print"/>
          <a:srcRect l="46224" t="50730" r="5552" b="14952"/>
          <a:stretch>
            <a:fillRect/>
          </a:stretch>
        </p:blipFill>
        <p:spPr bwMode="auto">
          <a:xfrm>
            <a:off x="336492" y="4816494"/>
            <a:ext cx="3943404" cy="1716111"/>
          </a:xfrm>
          <a:prstGeom prst="rect">
            <a:avLst/>
          </a:prstGeom>
          <a:noFill/>
          <a:ln w="9525">
            <a:noFill/>
            <a:miter lim="800000"/>
            <a:headEnd/>
            <a:tailEnd/>
          </a:ln>
        </p:spPr>
      </p:pic>
      <p:sp>
        <p:nvSpPr>
          <p:cNvPr id="16" name="TextBox 15"/>
          <p:cNvSpPr txBox="1"/>
          <p:nvPr/>
        </p:nvSpPr>
        <p:spPr>
          <a:xfrm>
            <a:off x="226953" y="4086234"/>
            <a:ext cx="3176631" cy="400110"/>
          </a:xfrm>
          <a:prstGeom prst="rect">
            <a:avLst/>
          </a:prstGeom>
          <a:noFill/>
        </p:spPr>
        <p:txBody>
          <a:bodyPr wrap="square" rtlCol="0">
            <a:spAutoFit/>
          </a:bodyPr>
          <a:lstStyle/>
          <a:p>
            <a:r>
              <a:rPr lang="en-GB" sz="2000" dirty="0">
                <a:solidFill>
                  <a:schemeClr val="tx2">
                    <a:lumMod val="75000"/>
                  </a:schemeClr>
                </a:solidFill>
              </a:rPr>
              <a:t>The biological pump</a:t>
            </a:r>
          </a:p>
        </p:txBody>
      </p:sp>
      <p:pic>
        <p:nvPicPr>
          <p:cNvPr id="2" name="Picture 2" descr="http://thewe.cc/thewei/&amp;/&amp;/bbc12/gulf_stream.gif"/>
          <p:cNvPicPr>
            <a:picLocks noChangeAspect="1" noChangeArrowheads="1"/>
          </p:cNvPicPr>
          <p:nvPr/>
        </p:nvPicPr>
        <p:blipFill>
          <a:blip r:embed="rId5" cstate="print"/>
          <a:srcRect/>
          <a:stretch>
            <a:fillRect/>
          </a:stretch>
        </p:blipFill>
        <p:spPr bwMode="auto">
          <a:xfrm>
            <a:off x="5813442" y="4816494"/>
            <a:ext cx="1965243" cy="1653450"/>
          </a:xfrm>
          <a:prstGeom prst="rect">
            <a:avLst/>
          </a:prstGeom>
          <a:noFill/>
        </p:spPr>
      </p:pic>
      <p:sp>
        <p:nvSpPr>
          <p:cNvPr id="17" name="TextBox 16"/>
          <p:cNvSpPr txBox="1"/>
          <p:nvPr/>
        </p:nvSpPr>
        <p:spPr>
          <a:xfrm>
            <a:off x="4718052" y="4086234"/>
            <a:ext cx="3176631" cy="400110"/>
          </a:xfrm>
          <a:prstGeom prst="rect">
            <a:avLst/>
          </a:prstGeom>
          <a:noFill/>
        </p:spPr>
        <p:txBody>
          <a:bodyPr wrap="square" rtlCol="0">
            <a:spAutoFit/>
          </a:bodyPr>
          <a:lstStyle/>
          <a:p>
            <a:r>
              <a:rPr lang="en-GB" sz="2000" dirty="0">
                <a:solidFill>
                  <a:schemeClr val="tx2">
                    <a:lumMod val="75000"/>
                  </a:schemeClr>
                </a:solidFill>
              </a:rPr>
              <a:t>Circulation patterns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srcRect/>
          <a:stretch>
            <a:fillRect/>
          </a:stretch>
        </p:blipFill>
        <p:spPr bwMode="auto">
          <a:xfrm>
            <a:off x="500034" y="928670"/>
            <a:ext cx="8177277" cy="5000660"/>
          </a:xfrm>
          <a:prstGeom prst="rect">
            <a:avLst/>
          </a:prstGeom>
          <a:noFill/>
          <a:ln w="9525">
            <a:noFill/>
            <a:miter lim="800000"/>
            <a:headEnd/>
            <a:tailEnd/>
          </a:ln>
        </p:spPr>
      </p:pic>
      <p:sp>
        <p:nvSpPr>
          <p:cNvPr id="5" name="TextBox 4"/>
          <p:cNvSpPr txBox="1"/>
          <p:nvPr/>
        </p:nvSpPr>
        <p:spPr>
          <a:xfrm>
            <a:off x="214282" y="142852"/>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terrestrial carbon cycle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loud 4"/>
          <p:cNvSpPr/>
          <p:nvPr/>
        </p:nvSpPr>
        <p:spPr>
          <a:xfrm>
            <a:off x="2714644" y="642918"/>
            <a:ext cx="3643338" cy="142876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285752" y="3071810"/>
            <a:ext cx="2500330" cy="85725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Living carbon</a:t>
            </a:r>
          </a:p>
        </p:txBody>
      </p:sp>
      <p:sp>
        <p:nvSpPr>
          <p:cNvPr id="12" name="TextBox 11"/>
          <p:cNvSpPr txBox="1"/>
          <p:nvPr/>
        </p:nvSpPr>
        <p:spPr>
          <a:xfrm>
            <a:off x="4214842" y="1071546"/>
            <a:ext cx="714380" cy="461665"/>
          </a:xfrm>
          <a:prstGeom prst="rect">
            <a:avLst/>
          </a:prstGeom>
          <a:noFill/>
        </p:spPr>
        <p:txBody>
          <a:bodyPr wrap="square" rtlCol="0">
            <a:spAutoFit/>
          </a:bodyPr>
          <a:lstStyle/>
          <a:p>
            <a:r>
              <a:rPr lang="en-GB" sz="2400" b="1" dirty="0"/>
              <a:t>CO2</a:t>
            </a:r>
          </a:p>
        </p:txBody>
      </p:sp>
      <p:cxnSp>
        <p:nvCxnSpPr>
          <p:cNvPr id="15" name="Shape 14"/>
          <p:cNvCxnSpPr>
            <a:stCxn id="5" idx="2"/>
            <a:endCxn id="6" idx="0"/>
          </p:cNvCxnSpPr>
          <p:nvPr/>
        </p:nvCxnSpPr>
        <p:spPr>
          <a:xfrm rot="10800000" flipV="1">
            <a:off x="1535917" y="1357298"/>
            <a:ext cx="1190028" cy="1714512"/>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46988" y="2151045"/>
            <a:ext cx="809606" cy="461665"/>
          </a:xfrm>
          <a:prstGeom prst="rect">
            <a:avLst/>
          </a:prstGeom>
          <a:noFill/>
        </p:spPr>
        <p:txBody>
          <a:bodyPr wrap="square" rtlCol="0">
            <a:spAutoFit/>
          </a:bodyPr>
          <a:lstStyle/>
          <a:p>
            <a:r>
              <a:rPr lang="en-GB" sz="2400" dirty="0">
                <a:solidFill>
                  <a:srgbClr val="00B0F0"/>
                </a:solidFill>
              </a:rPr>
              <a:t>-1.0</a:t>
            </a:r>
            <a:endParaRPr lang="en-GB" sz="1600" dirty="0">
              <a:solidFill>
                <a:srgbClr val="00B0F0"/>
              </a:solidFill>
            </a:endParaRPr>
          </a:p>
        </p:txBody>
      </p:sp>
      <p:cxnSp>
        <p:nvCxnSpPr>
          <p:cNvPr id="34" name="Shape 33"/>
          <p:cNvCxnSpPr>
            <a:stCxn id="6" idx="3"/>
            <a:endCxn id="5" idx="1"/>
          </p:cNvCxnSpPr>
          <p:nvPr/>
        </p:nvCxnSpPr>
        <p:spPr>
          <a:xfrm flipV="1">
            <a:off x="2786082" y="2070157"/>
            <a:ext cx="1750231" cy="1430281"/>
          </a:xfrm>
          <a:prstGeom prst="bent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2"/>
          <p:cNvGrpSpPr/>
          <p:nvPr/>
        </p:nvGrpSpPr>
        <p:grpSpPr>
          <a:xfrm>
            <a:off x="999338" y="1142984"/>
            <a:ext cx="1786744" cy="1929620"/>
            <a:chOff x="927868" y="785794"/>
            <a:chExt cx="1786744" cy="1929620"/>
          </a:xfrm>
        </p:grpSpPr>
        <p:cxnSp>
          <p:nvCxnSpPr>
            <p:cNvPr id="9" name="Straight Connector 8"/>
            <p:cNvCxnSpPr/>
            <p:nvPr/>
          </p:nvCxnSpPr>
          <p:spPr>
            <a:xfrm rot="5400000" flipH="1" flipV="1">
              <a:off x="-35751" y="1750207"/>
              <a:ext cx="1928826"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28662" y="785794"/>
              <a:ext cx="178595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285752" y="4572008"/>
            <a:ext cx="2500330" cy="857256"/>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Dead carbon</a:t>
            </a:r>
          </a:p>
        </p:txBody>
      </p:sp>
      <p:sp>
        <p:nvSpPr>
          <p:cNvPr id="16" name="Rounded Rectangle 15"/>
          <p:cNvSpPr/>
          <p:nvPr/>
        </p:nvSpPr>
        <p:spPr>
          <a:xfrm>
            <a:off x="285752" y="5643578"/>
            <a:ext cx="2500330" cy="857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Soil carbon</a:t>
            </a:r>
          </a:p>
        </p:txBody>
      </p:sp>
      <p:cxnSp>
        <p:nvCxnSpPr>
          <p:cNvPr id="17" name="Elbow Connector 16"/>
          <p:cNvCxnSpPr>
            <a:endCxn id="14" idx="0"/>
          </p:cNvCxnSpPr>
          <p:nvPr/>
        </p:nvCxnSpPr>
        <p:spPr>
          <a:xfrm rot="5400000">
            <a:off x="1214446" y="4250537"/>
            <a:ext cx="64294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4" idx="2"/>
            <a:endCxn id="16" idx="0"/>
          </p:cNvCxnSpPr>
          <p:nvPr/>
        </p:nvCxnSpPr>
        <p:spPr>
          <a:xfrm rot="5400000">
            <a:off x="1428760" y="5536421"/>
            <a:ext cx="214314"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a:stCxn id="14" idx="3"/>
          </p:cNvCxnSpPr>
          <p:nvPr/>
        </p:nvCxnSpPr>
        <p:spPr>
          <a:xfrm flipV="1">
            <a:off x="2786082" y="2071678"/>
            <a:ext cx="714380" cy="292895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19"/>
          <p:cNvCxnSpPr>
            <a:stCxn id="16" idx="3"/>
          </p:cNvCxnSpPr>
          <p:nvPr/>
        </p:nvCxnSpPr>
        <p:spPr>
          <a:xfrm flipV="1">
            <a:off x="2786082" y="2071678"/>
            <a:ext cx="857256" cy="400052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928826" y="928670"/>
            <a:ext cx="2847975" cy="2057400"/>
          </a:xfrm>
          <a:custGeom>
            <a:avLst/>
            <a:gdLst>
              <a:gd name="connsiteX0" fmla="*/ 133350 w 2847975"/>
              <a:gd name="connsiteY0" fmla="*/ 0 h 2057400"/>
              <a:gd name="connsiteX1" fmla="*/ 371475 w 2847975"/>
              <a:gd name="connsiteY1" fmla="*/ 247650 h 2057400"/>
              <a:gd name="connsiteX2" fmla="*/ 800100 w 2847975"/>
              <a:gd name="connsiteY2" fmla="*/ 1190625 h 2057400"/>
              <a:gd name="connsiteX3" fmla="*/ 2714625 w 2847975"/>
              <a:gd name="connsiteY3" fmla="*/ 1771650 h 2057400"/>
              <a:gd name="connsiteX4" fmla="*/ 2847975 w 2847975"/>
              <a:gd name="connsiteY4" fmla="*/ 2019300 h 2057400"/>
              <a:gd name="connsiteX5" fmla="*/ 2667000 w 2847975"/>
              <a:gd name="connsiteY5" fmla="*/ 2057400 h 2057400"/>
              <a:gd name="connsiteX6" fmla="*/ 666750 w 2847975"/>
              <a:gd name="connsiteY6" fmla="*/ 1438275 h 2057400"/>
              <a:gd name="connsiteX7" fmla="*/ 0 w 2847975"/>
              <a:gd name="connsiteY7" fmla="*/ 238125 h 2057400"/>
              <a:gd name="connsiteX8" fmla="*/ 133350 w 2847975"/>
              <a:gd name="connsiteY8"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975" h="2057400">
                <a:moveTo>
                  <a:pt x="133350" y="0"/>
                </a:moveTo>
                <a:lnTo>
                  <a:pt x="371475" y="247650"/>
                </a:lnTo>
                <a:lnTo>
                  <a:pt x="800100" y="1190625"/>
                </a:lnTo>
                <a:lnTo>
                  <a:pt x="2714625" y="1771650"/>
                </a:lnTo>
                <a:lnTo>
                  <a:pt x="2847975" y="2019300"/>
                </a:lnTo>
                <a:lnTo>
                  <a:pt x="2667000" y="2057400"/>
                </a:lnTo>
                <a:lnTo>
                  <a:pt x="666750" y="1438275"/>
                </a:lnTo>
                <a:lnTo>
                  <a:pt x="0" y="238125"/>
                </a:lnTo>
                <a:lnTo>
                  <a:pt x="133350" y="0"/>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643074" y="2500306"/>
            <a:ext cx="1428760" cy="461665"/>
          </a:xfrm>
          <a:prstGeom prst="rect">
            <a:avLst/>
          </a:prstGeom>
          <a:noFill/>
        </p:spPr>
        <p:txBody>
          <a:bodyPr wrap="square" rtlCol="0">
            <a:spAutoFit/>
          </a:bodyPr>
          <a:lstStyle/>
          <a:p>
            <a:r>
              <a:rPr lang="en-GB" sz="2400" dirty="0">
                <a:solidFill>
                  <a:srgbClr val="FF0000"/>
                </a:solidFill>
              </a:rPr>
              <a:t>120.0 (+-)</a:t>
            </a:r>
          </a:p>
        </p:txBody>
      </p:sp>
      <p:sp>
        <p:nvSpPr>
          <p:cNvPr id="36" name="TextBox 35"/>
          <p:cNvSpPr txBox="1"/>
          <p:nvPr/>
        </p:nvSpPr>
        <p:spPr>
          <a:xfrm>
            <a:off x="71470" y="642918"/>
            <a:ext cx="1285884" cy="461665"/>
          </a:xfrm>
          <a:prstGeom prst="rect">
            <a:avLst/>
          </a:prstGeom>
          <a:noFill/>
        </p:spPr>
        <p:txBody>
          <a:bodyPr wrap="square" rtlCol="0">
            <a:spAutoFit/>
          </a:bodyPr>
          <a:lstStyle/>
          <a:p>
            <a:r>
              <a:rPr lang="en-GB" sz="2400" dirty="0">
                <a:solidFill>
                  <a:srgbClr val="FF0000"/>
                </a:solidFill>
              </a:rPr>
              <a:t>60.0 (+-)</a:t>
            </a:r>
          </a:p>
        </p:txBody>
      </p:sp>
      <p:sp>
        <p:nvSpPr>
          <p:cNvPr id="37" name="TextBox 36"/>
          <p:cNvSpPr txBox="1"/>
          <p:nvPr/>
        </p:nvSpPr>
        <p:spPr>
          <a:xfrm>
            <a:off x="4143404" y="4143380"/>
            <a:ext cx="1285884" cy="461665"/>
          </a:xfrm>
          <a:prstGeom prst="rect">
            <a:avLst/>
          </a:prstGeom>
          <a:noFill/>
        </p:spPr>
        <p:txBody>
          <a:bodyPr wrap="square" rtlCol="0">
            <a:spAutoFit/>
          </a:bodyPr>
          <a:lstStyle/>
          <a:p>
            <a:r>
              <a:rPr lang="en-GB" sz="2400" dirty="0">
                <a:solidFill>
                  <a:srgbClr val="FF0000"/>
                </a:solidFill>
              </a:rPr>
              <a:t>60.0 (+-)</a:t>
            </a:r>
          </a:p>
        </p:txBody>
      </p:sp>
      <p:sp>
        <p:nvSpPr>
          <p:cNvPr id="39" name="Freeform 38"/>
          <p:cNvSpPr/>
          <p:nvPr/>
        </p:nvSpPr>
        <p:spPr>
          <a:xfrm>
            <a:off x="3143272" y="4286256"/>
            <a:ext cx="904875" cy="190500"/>
          </a:xfrm>
          <a:custGeom>
            <a:avLst/>
            <a:gdLst>
              <a:gd name="connsiteX0" fmla="*/ 104775 w 904875"/>
              <a:gd name="connsiteY0" fmla="*/ 0 h 190500"/>
              <a:gd name="connsiteX1" fmla="*/ 742950 w 904875"/>
              <a:gd name="connsiteY1" fmla="*/ 0 h 190500"/>
              <a:gd name="connsiteX2" fmla="*/ 904875 w 904875"/>
              <a:gd name="connsiteY2" fmla="*/ 85725 h 190500"/>
              <a:gd name="connsiteX3" fmla="*/ 742950 w 904875"/>
              <a:gd name="connsiteY3" fmla="*/ 190500 h 190500"/>
              <a:gd name="connsiteX4" fmla="*/ 104775 w 904875"/>
              <a:gd name="connsiteY4" fmla="*/ 180975 h 190500"/>
              <a:gd name="connsiteX5" fmla="*/ 0 w 904875"/>
              <a:gd name="connsiteY5" fmla="*/ 104775 h 190500"/>
              <a:gd name="connsiteX6" fmla="*/ 104775 w 904875"/>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190500">
                <a:moveTo>
                  <a:pt x="104775" y="0"/>
                </a:moveTo>
                <a:lnTo>
                  <a:pt x="742950" y="0"/>
                </a:lnTo>
                <a:lnTo>
                  <a:pt x="904875" y="85725"/>
                </a:lnTo>
                <a:lnTo>
                  <a:pt x="742950" y="190500"/>
                </a:lnTo>
                <a:lnTo>
                  <a:pt x="104775" y="180975"/>
                </a:lnTo>
                <a:lnTo>
                  <a:pt x="0" y="104775"/>
                </a:lnTo>
                <a:lnTo>
                  <a:pt x="104775"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643074" y="4000504"/>
            <a:ext cx="1285884" cy="461665"/>
          </a:xfrm>
          <a:prstGeom prst="rect">
            <a:avLst/>
          </a:prstGeom>
          <a:noFill/>
        </p:spPr>
        <p:txBody>
          <a:bodyPr wrap="square" rtlCol="0">
            <a:spAutoFit/>
          </a:bodyPr>
          <a:lstStyle/>
          <a:p>
            <a:r>
              <a:rPr lang="en-GB" sz="2400" dirty="0">
                <a:solidFill>
                  <a:srgbClr val="FF0000"/>
                </a:solidFill>
              </a:rPr>
              <a:t>60.0 (+-)</a:t>
            </a:r>
          </a:p>
        </p:txBody>
      </p:sp>
      <p:sp>
        <p:nvSpPr>
          <p:cNvPr id="41" name="TextBox 40"/>
          <p:cNvSpPr txBox="1"/>
          <p:nvPr/>
        </p:nvSpPr>
        <p:spPr>
          <a:xfrm>
            <a:off x="4571999" y="3357562"/>
            <a:ext cx="2884527" cy="461665"/>
          </a:xfrm>
          <a:prstGeom prst="rect">
            <a:avLst/>
          </a:prstGeom>
          <a:noFill/>
        </p:spPr>
        <p:txBody>
          <a:bodyPr wrap="square" rtlCol="0">
            <a:spAutoFit/>
          </a:bodyPr>
          <a:lstStyle/>
          <a:p>
            <a:r>
              <a:rPr lang="en-GB" sz="2400" dirty="0">
                <a:solidFill>
                  <a:srgbClr val="FFFF00"/>
                </a:solidFill>
              </a:rPr>
              <a:t>deforestation (+ </a:t>
            </a:r>
            <a:r>
              <a:rPr lang="en-GB" sz="2400" dirty="0" err="1">
                <a:solidFill>
                  <a:srgbClr val="FFFF00"/>
                </a:solidFill>
              </a:rPr>
              <a:t>ve</a:t>
            </a:r>
            <a:r>
              <a:rPr lang="en-GB" sz="2400" dirty="0">
                <a:solidFill>
                  <a:srgbClr val="FFFF00"/>
                </a:solidFill>
              </a:rPr>
              <a:t>)</a:t>
            </a:r>
          </a:p>
        </p:txBody>
      </p:sp>
      <p:sp>
        <p:nvSpPr>
          <p:cNvPr id="44" name="TextBox 43"/>
          <p:cNvSpPr txBox="1"/>
          <p:nvPr/>
        </p:nvSpPr>
        <p:spPr>
          <a:xfrm>
            <a:off x="4786314" y="4929198"/>
            <a:ext cx="4143404" cy="1754326"/>
          </a:xfrm>
          <a:prstGeom prst="rect">
            <a:avLst/>
          </a:prstGeom>
          <a:noFill/>
        </p:spPr>
        <p:txBody>
          <a:bodyPr wrap="square" rtlCol="0">
            <a:spAutoFit/>
          </a:bodyPr>
          <a:lstStyle/>
          <a:p>
            <a:pPr>
              <a:buFont typeface="Arial" pitchFamily="34" charset="0"/>
              <a:buChar char="•"/>
            </a:pPr>
            <a:r>
              <a:rPr lang="en-GB" dirty="0">
                <a:solidFill>
                  <a:schemeClr val="bg1">
                    <a:lumMod val="75000"/>
                  </a:schemeClr>
                </a:solidFill>
              </a:rPr>
              <a:t>  Vegetation processes huge amounts of carbon</a:t>
            </a:r>
          </a:p>
          <a:p>
            <a:pPr>
              <a:buFont typeface="Arial" pitchFamily="34" charset="0"/>
              <a:buChar char="•"/>
            </a:pPr>
            <a:r>
              <a:rPr lang="en-GB" dirty="0">
                <a:solidFill>
                  <a:schemeClr val="bg1">
                    <a:lumMod val="75000"/>
                  </a:schemeClr>
                </a:solidFill>
              </a:rPr>
              <a:t>   After deforestation taken out, net carbon sink</a:t>
            </a:r>
          </a:p>
          <a:p>
            <a:pPr>
              <a:buFont typeface="Arial" pitchFamily="34" charset="0"/>
              <a:buChar char="•"/>
            </a:pPr>
            <a:r>
              <a:rPr lang="en-GB" dirty="0">
                <a:solidFill>
                  <a:schemeClr val="bg1">
                    <a:lumMod val="75000"/>
                  </a:schemeClr>
                </a:solidFill>
              </a:rPr>
              <a:t>   This sink higher in 1990s than 1980s</a:t>
            </a:r>
          </a:p>
          <a:p>
            <a:pPr>
              <a:buFont typeface="Arial" pitchFamily="34" charset="0"/>
              <a:buChar char="•"/>
            </a:pPr>
            <a:r>
              <a:rPr lang="en-GB" dirty="0">
                <a:solidFill>
                  <a:schemeClr val="bg1">
                    <a:lumMod val="75000"/>
                  </a:schemeClr>
                </a:solidFill>
              </a:rPr>
              <a:t>   i.e., sink is sensitive</a:t>
            </a:r>
          </a:p>
        </p:txBody>
      </p:sp>
      <p:sp>
        <p:nvSpPr>
          <p:cNvPr id="45" name="TextBox 44"/>
          <p:cNvSpPr txBox="1"/>
          <p:nvPr/>
        </p:nvSpPr>
        <p:spPr>
          <a:xfrm>
            <a:off x="214282" y="142852"/>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terrestrial carbon sink</a:t>
            </a:r>
          </a:p>
        </p:txBody>
      </p:sp>
      <p:cxnSp>
        <p:nvCxnSpPr>
          <p:cNvPr id="29" name="Elbow Connector 28"/>
          <p:cNvCxnSpPr>
            <a:stCxn id="33" idx="4"/>
            <a:endCxn id="30" idx="1"/>
          </p:cNvCxnSpPr>
          <p:nvPr/>
        </p:nvCxnSpPr>
        <p:spPr>
          <a:xfrm flipV="1">
            <a:off x="4776801" y="2381878"/>
            <a:ext cx="2570187" cy="56609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0" name="Shape 19"/>
          <p:cNvCxnSpPr/>
          <p:nvPr/>
        </p:nvCxnSpPr>
        <p:spPr>
          <a:xfrm flipV="1">
            <a:off x="2709837" y="2078019"/>
            <a:ext cx="857256" cy="400052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2636811" y="5583267"/>
            <a:ext cx="219078" cy="10588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loud 4"/>
          <p:cNvSpPr/>
          <p:nvPr/>
        </p:nvSpPr>
        <p:spPr>
          <a:xfrm>
            <a:off x="2714644" y="642918"/>
            <a:ext cx="3643338" cy="142876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285752" y="3071810"/>
            <a:ext cx="2500330" cy="85725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Living carbon</a:t>
            </a:r>
          </a:p>
        </p:txBody>
      </p:sp>
      <p:sp>
        <p:nvSpPr>
          <p:cNvPr id="12" name="TextBox 11"/>
          <p:cNvSpPr txBox="1"/>
          <p:nvPr/>
        </p:nvSpPr>
        <p:spPr>
          <a:xfrm>
            <a:off x="4214842" y="1071546"/>
            <a:ext cx="714380" cy="461665"/>
          </a:xfrm>
          <a:prstGeom prst="rect">
            <a:avLst/>
          </a:prstGeom>
          <a:noFill/>
        </p:spPr>
        <p:txBody>
          <a:bodyPr wrap="square" rtlCol="0">
            <a:spAutoFit/>
          </a:bodyPr>
          <a:lstStyle/>
          <a:p>
            <a:r>
              <a:rPr lang="en-GB" sz="2400" b="1" dirty="0"/>
              <a:t>CO2</a:t>
            </a:r>
          </a:p>
        </p:txBody>
      </p:sp>
      <p:cxnSp>
        <p:nvCxnSpPr>
          <p:cNvPr id="15" name="Shape 14"/>
          <p:cNvCxnSpPr>
            <a:stCxn id="5" idx="2"/>
            <a:endCxn id="6" idx="0"/>
          </p:cNvCxnSpPr>
          <p:nvPr/>
        </p:nvCxnSpPr>
        <p:spPr>
          <a:xfrm rot="10800000" flipV="1">
            <a:off x="1535917" y="1357298"/>
            <a:ext cx="1190028" cy="1714512"/>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46988" y="2151045"/>
            <a:ext cx="809606" cy="461665"/>
          </a:xfrm>
          <a:prstGeom prst="rect">
            <a:avLst/>
          </a:prstGeom>
          <a:noFill/>
        </p:spPr>
        <p:txBody>
          <a:bodyPr wrap="square" rtlCol="0">
            <a:spAutoFit/>
          </a:bodyPr>
          <a:lstStyle/>
          <a:p>
            <a:r>
              <a:rPr lang="en-GB" sz="2400" dirty="0">
                <a:solidFill>
                  <a:srgbClr val="00B0F0"/>
                </a:solidFill>
              </a:rPr>
              <a:t>-1.0</a:t>
            </a:r>
            <a:endParaRPr lang="en-GB" sz="1600" dirty="0">
              <a:solidFill>
                <a:srgbClr val="00B0F0"/>
              </a:solidFill>
            </a:endParaRPr>
          </a:p>
        </p:txBody>
      </p:sp>
      <p:cxnSp>
        <p:nvCxnSpPr>
          <p:cNvPr id="34" name="Shape 33"/>
          <p:cNvCxnSpPr>
            <a:stCxn id="6" idx="3"/>
            <a:endCxn id="5" idx="1"/>
          </p:cNvCxnSpPr>
          <p:nvPr/>
        </p:nvCxnSpPr>
        <p:spPr>
          <a:xfrm flipV="1">
            <a:off x="2786082" y="2070157"/>
            <a:ext cx="1750231" cy="1430281"/>
          </a:xfrm>
          <a:prstGeom prst="bentConnector2">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85752" y="4572008"/>
            <a:ext cx="2500330" cy="857256"/>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Dead carbon</a:t>
            </a:r>
          </a:p>
        </p:txBody>
      </p:sp>
      <p:sp>
        <p:nvSpPr>
          <p:cNvPr id="16" name="Rounded Rectangle 15"/>
          <p:cNvSpPr/>
          <p:nvPr/>
        </p:nvSpPr>
        <p:spPr>
          <a:xfrm>
            <a:off x="285752" y="5643578"/>
            <a:ext cx="2500330" cy="857256"/>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Soil carbon</a:t>
            </a:r>
          </a:p>
        </p:txBody>
      </p:sp>
      <p:cxnSp>
        <p:nvCxnSpPr>
          <p:cNvPr id="17" name="Elbow Connector 16"/>
          <p:cNvCxnSpPr>
            <a:endCxn id="14" idx="0"/>
          </p:cNvCxnSpPr>
          <p:nvPr/>
        </p:nvCxnSpPr>
        <p:spPr>
          <a:xfrm rot="5400000">
            <a:off x="1214446" y="4250537"/>
            <a:ext cx="642942"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4" idx="2"/>
            <a:endCxn id="16" idx="0"/>
          </p:cNvCxnSpPr>
          <p:nvPr/>
        </p:nvCxnSpPr>
        <p:spPr>
          <a:xfrm rot="5400000">
            <a:off x="1428760" y="5536421"/>
            <a:ext cx="214314" cy="1588"/>
          </a:xfrm>
          <a:prstGeom prst="bentConnector3">
            <a:avLst>
              <a:gd name="adj1" fmla="val 50000"/>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p:nvPr/>
        </p:nvCxnSpPr>
        <p:spPr>
          <a:xfrm flipV="1">
            <a:off x="2855889" y="2078019"/>
            <a:ext cx="714380" cy="2928958"/>
          </a:xfrm>
          <a:prstGeom prst="bentConnector2">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928826" y="928670"/>
            <a:ext cx="2847975" cy="2057400"/>
          </a:xfrm>
          <a:custGeom>
            <a:avLst/>
            <a:gdLst>
              <a:gd name="connsiteX0" fmla="*/ 133350 w 2847975"/>
              <a:gd name="connsiteY0" fmla="*/ 0 h 2057400"/>
              <a:gd name="connsiteX1" fmla="*/ 371475 w 2847975"/>
              <a:gd name="connsiteY1" fmla="*/ 247650 h 2057400"/>
              <a:gd name="connsiteX2" fmla="*/ 800100 w 2847975"/>
              <a:gd name="connsiteY2" fmla="*/ 1190625 h 2057400"/>
              <a:gd name="connsiteX3" fmla="*/ 2714625 w 2847975"/>
              <a:gd name="connsiteY3" fmla="*/ 1771650 h 2057400"/>
              <a:gd name="connsiteX4" fmla="*/ 2847975 w 2847975"/>
              <a:gd name="connsiteY4" fmla="*/ 2019300 h 2057400"/>
              <a:gd name="connsiteX5" fmla="*/ 2667000 w 2847975"/>
              <a:gd name="connsiteY5" fmla="*/ 2057400 h 2057400"/>
              <a:gd name="connsiteX6" fmla="*/ 666750 w 2847975"/>
              <a:gd name="connsiteY6" fmla="*/ 1438275 h 2057400"/>
              <a:gd name="connsiteX7" fmla="*/ 0 w 2847975"/>
              <a:gd name="connsiteY7" fmla="*/ 238125 h 2057400"/>
              <a:gd name="connsiteX8" fmla="*/ 133350 w 2847975"/>
              <a:gd name="connsiteY8"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975" h="2057400">
                <a:moveTo>
                  <a:pt x="133350" y="0"/>
                </a:moveTo>
                <a:lnTo>
                  <a:pt x="371475" y="247650"/>
                </a:lnTo>
                <a:lnTo>
                  <a:pt x="800100" y="1190625"/>
                </a:lnTo>
                <a:lnTo>
                  <a:pt x="2714625" y="1771650"/>
                </a:lnTo>
                <a:lnTo>
                  <a:pt x="2847975" y="2019300"/>
                </a:lnTo>
                <a:lnTo>
                  <a:pt x="2667000" y="2057400"/>
                </a:lnTo>
                <a:lnTo>
                  <a:pt x="666750" y="1438275"/>
                </a:lnTo>
                <a:lnTo>
                  <a:pt x="0" y="238125"/>
                </a:lnTo>
                <a:lnTo>
                  <a:pt x="133350" y="0"/>
                </a:ln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0" y="1712889"/>
            <a:ext cx="1428760" cy="461665"/>
          </a:xfrm>
          <a:prstGeom prst="rect">
            <a:avLst/>
          </a:prstGeom>
          <a:noFill/>
        </p:spPr>
        <p:txBody>
          <a:bodyPr wrap="square" rtlCol="0">
            <a:spAutoFit/>
          </a:bodyPr>
          <a:lstStyle/>
          <a:p>
            <a:pPr algn="r"/>
            <a:r>
              <a:rPr lang="en-GB" sz="2400" dirty="0">
                <a:solidFill>
                  <a:srgbClr val="FF0000"/>
                </a:solidFill>
              </a:rPr>
              <a:t>60.0 (+-)</a:t>
            </a:r>
          </a:p>
        </p:txBody>
      </p:sp>
      <p:sp>
        <p:nvSpPr>
          <p:cNvPr id="37" name="TextBox 36"/>
          <p:cNvSpPr txBox="1"/>
          <p:nvPr/>
        </p:nvSpPr>
        <p:spPr>
          <a:xfrm>
            <a:off x="4143404" y="4143380"/>
            <a:ext cx="1285884" cy="461665"/>
          </a:xfrm>
          <a:prstGeom prst="rect">
            <a:avLst/>
          </a:prstGeom>
          <a:noFill/>
        </p:spPr>
        <p:txBody>
          <a:bodyPr wrap="square" rtlCol="0">
            <a:spAutoFit/>
          </a:bodyPr>
          <a:lstStyle/>
          <a:p>
            <a:r>
              <a:rPr lang="en-GB" sz="2400" dirty="0">
                <a:solidFill>
                  <a:srgbClr val="FF0000"/>
                </a:solidFill>
              </a:rPr>
              <a:t>60.0 (+-)</a:t>
            </a:r>
          </a:p>
        </p:txBody>
      </p:sp>
      <p:sp>
        <p:nvSpPr>
          <p:cNvPr id="39" name="Freeform 38"/>
          <p:cNvSpPr/>
          <p:nvPr/>
        </p:nvSpPr>
        <p:spPr>
          <a:xfrm>
            <a:off x="3143272" y="4286256"/>
            <a:ext cx="904875" cy="190500"/>
          </a:xfrm>
          <a:custGeom>
            <a:avLst/>
            <a:gdLst>
              <a:gd name="connsiteX0" fmla="*/ 104775 w 904875"/>
              <a:gd name="connsiteY0" fmla="*/ 0 h 190500"/>
              <a:gd name="connsiteX1" fmla="*/ 742950 w 904875"/>
              <a:gd name="connsiteY1" fmla="*/ 0 h 190500"/>
              <a:gd name="connsiteX2" fmla="*/ 904875 w 904875"/>
              <a:gd name="connsiteY2" fmla="*/ 85725 h 190500"/>
              <a:gd name="connsiteX3" fmla="*/ 742950 w 904875"/>
              <a:gd name="connsiteY3" fmla="*/ 190500 h 190500"/>
              <a:gd name="connsiteX4" fmla="*/ 104775 w 904875"/>
              <a:gd name="connsiteY4" fmla="*/ 180975 h 190500"/>
              <a:gd name="connsiteX5" fmla="*/ 0 w 904875"/>
              <a:gd name="connsiteY5" fmla="*/ 104775 h 190500"/>
              <a:gd name="connsiteX6" fmla="*/ 104775 w 904875"/>
              <a:gd name="connsiteY6"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875" h="190500">
                <a:moveTo>
                  <a:pt x="104775" y="0"/>
                </a:moveTo>
                <a:lnTo>
                  <a:pt x="742950" y="0"/>
                </a:lnTo>
                <a:lnTo>
                  <a:pt x="904875" y="85725"/>
                </a:lnTo>
                <a:lnTo>
                  <a:pt x="742950" y="190500"/>
                </a:lnTo>
                <a:lnTo>
                  <a:pt x="104775" y="180975"/>
                </a:lnTo>
                <a:lnTo>
                  <a:pt x="0" y="104775"/>
                </a:lnTo>
                <a:lnTo>
                  <a:pt x="104775"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643074" y="4000504"/>
            <a:ext cx="1285884" cy="461665"/>
          </a:xfrm>
          <a:prstGeom prst="rect">
            <a:avLst/>
          </a:prstGeom>
          <a:noFill/>
        </p:spPr>
        <p:txBody>
          <a:bodyPr wrap="square" rtlCol="0">
            <a:spAutoFit/>
          </a:bodyPr>
          <a:lstStyle/>
          <a:p>
            <a:r>
              <a:rPr lang="en-GB" sz="2400" dirty="0">
                <a:solidFill>
                  <a:srgbClr val="FF0000"/>
                </a:solidFill>
              </a:rPr>
              <a:t>60.0 (+-)</a:t>
            </a:r>
          </a:p>
        </p:txBody>
      </p:sp>
      <p:sp>
        <p:nvSpPr>
          <p:cNvPr id="41" name="TextBox 40"/>
          <p:cNvSpPr txBox="1"/>
          <p:nvPr/>
        </p:nvSpPr>
        <p:spPr>
          <a:xfrm>
            <a:off x="4571999" y="3357562"/>
            <a:ext cx="2884527" cy="461665"/>
          </a:xfrm>
          <a:prstGeom prst="rect">
            <a:avLst/>
          </a:prstGeom>
          <a:noFill/>
        </p:spPr>
        <p:txBody>
          <a:bodyPr wrap="square" rtlCol="0">
            <a:spAutoFit/>
          </a:bodyPr>
          <a:lstStyle/>
          <a:p>
            <a:r>
              <a:rPr lang="en-GB" sz="2400" dirty="0">
                <a:solidFill>
                  <a:srgbClr val="FFFF00"/>
                </a:solidFill>
              </a:rPr>
              <a:t>deforestation (+ </a:t>
            </a:r>
            <a:r>
              <a:rPr lang="en-GB" sz="2400" dirty="0" err="1">
                <a:solidFill>
                  <a:srgbClr val="FFFF00"/>
                </a:solidFill>
              </a:rPr>
              <a:t>ve</a:t>
            </a:r>
            <a:r>
              <a:rPr lang="en-GB" sz="2400" dirty="0">
                <a:solidFill>
                  <a:srgbClr val="FFFF00"/>
                </a:solidFill>
              </a:rPr>
              <a:t>)</a:t>
            </a:r>
          </a:p>
        </p:txBody>
      </p:sp>
      <p:sp>
        <p:nvSpPr>
          <p:cNvPr id="44" name="TextBox 43"/>
          <p:cNvSpPr txBox="1"/>
          <p:nvPr/>
        </p:nvSpPr>
        <p:spPr>
          <a:xfrm>
            <a:off x="4786314" y="4929198"/>
            <a:ext cx="4143404" cy="1754326"/>
          </a:xfrm>
          <a:prstGeom prst="rect">
            <a:avLst/>
          </a:prstGeom>
          <a:noFill/>
        </p:spPr>
        <p:txBody>
          <a:bodyPr wrap="square" rtlCol="0">
            <a:spAutoFit/>
          </a:bodyPr>
          <a:lstStyle/>
          <a:p>
            <a:pPr>
              <a:buFont typeface="Arial" pitchFamily="34" charset="0"/>
              <a:buChar char="•"/>
            </a:pPr>
            <a:r>
              <a:rPr lang="en-GB" dirty="0">
                <a:solidFill>
                  <a:schemeClr val="bg1">
                    <a:lumMod val="75000"/>
                  </a:schemeClr>
                </a:solidFill>
              </a:rPr>
              <a:t>  Vegetation processes huge amounts of carbon</a:t>
            </a:r>
          </a:p>
          <a:p>
            <a:pPr>
              <a:buFont typeface="Arial" pitchFamily="34" charset="0"/>
              <a:buChar char="•"/>
            </a:pPr>
            <a:r>
              <a:rPr lang="en-GB" dirty="0">
                <a:solidFill>
                  <a:schemeClr val="bg1">
                    <a:lumMod val="75000"/>
                  </a:schemeClr>
                </a:solidFill>
              </a:rPr>
              <a:t>   After deforestation taken out, net carbon sink</a:t>
            </a:r>
          </a:p>
          <a:p>
            <a:pPr>
              <a:buFont typeface="Arial" pitchFamily="34" charset="0"/>
              <a:buChar char="•"/>
            </a:pPr>
            <a:r>
              <a:rPr lang="en-GB" dirty="0">
                <a:solidFill>
                  <a:schemeClr val="bg1">
                    <a:lumMod val="75000"/>
                  </a:schemeClr>
                </a:solidFill>
              </a:rPr>
              <a:t>   This sink higher in 1990s than 1980s</a:t>
            </a:r>
          </a:p>
          <a:p>
            <a:pPr>
              <a:buFont typeface="Arial" pitchFamily="34" charset="0"/>
              <a:buChar char="•"/>
            </a:pPr>
            <a:r>
              <a:rPr lang="en-GB" dirty="0">
                <a:solidFill>
                  <a:schemeClr val="bg1">
                    <a:lumMod val="75000"/>
                  </a:schemeClr>
                </a:solidFill>
              </a:rPr>
              <a:t>   i.e., sink is sensitive</a:t>
            </a:r>
          </a:p>
        </p:txBody>
      </p:sp>
      <p:sp>
        <p:nvSpPr>
          <p:cNvPr id="45" name="TextBox 44"/>
          <p:cNvSpPr txBox="1"/>
          <p:nvPr/>
        </p:nvSpPr>
        <p:spPr>
          <a:xfrm>
            <a:off x="214282" y="142852"/>
            <a:ext cx="5286412"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terrestrial carbon sink</a:t>
            </a:r>
          </a:p>
        </p:txBody>
      </p:sp>
      <p:cxnSp>
        <p:nvCxnSpPr>
          <p:cNvPr id="29" name="Elbow Connector 28"/>
          <p:cNvCxnSpPr>
            <a:stCxn id="33" idx="4"/>
            <a:endCxn id="30" idx="1"/>
          </p:cNvCxnSpPr>
          <p:nvPr/>
        </p:nvCxnSpPr>
        <p:spPr>
          <a:xfrm flipV="1">
            <a:off x="4776801" y="2381878"/>
            <a:ext cx="2570187" cy="56609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14282" y="142852"/>
            <a:ext cx="8715436"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terrestrial carbon cycle: global patterns</a:t>
            </a:r>
          </a:p>
        </p:txBody>
      </p:sp>
      <p:pic>
        <p:nvPicPr>
          <p:cNvPr id="1028" name="Picture 4" descr="http://www.sage.wisc.edu/atlas/maps/npp/atl_npp.jpg"/>
          <p:cNvPicPr>
            <a:picLocks noChangeAspect="1" noChangeArrowheads="1"/>
          </p:cNvPicPr>
          <p:nvPr/>
        </p:nvPicPr>
        <p:blipFill>
          <a:blip r:embed="rId2" cstate="print"/>
          <a:srcRect/>
          <a:stretch>
            <a:fillRect/>
          </a:stretch>
        </p:blipFill>
        <p:spPr bwMode="auto">
          <a:xfrm>
            <a:off x="357158" y="1142984"/>
            <a:ext cx="4090993" cy="3143272"/>
          </a:xfrm>
          <a:prstGeom prst="rect">
            <a:avLst/>
          </a:prstGeom>
          <a:noFill/>
        </p:spPr>
      </p:pic>
      <p:pic>
        <p:nvPicPr>
          <p:cNvPr id="1030" name="Picture 6" descr="http://www.sage.wisc.edu/atlas/maps/soilcarbon/atl_soilcarbon.jpg"/>
          <p:cNvPicPr>
            <a:picLocks noChangeAspect="1" noChangeArrowheads="1"/>
          </p:cNvPicPr>
          <p:nvPr/>
        </p:nvPicPr>
        <p:blipFill>
          <a:blip r:embed="rId3" cstate="print"/>
          <a:srcRect/>
          <a:stretch>
            <a:fillRect/>
          </a:stretch>
        </p:blipFill>
        <p:spPr bwMode="auto">
          <a:xfrm>
            <a:off x="4643438" y="1142984"/>
            <a:ext cx="4090993" cy="314327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785786" y="1142984"/>
            <a:ext cx="7242028" cy="4786346"/>
          </a:xfrm>
          <a:prstGeom prst="rect">
            <a:avLst/>
          </a:prstGeom>
          <a:noFill/>
          <a:ln w="9525">
            <a:noFill/>
            <a:miter lim="800000"/>
            <a:headEnd/>
            <a:tailEnd/>
          </a:ln>
          <a:effectLst/>
        </p:spPr>
      </p:pic>
      <p:sp>
        <p:nvSpPr>
          <p:cNvPr id="6" name="TextBox 5"/>
          <p:cNvSpPr txBox="1"/>
          <p:nvPr/>
        </p:nvSpPr>
        <p:spPr>
          <a:xfrm>
            <a:off x="214282" y="142852"/>
            <a:ext cx="8715436" cy="400110"/>
          </a:xfrm>
          <a:prstGeom prst="rect">
            <a:avLst/>
          </a:prstGeom>
          <a:noFill/>
        </p:spPr>
        <p:txBody>
          <a:bodyPr wrap="square" rtlCol="0">
            <a:spAutoFit/>
          </a:bodyPr>
          <a:lstStyle/>
          <a:p>
            <a:r>
              <a:rPr lang="en-GB" sz="2000" b="1" dirty="0">
                <a:solidFill>
                  <a:schemeClr val="bg2">
                    <a:lumMod val="50000"/>
                  </a:schemeClr>
                </a:solidFill>
                <a:latin typeface="Dotum" pitchFamily="34" charset="-127"/>
                <a:ea typeface="Dotum" pitchFamily="34" charset="-127"/>
              </a:rPr>
              <a:t>The future terrestrial carbon cycle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2422" y="2735265"/>
            <a:ext cx="7704243" cy="646331"/>
          </a:xfrm>
          <a:prstGeom prst="rect">
            <a:avLst/>
          </a:prstGeom>
          <a:noFill/>
        </p:spPr>
        <p:txBody>
          <a:bodyPr wrap="square" rtlCol="0">
            <a:spAutoFit/>
          </a:bodyPr>
          <a:lstStyle/>
          <a:p>
            <a:pPr algn="ctr"/>
            <a:endParaRPr lang="en-GB">
              <a:solidFill>
                <a:schemeClr val="bg1">
                  <a:lumMod val="75000"/>
                </a:schemeClr>
              </a:solidFill>
            </a:endParaRPr>
          </a:p>
          <a:p>
            <a:pPr algn="ctr"/>
            <a:r>
              <a:rPr lang="en-GB">
                <a:solidFill>
                  <a:schemeClr val="bg1">
                    <a:lumMod val="75000"/>
                  </a:schemeClr>
                </a:solidFill>
              </a:rPr>
              <a:t>Demo here</a:t>
            </a:r>
            <a:endParaRPr lang="en-GB" dirty="0">
              <a:solidFill>
                <a:schemeClr val="bg1">
                  <a:lumMod val="75000"/>
                </a:schemeClr>
              </a:solidFill>
            </a:endParaRPr>
          </a:p>
        </p:txBody>
      </p:sp>
      <p:sp>
        <p:nvSpPr>
          <p:cNvPr id="12" name="TextBox 11"/>
          <p:cNvSpPr txBox="1"/>
          <p:nvPr/>
        </p:nvSpPr>
        <p:spPr>
          <a:xfrm>
            <a:off x="-38100" y="6413440"/>
            <a:ext cx="9144000" cy="400110"/>
          </a:xfrm>
          <a:prstGeom prst="rect">
            <a:avLst/>
          </a:prstGeom>
          <a:noFill/>
        </p:spPr>
        <p:txBody>
          <a:bodyPr wrap="square" rtlCol="0">
            <a:spAutoFit/>
          </a:bodyPr>
          <a:lstStyle/>
          <a:p>
            <a:pPr algn="r"/>
            <a:r>
              <a:rPr lang="en-GB" sz="2000"/>
              <a:t>http://www.microsoft.com/presspass/presskits/collegetour/Default.aspx</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The Carbon-Climate Feedback Project</a:t>
            </a:r>
          </a:p>
        </p:txBody>
      </p:sp>
      <p:sp>
        <p:nvSpPr>
          <p:cNvPr id="13" name="TextBox 12"/>
          <p:cNvSpPr txBox="1"/>
          <p:nvPr/>
        </p:nvSpPr>
        <p:spPr>
          <a:xfrm>
            <a:off x="500034" y="1000108"/>
            <a:ext cx="7715304" cy="5262979"/>
          </a:xfrm>
          <a:prstGeom prst="rect">
            <a:avLst/>
          </a:prstGeom>
          <a:noFill/>
        </p:spPr>
        <p:txBody>
          <a:bodyPr wrap="square" rtlCol="0">
            <a:spAutoFit/>
          </a:bodyPr>
          <a:lstStyle/>
          <a:p>
            <a:r>
              <a:rPr lang="en-GB" sz="2400" dirty="0">
                <a:solidFill>
                  <a:schemeClr val="bg2">
                    <a:lumMod val="50000"/>
                  </a:schemeClr>
                </a:solidFill>
              </a:rPr>
              <a:t>Aim</a:t>
            </a:r>
          </a:p>
          <a:p>
            <a:r>
              <a:rPr lang="en-GB" sz="2400" dirty="0">
                <a:solidFill>
                  <a:schemeClr val="bg1">
                    <a:lumMod val="75000"/>
                  </a:schemeClr>
                </a:solidFill>
              </a:rPr>
              <a:t>To substantially improve predictions of the future atmospheric CO2, by developing and applying new and better models of the global carbon cycle</a:t>
            </a:r>
          </a:p>
          <a:p>
            <a:endParaRPr lang="en-GB" sz="2400" dirty="0">
              <a:solidFill>
                <a:schemeClr val="bg1">
                  <a:lumMod val="75000"/>
                </a:schemeClr>
              </a:solidFill>
            </a:endParaRPr>
          </a:p>
          <a:p>
            <a:r>
              <a:rPr lang="en-GB" sz="2400" dirty="0">
                <a:solidFill>
                  <a:schemeClr val="bg2">
                    <a:lumMod val="50000"/>
                  </a:schemeClr>
                </a:solidFill>
              </a:rPr>
              <a:t>Method</a:t>
            </a:r>
          </a:p>
          <a:p>
            <a:r>
              <a:rPr lang="en-GB" sz="2400" dirty="0">
                <a:solidFill>
                  <a:schemeClr val="bg1">
                    <a:lumMod val="75000"/>
                  </a:schemeClr>
                </a:solidFill>
              </a:rPr>
              <a:t>Develop a new carbon-climate modelling </a:t>
            </a:r>
            <a:r>
              <a:rPr lang="en-GB" sz="2400">
                <a:solidFill>
                  <a:schemeClr val="bg1">
                    <a:lumMod val="75000"/>
                  </a:schemeClr>
                </a:solidFill>
              </a:rPr>
              <a:t>system that </a:t>
            </a:r>
            <a:r>
              <a:rPr lang="en-GB" sz="2400" dirty="0">
                <a:solidFill>
                  <a:schemeClr val="bg1">
                    <a:lumMod val="75000"/>
                  </a:schemeClr>
                </a:solidFill>
              </a:rPr>
              <a:t>allows for rapid experimentation with a wide variety of carbon cycle models</a:t>
            </a:r>
          </a:p>
          <a:p>
            <a:endParaRPr lang="en-GB" sz="2400" dirty="0">
              <a:solidFill>
                <a:schemeClr val="bg1">
                  <a:lumMod val="75000"/>
                </a:schemeClr>
              </a:solidFill>
            </a:endParaRPr>
          </a:p>
          <a:p>
            <a:r>
              <a:rPr lang="en-GB" sz="2400" dirty="0">
                <a:solidFill>
                  <a:schemeClr val="bg1">
                    <a:lumMod val="75000"/>
                  </a:schemeClr>
                </a:solidFill>
              </a:rPr>
              <a:t>Take a balanced, multi-scale modelling approach</a:t>
            </a:r>
          </a:p>
          <a:p>
            <a:endParaRPr lang="en-GB" sz="2400" dirty="0">
              <a:solidFill>
                <a:schemeClr val="bg1">
                  <a:lumMod val="75000"/>
                </a:schemeClr>
              </a:solidFill>
            </a:endParaRPr>
          </a:p>
          <a:p>
            <a:r>
              <a:rPr lang="en-GB" sz="2400" dirty="0">
                <a:solidFill>
                  <a:schemeClr val="bg1">
                    <a:lumMod val="75000"/>
                  </a:schemeClr>
                </a:solidFill>
              </a:rPr>
              <a:t>Develop whatever software is necessary to achieve this   </a:t>
            </a:r>
          </a:p>
          <a:p>
            <a:endParaRPr lang="en-GB" sz="2400" dirty="0">
              <a:solidFill>
                <a:schemeClr val="bg1">
                  <a:lumMod val="7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http://img.sparknotes.com/figures/B/b1ab5bb87aee74a86fdae78ed564e663/leaf.gif"/>
          <p:cNvPicPr>
            <a:picLocks noChangeAspect="1" noChangeArrowheads="1"/>
          </p:cNvPicPr>
          <p:nvPr/>
        </p:nvPicPr>
        <p:blipFill>
          <a:blip r:embed="rId2" cstate="print"/>
          <a:srcRect l="10133" t="15241" r="39846" b="5310"/>
          <a:stretch>
            <a:fillRect/>
          </a:stretch>
        </p:blipFill>
        <p:spPr bwMode="auto">
          <a:xfrm>
            <a:off x="266700" y="3848100"/>
            <a:ext cx="2133600" cy="2297631"/>
          </a:xfrm>
          <a:prstGeom prst="rect">
            <a:avLst/>
          </a:prstGeom>
          <a:noFill/>
        </p:spPr>
      </p:pic>
      <p:pic>
        <p:nvPicPr>
          <p:cNvPr id="25604" name="Picture 4" descr="http://www.weinsalon.com/images/tree_04.jpg"/>
          <p:cNvPicPr>
            <a:picLocks noChangeAspect="1" noChangeArrowheads="1"/>
          </p:cNvPicPr>
          <p:nvPr/>
        </p:nvPicPr>
        <p:blipFill>
          <a:blip r:embed="rId3" cstate="print"/>
          <a:srcRect l="7182" r="9392"/>
          <a:stretch>
            <a:fillRect/>
          </a:stretch>
        </p:blipFill>
        <p:spPr bwMode="auto">
          <a:xfrm>
            <a:off x="1143000" y="2524125"/>
            <a:ext cx="1917700" cy="2298700"/>
          </a:xfrm>
          <a:prstGeom prst="rect">
            <a:avLst/>
          </a:prstGeom>
          <a:noFill/>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Joining up subsystems / subdisciplines</a:t>
            </a:r>
          </a:p>
        </p:txBody>
      </p:sp>
      <p:pic>
        <p:nvPicPr>
          <p:cNvPr id="14" name="Picture 8" descr="http://www.christophermpark.com/images/sidebars/forestroad.jpg"/>
          <p:cNvPicPr>
            <a:picLocks noChangeAspect="1" noChangeArrowheads="1"/>
          </p:cNvPicPr>
          <p:nvPr/>
        </p:nvPicPr>
        <p:blipFill>
          <a:blip r:embed="rId4" cstate="print"/>
          <a:srcRect r="3253"/>
          <a:stretch>
            <a:fillRect/>
          </a:stretch>
        </p:blipFill>
        <p:spPr bwMode="auto">
          <a:xfrm>
            <a:off x="2070100" y="1730221"/>
            <a:ext cx="1935612" cy="2280800"/>
          </a:xfrm>
          <a:prstGeom prst="rect">
            <a:avLst/>
          </a:prstGeom>
          <a:noFill/>
        </p:spPr>
      </p:pic>
      <p:pic>
        <p:nvPicPr>
          <p:cNvPr id="15" name="Picture 10" descr="http://web.telia.com/~u58104198/PIZsite/Pictures/WINDDEC.JPG"/>
          <p:cNvPicPr>
            <a:picLocks noChangeAspect="1" noChangeArrowheads="1"/>
          </p:cNvPicPr>
          <p:nvPr/>
        </p:nvPicPr>
        <p:blipFill>
          <a:blip r:embed="rId5" cstate="print"/>
          <a:srcRect l="44394"/>
          <a:stretch>
            <a:fillRect/>
          </a:stretch>
        </p:blipFill>
        <p:spPr bwMode="auto">
          <a:xfrm>
            <a:off x="3611597" y="1243005"/>
            <a:ext cx="1968709" cy="2342939"/>
          </a:xfrm>
          <a:prstGeom prst="rect">
            <a:avLst/>
          </a:prstGeom>
          <a:noFill/>
          <a:effectLst>
            <a:outerShdw blurRad="50800" dist="101600" dir="2700000" algn="tl" rotWithShape="0">
              <a:prstClr val="black">
                <a:alpha val="40000"/>
              </a:prstClr>
            </a:outerShdw>
          </a:effectLst>
        </p:spPr>
      </p:pic>
      <p:pic>
        <p:nvPicPr>
          <p:cNvPr id="16" name="Picture 12" descr="http://images.wri.org/photo_forest_landscape_large.jpg"/>
          <p:cNvPicPr>
            <a:picLocks noChangeAspect="1" noChangeArrowheads="1"/>
          </p:cNvPicPr>
          <p:nvPr/>
        </p:nvPicPr>
        <p:blipFill>
          <a:blip r:embed="rId6" cstate="print"/>
          <a:srcRect r="45255"/>
          <a:stretch>
            <a:fillRect/>
          </a:stretch>
        </p:blipFill>
        <p:spPr bwMode="auto">
          <a:xfrm>
            <a:off x="5265759" y="1030259"/>
            <a:ext cx="1941301" cy="2293237"/>
          </a:xfrm>
          <a:prstGeom prst="rect">
            <a:avLst/>
          </a:prstGeom>
          <a:noFill/>
          <a:effectLst>
            <a:outerShdw blurRad="50800" dist="101600" dir="2700000" algn="tl" rotWithShape="0">
              <a:prstClr val="black">
                <a:alpha val="40000"/>
              </a:prstClr>
            </a:outerShdw>
          </a:effectLst>
        </p:spPr>
      </p:pic>
      <p:pic>
        <p:nvPicPr>
          <p:cNvPr id="17" name="Picture 14"/>
          <p:cNvPicPr>
            <a:picLocks noChangeAspect="1" noChangeArrowheads="1"/>
          </p:cNvPicPr>
          <p:nvPr/>
        </p:nvPicPr>
        <p:blipFill>
          <a:blip r:embed="rId7" cstate="print"/>
          <a:srcRect l="33398" t="30936" r="25822" b="8300"/>
          <a:stretch>
            <a:fillRect/>
          </a:stretch>
        </p:blipFill>
        <p:spPr bwMode="auto">
          <a:xfrm>
            <a:off x="6837516" y="896895"/>
            <a:ext cx="2001684" cy="2316205"/>
          </a:xfrm>
          <a:prstGeom prst="rect">
            <a:avLst/>
          </a:prstGeom>
          <a:noFill/>
          <a:ln w="9525">
            <a:noFill/>
            <a:miter lim="800000"/>
            <a:headEnd/>
            <a:tailEnd/>
          </a:ln>
          <a:effectLst>
            <a:outerShdw blurRad="50800" dist="101600" dir="2700000" algn="tl" rotWithShape="0">
              <a:prstClr val="black">
                <a:alpha val="40000"/>
              </a:prstClr>
            </a:outerShdw>
          </a:effectLst>
        </p:spPr>
      </p:pic>
      <p:sp>
        <p:nvSpPr>
          <p:cNvPr id="19" name="Freeform 18"/>
          <p:cNvSpPr/>
          <p:nvPr/>
        </p:nvSpPr>
        <p:spPr>
          <a:xfrm>
            <a:off x="2857500" y="3556000"/>
            <a:ext cx="5943600" cy="2565400"/>
          </a:xfrm>
          <a:custGeom>
            <a:avLst/>
            <a:gdLst>
              <a:gd name="connsiteX0" fmla="*/ 0 w 8305800"/>
              <a:gd name="connsiteY0" fmla="*/ 5041900 h 5041900"/>
              <a:gd name="connsiteX1" fmla="*/ 1651000 w 8305800"/>
              <a:gd name="connsiteY1" fmla="*/ 1371600 h 5041900"/>
              <a:gd name="connsiteX2" fmla="*/ 8305800 w 8305800"/>
              <a:gd name="connsiteY2" fmla="*/ 0 h 5041900"/>
            </a:gdLst>
            <a:ahLst/>
            <a:cxnLst>
              <a:cxn ang="0">
                <a:pos x="connsiteX0" y="connsiteY0"/>
              </a:cxn>
              <a:cxn ang="0">
                <a:pos x="connsiteX1" y="connsiteY1"/>
              </a:cxn>
              <a:cxn ang="0">
                <a:pos x="connsiteX2" y="connsiteY2"/>
              </a:cxn>
            </a:cxnLst>
            <a:rect l="l" t="t" r="r" b="b"/>
            <a:pathLst>
              <a:path w="8305800" h="5041900">
                <a:moveTo>
                  <a:pt x="0" y="5041900"/>
                </a:moveTo>
                <a:cubicBezTo>
                  <a:pt x="133350" y="3626908"/>
                  <a:pt x="266700" y="2211917"/>
                  <a:pt x="1651000" y="1371600"/>
                </a:cubicBezTo>
                <a:cubicBezTo>
                  <a:pt x="3035300" y="531283"/>
                  <a:pt x="5670550" y="265641"/>
                  <a:pt x="8305800" y="0"/>
                </a:cubicBezTo>
              </a:path>
            </a:pathLst>
          </a:custGeom>
          <a:ln w="317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p:cNvSpPr txBox="1"/>
          <p:nvPr/>
        </p:nvSpPr>
        <p:spPr>
          <a:xfrm rot="21308474">
            <a:off x="5829299" y="3822699"/>
            <a:ext cx="2984500" cy="400110"/>
          </a:xfrm>
          <a:prstGeom prst="rect">
            <a:avLst/>
          </a:prstGeom>
          <a:noFill/>
        </p:spPr>
        <p:txBody>
          <a:bodyPr wrap="square" rtlCol="0">
            <a:spAutoFit/>
          </a:bodyPr>
          <a:lstStyle/>
          <a:p>
            <a:r>
              <a:rPr lang="en-GB" sz="2000">
                <a:solidFill>
                  <a:schemeClr val="bg2">
                    <a:lumMod val="50000"/>
                  </a:schemeClr>
                </a:solidFill>
              </a:rPr>
              <a:t>Spatial and temporal scale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Trimming the arbitrary tree</a:t>
            </a:r>
          </a:p>
        </p:txBody>
      </p:sp>
      <p:pic>
        <p:nvPicPr>
          <p:cNvPr id="90114" name="Picture 2" descr="http://ts2.mm.bing.net/images/thumbnail.aspx?q=138796077905&amp;id=2deb1b5daa7a387bae3f089b028bd022&amp;url=http%3a%2f%2fideas.veer.com%2fimages%2fassets%2fpieces%2f0009%2f3085%2foctopus_tree.jpg%3f1254953488"/>
          <p:cNvPicPr>
            <a:picLocks noChangeAspect="1" noChangeArrowheads="1"/>
          </p:cNvPicPr>
          <p:nvPr/>
        </p:nvPicPr>
        <p:blipFill>
          <a:blip r:embed="rId2" cstate="print"/>
          <a:srcRect/>
          <a:stretch>
            <a:fillRect/>
          </a:stretch>
        </p:blipFill>
        <p:spPr bwMode="auto">
          <a:xfrm>
            <a:off x="495299" y="1260474"/>
            <a:ext cx="3350261" cy="4187826"/>
          </a:xfrm>
          <a:prstGeom prst="rect">
            <a:avLst/>
          </a:prstGeom>
          <a:noFill/>
        </p:spPr>
      </p:pic>
      <p:pic>
        <p:nvPicPr>
          <p:cNvPr id="90116" name="Picture 4" descr="http://ts3.mm.bing.net/images/thumbnail.aspx?q=115688342722&amp;id=a0e8870585f266772a157ff29b7f6420&amp;url=http%3a%2f%2fwww.frc.ri.cmu.edu%2f~hpm%2fproject.archive%2frobot.papers%2f1999%2fNASA.report.99%2f9901.NASA.pics%2f99016"/>
          <p:cNvPicPr>
            <a:picLocks noChangeAspect="1" noChangeArrowheads="1"/>
          </p:cNvPicPr>
          <p:nvPr/>
        </p:nvPicPr>
        <p:blipFill>
          <a:blip r:embed="rId3" cstate="print"/>
          <a:srcRect/>
          <a:stretch>
            <a:fillRect/>
          </a:stretch>
        </p:blipFill>
        <p:spPr bwMode="auto">
          <a:xfrm>
            <a:off x="4495800" y="1253717"/>
            <a:ext cx="4102100" cy="420728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Balanced Complexity Modelling</a:t>
            </a:r>
          </a:p>
        </p:txBody>
      </p:sp>
      <p:grpSp>
        <p:nvGrpSpPr>
          <p:cNvPr id="7" name="Group 6"/>
          <p:cNvGrpSpPr/>
          <p:nvPr/>
        </p:nvGrpSpPr>
        <p:grpSpPr>
          <a:xfrm>
            <a:off x="6927850" y="636982"/>
            <a:ext cx="2139950" cy="2458703"/>
            <a:chOff x="6927850" y="636982"/>
            <a:chExt cx="2139950" cy="2458703"/>
          </a:xfrm>
        </p:grpSpPr>
        <p:pic>
          <p:nvPicPr>
            <p:cNvPr id="8" name="Picture 7" descr="81490016.JPG"/>
            <p:cNvPicPr>
              <a:picLocks noChangeAspect="1"/>
            </p:cNvPicPr>
            <p:nvPr/>
          </p:nvPicPr>
          <p:blipFill>
            <a:blip r:embed="rId2" cstate="print"/>
            <a:srcRect l="25834" r="6805"/>
            <a:stretch>
              <a:fillRect/>
            </a:stretch>
          </p:blipFill>
          <p:spPr>
            <a:xfrm>
              <a:off x="6927850" y="636982"/>
              <a:ext cx="2139950" cy="2106915"/>
            </a:xfrm>
            <a:prstGeom prst="rect">
              <a:avLst/>
            </a:prstGeom>
          </p:spPr>
        </p:pic>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Matt Smith</a:t>
              </a:r>
            </a:p>
          </p:txBody>
        </p:sp>
      </p:gr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Step 1: go back and start again</a:t>
            </a:r>
          </a:p>
        </p:txBody>
      </p:sp>
      <p:pic>
        <p:nvPicPr>
          <p:cNvPr id="28674" name="Picture 2"/>
          <p:cNvPicPr>
            <a:picLocks noChangeAspect="1" noChangeArrowheads="1"/>
          </p:cNvPicPr>
          <p:nvPr/>
        </p:nvPicPr>
        <p:blipFill>
          <a:blip r:embed="rId3" cstate="print"/>
          <a:srcRect l="21125" t="32414" r="36250" b="18793"/>
          <a:stretch>
            <a:fillRect/>
          </a:stretch>
        </p:blipFill>
        <p:spPr bwMode="auto">
          <a:xfrm>
            <a:off x="419100" y="1508804"/>
            <a:ext cx="5274832" cy="437764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Balanced Complexity Modelling</a:t>
            </a:r>
          </a:p>
        </p:txBody>
      </p:sp>
      <p:grpSp>
        <p:nvGrpSpPr>
          <p:cNvPr id="2" name="Group 6"/>
          <p:cNvGrpSpPr/>
          <p:nvPr/>
        </p:nvGrpSpPr>
        <p:grpSpPr>
          <a:xfrm>
            <a:off x="6927850" y="636982"/>
            <a:ext cx="2139950" cy="2458703"/>
            <a:chOff x="6927850" y="636982"/>
            <a:chExt cx="2139950" cy="2458703"/>
          </a:xfrm>
        </p:grpSpPr>
        <p:pic>
          <p:nvPicPr>
            <p:cNvPr id="8" name="Picture 7" descr="81490016.JPG"/>
            <p:cNvPicPr>
              <a:picLocks noChangeAspect="1"/>
            </p:cNvPicPr>
            <p:nvPr/>
          </p:nvPicPr>
          <p:blipFill>
            <a:blip r:embed="rId2" cstate="print"/>
            <a:srcRect l="25834" r="6805"/>
            <a:stretch>
              <a:fillRect/>
            </a:stretch>
          </p:blipFill>
          <p:spPr>
            <a:xfrm>
              <a:off x="6927850" y="636982"/>
              <a:ext cx="2139950" cy="2106915"/>
            </a:xfrm>
            <a:prstGeom prst="rect">
              <a:avLst/>
            </a:prstGeom>
          </p:spPr>
        </p:pic>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Matt Smith</a:t>
              </a:r>
            </a:p>
          </p:txBody>
        </p:sp>
      </p:gr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Step 1: go back and start again</a:t>
            </a:r>
          </a:p>
        </p:txBody>
      </p:sp>
      <p:pic>
        <p:nvPicPr>
          <p:cNvPr id="33794" name="Picture 2" descr="F:\Tab_materials\DrewQ1.tif"/>
          <p:cNvPicPr>
            <a:picLocks noChangeAspect="1" noChangeArrowheads="1"/>
          </p:cNvPicPr>
          <p:nvPr/>
        </p:nvPicPr>
        <p:blipFill>
          <a:blip r:embed="rId3" cstate="print"/>
          <a:srcRect/>
          <a:stretch>
            <a:fillRect/>
          </a:stretch>
        </p:blipFill>
        <p:spPr bwMode="auto">
          <a:xfrm>
            <a:off x="560451" y="1413509"/>
            <a:ext cx="6042374" cy="4520565"/>
          </a:xfrm>
          <a:prstGeom prst="rect">
            <a:avLst/>
          </a:prstGeom>
          <a:noFill/>
        </p:spPr>
      </p:pic>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a:t>Matt Smith, recent unpublished work</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Balanced Complexity Modelling</a:t>
            </a:r>
          </a:p>
        </p:txBody>
      </p:sp>
      <p:grpSp>
        <p:nvGrpSpPr>
          <p:cNvPr id="2" name="Group 6"/>
          <p:cNvGrpSpPr/>
          <p:nvPr/>
        </p:nvGrpSpPr>
        <p:grpSpPr>
          <a:xfrm>
            <a:off x="6927850" y="636982"/>
            <a:ext cx="2139950" cy="2458703"/>
            <a:chOff x="6927850" y="636982"/>
            <a:chExt cx="2139950" cy="2458703"/>
          </a:xfrm>
        </p:grpSpPr>
        <p:pic>
          <p:nvPicPr>
            <p:cNvPr id="8" name="Picture 7" descr="81490016.JPG"/>
            <p:cNvPicPr>
              <a:picLocks noChangeAspect="1"/>
            </p:cNvPicPr>
            <p:nvPr/>
          </p:nvPicPr>
          <p:blipFill>
            <a:blip r:embed="rId2" cstate="print"/>
            <a:srcRect l="25834" r="6805"/>
            <a:stretch>
              <a:fillRect/>
            </a:stretch>
          </p:blipFill>
          <p:spPr>
            <a:xfrm>
              <a:off x="6927850" y="636982"/>
              <a:ext cx="2139950" cy="2106915"/>
            </a:xfrm>
            <a:prstGeom prst="rect">
              <a:avLst/>
            </a:prstGeom>
          </p:spPr>
        </p:pic>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Matt Smith</a:t>
              </a:r>
            </a:p>
          </p:txBody>
        </p:sp>
      </p:gr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Step 1: go back and start again</a:t>
            </a: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a:t>Matt Smith, recent unpublished work</a:t>
            </a:r>
          </a:p>
        </p:txBody>
      </p:sp>
      <p:pic>
        <p:nvPicPr>
          <p:cNvPr id="34818" name="Picture 2"/>
          <p:cNvPicPr>
            <a:picLocks noChangeAspect="1" noChangeArrowheads="1"/>
          </p:cNvPicPr>
          <p:nvPr/>
        </p:nvPicPr>
        <p:blipFill>
          <a:blip r:embed="rId3" cstate="print"/>
          <a:srcRect/>
          <a:stretch>
            <a:fillRect/>
          </a:stretch>
        </p:blipFill>
        <p:spPr bwMode="auto">
          <a:xfrm>
            <a:off x="504825" y="1557338"/>
            <a:ext cx="5872002" cy="44910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Joined up ecology: enabling the collective mind</a:t>
            </a:r>
          </a:p>
        </p:txBody>
      </p:sp>
      <p:pic>
        <p:nvPicPr>
          <p:cNvPr id="108548" name="Picture 4" descr="http://api.ning.com/files/lpHIPu4aWJ3nsZTIGbFu3rkCOIwiUIP-EnA796UrCUea5B6Kh4LUlYDbPjBWNRfY20xI3hLCArdWSItwCKMGPucBXFF*e1g2/Mind.jpg"/>
          <p:cNvPicPr>
            <a:picLocks noChangeAspect="1" noChangeArrowheads="1"/>
          </p:cNvPicPr>
          <p:nvPr/>
        </p:nvPicPr>
        <p:blipFill>
          <a:blip r:embed="rId2" cstate="print"/>
          <a:srcRect/>
          <a:stretch>
            <a:fillRect/>
          </a:stretch>
        </p:blipFill>
        <p:spPr bwMode="auto">
          <a:xfrm>
            <a:off x="1320800" y="779286"/>
            <a:ext cx="6616700" cy="527244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Defensible Modelling, Plug and Play Modelling, Publishing Extensible Models</a:t>
            </a:r>
          </a:p>
        </p:txBody>
      </p:sp>
      <p:sp>
        <p:nvSpPr>
          <p:cNvPr id="9" name="TextBox 8"/>
          <p:cNvSpPr txBox="1"/>
          <p:nvPr/>
        </p:nvSpPr>
        <p:spPr>
          <a:xfrm>
            <a:off x="366908" y="6395025"/>
            <a:ext cx="8777092" cy="400110"/>
          </a:xfrm>
          <a:prstGeom prst="rect">
            <a:avLst/>
          </a:prstGeom>
          <a:noFill/>
        </p:spPr>
        <p:txBody>
          <a:bodyPr wrap="square" rtlCol="0">
            <a:spAutoFit/>
          </a:bodyPr>
          <a:lstStyle/>
          <a:p>
            <a:pPr algn="r"/>
            <a:r>
              <a:rPr lang="en-GB" sz="2000"/>
              <a:t>Matt Smith internal email May 2010</a:t>
            </a:r>
          </a:p>
        </p:txBody>
      </p:sp>
      <p:pic>
        <p:nvPicPr>
          <p:cNvPr id="8" name="GCM Compose2x4.wmv">
            <a:hlinkClick r:id="" action="ppaction://media"/>
          </p:cNvPr>
          <p:cNvPicPr>
            <a:picLocks noRot="1" noChangeAspect="1"/>
          </p:cNvPicPr>
          <p:nvPr>
            <a:videoFile r:link="rId1"/>
          </p:nvPr>
        </p:nvPicPr>
        <p:blipFill>
          <a:blip r:embed="rId3" cstate="print"/>
          <a:stretch>
            <a:fillRect/>
          </a:stretch>
        </p:blipFill>
        <p:spPr>
          <a:xfrm>
            <a:off x="261257" y="993320"/>
            <a:ext cx="8581170" cy="48269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Defensible Modelling, Plug and Play Modelling, Publishing Extensible Models</a:t>
            </a:r>
          </a:p>
        </p:txBody>
      </p:sp>
      <p:sp>
        <p:nvSpPr>
          <p:cNvPr id="9" name="TextBox 8"/>
          <p:cNvSpPr txBox="1"/>
          <p:nvPr/>
        </p:nvSpPr>
        <p:spPr>
          <a:xfrm>
            <a:off x="366908" y="6395025"/>
            <a:ext cx="8777092" cy="400110"/>
          </a:xfrm>
          <a:prstGeom prst="rect">
            <a:avLst/>
          </a:prstGeom>
          <a:noFill/>
        </p:spPr>
        <p:txBody>
          <a:bodyPr wrap="square" rtlCol="0">
            <a:spAutoFit/>
          </a:bodyPr>
          <a:lstStyle/>
          <a:p>
            <a:pPr algn="r"/>
            <a:r>
              <a:rPr lang="en-GB" sz="2000"/>
              <a:t>Matt Smith internal email May 2010</a:t>
            </a:r>
          </a:p>
        </p:txBody>
      </p:sp>
      <p:pic>
        <p:nvPicPr>
          <p:cNvPr id="38916" name="Picture 4" descr="http://research.microsoft.com/en-us/people/i/vassilyl.png"/>
          <p:cNvPicPr>
            <a:picLocks noChangeAspect="1" noChangeArrowheads="1"/>
          </p:cNvPicPr>
          <p:nvPr/>
        </p:nvPicPr>
        <p:blipFill>
          <a:blip r:embed="rId2" cstate="print"/>
          <a:srcRect/>
          <a:stretch>
            <a:fillRect/>
          </a:stretch>
        </p:blipFill>
        <p:spPr bwMode="auto">
          <a:xfrm>
            <a:off x="6694487" y="701674"/>
            <a:ext cx="2174875" cy="2174875"/>
          </a:xfrm>
          <a:prstGeom prst="rect">
            <a:avLst/>
          </a:prstGeom>
          <a:noFill/>
        </p:spPr>
      </p:pic>
      <p:sp>
        <p:nvSpPr>
          <p:cNvPr id="12" name="TextBox 11"/>
          <p:cNvSpPr txBox="1"/>
          <p:nvPr/>
        </p:nvSpPr>
        <p:spPr>
          <a:xfrm>
            <a:off x="6886576" y="3000375"/>
            <a:ext cx="2124074" cy="400110"/>
          </a:xfrm>
          <a:prstGeom prst="rect">
            <a:avLst/>
          </a:prstGeom>
          <a:noFill/>
        </p:spPr>
        <p:txBody>
          <a:bodyPr wrap="square" rtlCol="0">
            <a:spAutoFit/>
          </a:bodyPr>
          <a:lstStyle/>
          <a:p>
            <a:r>
              <a:rPr lang="en-GB" sz="2000">
                <a:solidFill>
                  <a:schemeClr val="bg1"/>
                </a:solidFill>
              </a:rPr>
              <a:t>Vassily Lyutsarev</a:t>
            </a:r>
          </a:p>
        </p:txBody>
      </p:sp>
      <p:pic>
        <p:nvPicPr>
          <p:cNvPr id="38917" name="Picture 5"/>
          <p:cNvPicPr>
            <a:picLocks noChangeAspect="1" noChangeArrowheads="1"/>
          </p:cNvPicPr>
          <p:nvPr/>
        </p:nvPicPr>
        <p:blipFill>
          <a:blip r:embed="rId3" cstate="print"/>
          <a:srcRect/>
          <a:stretch>
            <a:fillRect/>
          </a:stretch>
        </p:blipFill>
        <p:spPr bwMode="auto">
          <a:xfrm>
            <a:off x="865498" y="3028949"/>
            <a:ext cx="4349440" cy="3095625"/>
          </a:xfrm>
          <a:prstGeom prst="rect">
            <a:avLst/>
          </a:prstGeom>
          <a:noFill/>
          <a:ln w="9525">
            <a:noFill/>
            <a:miter lim="800000"/>
            <a:headEnd/>
            <a:tailEnd/>
          </a:ln>
        </p:spPr>
      </p:pic>
      <p:grpSp>
        <p:nvGrpSpPr>
          <p:cNvPr id="14" name="Group 13"/>
          <p:cNvGrpSpPr/>
          <p:nvPr/>
        </p:nvGrpSpPr>
        <p:grpSpPr>
          <a:xfrm>
            <a:off x="271463" y="866774"/>
            <a:ext cx="5438045" cy="1914525"/>
            <a:chOff x="252413" y="1781174"/>
            <a:chExt cx="5438045" cy="1914525"/>
          </a:xfrm>
        </p:grpSpPr>
        <p:pic>
          <p:nvPicPr>
            <p:cNvPr id="38914" name="Picture 2"/>
            <p:cNvPicPr>
              <a:picLocks noChangeAspect="1" noChangeArrowheads="1"/>
            </p:cNvPicPr>
            <p:nvPr/>
          </p:nvPicPr>
          <p:blipFill>
            <a:blip r:embed="rId4" cstate="print"/>
            <a:srcRect t="58842"/>
            <a:stretch>
              <a:fillRect/>
            </a:stretch>
          </p:blipFill>
          <p:spPr bwMode="auto">
            <a:xfrm>
              <a:off x="252413" y="2476500"/>
              <a:ext cx="5438045" cy="1219199"/>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b="73312"/>
            <a:stretch>
              <a:fillRect/>
            </a:stretch>
          </p:blipFill>
          <p:spPr bwMode="auto">
            <a:xfrm>
              <a:off x="252413" y="1781174"/>
              <a:ext cx="5438045" cy="790576"/>
            </a:xfrm>
            <a:prstGeom prst="rect">
              <a:avLst/>
            </a:prstGeom>
            <a:noFill/>
            <a:ln w="9525">
              <a:noFill/>
              <a:miter lim="800000"/>
              <a:headEnd/>
              <a:tailEnd/>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Where next? Multi-scale Modelling</a:t>
            </a:r>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Drew Purves</a:t>
            </a: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Putting the trees into the forests</a:t>
            </a: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a:t>Purves et al</a:t>
            </a:r>
            <a:r>
              <a:rPr lang="en-GB" sz="2000" i="1"/>
              <a:t>., PNAS, PLoS-One, Ecological Monographs, Proc Roy Soc B</a:t>
            </a:r>
          </a:p>
        </p:txBody>
      </p:sp>
      <p:pic>
        <p:nvPicPr>
          <p:cNvPr id="14" name="Picture 13" descr="Drew1_bw_sm.jpg"/>
          <p:cNvPicPr>
            <a:picLocks noChangeAspect="1"/>
          </p:cNvPicPr>
          <p:nvPr/>
        </p:nvPicPr>
        <p:blipFill>
          <a:blip r:embed="rId2" cstate="print"/>
          <a:stretch>
            <a:fillRect/>
          </a:stretch>
        </p:blipFill>
        <p:spPr>
          <a:xfrm>
            <a:off x="6885212" y="598715"/>
            <a:ext cx="1852387" cy="2117014"/>
          </a:xfrm>
          <a:prstGeom prst="rect">
            <a:avLst/>
          </a:prstGeom>
        </p:spPr>
      </p:pic>
      <p:pic>
        <p:nvPicPr>
          <p:cNvPr id="17" name="Picture 4"/>
          <p:cNvPicPr>
            <a:picLocks noChangeAspect="1" noChangeArrowheads="1"/>
          </p:cNvPicPr>
          <p:nvPr/>
        </p:nvPicPr>
        <p:blipFill>
          <a:blip r:embed="rId3" cstate="print"/>
          <a:srcRect l="25625" t="25000" r="31250" b="31410"/>
          <a:stretch>
            <a:fillRect/>
          </a:stretch>
        </p:blipFill>
        <p:spPr bwMode="auto">
          <a:xfrm>
            <a:off x="364760" y="1505343"/>
            <a:ext cx="2475808" cy="1829945"/>
          </a:xfrm>
          <a:prstGeom prst="rect">
            <a:avLst/>
          </a:prstGeom>
          <a:noFill/>
          <a:ln w="9525">
            <a:noFill/>
            <a:miter lim="800000"/>
            <a:headEnd/>
            <a:tailEnd/>
          </a:ln>
          <a:effectLst>
            <a:glow rad="228600">
              <a:schemeClr val="bg2">
                <a:alpha val="40000"/>
              </a:schemeClr>
            </a:glow>
          </a:effectLst>
        </p:spPr>
      </p:pic>
      <p:pic>
        <p:nvPicPr>
          <p:cNvPr id="18" name="Picture 17"/>
          <p:cNvPicPr>
            <a:picLocks noChangeAspect="1" noChangeArrowheads="1"/>
          </p:cNvPicPr>
          <p:nvPr/>
        </p:nvPicPr>
        <p:blipFill>
          <a:blip r:embed="rId4" cstate="print"/>
          <a:srcRect r="47190"/>
          <a:stretch>
            <a:fillRect/>
          </a:stretch>
        </p:blipFill>
        <p:spPr bwMode="auto">
          <a:xfrm>
            <a:off x="3621430" y="1508106"/>
            <a:ext cx="2851942" cy="3683509"/>
          </a:xfrm>
          <a:prstGeom prst="rect">
            <a:avLst/>
          </a:prstGeom>
          <a:noFill/>
          <a:ln w="9525">
            <a:noFill/>
            <a:miter lim="800000"/>
            <a:headEnd/>
            <a:tailEnd/>
          </a:ln>
          <a:effectLst>
            <a:glow rad="228600">
              <a:schemeClr val="bg1">
                <a:lumMod val="95000"/>
                <a:alpha val="40000"/>
              </a:schemeClr>
            </a:glow>
          </a:effectLst>
        </p:spPr>
      </p:pic>
      <p:pic>
        <p:nvPicPr>
          <p:cNvPr id="19" name="Picture 2"/>
          <p:cNvPicPr>
            <a:picLocks noChangeAspect="1" noChangeArrowheads="1"/>
          </p:cNvPicPr>
          <p:nvPr/>
        </p:nvPicPr>
        <p:blipFill>
          <a:blip r:embed="rId5" cstate="print"/>
          <a:srcRect/>
          <a:stretch>
            <a:fillRect/>
          </a:stretch>
        </p:blipFill>
        <p:spPr bwMode="auto">
          <a:xfrm>
            <a:off x="344713" y="3881210"/>
            <a:ext cx="4813708" cy="2041769"/>
          </a:xfrm>
          <a:prstGeom prst="rect">
            <a:avLst/>
          </a:prstGeom>
          <a:noFill/>
          <a:ln w="9525">
            <a:noFill/>
            <a:miter lim="800000"/>
            <a:headEnd/>
            <a:tailEnd/>
          </a:ln>
          <a:effectLst>
            <a:glow rad="228600">
              <a:schemeClr val="bg1">
                <a:lumMod val="9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Why science at Microsoft Research?</a:t>
            </a:r>
          </a:p>
        </p:txBody>
      </p:sp>
      <p:sp>
        <p:nvSpPr>
          <p:cNvPr id="7" name="TextBox 6"/>
          <p:cNvSpPr txBox="1"/>
          <p:nvPr/>
        </p:nvSpPr>
        <p:spPr>
          <a:xfrm>
            <a:off x="385705" y="931825"/>
            <a:ext cx="7704243" cy="4708981"/>
          </a:xfrm>
          <a:prstGeom prst="rect">
            <a:avLst/>
          </a:prstGeom>
          <a:noFill/>
        </p:spPr>
        <p:txBody>
          <a:bodyPr wrap="square" rtlCol="0">
            <a:spAutoFit/>
          </a:bodyPr>
          <a:lstStyle/>
          <a:p>
            <a:pPr marL="342900" indent="-342900"/>
            <a:r>
              <a:rPr lang="en-GB" sz="2000" dirty="0">
                <a:solidFill>
                  <a:schemeClr val="bg2">
                    <a:lumMod val="50000"/>
                  </a:schemeClr>
                </a:solidFill>
              </a:rPr>
              <a:t>Science </a:t>
            </a:r>
            <a:r>
              <a:rPr lang="en-GB" sz="2000">
                <a:solidFill>
                  <a:schemeClr val="bg2">
                    <a:lumMod val="50000"/>
                  </a:schemeClr>
                </a:solidFill>
              </a:rPr>
              <a:t>is a key </a:t>
            </a:r>
            <a:r>
              <a:rPr lang="en-GB" sz="2000" dirty="0">
                <a:solidFill>
                  <a:schemeClr val="bg2">
                    <a:lumMod val="50000"/>
                  </a:schemeClr>
                </a:solidFill>
              </a:rPr>
              <a:t>driver of </a:t>
            </a:r>
            <a:r>
              <a:rPr lang="en-GB" sz="2000">
                <a:solidFill>
                  <a:schemeClr val="bg2">
                    <a:lumMod val="50000"/>
                  </a:schemeClr>
                </a:solidFill>
              </a:rPr>
              <a:t>our times</a:t>
            </a:r>
            <a:endParaRPr lang="en-GB" sz="2000" dirty="0">
              <a:solidFill>
                <a:schemeClr val="bg2">
                  <a:lumMod val="50000"/>
                </a:schemeClr>
              </a:solidFill>
            </a:endParaRPr>
          </a:p>
          <a:p>
            <a:pPr marL="342900" indent="-342900"/>
            <a:r>
              <a:rPr lang="en-GB" sz="2000">
                <a:solidFill>
                  <a:schemeClr val="bg1">
                    <a:lumMod val="75000"/>
                  </a:schemeClr>
                </a:solidFill>
              </a:rPr>
              <a:t>	*  Global challenges</a:t>
            </a:r>
          </a:p>
          <a:p>
            <a:pPr marL="342900" indent="-342900"/>
            <a:r>
              <a:rPr lang="en-GB" sz="2000">
                <a:solidFill>
                  <a:schemeClr val="bg1">
                    <a:lumMod val="75000"/>
                  </a:schemeClr>
                </a:solidFill>
              </a:rPr>
              <a:t>	*  </a:t>
            </a:r>
            <a:r>
              <a:rPr lang="en-GB" sz="2000" dirty="0">
                <a:solidFill>
                  <a:schemeClr val="bg1">
                    <a:lumMod val="75000"/>
                  </a:schemeClr>
                </a:solidFill>
              </a:rPr>
              <a:t>21</a:t>
            </a:r>
            <a:r>
              <a:rPr lang="en-GB" sz="2000" baseline="30000" dirty="0">
                <a:solidFill>
                  <a:schemeClr val="bg1">
                    <a:lumMod val="75000"/>
                  </a:schemeClr>
                </a:solidFill>
              </a:rPr>
              <a:t>st</a:t>
            </a:r>
            <a:r>
              <a:rPr lang="en-GB" sz="2000" dirty="0">
                <a:solidFill>
                  <a:schemeClr val="bg1">
                    <a:lumMod val="75000"/>
                  </a:schemeClr>
                </a:solidFill>
              </a:rPr>
              <a:t> </a:t>
            </a:r>
            <a:r>
              <a:rPr lang="en-GB" sz="2000">
                <a:solidFill>
                  <a:schemeClr val="bg1">
                    <a:lumMod val="75000"/>
                  </a:schemeClr>
                </a:solidFill>
              </a:rPr>
              <a:t>century economy</a:t>
            </a:r>
          </a:p>
          <a:p>
            <a:pPr marL="342900" indent="-342900"/>
            <a:r>
              <a:rPr lang="en-GB" sz="2000">
                <a:solidFill>
                  <a:schemeClr val="bg1">
                    <a:lumMod val="75000"/>
                  </a:schemeClr>
                </a:solidFill>
              </a:rPr>
              <a:t>	*  </a:t>
            </a:r>
            <a:r>
              <a:rPr lang="en-GB" sz="2000" dirty="0">
                <a:solidFill>
                  <a:schemeClr val="bg1">
                    <a:lumMod val="75000"/>
                  </a:schemeClr>
                </a:solidFill>
              </a:rPr>
              <a:t>Healthcare, Agriculture, Energy, Nanotech, Biotech </a:t>
            </a:r>
          </a:p>
          <a:p>
            <a:endParaRPr lang="en-GB" sz="2000" dirty="0">
              <a:solidFill>
                <a:schemeClr val="bg1">
                  <a:lumMod val="75000"/>
                </a:schemeClr>
              </a:solidFill>
            </a:endParaRPr>
          </a:p>
          <a:p>
            <a:r>
              <a:rPr lang="en-GB" sz="2000">
                <a:solidFill>
                  <a:schemeClr val="bg2">
                    <a:lumMod val="50000"/>
                  </a:schemeClr>
                </a:solidFill>
              </a:rPr>
              <a:t>A new kind of science</a:t>
            </a:r>
          </a:p>
          <a:p>
            <a:pPr marL="361950" indent="-361950"/>
            <a:r>
              <a:rPr lang="en-GB" sz="2000" b="1">
                <a:solidFill>
                  <a:schemeClr val="bg1">
                    <a:lumMod val="75000"/>
                  </a:schemeClr>
                </a:solidFill>
              </a:rPr>
              <a:t>	</a:t>
            </a:r>
            <a:r>
              <a:rPr lang="en-GB" sz="2000">
                <a:solidFill>
                  <a:schemeClr val="bg1">
                    <a:lumMod val="75000"/>
                  </a:schemeClr>
                </a:solidFill>
              </a:rPr>
              <a:t>*  Complex, interacting, non-linear, multi-scale</a:t>
            </a:r>
            <a:endParaRPr lang="en-GB" sz="2000" dirty="0">
              <a:solidFill>
                <a:schemeClr val="bg1">
                  <a:lumMod val="75000"/>
                </a:schemeClr>
              </a:solidFill>
            </a:endParaRPr>
          </a:p>
          <a:p>
            <a:pPr marL="361950" indent="-361950"/>
            <a:r>
              <a:rPr lang="en-GB" sz="2000" dirty="0">
                <a:solidFill>
                  <a:schemeClr val="bg1">
                    <a:lumMod val="75000"/>
                  </a:schemeClr>
                </a:solidFill>
              </a:rPr>
              <a:t>	</a:t>
            </a:r>
            <a:r>
              <a:rPr lang="en-GB" sz="2000">
                <a:solidFill>
                  <a:schemeClr val="bg1">
                    <a:lumMod val="75000"/>
                  </a:schemeClr>
                </a:solidFill>
              </a:rPr>
              <a:t>*  Computational and scientific barriers not separable</a:t>
            </a:r>
          </a:p>
          <a:p>
            <a:endParaRPr lang="en-GB" sz="2000" dirty="0">
              <a:solidFill>
                <a:schemeClr val="bg1">
                  <a:lumMod val="75000"/>
                </a:schemeClr>
              </a:solidFill>
            </a:endParaRPr>
          </a:p>
          <a:p>
            <a:r>
              <a:rPr lang="en-GB" sz="2000">
                <a:solidFill>
                  <a:schemeClr val="bg2">
                    <a:lumMod val="50000"/>
                  </a:schemeClr>
                </a:solidFill>
              </a:rPr>
              <a:t>Business case</a:t>
            </a:r>
            <a:endParaRPr lang="en-GB" sz="2000" dirty="0">
              <a:solidFill>
                <a:schemeClr val="bg2">
                  <a:lumMod val="50000"/>
                </a:schemeClr>
              </a:solidFill>
            </a:endParaRPr>
          </a:p>
          <a:p>
            <a:pPr marL="361950" indent="-361950"/>
            <a:r>
              <a:rPr lang="en-GB" sz="2000" dirty="0">
                <a:solidFill>
                  <a:schemeClr val="bg1">
                    <a:lumMod val="75000"/>
                  </a:schemeClr>
                </a:solidFill>
              </a:rPr>
              <a:t>	*  </a:t>
            </a:r>
            <a:r>
              <a:rPr lang="en-GB" sz="2000">
                <a:solidFill>
                  <a:schemeClr val="bg1">
                    <a:lumMod val="75000"/>
                  </a:schemeClr>
                </a:solidFill>
              </a:rPr>
              <a:t>Emerging markets</a:t>
            </a:r>
            <a:endParaRPr lang="en-GB" sz="2000" dirty="0">
              <a:solidFill>
                <a:schemeClr val="bg1">
                  <a:lumMod val="75000"/>
                </a:schemeClr>
              </a:solidFill>
            </a:endParaRPr>
          </a:p>
          <a:p>
            <a:pPr marL="361950" indent="-361950"/>
            <a:r>
              <a:rPr lang="en-GB" sz="2000" dirty="0">
                <a:solidFill>
                  <a:schemeClr val="bg1">
                    <a:lumMod val="75000"/>
                  </a:schemeClr>
                </a:solidFill>
              </a:rPr>
              <a:t>	*  Ecosystem engineering</a:t>
            </a:r>
          </a:p>
          <a:p>
            <a:pPr marL="361950" indent="-361950"/>
            <a:r>
              <a:rPr lang="en-GB" sz="2000" dirty="0">
                <a:solidFill>
                  <a:schemeClr val="bg1">
                    <a:lumMod val="75000"/>
                  </a:schemeClr>
                </a:solidFill>
              </a:rPr>
              <a:t>	*  Pushing </a:t>
            </a:r>
            <a:r>
              <a:rPr lang="en-GB" sz="2000">
                <a:solidFill>
                  <a:schemeClr val="bg1">
                    <a:lumMod val="75000"/>
                  </a:schemeClr>
                </a:solidFill>
              </a:rPr>
              <a:t>the envelope</a:t>
            </a:r>
          </a:p>
          <a:p>
            <a:pPr marL="361950" indent="-361950"/>
            <a:r>
              <a:rPr lang="en-GB" sz="2000">
                <a:solidFill>
                  <a:schemeClr val="bg1">
                    <a:lumMod val="75000"/>
                  </a:schemeClr>
                </a:solidFill>
              </a:rPr>
              <a:t>	*  Spin-offs</a:t>
            </a:r>
            <a:endParaRPr lang="en-GB" sz="2000" dirty="0">
              <a:solidFill>
                <a:schemeClr val="bg1">
                  <a:lumMod val="75000"/>
                </a:schemeClr>
              </a:solidFill>
            </a:endParaRPr>
          </a:p>
          <a:p>
            <a:pPr marL="361950" indent="-361950"/>
            <a:r>
              <a:rPr lang="en-GB" sz="2000" dirty="0">
                <a:solidFill>
                  <a:schemeClr val="bg1">
                    <a:lumMod val="75000"/>
                  </a:schemeClr>
                </a:solidFill>
              </a:rPr>
              <a:t>	*  Moral imperative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81490004.JPG"/>
          <p:cNvPicPr>
            <a:picLocks noChangeAspect="1"/>
          </p:cNvPicPr>
          <p:nvPr/>
        </p:nvPicPr>
        <p:blipFill>
          <a:blip r:embed="rId2" cstate="print"/>
          <a:srcRect l="23492" r="8571"/>
          <a:stretch>
            <a:fillRect/>
          </a:stretch>
        </p:blipFill>
        <p:spPr>
          <a:xfrm>
            <a:off x="6700159" y="661356"/>
            <a:ext cx="2198915" cy="2146633"/>
          </a:xfrm>
          <a:prstGeom prst="rect">
            <a:avLst/>
          </a:prstGeom>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Multi-scale Modelling</a:t>
            </a:r>
          </a:p>
        </p:txBody>
      </p:sp>
      <p:sp>
        <p:nvSpPr>
          <p:cNvPr id="9" name="TextBox 8"/>
          <p:cNvSpPr txBox="1"/>
          <p:nvPr/>
        </p:nvSpPr>
        <p:spPr>
          <a:xfrm>
            <a:off x="6905626" y="2733675"/>
            <a:ext cx="1895474" cy="400110"/>
          </a:xfrm>
          <a:prstGeom prst="rect">
            <a:avLst/>
          </a:prstGeom>
          <a:noFill/>
        </p:spPr>
        <p:txBody>
          <a:bodyPr wrap="square" rtlCol="0">
            <a:spAutoFit/>
          </a:bodyPr>
          <a:lstStyle/>
          <a:p>
            <a:r>
              <a:rPr lang="en-GB" sz="2000">
                <a:solidFill>
                  <a:schemeClr val="bg1"/>
                </a:solidFill>
              </a:rPr>
              <a:t>Mark Vanderwel</a:t>
            </a: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Putting the trees into the forests</a:t>
            </a: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a:t>Mark Vanderwel, recent unpublished work</a:t>
            </a:r>
          </a:p>
        </p:txBody>
      </p:sp>
      <p:pic>
        <p:nvPicPr>
          <p:cNvPr id="35843" name="Picture 3"/>
          <p:cNvPicPr>
            <a:picLocks noChangeAspect="1" noChangeArrowheads="1"/>
          </p:cNvPicPr>
          <p:nvPr/>
        </p:nvPicPr>
        <p:blipFill>
          <a:blip r:embed="rId3" cstate="print"/>
          <a:srcRect l="19500" t="32586" r="26375" b="12069"/>
          <a:stretch>
            <a:fillRect/>
          </a:stretch>
        </p:blipFill>
        <p:spPr bwMode="auto">
          <a:xfrm>
            <a:off x="495300" y="1596812"/>
            <a:ext cx="5657850" cy="419438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81490004.JPG"/>
          <p:cNvPicPr>
            <a:picLocks noChangeAspect="1"/>
          </p:cNvPicPr>
          <p:nvPr/>
        </p:nvPicPr>
        <p:blipFill>
          <a:blip r:embed="rId2" cstate="print"/>
          <a:srcRect l="23492" r="8571"/>
          <a:stretch>
            <a:fillRect/>
          </a:stretch>
        </p:blipFill>
        <p:spPr>
          <a:xfrm>
            <a:off x="6814459" y="623256"/>
            <a:ext cx="2198915" cy="2146633"/>
          </a:xfrm>
          <a:prstGeom prst="rect">
            <a:avLst/>
          </a:prstGeom>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Multi-scale Modelling</a:t>
            </a:r>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Mark Vanderwel</a:t>
            </a: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Putting the trees into the forests</a:t>
            </a: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a:t>Mark Vanderwel, recent unpublished work</a:t>
            </a:r>
          </a:p>
        </p:txBody>
      </p:sp>
      <p:pic>
        <p:nvPicPr>
          <p:cNvPr id="37890" name="Picture 2"/>
          <p:cNvPicPr>
            <a:picLocks noChangeAspect="1" noChangeArrowheads="1"/>
          </p:cNvPicPr>
          <p:nvPr/>
        </p:nvPicPr>
        <p:blipFill>
          <a:blip r:embed="rId3" cstate="print"/>
          <a:srcRect l="18250" t="40463" r="17625" b="12931"/>
          <a:stretch>
            <a:fillRect/>
          </a:stretch>
        </p:blipFill>
        <p:spPr bwMode="auto">
          <a:xfrm>
            <a:off x="514350" y="1676400"/>
            <a:ext cx="8134350" cy="428624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81490004.JPG"/>
          <p:cNvPicPr>
            <a:picLocks noChangeAspect="1"/>
          </p:cNvPicPr>
          <p:nvPr/>
        </p:nvPicPr>
        <p:blipFill>
          <a:blip r:embed="rId2" cstate="print"/>
          <a:srcRect l="23492" r="8571"/>
          <a:stretch>
            <a:fillRect/>
          </a:stretch>
        </p:blipFill>
        <p:spPr>
          <a:xfrm>
            <a:off x="6814459" y="623256"/>
            <a:ext cx="2198915" cy="2146633"/>
          </a:xfrm>
          <a:prstGeom prst="rect">
            <a:avLst/>
          </a:prstGeom>
        </p:spPr>
      </p:pic>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Multi-scale Modelling</a:t>
            </a:r>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Mark Vanderwel</a:t>
            </a:r>
          </a:p>
        </p:txBody>
      </p:sp>
      <p:sp>
        <p:nvSpPr>
          <p:cNvPr id="11" name="TextBox 10"/>
          <p:cNvSpPr txBox="1"/>
          <p:nvPr/>
        </p:nvSpPr>
        <p:spPr>
          <a:xfrm>
            <a:off x="219074" y="838200"/>
            <a:ext cx="8734425" cy="400110"/>
          </a:xfrm>
          <a:prstGeom prst="rect">
            <a:avLst/>
          </a:prstGeom>
          <a:noFill/>
        </p:spPr>
        <p:txBody>
          <a:bodyPr wrap="square" rtlCol="0">
            <a:spAutoFit/>
          </a:bodyPr>
          <a:lstStyle/>
          <a:p>
            <a:r>
              <a:rPr lang="en-GB" sz="2000">
                <a:solidFill>
                  <a:schemeClr val="bg2">
                    <a:lumMod val="50000"/>
                  </a:schemeClr>
                </a:solidFill>
              </a:rPr>
              <a:t>Putting the trees into the forests</a:t>
            </a:r>
          </a:p>
        </p:txBody>
      </p:sp>
      <p:sp>
        <p:nvSpPr>
          <p:cNvPr id="12" name="TextBox 11"/>
          <p:cNvSpPr txBox="1"/>
          <p:nvPr/>
        </p:nvSpPr>
        <p:spPr>
          <a:xfrm>
            <a:off x="366908" y="6395025"/>
            <a:ext cx="8777092" cy="400110"/>
          </a:xfrm>
          <a:prstGeom prst="rect">
            <a:avLst/>
          </a:prstGeom>
          <a:noFill/>
        </p:spPr>
        <p:txBody>
          <a:bodyPr wrap="square" rtlCol="0">
            <a:spAutoFit/>
          </a:bodyPr>
          <a:lstStyle/>
          <a:p>
            <a:pPr algn="r"/>
            <a:r>
              <a:rPr lang="en-GB" sz="2000"/>
              <a:t>Mark Vanderwel, recent unpublished work</a:t>
            </a:r>
          </a:p>
        </p:txBody>
      </p:sp>
      <p:pic>
        <p:nvPicPr>
          <p:cNvPr id="36866" name="Picture 2"/>
          <p:cNvPicPr>
            <a:picLocks noChangeAspect="1" noChangeArrowheads="1"/>
          </p:cNvPicPr>
          <p:nvPr/>
        </p:nvPicPr>
        <p:blipFill>
          <a:blip r:embed="rId3" cstate="print"/>
          <a:srcRect l="18375" t="41552" r="20250" b="17931"/>
          <a:stretch>
            <a:fillRect/>
          </a:stretch>
        </p:blipFill>
        <p:spPr bwMode="auto">
          <a:xfrm>
            <a:off x="457199" y="1638300"/>
            <a:ext cx="8358491" cy="40005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Where next? Community Ecology</a:t>
            </a:r>
          </a:p>
        </p:txBody>
      </p:sp>
      <p:sp>
        <p:nvSpPr>
          <p:cNvPr id="9" name="TextBox 8"/>
          <p:cNvSpPr txBox="1"/>
          <p:nvPr/>
        </p:nvSpPr>
        <p:spPr>
          <a:xfrm>
            <a:off x="7019926" y="2695575"/>
            <a:ext cx="1895474" cy="400110"/>
          </a:xfrm>
          <a:prstGeom prst="rect">
            <a:avLst/>
          </a:prstGeom>
          <a:noFill/>
        </p:spPr>
        <p:txBody>
          <a:bodyPr wrap="square" rtlCol="0">
            <a:spAutoFit/>
          </a:bodyPr>
          <a:lstStyle/>
          <a:p>
            <a:r>
              <a:rPr lang="en-GB" sz="2000">
                <a:solidFill>
                  <a:schemeClr val="bg1"/>
                </a:solidFill>
              </a:rPr>
              <a:t>Emily Lines</a:t>
            </a:r>
          </a:p>
        </p:txBody>
      </p:sp>
      <p:sp>
        <p:nvSpPr>
          <p:cNvPr id="12" name="TextBox 11"/>
          <p:cNvSpPr txBox="1"/>
          <p:nvPr/>
        </p:nvSpPr>
        <p:spPr>
          <a:xfrm>
            <a:off x="366908" y="6395025"/>
            <a:ext cx="8777092" cy="338554"/>
          </a:xfrm>
          <a:prstGeom prst="rect">
            <a:avLst/>
          </a:prstGeom>
          <a:noFill/>
        </p:spPr>
        <p:txBody>
          <a:bodyPr wrap="square" rtlCol="0">
            <a:spAutoFit/>
          </a:bodyPr>
          <a:lstStyle/>
          <a:p>
            <a:pPr algn="r"/>
            <a:r>
              <a:rPr lang="en-GB" sz="1600" u="sng">
                <a:hlinkClick r:id="rId2"/>
              </a:rPr>
              <a:t>http://sharepointemea/sites/cscience/data/FetchClimate/Fetch%20Climate%20Get%20Started.docx</a:t>
            </a:r>
            <a:endParaRPr lang="en-GB" sz="1600"/>
          </a:p>
        </p:txBody>
      </p:sp>
      <p:grpSp>
        <p:nvGrpSpPr>
          <p:cNvPr id="16" name="Group 15"/>
          <p:cNvGrpSpPr/>
          <p:nvPr/>
        </p:nvGrpSpPr>
        <p:grpSpPr>
          <a:xfrm>
            <a:off x="336060" y="1142999"/>
            <a:ext cx="6135077" cy="3501292"/>
            <a:chOff x="890954" y="2211754"/>
            <a:chExt cx="4446954" cy="2149231"/>
          </a:xfrm>
        </p:grpSpPr>
        <p:sp>
          <p:nvSpPr>
            <p:cNvPr id="15" name="Rectangle 14"/>
            <p:cNvSpPr/>
            <p:nvPr/>
          </p:nvSpPr>
          <p:spPr>
            <a:xfrm>
              <a:off x="890954" y="2211754"/>
              <a:ext cx="4446954" cy="214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cstate="print"/>
            <a:srcRect b="49474"/>
            <a:stretch>
              <a:fillRect/>
            </a:stretch>
          </p:blipFill>
          <p:spPr bwMode="auto">
            <a:xfrm>
              <a:off x="942975" y="2362200"/>
              <a:ext cx="2152650" cy="18288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t="50000"/>
            <a:stretch>
              <a:fillRect/>
            </a:stretch>
          </p:blipFill>
          <p:spPr bwMode="auto">
            <a:xfrm>
              <a:off x="3114675" y="2448165"/>
              <a:ext cx="2152650" cy="1809750"/>
            </a:xfrm>
            <a:prstGeom prst="rect">
              <a:avLst/>
            </a:prstGeom>
            <a:noFill/>
            <a:ln w="9525">
              <a:noFill/>
              <a:miter lim="800000"/>
              <a:headEnd/>
              <a:tailEnd/>
            </a:ln>
          </p:spPr>
        </p:pic>
        <p:sp>
          <p:nvSpPr>
            <p:cNvPr id="14" name="Rectangle 13"/>
            <p:cNvSpPr/>
            <p:nvPr/>
          </p:nvSpPr>
          <p:spPr>
            <a:xfrm>
              <a:off x="1594338" y="2274277"/>
              <a:ext cx="1070708" cy="187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9" name="Picture 5" descr="http://research.microsoft.com/en-us/people/dpurves/emilyl.jpg"/>
          <p:cNvPicPr>
            <a:picLocks noChangeAspect="1" noChangeArrowheads="1"/>
          </p:cNvPicPr>
          <p:nvPr/>
        </p:nvPicPr>
        <p:blipFill>
          <a:blip r:embed="rId4" cstate="print"/>
          <a:srcRect/>
          <a:stretch>
            <a:fillRect/>
          </a:stretch>
        </p:blipFill>
        <p:spPr bwMode="auto">
          <a:xfrm>
            <a:off x="7024688" y="627428"/>
            <a:ext cx="1864977" cy="2131403"/>
          </a:xfrm>
          <a:prstGeom prst="rect">
            <a:avLst/>
          </a:prstGeom>
          <a:noFill/>
        </p:spPr>
      </p:pic>
      <p:pic>
        <p:nvPicPr>
          <p:cNvPr id="1030" name="Picture 6"/>
          <p:cNvPicPr>
            <a:picLocks noChangeAspect="1" noChangeArrowheads="1"/>
          </p:cNvPicPr>
          <p:nvPr/>
        </p:nvPicPr>
        <p:blipFill>
          <a:blip r:embed="rId5" cstate="print"/>
          <a:srcRect l="37250" t="22000" r="16375" b="74000"/>
          <a:stretch>
            <a:fillRect/>
          </a:stretch>
        </p:blipFill>
        <p:spPr bwMode="auto">
          <a:xfrm>
            <a:off x="336060" y="5181600"/>
            <a:ext cx="8245475" cy="5334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Wrapping up</a:t>
            </a:r>
          </a:p>
        </p:txBody>
      </p:sp>
      <p:pic>
        <p:nvPicPr>
          <p:cNvPr id="45058" name="Picture 2" descr="http://www.xylemfamily.org/xy/uploaded_images/spider_and_fly-755073.jpg"/>
          <p:cNvPicPr>
            <a:picLocks noChangeAspect="1" noChangeArrowheads="1"/>
          </p:cNvPicPr>
          <p:nvPr/>
        </p:nvPicPr>
        <p:blipFill>
          <a:blip r:embed="rId3" cstate="print"/>
          <a:srcRect/>
          <a:stretch>
            <a:fillRect/>
          </a:stretch>
        </p:blipFill>
        <p:spPr bwMode="auto">
          <a:xfrm>
            <a:off x="7442200" y="628650"/>
            <a:ext cx="1536700" cy="2127250"/>
          </a:xfrm>
          <a:prstGeom prst="rect">
            <a:avLst/>
          </a:prstGeom>
          <a:noFill/>
        </p:spPr>
      </p:pic>
      <p:sp>
        <p:nvSpPr>
          <p:cNvPr id="16" name="TextBox 15"/>
          <p:cNvSpPr txBox="1"/>
          <p:nvPr/>
        </p:nvSpPr>
        <p:spPr>
          <a:xfrm>
            <a:off x="373005" y="690525"/>
            <a:ext cx="8148695" cy="5324535"/>
          </a:xfrm>
          <a:prstGeom prst="rect">
            <a:avLst/>
          </a:prstGeom>
          <a:noFill/>
        </p:spPr>
        <p:txBody>
          <a:bodyPr wrap="square" rtlCol="0">
            <a:spAutoFit/>
          </a:bodyPr>
          <a:lstStyle/>
          <a:p>
            <a:pPr marL="342900" indent="-342900"/>
            <a:r>
              <a:rPr lang="en-GB" sz="2000" dirty="0">
                <a:solidFill>
                  <a:schemeClr val="bg2">
                    <a:lumMod val="50000"/>
                  </a:schemeClr>
                </a:solidFill>
              </a:rPr>
              <a:t>Science is the driver of </a:t>
            </a:r>
            <a:r>
              <a:rPr lang="en-GB" sz="2000">
                <a:solidFill>
                  <a:schemeClr val="bg2">
                    <a:lumMod val="50000"/>
                  </a:schemeClr>
                </a:solidFill>
              </a:rPr>
              <a:t>our times</a:t>
            </a:r>
            <a:endParaRPr lang="en-GB" sz="2000" dirty="0">
              <a:solidFill>
                <a:schemeClr val="bg2">
                  <a:lumMod val="50000"/>
                </a:schemeClr>
              </a:solidFill>
            </a:endParaRPr>
          </a:p>
          <a:p>
            <a:pPr marL="342900" indent="-342900"/>
            <a:r>
              <a:rPr lang="en-GB" sz="2000">
                <a:solidFill>
                  <a:schemeClr val="bg1">
                    <a:lumMod val="75000"/>
                  </a:schemeClr>
                </a:solidFill>
              </a:rPr>
              <a:t>	*  Science of complex, multi-scale, biological systems</a:t>
            </a:r>
          </a:p>
          <a:p>
            <a:pPr marL="342900" indent="-342900"/>
            <a:r>
              <a:rPr lang="en-GB" sz="2000">
                <a:solidFill>
                  <a:schemeClr val="bg1">
                    <a:lumMod val="75000"/>
                  </a:schemeClr>
                </a:solidFill>
              </a:rPr>
              <a:t>	*  Predictive models of these systems</a:t>
            </a:r>
          </a:p>
          <a:p>
            <a:pPr marL="342900" indent="-342900"/>
            <a:endParaRPr lang="en-GB" sz="2000" dirty="0">
              <a:solidFill>
                <a:schemeClr val="bg1">
                  <a:lumMod val="75000"/>
                </a:schemeClr>
              </a:solidFill>
            </a:endParaRPr>
          </a:p>
          <a:p>
            <a:r>
              <a:rPr lang="en-GB" sz="2000">
                <a:solidFill>
                  <a:schemeClr val="bg2">
                    <a:lumMod val="50000"/>
                  </a:schemeClr>
                </a:solidFill>
              </a:rPr>
              <a:t>Joined up Ecology</a:t>
            </a:r>
          </a:p>
          <a:p>
            <a:pPr marL="361950" indent="-361950"/>
            <a:r>
              <a:rPr lang="en-GB" sz="2000" b="1">
                <a:solidFill>
                  <a:schemeClr val="bg1">
                    <a:lumMod val="75000"/>
                  </a:schemeClr>
                </a:solidFill>
              </a:rPr>
              <a:t>	</a:t>
            </a:r>
            <a:r>
              <a:rPr lang="en-GB" sz="2000">
                <a:solidFill>
                  <a:schemeClr val="bg1">
                    <a:lumMod val="75000"/>
                  </a:schemeClr>
                </a:solidFill>
              </a:rPr>
              <a:t>*  Joining up subsystems / subdisciplines</a:t>
            </a:r>
            <a:endParaRPr lang="en-GB" sz="2000" dirty="0">
              <a:solidFill>
                <a:schemeClr val="bg1">
                  <a:lumMod val="75000"/>
                </a:schemeClr>
              </a:solidFill>
            </a:endParaRPr>
          </a:p>
          <a:p>
            <a:pPr marL="361950" indent="-361950"/>
            <a:r>
              <a:rPr lang="en-GB" sz="2000" dirty="0">
                <a:solidFill>
                  <a:schemeClr val="bg1">
                    <a:lumMod val="75000"/>
                  </a:schemeClr>
                </a:solidFill>
              </a:rPr>
              <a:t>	</a:t>
            </a:r>
            <a:r>
              <a:rPr lang="en-GB" sz="2000">
                <a:solidFill>
                  <a:schemeClr val="bg1">
                    <a:lumMod val="75000"/>
                  </a:schemeClr>
                </a:solidFill>
              </a:rPr>
              <a:t>*  Joining up theory, models, data, computation, application</a:t>
            </a:r>
          </a:p>
          <a:p>
            <a:endParaRPr lang="en-GB" sz="2000" dirty="0">
              <a:solidFill>
                <a:schemeClr val="bg1">
                  <a:lumMod val="75000"/>
                </a:schemeClr>
              </a:solidFill>
            </a:endParaRPr>
          </a:p>
          <a:p>
            <a:r>
              <a:rPr lang="en-GB" sz="2000">
                <a:solidFill>
                  <a:schemeClr val="bg2">
                    <a:lumMod val="50000"/>
                  </a:schemeClr>
                </a:solidFill>
              </a:rPr>
              <a:t>A new ecosystem of software tools</a:t>
            </a:r>
            <a:endParaRPr lang="en-GB" sz="2000" dirty="0">
              <a:solidFill>
                <a:schemeClr val="bg2">
                  <a:lumMod val="50000"/>
                </a:schemeClr>
              </a:solidFill>
            </a:endParaRPr>
          </a:p>
          <a:p>
            <a:pPr marL="361950" indent="-361950"/>
            <a:r>
              <a:rPr lang="en-GB" sz="2000" dirty="0">
                <a:solidFill>
                  <a:schemeClr val="bg1">
                    <a:lumMod val="75000"/>
                  </a:schemeClr>
                </a:solidFill>
              </a:rPr>
              <a:t>	</a:t>
            </a:r>
            <a:r>
              <a:rPr lang="en-GB" sz="2000">
                <a:solidFill>
                  <a:schemeClr val="bg1">
                    <a:lumMod val="75000"/>
                  </a:schemeClr>
                </a:solidFill>
              </a:rPr>
              <a:t>*  Complex, heterogeneous data</a:t>
            </a:r>
            <a:endParaRPr lang="en-GB" sz="2000" dirty="0">
              <a:solidFill>
                <a:schemeClr val="bg1">
                  <a:lumMod val="75000"/>
                </a:schemeClr>
              </a:solidFill>
            </a:endParaRPr>
          </a:p>
          <a:p>
            <a:pPr marL="361950" indent="-361950"/>
            <a:r>
              <a:rPr lang="en-GB" sz="2000">
                <a:solidFill>
                  <a:schemeClr val="bg1">
                    <a:lumMod val="75000"/>
                  </a:schemeClr>
                </a:solidFill>
              </a:rPr>
              <a:t>	*  Define,  parameterize, select between, and share extensible models</a:t>
            </a:r>
          </a:p>
          <a:p>
            <a:pPr marL="361950" indent="-361950"/>
            <a:r>
              <a:rPr lang="en-GB" sz="2000">
                <a:solidFill>
                  <a:schemeClr val="bg1">
                    <a:lumMod val="75000"/>
                  </a:schemeClr>
                </a:solidFill>
              </a:rPr>
              <a:t> 	*  Visualize and communicate scientific outputs to stakeholders</a:t>
            </a:r>
          </a:p>
          <a:p>
            <a:pPr marL="361950" indent="-361950"/>
            <a:r>
              <a:rPr lang="en-GB" sz="2000">
                <a:solidFill>
                  <a:schemeClr val="bg1">
                    <a:lumMod val="75000"/>
                  </a:schemeClr>
                </a:solidFill>
              </a:rPr>
              <a:t>	*  From small &amp; simple to big &amp; complex</a:t>
            </a:r>
          </a:p>
          <a:p>
            <a:pPr marL="361950" indent="-361950"/>
            <a:endParaRPr lang="en-GB" sz="2000">
              <a:solidFill>
                <a:schemeClr val="bg1">
                  <a:lumMod val="75000"/>
                </a:schemeClr>
              </a:solidFill>
            </a:endParaRPr>
          </a:p>
          <a:p>
            <a:pPr marL="361950" indent="-361950"/>
            <a:r>
              <a:rPr lang="en-GB" sz="2000">
                <a:solidFill>
                  <a:schemeClr val="bg2">
                    <a:lumMod val="50000"/>
                  </a:schemeClr>
                </a:solidFill>
              </a:rPr>
              <a:t>The most important thing</a:t>
            </a:r>
          </a:p>
          <a:p>
            <a:pPr marL="361950" indent="-361950"/>
            <a:r>
              <a:rPr lang="en-GB" sz="2000">
                <a:solidFill>
                  <a:schemeClr val="bg2">
                    <a:lumMod val="50000"/>
                  </a:schemeClr>
                </a:solidFill>
              </a:rPr>
              <a:t>	</a:t>
            </a:r>
            <a:r>
              <a:rPr lang="en-GB" sz="2000">
                <a:solidFill>
                  <a:schemeClr val="bg1">
                    <a:lumMod val="75000"/>
                  </a:schemeClr>
                </a:solidFill>
              </a:rPr>
              <a:t>*  Deciding to take this stuff seriously</a:t>
            </a:r>
          </a:p>
          <a:p>
            <a:pPr marL="361950" indent="-361950"/>
            <a:endParaRPr lang="en-GB" sz="2000" dirty="0">
              <a:solidFill>
                <a:schemeClr val="bg1">
                  <a:lumMod val="7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7358" y="76200"/>
            <a:ext cx="8777092" cy="400110"/>
          </a:xfrm>
          <a:prstGeom prst="rect">
            <a:avLst/>
          </a:prstGeom>
          <a:noFill/>
        </p:spPr>
        <p:txBody>
          <a:bodyPr wrap="square" rtlCol="0">
            <a:spAutoFit/>
          </a:bodyPr>
          <a:lstStyle/>
          <a:p>
            <a:r>
              <a:rPr lang="en-GB" sz="2000"/>
              <a:t>Drew’s advice to you dear listeners</a:t>
            </a:r>
          </a:p>
        </p:txBody>
      </p:sp>
      <p:pic>
        <p:nvPicPr>
          <p:cNvPr id="110594" name="Picture 2" descr="http://bellsouthpwp2.net/t/e/techromancer/photos/dugouts1.jpg"/>
          <p:cNvPicPr>
            <a:picLocks noChangeAspect="1" noChangeArrowheads="1"/>
          </p:cNvPicPr>
          <p:nvPr/>
        </p:nvPicPr>
        <p:blipFill>
          <a:blip r:embed="rId3" cstate="print"/>
          <a:srcRect/>
          <a:stretch>
            <a:fillRect/>
          </a:stretch>
        </p:blipFill>
        <p:spPr bwMode="auto">
          <a:xfrm>
            <a:off x="660400" y="2263775"/>
            <a:ext cx="7620000" cy="2028825"/>
          </a:xfrm>
          <a:prstGeom prst="rect">
            <a:avLst/>
          </a:prstGeom>
          <a:noFill/>
        </p:spPr>
      </p:pic>
      <p:sp>
        <p:nvSpPr>
          <p:cNvPr id="8" name="TextBox 7"/>
          <p:cNvSpPr txBox="1"/>
          <p:nvPr/>
        </p:nvSpPr>
        <p:spPr>
          <a:xfrm>
            <a:off x="2565400" y="1397000"/>
            <a:ext cx="3683000" cy="369332"/>
          </a:xfrm>
          <a:prstGeom prst="rect">
            <a:avLst/>
          </a:prstGeom>
          <a:noFill/>
        </p:spPr>
        <p:txBody>
          <a:bodyPr wrap="square" rtlCol="0">
            <a:spAutoFit/>
          </a:bodyPr>
          <a:lstStyle/>
          <a:p>
            <a:pPr algn="ctr"/>
            <a:r>
              <a:rPr lang="en-GB">
                <a:solidFill>
                  <a:schemeClr val="bg2">
                    <a:lumMod val="50000"/>
                  </a:schemeClr>
                </a:solidFill>
              </a:rPr>
              <a:t>Build a cog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CSL and CEES</a:t>
            </a:r>
          </a:p>
        </p:txBody>
      </p:sp>
      <p:sp>
        <p:nvSpPr>
          <p:cNvPr id="9" name="TextBox 8"/>
          <p:cNvSpPr txBox="1"/>
          <p:nvPr/>
        </p:nvSpPr>
        <p:spPr>
          <a:xfrm>
            <a:off x="815922" y="2506665"/>
            <a:ext cx="7704243" cy="3693319"/>
          </a:xfrm>
          <a:prstGeom prst="rect">
            <a:avLst/>
          </a:prstGeom>
          <a:noFill/>
        </p:spPr>
        <p:txBody>
          <a:bodyPr wrap="square" rtlCol="0">
            <a:spAutoFit/>
          </a:bodyPr>
          <a:lstStyle/>
          <a:p>
            <a:endParaRPr lang="en-GB" dirty="0">
              <a:solidFill>
                <a:schemeClr val="bg1">
                  <a:lumMod val="75000"/>
                </a:schemeClr>
              </a:solidFill>
            </a:endParaRPr>
          </a:p>
          <a:p>
            <a:r>
              <a:rPr lang="en-GB" dirty="0">
                <a:solidFill>
                  <a:schemeClr val="bg1">
                    <a:lumMod val="75000"/>
                  </a:schemeClr>
                </a:solidFill>
              </a:rPr>
              <a:t>A unique melting pot of scientists and software engineers with single common aim – to research and develop novel computational approaches to tackle fundamental problems in science in areas of societal importance and develop the software tools that implement those methods to enable fundamentally new science to </a:t>
            </a:r>
            <a:r>
              <a:rPr lang="en-GB">
                <a:solidFill>
                  <a:schemeClr val="bg1">
                    <a:lumMod val="75000"/>
                  </a:schemeClr>
                </a:solidFill>
              </a:rPr>
              <a:t>be undertaken *</a:t>
            </a:r>
          </a:p>
          <a:p>
            <a:endParaRPr lang="en-GB">
              <a:solidFill>
                <a:schemeClr val="bg1">
                  <a:lumMod val="75000"/>
                </a:schemeClr>
              </a:solidFill>
            </a:endParaRPr>
          </a:p>
          <a:p>
            <a:r>
              <a:rPr lang="en-GB">
                <a:solidFill>
                  <a:schemeClr val="bg1">
                    <a:lumMod val="75000"/>
                  </a:schemeClr>
                </a:solidFill>
              </a:rPr>
              <a:t>The goal of CEES is to develop the methods and tools necessary to predict the behaviour of ecological systems at a variety of spatial and temporal scales</a:t>
            </a:r>
          </a:p>
          <a:p>
            <a:endParaRPr lang="en-GB">
              <a:solidFill>
                <a:schemeClr val="bg1">
                  <a:lumMod val="75000"/>
                </a:schemeClr>
              </a:solidFill>
            </a:endParaRPr>
          </a:p>
          <a:p>
            <a:r>
              <a:rPr lang="en-GB">
                <a:solidFill>
                  <a:schemeClr val="bg1">
                    <a:lumMod val="75000"/>
                  </a:schemeClr>
                </a:solidFill>
              </a:rPr>
              <a:t>*  Carbon-Climate Feedback Project</a:t>
            </a:r>
          </a:p>
          <a:p>
            <a:r>
              <a:rPr lang="en-GB">
                <a:solidFill>
                  <a:schemeClr val="bg1">
                    <a:lumMod val="75000"/>
                  </a:schemeClr>
                </a:solidFill>
              </a:rPr>
              <a:t>*  Global Biodiversity Modelling Project (UNEP-WCMC)</a:t>
            </a:r>
            <a:endParaRPr lang="en-GB" dirty="0">
              <a:solidFill>
                <a:schemeClr val="bg1">
                  <a:lumMod val="75000"/>
                </a:schemeClr>
              </a:solidFill>
            </a:endParaRPr>
          </a:p>
          <a:p>
            <a:endParaRPr lang="en-GB" dirty="0">
              <a:solidFill>
                <a:schemeClr val="bg1">
                  <a:lumMod val="75000"/>
                </a:schemeClr>
              </a:solidFill>
            </a:endParaRPr>
          </a:p>
        </p:txBody>
      </p:sp>
      <p:pic>
        <p:nvPicPr>
          <p:cNvPr id="10" name="Picture 2"/>
          <p:cNvPicPr>
            <a:picLocks noChangeAspect="1" noChangeArrowheads="1"/>
          </p:cNvPicPr>
          <p:nvPr/>
        </p:nvPicPr>
        <p:blipFill>
          <a:blip r:embed="rId2" cstate="print"/>
          <a:srcRect l="21562" t="36853" r="4843" b="41810"/>
          <a:stretch>
            <a:fillRect/>
          </a:stretch>
        </p:blipFill>
        <p:spPr bwMode="auto">
          <a:xfrm>
            <a:off x="2089116" y="1369989"/>
            <a:ext cx="4457298" cy="936884"/>
          </a:xfrm>
          <a:prstGeom prst="rect">
            <a:avLst/>
          </a:prstGeom>
          <a:noFill/>
          <a:ln w="9525">
            <a:noFill/>
            <a:miter lim="800000"/>
            <a:headEnd/>
            <a:tailEnd/>
          </a:ln>
          <a:effectLst>
            <a:outerShdw blurRad="50800" dist="76200" dir="2700000" algn="tl" rotWithShape="0">
              <a:schemeClr val="bg1">
                <a:lumMod val="65000"/>
                <a:alpha val="40000"/>
              </a:schemeClr>
            </a:outerShdw>
          </a:effectLst>
        </p:spPr>
      </p:pic>
      <p:sp>
        <p:nvSpPr>
          <p:cNvPr id="12" name="TextBox 11"/>
          <p:cNvSpPr txBox="1"/>
          <p:nvPr/>
        </p:nvSpPr>
        <p:spPr>
          <a:xfrm>
            <a:off x="-38100" y="6413440"/>
            <a:ext cx="9144000" cy="400110"/>
          </a:xfrm>
          <a:prstGeom prst="rect">
            <a:avLst/>
          </a:prstGeom>
          <a:noFill/>
        </p:spPr>
        <p:txBody>
          <a:bodyPr wrap="square" rtlCol="0">
            <a:spAutoFit/>
          </a:bodyPr>
          <a:lstStyle/>
          <a:p>
            <a:pPr algn="r"/>
            <a:r>
              <a:rPr lang="en-GB" sz="2000"/>
              <a:t>*Stephen Emmott internal email March 2010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Ecology and Ecological Challenges</a:t>
            </a:r>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a:t>* Wikipedia</a:t>
            </a:r>
          </a:p>
        </p:txBody>
      </p:sp>
      <p:sp>
        <p:nvSpPr>
          <p:cNvPr id="7" name="TextBox 6"/>
          <p:cNvSpPr txBox="1"/>
          <p:nvPr/>
        </p:nvSpPr>
        <p:spPr>
          <a:xfrm>
            <a:off x="373005" y="690525"/>
            <a:ext cx="7704243" cy="5940088"/>
          </a:xfrm>
          <a:prstGeom prst="rect">
            <a:avLst/>
          </a:prstGeom>
          <a:noFill/>
        </p:spPr>
        <p:txBody>
          <a:bodyPr wrap="square" rtlCol="0">
            <a:spAutoFit/>
          </a:bodyPr>
          <a:lstStyle/>
          <a:p>
            <a:pPr marL="342900" indent="-342900"/>
            <a:r>
              <a:rPr lang="en-GB" sz="2000">
                <a:solidFill>
                  <a:schemeClr val="bg2">
                    <a:lumMod val="50000"/>
                  </a:schemeClr>
                </a:solidFill>
              </a:rPr>
              <a:t>Definition of Ecology</a:t>
            </a:r>
          </a:p>
          <a:p>
            <a:pPr marL="342900" indent="-342900"/>
            <a:endParaRPr lang="en-GB" sz="2000">
              <a:solidFill>
                <a:schemeClr val="bg2">
                  <a:lumMod val="50000"/>
                </a:schemeClr>
              </a:solidFill>
            </a:endParaRPr>
          </a:p>
          <a:p>
            <a:pPr marL="342900" indent="19050"/>
            <a:r>
              <a:rPr lang="en-GB" sz="2000" i="1">
                <a:solidFill>
                  <a:schemeClr val="bg1">
                    <a:lumMod val="75000"/>
                  </a:schemeClr>
                </a:solidFill>
              </a:rPr>
              <a:t>The study of how the distribution and abundance of organisms follows from their interactions with each other and the environment</a:t>
            </a:r>
            <a:r>
              <a:rPr lang="en-GB" sz="2000">
                <a:solidFill>
                  <a:schemeClr val="bg1">
                    <a:lumMod val="75000"/>
                  </a:schemeClr>
                </a:solidFill>
              </a:rPr>
              <a:t>	</a:t>
            </a:r>
          </a:p>
          <a:p>
            <a:pPr marL="342900" indent="19050"/>
            <a:endParaRPr lang="en-GB" sz="2000">
              <a:solidFill>
                <a:schemeClr val="bg1">
                  <a:lumMod val="75000"/>
                </a:schemeClr>
              </a:solidFill>
            </a:endParaRPr>
          </a:p>
          <a:p>
            <a:pPr marL="342900" indent="19050"/>
            <a:r>
              <a:rPr lang="en-GB" sz="2000">
                <a:solidFill>
                  <a:schemeClr val="bg1">
                    <a:lumMod val="75000"/>
                  </a:schemeClr>
                </a:solidFill>
              </a:rPr>
              <a:t>Oikos (ancient Greek: οἶκος, plural: οἶκοι) is the ancient Greek equivalent of a household, house, or family.... The conflicting interests with [sic] both the </a:t>
            </a:r>
            <a:r>
              <a:rPr lang="en-GB" sz="2000" i="1">
                <a:solidFill>
                  <a:schemeClr val="bg1">
                    <a:lumMod val="75000"/>
                  </a:schemeClr>
                </a:solidFill>
              </a:rPr>
              <a:t>oikos</a:t>
            </a:r>
            <a:r>
              <a:rPr lang="en-GB" sz="2000">
                <a:solidFill>
                  <a:schemeClr val="bg1">
                    <a:lumMod val="75000"/>
                  </a:schemeClr>
                </a:solidFill>
              </a:rPr>
              <a:t> and </a:t>
            </a:r>
            <a:r>
              <a:rPr lang="en-GB" sz="2000" i="1">
                <a:solidFill>
                  <a:schemeClr val="bg1">
                    <a:lumMod val="75000"/>
                  </a:schemeClr>
                </a:solidFill>
              </a:rPr>
              <a:t>polis</a:t>
            </a:r>
            <a:r>
              <a:rPr lang="en-GB" sz="2000">
                <a:solidFill>
                  <a:schemeClr val="bg1">
                    <a:lumMod val="75000"/>
                  </a:schemeClr>
                </a:solidFill>
              </a:rPr>
              <a:t> lead to the structural decay of the society *</a:t>
            </a:r>
          </a:p>
          <a:p>
            <a:endParaRPr lang="en-GB" sz="2000">
              <a:solidFill>
                <a:schemeClr val="bg1">
                  <a:lumMod val="75000"/>
                </a:schemeClr>
              </a:solidFill>
            </a:endParaRPr>
          </a:p>
          <a:p>
            <a:r>
              <a:rPr lang="en-GB" sz="2000">
                <a:solidFill>
                  <a:schemeClr val="bg2">
                    <a:lumMod val="50000"/>
                  </a:schemeClr>
                </a:solidFill>
              </a:rPr>
              <a:t>Challenges</a:t>
            </a:r>
          </a:p>
          <a:p>
            <a:endParaRPr lang="en-GB" sz="2000" dirty="0">
              <a:solidFill>
                <a:schemeClr val="bg2">
                  <a:lumMod val="50000"/>
                </a:schemeClr>
              </a:solidFill>
            </a:endParaRPr>
          </a:p>
          <a:p>
            <a:pPr marL="361950" indent="-361950"/>
            <a:r>
              <a:rPr lang="en-GB" sz="2000">
                <a:solidFill>
                  <a:schemeClr val="bg1">
                    <a:lumMod val="75000"/>
                  </a:schemeClr>
                </a:solidFill>
              </a:rPr>
              <a:t>	*  Global biodiversity</a:t>
            </a:r>
            <a:endParaRPr lang="en-GB" sz="2000" dirty="0">
              <a:solidFill>
                <a:schemeClr val="bg1">
                  <a:lumMod val="75000"/>
                </a:schemeClr>
              </a:solidFill>
            </a:endParaRPr>
          </a:p>
          <a:p>
            <a:pPr marL="361950" indent="-361950"/>
            <a:r>
              <a:rPr lang="en-GB" sz="2000" dirty="0">
                <a:solidFill>
                  <a:schemeClr val="bg1">
                    <a:lumMod val="75000"/>
                  </a:schemeClr>
                </a:solidFill>
              </a:rPr>
              <a:t>	</a:t>
            </a:r>
            <a:r>
              <a:rPr lang="en-GB" sz="2000">
                <a:solidFill>
                  <a:schemeClr val="bg1">
                    <a:lumMod val="75000"/>
                  </a:schemeClr>
                </a:solidFill>
              </a:rPr>
              <a:t>*  Global agriculture</a:t>
            </a:r>
          </a:p>
          <a:p>
            <a:pPr marL="361950" indent="-361950"/>
            <a:r>
              <a:rPr lang="en-GB" sz="2000">
                <a:solidFill>
                  <a:schemeClr val="bg1">
                    <a:lumMod val="75000"/>
                  </a:schemeClr>
                </a:solidFill>
              </a:rPr>
              <a:t>	*  Forestry, biofuels, fisheries</a:t>
            </a:r>
            <a:endParaRPr lang="en-GB" sz="2000" dirty="0">
              <a:solidFill>
                <a:schemeClr val="bg1">
                  <a:lumMod val="75000"/>
                </a:schemeClr>
              </a:solidFill>
            </a:endParaRPr>
          </a:p>
          <a:p>
            <a:pPr marL="361950" indent="-361950"/>
            <a:r>
              <a:rPr lang="en-GB" sz="2000">
                <a:solidFill>
                  <a:schemeClr val="bg1">
                    <a:lumMod val="75000"/>
                  </a:schemeClr>
                </a:solidFill>
              </a:rPr>
              <a:t>	*  Carbon-climate crisis</a:t>
            </a:r>
          </a:p>
          <a:p>
            <a:pPr marL="361950" indent="-361950"/>
            <a:r>
              <a:rPr lang="en-GB" sz="2000">
                <a:solidFill>
                  <a:schemeClr val="bg1">
                    <a:lumMod val="75000"/>
                  </a:schemeClr>
                </a:solidFill>
              </a:rPr>
              <a:t>	*  Global disease pandemics</a:t>
            </a:r>
          </a:p>
          <a:p>
            <a:pPr marL="361950" indent="-361950"/>
            <a:endParaRPr lang="en-GB" sz="2000">
              <a:solidFill>
                <a:schemeClr val="bg1">
                  <a:lumMod val="75000"/>
                </a:schemeClr>
              </a:solidFill>
            </a:endParaRPr>
          </a:p>
          <a:p>
            <a:pPr marL="361950" indent="-361950"/>
            <a:endParaRPr lang="en-GB" sz="2000" dirty="0">
              <a:solidFill>
                <a:schemeClr val="bg1">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Ecology as it is today</a:t>
            </a:r>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a:t>* Wikipedia</a:t>
            </a:r>
          </a:p>
        </p:txBody>
      </p:sp>
      <p:pic>
        <p:nvPicPr>
          <p:cNvPr id="1026" name="Picture 2" descr="http://biodiversity-group.huji.ac.il/members/1Guy-Ecologist_tools.jpg"/>
          <p:cNvPicPr>
            <a:picLocks noChangeAspect="1" noChangeArrowheads="1"/>
          </p:cNvPicPr>
          <p:nvPr/>
        </p:nvPicPr>
        <p:blipFill>
          <a:blip r:embed="rId2" cstate="print"/>
          <a:srcRect/>
          <a:stretch>
            <a:fillRect/>
          </a:stretch>
        </p:blipFill>
        <p:spPr bwMode="auto">
          <a:xfrm>
            <a:off x="219075" y="1509422"/>
            <a:ext cx="2567233" cy="3897778"/>
          </a:xfrm>
          <a:prstGeom prst="rect">
            <a:avLst/>
          </a:prstGeom>
          <a:noFill/>
        </p:spPr>
      </p:pic>
      <p:pic>
        <p:nvPicPr>
          <p:cNvPr id="1030" name="Picture 6" descr="http://www.uaes.usu.edu/images/farms_facilities/greenville_research/greenhouse-03.jpg"/>
          <p:cNvPicPr>
            <a:picLocks noChangeAspect="1" noChangeArrowheads="1"/>
          </p:cNvPicPr>
          <p:nvPr/>
        </p:nvPicPr>
        <p:blipFill>
          <a:blip r:embed="rId3" cstate="print"/>
          <a:srcRect l="6375" r="54625" b="11194"/>
          <a:stretch>
            <a:fillRect/>
          </a:stretch>
        </p:blipFill>
        <p:spPr bwMode="auto">
          <a:xfrm>
            <a:off x="3208552" y="1501775"/>
            <a:ext cx="2569979" cy="3898900"/>
          </a:xfrm>
          <a:prstGeom prst="rect">
            <a:avLst/>
          </a:prstGeom>
          <a:noFill/>
        </p:spPr>
      </p:pic>
      <p:pic>
        <p:nvPicPr>
          <p:cNvPr id="1032" name="Picture 8" descr="http://www.amsta.leeds.ac.uk/school/staff/teaching/blackboard.jpg"/>
          <p:cNvPicPr>
            <a:picLocks noChangeAspect="1" noChangeArrowheads="1"/>
          </p:cNvPicPr>
          <p:nvPr/>
        </p:nvPicPr>
        <p:blipFill>
          <a:blip r:embed="rId4" cstate="print"/>
          <a:srcRect l="29190"/>
          <a:stretch>
            <a:fillRect/>
          </a:stretch>
        </p:blipFill>
        <p:spPr bwMode="auto">
          <a:xfrm>
            <a:off x="6200775" y="1504951"/>
            <a:ext cx="2572461" cy="3914774"/>
          </a:xfrm>
          <a:prstGeom prst="rect">
            <a:avLst/>
          </a:prstGeom>
          <a:noFill/>
        </p:spPr>
      </p:pic>
      <p:sp>
        <p:nvSpPr>
          <p:cNvPr id="11" name="TextBox 10"/>
          <p:cNvSpPr txBox="1"/>
          <p:nvPr/>
        </p:nvSpPr>
        <p:spPr>
          <a:xfrm>
            <a:off x="219075" y="1009650"/>
            <a:ext cx="2476500" cy="400110"/>
          </a:xfrm>
          <a:prstGeom prst="rect">
            <a:avLst/>
          </a:prstGeom>
          <a:noFill/>
        </p:spPr>
        <p:txBody>
          <a:bodyPr wrap="square" rtlCol="0">
            <a:spAutoFit/>
          </a:bodyPr>
          <a:lstStyle/>
          <a:p>
            <a:r>
              <a:rPr lang="en-GB" sz="2000">
                <a:solidFill>
                  <a:schemeClr val="bg2">
                    <a:lumMod val="50000"/>
                  </a:schemeClr>
                </a:solidFill>
              </a:rPr>
              <a:t>Field work</a:t>
            </a:r>
          </a:p>
        </p:txBody>
      </p:sp>
      <p:sp>
        <p:nvSpPr>
          <p:cNvPr id="12" name="TextBox 11"/>
          <p:cNvSpPr txBox="1"/>
          <p:nvPr/>
        </p:nvSpPr>
        <p:spPr>
          <a:xfrm>
            <a:off x="3295650" y="1009650"/>
            <a:ext cx="2476500" cy="400110"/>
          </a:xfrm>
          <a:prstGeom prst="rect">
            <a:avLst/>
          </a:prstGeom>
          <a:noFill/>
        </p:spPr>
        <p:txBody>
          <a:bodyPr wrap="square" rtlCol="0">
            <a:spAutoFit/>
          </a:bodyPr>
          <a:lstStyle/>
          <a:p>
            <a:r>
              <a:rPr lang="en-GB" sz="2000">
                <a:solidFill>
                  <a:schemeClr val="bg2">
                    <a:lumMod val="50000"/>
                  </a:schemeClr>
                </a:solidFill>
              </a:rPr>
              <a:t>Experiments</a:t>
            </a:r>
          </a:p>
        </p:txBody>
      </p:sp>
      <p:sp>
        <p:nvSpPr>
          <p:cNvPr id="13" name="TextBox 12"/>
          <p:cNvSpPr txBox="1"/>
          <p:nvPr/>
        </p:nvSpPr>
        <p:spPr>
          <a:xfrm>
            <a:off x="6238875" y="1009650"/>
            <a:ext cx="2476500" cy="400110"/>
          </a:xfrm>
          <a:prstGeom prst="rect">
            <a:avLst/>
          </a:prstGeom>
          <a:noFill/>
        </p:spPr>
        <p:txBody>
          <a:bodyPr wrap="square" rtlCol="0">
            <a:spAutoFit/>
          </a:bodyPr>
          <a:lstStyle/>
          <a:p>
            <a:r>
              <a:rPr lang="en-GB" sz="2000">
                <a:solidFill>
                  <a:schemeClr val="bg2">
                    <a:lumMod val="50000"/>
                  </a:schemeClr>
                </a:solidFill>
              </a:rPr>
              <a:t>Theorizing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What’s missing: useful predictive models</a:t>
            </a:r>
          </a:p>
        </p:txBody>
      </p:sp>
      <p:sp>
        <p:nvSpPr>
          <p:cNvPr id="9" name="TextBox 8"/>
          <p:cNvSpPr txBox="1"/>
          <p:nvPr/>
        </p:nvSpPr>
        <p:spPr>
          <a:xfrm>
            <a:off x="-38100" y="6413440"/>
            <a:ext cx="9144000" cy="400110"/>
          </a:xfrm>
          <a:prstGeom prst="rect">
            <a:avLst/>
          </a:prstGeom>
          <a:noFill/>
        </p:spPr>
        <p:txBody>
          <a:bodyPr wrap="square" rtlCol="0">
            <a:spAutoFit/>
          </a:bodyPr>
          <a:lstStyle/>
          <a:p>
            <a:pPr algn="r"/>
            <a:r>
              <a:rPr lang="en-GB" sz="2000"/>
              <a:t>* </a:t>
            </a:r>
            <a:r>
              <a:rPr lang="en-GB" sz="2000" i="1"/>
              <a:t>Bridgeogeography,  ** Theoretical Engineering, *** Experimentae Spaghettiae</a:t>
            </a:r>
            <a:endParaRPr lang="en-GB" sz="2000"/>
          </a:p>
        </p:txBody>
      </p:sp>
      <p:pic>
        <p:nvPicPr>
          <p:cNvPr id="17410" name="Picture 2" descr="http://www.sci-experiments.com/BayBridgeTutorial/TrussApproxSetup.jpg"/>
          <p:cNvPicPr>
            <a:picLocks noChangeAspect="1" noChangeArrowheads="1"/>
          </p:cNvPicPr>
          <p:nvPr/>
        </p:nvPicPr>
        <p:blipFill>
          <a:blip r:embed="rId2" cstate="print"/>
          <a:srcRect/>
          <a:stretch>
            <a:fillRect/>
          </a:stretch>
        </p:blipFill>
        <p:spPr bwMode="auto">
          <a:xfrm>
            <a:off x="234951" y="1273175"/>
            <a:ext cx="3174999" cy="1896819"/>
          </a:xfrm>
          <a:prstGeom prst="rect">
            <a:avLst/>
          </a:prstGeom>
          <a:noFill/>
        </p:spPr>
      </p:pic>
      <p:sp>
        <p:nvSpPr>
          <p:cNvPr id="15" name="TextBox 14"/>
          <p:cNvSpPr txBox="1"/>
          <p:nvPr/>
        </p:nvSpPr>
        <p:spPr>
          <a:xfrm>
            <a:off x="219075" y="838200"/>
            <a:ext cx="2476500" cy="400110"/>
          </a:xfrm>
          <a:prstGeom prst="rect">
            <a:avLst/>
          </a:prstGeom>
          <a:noFill/>
        </p:spPr>
        <p:txBody>
          <a:bodyPr wrap="square" rtlCol="0">
            <a:spAutoFit/>
          </a:bodyPr>
          <a:lstStyle/>
          <a:p>
            <a:r>
              <a:rPr lang="en-GB" sz="2000">
                <a:solidFill>
                  <a:schemeClr val="bg2">
                    <a:lumMod val="50000"/>
                  </a:schemeClr>
                </a:solidFill>
              </a:rPr>
              <a:t>Bridges</a:t>
            </a:r>
          </a:p>
        </p:txBody>
      </p:sp>
      <p:sp>
        <p:nvSpPr>
          <p:cNvPr id="16" name="TextBox 15"/>
          <p:cNvSpPr txBox="1"/>
          <p:nvPr/>
        </p:nvSpPr>
        <p:spPr>
          <a:xfrm>
            <a:off x="3771900" y="838200"/>
            <a:ext cx="2476500" cy="400110"/>
          </a:xfrm>
          <a:prstGeom prst="rect">
            <a:avLst/>
          </a:prstGeom>
          <a:noFill/>
        </p:spPr>
        <p:txBody>
          <a:bodyPr wrap="square" rtlCol="0">
            <a:spAutoFit/>
          </a:bodyPr>
          <a:lstStyle/>
          <a:p>
            <a:r>
              <a:rPr lang="en-GB" sz="2000">
                <a:solidFill>
                  <a:schemeClr val="bg2">
                    <a:lumMod val="50000"/>
                  </a:schemeClr>
                </a:solidFill>
              </a:rPr>
              <a:t>Planes</a:t>
            </a:r>
          </a:p>
        </p:txBody>
      </p:sp>
      <p:sp>
        <p:nvSpPr>
          <p:cNvPr id="17" name="TextBox 16"/>
          <p:cNvSpPr txBox="1"/>
          <p:nvPr/>
        </p:nvSpPr>
        <p:spPr>
          <a:xfrm>
            <a:off x="6562725" y="838200"/>
            <a:ext cx="2476500" cy="400110"/>
          </a:xfrm>
          <a:prstGeom prst="rect">
            <a:avLst/>
          </a:prstGeom>
          <a:noFill/>
        </p:spPr>
        <p:txBody>
          <a:bodyPr wrap="square" rtlCol="0">
            <a:spAutoFit/>
          </a:bodyPr>
          <a:lstStyle/>
          <a:p>
            <a:r>
              <a:rPr lang="en-GB" sz="2000">
                <a:solidFill>
                  <a:schemeClr val="bg2">
                    <a:lumMod val="50000"/>
                  </a:schemeClr>
                </a:solidFill>
              </a:rPr>
              <a:t>Cars</a:t>
            </a:r>
          </a:p>
        </p:txBody>
      </p:sp>
      <p:pic>
        <p:nvPicPr>
          <p:cNvPr id="17416" name="Picture 8" descr="http://www.symscape.com/files/images/dlrf4-share.img_assist_custom-320x240.png"/>
          <p:cNvPicPr>
            <a:picLocks noChangeAspect="1" noChangeArrowheads="1"/>
          </p:cNvPicPr>
          <p:nvPr/>
        </p:nvPicPr>
        <p:blipFill>
          <a:blip r:embed="rId3" cstate="print"/>
          <a:srcRect/>
          <a:stretch>
            <a:fillRect/>
          </a:stretch>
        </p:blipFill>
        <p:spPr bwMode="auto">
          <a:xfrm>
            <a:off x="3730625" y="1273175"/>
            <a:ext cx="2527300" cy="1895475"/>
          </a:xfrm>
          <a:prstGeom prst="rect">
            <a:avLst/>
          </a:prstGeom>
          <a:noFill/>
        </p:spPr>
      </p:pic>
      <p:pic>
        <p:nvPicPr>
          <p:cNvPr id="17418" name="Picture 10" descr="http://www.ensight.com/images/stories/images/ensight/volvo.jpg"/>
          <p:cNvPicPr>
            <a:picLocks noChangeAspect="1" noChangeArrowheads="1"/>
          </p:cNvPicPr>
          <p:nvPr/>
        </p:nvPicPr>
        <p:blipFill>
          <a:blip r:embed="rId4" cstate="print"/>
          <a:srcRect/>
          <a:stretch>
            <a:fillRect/>
          </a:stretch>
        </p:blipFill>
        <p:spPr bwMode="auto">
          <a:xfrm>
            <a:off x="6569075" y="1282701"/>
            <a:ext cx="2266949" cy="1889124"/>
          </a:xfrm>
          <a:prstGeom prst="rect">
            <a:avLst/>
          </a:prstGeom>
          <a:noFill/>
        </p:spPr>
      </p:pic>
      <p:grpSp>
        <p:nvGrpSpPr>
          <p:cNvPr id="27" name="Group 26"/>
          <p:cNvGrpSpPr/>
          <p:nvPr/>
        </p:nvGrpSpPr>
        <p:grpSpPr>
          <a:xfrm>
            <a:off x="257175" y="3390900"/>
            <a:ext cx="2771775" cy="2828925"/>
            <a:chOff x="257175" y="3390900"/>
            <a:chExt cx="2771775" cy="2828925"/>
          </a:xfrm>
          <a:effectLst>
            <a:outerShdw blurRad="50800" dist="63500" dir="2400000" algn="ctr" rotWithShape="0">
              <a:schemeClr val="bg1">
                <a:lumMod val="65000"/>
              </a:schemeClr>
            </a:outerShdw>
          </a:effectLst>
        </p:grpSpPr>
        <p:sp>
          <p:nvSpPr>
            <p:cNvPr id="25" name="Rectangle 24"/>
            <p:cNvSpPr/>
            <p:nvPr/>
          </p:nvSpPr>
          <p:spPr>
            <a:xfrm>
              <a:off x="257175" y="3390900"/>
              <a:ext cx="2762250" cy="28289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371475" y="3552825"/>
              <a:ext cx="2657475" cy="1754326"/>
            </a:xfrm>
            <a:prstGeom prst="rect">
              <a:avLst/>
            </a:prstGeom>
            <a:noFill/>
          </p:spPr>
          <p:txBody>
            <a:bodyPr wrap="square" rtlCol="0">
              <a:spAutoFit/>
            </a:bodyPr>
            <a:lstStyle/>
            <a:p>
              <a:r>
                <a:rPr lang="en-GB" b="1"/>
                <a:t>The Bridges of Northumberland *</a:t>
              </a:r>
            </a:p>
            <a:p>
              <a:endParaRPr lang="en-GB"/>
            </a:p>
            <a:p>
              <a:r>
                <a:rPr lang="en-GB"/>
                <a:t>‘... bridge diversity is greatest around Newcastle (p &lt; 0.05) ... ‘</a:t>
              </a:r>
            </a:p>
          </p:txBody>
        </p:sp>
      </p:grpSp>
      <p:grpSp>
        <p:nvGrpSpPr>
          <p:cNvPr id="28" name="Group 27"/>
          <p:cNvGrpSpPr/>
          <p:nvPr/>
        </p:nvGrpSpPr>
        <p:grpSpPr>
          <a:xfrm>
            <a:off x="3224212" y="3390900"/>
            <a:ext cx="2862263" cy="2828925"/>
            <a:chOff x="257175" y="3390900"/>
            <a:chExt cx="2862263" cy="2828925"/>
          </a:xfrm>
          <a:effectLst>
            <a:outerShdw blurRad="50800" dist="63500" dir="2400000" algn="ctr" rotWithShape="0">
              <a:schemeClr val="bg1">
                <a:lumMod val="65000"/>
              </a:schemeClr>
            </a:outerShdw>
          </a:effectLst>
        </p:grpSpPr>
        <p:sp>
          <p:nvSpPr>
            <p:cNvPr id="29" name="Rectangle 28"/>
            <p:cNvSpPr/>
            <p:nvPr/>
          </p:nvSpPr>
          <p:spPr>
            <a:xfrm>
              <a:off x="257175" y="3390900"/>
              <a:ext cx="2762250" cy="28289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371475" y="3552825"/>
              <a:ext cx="2747963" cy="2308324"/>
            </a:xfrm>
            <a:prstGeom prst="rect">
              <a:avLst/>
            </a:prstGeom>
            <a:noFill/>
          </p:spPr>
          <p:txBody>
            <a:bodyPr wrap="square" rtlCol="0">
              <a:spAutoFit/>
            </a:bodyPr>
            <a:lstStyle/>
            <a:p>
              <a:r>
                <a:rPr lang="en-GB" b="1"/>
                <a:t>On the behaviour of beams strung over gaps **</a:t>
              </a:r>
            </a:p>
            <a:p>
              <a:endParaRPr lang="en-GB"/>
            </a:p>
            <a:p>
              <a:r>
                <a:rPr lang="en-GB"/>
                <a:t>‘... potential for three modes of behaviour ... stability, collapse, or wobbling ...’</a:t>
              </a:r>
            </a:p>
            <a:p>
              <a:endParaRPr lang="en-GB"/>
            </a:p>
          </p:txBody>
        </p:sp>
      </p:grpSp>
      <p:grpSp>
        <p:nvGrpSpPr>
          <p:cNvPr id="31" name="Group 30"/>
          <p:cNvGrpSpPr/>
          <p:nvPr/>
        </p:nvGrpSpPr>
        <p:grpSpPr>
          <a:xfrm>
            <a:off x="6191250" y="3400425"/>
            <a:ext cx="2762250" cy="2828925"/>
            <a:chOff x="257175" y="3390900"/>
            <a:chExt cx="2762250" cy="2828925"/>
          </a:xfrm>
          <a:effectLst>
            <a:outerShdw blurRad="50800" dist="63500" dir="2400000" algn="ctr" rotWithShape="0">
              <a:schemeClr val="bg1">
                <a:lumMod val="65000"/>
              </a:schemeClr>
            </a:outerShdw>
          </a:effectLst>
        </p:grpSpPr>
        <p:sp>
          <p:nvSpPr>
            <p:cNvPr id="32" name="Rectangle 31"/>
            <p:cNvSpPr/>
            <p:nvPr/>
          </p:nvSpPr>
          <p:spPr>
            <a:xfrm>
              <a:off x="257175" y="3390900"/>
              <a:ext cx="2762250" cy="28289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371475" y="3552825"/>
              <a:ext cx="2543175" cy="2308324"/>
            </a:xfrm>
            <a:prstGeom prst="rect">
              <a:avLst/>
            </a:prstGeom>
            <a:noFill/>
          </p:spPr>
          <p:txBody>
            <a:bodyPr wrap="square" rtlCol="0">
              <a:spAutoFit/>
            </a:bodyPr>
            <a:lstStyle/>
            <a:p>
              <a:r>
                <a:rPr lang="en-GB" b="1"/>
                <a:t>A test of bridge design theory ***</a:t>
              </a:r>
            </a:p>
            <a:p>
              <a:r>
                <a:rPr lang="en-GB"/>
                <a:t> </a:t>
              </a:r>
            </a:p>
            <a:p>
              <a:r>
                <a:rPr lang="en-GB"/>
                <a:t>‘...built from spaghetti ... critical mass was correlated with the number of pieces of spaghetti ... (p &lt; 0.05)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357958"/>
            <a:ext cx="9144000" cy="50004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7358" y="76200"/>
            <a:ext cx="8777092" cy="400110"/>
          </a:xfrm>
          <a:prstGeom prst="rect">
            <a:avLst/>
          </a:prstGeom>
          <a:noFill/>
        </p:spPr>
        <p:txBody>
          <a:bodyPr wrap="square" rtlCol="0">
            <a:spAutoFit/>
          </a:bodyPr>
          <a:lstStyle/>
          <a:p>
            <a:r>
              <a:rPr lang="en-GB" sz="2000"/>
              <a:t>Questions we can’t answer</a:t>
            </a:r>
          </a:p>
        </p:txBody>
      </p:sp>
      <p:pic>
        <p:nvPicPr>
          <p:cNvPr id="17410" name="Picture 2" descr="http://www.sci-experiments.com/BayBridgeTutorial/TrussApproxSetup.jpg"/>
          <p:cNvPicPr>
            <a:picLocks noChangeAspect="1" noChangeArrowheads="1"/>
          </p:cNvPicPr>
          <p:nvPr/>
        </p:nvPicPr>
        <p:blipFill>
          <a:blip r:embed="rId2" cstate="print"/>
          <a:srcRect/>
          <a:stretch>
            <a:fillRect/>
          </a:stretch>
        </p:blipFill>
        <p:spPr bwMode="auto">
          <a:xfrm>
            <a:off x="234951" y="1273175"/>
            <a:ext cx="3174999" cy="1896819"/>
          </a:xfrm>
          <a:prstGeom prst="rect">
            <a:avLst/>
          </a:prstGeom>
          <a:noFill/>
        </p:spPr>
      </p:pic>
      <p:sp>
        <p:nvSpPr>
          <p:cNvPr id="15" name="TextBox 14"/>
          <p:cNvSpPr txBox="1"/>
          <p:nvPr/>
        </p:nvSpPr>
        <p:spPr>
          <a:xfrm>
            <a:off x="219075" y="838200"/>
            <a:ext cx="2476500" cy="400110"/>
          </a:xfrm>
          <a:prstGeom prst="rect">
            <a:avLst/>
          </a:prstGeom>
          <a:noFill/>
        </p:spPr>
        <p:txBody>
          <a:bodyPr wrap="square" rtlCol="0">
            <a:spAutoFit/>
          </a:bodyPr>
          <a:lstStyle/>
          <a:p>
            <a:r>
              <a:rPr lang="en-GB" sz="2000">
                <a:solidFill>
                  <a:schemeClr val="bg2">
                    <a:lumMod val="50000"/>
                  </a:schemeClr>
                </a:solidFill>
              </a:rPr>
              <a:t>Bridges</a:t>
            </a:r>
          </a:p>
        </p:txBody>
      </p:sp>
      <p:sp>
        <p:nvSpPr>
          <p:cNvPr id="16" name="TextBox 15"/>
          <p:cNvSpPr txBox="1"/>
          <p:nvPr/>
        </p:nvSpPr>
        <p:spPr>
          <a:xfrm>
            <a:off x="3771900" y="838200"/>
            <a:ext cx="2476500" cy="400110"/>
          </a:xfrm>
          <a:prstGeom prst="rect">
            <a:avLst/>
          </a:prstGeom>
          <a:noFill/>
        </p:spPr>
        <p:txBody>
          <a:bodyPr wrap="square" rtlCol="0">
            <a:spAutoFit/>
          </a:bodyPr>
          <a:lstStyle/>
          <a:p>
            <a:r>
              <a:rPr lang="en-GB" sz="2000">
                <a:solidFill>
                  <a:schemeClr val="bg2">
                    <a:lumMod val="50000"/>
                  </a:schemeClr>
                </a:solidFill>
              </a:rPr>
              <a:t>Planes</a:t>
            </a:r>
          </a:p>
        </p:txBody>
      </p:sp>
      <p:sp>
        <p:nvSpPr>
          <p:cNvPr id="17" name="TextBox 16"/>
          <p:cNvSpPr txBox="1"/>
          <p:nvPr/>
        </p:nvSpPr>
        <p:spPr>
          <a:xfrm>
            <a:off x="6562725" y="838200"/>
            <a:ext cx="2476500" cy="400110"/>
          </a:xfrm>
          <a:prstGeom prst="rect">
            <a:avLst/>
          </a:prstGeom>
          <a:noFill/>
        </p:spPr>
        <p:txBody>
          <a:bodyPr wrap="square" rtlCol="0">
            <a:spAutoFit/>
          </a:bodyPr>
          <a:lstStyle/>
          <a:p>
            <a:r>
              <a:rPr lang="en-GB" sz="2000">
                <a:solidFill>
                  <a:schemeClr val="bg2">
                    <a:lumMod val="50000"/>
                  </a:schemeClr>
                </a:solidFill>
              </a:rPr>
              <a:t>Cars</a:t>
            </a:r>
          </a:p>
        </p:txBody>
      </p:sp>
      <p:pic>
        <p:nvPicPr>
          <p:cNvPr id="17416" name="Picture 8" descr="http://www.symscape.com/files/images/dlrf4-share.img_assist_custom-320x240.png"/>
          <p:cNvPicPr>
            <a:picLocks noChangeAspect="1" noChangeArrowheads="1"/>
          </p:cNvPicPr>
          <p:nvPr/>
        </p:nvPicPr>
        <p:blipFill>
          <a:blip r:embed="rId3" cstate="print"/>
          <a:srcRect/>
          <a:stretch>
            <a:fillRect/>
          </a:stretch>
        </p:blipFill>
        <p:spPr bwMode="auto">
          <a:xfrm>
            <a:off x="3730625" y="1273175"/>
            <a:ext cx="2527300" cy="1895475"/>
          </a:xfrm>
          <a:prstGeom prst="rect">
            <a:avLst/>
          </a:prstGeom>
          <a:noFill/>
        </p:spPr>
      </p:pic>
      <p:pic>
        <p:nvPicPr>
          <p:cNvPr id="17418" name="Picture 10" descr="http://www.ensight.com/images/stories/images/ensight/volvo.jpg"/>
          <p:cNvPicPr>
            <a:picLocks noChangeAspect="1" noChangeArrowheads="1"/>
          </p:cNvPicPr>
          <p:nvPr/>
        </p:nvPicPr>
        <p:blipFill>
          <a:blip r:embed="rId4" cstate="print"/>
          <a:srcRect/>
          <a:stretch>
            <a:fillRect/>
          </a:stretch>
        </p:blipFill>
        <p:spPr bwMode="auto">
          <a:xfrm>
            <a:off x="6569075" y="1282701"/>
            <a:ext cx="2266949" cy="1889124"/>
          </a:xfrm>
          <a:prstGeom prst="rect">
            <a:avLst/>
          </a:prstGeom>
          <a:noFill/>
        </p:spPr>
      </p:pic>
      <p:sp>
        <p:nvSpPr>
          <p:cNvPr id="33" name="TextBox 32"/>
          <p:cNvSpPr txBox="1"/>
          <p:nvPr/>
        </p:nvSpPr>
        <p:spPr>
          <a:xfrm>
            <a:off x="6305550" y="3562350"/>
            <a:ext cx="2543175" cy="2308324"/>
          </a:xfrm>
          <a:prstGeom prst="rect">
            <a:avLst/>
          </a:prstGeom>
          <a:noFill/>
        </p:spPr>
        <p:txBody>
          <a:bodyPr wrap="square" rtlCol="0">
            <a:spAutoFit/>
          </a:bodyPr>
          <a:lstStyle/>
          <a:p>
            <a:r>
              <a:rPr lang="en-GB" b="1"/>
              <a:t>A test of bridge design theory ***</a:t>
            </a:r>
          </a:p>
          <a:p>
            <a:r>
              <a:rPr lang="en-GB"/>
              <a:t> </a:t>
            </a:r>
          </a:p>
          <a:p>
            <a:r>
              <a:rPr lang="en-GB"/>
              <a:t>‘...built from spaghetti ... critical mass was corrlated with the number of pieces of spaghetti ... (p &lt; 0.05) ...’</a:t>
            </a:r>
          </a:p>
        </p:txBody>
      </p:sp>
      <p:sp>
        <p:nvSpPr>
          <p:cNvPr id="24" name="TextBox 23"/>
          <p:cNvSpPr txBox="1"/>
          <p:nvPr/>
        </p:nvSpPr>
        <p:spPr>
          <a:xfrm>
            <a:off x="219075" y="3429000"/>
            <a:ext cx="3676651" cy="707886"/>
          </a:xfrm>
          <a:prstGeom prst="rect">
            <a:avLst/>
          </a:prstGeom>
          <a:noFill/>
        </p:spPr>
        <p:txBody>
          <a:bodyPr wrap="square" rtlCol="0">
            <a:spAutoFit/>
          </a:bodyPr>
          <a:lstStyle/>
          <a:p>
            <a:r>
              <a:rPr lang="en-GB" sz="2000">
                <a:solidFill>
                  <a:schemeClr val="bg2">
                    <a:lumMod val="50000"/>
                  </a:schemeClr>
                </a:solidFill>
              </a:rPr>
              <a:t>Which ecosystems will collapse?</a:t>
            </a:r>
          </a:p>
          <a:p>
            <a:r>
              <a:rPr lang="en-GB" sz="2000">
                <a:solidFill>
                  <a:schemeClr val="bg2">
                    <a:lumMod val="50000"/>
                  </a:schemeClr>
                </a:solidFill>
              </a:rPr>
              <a:t>Which are the keystone species?</a:t>
            </a:r>
          </a:p>
        </p:txBody>
      </p:sp>
      <p:pic>
        <p:nvPicPr>
          <p:cNvPr id="18437" name="Picture 5"/>
          <p:cNvPicPr>
            <a:picLocks noChangeAspect="1" noChangeArrowheads="1"/>
          </p:cNvPicPr>
          <p:nvPr/>
        </p:nvPicPr>
        <p:blipFill>
          <a:blip r:embed="rId5" cstate="print"/>
          <a:srcRect/>
          <a:stretch>
            <a:fillRect/>
          </a:stretch>
        </p:blipFill>
        <p:spPr bwMode="auto">
          <a:xfrm>
            <a:off x="361951" y="4112517"/>
            <a:ext cx="2933700" cy="2080679"/>
          </a:xfrm>
          <a:prstGeom prst="rect">
            <a:avLst/>
          </a:prstGeom>
          <a:noFill/>
          <a:ln w="9525">
            <a:noFill/>
            <a:miter lim="800000"/>
            <a:headEnd/>
            <a:tailEnd/>
          </a:ln>
        </p:spPr>
      </p:pic>
      <p:sp>
        <p:nvSpPr>
          <p:cNvPr id="27" name="TextBox 26"/>
          <p:cNvSpPr txBox="1"/>
          <p:nvPr/>
        </p:nvSpPr>
        <p:spPr>
          <a:xfrm>
            <a:off x="4124326" y="3429000"/>
            <a:ext cx="4495800" cy="707886"/>
          </a:xfrm>
          <a:prstGeom prst="rect">
            <a:avLst/>
          </a:prstGeom>
          <a:noFill/>
        </p:spPr>
        <p:txBody>
          <a:bodyPr wrap="square" rtlCol="0">
            <a:spAutoFit/>
          </a:bodyPr>
          <a:lstStyle/>
          <a:p>
            <a:r>
              <a:rPr lang="en-GB" sz="2000">
                <a:solidFill>
                  <a:schemeClr val="bg2">
                    <a:lumMod val="50000"/>
                  </a:schemeClr>
                </a:solidFill>
              </a:rPr>
              <a:t>Which species will survive?</a:t>
            </a:r>
          </a:p>
          <a:p>
            <a:r>
              <a:rPr lang="en-GB" sz="2000">
                <a:solidFill>
                  <a:schemeClr val="bg2">
                    <a:lumMod val="50000"/>
                  </a:schemeClr>
                </a:solidFill>
              </a:rPr>
              <a:t>Which ecosystem is optimal for x?</a:t>
            </a:r>
          </a:p>
        </p:txBody>
      </p:sp>
      <p:pic>
        <p:nvPicPr>
          <p:cNvPr id="18438" name="Picture 6"/>
          <p:cNvPicPr>
            <a:picLocks noChangeAspect="1" noChangeArrowheads="1"/>
          </p:cNvPicPr>
          <p:nvPr/>
        </p:nvPicPr>
        <p:blipFill>
          <a:blip r:embed="rId6" cstate="print"/>
          <a:srcRect/>
          <a:stretch>
            <a:fillRect/>
          </a:stretch>
        </p:blipFill>
        <p:spPr bwMode="auto">
          <a:xfrm>
            <a:off x="4005066" y="4295774"/>
            <a:ext cx="4852661" cy="15335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1113</Words>
  <Application>Microsoft Office PowerPoint</Application>
  <PresentationFormat>On-screen Show (4:3)</PresentationFormat>
  <Paragraphs>265</Paragraphs>
  <Slides>45</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Dotum</vt:lpstr>
      <vt:lpstr>LilyUPC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purves</dc:creator>
  <cp:lastModifiedBy>Clare Scallon (Vega Consulting LLC)</cp:lastModifiedBy>
  <cp:revision>65</cp:revision>
  <dcterms:created xsi:type="dcterms:W3CDTF">2010-06-06T17:58:42Z</dcterms:created>
  <dcterms:modified xsi:type="dcterms:W3CDTF">2016-08-03T23:46:27Z</dcterms:modified>
</cp:coreProperties>
</file>