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2.xml" ContentType="application/vnd.openxmlformats-officedocument.drawingml.chart+xml"/>
  <Override PartName="/ppt/notesSlides/notesSlide22.xml" ContentType="application/vnd.openxmlformats-officedocument.presentationml.notesSlide+xml"/>
  <Override PartName="/ppt/charts/chart3.xml" ContentType="application/vnd.openxmlformats-officedocument.drawingml.chart+xml"/>
  <Override PartName="/ppt/notesSlides/notesSlide23.xml" ContentType="application/vnd.openxmlformats-officedocument.presentationml.notesSlide+xml"/>
  <Override PartName="/ppt/charts/chart4.xml" ContentType="application/vnd.openxmlformats-officedocument.drawingml.chart+xml"/>
  <Override PartName="/ppt/notesSlides/notesSlide24.xml" ContentType="application/vnd.openxmlformats-officedocument.presentationml.notesSlide+xml"/>
  <Override PartName="/ppt/charts/chart5.xml" ContentType="application/vnd.openxmlformats-officedocument.drawingml.chart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charts/chart6.xml" ContentType="application/vnd.openxmlformats-officedocument.drawingml.chart+xml"/>
  <Override PartName="/ppt/notesSlides/notesSlide38.xml" ContentType="application/vnd.openxmlformats-officedocument.presentationml.notesSlide+xml"/>
  <Override PartName="/ppt/charts/chart7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333" r:id="rId2"/>
    <p:sldId id="259" r:id="rId3"/>
    <p:sldId id="327" r:id="rId4"/>
    <p:sldId id="261" r:id="rId5"/>
    <p:sldId id="307" r:id="rId6"/>
    <p:sldId id="262" r:id="rId7"/>
    <p:sldId id="324" r:id="rId8"/>
    <p:sldId id="311" r:id="rId9"/>
    <p:sldId id="264" r:id="rId10"/>
    <p:sldId id="325" r:id="rId11"/>
    <p:sldId id="265" r:id="rId12"/>
    <p:sldId id="268" r:id="rId13"/>
    <p:sldId id="269" r:id="rId14"/>
    <p:sldId id="312" r:id="rId15"/>
    <p:sldId id="319" r:id="rId16"/>
    <p:sldId id="308" r:id="rId17"/>
    <p:sldId id="313" r:id="rId18"/>
    <p:sldId id="320" r:id="rId19"/>
    <p:sldId id="276" r:id="rId20"/>
    <p:sldId id="278" r:id="rId21"/>
    <p:sldId id="316" r:id="rId22"/>
    <p:sldId id="315" r:id="rId23"/>
    <p:sldId id="317" r:id="rId24"/>
    <p:sldId id="318" r:id="rId25"/>
    <p:sldId id="286" r:id="rId26"/>
    <p:sldId id="304" r:id="rId27"/>
    <p:sldId id="334" r:id="rId28"/>
    <p:sldId id="335" r:id="rId29"/>
    <p:sldId id="336" r:id="rId30"/>
    <p:sldId id="337" r:id="rId31"/>
    <p:sldId id="297" r:id="rId32"/>
    <p:sldId id="323" r:id="rId33"/>
    <p:sldId id="309" r:id="rId34"/>
    <p:sldId id="274" r:id="rId35"/>
    <p:sldId id="305" r:id="rId36"/>
    <p:sldId id="306" r:id="rId37"/>
    <p:sldId id="321" r:id="rId38"/>
    <p:sldId id="322" r:id="rId39"/>
    <p:sldId id="302" r:id="rId40"/>
    <p:sldId id="303" r:id="rId4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003366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80305" autoAdjust="0"/>
  </p:normalViewPr>
  <p:slideViewPr>
    <p:cSldViewPr>
      <p:cViewPr varScale="1">
        <p:scale>
          <a:sx n="72" d="100"/>
          <a:sy n="72" d="100"/>
        </p:scale>
        <p:origin x="18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6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am-01-srv\dfsroot\users\dnarayan\Documents\research\DiskEnergy\docs\talks\energ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talks\energy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SOSP2007\data\energy-saving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talks\perf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talks\perf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talks\trace-analysi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talks\trace-analys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720539018232849"/>
          <c:y val="4.6439235955315364E-2"/>
          <c:w val="0.84382811280695369"/>
          <c:h val="0.77107441622668926"/>
        </c:manualLayout>
      </c:layout>
      <c:scatterChart>
        <c:scatterStyle val="lineMarker"/>
        <c:varyColors val="0"/>
        <c:ser>
          <c:idx val="1"/>
          <c:order val="0"/>
          <c:tx>
            <c:strRef>
              <c:f>'Trace analysis'!$J$2</c:f>
              <c:strCache>
                <c:ptCount val="1"/>
                <c:pt idx="0">
                  <c:v>Read-only</c:v>
                </c:pt>
              </c:strCache>
            </c:strRef>
          </c:tx>
          <c:xVal>
            <c:numRef>
              <c:f>'Trace analysis'!$J$3:$J$38</c:f>
              <c:numCache>
                <c:formatCode>General</c:formatCode>
                <c:ptCount val="36"/>
                <c:pt idx="0">
                  <c:v>9.9206547619047746E-3</c:v>
                </c:pt>
                <c:pt idx="1">
                  <c:v>4.9768511904762093E-2</c:v>
                </c:pt>
                <c:pt idx="2">
                  <c:v>6.3822619047619211E-2</c:v>
                </c:pt>
                <c:pt idx="3">
                  <c:v>0.12979523809523849</c:v>
                </c:pt>
                <c:pt idx="4">
                  <c:v>0.69030952380952504</c:v>
                </c:pt>
                <c:pt idx="5">
                  <c:v>1.1805535714285758</c:v>
                </c:pt>
                <c:pt idx="6">
                  <c:v>1.1909702380952381</c:v>
                </c:pt>
                <c:pt idx="7">
                  <c:v>1.2769523809523811</c:v>
                </c:pt>
                <c:pt idx="8">
                  <c:v>2.0213273809523868</c:v>
                </c:pt>
                <c:pt idx="9">
                  <c:v>3.1030119047619089</c:v>
                </c:pt>
                <c:pt idx="10">
                  <c:v>3.5451369047619052</c:v>
                </c:pt>
                <c:pt idx="11">
                  <c:v>3.6071428571428612</c:v>
                </c:pt>
                <c:pt idx="12">
                  <c:v>3.9045952380952391</c:v>
                </c:pt>
                <c:pt idx="13">
                  <c:v>4.5171964285714266</c:v>
                </c:pt>
                <c:pt idx="14">
                  <c:v>6.5055952380952249</c:v>
                </c:pt>
                <c:pt idx="15">
                  <c:v>7.2982738095238124</c:v>
                </c:pt>
                <c:pt idx="16">
                  <c:v>8.4416071428571389</c:v>
                </c:pt>
                <c:pt idx="17">
                  <c:v>13.934166666666666</c:v>
                </c:pt>
                <c:pt idx="18">
                  <c:v>14.643511904761903</c:v>
                </c:pt>
                <c:pt idx="19">
                  <c:v>14.910535714285734</c:v>
                </c:pt>
                <c:pt idx="20">
                  <c:v>14.92</c:v>
                </c:pt>
                <c:pt idx="21">
                  <c:v>18.597380952380952</c:v>
                </c:pt>
                <c:pt idx="22">
                  <c:v>20.052083333333275</c:v>
                </c:pt>
                <c:pt idx="23">
                  <c:v>22.416011904761866</c:v>
                </c:pt>
                <c:pt idx="24">
                  <c:v>22.589107142857127</c:v>
                </c:pt>
                <c:pt idx="25">
                  <c:v>26.478333333333243</c:v>
                </c:pt>
                <c:pt idx="26">
                  <c:v>29.03422619047619</c:v>
                </c:pt>
                <c:pt idx="27">
                  <c:v>31.231964285714291</c:v>
                </c:pt>
                <c:pt idx="28">
                  <c:v>35.990238095238091</c:v>
                </c:pt>
                <c:pt idx="29">
                  <c:v>40.113095238095262</c:v>
                </c:pt>
                <c:pt idx="30">
                  <c:v>43.032559523809532</c:v>
                </c:pt>
                <c:pt idx="31">
                  <c:v>52.747202380952388</c:v>
                </c:pt>
                <c:pt idx="32">
                  <c:v>62.398809523809526</c:v>
                </c:pt>
                <c:pt idx="33">
                  <c:v>70.605357142856874</c:v>
                </c:pt>
                <c:pt idx="34">
                  <c:v>79.148214285714445</c:v>
                </c:pt>
                <c:pt idx="35">
                  <c:v>99.695238095238082</c:v>
                </c:pt>
              </c:numCache>
            </c:numRef>
          </c:xVal>
          <c:yVal>
            <c:numRef>
              <c:f>'Trace analysis'!$G$3:$G$38</c:f>
              <c:numCache>
                <c:formatCode>General</c:formatCode>
                <c:ptCount val="3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E9E-4650-A8F2-95ED03CED490}"/>
            </c:ext>
          </c:extLst>
        </c:ser>
        <c:ser>
          <c:idx val="0"/>
          <c:order val="1"/>
          <c:tx>
            <c:strRef>
              <c:f>'Trace analysis'!$I$2</c:f>
              <c:strCache>
                <c:ptCount val="1"/>
                <c:pt idx="0">
                  <c:v>Read/write</c:v>
                </c:pt>
              </c:strCache>
            </c:strRef>
          </c:tx>
          <c:xVal>
            <c:numRef>
              <c:f>'Trace analysis'!$I$3:$I$38</c:f>
              <c:numCache>
                <c:formatCode>General</c:formatCode>
                <c:ptCount val="36"/>
                <c:pt idx="0">
                  <c:v>1.0616726190476178</c:v>
                </c:pt>
                <c:pt idx="1">
                  <c:v>1.209654761904762</c:v>
                </c:pt>
                <c:pt idx="2">
                  <c:v>2.0294285714285714</c:v>
                </c:pt>
                <c:pt idx="3">
                  <c:v>3.0866428571428566</c:v>
                </c:pt>
                <c:pt idx="4">
                  <c:v>5.3764880952380993</c:v>
                </c:pt>
                <c:pt idx="5">
                  <c:v>7.1096428571428572</c:v>
                </c:pt>
                <c:pt idx="6">
                  <c:v>9.0307738095238079</c:v>
                </c:pt>
                <c:pt idx="7">
                  <c:v>11.76672619047619</c:v>
                </c:pt>
                <c:pt idx="8">
                  <c:v>17.326249999999959</c:v>
                </c:pt>
                <c:pt idx="9">
                  <c:v>17.993690476190473</c:v>
                </c:pt>
                <c:pt idx="10">
                  <c:v>22.85184523809524</c:v>
                </c:pt>
                <c:pt idx="11">
                  <c:v>22.869880952380953</c:v>
                </c:pt>
                <c:pt idx="12">
                  <c:v>23.940833333333263</c:v>
                </c:pt>
                <c:pt idx="13">
                  <c:v>25.483452380952318</c:v>
                </c:pt>
                <c:pt idx="14">
                  <c:v>41.479523809523812</c:v>
                </c:pt>
                <c:pt idx="15">
                  <c:v>44.501964285714173</c:v>
                </c:pt>
                <c:pt idx="16">
                  <c:v>75.765476190475965</c:v>
                </c:pt>
                <c:pt idx="17">
                  <c:v>80.386904761904773</c:v>
                </c:pt>
                <c:pt idx="18">
                  <c:v>82.001190476190487</c:v>
                </c:pt>
                <c:pt idx="19">
                  <c:v>89.930952380952377</c:v>
                </c:pt>
                <c:pt idx="20">
                  <c:v>90.391071428571408</c:v>
                </c:pt>
                <c:pt idx="21">
                  <c:v>99.221428571428518</c:v>
                </c:pt>
                <c:pt idx="22">
                  <c:v>99.695238095238082</c:v>
                </c:pt>
                <c:pt idx="23">
                  <c:v>99.695238095238082</c:v>
                </c:pt>
                <c:pt idx="24">
                  <c:v>99.857738095238048</c:v>
                </c:pt>
                <c:pt idx="25">
                  <c:v>99.983928571428578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</c:numCache>
            </c:numRef>
          </c:xVal>
          <c:yVal>
            <c:numRef>
              <c:f>'Trace analysis'!$G$3:$G$38</c:f>
              <c:numCache>
                <c:formatCode>General</c:formatCode>
                <c:ptCount val="3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E9E-4650-A8F2-95ED03CED490}"/>
            </c:ext>
          </c:extLst>
        </c:ser>
        <c:ser>
          <c:idx val="2"/>
          <c:order val="2"/>
          <c:marker>
            <c:symbol val="none"/>
          </c:marker>
          <c:dPt>
            <c:idx val="1"/>
            <c:bubble3D val="0"/>
            <c:spPr>
              <a:ln>
                <a:solidFill>
                  <a:schemeClr val="tx1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2-9E9E-4650-A8F2-95ED03CED490}"/>
              </c:ext>
            </c:extLst>
          </c:dPt>
          <c:xVal>
            <c:numRef>
              <c:f>'Trace analysis'!$E$42:$E$43</c:f>
              <c:numCache>
                <c:formatCode>General</c:formatCode>
                <c:ptCount val="2"/>
                <c:pt idx="0">
                  <c:v>0</c:v>
                </c:pt>
                <c:pt idx="1">
                  <c:v>100</c:v>
                </c:pt>
              </c:numCache>
            </c:numRef>
          </c:xVal>
          <c:yVal>
            <c:numRef>
              <c:f>'Trace analysis'!$F$42:$F$43</c:f>
              <c:numCache>
                <c:formatCode>General</c:formatCode>
                <c:ptCount val="2"/>
                <c:pt idx="0">
                  <c:v>18</c:v>
                </c:pt>
                <c:pt idx="1">
                  <c:v>18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9E9E-4650-A8F2-95ED03CED4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609856"/>
        <c:axId val="63689856"/>
      </c:scatterChart>
      <c:valAx>
        <c:axId val="63609856"/>
        <c:scaling>
          <c:orientation val="minMax"/>
          <c:max val="100"/>
        </c:scaling>
        <c:delete val="0"/>
        <c:axPos val="b"/>
        <c:title>
          <c:tx>
            <c:rich>
              <a:bodyPr/>
              <a:lstStyle/>
              <a:p>
                <a:pPr>
                  <a:defRPr lang="en-GB" sz="2400"/>
                </a:pPr>
                <a:r>
                  <a:rPr lang="en-GB" sz="2400"/>
                  <a:t>%</a:t>
                </a:r>
                <a:r>
                  <a:rPr lang="en-GB" sz="2400" baseline="0"/>
                  <a:t> of time volume active</a:t>
                </a:r>
                <a:endParaRPr lang="en-GB" sz="240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3689856"/>
        <c:crosses val="autoZero"/>
        <c:crossBetween val="midCat"/>
      </c:valAx>
      <c:valAx>
        <c:axId val="63689856"/>
        <c:scaling>
          <c:orientation val="minMax"/>
          <c:max val="34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lang="en-GB" sz="2400" b="1"/>
                </a:pPr>
                <a:r>
                  <a:rPr lang="en-GB" sz="2400" b="1"/>
                  <a:t>Number</a:t>
                </a:r>
                <a:r>
                  <a:rPr lang="en-GB" sz="2400" b="1" baseline="0"/>
                  <a:t> of volumes</a:t>
                </a:r>
                <a:endParaRPr lang="en-GB" sz="2400" b="1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3609856"/>
        <c:crosses val="autoZero"/>
        <c:crossBetween val="midCat"/>
        <c:majorUnit val="5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31592899727021151"/>
          <c:y val="0.59384180181633961"/>
          <c:w val="0.24303631334280126"/>
          <c:h val="0.12618345667567618"/>
        </c:manualLayout>
      </c:layout>
      <c:overlay val="1"/>
      <c:txPr>
        <a:bodyPr/>
        <a:lstStyle/>
        <a:p>
          <a:pPr>
            <a:defRPr lang="en-GB" sz="20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248769131867039"/>
          <c:y val="3.0838777244085812E-2"/>
          <c:w val="0.82176642943244549"/>
          <c:h val="0.83030622183000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Sheet1!$A$7</c:f>
              <c:strCache>
                <c:ptCount val="1"/>
                <c:pt idx="0">
                  <c:v>Vanilla</c:v>
                </c:pt>
              </c:strCache>
            </c:strRef>
          </c:tx>
          <c:invertIfNegative val="0"/>
          <c:cat>
            <c:strRef>
              <c:f>(Sheet1!$D$2,Sheet1!$D$6)</c:f>
              <c:strCache>
                <c:ptCount val="2"/>
                <c:pt idx="0">
                  <c:v>Worst day</c:v>
                </c:pt>
                <c:pt idx="1">
                  <c:v>Best day</c:v>
                </c:pt>
              </c:strCache>
            </c:strRef>
          </c:cat>
          <c:val>
            <c:numRef>
              <c:f>(Sheet1!$B$2,Sheet1!$B$7)</c:f>
              <c:numCache>
                <c:formatCode>General</c:formatCode>
                <c:ptCount val="2"/>
                <c:pt idx="0">
                  <c:v>72</c:v>
                </c:pt>
                <c:pt idx="1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7C-4196-B0A7-6F53E324384E}"/>
            </c:ext>
          </c:extLst>
        </c:ser>
        <c:ser>
          <c:idx val="1"/>
          <c:order val="1"/>
          <c:tx>
            <c:strRef>
              <c:f>Sheet1!$A$8</c:f>
              <c:strCache>
                <c:ptCount val="1"/>
                <c:pt idx="0">
                  <c:v>Machine-level off-load</c:v>
                </c:pt>
              </c:strCache>
            </c:strRef>
          </c:tx>
          <c:invertIfNegative val="0"/>
          <c:cat>
            <c:strRef>
              <c:f>(Sheet1!$D$2,Sheet1!$D$6)</c:f>
              <c:strCache>
                <c:ptCount val="2"/>
                <c:pt idx="0">
                  <c:v>Worst day</c:v>
                </c:pt>
                <c:pt idx="1">
                  <c:v>Best day</c:v>
                </c:pt>
              </c:strCache>
            </c:strRef>
          </c:cat>
          <c:val>
            <c:numRef>
              <c:f>(Sheet1!$B$3,Sheet1!$B$8)</c:f>
              <c:numCache>
                <c:formatCode>General</c:formatCode>
                <c:ptCount val="2"/>
                <c:pt idx="0">
                  <c:v>64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7C-4196-B0A7-6F53E324384E}"/>
            </c:ext>
          </c:extLst>
        </c:ser>
        <c:ser>
          <c:idx val="2"/>
          <c:order val="2"/>
          <c:tx>
            <c:strRef>
              <c:f>Sheet1!$A$9</c:f>
              <c:strCache>
                <c:ptCount val="1"/>
                <c:pt idx="0">
                  <c:v>Rack-level off-load</c:v>
                </c:pt>
              </c:strCache>
            </c:strRef>
          </c:tx>
          <c:invertIfNegative val="0"/>
          <c:cat>
            <c:strRef>
              <c:f>(Sheet1!$D$2,Sheet1!$D$6)</c:f>
              <c:strCache>
                <c:ptCount val="2"/>
                <c:pt idx="0">
                  <c:v>Worst day</c:v>
                </c:pt>
                <c:pt idx="1">
                  <c:v>Best day</c:v>
                </c:pt>
              </c:strCache>
            </c:strRef>
          </c:cat>
          <c:val>
            <c:numRef>
              <c:f>(Sheet1!$B$4,Sheet1!$B$9)</c:f>
              <c:numCache>
                <c:formatCode>General</c:formatCode>
                <c:ptCount val="2"/>
                <c:pt idx="0">
                  <c:v>55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7C-4196-B0A7-6F53E32438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615552"/>
        <c:axId val="64451328"/>
      </c:barChart>
      <c:catAx>
        <c:axId val="6461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 sz="2600" b="1"/>
            </a:pPr>
            <a:endParaRPr lang="en-US"/>
          </a:p>
        </c:txPr>
        <c:crossAx val="64451328"/>
        <c:crosses val="autoZero"/>
        <c:auto val="1"/>
        <c:lblAlgn val="ctr"/>
        <c:lblOffset val="100"/>
        <c:noMultiLvlLbl val="0"/>
      </c:catAx>
      <c:valAx>
        <c:axId val="64451328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lang="en-GB" sz="2600"/>
                </a:pPr>
                <a:r>
                  <a:rPr lang="en-GB" sz="2600"/>
                  <a:t>Energy (% of baseline)</a:t>
                </a:r>
              </a:p>
            </c:rich>
          </c:tx>
          <c:layout>
            <c:manualLayout>
              <c:xMode val="edge"/>
              <c:yMode val="edge"/>
              <c:x val="7.7434649651878674E-3"/>
              <c:y val="0.190806207521954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 sz="2400" b="1"/>
            </a:pPr>
            <a:endParaRPr lang="en-US"/>
          </a:p>
        </c:txPr>
        <c:crossAx val="646155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229664426590445"/>
          <c:y val="6.3299791102499239E-2"/>
          <c:w val="0.42365783304511084"/>
          <c:h val="0.18904829114213556"/>
        </c:manualLayout>
      </c:layout>
      <c:overlay val="0"/>
      <c:txPr>
        <a:bodyPr/>
        <a:lstStyle/>
        <a:p>
          <a:pPr>
            <a:defRPr lang="en-GB" sz="22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2"/>
          <c:order val="0"/>
          <c:tx>
            <c:strRef>
              <c:f>'Least idle'!$K$2</c:f>
              <c:strCache>
                <c:ptCount val="1"/>
                <c:pt idx="0">
                  <c:v>Rack-level off-load</c:v>
                </c:pt>
              </c:strCache>
            </c:strRef>
          </c:tx>
          <c:xVal>
            <c:numRef>
              <c:f>'Least idle'!$K$3:$K$36</c:f>
              <c:numCache>
                <c:formatCode>General</c:formatCode>
                <c:ptCount val="34"/>
                <c:pt idx="0">
                  <c:v>21.734567901234591</c:v>
                </c:pt>
                <c:pt idx="1">
                  <c:v>21.734567901234591</c:v>
                </c:pt>
                <c:pt idx="2">
                  <c:v>21.734664351851851</c:v>
                </c:pt>
                <c:pt idx="3">
                  <c:v>21.887827932098791</c:v>
                </c:pt>
                <c:pt idx="4">
                  <c:v>21.913580246913579</c:v>
                </c:pt>
                <c:pt idx="5">
                  <c:v>22.691840277777779</c:v>
                </c:pt>
                <c:pt idx="6">
                  <c:v>23.899787808641921</c:v>
                </c:pt>
                <c:pt idx="7">
                  <c:v>24.941165123456866</c:v>
                </c:pt>
                <c:pt idx="8">
                  <c:v>25.157214506172828</c:v>
                </c:pt>
                <c:pt idx="9">
                  <c:v>25.372492283950589</c:v>
                </c:pt>
                <c:pt idx="10">
                  <c:v>27.545138888888889</c:v>
                </c:pt>
                <c:pt idx="11">
                  <c:v>27.933256172839506</c:v>
                </c:pt>
                <c:pt idx="12">
                  <c:v>28.138888888888935</c:v>
                </c:pt>
                <c:pt idx="13">
                  <c:v>29.278452932098766</c:v>
                </c:pt>
                <c:pt idx="14">
                  <c:v>31.090856481481495</c:v>
                </c:pt>
                <c:pt idx="15">
                  <c:v>38.437596450617072</c:v>
                </c:pt>
                <c:pt idx="16">
                  <c:v>40.506462191358025</c:v>
                </c:pt>
                <c:pt idx="17">
                  <c:v>42.640817901234442</c:v>
                </c:pt>
                <c:pt idx="18">
                  <c:v>47.116994598765395</c:v>
                </c:pt>
                <c:pt idx="19">
                  <c:v>47.682291666666458</c:v>
                </c:pt>
                <c:pt idx="20">
                  <c:v>47.703028549382715</c:v>
                </c:pt>
                <c:pt idx="21">
                  <c:v>49.687789351851855</c:v>
                </c:pt>
                <c:pt idx="22">
                  <c:v>63.313175154320987</c:v>
                </c:pt>
                <c:pt idx="23">
                  <c:v>64.071759259259252</c:v>
                </c:pt>
                <c:pt idx="24">
                  <c:v>69.963541666666671</c:v>
                </c:pt>
                <c:pt idx="25">
                  <c:v>78.293209876543216</c:v>
                </c:pt>
                <c:pt idx="26">
                  <c:v>85.535204475308916</c:v>
                </c:pt>
                <c:pt idx="27">
                  <c:v>86.71643518518519</c:v>
                </c:pt>
                <c:pt idx="28">
                  <c:v>89.705632716049024</c:v>
                </c:pt>
                <c:pt idx="29">
                  <c:v>91.619309413579984</c:v>
                </c:pt>
                <c:pt idx="30">
                  <c:v>93.836805555555458</c:v>
                </c:pt>
                <c:pt idx="31">
                  <c:v>98.434606481481495</c:v>
                </c:pt>
                <c:pt idx="32">
                  <c:v>99.627700617283594</c:v>
                </c:pt>
                <c:pt idx="33">
                  <c:v>100</c:v>
                </c:pt>
              </c:numCache>
            </c:numRef>
          </c:xVal>
          <c:yVal>
            <c:numRef>
              <c:f>'Least idle'!$G$3:$G$36</c:f>
              <c:numCache>
                <c:formatCode>General</c:formatCode>
                <c:ptCount val="3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92D-4124-93B3-4B412F713E10}"/>
            </c:ext>
          </c:extLst>
        </c:ser>
        <c:ser>
          <c:idx val="1"/>
          <c:order val="1"/>
          <c:tx>
            <c:strRef>
              <c:f>'Least idle'!$J$2</c:f>
              <c:strCache>
                <c:ptCount val="1"/>
                <c:pt idx="0">
                  <c:v>Machine-level off-load</c:v>
                </c:pt>
              </c:strCache>
            </c:strRef>
          </c:tx>
          <c:xVal>
            <c:numRef>
              <c:f>'Least idle'!$J$3:$J$36</c:f>
              <c:numCache>
                <c:formatCode>General</c:formatCode>
                <c:ptCount val="34"/>
                <c:pt idx="0">
                  <c:v>21.734567901234591</c:v>
                </c:pt>
                <c:pt idx="1">
                  <c:v>21.734567901234591</c:v>
                </c:pt>
                <c:pt idx="2">
                  <c:v>21.942418981481417</c:v>
                </c:pt>
                <c:pt idx="3">
                  <c:v>22.613908179012448</c:v>
                </c:pt>
                <c:pt idx="4">
                  <c:v>22.680169753086435</c:v>
                </c:pt>
                <c:pt idx="5">
                  <c:v>23.723476080246886</c:v>
                </c:pt>
                <c:pt idx="6">
                  <c:v>25.216242283950589</c:v>
                </c:pt>
                <c:pt idx="7">
                  <c:v>27.929012345678952</c:v>
                </c:pt>
                <c:pt idx="8">
                  <c:v>31.560667438271587</c:v>
                </c:pt>
                <c:pt idx="9">
                  <c:v>31.633969907407483</c:v>
                </c:pt>
                <c:pt idx="10">
                  <c:v>33.403163580246755</c:v>
                </c:pt>
                <c:pt idx="11">
                  <c:v>41.006847993827144</c:v>
                </c:pt>
                <c:pt idx="12">
                  <c:v>44.489197530864196</c:v>
                </c:pt>
                <c:pt idx="13">
                  <c:v>45.965567129629626</c:v>
                </c:pt>
                <c:pt idx="14">
                  <c:v>49.104456018518505</c:v>
                </c:pt>
                <c:pt idx="15">
                  <c:v>69.349826388888886</c:v>
                </c:pt>
                <c:pt idx="16">
                  <c:v>70.636574074074048</c:v>
                </c:pt>
                <c:pt idx="17">
                  <c:v>74.312017746913583</c:v>
                </c:pt>
                <c:pt idx="18">
                  <c:v>78.176118827160124</c:v>
                </c:pt>
                <c:pt idx="19">
                  <c:v>81.268422067901241</c:v>
                </c:pt>
                <c:pt idx="20">
                  <c:v>85.068865740740762</c:v>
                </c:pt>
                <c:pt idx="21">
                  <c:v>86.350983796296248</c:v>
                </c:pt>
                <c:pt idx="22">
                  <c:v>88.351273148148167</c:v>
                </c:pt>
                <c:pt idx="23">
                  <c:v>90.011284722222427</c:v>
                </c:pt>
                <c:pt idx="24">
                  <c:v>90.568962191358011</c:v>
                </c:pt>
                <c:pt idx="25">
                  <c:v>92.131558641975545</c:v>
                </c:pt>
                <c:pt idx="26">
                  <c:v>92.695216049382722</c:v>
                </c:pt>
                <c:pt idx="27">
                  <c:v>94.384452160493439</c:v>
                </c:pt>
                <c:pt idx="28">
                  <c:v>99.260223765432556</c:v>
                </c:pt>
                <c:pt idx="29">
                  <c:v>99.982638888888758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</c:numCache>
            </c:numRef>
          </c:xVal>
          <c:yVal>
            <c:numRef>
              <c:f>'Least idle'!$G$3:$G$36</c:f>
              <c:numCache>
                <c:formatCode>General</c:formatCode>
                <c:ptCount val="3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92D-4124-93B3-4B412F713E10}"/>
            </c:ext>
          </c:extLst>
        </c:ser>
        <c:ser>
          <c:idx val="0"/>
          <c:order val="2"/>
          <c:tx>
            <c:strRef>
              <c:f>'Least idle'!$I$2</c:f>
              <c:strCache>
                <c:ptCount val="1"/>
                <c:pt idx="0">
                  <c:v>Vanilla</c:v>
                </c:pt>
              </c:strCache>
            </c:strRef>
          </c:tx>
          <c:xVal>
            <c:numRef>
              <c:f>'Least idle'!$I$3:$I$36</c:f>
              <c:numCache>
                <c:formatCode>General</c:formatCode>
                <c:ptCount val="34"/>
                <c:pt idx="0">
                  <c:v>22.563850308641975</c:v>
                </c:pt>
                <c:pt idx="1">
                  <c:v>22.766782407407341</c:v>
                </c:pt>
                <c:pt idx="2">
                  <c:v>25.145543981481417</c:v>
                </c:pt>
                <c:pt idx="3">
                  <c:v>25.825810185185187</c:v>
                </c:pt>
                <c:pt idx="4">
                  <c:v>27.324652777777779</c:v>
                </c:pt>
                <c:pt idx="5">
                  <c:v>28.963348765432087</c:v>
                </c:pt>
                <c:pt idx="6">
                  <c:v>29.374324845679013</c:v>
                </c:pt>
                <c:pt idx="7">
                  <c:v>30.598090277777679</c:v>
                </c:pt>
                <c:pt idx="8">
                  <c:v>35.911940586419746</c:v>
                </c:pt>
                <c:pt idx="9">
                  <c:v>45.648244598765395</c:v>
                </c:pt>
                <c:pt idx="10">
                  <c:v>46.260898919753089</c:v>
                </c:pt>
                <c:pt idx="11">
                  <c:v>50.571084104938244</c:v>
                </c:pt>
                <c:pt idx="12">
                  <c:v>53.876736111111114</c:v>
                </c:pt>
                <c:pt idx="13">
                  <c:v>54.345871913580247</c:v>
                </c:pt>
                <c:pt idx="14">
                  <c:v>76.181712962962948</c:v>
                </c:pt>
                <c:pt idx="15">
                  <c:v>82.997202932098773</c:v>
                </c:pt>
                <c:pt idx="16">
                  <c:v>83.356288580246911</c:v>
                </c:pt>
                <c:pt idx="17">
                  <c:v>93.523051697530818</c:v>
                </c:pt>
                <c:pt idx="18">
                  <c:v>93.594521604938578</c:v>
                </c:pt>
                <c:pt idx="19">
                  <c:v>96.111304012345684</c:v>
                </c:pt>
                <c:pt idx="20">
                  <c:v>99.225501543209859</c:v>
                </c:pt>
                <c:pt idx="21">
                  <c:v>99.893904320987673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</c:numCache>
            </c:numRef>
          </c:xVal>
          <c:yVal>
            <c:numRef>
              <c:f>'Least idle'!$G$3:$G$36</c:f>
              <c:numCache>
                <c:formatCode>General</c:formatCode>
                <c:ptCount val="3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92D-4124-93B3-4B412F713E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592128"/>
        <c:axId val="64602496"/>
      </c:scatterChart>
      <c:valAx>
        <c:axId val="64592128"/>
        <c:scaling>
          <c:orientation val="minMax"/>
          <c:max val="100"/>
        </c:scaling>
        <c:delete val="0"/>
        <c:axPos val="b"/>
        <c:title>
          <c:tx>
            <c:rich>
              <a:bodyPr/>
              <a:lstStyle/>
              <a:p>
                <a:pPr>
                  <a:defRPr lang="en-GB" sz="2400"/>
                </a:pPr>
                <a:r>
                  <a:rPr lang="en-GB" sz="2400"/>
                  <a:t>Energy</a:t>
                </a:r>
                <a:r>
                  <a:rPr lang="en-GB" sz="2400" baseline="0"/>
                  <a:t> consumed (% of baseline)</a:t>
                </a:r>
                <a:endParaRPr lang="en-GB" sz="240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4602496"/>
        <c:crosses val="autoZero"/>
        <c:crossBetween val="midCat"/>
      </c:valAx>
      <c:valAx>
        <c:axId val="64602496"/>
        <c:scaling>
          <c:orientation val="minMax"/>
          <c:max val="34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lang="en-GB" sz="2400" b="1"/>
                </a:pPr>
                <a:r>
                  <a:rPr lang="en-GB" sz="2400" b="1"/>
                  <a:t>Number</a:t>
                </a:r>
                <a:r>
                  <a:rPr lang="en-GB" sz="2400" b="1" baseline="0"/>
                  <a:t> of volumes</a:t>
                </a:r>
                <a:endParaRPr lang="en-GB" sz="2400" b="1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4592128"/>
        <c:crosses val="autoZero"/>
        <c:crossBetween val="midCat"/>
        <c:majorUnit val="5"/>
      </c:valAx>
    </c:plotArea>
    <c:legend>
      <c:legendPos val="r"/>
      <c:layout>
        <c:manualLayout>
          <c:xMode val="edge"/>
          <c:yMode val="edge"/>
          <c:x val="0.16156822200932341"/>
          <c:y val="7.7327045604421413E-2"/>
          <c:w val="0.46000877052304112"/>
          <c:h val="0.18927518501351429"/>
        </c:manualLayout>
      </c:layout>
      <c:overlay val="1"/>
      <c:txPr>
        <a:bodyPr/>
        <a:lstStyle/>
        <a:p>
          <a:pPr>
            <a:defRPr lang="en-GB" sz="20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326140592301866"/>
          <c:y val="2.3189234295766078E-2"/>
          <c:w val="0.77448319477128447"/>
          <c:h val="0.863019517822071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'95th'!$B$1</c:f>
              <c:strCache>
                <c:ptCount val="1"/>
                <c:pt idx="0">
                  <c:v>Baseline</c:v>
                </c:pt>
              </c:strCache>
            </c:strRef>
          </c:tx>
          <c:spPr>
            <a:ln>
              <a:noFill/>
            </a:ln>
          </c:spPr>
          <c:invertIfNegative val="0"/>
          <c:cat>
            <c:strRef>
              <c:f>'95th'!$A$2:$A$5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'95th'!$B$2:$B$5</c:f>
              <c:numCache>
                <c:formatCode>General</c:formatCode>
                <c:ptCount val="4"/>
                <c:pt idx="0">
                  <c:v>60.014476353999996</c:v>
                </c:pt>
                <c:pt idx="1">
                  <c:v>32.439876202800001</c:v>
                </c:pt>
                <c:pt idx="2">
                  <c:v>171.82933828500032</c:v>
                </c:pt>
                <c:pt idx="3">
                  <c:v>532.49907493100102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C3-49EE-91B4-BF87FD5B173F}"/>
            </c:ext>
          </c:extLst>
        </c:ser>
        <c:ser>
          <c:idx val="1"/>
          <c:order val="1"/>
          <c:tx>
            <c:strRef>
              <c:f>'95th'!$C$1</c:f>
              <c:strCache>
                <c:ptCount val="1"/>
                <c:pt idx="0">
                  <c:v>Vanilla</c:v>
                </c:pt>
              </c:strCache>
            </c:strRef>
          </c:tx>
          <c:spPr>
            <a:ln w="12700">
              <a:noFill/>
              <a:prstDash val="solid"/>
            </a:ln>
          </c:spPr>
          <c:invertIfNegative val="0"/>
          <c:cat>
            <c:strRef>
              <c:f>'95th'!$A$2:$A$5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'95th'!$C$2:$C$5</c:f>
              <c:numCache>
                <c:formatCode>General</c:formatCode>
                <c:ptCount val="4"/>
                <c:pt idx="0">
                  <c:v>64.680861202599743</c:v>
                </c:pt>
                <c:pt idx="1">
                  <c:v>35.217186925299998</c:v>
                </c:pt>
                <c:pt idx="2">
                  <c:v>201.87990455999997</c:v>
                </c:pt>
                <c:pt idx="3">
                  <c:v>614.78006329100003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C3-49EE-91B4-BF87FD5B173F}"/>
            </c:ext>
          </c:extLst>
        </c:ser>
        <c:ser>
          <c:idx val="2"/>
          <c:order val="2"/>
          <c:tx>
            <c:strRef>
              <c:f>'95th'!$D$1</c:f>
              <c:strCache>
                <c:ptCount val="1"/>
                <c:pt idx="0">
                  <c:v>Machine-level off-load</c:v>
                </c:pt>
              </c:strCache>
            </c:strRef>
          </c:tx>
          <c:spPr>
            <a:ln w="12700">
              <a:noFill/>
              <a:prstDash val="solid"/>
            </a:ln>
          </c:spPr>
          <c:invertIfNegative val="0"/>
          <c:cat>
            <c:strRef>
              <c:f>'95th'!$A$2:$A$5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'95th'!$D$2:$D$5</c:f>
              <c:numCache>
                <c:formatCode>General</c:formatCode>
                <c:ptCount val="4"/>
                <c:pt idx="0">
                  <c:v>69.442415148999999</c:v>
                </c:pt>
                <c:pt idx="1">
                  <c:v>37.264232603000011</c:v>
                </c:pt>
                <c:pt idx="2">
                  <c:v>168.978614351</c:v>
                </c:pt>
                <c:pt idx="3">
                  <c:v>510.22126696799893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C3-49EE-91B4-BF87FD5B173F}"/>
            </c:ext>
          </c:extLst>
        </c:ser>
        <c:ser>
          <c:idx val="3"/>
          <c:order val="3"/>
          <c:tx>
            <c:strRef>
              <c:f>'95th'!$E$1</c:f>
              <c:strCache>
                <c:ptCount val="1"/>
                <c:pt idx="0">
                  <c:v>Rack-level off-load</c:v>
                </c:pt>
              </c:strCache>
            </c:strRef>
          </c:tx>
          <c:spPr>
            <a:ln w="3175">
              <a:noFill/>
              <a:prstDash val="solid"/>
            </a:ln>
          </c:spPr>
          <c:invertIfNegative val="0"/>
          <c:cat>
            <c:strRef>
              <c:f>'95th'!$A$2:$A$5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'95th'!$E$2:$E$5</c:f>
              <c:numCache>
                <c:formatCode>General</c:formatCode>
                <c:ptCount val="4"/>
                <c:pt idx="0">
                  <c:v>78.948267862700007</c:v>
                </c:pt>
                <c:pt idx="1">
                  <c:v>40.247293766299997</c:v>
                </c:pt>
                <c:pt idx="2">
                  <c:v>154.69652406399999</c:v>
                </c:pt>
                <c:pt idx="3">
                  <c:v>472.7191714839995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C3-49EE-91B4-BF87FD5B17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490112"/>
        <c:axId val="64504192"/>
      </c:barChart>
      <c:catAx>
        <c:axId val="64490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 sz="2600" b="1"/>
            </a:pPr>
            <a:endParaRPr lang="en-US"/>
          </a:p>
        </c:txPr>
        <c:crossAx val="64504192"/>
        <c:crosses val="autoZero"/>
        <c:auto val="1"/>
        <c:lblAlgn val="ctr"/>
        <c:lblOffset val="100"/>
        <c:noMultiLvlLbl val="0"/>
      </c:catAx>
      <c:valAx>
        <c:axId val="6450419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lang="en-GB" sz="2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 sz="2600"/>
                  <a:t>Response time (seconds)</a:t>
                </a:r>
              </a:p>
            </c:rich>
          </c:tx>
          <c:layout>
            <c:manualLayout>
              <c:xMode val="edge"/>
              <c:yMode val="edge"/>
              <c:x val="3.5320972675726902E-3"/>
              <c:y val="0.1021846167534145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 sz="2400" b="1"/>
            </a:pPr>
            <a:endParaRPr lang="en-US"/>
          </a:p>
        </c:txPr>
        <c:crossAx val="64490112"/>
        <c:crosses val="autoZero"/>
        <c:crossBetween val="between"/>
        <c:dispUnits>
          <c:builtInUnit val="thousands"/>
        </c:dispUnits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1623578076525336"/>
          <c:y val="5.7627118644067776E-2"/>
          <c:w val="0.55463633229920761"/>
          <c:h val="0.27118644067796632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lang="en-GB" sz="22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641980636598294"/>
          <c:y val="2.3189234295766078E-2"/>
          <c:w val="0.77087357875508711"/>
          <c:h val="0.863019517822071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Mean!$B$1</c:f>
              <c:strCache>
                <c:ptCount val="1"/>
                <c:pt idx="0">
                  <c:v>Baseline</c:v>
                </c:pt>
              </c:strCache>
            </c:strRef>
          </c:tx>
          <c:spPr>
            <a:ln>
              <a:noFill/>
            </a:ln>
          </c:spPr>
          <c:invertIfNegative val="0"/>
          <c:cat>
            <c:strRef>
              <c:f>Mean!$A$2:$A$5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Mean!$B$2:$B$5</c:f>
              <c:numCache>
                <c:formatCode>General</c:formatCode>
                <c:ptCount val="4"/>
                <c:pt idx="0">
                  <c:v>17</c:v>
                </c:pt>
                <c:pt idx="1">
                  <c:v>10</c:v>
                </c:pt>
                <c:pt idx="2">
                  <c:v>47</c:v>
                </c:pt>
                <c:pt idx="3">
                  <c:v>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B7-4D7C-AEDF-669F89E953AE}"/>
            </c:ext>
          </c:extLst>
        </c:ser>
        <c:ser>
          <c:idx val="1"/>
          <c:order val="1"/>
          <c:tx>
            <c:strRef>
              <c:f>Mean!$C$1</c:f>
              <c:strCache>
                <c:ptCount val="1"/>
                <c:pt idx="0">
                  <c:v>Vanilla</c:v>
                </c:pt>
              </c:strCache>
            </c:strRef>
          </c:tx>
          <c:spPr>
            <a:ln w="12700">
              <a:noFill/>
              <a:prstDash val="solid"/>
            </a:ln>
          </c:spPr>
          <c:invertIfNegative val="0"/>
          <c:cat>
            <c:strRef>
              <c:f>Mean!$A$2:$A$5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Mean!$C$2:$C$5</c:f>
              <c:numCache>
                <c:formatCode>General</c:formatCode>
                <c:ptCount val="4"/>
                <c:pt idx="0">
                  <c:v>60</c:v>
                </c:pt>
                <c:pt idx="1">
                  <c:v>45</c:v>
                </c:pt>
                <c:pt idx="2">
                  <c:v>138</c:v>
                </c:pt>
                <c:pt idx="3">
                  <c:v>203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B7-4D7C-AEDF-669F89E953AE}"/>
            </c:ext>
          </c:extLst>
        </c:ser>
        <c:ser>
          <c:idx val="2"/>
          <c:order val="2"/>
          <c:tx>
            <c:strRef>
              <c:f>Mean!$D$1</c:f>
              <c:strCache>
                <c:ptCount val="1"/>
                <c:pt idx="0">
                  <c:v>Machine-level off-load</c:v>
                </c:pt>
              </c:strCache>
            </c:strRef>
          </c:tx>
          <c:spPr>
            <a:ln w="12700">
              <a:noFill/>
              <a:prstDash val="solid"/>
            </a:ln>
          </c:spPr>
          <c:invertIfNegative val="0"/>
          <c:cat>
            <c:strRef>
              <c:f>Mean!$A$2:$A$5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Mean!$D$2:$D$5</c:f>
              <c:numCache>
                <c:formatCode>General</c:formatCode>
                <c:ptCount val="4"/>
                <c:pt idx="0">
                  <c:v>118</c:v>
                </c:pt>
                <c:pt idx="1">
                  <c:v>80</c:v>
                </c:pt>
                <c:pt idx="2">
                  <c:v>45</c:v>
                </c:pt>
                <c:pt idx="3">
                  <c:v>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B7-4D7C-AEDF-669F89E953AE}"/>
            </c:ext>
          </c:extLst>
        </c:ser>
        <c:ser>
          <c:idx val="3"/>
          <c:order val="3"/>
          <c:tx>
            <c:strRef>
              <c:f>Mean!$E$1</c:f>
              <c:strCache>
                <c:ptCount val="1"/>
                <c:pt idx="0">
                  <c:v>Rack-level off-load</c:v>
                </c:pt>
              </c:strCache>
            </c:strRef>
          </c:tx>
          <c:spPr>
            <a:ln w="3175">
              <a:noFill/>
              <a:prstDash val="solid"/>
            </a:ln>
          </c:spPr>
          <c:invertIfNegative val="0"/>
          <c:cat>
            <c:strRef>
              <c:f>Mean!$A$2:$A$5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Mean!$E$2:$E$5</c:f>
              <c:numCache>
                <c:formatCode>General</c:formatCode>
                <c:ptCount val="4"/>
                <c:pt idx="0">
                  <c:v>136</c:v>
                </c:pt>
                <c:pt idx="1">
                  <c:v>94</c:v>
                </c:pt>
                <c:pt idx="2">
                  <c:v>39</c:v>
                </c:pt>
                <c:pt idx="3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B7-4D7C-AEDF-669F89E953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547840"/>
        <c:axId val="64762624"/>
      </c:barChart>
      <c:catAx>
        <c:axId val="64547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 sz="2600" b="1"/>
            </a:pPr>
            <a:endParaRPr lang="en-US"/>
          </a:p>
        </c:txPr>
        <c:crossAx val="64762624"/>
        <c:crosses val="autoZero"/>
        <c:auto val="1"/>
        <c:lblAlgn val="ctr"/>
        <c:lblOffset val="100"/>
        <c:noMultiLvlLbl val="0"/>
      </c:catAx>
      <c:valAx>
        <c:axId val="6476262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lang="en-GB" sz="2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 sz="2600"/>
                  <a:t>Response time (seconds)</a:t>
                </a:r>
              </a:p>
            </c:rich>
          </c:tx>
          <c:layout>
            <c:manualLayout>
              <c:xMode val="edge"/>
              <c:yMode val="edge"/>
              <c:x val="3.2885754844243274E-4"/>
              <c:y val="0.1021846167534145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 sz="2400" b="1"/>
            </a:pPr>
            <a:endParaRPr lang="en-US"/>
          </a:p>
        </c:txPr>
        <c:crossAx val="64547840"/>
        <c:crosses val="autoZero"/>
        <c:crossBetween val="between"/>
        <c:dispUnits>
          <c:builtInUnit val="thousands"/>
        </c:dispUnits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1623578076525336"/>
          <c:y val="5.7627118644067776E-2"/>
          <c:w val="0.42502585315408614"/>
          <c:h val="0.27118644067796632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lang="en-GB" sz="22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033599351493459"/>
          <c:y val="2.3224916786797632E-2"/>
          <c:w val="0.84275574458386582"/>
          <c:h val="0.674324557378648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Sheet1!$M$4</c:f>
              <c:strCache>
                <c:ptCount val="1"/>
                <c:pt idx="0">
                  <c:v>Read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multiLvlStrRef>
              <c:f>Sheet1!$D$5:$E$40</c:f>
              <c:multiLvlStrCache>
                <c:ptCount val="3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0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7">
                    <c:v>4</c:v>
                  </c:pt>
                  <c:pt idx="8">
                    <c:v>0</c:v>
                  </c:pt>
                  <c:pt idx="9">
                    <c:v>1</c:v>
                  </c:pt>
                  <c:pt idx="10">
                    <c:v>0</c:v>
                  </c:pt>
                  <c:pt idx="11">
                    <c:v>1</c:v>
                  </c:pt>
                  <c:pt idx="12">
                    <c:v>0</c:v>
                  </c:pt>
                  <c:pt idx="13">
                    <c:v>1</c:v>
                  </c:pt>
                  <c:pt idx="14">
                    <c:v>2</c:v>
                  </c:pt>
                  <c:pt idx="15">
                    <c:v>0</c:v>
                  </c:pt>
                  <c:pt idx="16">
                    <c:v>1</c:v>
                  </c:pt>
                  <c:pt idx="17">
                    <c:v>0</c:v>
                  </c:pt>
                  <c:pt idx="18">
                    <c:v>1</c:v>
                  </c:pt>
                  <c:pt idx="19">
                    <c:v>2</c:v>
                  </c:pt>
                  <c:pt idx="20">
                    <c:v>0</c:v>
                  </c:pt>
                  <c:pt idx="21">
                    <c:v>1</c:v>
                  </c:pt>
                  <c:pt idx="22">
                    <c:v>2</c:v>
                  </c:pt>
                  <c:pt idx="23">
                    <c:v>0</c:v>
                  </c:pt>
                  <c:pt idx="24">
                    <c:v>1</c:v>
                  </c:pt>
                  <c:pt idx="25">
                    <c:v>0</c:v>
                  </c:pt>
                  <c:pt idx="26">
                    <c:v>0</c:v>
                  </c:pt>
                  <c:pt idx="27">
                    <c:v>1</c:v>
                  </c:pt>
                  <c:pt idx="28">
                    <c:v>2</c:v>
                  </c:pt>
                  <c:pt idx="29">
                    <c:v>3</c:v>
                  </c:pt>
                  <c:pt idx="30">
                    <c:v>0</c:v>
                  </c:pt>
                  <c:pt idx="31">
                    <c:v>1</c:v>
                  </c:pt>
                  <c:pt idx="32">
                    <c:v>0</c:v>
                  </c:pt>
                  <c:pt idx="33">
                    <c:v>1</c:v>
                  </c:pt>
                  <c:pt idx="34">
                    <c:v>2</c:v>
                  </c:pt>
                  <c:pt idx="35">
                    <c:v>3</c:v>
                  </c:pt>
                </c:lvl>
                <c:lvl>
                  <c:pt idx="0">
                    <c:v>usr</c:v>
                  </c:pt>
                  <c:pt idx="3">
                    <c:v>proj</c:v>
                  </c:pt>
                  <c:pt idx="8">
                    <c:v>prn</c:v>
                  </c:pt>
                  <c:pt idx="10">
                    <c:v>hm</c:v>
                  </c:pt>
                  <c:pt idx="12">
                    <c:v>rsrch</c:v>
                  </c:pt>
                  <c:pt idx="15">
                    <c:v>prxy</c:v>
                  </c:pt>
                  <c:pt idx="17">
                    <c:v>src1</c:v>
                  </c:pt>
                  <c:pt idx="20">
                    <c:v>src2</c:v>
                  </c:pt>
                  <c:pt idx="23">
                    <c:v>stg</c:v>
                  </c:pt>
                  <c:pt idx="25">
                    <c:v>ts</c:v>
                  </c:pt>
                  <c:pt idx="26">
                    <c:v>web</c:v>
                  </c:pt>
                  <c:pt idx="30">
                    <c:v>mds</c:v>
                  </c:pt>
                  <c:pt idx="32">
                    <c:v>wdev</c:v>
                  </c:pt>
                </c:lvl>
              </c:multiLvlStrCache>
            </c:multiLvlStrRef>
          </c:cat>
          <c:val>
            <c:numRef>
              <c:f>Sheet1!$M$5:$M$40</c:f>
              <c:numCache>
                <c:formatCode>General</c:formatCode>
                <c:ptCount val="36"/>
                <c:pt idx="0">
                  <c:v>1.4955076058201058</c:v>
                </c:pt>
                <c:pt idx="1">
                  <c:v>68.495810185185192</c:v>
                </c:pt>
                <c:pt idx="2">
                  <c:v>14.178958333333318</c:v>
                </c:pt>
                <c:pt idx="3">
                  <c:v>0.87199239417989605</c:v>
                </c:pt>
                <c:pt idx="4">
                  <c:v>34.958344907407394</c:v>
                </c:pt>
                <c:pt idx="5">
                  <c:v>42.39683201058201</c:v>
                </c:pt>
                <c:pt idx="6">
                  <c:v>3.5190195105820106</c:v>
                </c:pt>
                <c:pt idx="7">
                  <c:v>10.53203373015873</c:v>
                </c:pt>
                <c:pt idx="8">
                  <c:v>0.99616402116402059</c:v>
                </c:pt>
                <c:pt idx="9">
                  <c:v>13.994379960317435</c:v>
                </c:pt>
                <c:pt idx="10">
                  <c:v>2.3441600529100604</c:v>
                </c:pt>
                <c:pt idx="11">
                  <c:v>0.96047619047619071</c:v>
                </c:pt>
                <c:pt idx="12">
                  <c:v>0.22094080687830731</c:v>
                </c:pt>
                <c:pt idx="13">
                  <c:v>6.9444444444444729E-5</c:v>
                </c:pt>
                <c:pt idx="14">
                  <c:v>0.22546957671957668</c:v>
                </c:pt>
                <c:pt idx="15">
                  <c:v>0.63413359788359946</c:v>
                </c:pt>
                <c:pt idx="16">
                  <c:v>182.56359126984017</c:v>
                </c:pt>
                <c:pt idx="17">
                  <c:v>34.908424272486755</c:v>
                </c:pt>
                <c:pt idx="18">
                  <c:v>72.050183531746029</c:v>
                </c:pt>
                <c:pt idx="19">
                  <c:v>0.80039517195767196</c:v>
                </c:pt>
                <c:pt idx="20">
                  <c:v>0.26820436507936601</c:v>
                </c:pt>
                <c:pt idx="21">
                  <c:v>1.0642609126984126</c:v>
                </c:pt>
                <c:pt idx="22">
                  <c:v>0.58024140211640263</c:v>
                </c:pt>
                <c:pt idx="23">
                  <c:v>0.50998181216931404</c:v>
                </c:pt>
                <c:pt idx="24">
                  <c:v>2.3154910714285708</c:v>
                </c:pt>
                <c:pt idx="25">
                  <c:v>0.44797784391534484</c:v>
                </c:pt>
                <c:pt idx="26">
                  <c:v>1.002789351851852</c:v>
                </c:pt>
                <c:pt idx="27">
                  <c:v>0.14394510582010653</c:v>
                </c:pt>
                <c:pt idx="28">
                  <c:v>8.4927331349206625</c:v>
                </c:pt>
                <c:pt idx="29">
                  <c:v>1.6617063492063502E-2</c:v>
                </c:pt>
                <c:pt idx="30">
                  <c:v>0.23805059523809519</c:v>
                </c:pt>
                <c:pt idx="31">
                  <c:v>2.5149388227513252</c:v>
                </c:pt>
                <c:pt idx="32">
                  <c:v>0.37951223544973617</c:v>
                </c:pt>
                <c:pt idx="33">
                  <c:v>0</c:v>
                </c:pt>
                <c:pt idx="34">
                  <c:v>3.1250000000000104E-4</c:v>
                </c:pt>
                <c:pt idx="35">
                  <c:v>1.8187830687830788E-5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A5-4F30-AD4B-5159C2071BCE}"/>
            </c:ext>
          </c:extLst>
        </c:ser>
        <c:ser>
          <c:idx val="1"/>
          <c:order val="1"/>
          <c:tx>
            <c:strRef>
              <c:f>Sheet1!$O$4</c:f>
              <c:strCache>
                <c:ptCount val="1"/>
                <c:pt idx="0">
                  <c:v>Write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</c:spPr>
          <c:invertIfNegative val="0"/>
          <c:cat>
            <c:multiLvlStrRef>
              <c:f>Sheet1!$D$5:$E$40</c:f>
              <c:multiLvlStrCache>
                <c:ptCount val="3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0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7">
                    <c:v>4</c:v>
                  </c:pt>
                  <c:pt idx="8">
                    <c:v>0</c:v>
                  </c:pt>
                  <c:pt idx="9">
                    <c:v>1</c:v>
                  </c:pt>
                  <c:pt idx="10">
                    <c:v>0</c:v>
                  </c:pt>
                  <c:pt idx="11">
                    <c:v>1</c:v>
                  </c:pt>
                  <c:pt idx="12">
                    <c:v>0</c:v>
                  </c:pt>
                  <c:pt idx="13">
                    <c:v>1</c:v>
                  </c:pt>
                  <c:pt idx="14">
                    <c:v>2</c:v>
                  </c:pt>
                  <c:pt idx="15">
                    <c:v>0</c:v>
                  </c:pt>
                  <c:pt idx="16">
                    <c:v>1</c:v>
                  </c:pt>
                  <c:pt idx="17">
                    <c:v>0</c:v>
                  </c:pt>
                  <c:pt idx="18">
                    <c:v>1</c:v>
                  </c:pt>
                  <c:pt idx="19">
                    <c:v>2</c:v>
                  </c:pt>
                  <c:pt idx="20">
                    <c:v>0</c:v>
                  </c:pt>
                  <c:pt idx="21">
                    <c:v>1</c:v>
                  </c:pt>
                  <c:pt idx="22">
                    <c:v>2</c:v>
                  </c:pt>
                  <c:pt idx="23">
                    <c:v>0</c:v>
                  </c:pt>
                  <c:pt idx="24">
                    <c:v>1</c:v>
                  </c:pt>
                  <c:pt idx="25">
                    <c:v>0</c:v>
                  </c:pt>
                  <c:pt idx="26">
                    <c:v>0</c:v>
                  </c:pt>
                  <c:pt idx="27">
                    <c:v>1</c:v>
                  </c:pt>
                  <c:pt idx="28">
                    <c:v>2</c:v>
                  </c:pt>
                  <c:pt idx="29">
                    <c:v>3</c:v>
                  </c:pt>
                  <c:pt idx="30">
                    <c:v>0</c:v>
                  </c:pt>
                  <c:pt idx="31">
                    <c:v>1</c:v>
                  </c:pt>
                  <c:pt idx="32">
                    <c:v>0</c:v>
                  </c:pt>
                  <c:pt idx="33">
                    <c:v>1</c:v>
                  </c:pt>
                  <c:pt idx="34">
                    <c:v>2</c:v>
                  </c:pt>
                  <c:pt idx="35">
                    <c:v>3</c:v>
                  </c:pt>
                </c:lvl>
                <c:lvl>
                  <c:pt idx="0">
                    <c:v>usr</c:v>
                  </c:pt>
                  <c:pt idx="3">
                    <c:v>proj</c:v>
                  </c:pt>
                  <c:pt idx="8">
                    <c:v>prn</c:v>
                  </c:pt>
                  <c:pt idx="10">
                    <c:v>hm</c:v>
                  </c:pt>
                  <c:pt idx="12">
                    <c:v>rsrch</c:v>
                  </c:pt>
                  <c:pt idx="15">
                    <c:v>prxy</c:v>
                  </c:pt>
                  <c:pt idx="17">
                    <c:v>src1</c:v>
                  </c:pt>
                  <c:pt idx="20">
                    <c:v>src2</c:v>
                  </c:pt>
                  <c:pt idx="23">
                    <c:v>stg</c:v>
                  </c:pt>
                  <c:pt idx="25">
                    <c:v>ts</c:v>
                  </c:pt>
                  <c:pt idx="26">
                    <c:v>web</c:v>
                  </c:pt>
                  <c:pt idx="30">
                    <c:v>mds</c:v>
                  </c:pt>
                  <c:pt idx="32">
                    <c:v>wdev</c:v>
                  </c:pt>
                </c:lvl>
              </c:multiLvlStrCache>
            </c:multiLvlStrRef>
          </c:cat>
          <c:val>
            <c:numRef>
              <c:f>Sheet1!$O$5:$O$40</c:f>
              <c:numCache>
                <c:formatCode>General</c:formatCode>
                <c:ptCount val="36"/>
                <c:pt idx="0">
                  <c:v>2.2047056878306881</c:v>
                </c:pt>
                <c:pt idx="1">
                  <c:v>6.37849537037037</c:v>
                </c:pt>
                <c:pt idx="2">
                  <c:v>3.2979695767195802</c:v>
                </c:pt>
                <c:pt idx="3">
                  <c:v>6.1130009920634905</c:v>
                </c:pt>
                <c:pt idx="4">
                  <c:v>4.1285300925925865</c:v>
                </c:pt>
                <c:pt idx="5">
                  <c:v>5.9935152116402</c:v>
                </c:pt>
                <c:pt idx="6">
                  <c:v>0.19236276455026471</c:v>
                </c:pt>
                <c:pt idx="7">
                  <c:v>0.15850694444444499</c:v>
                </c:pt>
                <c:pt idx="8">
                  <c:v>8.2397585978835988</c:v>
                </c:pt>
                <c:pt idx="9">
                  <c:v>4.5793816137566266</c:v>
                </c:pt>
                <c:pt idx="10">
                  <c:v>4.2585449735449705</c:v>
                </c:pt>
                <c:pt idx="11">
                  <c:v>4.6982473544973584E-2</c:v>
                </c:pt>
                <c:pt idx="12">
                  <c:v>2.1495205026455109</c:v>
                </c:pt>
                <c:pt idx="13">
                  <c:v>2.2714947089947202E-2</c:v>
                </c:pt>
                <c:pt idx="14">
                  <c:v>0.11776289682539685</c:v>
                </c:pt>
                <c:pt idx="15">
                  <c:v>20.06521825396818</c:v>
                </c:pt>
                <c:pt idx="16">
                  <c:v>96.270674603174598</c:v>
                </c:pt>
                <c:pt idx="17">
                  <c:v>26.95601521164021</c:v>
                </c:pt>
                <c:pt idx="18">
                  <c:v>3.5884110449735451</c:v>
                </c:pt>
                <c:pt idx="19">
                  <c:v>2.3539914021164052</c:v>
                </c:pt>
                <c:pt idx="20">
                  <c:v>1.9955787037037069</c:v>
                </c:pt>
                <c:pt idx="21">
                  <c:v>2.2260251322751341E-2</c:v>
                </c:pt>
                <c:pt idx="22">
                  <c:v>1.3323346560846523</c:v>
                </c:pt>
                <c:pt idx="23">
                  <c:v>2.8480125661375659</c:v>
                </c:pt>
                <c:pt idx="24">
                  <c:v>1.3168849206349207</c:v>
                </c:pt>
                <c:pt idx="25">
                  <c:v>2.1392708333333328</c:v>
                </c:pt>
                <c:pt idx="26">
                  <c:v>2.3536011904761907</c:v>
                </c:pt>
                <c:pt idx="27">
                  <c:v>0.12207837301587302</c:v>
                </c:pt>
                <c:pt idx="28">
                  <c:v>6.4422949735449833E-2</c:v>
                </c:pt>
                <c:pt idx="29">
                  <c:v>3.5267857142857156E-2</c:v>
                </c:pt>
                <c:pt idx="30">
                  <c:v>1.764320436507937</c:v>
                </c:pt>
                <c:pt idx="31">
                  <c:v>0.19291666666666674</c:v>
                </c:pt>
                <c:pt idx="32">
                  <c:v>1.5108002645502645</c:v>
                </c:pt>
                <c:pt idx="33">
                  <c:v>1.7443783068783127E-3</c:v>
                </c:pt>
                <c:pt idx="34">
                  <c:v>0.29939980158730239</c:v>
                </c:pt>
                <c:pt idx="35">
                  <c:v>1.1094576719576762E-3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A5-4F30-AD4B-5159C2071B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800640"/>
        <c:axId val="64802176"/>
      </c:barChart>
      <c:catAx>
        <c:axId val="648006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lang="en-GB" sz="2000" b="1"/>
            </a:pPr>
            <a:endParaRPr lang="en-US"/>
          </a:p>
        </c:txPr>
        <c:crossAx val="64802176"/>
        <c:crosses val="autoZero"/>
        <c:auto val="1"/>
        <c:lblAlgn val="ctr"/>
        <c:lblOffset val="100"/>
        <c:noMultiLvlLbl val="0"/>
      </c:catAx>
      <c:valAx>
        <c:axId val="6480217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lang="en-GB" sz="2400"/>
                </a:pPr>
                <a:r>
                  <a:rPr lang="en-GB" sz="2400" baseline="0"/>
                  <a:t>Requests / second</a:t>
                </a:r>
                <a:endParaRPr lang="en-GB" sz="2400"/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4800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27311998125007"/>
          <c:y val="0.23625219727656299"/>
          <c:w val="0.11494328254870009"/>
          <c:h val="0.15171880590633607"/>
        </c:manualLayout>
      </c:layout>
      <c:overlay val="1"/>
      <c:txPr>
        <a:bodyPr/>
        <a:lstStyle/>
        <a:p>
          <a:pPr>
            <a:defRPr lang="en-GB" sz="22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033599351493461"/>
          <c:y val="2.3224916786797632E-2"/>
          <c:w val="0.84275574458386593"/>
          <c:h val="0.674324557378648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Sheet1!$X$4</c:f>
              <c:strCache>
                <c:ptCount val="1"/>
                <c:pt idx="0">
                  <c:v>Read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multiLvlStrRef>
              <c:f>Sheet1!$D$5:$E$40</c:f>
              <c:multiLvlStrCache>
                <c:ptCount val="3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0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7">
                    <c:v>4</c:v>
                  </c:pt>
                  <c:pt idx="8">
                    <c:v>0</c:v>
                  </c:pt>
                  <c:pt idx="9">
                    <c:v>1</c:v>
                  </c:pt>
                  <c:pt idx="10">
                    <c:v>0</c:v>
                  </c:pt>
                  <c:pt idx="11">
                    <c:v>1</c:v>
                  </c:pt>
                  <c:pt idx="12">
                    <c:v>0</c:v>
                  </c:pt>
                  <c:pt idx="13">
                    <c:v>1</c:v>
                  </c:pt>
                  <c:pt idx="14">
                    <c:v>2</c:v>
                  </c:pt>
                  <c:pt idx="15">
                    <c:v>0</c:v>
                  </c:pt>
                  <c:pt idx="16">
                    <c:v>1</c:v>
                  </c:pt>
                  <c:pt idx="17">
                    <c:v>0</c:v>
                  </c:pt>
                  <c:pt idx="18">
                    <c:v>1</c:v>
                  </c:pt>
                  <c:pt idx="19">
                    <c:v>2</c:v>
                  </c:pt>
                  <c:pt idx="20">
                    <c:v>0</c:v>
                  </c:pt>
                  <c:pt idx="21">
                    <c:v>1</c:v>
                  </c:pt>
                  <c:pt idx="22">
                    <c:v>2</c:v>
                  </c:pt>
                  <c:pt idx="23">
                    <c:v>0</c:v>
                  </c:pt>
                  <c:pt idx="24">
                    <c:v>1</c:v>
                  </c:pt>
                  <c:pt idx="25">
                    <c:v>0</c:v>
                  </c:pt>
                  <c:pt idx="26">
                    <c:v>0</c:v>
                  </c:pt>
                  <c:pt idx="27">
                    <c:v>1</c:v>
                  </c:pt>
                  <c:pt idx="28">
                    <c:v>2</c:v>
                  </c:pt>
                  <c:pt idx="29">
                    <c:v>3</c:v>
                  </c:pt>
                  <c:pt idx="30">
                    <c:v>0</c:v>
                  </c:pt>
                  <c:pt idx="31">
                    <c:v>1</c:v>
                  </c:pt>
                  <c:pt idx="32">
                    <c:v>0</c:v>
                  </c:pt>
                  <c:pt idx="33">
                    <c:v>1</c:v>
                  </c:pt>
                  <c:pt idx="34">
                    <c:v>2</c:v>
                  </c:pt>
                  <c:pt idx="35">
                    <c:v>3</c:v>
                  </c:pt>
                </c:lvl>
                <c:lvl>
                  <c:pt idx="0">
                    <c:v>usr</c:v>
                  </c:pt>
                  <c:pt idx="3">
                    <c:v>proj</c:v>
                  </c:pt>
                  <c:pt idx="8">
                    <c:v>prn</c:v>
                  </c:pt>
                  <c:pt idx="10">
                    <c:v>hm</c:v>
                  </c:pt>
                  <c:pt idx="12">
                    <c:v>rsrch</c:v>
                  </c:pt>
                  <c:pt idx="15">
                    <c:v>prxy</c:v>
                  </c:pt>
                  <c:pt idx="17">
                    <c:v>src1</c:v>
                  </c:pt>
                  <c:pt idx="20">
                    <c:v>src2</c:v>
                  </c:pt>
                  <c:pt idx="23">
                    <c:v>stg</c:v>
                  </c:pt>
                  <c:pt idx="25">
                    <c:v>ts</c:v>
                  </c:pt>
                  <c:pt idx="26">
                    <c:v>web</c:v>
                  </c:pt>
                  <c:pt idx="30">
                    <c:v>mds</c:v>
                  </c:pt>
                  <c:pt idx="32">
                    <c:v>wdev</c:v>
                  </c:pt>
                </c:lvl>
              </c:multiLvlStrCache>
            </c:multiLvlStrRef>
          </c:cat>
          <c:val>
            <c:numRef>
              <c:f>Sheet1!$X$5:$X$40</c:f>
              <c:numCache>
                <c:formatCode>General</c:formatCode>
                <c:ptCount val="36"/>
                <c:pt idx="0">
                  <c:v>260.06666666666672</c:v>
                </c:pt>
                <c:pt idx="1">
                  <c:v>1025.5666666666696</c:v>
                </c:pt>
                <c:pt idx="2">
                  <c:v>705.18333333333567</c:v>
                </c:pt>
                <c:pt idx="3">
                  <c:v>296.91666666666674</c:v>
                </c:pt>
                <c:pt idx="4">
                  <c:v>1146.6499999999999</c:v>
                </c:pt>
                <c:pt idx="5">
                  <c:v>1718.0833333333285</c:v>
                </c:pt>
                <c:pt idx="6">
                  <c:v>1710.6666666666667</c:v>
                </c:pt>
                <c:pt idx="7">
                  <c:v>4633.0333333333265</c:v>
                </c:pt>
                <c:pt idx="8">
                  <c:v>441.68333333333402</c:v>
                </c:pt>
                <c:pt idx="9">
                  <c:v>619.08333333333542</c:v>
                </c:pt>
                <c:pt idx="10">
                  <c:v>279.66666666666708</c:v>
                </c:pt>
                <c:pt idx="11">
                  <c:v>487.85</c:v>
                </c:pt>
                <c:pt idx="12">
                  <c:v>136.13333333333341</c:v>
                </c:pt>
                <c:pt idx="13">
                  <c:v>0.11666666666666672</c:v>
                </c:pt>
                <c:pt idx="14">
                  <c:v>21.883333333333216</c:v>
                </c:pt>
                <c:pt idx="15">
                  <c:v>245.05</c:v>
                </c:pt>
                <c:pt idx="16">
                  <c:v>394.36666666666702</c:v>
                </c:pt>
                <c:pt idx="17">
                  <c:v>1331.4</c:v>
                </c:pt>
                <c:pt idx="18">
                  <c:v>1850.2833333333292</c:v>
                </c:pt>
                <c:pt idx="19">
                  <c:v>360.4</c:v>
                </c:pt>
                <c:pt idx="20">
                  <c:v>95.1</c:v>
                </c:pt>
                <c:pt idx="21">
                  <c:v>316.68333333333402</c:v>
                </c:pt>
                <c:pt idx="22">
                  <c:v>799.31666666666672</c:v>
                </c:pt>
                <c:pt idx="23">
                  <c:v>232.91666666666652</c:v>
                </c:pt>
                <c:pt idx="24">
                  <c:v>230.73333333333341</c:v>
                </c:pt>
                <c:pt idx="25">
                  <c:v>189.81666666666658</c:v>
                </c:pt>
                <c:pt idx="26">
                  <c:v>407.26666666666671</c:v>
                </c:pt>
                <c:pt idx="27">
                  <c:v>182.31666666666658</c:v>
                </c:pt>
                <c:pt idx="28">
                  <c:v>708.38333333333355</c:v>
                </c:pt>
                <c:pt idx="29">
                  <c:v>13.8</c:v>
                </c:pt>
                <c:pt idx="30">
                  <c:v>364.11666666666702</c:v>
                </c:pt>
                <c:pt idx="31">
                  <c:v>636.44999999999948</c:v>
                </c:pt>
                <c:pt idx="32">
                  <c:v>126.28333333333325</c:v>
                </c:pt>
                <c:pt idx="33">
                  <c:v>0</c:v>
                </c:pt>
                <c:pt idx="34">
                  <c:v>1.4833333333333334</c:v>
                </c:pt>
                <c:pt idx="35">
                  <c:v>0.13333333333333341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3D-4348-8B9E-72BF1CC55EF5}"/>
            </c:ext>
          </c:extLst>
        </c:ser>
        <c:ser>
          <c:idx val="1"/>
          <c:order val="1"/>
          <c:tx>
            <c:strRef>
              <c:f>Sheet1!$Z$4</c:f>
              <c:strCache>
                <c:ptCount val="1"/>
                <c:pt idx="0">
                  <c:v>Write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</c:spPr>
          <c:invertIfNegative val="0"/>
          <c:cat>
            <c:multiLvlStrRef>
              <c:f>Sheet1!$D$5:$E$40</c:f>
              <c:multiLvlStrCache>
                <c:ptCount val="3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0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7">
                    <c:v>4</c:v>
                  </c:pt>
                  <c:pt idx="8">
                    <c:v>0</c:v>
                  </c:pt>
                  <c:pt idx="9">
                    <c:v>1</c:v>
                  </c:pt>
                  <c:pt idx="10">
                    <c:v>0</c:v>
                  </c:pt>
                  <c:pt idx="11">
                    <c:v>1</c:v>
                  </c:pt>
                  <c:pt idx="12">
                    <c:v>0</c:v>
                  </c:pt>
                  <c:pt idx="13">
                    <c:v>1</c:v>
                  </c:pt>
                  <c:pt idx="14">
                    <c:v>2</c:v>
                  </c:pt>
                  <c:pt idx="15">
                    <c:v>0</c:v>
                  </c:pt>
                  <c:pt idx="16">
                    <c:v>1</c:v>
                  </c:pt>
                  <c:pt idx="17">
                    <c:v>0</c:v>
                  </c:pt>
                  <c:pt idx="18">
                    <c:v>1</c:v>
                  </c:pt>
                  <c:pt idx="19">
                    <c:v>2</c:v>
                  </c:pt>
                  <c:pt idx="20">
                    <c:v>0</c:v>
                  </c:pt>
                  <c:pt idx="21">
                    <c:v>1</c:v>
                  </c:pt>
                  <c:pt idx="22">
                    <c:v>2</c:v>
                  </c:pt>
                  <c:pt idx="23">
                    <c:v>0</c:v>
                  </c:pt>
                  <c:pt idx="24">
                    <c:v>1</c:v>
                  </c:pt>
                  <c:pt idx="25">
                    <c:v>0</c:v>
                  </c:pt>
                  <c:pt idx="26">
                    <c:v>0</c:v>
                  </c:pt>
                  <c:pt idx="27">
                    <c:v>1</c:v>
                  </c:pt>
                  <c:pt idx="28">
                    <c:v>2</c:v>
                  </c:pt>
                  <c:pt idx="29">
                    <c:v>3</c:v>
                  </c:pt>
                  <c:pt idx="30">
                    <c:v>0</c:v>
                  </c:pt>
                  <c:pt idx="31">
                    <c:v>1</c:v>
                  </c:pt>
                  <c:pt idx="32">
                    <c:v>0</c:v>
                  </c:pt>
                  <c:pt idx="33">
                    <c:v>1</c:v>
                  </c:pt>
                  <c:pt idx="34">
                    <c:v>2</c:v>
                  </c:pt>
                  <c:pt idx="35">
                    <c:v>3</c:v>
                  </c:pt>
                </c:lvl>
                <c:lvl>
                  <c:pt idx="0">
                    <c:v>usr</c:v>
                  </c:pt>
                  <c:pt idx="3">
                    <c:v>proj</c:v>
                  </c:pt>
                  <c:pt idx="8">
                    <c:v>prn</c:v>
                  </c:pt>
                  <c:pt idx="10">
                    <c:v>hm</c:v>
                  </c:pt>
                  <c:pt idx="12">
                    <c:v>rsrch</c:v>
                  </c:pt>
                  <c:pt idx="15">
                    <c:v>prxy</c:v>
                  </c:pt>
                  <c:pt idx="17">
                    <c:v>src1</c:v>
                  </c:pt>
                  <c:pt idx="20">
                    <c:v>src2</c:v>
                  </c:pt>
                  <c:pt idx="23">
                    <c:v>stg</c:v>
                  </c:pt>
                  <c:pt idx="25">
                    <c:v>ts</c:v>
                  </c:pt>
                  <c:pt idx="26">
                    <c:v>web</c:v>
                  </c:pt>
                  <c:pt idx="30">
                    <c:v>mds</c:v>
                  </c:pt>
                  <c:pt idx="32">
                    <c:v>wdev</c:v>
                  </c:pt>
                </c:lvl>
              </c:multiLvlStrCache>
            </c:multiLvlStrRef>
          </c:cat>
          <c:val>
            <c:numRef>
              <c:f>Sheet1!$Z$5:$Z$40</c:f>
              <c:numCache>
                <c:formatCode>General</c:formatCode>
                <c:ptCount val="36"/>
                <c:pt idx="0">
                  <c:v>36.083333333333336</c:v>
                </c:pt>
                <c:pt idx="1">
                  <c:v>200.45000000000007</c:v>
                </c:pt>
                <c:pt idx="2">
                  <c:v>169.6</c:v>
                </c:pt>
                <c:pt idx="3">
                  <c:v>219.01666666666631</c:v>
                </c:pt>
                <c:pt idx="4">
                  <c:v>165.11666666666628</c:v>
                </c:pt>
                <c:pt idx="5">
                  <c:v>185.86666666666665</c:v>
                </c:pt>
                <c:pt idx="6">
                  <c:v>24.3</c:v>
                </c:pt>
                <c:pt idx="7">
                  <c:v>46.033333333333331</c:v>
                </c:pt>
                <c:pt idx="8">
                  <c:v>592.44999999999948</c:v>
                </c:pt>
                <c:pt idx="9">
                  <c:v>305</c:v>
                </c:pt>
                <c:pt idx="10">
                  <c:v>233.43333333333371</c:v>
                </c:pt>
                <c:pt idx="11">
                  <c:v>14.766666666666676</c:v>
                </c:pt>
                <c:pt idx="12">
                  <c:v>54.866666666666426</c:v>
                </c:pt>
                <c:pt idx="13">
                  <c:v>9.9166666666666767</c:v>
                </c:pt>
                <c:pt idx="14">
                  <c:v>0.93333333333333335</c:v>
                </c:pt>
                <c:pt idx="15">
                  <c:v>90.3</c:v>
                </c:pt>
                <c:pt idx="16">
                  <c:v>176.55</c:v>
                </c:pt>
                <c:pt idx="17">
                  <c:v>851.68333333333567</c:v>
                </c:pt>
                <c:pt idx="18">
                  <c:v>185.68333333333371</c:v>
                </c:pt>
                <c:pt idx="19">
                  <c:v>230.66666666666652</c:v>
                </c:pt>
                <c:pt idx="20">
                  <c:v>116.64999999999999</c:v>
                </c:pt>
                <c:pt idx="21">
                  <c:v>8.8833333333333346</c:v>
                </c:pt>
                <c:pt idx="22">
                  <c:v>316.75</c:v>
                </c:pt>
                <c:pt idx="23">
                  <c:v>64.583333333333258</c:v>
                </c:pt>
                <c:pt idx="24">
                  <c:v>87.883333333333098</c:v>
                </c:pt>
                <c:pt idx="25">
                  <c:v>97.083333333333258</c:v>
                </c:pt>
                <c:pt idx="26">
                  <c:v>86.033333333333289</c:v>
                </c:pt>
                <c:pt idx="27">
                  <c:v>51.68333333333333</c:v>
                </c:pt>
                <c:pt idx="28">
                  <c:v>26.75</c:v>
                </c:pt>
                <c:pt idx="29">
                  <c:v>21.366666666666667</c:v>
                </c:pt>
                <c:pt idx="30">
                  <c:v>26.683333333333223</c:v>
                </c:pt>
                <c:pt idx="31">
                  <c:v>50.483333333333334</c:v>
                </c:pt>
                <c:pt idx="32">
                  <c:v>63.1</c:v>
                </c:pt>
                <c:pt idx="33">
                  <c:v>0.31666666666666793</c:v>
                </c:pt>
                <c:pt idx="34">
                  <c:v>7.166666666666667</c:v>
                </c:pt>
                <c:pt idx="35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3D-4348-8B9E-72BF1CC55E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856448"/>
        <c:axId val="64857984"/>
      </c:barChart>
      <c:catAx>
        <c:axId val="64856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lang="en-GB" sz="2000" b="1"/>
            </a:pPr>
            <a:endParaRPr lang="en-US"/>
          </a:p>
        </c:txPr>
        <c:crossAx val="64857984"/>
        <c:crosses val="autoZero"/>
        <c:auto val="1"/>
        <c:lblAlgn val="ctr"/>
        <c:lblOffset val="100"/>
        <c:noMultiLvlLbl val="0"/>
      </c:catAx>
      <c:valAx>
        <c:axId val="648579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lang="en-GB" sz="2400"/>
                </a:pPr>
                <a:r>
                  <a:rPr lang="en-GB" sz="2400" baseline="0"/>
                  <a:t>Requests / second</a:t>
                </a:r>
                <a:endParaRPr lang="en-GB" sz="2400"/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4856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27311998125007"/>
          <c:y val="0.23625219727656299"/>
          <c:w val="0.11494328254870002"/>
          <c:h val="0.15171880590633613"/>
        </c:manualLayout>
      </c:layout>
      <c:overlay val="1"/>
      <c:txPr>
        <a:bodyPr/>
        <a:lstStyle/>
        <a:p>
          <a:pPr>
            <a:defRPr lang="en-GB" sz="22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0.17727</cdr:x>
      <cdr:y>0.306</cdr:y>
    </cdr:from>
    <cdr:to>
      <cdr:x>0.24039</cdr:x>
      <cdr:y>0.39786</cdr:y>
    </cdr:to>
    <cdr:grpSp>
      <cdr:nvGrpSpPr>
        <cdr:cNvPr id="7" name="Group 6"/>
        <cdr:cNvGrpSpPr/>
      </cdr:nvGrpSpPr>
      <cdr:grpSpPr>
        <a:xfrm xmlns:a="http://schemas.openxmlformats.org/drawingml/2006/main">
          <a:off x="1318471" y="1486721"/>
          <a:ext cx="469464" cy="446307"/>
          <a:chOff x="1546135" y="1786768"/>
          <a:chExt cx="586814" cy="557847"/>
        </a:xfrm>
      </cdr:grpSpPr>
      <cdr:sp macro="" textlink="">
        <cdr:nvSpPr>
          <cdr:cNvPr id="3" name="Straight Arrow Connector 2"/>
          <cdr:cNvSpPr/>
        </cdr:nvSpPr>
        <cdr:spPr>
          <a:xfrm xmlns:a="http://schemas.openxmlformats.org/drawingml/2006/main">
            <a:off x="1888718" y="2108526"/>
            <a:ext cx="244231" cy="236089"/>
          </a:xfrm>
          <a:prstGeom xmlns:a="http://schemas.openxmlformats.org/drawingml/2006/main" prst="straightConnector1">
            <a:avLst/>
          </a:prstGeom>
          <a:ln xmlns:a="http://schemas.openxmlformats.org/drawingml/2006/main" w="25400">
            <a:solidFill>
              <a:schemeClr val="tx1"/>
            </a:solidFill>
            <a:tailEnd type="triangle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  <cdr:sp macro="" textlink="">
        <cdr:nvSpPr>
          <cdr:cNvPr id="4" name="TextBox 3"/>
          <cdr:cNvSpPr txBox="1"/>
        </cdr:nvSpPr>
        <cdr:spPr>
          <a:xfrm xmlns:a="http://schemas.openxmlformats.org/drawingml/2006/main">
            <a:off x="1546135" y="1786768"/>
            <a:ext cx="358205" cy="244231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none" rtlCol="0"/>
          <a:lstStyle xmlns:a="http://schemas.openxmlformats.org/drawingml/2006/main"/>
          <a:p xmlns:a="http://schemas.openxmlformats.org/drawingml/2006/main">
            <a:r>
              <a:rPr lang="en-GB" sz="1400" b="0"/>
              <a:t>14%</a:t>
            </a:r>
          </a:p>
        </cdr:txBody>
      </cdr:sp>
    </cdr:grpSp>
  </cdr:relSizeAnchor>
  <cdr:relSizeAnchor xmlns:cdr="http://schemas.openxmlformats.org/drawingml/2006/chartDrawing">
    <cdr:from>
      <cdr:x>0.72896</cdr:x>
      <cdr:y>0.30187</cdr:y>
    </cdr:from>
    <cdr:to>
      <cdr:x>0.79685</cdr:x>
      <cdr:y>0.39008</cdr:y>
    </cdr:to>
    <cdr:grpSp>
      <cdr:nvGrpSpPr>
        <cdr:cNvPr id="8" name="Group 7"/>
        <cdr:cNvGrpSpPr/>
      </cdr:nvGrpSpPr>
      <cdr:grpSpPr>
        <a:xfrm xmlns:a="http://schemas.openxmlformats.org/drawingml/2006/main">
          <a:off x="5421743" y="1466655"/>
          <a:ext cx="504941" cy="428574"/>
          <a:chOff x="-77522" y="-55377"/>
          <a:chExt cx="631112" cy="535697"/>
        </a:xfrm>
      </cdr:grpSpPr>
      <cdr:sp macro="" textlink="">
        <cdr:nvSpPr>
          <cdr:cNvPr id="9" name="Straight Arrow Connector 8"/>
          <cdr:cNvSpPr/>
        </cdr:nvSpPr>
        <cdr:spPr>
          <a:xfrm xmlns:a="http://schemas.openxmlformats.org/drawingml/2006/main">
            <a:off x="309359" y="244231"/>
            <a:ext cx="244231" cy="236089"/>
          </a:xfrm>
          <a:prstGeom xmlns:a="http://schemas.openxmlformats.org/drawingml/2006/main" prst="straightConnector1">
            <a:avLst/>
          </a:prstGeom>
          <a:noFill xmlns:a="http://schemas.openxmlformats.org/drawingml/2006/main"/>
          <a:ln xmlns:a="http://schemas.openxmlformats.org/drawingml/2006/main" w="25400" cap="flat" cmpd="sng" algn="ctr">
            <a:solidFill>
              <a:sysClr val="windowText" lastClr="000000"/>
            </a:solidFill>
            <a:prstDash val="solid"/>
            <a:tailEnd type="triangle" w="med" len="med"/>
          </a:ln>
          <a:effectLst xmlns:a="http://schemas.openxmlformats.org/drawingml/2006/main"/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/>
          <a:lstStyle xmlns:a="http://schemas.openxmlformats.org/drawingml/2006/main">
            <a:lvl1pPr marL="0" indent="0">
              <a:defRPr sz="1100">
                <a:solidFill>
                  <a:sysClr val="windowText" lastClr="000000"/>
                </a:solidFill>
                <a:latin typeface="Calibri"/>
              </a:defRPr>
            </a:lvl1pPr>
            <a:lvl2pPr marL="457200" indent="0">
              <a:defRPr sz="1100">
                <a:solidFill>
                  <a:sysClr val="windowText" lastClr="000000"/>
                </a:solidFill>
                <a:latin typeface="Calibri"/>
              </a:defRPr>
            </a:lvl2pPr>
            <a:lvl3pPr marL="914400" indent="0">
              <a:defRPr sz="1100">
                <a:solidFill>
                  <a:sysClr val="windowText" lastClr="000000"/>
                </a:solidFill>
                <a:latin typeface="Calibri"/>
              </a:defRPr>
            </a:lvl3pPr>
            <a:lvl4pPr marL="1371600" indent="0">
              <a:defRPr sz="1100">
                <a:solidFill>
                  <a:sysClr val="windowText" lastClr="000000"/>
                </a:solidFill>
                <a:latin typeface="Calibri"/>
              </a:defRPr>
            </a:lvl4pPr>
            <a:lvl5pPr marL="1828800" indent="0">
              <a:defRPr sz="1100">
                <a:solidFill>
                  <a:sysClr val="windowText" lastClr="000000"/>
                </a:solidFill>
                <a:latin typeface="Calibri"/>
              </a:defRPr>
            </a:lvl5pPr>
            <a:lvl6pPr marL="2286000" indent="0">
              <a:defRPr sz="1100">
                <a:solidFill>
                  <a:sysClr val="windowText" lastClr="000000"/>
                </a:solidFill>
                <a:latin typeface="Calibri"/>
              </a:defRPr>
            </a:lvl6pPr>
            <a:lvl7pPr marL="2743200" indent="0">
              <a:defRPr sz="1100">
                <a:solidFill>
                  <a:sysClr val="windowText" lastClr="000000"/>
                </a:solidFill>
                <a:latin typeface="Calibri"/>
              </a:defRPr>
            </a:lvl7pPr>
            <a:lvl8pPr marL="3200400" indent="0">
              <a:defRPr sz="1100">
                <a:solidFill>
                  <a:sysClr val="windowText" lastClr="000000"/>
                </a:solidFill>
                <a:latin typeface="Calibri"/>
              </a:defRPr>
            </a:lvl8pPr>
            <a:lvl9pPr marL="3657600" indent="0">
              <a:defRPr sz="11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endParaRPr lang="en-US"/>
          </a:p>
        </cdr:txBody>
      </cdr:sp>
      <cdr:sp macro="" textlink="">
        <cdr:nvSpPr>
          <cdr:cNvPr id="10" name="TextBox 3"/>
          <cdr:cNvSpPr txBox="1"/>
        </cdr:nvSpPr>
        <cdr:spPr>
          <a:xfrm xmlns:a="http://schemas.openxmlformats.org/drawingml/2006/main">
            <a:off x="-77522" y="-55377"/>
            <a:ext cx="358205" cy="244231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none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r>
              <a:rPr lang="en-GB" sz="1400" b="0"/>
              <a:t>80%</a:t>
            </a:r>
          </a:p>
        </cdr:txBody>
      </cdr:sp>
    </cdr:grpSp>
  </cdr:relSizeAnchor>
  <cdr:relSizeAnchor xmlns:cdr="http://schemas.openxmlformats.org/drawingml/2006/chartDrawing">
    <cdr:from>
      <cdr:x>0.54715</cdr:x>
      <cdr:y>0.55748</cdr:y>
    </cdr:from>
    <cdr:to>
      <cdr:x>0.779</cdr:x>
      <cdr:y>0.70101</cdr:y>
    </cdr:to>
    <cdr:grpSp>
      <cdr:nvGrpSpPr>
        <cdr:cNvPr id="24" name="Group 23"/>
        <cdr:cNvGrpSpPr/>
      </cdr:nvGrpSpPr>
      <cdr:grpSpPr>
        <a:xfrm xmlns:a="http://schemas.openxmlformats.org/drawingml/2006/main">
          <a:off x="4069505" y="2708552"/>
          <a:ext cx="1724417" cy="697350"/>
          <a:chOff x="4577379" y="3374624"/>
          <a:chExt cx="2155586" cy="871677"/>
        </a:xfrm>
      </cdr:grpSpPr>
      <cdr:grpSp>
        <cdr:nvGrpSpPr>
          <cdr:cNvPr id="18" name="Group 17"/>
          <cdr:cNvGrpSpPr/>
        </cdr:nvGrpSpPr>
        <cdr:grpSpPr>
          <a:xfrm xmlns:a="http://schemas.openxmlformats.org/drawingml/2006/main">
            <a:off x="4577379" y="3374624"/>
            <a:ext cx="1988155" cy="871677"/>
            <a:chOff x="6334880" y="801309"/>
            <a:chExt cx="1988155" cy="871677"/>
          </a:xfrm>
        </cdr:grpSpPr>
        <cdr:sp macro="" textlink="">
          <cdr:nvSpPr>
            <cdr:cNvPr id="13" name="TextBox 3"/>
            <cdr:cNvSpPr txBox="1"/>
          </cdr:nvSpPr>
          <cdr:spPr>
            <a:xfrm xmlns:a="http://schemas.openxmlformats.org/drawingml/2006/main">
              <a:off x="7044007" y="1065893"/>
              <a:ext cx="358237" cy="244236"/>
            </a:xfrm>
            <a:prstGeom xmlns:a="http://schemas.openxmlformats.org/drawingml/2006/main" prst="rect">
              <a:avLst/>
            </a:prstGeom>
          </cdr:spPr>
          <cdr:txBody>
            <a:bodyPr xmlns:a="http://schemas.openxmlformats.org/drawingml/2006/main" wrap="none" rtlCol="0"/>
            <a:lstStyle xmlns:a="http://schemas.openxmlformats.org/drawingml/2006/main"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r>
                <a:rPr lang="en-GB" sz="1400" b="0"/>
                <a:t>21%</a:t>
              </a:r>
            </a:p>
          </cdr:txBody>
        </cdr:sp>
        <cdr:sp macro="" textlink="">
          <cdr:nvSpPr>
            <cdr:cNvPr id="14" name="TextBox 3"/>
            <cdr:cNvSpPr txBox="1"/>
          </cdr:nvSpPr>
          <cdr:spPr>
            <a:xfrm xmlns:a="http://schemas.openxmlformats.org/drawingml/2006/main">
              <a:off x="7044007" y="1428750"/>
              <a:ext cx="358237" cy="244236"/>
            </a:xfrm>
            <a:prstGeom xmlns:a="http://schemas.openxmlformats.org/drawingml/2006/main" prst="rect">
              <a:avLst/>
            </a:prstGeom>
          </cdr:spPr>
          <cdr:txBody>
            <a:bodyPr xmlns:a="http://schemas.openxmlformats.org/drawingml/2006/main" wrap="none" rtlCol="0"/>
            <a:lstStyle xmlns:a="http://schemas.openxmlformats.org/drawingml/2006/main"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r>
                <a:rPr lang="en-GB" sz="1400" b="0"/>
                <a:t>47%</a:t>
              </a:r>
            </a:p>
          </cdr:txBody>
        </cdr:sp>
        <cdr:sp macro="" textlink="">
          <cdr:nvSpPr>
            <cdr:cNvPr id="17" name="TextBox 3"/>
            <cdr:cNvSpPr txBox="1"/>
          </cdr:nvSpPr>
          <cdr:spPr>
            <a:xfrm xmlns:a="http://schemas.openxmlformats.org/drawingml/2006/main">
              <a:off x="6334880" y="801309"/>
              <a:ext cx="1988155" cy="244236"/>
            </a:xfrm>
            <a:prstGeom xmlns:a="http://schemas.openxmlformats.org/drawingml/2006/main" prst="rect">
              <a:avLst/>
            </a:prstGeom>
          </cdr:spPr>
          <cdr:txBody>
            <a:bodyPr xmlns:a="http://schemas.openxmlformats.org/drawingml/2006/main" wrap="none" rtlCol="0"/>
            <a:lstStyle xmlns:a="http://schemas.openxmlformats.org/drawingml/2006/main"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pPr algn="ctr"/>
              <a:r>
                <a:rPr lang="en-GB" sz="1400" b="0"/>
                <a:t>Mean</a:t>
              </a:r>
              <a:r>
                <a:rPr lang="en-GB" sz="1400" b="0" baseline="0"/>
                <a:t> active time per disk</a:t>
              </a:r>
              <a:endParaRPr lang="en-GB" sz="1400" b="0"/>
            </a:p>
          </cdr:txBody>
        </cdr:sp>
      </cdr:grpSp>
      <cdr:grpSp>
        <cdr:nvGrpSpPr>
          <cdr:cNvPr id="19" name="Group 18"/>
          <cdr:cNvGrpSpPr/>
        </cdr:nvGrpSpPr>
        <cdr:grpSpPr>
          <a:xfrm xmlns:a="http://schemas.openxmlformats.org/drawingml/2006/main">
            <a:off x="6732965" y="3374624"/>
            <a:ext cx="0" cy="0"/>
            <a:chOff x="6732965" y="3374624"/>
            <a:chExt cx="0" cy="0"/>
          </a:xfrm>
        </cdr:grpSpPr>
      </cdr:grpSp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DE51BAC-855A-45BA-A23D-3C82F21AB5E5}" type="datetimeFigureOut">
              <a:rPr lang="en-GB"/>
              <a:pPr>
                <a:defRPr/>
              </a:pPr>
              <a:t>05/08/2016</a:t>
            </a:fld>
            <a:endParaRPr lang="en-GB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C82DE33-5D4B-423E-B0FE-8704B043BB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6CA1ECF-57FC-40D8-BEFF-832559CDE6BC}" type="datetimeFigureOut">
              <a:rPr lang="en-US"/>
              <a:pPr>
                <a:defRPr/>
              </a:pPr>
              <a:t>8/5/2016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C0758EF-CB78-4FBC-9B57-E59315ADB6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F35342-A55B-4CC1-B6A2-A0978AF65743}" type="slidenum">
              <a:rPr lang="en-GB" smtClean="0">
                <a:latin typeface="Arial" charset="0"/>
                <a:cs typeface="Arial" charset="0"/>
              </a:rPr>
              <a:pPr/>
              <a:t>11</a:t>
            </a:fld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77B4F4-44A8-45A3-AC07-B2B658D35F91}" type="slidenum">
              <a:rPr lang="en-GB" smtClean="0">
                <a:latin typeface="Arial" charset="0"/>
                <a:cs typeface="Arial" charset="0"/>
              </a:rPr>
              <a:pPr/>
              <a:t>33</a:t>
            </a:fld>
            <a:endParaRPr lang="en-GB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34</a:t>
            </a:fld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35</a:t>
            </a:fld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36</a:t>
            </a:fld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A870AF-3F65-4A06-A933-EE1DC89AB18E}" type="slidenum">
              <a:rPr lang="en-GB" smtClean="0">
                <a:latin typeface="Arial" charset="0"/>
                <a:cs typeface="Arial" charset="0"/>
              </a:rPr>
              <a:pPr/>
              <a:t>37</a:t>
            </a:fld>
            <a:endParaRPr lang="en-GB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A870AF-3F65-4A06-A933-EE1DC89AB18E}" type="slidenum">
              <a:rPr lang="en-GB" smtClean="0">
                <a:latin typeface="Arial" charset="0"/>
                <a:cs typeface="Arial" charset="0"/>
              </a:rPr>
              <a:pPr/>
              <a:t>38</a:t>
            </a:fld>
            <a:endParaRPr lang="en-GB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FAAAFD-A0AA-4B84-A7A4-25D335E95AB1}" type="slidenum">
              <a:rPr lang="en-GB" sz="1200"/>
              <a:pPr algn="r"/>
              <a:t>39</a:t>
            </a:fld>
            <a:endParaRPr lang="en-GB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E721F5-D4B4-4E34-B2BF-ED7DB7A7B03D}" type="slidenum">
              <a:rPr lang="en-GB" smtClean="0">
                <a:latin typeface="Arial" charset="0"/>
                <a:cs typeface="Arial" charset="0"/>
              </a:rPr>
              <a:pPr/>
              <a:t>4</a:t>
            </a:fld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519B4E5-48A8-47E4-A3A3-9BF6E5957DD7}" type="slidenum">
              <a:rPr lang="en-GB" sz="1200"/>
              <a:pPr algn="r"/>
              <a:t>40</a:t>
            </a:fld>
            <a:endParaRPr lang="en-GB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BE87A-93EE-4BBA-83CB-D331D539758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4EE92-B84B-4EA2-814B-EEF96945DCB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BA2DA-C7DF-465D-83EC-88F96428700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14546" y="6356350"/>
            <a:ext cx="3805254" cy="365125"/>
          </a:xfrm>
        </p:spPr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02A18-B4BB-45D3-A9D0-556388BE8E2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949B2-06DF-4242-BC87-9179F2A3E60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6561C-FCE2-4F17-9E67-3F034C6180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D7504-FE47-47F1-A38F-39D477E868F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E5205-2BBC-4B32-BA17-1E9390BFF9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8" descr="Lab_PP_Banner copy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144000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921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4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117725"/>
            <a:ext cx="8229600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EE78EE-BE55-4343-9491-D5CCC20B4FC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hlink"/>
          </a:solidFill>
          <a:latin typeface="Segoe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Segoe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Segoe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Segoe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71758"/>
          </a:xfrm>
        </p:spPr>
        <p:txBody>
          <a:bodyPr/>
          <a:lstStyle/>
          <a:p>
            <a:r>
              <a:rPr lang="en-GB" dirty="0"/>
              <a:t>Dushyanth Narayanan</a:t>
            </a:r>
          </a:p>
          <a:p>
            <a:r>
              <a:rPr lang="en-GB" dirty="0"/>
              <a:t>Austin Donnelly</a:t>
            </a:r>
          </a:p>
          <a:p>
            <a:r>
              <a:rPr lang="en-GB" dirty="0"/>
              <a:t>Ant Rowstron</a:t>
            </a:r>
          </a:p>
          <a:p>
            <a:r>
              <a:rPr lang="en-GB" dirty="0"/>
              <a:t>Microsoft Research, Cambridge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1143000"/>
          </a:xfrm>
        </p:spPr>
        <p:txBody>
          <a:bodyPr/>
          <a:lstStyle/>
          <a:p>
            <a:r>
              <a:rPr lang="en-GB" dirty="0"/>
              <a:t>Practical power management</a:t>
            </a:r>
            <a:br>
              <a:rPr lang="en-GB" dirty="0"/>
            </a:br>
            <a:r>
              <a:rPr lang="en-GB" dirty="0"/>
              <a:t>for enterprise storage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much idle time is there?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Is there enough to justify spinning down?</a:t>
            </a:r>
          </a:p>
          <a:p>
            <a:pPr lvl="1" eaLnBrk="1" hangingPunct="1"/>
            <a:r>
              <a:rPr lang="en-GB" dirty="0"/>
              <a:t>Previous work claims not</a:t>
            </a:r>
          </a:p>
          <a:p>
            <a:pPr lvl="2" eaLnBrk="1" hangingPunct="1"/>
            <a:r>
              <a:rPr lang="en-GB" dirty="0"/>
              <a:t>Based on TPC benchmarks, cello traces</a:t>
            </a:r>
          </a:p>
          <a:p>
            <a:pPr lvl="1" eaLnBrk="1" hangingPunct="1"/>
            <a:r>
              <a:rPr lang="en-GB" dirty="0"/>
              <a:t>What about real enterprise workloads?</a:t>
            </a:r>
          </a:p>
          <a:p>
            <a:pPr lvl="2" eaLnBrk="1" hangingPunct="1"/>
            <a:r>
              <a:rPr lang="en-GB" dirty="0"/>
              <a:t>Traced servers in our DC for one week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MSRC data </a:t>
            </a:r>
            <a:r>
              <a:rPr lang="en-GB" dirty="0" err="1"/>
              <a:t>center</a:t>
            </a:r>
            <a:r>
              <a:rPr lang="en-GB" dirty="0"/>
              <a:t> traces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Traced 13 core servers for 1 week</a:t>
            </a:r>
          </a:p>
          <a:p>
            <a:pPr lvl="2" eaLnBrk="1" hangingPunct="1"/>
            <a:r>
              <a:rPr lang="en-GB" dirty="0"/>
              <a:t>File servers, DBMS, web server, web cache, …</a:t>
            </a:r>
          </a:p>
          <a:p>
            <a:pPr lvl="2" eaLnBrk="1" hangingPunct="1"/>
            <a:r>
              <a:rPr lang="en-GB" dirty="0"/>
              <a:t>36 volumes, 179 disks</a:t>
            </a:r>
          </a:p>
          <a:p>
            <a:pPr lvl="2" eaLnBrk="1" hangingPunct="1"/>
            <a:r>
              <a:rPr lang="en-GB" dirty="0"/>
              <a:t>Per-volume, per-request tracing</a:t>
            </a:r>
          </a:p>
          <a:p>
            <a:pPr lvl="2" eaLnBrk="1" hangingPunct="1"/>
            <a:r>
              <a:rPr lang="en-GB" dirty="0"/>
              <a:t>Block-level, below buffer cache</a:t>
            </a:r>
          </a:p>
          <a:p>
            <a:pPr eaLnBrk="1" hangingPunct="1"/>
            <a:r>
              <a:rPr lang="en-GB" dirty="0"/>
              <a:t>Typical of small/medium enterprise DC</a:t>
            </a:r>
          </a:p>
          <a:p>
            <a:pPr lvl="1" eaLnBrk="1" hangingPunct="1"/>
            <a:r>
              <a:rPr lang="en-GB" dirty="0"/>
              <a:t>Serves one building, ~100 users</a:t>
            </a:r>
          </a:p>
          <a:p>
            <a:pPr lvl="1" eaLnBrk="1" hangingPunct="1"/>
            <a:r>
              <a:rPr lang="en-GB" dirty="0"/>
              <a:t>Captures daily/weekly usage patterns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A3930F-DA42-4678-A67D-96AB082010DC}" type="slidenum">
              <a:rPr lang="en-GB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Idle and write-only periods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8D9282-652E-4F75-A366-B211773137D8}" type="slidenum">
              <a:rPr lang="en-GB"/>
              <a:pPr>
                <a:defRPr/>
              </a:pPr>
              <a:t>12</a:t>
            </a:fld>
            <a:endParaRPr lang="en-GB" dirty="0"/>
          </a:p>
        </p:txBody>
      </p:sp>
      <p:graphicFrame>
        <p:nvGraphicFramePr>
          <p:cNvPr id="11" name="Chart 10"/>
          <p:cNvGraphicFramePr>
            <a:graphicFrameLocks noGrp="1" noChangeAspect="1"/>
          </p:cNvGraphicFramePr>
          <p:nvPr/>
        </p:nvGraphicFramePr>
        <p:xfrm>
          <a:off x="853180" y="1800000"/>
          <a:ext cx="7437641" cy="4858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Roadmap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solidFill>
                  <a:srgbClr val="969696"/>
                </a:solidFill>
              </a:rPr>
              <a:t>Motivation</a:t>
            </a:r>
          </a:p>
          <a:p>
            <a:pPr eaLnBrk="1" hangingPunct="1"/>
            <a:endParaRPr lang="en-GB">
              <a:solidFill>
                <a:srgbClr val="969696"/>
              </a:solidFill>
            </a:endParaRPr>
          </a:p>
          <a:p>
            <a:pPr eaLnBrk="1" hangingPunct="1"/>
            <a:r>
              <a:rPr lang="en-GB">
                <a:solidFill>
                  <a:srgbClr val="969696"/>
                </a:solidFill>
              </a:rPr>
              <a:t>Traces</a:t>
            </a:r>
          </a:p>
          <a:p>
            <a:pPr eaLnBrk="1" hangingPunct="1"/>
            <a:endParaRPr lang="en-GB">
              <a:solidFill>
                <a:srgbClr val="969696"/>
              </a:solidFill>
            </a:endParaRPr>
          </a:p>
          <a:p>
            <a:pPr eaLnBrk="1" hangingPunct="1"/>
            <a:r>
              <a:rPr lang="en-GB"/>
              <a:t>Write off-loading</a:t>
            </a:r>
          </a:p>
          <a:p>
            <a:pPr eaLnBrk="1" hangingPunct="1"/>
            <a:endParaRPr lang="en-GB">
              <a:solidFill>
                <a:srgbClr val="969696"/>
              </a:solidFill>
            </a:endParaRPr>
          </a:p>
          <a:p>
            <a:pPr eaLnBrk="1" hangingPunct="1"/>
            <a:r>
              <a:rPr lang="en-GB">
                <a:solidFill>
                  <a:srgbClr val="969696"/>
                </a:solidFill>
              </a:rPr>
              <a:t>Preliminary results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C85D7E-533C-4B4B-8D73-93A7EB8C4E7D}" type="slidenum">
              <a:rPr lang="en-GB"/>
              <a:pPr>
                <a:defRPr/>
              </a:pPr>
              <a:t>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Write off-loading: managers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/>
              <a:t>One manager per volume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Intercepts all block-level requests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Spins volume up/down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Off-loads writes when spun down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Probes logger view to find least-loaded logger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Spins up on read miss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Reclaims off-loaded data lazily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223246-A83F-4E24-BB92-F74FE66A8C02}" type="slidenum">
              <a:rPr lang="en-GB"/>
              <a:pPr>
                <a:defRPr/>
              </a:pPr>
              <a:t>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Write off-loading: loggers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/>
              <a:t>Reliable, write-optimized, short-term store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Circular log structure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Uses a small amount of storage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Unused space at end of volume, </a:t>
            </a:r>
            <a:r>
              <a:rPr lang="en-GB"/>
              <a:t>flash device</a:t>
            </a:r>
            <a:endParaRPr lang="en-GB" dirty="0"/>
          </a:p>
          <a:p>
            <a:r>
              <a:rPr lang="en-GB" dirty="0"/>
              <a:t>Stores data off-loaded by managers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Includes version, manager ID, LBN range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Until reclaimed by manager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/>
              <a:t>Not meant for long-term storage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3842521" y="2071678"/>
            <a:ext cx="8723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Reclaim</a:t>
            </a:r>
          </a:p>
        </p:txBody>
      </p:sp>
      <p:cxnSp>
        <p:nvCxnSpPr>
          <p:cNvPr id="175" name="Straight Arrow Connector 174"/>
          <p:cNvCxnSpPr/>
          <p:nvPr/>
        </p:nvCxnSpPr>
        <p:spPr>
          <a:xfrm>
            <a:off x="2857488" y="2928934"/>
            <a:ext cx="3214710" cy="1588"/>
          </a:xfrm>
          <a:prstGeom prst="straightConnector1">
            <a:avLst/>
          </a:prstGeom>
          <a:ln w="127000">
            <a:solidFill>
              <a:srgbClr val="00B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Off-load life cycle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B985E3-6908-4EE5-A145-D246CD7B70AC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  <p:sp>
        <p:nvSpPr>
          <p:cNvPr id="83" name="Flowchart: Magnetic Disk 82"/>
          <p:cNvSpPr/>
          <p:nvPr/>
        </p:nvSpPr>
        <p:spPr bwMode="auto">
          <a:xfrm>
            <a:off x="1557318" y="3143248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7" name="TextBox 176"/>
          <p:cNvSpPr txBox="1">
            <a:spLocks noChangeAspect="1"/>
          </p:cNvSpPr>
          <p:nvPr/>
        </p:nvSpPr>
        <p:spPr bwMode="auto">
          <a:xfrm>
            <a:off x="6286512" y="2857496"/>
            <a:ext cx="3730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dirty="0"/>
              <a:t>v1</a:t>
            </a:r>
          </a:p>
        </p:txBody>
      </p:sp>
      <p:cxnSp>
        <p:nvCxnSpPr>
          <p:cNvPr id="178" name="Straight Arrow Connector 177"/>
          <p:cNvCxnSpPr/>
          <p:nvPr/>
        </p:nvCxnSpPr>
        <p:spPr>
          <a:xfrm rot="5400000">
            <a:off x="1214414" y="4071942"/>
            <a:ext cx="1000132" cy="1588"/>
          </a:xfrm>
          <a:prstGeom prst="straightConnector1">
            <a:avLst/>
          </a:prstGeom>
          <a:ln w="127000">
            <a:solidFill>
              <a:srgbClr val="00B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>
            <a:spLocks noChangeAspect="1"/>
          </p:cNvSpPr>
          <p:nvPr/>
        </p:nvSpPr>
        <p:spPr bwMode="auto">
          <a:xfrm>
            <a:off x="1484294" y="5121289"/>
            <a:ext cx="3730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dirty="0"/>
              <a:t>v2</a:t>
            </a:r>
          </a:p>
        </p:txBody>
      </p:sp>
      <p:cxnSp>
        <p:nvCxnSpPr>
          <p:cNvPr id="182" name="Straight Arrow Connector 181"/>
          <p:cNvCxnSpPr/>
          <p:nvPr/>
        </p:nvCxnSpPr>
        <p:spPr>
          <a:xfrm rot="5400000">
            <a:off x="1215208" y="4071942"/>
            <a:ext cx="1000132" cy="1588"/>
          </a:xfrm>
          <a:prstGeom prst="straightConnector1">
            <a:avLst/>
          </a:prstGeom>
          <a:ln w="127000"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857224" y="2621157"/>
            <a:ext cx="969926" cy="593529"/>
            <a:chOff x="1009650" y="1978215"/>
            <a:chExt cx="969926" cy="593529"/>
          </a:xfrm>
        </p:grpSpPr>
        <p:sp>
          <p:nvSpPr>
            <p:cNvPr id="38" name="TextBox 37"/>
            <p:cNvSpPr txBox="1"/>
            <p:nvPr/>
          </p:nvSpPr>
          <p:spPr>
            <a:xfrm>
              <a:off x="1357290" y="1978215"/>
              <a:ext cx="62228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solidFill>
                    <a:srgbClr val="FF0000"/>
                  </a:solidFill>
                </a:rPr>
                <a:t>Read</a:t>
              </a: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>
              <a:off x="1009650" y="2143119"/>
              <a:ext cx="571500" cy="428625"/>
            </a:xfrm>
            <a:prstGeom prst="straightConnector1">
              <a:avLst/>
            </a:prstGeom>
            <a:ln w="127000" cap="sq">
              <a:solidFill>
                <a:srgbClr val="FF0000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857224" y="2621157"/>
            <a:ext cx="977877" cy="593529"/>
            <a:chOff x="1009650" y="1978215"/>
            <a:chExt cx="977877" cy="593529"/>
          </a:xfrm>
        </p:grpSpPr>
        <p:sp>
          <p:nvSpPr>
            <p:cNvPr id="45" name="TextBox 44"/>
            <p:cNvSpPr txBox="1"/>
            <p:nvPr/>
          </p:nvSpPr>
          <p:spPr>
            <a:xfrm>
              <a:off x="1357290" y="1978215"/>
              <a:ext cx="63023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solidFill>
                    <a:schemeClr val="tx2"/>
                  </a:solidFill>
                </a:rPr>
                <a:t>Write</a:t>
              </a: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>
              <a:off x="1009650" y="2143119"/>
              <a:ext cx="571500" cy="428625"/>
            </a:xfrm>
            <a:prstGeom prst="straightConnector1">
              <a:avLst/>
            </a:prstGeom>
            <a:ln w="127000" cap="sq">
              <a:solidFill>
                <a:schemeClr val="tx2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1785918" y="2928934"/>
            <a:ext cx="840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Spin up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714480" y="2928934"/>
            <a:ext cx="10887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Spin down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929058" y="2071678"/>
            <a:ext cx="692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Probe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929058" y="2071678"/>
            <a:ext cx="6302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Write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786182" y="2071678"/>
            <a:ext cx="10086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Invalidate</a:t>
            </a:r>
          </a:p>
        </p:txBody>
      </p:sp>
      <p:sp>
        <p:nvSpPr>
          <p:cNvPr id="54" name="Flowchart: Magnetic Disk 53"/>
          <p:cNvSpPr/>
          <p:nvPr/>
        </p:nvSpPr>
        <p:spPr bwMode="auto">
          <a:xfrm>
            <a:off x="1555732" y="4692661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3" name="Flowchart: Magnetic Disk 62"/>
          <p:cNvSpPr/>
          <p:nvPr/>
        </p:nvSpPr>
        <p:spPr bwMode="auto">
          <a:xfrm>
            <a:off x="6357950" y="258138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642910" y="2500306"/>
            <a:ext cx="2143140" cy="314327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6179354" y="2500306"/>
            <a:ext cx="1785950" cy="64294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Flowchart: Magnetic Disk 74"/>
          <p:cNvSpPr/>
          <p:nvPr/>
        </p:nvSpPr>
        <p:spPr bwMode="auto">
          <a:xfrm>
            <a:off x="6958029" y="4786322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6171418" y="4643446"/>
            <a:ext cx="1801823" cy="64294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8" name="Straight Connector 87"/>
          <p:cNvCxnSpPr/>
          <p:nvPr/>
        </p:nvCxnSpPr>
        <p:spPr>
          <a:xfrm>
            <a:off x="2786050" y="4000504"/>
            <a:ext cx="4286280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16200000" flipV="1">
            <a:off x="6322230" y="3893346"/>
            <a:ext cx="1500198" cy="1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1712891" y="3286124"/>
            <a:ext cx="5146713" cy="1285884"/>
            <a:chOff x="1643041" y="3286918"/>
            <a:chExt cx="5146713" cy="1285884"/>
          </a:xfrm>
        </p:grpSpPr>
        <p:grpSp>
          <p:nvGrpSpPr>
            <p:cNvPr id="3" name="Group 175"/>
            <p:cNvGrpSpPr>
              <a:grpSpLocks/>
            </p:cNvGrpSpPr>
            <p:nvPr/>
          </p:nvGrpSpPr>
          <p:grpSpPr bwMode="auto">
            <a:xfrm>
              <a:off x="1643041" y="3644110"/>
              <a:ext cx="5145126" cy="856462"/>
              <a:chOff x="1643021" y="3644115"/>
              <a:chExt cx="5145162" cy="856468"/>
            </a:xfrm>
          </p:grpSpPr>
          <p:cxnSp>
            <p:nvCxnSpPr>
              <p:cNvPr id="170" name="Straight Arrow Connector 169"/>
              <p:cNvCxnSpPr/>
              <p:nvPr/>
            </p:nvCxnSpPr>
            <p:spPr>
              <a:xfrm>
                <a:off x="2857476" y="3857634"/>
                <a:ext cx="3930707" cy="794"/>
              </a:xfrm>
              <a:prstGeom prst="straightConnector1">
                <a:avLst/>
              </a:prstGeom>
              <a:ln w="127000">
                <a:solidFill>
                  <a:srgbClr val="00B050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/>
              <p:cNvCxnSpPr/>
              <p:nvPr/>
            </p:nvCxnSpPr>
            <p:spPr>
              <a:xfrm rot="16200000" flipH="1">
                <a:off x="1214788" y="4072348"/>
                <a:ext cx="856468" cy="1"/>
              </a:xfrm>
              <a:prstGeom prst="straightConnector1">
                <a:avLst/>
              </a:prstGeom>
              <a:ln w="127000">
                <a:solidFill>
                  <a:srgbClr val="00B05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Straight Arrow Connector 97"/>
            <p:cNvCxnSpPr/>
            <p:nvPr/>
          </p:nvCxnSpPr>
          <p:spPr bwMode="auto">
            <a:xfrm rot="5400000" flipH="1" flipV="1">
              <a:off x="6146018" y="3929066"/>
              <a:ext cx="1285884" cy="1588"/>
            </a:xfrm>
            <a:prstGeom prst="straightConnector1">
              <a:avLst/>
            </a:prstGeom>
            <a:ln w="12700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Flowchart: Magnetic Disk 108"/>
          <p:cNvSpPr/>
          <p:nvPr/>
        </p:nvSpPr>
        <p:spPr bwMode="auto">
          <a:xfrm>
            <a:off x="7200920" y="258138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0" name="Flowchart: Magnetic Disk 109"/>
          <p:cNvSpPr/>
          <p:nvPr/>
        </p:nvSpPr>
        <p:spPr bwMode="auto">
          <a:xfrm>
            <a:off x="7486672" y="4786322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1" name="Flowchart: Magnetic Disk 110"/>
          <p:cNvSpPr/>
          <p:nvPr/>
        </p:nvSpPr>
        <p:spPr bwMode="auto">
          <a:xfrm>
            <a:off x="6429388" y="4786322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" name="Footer Placeholder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500"/>
                            </p:stCondLst>
                            <p:childTnLst>
                              <p:par>
                                <p:cTn id="7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0"/>
                            </p:stCondLst>
                            <p:childTnLst>
                              <p:par>
                                <p:cTn id="107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1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75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7500"/>
                            </p:stCondLst>
                            <p:childTnLst>
                              <p:par>
                                <p:cTn id="12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9500"/>
                            </p:stCondLst>
                            <p:childTnLst>
                              <p:par>
                                <p:cTn id="1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2500"/>
                            </p:stCondLst>
                            <p:childTnLst>
                              <p:par>
                                <p:cTn id="13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4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4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3500"/>
                            </p:stCondLst>
                            <p:childTnLst>
                              <p:par>
                                <p:cTn id="14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000"/>
                            </p:stCondLst>
                            <p:childTnLst>
                              <p:par>
                                <p:cTn id="16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5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7000"/>
                            </p:stCondLst>
                            <p:childTnLst>
                              <p:par>
                                <p:cTn id="172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 tmFilter="0, 0; .2, .5; .8, .5; 1, 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4" dur="250" autoRev="1" fill="hold"/>
                                        <p:tgtEl>
                                          <p:spTgt spid="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7500"/>
                            </p:stCondLst>
                            <p:childTnLst>
                              <p:par>
                                <p:cTn id="17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000"/>
                            </p:stCondLst>
                            <p:childTnLst>
                              <p:par>
                                <p:cTn id="192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4500"/>
                            </p:stCondLst>
                            <p:childTnLst>
                              <p:par>
                                <p:cTn id="1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6500"/>
                            </p:stCondLst>
                            <p:childTnLst>
                              <p:par>
                                <p:cTn id="204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 tmFilter="0, 0; .2, .5; .8, .5; 1, 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250" autoRev="1" fill="hold"/>
                                        <p:tgtEl>
                                          <p:spTgt spid="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7000"/>
                            </p:stCondLst>
                            <p:childTnLst>
                              <p:par>
                                <p:cTn id="20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9000"/>
                            </p:stCondLst>
                            <p:childTnLst>
                              <p:par>
                                <p:cTn id="212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1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1500"/>
                            </p:stCondLst>
                            <p:childTnLst>
                              <p:par>
                                <p:cTn id="22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4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225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2500"/>
                            </p:stCondLst>
                            <p:childTnLst>
                              <p:par>
                                <p:cTn id="2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2" grpId="1"/>
      <p:bldP spid="83" grpId="0" animBg="1"/>
      <p:bldP spid="83" grpId="1" animBg="1"/>
      <p:bldP spid="83" grpId="2" animBg="1"/>
      <p:bldP spid="83" grpId="3" animBg="1"/>
      <p:bldP spid="177" grpId="0"/>
      <p:bldP spid="181" grpId="0"/>
      <p:bldP spid="47" grpId="0"/>
      <p:bldP spid="48" grpId="2"/>
      <p:bldP spid="48" grpId="3"/>
      <p:bldP spid="49" grpId="0"/>
      <p:bldP spid="49" grpId="1"/>
      <p:bldP spid="49" grpId="2"/>
      <p:bldP spid="49" grpId="3"/>
      <p:bldP spid="50" grpId="0"/>
      <p:bldP spid="50" grpId="1"/>
      <p:bldP spid="50" grpId="2"/>
      <p:bldP spid="50" grpId="3"/>
      <p:bldP spid="51" grpId="0"/>
      <p:bldP spid="51" grpId="1"/>
      <p:bldP spid="51" grpId="2"/>
      <p:bldP spid="51" grpId="3"/>
      <p:bldP spid="54" grpId="0" animBg="1"/>
      <p:bldP spid="54" grpId="1" animBg="1"/>
      <p:bldP spid="54" grpId="2" animBg="1"/>
      <p:bldP spid="63" grpId="0" animBg="1"/>
      <p:bldP spid="63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Consistency and durability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Read/write consistency</a:t>
            </a:r>
          </a:p>
          <a:p>
            <a:pPr lvl="1"/>
            <a:r>
              <a:rPr lang="en-GB" dirty="0"/>
              <a:t>manager keeps in-memory map of off-loads</a:t>
            </a:r>
          </a:p>
          <a:p>
            <a:pPr lvl="1"/>
            <a:r>
              <a:rPr lang="en-GB" dirty="0"/>
              <a:t>always knows where latest version is</a:t>
            </a:r>
          </a:p>
          <a:p>
            <a:r>
              <a:rPr lang="en-GB" dirty="0"/>
              <a:t>Durability </a:t>
            </a:r>
          </a:p>
          <a:p>
            <a:pPr lvl="1"/>
            <a:r>
              <a:rPr lang="en-GB" dirty="0"/>
              <a:t>Writes only </a:t>
            </a:r>
            <a:r>
              <a:rPr lang="en-GB" dirty="0" err="1"/>
              <a:t>acked</a:t>
            </a:r>
            <a:r>
              <a:rPr lang="en-GB" dirty="0"/>
              <a:t> after data hits the disk</a:t>
            </a:r>
          </a:p>
          <a:p>
            <a:r>
              <a:rPr lang="en-GB" i="1" dirty="0"/>
              <a:t>Same guarantees as existing volumes</a:t>
            </a:r>
          </a:p>
          <a:p>
            <a:pPr lvl="1"/>
            <a:r>
              <a:rPr lang="en-GB" dirty="0"/>
              <a:t>Transparent </a:t>
            </a:r>
            <a:r>
              <a:rPr lang="en-GB"/>
              <a:t>to higher/lower layers</a:t>
            </a:r>
            <a:endParaRPr lang="en-GB" dirty="0"/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Recovery: transient failures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Loggers can recover locally</a:t>
            </a:r>
          </a:p>
          <a:p>
            <a:pPr lvl="1"/>
            <a:r>
              <a:rPr lang="en-GB" dirty="0"/>
              <a:t>Scan the log</a:t>
            </a:r>
          </a:p>
          <a:p>
            <a:r>
              <a:rPr lang="en-GB" dirty="0"/>
              <a:t>Managers recover from logger view</a:t>
            </a:r>
          </a:p>
          <a:p>
            <a:pPr lvl="1"/>
            <a:r>
              <a:rPr lang="en-GB" dirty="0"/>
              <a:t>Logger view is persisted locally</a:t>
            </a:r>
          </a:p>
          <a:p>
            <a:pPr lvl="1"/>
            <a:r>
              <a:rPr lang="en-GB" dirty="0"/>
              <a:t>Recovery: fetch metadata from all loggers</a:t>
            </a:r>
          </a:p>
          <a:p>
            <a:pPr lvl="1"/>
            <a:r>
              <a:rPr lang="en-GB" dirty="0"/>
              <a:t>On clean shutdown, persist metadata locally</a:t>
            </a:r>
          </a:p>
          <a:p>
            <a:pPr lvl="2"/>
            <a:r>
              <a:rPr lang="en-GB" dirty="0"/>
              <a:t>Manager recovers without network communication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Recovery: disk failures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Data on original volume: same as before</a:t>
            </a:r>
          </a:p>
          <a:p>
            <a:pPr lvl="1" eaLnBrk="1" hangingPunct="1"/>
            <a:r>
              <a:rPr lang="en-GB" dirty="0"/>
              <a:t>Typically RAID-1 / RAID-5</a:t>
            </a:r>
          </a:p>
          <a:p>
            <a:pPr lvl="1" eaLnBrk="1" hangingPunct="1"/>
            <a:r>
              <a:rPr lang="en-GB" dirty="0">
                <a:sym typeface="Wingdings" pitchFamily="2" charset="2"/>
              </a:rPr>
              <a:t>Can recover from one failure</a:t>
            </a:r>
            <a:endParaRPr lang="en-GB" dirty="0"/>
          </a:p>
          <a:p>
            <a:pPr eaLnBrk="1" hangingPunct="1"/>
            <a:r>
              <a:rPr lang="en-GB" dirty="0"/>
              <a:t>What about off-loaded data?</a:t>
            </a:r>
          </a:p>
          <a:p>
            <a:pPr lvl="1" eaLnBrk="1" hangingPunct="1"/>
            <a:r>
              <a:rPr lang="en-GB" dirty="0"/>
              <a:t>Ensure logger redundancy &gt;= manager</a:t>
            </a:r>
          </a:p>
          <a:p>
            <a:pPr lvl="1" eaLnBrk="1" hangingPunct="1"/>
            <a:r>
              <a:rPr lang="en-GB" dirty="0"/>
              <a:t>k-way logging for additional redundancy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75B0B3-FBC9-47FD-85CE-CDDDA4EED12A}" type="slidenum">
              <a:rPr lang="en-GB"/>
              <a:pPr>
                <a:defRPr/>
              </a:pPr>
              <a:t>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Energy in data centres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Substantial portion of TCO</a:t>
            </a:r>
          </a:p>
          <a:p>
            <a:pPr lvl="1" eaLnBrk="1" hangingPunct="1"/>
            <a:r>
              <a:rPr lang="en-GB" dirty="0"/>
              <a:t>Power bill, peak power ratings</a:t>
            </a:r>
          </a:p>
          <a:p>
            <a:pPr lvl="1" eaLnBrk="1" hangingPunct="1"/>
            <a:r>
              <a:rPr lang="en-GB" dirty="0"/>
              <a:t>Cooling</a:t>
            </a:r>
          </a:p>
          <a:p>
            <a:pPr lvl="1" eaLnBrk="1" hangingPunct="1"/>
            <a:r>
              <a:rPr lang="en-GB" dirty="0"/>
              <a:t>Carbon footprint</a:t>
            </a:r>
          </a:p>
          <a:p>
            <a:pPr eaLnBrk="1" hangingPunct="1"/>
            <a:r>
              <a:rPr lang="en-GB" dirty="0"/>
              <a:t>It’s (becoming) a big deal for Microsoft</a:t>
            </a:r>
          </a:p>
          <a:p>
            <a:pPr lvl="1" eaLnBrk="1" hangingPunct="1"/>
            <a:r>
              <a:rPr lang="en-GB" dirty="0"/>
              <a:t>Our own data centres</a:t>
            </a:r>
          </a:p>
          <a:p>
            <a:pPr lvl="1" eaLnBrk="1" hangingPunct="1"/>
            <a:r>
              <a:rPr lang="en-GB" dirty="0"/>
              <a:t>Enterprise customers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84C83A-6568-4F2B-AB71-E2F0DCEA76C6}" type="slidenum">
              <a:rPr lang="en-GB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Roadmap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>
                <a:solidFill>
                  <a:srgbClr val="969696"/>
                </a:solidFill>
              </a:rPr>
              <a:t>Motivation</a:t>
            </a:r>
          </a:p>
          <a:p>
            <a:pPr eaLnBrk="1" hangingPunct="1"/>
            <a:endParaRPr lang="en-GB" dirty="0">
              <a:solidFill>
                <a:srgbClr val="969696"/>
              </a:solidFill>
            </a:endParaRPr>
          </a:p>
          <a:p>
            <a:pPr eaLnBrk="1" hangingPunct="1"/>
            <a:r>
              <a:rPr lang="en-GB" dirty="0">
                <a:solidFill>
                  <a:srgbClr val="969696"/>
                </a:solidFill>
              </a:rPr>
              <a:t>Traces</a:t>
            </a:r>
          </a:p>
          <a:p>
            <a:pPr eaLnBrk="1" hangingPunct="1"/>
            <a:endParaRPr lang="en-GB" dirty="0">
              <a:solidFill>
                <a:srgbClr val="969696"/>
              </a:solidFill>
            </a:endParaRPr>
          </a:p>
          <a:p>
            <a:pPr eaLnBrk="1" hangingPunct="1"/>
            <a:r>
              <a:rPr lang="en-GB" dirty="0">
                <a:solidFill>
                  <a:srgbClr val="969696"/>
                </a:solidFill>
              </a:rPr>
              <a:t>Write off-loading</a:t>
            </a:r>
          </a:p>
          <a:p>
            <a:pPr eaLnBrk="1" hangingPunct="1"/>
            <a:endParaRPr lang="en-GB" dirty="0">
              <a:solidFill>
                <a:srgbClr val="969696"/>
              </a:solidFill>
            </a:endParaRPr>
          </a:p>
          <a:p>
            <a:pPr eaLnBrk="1" hangingPunct="1"/>
            <a:r>
              <a:rPr lang="en-GB" dirty="0"/>
              <a:t>Experimental results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251CBE-3E51-475A-9C0A-2C8F3FACF55D}" type="slidenum">
              <a:rPr lang="en-GB"/>
              <a:pPr>
                <a:defRPr/>
              </a:pPr>
              <a:t>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Energy savings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  <p:graphicFrame>
        <p:nvGraphicFramePr>
          <p:cNvPr id="6" name="Chart 5"/>
          <p:cNvGraphicFramePr>
            <a:graphicFrameLocks noGrp="1" noChangeAspect="1"/>
          </p:cNvGraphicFramePr>
          <p:nvPr/>
        </p:nvGraphicFramePr>
        <p:xfrm>
          <a:off x="846175" y="1800000"/>
          <a:ext cx="7451651" cy="4864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Energy by volume (worst day)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22</a:t>
            </a:fld>
            <a:endParaRPr lang="en-GB" dirty="0"/>
          </a:p>
        </p:txBody>
      </p:sp>
      <p:graphicFrame>
        <p:nvGraphicFramePr>
          <p:cNvPr id="8" name="Chart 7"/>
          <p:cNvGraphicFramePr>
            <a:graphicFrameLocks noGrp="1" noChangeAspect="1"/>
          </p:cNvGraphicFramePr>
          <p:nvPr/>
        </p:nvGraphicFramePr>
        <p:xfrm>
          <a:off x="853180" y="1620000"/>
          <a:ext cx="7437641" cy="4858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Response time: 95</a:t>
            </a:r>
            <a:r>
              <a:rPr lang="en-GB" baseline="30000" dirty="0"/>
              <a:t>th</a:t>
            </a:r>
            <a:r>
              <a:rPr lang="en-GB" dirty="0"/>
              <a:t> percentile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23</a:t>
            </a:fld>
            <a:endParaRPr lang="en-GB" dirty="0"/>
          </a:p>
        </p:txBody>
      </p:sp>
      <p:graphicFrame>
        <p:nvGraphicFramePr>
          <p:cNvPr id="14" name="Chart 13"/>
          <p:cNvGraphicFramePr>
            <a:graphicFrameLocks noGrp="1" noChangeAspect="1"/>
          </p:cNvGraphicFramePr>
          <p:nvPr/>
        </p:nvGraphicFramePr>
        <p:xfrm>
          <a:off x="887730" y="1800000"/>
          <a:ext cx="736854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Response time: mean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24</a:t>
            </a:fld>
            <a:endParaRPr lang="en-GB" dirty="0"/>
          </a:p>
        </p:txBody>
      </p:sp>
      <p:graphicFrame>
        <p:nvGraphicFramePr>
          <p:cNvPr id="9" name="Chart 8"/>
          <p:cNvGraphicFramePr>
            <a:graphicFrameLocks noGrp="1" noChangeAspect="1"/>
          </p:cNvGraphicFramePr>
          <p:nvPr/>
        </p:nvGraphicFramePr>
        <p:xfrm>
          <a:off x="887730" y="1800000"/>
          <a:ext cx="736854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Conclusion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Need to save energy in DC storage</a:t>
            </a:r>
          </a:p>
          <a:p>
            <a:pPr eaLnBrk="1" hangingPunct="1"/>
            <a:r>
              <a:rPr lang="en-GB" dirty="0"/>
              <a:t>Enterprise workloads have idle periods</a:t>
            </a:r>
          </a:p>
          <a:p>
            <a:pPr lvl="1" eaLnBrk="1" hangingPunct="1"/>
            <a:r>
              <a:rPr lang="en-GB" dirty="0"/>
              <a:t>Analysis of 1-week, 36-volume trace</a:t>
            </a:r>
          </a:p>
          <a:p>
            <a:pPr eaLnBrk="1" hangingPunct="1"/>
            <a:r>
              <a:rPr lang="en-GB" dirty="0"/>
              <a:t>Spinning disks down is worthwhile</a:t>
            </a:r>
          </a:p>
          <a:p>
            <a:pPr lvl="1" eaLnBrk="1" hangingPunct="1"/>
            <a:r>
              <a:rPr lang="en-GB" dirty="0"/>
              <a:t>Large but rare delay on spin up</a:t>
            </a:r>
          </a:p>
          <a:p>
            <a:pPr eaLnBrk="1" hangingPunct="1"/>
            <a:r>
              <a:rPr lang="en-GB" dirty="0"/>
              <a:t>Write off-loading: write-only </a:t>
            </a:r>
            <a:r>
              <a:rPr lang="en-GB" dirty="0">
                <a:sym typeface="Wingdings" pitchFamily="2" charset="2"/>
              </a:rPr>
              <a:t></a:t>
            </a:r>
            <a:r>
              <a:rPr lang="en-GB" dirty="0"/>
              <a:t> idle</a:t>
            </a:r>
          </a:p>
          <a:p>
            <a:pPr lvl="1" eaLnBrk="1" hangingPunct="1"/>
            <a:r>
              <a:rPr lang="en-GB" dirty="0"/>
              <a:t>Increases energy savings of spin-down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5C54-42C3-4308-B8EE-9A2C9DE7F5A1}" type="slidenum">
              <a:rPr lang="en-GB"/>
              <a:pPr>
                <a:defRPr/>
              </a:pPr>
              <a:t>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/>
              <a:t>Questions?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/>
              <a:t>Testbed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168775"/>
          </a:xfrm>
          <a:noFill/>
        </p:spPr>
        <p:txBody>
          <a:bodyPr/>
          <a:lstStyle/>
          <a:p>
            <a:pPr eaLnBrk="1" hangingPunct="1"/>
            <a:r>
              <a:rPr lang="en-GB" dirty="0"/>
              <a:t>4 rack-mounted servers</a:t>
            </a:r>
          </a:p>
          <a:p>
            <a:pPr lvl="1" eaLnBrk="1" hangingPunct="1"/>
            <a:r>
              <a:rPr lang="en-GB" dirty="0"/>
              <a:t>1 </a:t>
            </a:r>
            <a:r>
              <a:rPr lang="en-GB" dirty="0" err="1"/>
              <a:t>Gbps</a:t>
            </a:r>
            <a:r>
              <a:rPr lang="en-GB" dirty="0"/>
              <a:t> network</a:t>
            </a:r>
          </a:p>
          <a:p>
            <a:pPr lvl="1" eaLnBrk="1" hangingPunct="1"/>
            <a:r>
              <a:rPr lang="en-GB" dirty="0"/>
              <a:t>Seagate Cheetah 15k RPM disks</a:t>
            </a:r>
          </a:p>
          <a:p>
            <a:pPr eaLnBrk="1" hangingPunct="1"/>
            <a:r>
              <a:rPr lang="en-GB" dirty="0"/>
              <a:t>Single process per </a:t>
            </a:r>
            <a:r>
              <a:rPr lang="en-GB" dirty="0" err="1"/>
              <a:t>testbed</a:t>
            </a:r>
            <a:r>
              <a:rPr lang="en-GB" dirty="0"/>
              <a:t> server</a:t>
            </a:r>
          </a:p>
          <a:p>
            <a:pPr lvl="1" eaLnBrk="1" hangingPunct="1"/>
            <a:r>
              <a:rPr lang="en-GB" dirty="0"/>
              <a:t>Trace replay app + managers + loggers</a:t>
            </a:r>
          </a:p>
          <a:p>
            <a:pPr lvl="1" eaLnBrk="1" hangingPunct="1"/>
            <a:r>
              <a:rPr lang="en-GB" dirty="0"/>
              <a:t>In-process communication on each server</a:t>
            </a:r>
          </a:p>
          <a:p>
            <a:pPr lvl="1" eaLnBrk="1" hangingPunct="1"/>
            <a:r>
              <a:rPr lang="en-GB" dirty="0"/>
              <a:t>UDP+TCP between 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615D1C-83C1-4FA7-8317-9F99676F1627}" type="slidenum">
              <a:rPr lang="en-GB"/>
              <a:pPr>
                <a:defRPr/>
              </a:pPr>
              <a:t>27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Workload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Open loop trace replay</a:t>
            </a:r>
          </a:p>
          <a:p>
            <a:pPr eaLnBrk="1" hangingPunct="1"/>
            <a:r>
              <a:rPr lang="en-GB" dirty="0"/>
              <a:t>Traced volumes larger than </a:t>
            </a:r>
            <a:r>
              <a:rPr lang="en-GB" dirty="0" err="1"/>
              <a:t>testbed</a:t>
            </a:r>
            <a:endParaRPr lang="en-GB" dirty="0"/>
          </a:p>
          <a:p>
            <a:pPr lvl="1" eaLnBrk="1" hangingPunct="1"/>
            <a:r>
              <a:rPr lang="en-GB" dirty="0"/>
              <a:t>Divided traced servers into 3 “racks”</a:t>
            </a:r>
          </a:p>
          <a:p>
            <a:pPr lvl="2" eaLnBrk="1" hangingPunct="1"/>
            <a:r>
              <a:rPr lang="en-GB" dirty="0"/>
              <a:t>Combined in post-processing</a:t>
            </a:r>
          </a:p>
          <a:p>
            <a:pPr eaLnBrk="1" hangingPunct="1"/>
            <a:r>
              <a:rPr lang="en-GB" dirty="0"/>
              <a:t>1 week too long for real-time replay</a:t>
            </a:r>
          </a:p>
          <a:p>
            <a:pPr lvl="1" eaLnBrk="1" hangingPunct="1"/>
            <a:r>
              <a:rPr lang="en-GB" dirty="0"/>
              <a:t>Chose best and worst days for off-load</a:t>
            </a:r>
          </a:p>
          <a:p>
            <a:pPr lvl="2" eaLnBrk="1" hangingPunct="1"/>
            <a:r>
              <a:rPr lang="en-GB" dirty="0"/>
              <a:t>Days with the most and least write-only time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lvl="2" algn="r">
              <a:defRPr/>
            </a:pPr>
            <a:endParaRPr lang="en-GB" dirty="0"/>
          </a:p>
          <a:p>
            <a:pPr>
              <a:defRPr/>
            </a:pPr>
            <a:fld id="{C18E46F2-71E3-4AB8-AADC-F0DAC1328D1F}" type="slidenum">
              <a:rPr lang="en-GB"/>
              <a:pPr>
                <a:defRPr/>
              </a:pPr>
              <a:t>28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Configurations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Baseline</a:t>
            </a:r>
          </a:p>
          <a:p>
            <a:r>
              <a:rPr lang="en-GB" dirty="0"/>
              <a:t>Vanilla spin down (no off-load)</a:t>
            </a:r>
          </a:p>
          <a:p>
            <a:r>
              <a:rPr lang="en-GB" dirty="0"/>
              <a:t>Machine-level off-load</a:t>
            </a:r>
          </a:p>
          <a:p>
            <a:pPr lvl="1"/>
            <a:r>
              <a:rPr lang="en-GB" dirty="0"/>
              <a:t>Off-load to any logger within same machine</a:t>
            </a:r>
          </a:p>
          <a:p>
            <a:r>
              <a:rPr lang="en-GB" dirty="0"/>
              <a:t>Rack-level off-load</a:t>
            </a:r>
          </a:p>
          <a:p>
            <a:pPr lvl="1"/>
            <a:r>
              <a:rPr lang="en-GB" dirty="0"/>
              <a:t>Off-load to any logger in the rack</a:t>
            </a:r>
          </a:p>
          <a:p>
            <a:pPr lvl="2"/>
            <a:endParaRPr lang="en-GB" dirty="0"/>
          </a:p>
          <a:p>
            <a:pPr lvl="2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Saving energy in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Storage is significant energy consumer</a:t>
            </a:r>
          </a:p>
          <a:p>
            <a:pPr eaLnBrk="1" hangingPunct="1"/>
            <a:r>
              <a:rPr lang="en-GB" dirty="0"/>
              <a:t>Especially in an idle system</a:t>
            </a:r>
          </a:p>
          <a:p>
            <a:pPr lvl="1" eaLnBrk="1" hangingPunct="1"/>
            <a:r>
              <a:rPr lang="en-GB" dirty="0">
                <a:sym typeface="Wingdings" pitchFamily="2" charset="2"/>
              </a:rPr>
              <a:t>Idle Seagate Cheetah 15K.4: 12 W</a:t>
            </a:r>
          </a:p>
          <a:p>
            <a:pPr lvl="2" eaLnBrk="1" hangingPunct="1"/>
            <a:r>
              <a:rPr lang="en-GB" dirty="0">
                <a:sym typeface="Wingdings" pitchFamily="2" charset="2"/>
              </a:rPr>
              <a:t>Mostly to keep spindles spinning</a:t>
            </a:r>
          </a:p>
          <a:p>
            <a:pPr lvl="1" eaLnBrk="1" hangingPunct="1"/>
            <a:r>
              <a:rPr lang="en-GB" dirty="0">
                <a:sym typeface="Wingdings" pitchFamily="2" charset="2"/>
              </a:rPr>
              <a:t>Idle Intel Xeon dual-core: 24 W</a:t>
            </a:r>
          </a:p>
          <a:p>
            <a:pPr lvl="2" eaLnBrk="1" hangingPunct="1"/>
            <a:r>
              <a:rPr lang="en-GB" dirty="0">
                <a:sym typeface="Wingdings" pitchFamily="2" charset="2"/>
              </a:rPr>
              <a:t>Can be improved</a:t>
            </a:r>
            <a:endParaRPr lang="en-GB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Storage configuration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 manager + 1 logger per volume</a:t>
            </a:r>
          </a:p>
          <a:p>
            <a:pPr lvl="1"/>
            <a:r>
              <a:rPr lang="en-GB" dirty="0"/>
              <a:t>For off-load configurations</a:t>
            </a:r>
          </a:p>
          <a:p>
            <a:pPr lvl="2"/>
            <a:r>
              <a:rPr lang="en-GB" dirty="0"/>
              <a:t>Logger uses 4 GB partition at end of volume</a:t>
            </a:r>
          </a:p>
          <a:p>
            <a:r>
              <a:rPr lang="en-GB" dirty="0"/>
              <a:t>Spin up/down emulated in s/w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Our RAID h/w does not support spin-down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Parameters from Seagate docs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/>
              <a:t>12 W spun up, 2.6 W spun down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/>
              <a:t>Spin up delay is 10—15s, energy penalty is 20 J</a:t>
            </a:r>
          </a:p>
          <a:p>
            <a:pPr lvl="3" eaLnBrk="1" hangingPunct="1">
              <a:lnSpc>
                <a:spcPct val="90000"/>
              </a:lnSpc>
            </a:pPr>
            <a:r>
              <a:rPr lang="en-GB" dirty="0"/>
              <a:t>Compared to keeping the spindle spinning always</a:t>
            </a:r>
          </a:p>
          <a:p>
            <a:pPr lvl="3" eaLnBrk="1" hangingPunct="1">
              <a:lnSpc>
                <a:spcPct val="90000"/>
              </a:lnSpc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CC0750-9CC8-4176-9012-06A9103E2995}" type="slidenum">
              <a:rPr lang="en-GB"/>
              <a:pPr>
                <a:defRPr/>
              </a:pPr>
              <a:t>30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dirty="0"/>
              <a:t>Related Work</a:t>
            </a:r>
          </a:p>
        </p:txBody>
      </p:sp>
      <p:sp>
        <p:nvSpPr>
          <p:cNvPr id="4403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/>
              <a:t>PDC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↓"/>
            </a:pPr>
            <a:r>
              <a:rPr lang="en-GB"/>
              <a:t>Periodic reconfiguration/data movement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↓"/>
            </a:pPr>
            <a:r>
              <a:rPr lang="en-GB"/>
              <a:t>Big change to current architectures</a:t>
            </a:r>
          </a:p>
          <a:p>
            <a:pPr eaLnBrk="1" hangingPunct="1">
              <a:lnSpc>
                <a:spcPct val="90000"/>
              </a:lnSpc>
            </a:pPr>
            <a:r>
              <a:rPr lang="en-GB"/>
              <a:t>Hibernator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↑"/>
            </a:pPr>
            <a:r>
              <a:rPr lang="en-GB"/>
              <a:t>Save energy without spinning down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↓"/>
            </a:pPr>
            <a:r>
              <a:rPr lang="en-GB"/>
              <a:t>Requires multi-speed disks</a:t>
            </a:r>
          </a:p>
          <a:p>
            <a:pPr eaLnBrk="1" hangingPunct="1">
              <a:lnSpc>
                <a:spcPct val="90000"/>
              </a:lnSpc>
            </a:pPr>
            <a:r>
              <a:rPr lang="en-GB"/>
              <a:t>MAID</a:t>
            </a:r>
          </a:p>
          <a:p>
            <a:pPr lvl="1" eaLnBrk="1" hangingPunct="1">
              <a:lnSpc>
                <a:spcPct val="90000"/>
              </a:lnSpc>
            </a:pPr>
            <a:r>
              <a:rPr lang="en-GB"/>
              <a:t>Need massive scale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Just buy fewer disks?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Fewer spindles </a:t>
            </a:r>
            <a:r>
              <a:rPr lang="en-GB" dirty="0">
                <a:sym typeface="Wingdings" pitchFamily="2" charset="2"/>
              </a:rPr>
              <a:t> less energy, but</a:t>
            </a:r>
          </a:p>
          <a:p>
            <a:pPr lvl="1"/>
            <a:r>
              <a:rPr lang="en-GB" dirty="0">
                <a:sym typeface="Wingdings" pitchFamily="2" charset="2"/>
              </a:rPr>
              <a:t>Need spindles for peak performance</a:t>
            </a:r>
          </a:p>
          <a:p>
            <a:pPr lvl="2"/>
            <a:r>
              <a:rPr lang="en-GB" dirty="0">
                <a:sym typeface="Wingdings" pitchFamily="2" charset="2"/>
              </a:rPr>
              <a:t>A mostly-idle workload can still have high peaks</a:t>
            </a:r>
          </a:p>
          <a:p>
            <a:pPr lvl="1"/>
            <a:r>
              <a:rPr lang="en-GB" dirty="0">
                <a:sym typeface="Wingdings" pitchFamily="2" charset="2"/>
              </a:rPr>
              <a:t>Need disks for capacity</a:t>
            </a:r>
          </a:p>
          <a:p>
            <a:pPr lvl="2"/>
            <a:r>
              <a:rPr lang="en-GB" dirty="0">
                <a:sym typeface="Wingdings" pitchFamily="2" charset="2"/>
              </a:rPr>
              <a:t>High-performance disks have lower capacities</a:t>
            </a:r>
          </a:p>
          <a:p>
            <a:pPr lvl="2"/>
            <a:r>
              <a:rPr lang="en-GB" dirty="0"/>
              <a:t>Managers add disks incrementally to grow capacity</a:t>
            </a:r>
          </a:p>
          <a:p>
            <a:pPr lvl="1"/>
            <a:r>
              <a:rPr lang="en-GB" dirty="0"/>
              <a:t>Performance isolation</a:t>
            </a:r>
          </a:p>
          <a:p>
            <a:pPr lvl="2"/>
            <a:r>
              <a:rPr lang="en-GB" dirty="0"/>
              <a:t>Cannot simply consolidate all workloads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7215188" y="3214689"/>
            <a:ext cx="1357312" cy="357187"/>
          </a:xfrm>
          <a:prstGeom prst="rect">
            <a:avLst/>
          </a:pr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928688" y="3214688"/>
            <a:ext cx="3000375" cy="357187"/>
          </a:xfrm>
          <a:prstGeom prst="rect">
            <a:avLst/>
          </a:pr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928688" y="3214688"/>
            <a:ext cx="2071687" cy="357187"/>
          </a:xfrm>
          <a:prstGeom prst="rect">
            <a:avLst/>
          </a:pr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928688" y="3214688"/>
            <a:ext cx="2643187" cy="357187"/>
          </a:xfrm>
          <a:prstGeom prst="rect">
            <a:avLst/>
          </a:pr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3" name="Group 35"/>
          <p:cNvGrpSpPr/>
          <p:nvPr/>
        </p:nvGrpSpPr>
        <p:grpSpPr>
          <a:xfrm>
            <a:off x="2428860" y="5572140"/>
            <a:ext cx="1428750" cy="428625"/>
            <a:chOff x="1571604" y="3143248"/>
            <a:chExt cx="1428750" cy="428625"/>
          </a:xfrm>
          <a:solidFill>
            <a:schemeClr val="accent2">
              <a:alpha val="50000"/>
            </a:schemeClr>
          </a:solidFill>
        </p:grpSpPr>
        <p:sp>
          <p:nvSpPr>
            <p:cNvPr id="38" name="Flowchart: Magnetic Disk 37"/>
            <p:cNvSpPr/>
            <p:nvPr/>
          </p:nvSpPr>
          <p:spPr>
            <a:xfrm>
              <a:off x="1639866" y="3194048"/>
              <a:ext cx="228600" cy="306388"/>
            </a:xfrm>
            <a:prstGeom prst="flowChartMagneticDisk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" name="Flowchart: Magnetic Disk 38"/>
            <p:cNvSpPr/>
            <p:nvPr/>
          </p:nvSpPr>
          <p:spPr>
            <a:xfrm>
              <a:off x="1939904" y="3194048"/>
              <a:ext cx="228600" cy="306388"/>
            </a:xfrm>
            <a:prstGeom prst="flowChartMagneticDisk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" name="Flowchart: Magnetic Disk 39"/>
            <p:cNvSpPr/>
            <p:nvPr/>
          </p:nvSpPr>
          <p:spPr>
            <a:xfrm>
              <a:off x="2282804" y="3194048"/>
              <a:ext cx="228600" cy="306388"/>
            </a:xfrm>
            <a:prstGeom prst="flowChartMagneticDisk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" name="Flowchart: Magnetic Disk 40"/>
            <p:cNvSpPr/>
            <p:nvPr/>
          </p:nvSpPr>
          <p:spPr>
            <a:xfrm>
              <a:off x="2639991" y="3194048"/>
              <a:ext cx="228600" cy="306388"/>
            </a:xfrm>
            <a:prstGeom prst="flowChartMagneticDisk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571604" y="3143248"/>
              <a:ext cx="1428750" cy="42862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348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Circular on-disk log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EDC2BD-E218-4B72-B65B-3F09FB6D0B23}" type="slidenum">
              <a:rPr lang="en-GB" smtClean="0"/>
              <a:pPr>
                <a:defRPr/>
              </a:pPr>
              <a:t>33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42938" y="3214688"/>
            <a:ext cx="7929562" cy="3571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825" name="TextBox 12"/>
          <p:cNvSpPr txBox="1">
            <a:spLocks noChangeArrowheads="1"/>
          </p:cNvSpPr>
          <p:nvPr/>
        </p:nvSpPr>
        <p:spPr bwMode="auto">
          <a:xfrm>
            <a:off x="642938" y="3214688"/>
            <a:ext cx="214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00813" y="3214688"/>
            <a:ext cx="2071687" cy="357187"/>
          </a:xfrm>
          <a:prstGeom prst="rect">
            <a:avLst/>
          </a:pr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2643188" y="2357438"/>
            <a:ext cx="825500" cy="785812"/>
            <a:chOff x="2643174" y="2428868"/>
            <a:chExt cx="825867" cy="785818"/>
          </a:xfrm>
        </p:grpSpPr>
        <p:sp>
          <p:nvSpPr>
            <p:cNvPr id="34848" name="TextBox 14"/>
            <p:cNvSpPr txBox="1">
              <a:spLocks noChangeArrowheads="1"/>
            </p:cNvSpPr>
            <p:nvPr/>
          </p:nvSpPr>
          <p:spPr bwMode="auto">
            <a:xfrm>
              <a:off x="2643174" y="2428868"/>
              <a:ext cx="82586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</a:rPr>
                <a:t>HEAD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rot="5400000">
              <a:off x="2749694" y="2963859"/>
              <a:ext cx="500066" cy="1588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6143625" y="2428875"/>
            <a:ext cx="655638" cy="785813"/>
            <a:chOff x="6143636" y="2428868"/>
            <a:chExt cx="654859" cy="785818"/>
          </a:xfrm>
        </p:grpSpPr>
        <p:sp>
          <p:nvSpPr>
            <p:cNvPr id="34846" name="TextBox 19"/>
            <p:cNvSpPr txBox="1">
              <a:spLocks noChangeArrowheads="1"/>
            </p:cNvSpPr>
            <p:nvPr/>
          </p:nvSpPr>
          <p:spPr bwMode="auto">
            <a:xfrm>
              <a:off x="6143636" y="2428868"/>
              <a:ext cx="65485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</a:rPr>
                <a:t>TAIL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rot="5400000">
              <a:off x="6249573" y="2963860"/>
              <a:ext cx="500066" cy="1586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Freeform 21"/>
          <p:cNvSpPr/>
          <p:nvPr/>
        </p:nvSpPr>
        <p:spPr>
          <a:xfrm>
            <a:off x="936625" y="3635375"/>
            <a:ext cx="7631113" cy="984250"/>
          </a:xfrm>
          <a:custGeom>
            <a:avLst/>
            <a:gdLst>
              <a:gd name="connsiteX0" fmla="*/ 7630886 w 7630886"/>
              <a:gd name="connsiteY0" fmla="*/ 32657 h 983342"/>
              <a:gd name="connsiteX1" fmla="*/ 5791200 w 7630886"/>
              <a:gd name="connsiteY1" fmla="*/ 805542 h 983342"/>
              <a:gd name="connsiteX2" fmla="*/ 2013858 w 7630886"/>
              <a:gd name="connsiteY2" fmla="*/ 849085 h 983342"/>
              <a:gd name="connsiteX3" fmla="*/ 0 w 7630886"/>
              <a:gd name="connsiteY3" fmla="*/ 0 h 983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30886" h="983342">
                <a:moveTo>
                  <a:pt x="7630886" y="32657"/>
                </a:moveTo>
                <a:cubicBezTo>
                  <a:pt x="7179128" y="351064"/>
                  <a:pt x="6727371" y="669471"/>
                  <a:pt x="5791200" y="805542"/>
                </a:cubicBezTo>
                <a:cubicBezTo>
                  <a:pt x="4855029" y="941613"/>
                  <a:pt x="2979058" y="983342"/>
                  <a:pt x="2013858" y="849085"/>
                </a:cubicBezTo>
                <a:cubicBezTo>
                  <a:pt x="1048658" y="714828"/>
                  <a:pt x="241300" y="88900"/>
                  <a:pt x="0" y="0"/>
                </a:cubicBezTo>
              </a:path>
            </a:pathLst>
          </a:custGeom>
          <a:ln w="63500">
            <a:solidFill>
              <a:schemeClr val="tx1"/>
            </a:solidFill>
            <a:prstDash val="sysDash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428875" y="2143125"/>
            <a:ext cx="4214813" cy="158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500813" y="3214688"/>
            <a:ext cx="214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7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15125" y="3214688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8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929438" y="3214688"/>
            <a:ext cx="214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9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143750" y="3214688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4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786715" y="3214688"/>
            <a:ext cx="6429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........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357438" y="3214688"/>
            <a:ext cx="214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8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643188" y="3214688"/>
            <a:ext cx="214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7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785938" y="3214688"/>
            <a:ext cx="6429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........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2214562" y="4429126"/>
            <a:ext cx="1643063" cy="214312"/>
          </a:xfrm>
          <a:prstGeom prst="straightConnector1">
            <a:avLst/>
          </a:prstGeom>
          <a:ln w="12700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3000375" y="3214688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1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3286125" y="3214688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2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10800000" flipV="1">
            <a:off x="4071938" y="3714750"/>
            <a:ext cx="2643187" cy="1857375"/>
          </a:xfrm>
          <a:prstGeom prst="straightConnector1">
            <a:avLst/>
          </a:prstGeom>
          <a:ln w="12700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 flipH="1" flipV="1">
            <a:off x="2571750" y="4143375"/>
            <a:ext cx="1643063" cy="785813"/>
          </a:xfrm>
          <a:prstGeom prst="straightConnector1">
            <a:avLst/>
          </a:prstGeom>
          <a:ln w="12700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571875" y="3257550"/>
            <a:ext cx="428625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0000"/>
                </a:solidFill>
              </a:rPr>
              <a:t>7-9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500826" y="3214686"/>
            <a:ext cx="214312" cy="33813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X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6715140" y="3214686"/>
            <a:ext cx="214312" cy="33813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X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6929454" y="3214686"/>
            <a:ext cx="214312" cy="33813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X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7358083" y="3214686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1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7572397" y="3214686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2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7358082" y="3214686"/>
            <a:ext cx="214312" cy="33813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X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7572396" y="3214686"/>
            <a:ext cx="214312" cy="33813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X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214942" y="484561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Reclaim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214546" y="4572008"/>
            <a:ext cx="719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Write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929058" y="584575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Spin up</a:t>
            </a:r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59259E-6 L 0.06337 0.00463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68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5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37 0.00463 L 0.10278 0.00463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0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59259E-6 L 0.07587 0.00463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2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7500"/>
                            </p:stCondLst>
                            <p:childTnLst>
                              <p:par>
                                <p:cTn id="1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8" grpId="0" animBg="1"/>
      <p:bldP spid="22" grpId="0" animBg="1"/>
      <p:bldP spid="25" grpId="0"/>
      <p:bldP spid="27" grpId="0"/>
      <p:bldP spid="28" grpId="0"/>
      <p:bldP spid="29" grpId="0"/>
      <p:bldP spid="30" grpId="0"/>
      <p:bldP spid="31" grpId="0"/>
      <p:bldP spid="33" grpId="0"/>
      <p:bldP spid="35" grpId="0"/>
      <p:bldP spid="45" grpId="0"/>
      <p:bldP spid="46" grpId="0"/>
      <p:bldP spid="56" grpId="0"/>
      <p:bldP spid="44" grpId="0" animBg="1"/>
      <p:bldP spid="47" grpId="0" animBg="1"/>
      <p:bldP spid="49" grpId="0" animBg="1"/>
      <p:bldP spid="51" grpId="0"/>
      <p:bldP spid="54" grpId="0" animBg="1"/>
      <p:bldP spid="55" grpId="0" animBg="1"/>
      <p:bldP spid="58" grpId="0"/>
      <p:bldP spid="58" grpId="1"/>
      <p:bldP spid="60" grpId="0"/>
      <p:bldP spid="60" grpId="1"/>
      <p:bldP spid="62" grpId="0"/>
      <p:bldP spid="62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Circular on-disk log</a:t>
            </a:r>
          </a:p>
        </p:txBody>
      </p:sp>
      <p:sp>
        <p:nvSpPr>
          <p:cNvPr id="51203" name="Line 23"/>
          <p:cNvSpPr>
            <a:spLocks noChangeShapeType="1"/>
          </p:cNvSpPr>
          <p:nvPr/>
        </p:nvSpPr>
        <p:spPr bwMode="auto">
          <a:xfrm flipV="1">
            <a:off x="1231900" y="3886200"/>
            <a:ext cx="81280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04" name="Text Box 24"/>
          <p:cNvSpPr txBox="1">
            <a:spLocks noChangeArrowheads="1"/>
          </p:cNvSpPr>
          <p:nvPr/>
        </p:nvSpPr>
        <p:spPr bwMode="auto">
          <a:xfrm>
            <a:off x="390525" y="3779838"/>
            <a:ext cx="814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>
                <a:solidFill>
                  <a:srgbClr val="003366"/>
                </a:solidFill>
                <a:latin typeface="Calibri" pitchFamily="34" charset="0"/>
              </a:rPr>
              <a:t>Nuller</a:t>
            </a:r>
          </a:p>
        </p:txBody>
      </p:sp>
      <p:sp>
        <p:nvSpPr>
          <p:cNvPr id="51205" name="Line 25"/>
          <p:cNvSpPr>
            <a:spLocks noChangeShapeType="1"/>
          </p:cNvSpPr>
          <p:nvPr/>
        </p:nvSpPr>
        <p:spPr bwMode="auto">
          <a:xfrm>
            <a:off x="1587500" y="5727700"/>
            <a:ext cx="17018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06" name="Text Box 26"/>
          <p:cNvSpPr txBox="1">
            <a:spLocks noChangeArrowheads="1"/>
          </p:cNvSpPr>
          <p:nvPr/>
        </p:nvSpPr>
        <p:spPr bwMode="auto">
          <a:xfrm>
            <a:off x="746125" y="5519738"/>
            <a:ext cx="725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>
                <a:solidFill>
                  <a:srgbClr val="003366"/>
                </a:solidFill>
                <a:latin typeface="Calibri" pitchFamily="34" charset="0"/>
              </a:rPr>
              <a:t>Head</a:t>
            </a:r>
          </a:p>
        </p:txBody>
      </p:sp>
      <p:sp>
        <p:nvSpPr>
          <p:cNvPr id="51207" name="Line 30"/>
          <p:cNvSpPr>
            <a:spLocks noChangeShapeType="1"/>
          </p:cNvSpPr>
          <p:nvPr/>
        </p:nvSpPr>
        <p:spPr bwMode="auto">
          <a:xfrm flipH="1">
            <a:off x="6356350" y="3429000"/>
            <a:ext cx="952500" cy="63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08" name="Text Box 31"/>
          <p:cNvSpPr txBox="1">
            <a:spLocks noChangeArrowheads="1"/>
          </p:cNvSpPr>
          <p:nvPr/>
        </p:nvSpPr>
        <p:spPr bwMode="auto">
          <a:xfrm>
            <a:off x="7300913" y="3221038"/>
            <a:ext cx="547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>
                <a:solidFill>
                  <a:srgbClr val="003366"/>
                </a:solidFill>
                <a:latin typeface="Calibri" pitchFamily="34" charset="0"/>
              </a:rPr>
              <a:t>Tail</a:t>
            </a:r>
          </a:p>
        </p:txBody>
      </p:sp>
      <p:sp>
        <p:nvSpPr>
          <p:cNvPr id="51209" name="Freeform 33"/>
          <p:cNvSpPr>
            <a:spLocks/>
          </p:cNvSpPr>
          <p:nvPr/>
        </p:nvSpPr>
        <p:spPr bwMode="auto">
          <a:xfrm>
            <a:off x="6357950" y="4714884"/>
            <a:ext cx="1871650" cy="392104"/>
          </a:xfrm>
          <a:custGeom>
            <a:avLst/>
            <a:gdLst>
              <a:gd name="T0" fmla="*/ 0 w 896"/>
              <a:gd name="T1" fmla="*/ 0 h 489"/>
              <a:gd name="T2" fmla="*/ 2147483647 w 896"/>
              <a:gd name="T3" fmla="*/ 2147483647 h 489"/>
              <a:gd name="T4" fmla="*/ 2147483647 w 896"/>
              <a:gd name="T5" fmla="*/ 2147483647 h 489"/>
              <a:gd name="T6" fmla="*/ 2147483647 w 896"/>
              <a:gd name="T7" fmla="*/ 2147483647 h 489"/>
              <a:gd name="T8" fmla="*/ 0 60000 65536"/>
              <a:gd name="T9" fmla="*/ 0 60000 65536"/>
              <a:gd name="T10" fmla="*/ 0 60000 65536"/>
              <a:gd name="T11" fmla="*/ 0 60000 65536"/>
              <a:gd name="T12" fmla="*/ 0 w 896"/>
              <a:gd name="T13" fmla="*/ 0 h 489"/>
              <a:gd name="T14" fmla="*/ 896 w 896"/>
              <a:gd name="T15" fmla="*/ 489 h 4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6" h="489">
                <a:moveTo>
                  <a:pt x="0" y="0"/>
                </a:moveTo>
                <a:cubicBezTo>
                  <a:pt x="60" y="121"/>
                  <a:pt x="120" y="243"/>
                  <a:pt x="224" y="320"/>
                </a:cubicBezTo>
                <a:cubicBezTo>
                  <a:pt x="328" y="397"/>
                  <a:pt x="512" y="439"/>
                  <a:pt x="624" y="464"/>
                </a:cubicBezTo>
                <a:cubicBezTo>
                  <a:pt x="736" y="489"/>
                  <a:pt x="816" y="480"/>
                  <a:pt x="896" y="472"/>
                </a:cubicBezTo>
              </a:path>
            </a:pathLst>
          </a:custGeom>
          <a:noFill/>
          <a:ln w="25400">
            <a:solidFill>
              <a:schemeClr val="accent1"/>
            </a:solidFill>
            <a:prstDash val="sysDot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1210" name="Text Box 34"/>
          <p:cNvSpPr txBox="1">
            <a:spLocks noChangeArrowheads="1"/>
          </p:cNvSpPr>
          <p:nvPr/>
        </p:nvSpPr>
        <p:spPr bwMode="auto">
          <a:xfrm>
            <a:off x="8150225" y="4872038"/>
            <a:ext cx="1000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>
                <a:solidFill>
                  <a:schemeClr val="accent1"/>
                </a:solidFill>
                <a:latin typeface="Calibri" pitchFamily="34" charset="0"/>
              </a:rPr>
              <a:t>Reclaim</a:t>
            </a:r>
          </a:p>
        </p:txBody>
      </p:sp>
      <p:sp>
        <p:nvSpPr>
          <p:cNvPr id="51211" name="Line 36"/>
          <p:cNvSpPr>
            <a:spLocks noChangeShapeType="1"/>
          </p:cNvSpPr>
          <p:nvPr/>
        </p:nvSpPr>
        <p:spPr bwMode="auto">
          <a:xfrm flipV="1">
            <a:off x="4114800" y="2420938"/>
            <a:ext cx="169863" cy="490537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12" name="Text Box 37"/>
          <p:cNvSpPr txBox="1">
            <a:spLocks noChangeArrowheads="1"/>
          </p:cNvSpPr>
          <p:nvPr/>
        </p:nvSpPr>
        <p:spPr bwMode="auto">
          <a:xfrm>
            <a:off x="3159125" y="2932113"/>
            <a:ext cx="1690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>
                <a:solidFill>
                  <a:srgbClr val="CC3300"/>
                </a:solidFill>
                <a:latin typeface="Calibri" pitchFamily="34" charset="0"/>
              </a:rPr>
              <a:t>Header block</a:t>
            </a:r>
          </a:p>
        </p:txBody>
      </p:sp>
      <p:sp>
        <p:nvSpPr>
          <p:cNvPr id="51213" name="Text Box 38"/>
          <p:cNvSpPr txBox="1">
            <a:spLocks noChangeArrowheads="1"/>
          </p:cNvSpPr>
          <p:nvPr/>
        </p:nvSpPr>
        <p:spPr bwMode="auto">
          <a:xfrm>
            <a:off x="2771775" y="4221163"/>
            <a:ext cx="1335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>
                <a:solidFill>
                  <a:srgbClr val="CC3300"/>
                </a:solidFill>
                <a:latin typeface="Calibri" pitchFamily="34" charset="0"/>
              </a:rPr>
              <a:t>Null blocks</a:t>
            </a:r>
          </a:p>
        </p:txBody>
      </p:sp>
      <p:sp>
        <p:nvSpPr>
          <p:cNvPr id="51214" name="Line 39"/>
          <p:cNvSpPr>
            <a:spLocks noChangeShapeType="1"/>
          </p:cNvSpPr>
          <p:nvPr/>
        </p:nvSpPr>
        <p:spPr bwMode="auto">
          <a:xfrm flipH="1">
            <a:off x="2857500" y="4521200"/>
            <a:ext cx="177800" cy="21590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15" name="Text Box 40"/>
          <p:cNvSpPr txBox="1">
            <a:spLocks noChangeArrowheads="1"/>
          </p:cNvSpPr>
          <p:nvPr/>
        </p:nvSpPr>
        <p:spPr bwMode="auto">
          <a:xfrm>
            <a:off x="4098925" y="4821238"/>
            <a:ext cx="1220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>
                <a:solidFill>
                  <a:srgbClr val="CC3300"/>
                </a:solidFill>
                <a:latin typeface="Calibri" pitchFamily="34" charset="0"/>
              </a:rPr>
              <a:t>Active log</a:t>
            </a:r>
          </a:p>
        </p:txBody>
      </p:sp>
      <p:sp>
        <p:nvSpPr>
          <p:cNvPr id="51216" name="Line 41"/>
          <p:cNvSpPr>
            <a:spLocks noChangeShapeType="1"/>
          </p:cNvSpPr>
          <p:nvPr/>
        </p:nvSpPr>
        <p:spPr bwMode="auto">
          <a:xfrm>
            <a:off x="5270500" y="5080000"/>
            <a:ext cx="342900" cy="24130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17" name="Text Box 42"/>
          <p:cNvSpPr txBox="1">
            <a:spLocks noChangeArrowheads="1"/>
          </p:cNvSpPr>
          <p:nvPr/>
        </p:nvSpPr>
        <p:spPr bwMode="auto">
          <a:xfrm>
            <a:off x="3995738" y="3824288"/>
            <a:ext cx="1681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>
                <a:solidFill>
                  <a:srgbClr val="CC3300"/>
                </a:solidFill>
                <a:latin typeface="Calibri" pitchFamily="34" charset="0"/>
              </a:rPr>
              <a:t>Stale versions </a:t>
            </a:r>
          </a:p>
        </p:txBody>
      </p:sp>
      <p:sp>
        <p:nvSpPr>
          <p:cNvPr id="51218" name="Line 43"/>
          <p:cNvSpPr>
            <a:spLocks noChangeShapeType="1"/>
          </p:cNvSpPr>
          <p:nvPr/>
        </p:nvSpPr>
        <p:spPr bwMode="auto">
          <a:xfrm flipV="1">
            <a:off x="5576888" y="3930650"/>
            <a:ext cx="508000" cy="11430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19" name="Freeform 44"/>
          <p:cNvSpPr>
            <a:spLocks/>
          </p:cNvSpPr>
          <p:nvPr/>
        </p:nvSpPr>
        <p:spPr bwMode="auto">
          <a:xfrm>
            <a:off x="8559800" y="5245100"/>
            <a:ext cx="190500" cy="368300"/>
          </a:xfrm>
          <a:custGeom>
            <a:avLst/>
            <a:gdLst>
              <a:gd name="T0" fmla="*/ 0 w 120"/>
              <a:gd name="T1" fmla="*/ 0 h 232"/>
              <a:gd name="T2" fmla="*/ 2147483647 w 120"/>
              <a:gd name="T3" fmla="*/ 2147483647 h 232"/>
              <a:gd name="T4" fmla="*/ 2147483647 w 120"/>
              <a:gd name="T5" fmla="*/ 2147483647 h 232"/>
              <a:gd name="T6" fmla="*/ 0 60000 65536"/>
              <a:gd name="T7" fmla="*/ 0 60000 65536"/>
              <a:gd name="T8" fmla="*/ 0 60000 65536"/>
              <a:gd name="T9" fmla="*/ 0 w 120"/>
              <a:gd name="T10" fmla="*/ 0 h 232"/>
              <a:gd name="T11" fmla="*/ 120 w 120"/>
              <a:gd name="T12" fmla="*/ 232 h 2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" h="232">
                <a:moveTo>
                  <a:pt x="0" y="0"/>
                </a:moveTo>
                <a:cubicBezTo>
                  <a:pt x="52" y="56"/>
                  <a:pt x="104" y="113"/>
                  <a:pt x="112" y="152"/>
                </a:cubicBezTo>
                <a:cubicBezTo>
                  <a:pt x="120" y="191"/>
                  <a:pt x="65" y="216"/>
                  <a:pt x="48" y="232"/>
                </a:cubicBezTo>
              </a:path>
            </a:pathLst>
          </a:custGeom>
          <a:noFill/>
          <a:ln w="25400">
            <a:solidFill>
              <a:schemeClr val="accent1"/>
            </a:solidFill>
            <a:prstDash val="sysDot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1220" name="Text Box 46"/>
          <p:cNvSpPr txBox="1">
            <a:spLocks noChangeArrowheads="1"/>
          </p:cNvSpPr>
          <p:nvPr/>
        </p:nvSpPr>
        <p:spPr bwMode="auto">
          <a:xfrm>
            <a:off x="7781925" y="5595938"/>
            <a:ext cx="1203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>
                <a:solidFill>
                  <a:schemeClr val="accent1"/>
                </a:solidFill>
                <a:latin typeface="Calibri" pitchFamily="34" charset="0"/>
              </a:rPr>
              <a:t>Invalidate</a:t>
            </a:r>
          </a:p>
        </p:txBody>
      </p:sp>
      <p:sp>
        <p:nvSpPr>
          <p:cNvPr id="51221" name="Freeform 47"/>
          <p:cNvSpPr>
            <a:spLocks/>
          </p:cNvSpPr>
          <p:nvPr/>
        </p:nvSpPr>
        <p:spPr bwMode="auto">
          <a:xfrm>
            <a:off x="2852738" y="5803900"/>
            <a:ext cx="4919662" cy="373063"/>
          </a:xfrm>
          <a:custGeom>
            <a:avLst/>
            <a:gdLst>
              <a:gd name="T0" fmla="*/ 2147483647 w 3099"/>
              <a:gd name="T1" fmla="*/ 2147483647 h 235"/>
              <a:gd name="T2" fmla="*/ 2147483647 w 3099"/>
              <a:gd name="T3" fmla="*/ 2147483647 h 235"/>
              <a:gd name="T4" fmla="*/ 2147483647 w 3099"/>
              <a:gd name="T5" fmla="*/ 2147483647 h 235"/>
              <a:gd name="T6" fmla="*/ 2147483647 w 3099"/>
              <a:gd name="T7" fmla="*/ 0 h 235"/>
              <a:gd name="T8" fmla="*/ 0 60000 65536"/>
              <a:gd name="T9" fmla="*/ 0 60000 65536"/>
              <a:gd name="T10" fmla="*/ 0 60000 65536"/>
              <a:gd name="T11" fmla="*/ 0 60000 65536"/>
              <a:gd name="T12" fmla="*/ 0 w 3099"/>
              <a:gd name="T13" fmla="*/ 0 h 235"/>
              <a:gd name="T14" fmla="*/ 3099 w 3099"/>
              <a:gd name="T15" fmla="*/ 235 h 2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99" h="235">
                <a:moveTo>
                  <a:pt x="3099" y="32"/>
                </a:moveTo>
                <a:cubicBezTo>
                  <a:pt x="2661" y="81"/>
                  <a:pt x="2224" y="131"/>
                  <a:pt x="1747" y="160"/>
                </a:cubicBezTo>
                <a:cubicBezTo>
                  <a:pt x="1270" y="189"/>
                  <a:pt x="470" y="235"/>
                  <a:pt x="235" y="208"/>
                </a:cubicBezTo>
                <a:cubicBezTo>
                  <a:pt x="0" y="181"/>
                  <a:pt x="169" y="90"/>
                  <a:pt x="339" y="0"/>
                </a:cubicBezTo>
              </a:path>
            </a:pathLst>
          </a:custGeom>
          <a:noFill/>
          <a:ln w="25400">
            <a:solidFill>
              <a:schemeClr val="accent1"/>
            </a:solidFill>
            <a:prstDash val="sysDot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pic>
        <p:nvPicPr>
          <p:cNvPr id="51222" name="Picture 28" descr="lo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2070100"/>
            <a:ext cx="3998912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3" name="Freeform 33"/>
          <p:cNvSpPr>
            <a:spLocks/>
          </p:cNvSpPr>
          <p:nvPr/>
        </p:nvSpPr>
        <p:spPr bwMode="auto">
          <a:xfrm>
            <a:off x="4284663" y="1616075"/>
            <a:ext cx="2687637" cy="1812925"/>
          </a:xfrm>
          <a:custGeom>
            <a:avLst/>
            <a:gdLst>
              <a:gd name="T0" fmla="*/ 0 w 1693"/>
              <a:gd name="T1" fmla="*/ 705643647 h 1142"/>
              <a:gd name="T2" fmla="*/ 2147483647 w 1693"/>
              <a:gd name="T3" fmla="*/ 133567480 h 1142"/>
              <a:gd name="T4" fmla="*/ 2147483647 w 1693"/>
              <a:gd name="T5" fmla="*/ 1507053190 h 1142"/>
              <a:gd name="T6" fmla="*/ 2147483647 w 1693"/>
              <a:gd name="T7" fmla="*/ 2147483647 h 1142"/>
              <a:gd name="T8" fmla="*/ 0 60000 65536"/>
              <a:gd name="T9" fmla="*/ 0 60000 65536"/>
              <a:gd name="T10" fmla="*/ 0 60000 65536"/>
              <a:gd name="T11" fmla="*/ 0 60000 65536"/>
              <a:gd name="T12" fmla="*/ 0 w 1693"/>
              <a:gd name="T13" fmla="*/ 0 h 1142"/>
              <a:gd name="T14" fmla="*/ 1693 w 1693"/>
              <a:gd name="T15" fmla="*/ 1142 h 11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93" h="1142">
                <a:moveTo>
                  <a:pt x="0" y="280"/>
                </a:moveTo>
                <a:cubicBezTo>
                  <a:pt x="340" y="140"/>
                  <a:pt x="680" y="0"/>
                  <a:pt x="952" y="53"/>
                </a:cubicBezTo>
                <a:cubicBezTo>
                  <a:pt x="1224" y="106"/>
                  <a:pt x="1573" y="416"/>
                  <a:pt x="1633" y="598"/>
                </a:cubicBezTo>
                <a:cubicBezTo>
                  <a:pt x="1693" y="780"/>
                  <a:pt x="1368" y="1074"/>
                  <a:pt x="1315" y="1142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1224" name="Arc 35"/>
          <p:cNvSpPr>
            <a:spLocks/>
          </p:cNvSpPr>
          <p:nvPr/>
        </p:nvSpPr>
        <p:spPr bwMode="auto">
          <a:xfrm>
            <a:off x="4500563" y="2492375"/>
            <a:ext cx="1366837" cy="122396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63500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98E382-5DE1-440B-92EC-FAE9B5309C05}" type="slidenum">
              <a:rPr lang="en-GB"/>
              <a:pPr>
                <a:defRPr/>
              </a:pPr>
              <a:t>34</a:t>
            </a:fld>
            <a:endParaRPr lang="en-GB" dirty="0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/>
              <a:t>Client state</a:t>
            </a:r>
          </a:p>
        </p:txBody>
      </p:sp>
      <p:pic>
        <p:nvPicPr>
          <p:cNvPr id="47107" name="Picture 4" descr="clientsta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450" y="2241550"/>
            <a:ext cx="8461375" cy="251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4FEB7FD6-E01F-4E16-9F34-878B913F8571}" type="slidenum">
              <a:rPr lang="en-GB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35</a:t>
            </a:fld>
            <a:endParaRPr lang="en-GB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241775A-584E-44E0-B605-F5403940DB3F}" type="slidenum">
              <a:rPr lang="en-GB" sz="1200">
                <a:solidFill>
                  <a:schemeClr val="tx1">
                    <a:tint val="75000"/>
                  </a:schemeClr>
                </a:solidFill>
                <a:latin typeface="Segoe" pitchFamily="34" charset="0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36</a:t>
            </a:fld>
            <a:endParaRPr lang="en-GB" sz="1200">
              <a:solidFill>
                <a:schemeClr val="tx1">
                  <a:tint val="75000"/>
                </a:schemeClr>
              </a:solidFill>
              <a:latin typeface="Segoe" pitchFamily="34" charset="0"/>
              <a:cs typeface="+mn-cs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/>
              <a:t>Server state</a:t>
            </a:r>
          </a:p>
        </p:txBody>
      </p:sp>
      <p:pic>
        <p:nvPicPr>
          <p:cNvPr id="48132" name="Picture 5" descr="serversta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7663" y="1879600"/>
            <a:ext cx="57721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C0A9576E-0618-4C0A-9FEF-7D9796B973F1}" type="slidenum">
              <a:rPr lang="en-GB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36</a:t>
            </a:fld>
            <a:endParaRPr lang="en-GB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36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Mean I/O rate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42A996-9B3B-45FE-8149-636A20BFA4B7}" type="slidenum">
              <a:rPr lang="en-GB"/>
              <a:pPr>
                <a:defRPr/>
              </a:pPr>
              <a:t>37</a:t>
            </a:fld>
            <a:endParaRPr lang="en-GB" dirty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-78685" y="1519200"/>
          <a:ext cx="9301370" cy="4782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Peak I/O rate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42A996-9B3B-45FE-8149-636A20BFA4B7}" type="slidenum">
              <a:rPr lang="en-GB"/>
              <a:pPr>
                <a:defRPr/>
              </a:pPr>
              <a:t>38</a:t>
            </a:fld>
            <a:endParaRPr lang="en-GB" dirty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-78685" y="1519200"/>
          <a:ext cx="9301370" cy="4782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/>
              <a:t>Drive characteristics</a:t>
            </a:r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8888" y="2060575"/>
            <a:ext cx="6337300" cy="343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1597025" y="5524500"/>
            <a:ext cx="62150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/>
          </a:p>
          <a:p>
            <a:r>
              <a:rPr lang="en-GB" b="1"/>
              <a:t>Typical ST3146854 drive +12V LVD current profile </a:t>
            </a:r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85158AB6-CE2C-4CDB-BC9E-453A49CAD165}" type="slidenum">
              <a:rPr lang="en-GB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39</a:t>
            </a:fld>
            <a:endParaRPr lang="en-GB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Challenge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Most of disk’s energy just to keep spinning</a:t>
            </a:r>
          </a:p>
          <a:p>
            <a:pPr lvl="1" eaLnBrk="1" hangingPunct="1"/>
            <a:r>
              <a:rPr lang="en-GB" dirty="0"/>
              <a:t>17 W peak, 12 W idle, 2.6 W standby</a:t>
            </a:r>
          </a:p>
          <a:p>
            <a:pPr eaLnBrk="1" hangingPunct="1"/>
            <a:r>
              <a:rPr lang="en-GB" dirty="0"/>
              <a:t>Other technologies not quite there yet</a:t>
            </a:r>
          </a:p>
          <a:p>
            <a:pPr lvl="1" eaLnBrk="1" hangingPunct="1"/>
            <a:r>
              <a:rPr lang="en-GB" dirty="0"/>
              <a:t>Flash too expensive</a:t>
            </a:r>
          </a:p>
          <a:p>
            <a:pPr lvl="1" eaLnBrk="1" hangingPunct="1"/>
            <a:r>
              <a:rPr lang="en-GB" dirty="0"/>
              <a:t>Low-power disks have lower performance</a:t>
            </a:r>
          </a:p>
          <a:p>
            <a:pPr lvl="2" eaLnBrk="1" hangingPunct="1"/>
            <a:r>
              <a:rPr lang="en-GB" dirty="0"/>
              <a:t>And still have spinning spindles</a:t>
            </a:r>
          </a:p>
          <a:p>
            <a:pPr eaLnBrk="1" hangingPunct="1"/>
            <a:r>
              <a:rPr lang="en-GB" i="1" dirty="0">
                <a:solidFill>
                  <a:srgbClr val="FF0000"/>
                </a:solidFill>
              </a:rPr>
              <a:t>Need to spin down disks when idle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8D4A079-EB41-4513-88A3-E21F3D60FCAE}" type="slidenum">
              <a:rPr lang="en-GB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/>
              <a:t>Drive characteristics</a:t>
            </a:r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913" y="2205038"/>
            <a:ext cx="6527800" cy="350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428B31E5-CD49-4D68-A0B1-A6B55ABF00EE}" type="slidenum">
              <a:rPr lang="en-GB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40</a:t>
            </a:fld>
            <a:endParaRPr lang="en-GB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40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/>
              <a:t>Small/medium enterprise DC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117725"/>
            <a:ext cx="4686300" cy="4168775"/>
          </a:xfrm>
        </p:spPr>
        <p:txBody>
          <a:bodyPr/>
          <a:lstStyle/>
          <a:p>
            <a:pPr eaLnBrk="1" hangingPunct="1"/>
            <a:r>
              <a:rPr lang="en-GB" dirty="0"/>
              <a:t>10s to100s of disks</a:t>
            </a:r>
          </a:p>
          <a:p>
            <a:pPr lvl="1" eaLnBrk="1" hangingPunct="1"/>
            <a:r>
              <a:rPr lang="en-GB" dirty="0"/>
              <a:t>Not MSN search</a:t>
            </a:r>
          </a:p>
          <a:p>
            <a:pPr eaLnBrk="1" hangingPunct="1"/>
            <a:r>
              <a:rPr lang="en-GB" dirty="0" err="1"/>
              <a:t>Heterogenous</a:t>
            </a:r>
            <a:r>
              <a:rPr lang="en-GB" dirty="0"/>
              <a:t> servers</a:t>
            </a:r>
          </a:p>
          <a:p>
            <a:pPr lvl="1" eaLnBrk="1" hangingPunct="1"/>
            <a:r>
              <a:rPr lang="en-GB" dirty="0"/>
              <a:t>File system, DBMS, etc</a:t>
            </a:r>
          </a:p>
          <a:p>
            <a:pPr eaLnBrk="1" hangingPunct="1"/>
            <a:r>
              <a:rPr lang="en-GB" dirty="0"/>
              <a:t>RAID volumes</a:t>
            </a:r>
          </a:p>
          <a:p>
            <a:pPr eaLnBrk="1" hangingPunct="1"/>
            <a:r>
              <a:rPr lang="en-GB" dirty="0"/>
              <a:t>High-end disks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807536D1-24AA-47E6-BD2A-E3D8823261C7}" type="slidenum">
              <a:rPr lang="en-GB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5</a:t>
            </a:fld>
            <a:endParaRPr lang="en-GB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3557" name="server"/>
          <p:cNvSpPr>
            <a:spLocks noChangeAspect="1" noEditPoints="1" noChangeArrowheads="1"/>
          </p:cNvSpPr>
          <p:nvPr/>
        </p:nvSpPr>
        <p:spPr bwMode="auto">
          <a:xfrm>
            <a:off x="5927725" y="2286000"/>
            <a:ext cx="452438" cy="452438"/>
          </a:xfrm>
          <a:custGeom>
            <a:avLst/>
            <a:gdLst>
              <a:gd name="T0" fmla="*/ 0 w 21600"/>
              <a:gd name="T1" fmla="*/ 0 h 21600"/>
              <a:gd name="T2" fmla="*/ 4738429 w 21600"/>
              <a:gd name="T3" fmla="*/ 0 h 21600"/>
              <a:gd name="T4" fmla="*/ 9476858 w 21600"/>
              <a:gd name="T5" fmla="*/ 0 h 21600"/>
              <a:gd name="T6" fmla="*/ 9476858 w 21600"/>
              <a:gd name="T7" fmla="*/ 4738429 h 21600"/>
              <a:gd name="T8" fmla="*/ 9476858 w 21600"/>
              <a:gd name="T9" fmla="*/ 9476858 h 21600"/>
              <a:gd name="T10" fmla="*/ 4738429 w 21600"/>
              <a:gd name="T11" fmla="*/ 9476858 h 21600"/>
              <a:gd name="T12" fmla="*/ 0 w 21600"/>
              <a:gd name="T13" fmla="*/ 9476858 h 21600"/>
              <a:gd name="T14" fmla="*/ 0 w 21600"/>
              <a:gd name="T15" fmla="*/ 473842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>
            <a:off x="7011988" y="21431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Flowchart: Magnetic Disk 6"/>
          <p:cNvSpPr/>
          <p:nvPr/>
        </p:nvSpPr>
        <p:spPr>
          <a:xfrm>
            <a:off x="7354888" y="21431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Flowchart: Magnetic Disk 7"/>
          <p:cNvSpPr/>
          <p:nvPr/>
        </p:nvSpPr>
        <p:spPr>
          <a:xfrm>
            <a:off x="6937375" y="255111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Flowchart: Magnetic Disk 8"/>
          <p:cNvSpPr/>
          <p:nvPr/>
        </p:nvSpPr>
        <p:spPr>
          <a:xfrm>
            <a:off x="7237413" y="255111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Flowchart: Magnetic Disk 9"/>
          <p:cNvSpPr/>
          <p:nvPr/>
        </p:nvSpPr>
        <p:spPr>
          <a:xfrm>
            <a:off x="7580313" y="255111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Flowchart: Magnetic Disk 10"/>
          <p:cNvSpPr/>
          <p:nvPr/>
        </p:nvSpPr>
        <p:spPr>
          <a:xfrm>
            <a:off x="7937500" y="255111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869113" y="2071688"/>
            <a:ext cx="8572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869113" y="2500313"/>
            <a:ext cx="14287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rot="16200000" flipH="1">
            <a:off x="6389688" y="2460625"/>
            <a:ext cx="498475" cy="95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621463" y="2214563"/>
            <a:ext cx="2540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615113" y="2714625"/>
            <a:ext cx="2540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389688" y="2522538"/>
            <a:ext cx="2540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70" name="server"/>
          <p:cNvSpPr>
            <a:spLocks noChangeAspect="1" noEditPoints="1" noChangeArrowheads="1"/>
          </p:cNvSpPr>
          <p:nvPr/>
        </p:nvSpPr>
        <p:spPr bwMode="auto">
          <a:xfrm>
            <a:off x="5927725" y="3833813"/>
            <a:ext cx="452438" cy="452437"/>
          </a:xfrm>
          <a:custGeom>
            <a:avLst/>
            <a:gdLst>
              <a:gd name="T0" fmla="*/ 0 w 21600"/>
              <a:gd name="T1" fmla="*/ 0 h 21600"/>
              <a:gd name="T2" fmla="*/ 4738429 w 21600"/>
              <a:gd name="T3" fmla="*/ 0 h 21600"/>
              <a:gd name="T4" fmla="*/ 9476858 w 21600"/>
              <a:gd name="T5" fmla="*/ 0 h 21600"/>
              <a:gd name="T6" fmla="*/ 9476858 w 21600"/>
              <a:gd name="T7" fmla="*/ 4738418 h 21600"/>
              <a:gd name="T8" fmla="*/ 9476858 w 21600"/>
              <a:gd name="T9" fmla="*/ 9476837 h 21600"/>
              <a:gd name="T10" fmla="*/ 4738429 w 21600"/>
              <a:gd name="T11" fmla="*/ 9476837 h 21600"/>
              <a:gd name="T12" fmla="*/ 0 w 21600"/>
              <a:gd name="T13" fmla="*/ 9476837 h 21600"/>
              <a:gd name="T14" fmla="*/ 0 w 21600"/>
              <a:gd name="T15" fmla="*/ 4738418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Flowchart: Magnetic Disk 28"/>
          <p:cNvSpPr/>
          <p:nvPr/>
        </p:nvSpPr>
        <p:spPr>
          <a:xfrm>
            <a:off x="7011988" y="3500438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" name="Flowchart: Magnetic Disk 29"/>
          <p:cNvSpPr/>
          <p:nvPr/>
        </p:nvSpPr>
        <p:spPr>
          <a:xfrm>
            <a:off x="7354888" y="3500438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6869113" y="3429000"/>
            <a:ext cx="8572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37" name="Straight Connector 36"/>
          <p:cNvCxnSpPr/>
          <p:nvPr/>
        </p:nvCxnSpPr>
        <p:spPr>
          <a:xfrm rot="16200000" flipH="1">
            <a:off x="6175376" y="4032250"/>
            <a:ext cx="927100" cy="95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621463" y="3571875"/>
            <a:ext cx="2540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389688" y="4070350"/>
            <a:ext cx="2540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77" name="server"/>
          <p:cNvSpPr>
            <a:spLocks noChangeAspect="1" noEditPoints="1" noChangeArrowheads="1"/>
          </p:cNvSpPr>
          <p:nvPr/>
        </p:nvSpPr>
        <p:spPr bwMode="auto">
          <a:xfrm>
            <a:off x="5929313" y="5429250"/>
            <a:ext cx="452437" cy="452438"/>
          </a:xfrm>
          <a:custGeom>
            <a:avLst/>
            <a:gdLst>
              <a:gd name="T0" fmla="*/ 0 w 21600"/>
              <a:gd name="T1" fmla="*/ 0 h 21600"/>
              <a:gd name="T2" fmla="*/ 4738418 w 21600"/>
              <a:gd name="T3" fmla="*/ 0 h 21600"/>
              <a:gd name="T4" fmla="*/ 9476837 w 21600"/>
              <a:gd name="T5" fmla="*/ 0 h 21600"/>
              <a:gd name="T6" fmla="*/ 9476837 w 21600"/>
              <a:gd name="T7" fmla="*/ 4738429 h 21600"/>
              <a:gd name="T8" fmla="*/ 9476837 w 21600"/>
              <a:gd name="T9" fmla="*/ 9476858 h 21600"/>
              <a:gd name="T10" fmla="*/ 4738418 w 21600"/>
              <a:gd name="T11" fmla="*/ 9476858 h 21600"/>
              <a:gd name="T12" fmla="*/ 0 w 21600"/>
              <a:gd name="T13" fmla="*/ 9476858 h 21600"/>
              <a:gd name="T14" fmla="*/ 0 w 21600"/>
              <a:gd name="T15" fmla="*/ 473842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" name="Flowchart: Magnetic Disk 41"/>
          <p:cNvSpPr/>
          <p:nvPr/>
        </p:nvSpPr>
        <p:spPr>
          <a:xfrm>
            <a:off x="7013575" y="528637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Flowchart: Magnetic Disk 42"/>
          <p:cNvSpPr/>
          <p:nvPr/>
        </p:nvSpPr>
        <p:spPr>
          <a:xfrm>
            <a:off x="7356475" y="528637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4" name="Flowchart: Magnetic Disk 43"/>
          <p:cNvSpPr/>
          <p:nvPr/>
        </p:nvSpPr>
        <p:spPr>
          <a:xfrm>
            <a:off x="6938963" y="569436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5" name="Flowchart: Magnetic Disk 44"/>
          <p:cNvSpPr/>
          <p:nvPr/>
        </p:nvSpPr>
        <p:spPr>
          <a:xfrm>
            <a:off x="7239000" y="569436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6" name="Flowchart: Magnetic Disk 45"/>
          <p:cNvSpPr/>
          <p:nvPr/>
        </p:nvSpPr>
        <p:spPr>
          <a:xfrm>
            <a:off x="7581900" y="569436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7" name="Flowchart: Magnetic Disk 46"/>
          <p:cNvSpPr/>
          <p:nvPr/>
        </p:nvSpPr>
        <p:spPr>
          <a:xfrm>
            <a:off x="7939088" y="569436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6870700" y="5214938"/>
            <a:ext cx="8572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6870700" y="5643563"/>
            <a:ext cx="1712913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50" name="Straight Connector 49"/>
          <p:cNvCxnSpPr/>
          <p:nvPr/>
        </p:nvCxnSpPr>
        <p:spPr>
          <a:xfrm rot="16200000" flipH="1">
            <a:off x="6390481" y="5604669"/>
            <a:ext cx="498475" cy="79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624638" y="5357813"/>
            <a:ext cx="2540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627813" y="5857875"/>
            <a:ext cx="2540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392863" y="5665788"/>
            <a:ext cx="252412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Flowchart: Magnetic Disk 54"/>
          <p:cNvSpPr/>
          <p:nvPr/>
        </p:nvSpPr>
        <p:spPr>
          <a:xfrm>
            <a:off x="6937375" y="39084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" name="Flowchart: Magnetic Disk 55"/>
          <p:cNvSpPr/>
          <p:nvPr/>
        </p:nvSpPr>
        <p:spPr>
          <a:xfrm>
            <a:off x="7237413" y="39084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7" name="Flowchart: Magnetic Disk 56"/>
          <p:cNvSpPr/>
          <p:nvPr/>
        </p:nvSpPr>
        <p:spPr>
          <a:xfrm>
            <a:off x="7580313" y="39084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8" name="Flowchart: Magnetic Disk 57"/>
          <p:cNvSpPr/>
          <p:nvPr/>
        </p:nvSpPr>
        <p:spPr>
          <a:xfrm>
            <a:off x="7937500" y="39084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6869113" y="3857625"/>
            <a:ext cx="14287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60" name="Straight Connector 59"/>
          <p:cNvCxnSpPr/>
          <p:nvPr/>
        </p:nvCxnSpPr>
        <p:spPr>
          <a:xfrm>
            <a:off x="6615113" y="4060825"/>
            <a:ext cx="2540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lowchart: Magnetic Disk 60"/>
          <p:cNvSpPr/>
          <p:nvPr/>
        </p:nvSpPr>
        <p:spPr>
          <a:xfrm>
            <a:off x="6943725" y="433705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2" name="Flowchart: Magnetic Disk 61"/>
          <p:cNvSpPr/>
          <p:nvPr/>
        </p:nvSpPr>
        <p:spPr>
          <a:xfrm>
            <a:off x="7243763" y="433705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3" name="Flowchart: Magnetic Disk 62"/>
          <p:cNvSpPr/>
          <p:nvPr/>
        </p:nvSpPr>
        <p:spPr>
          <a:xfrm>
            <a:off x="7586663" y="433705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4" name="Flowchart: Magnetic Disk 63"/>
          <p:cNvSpPr/>
          <p:nvPr/>
        </p:nvSpPr>
        <p:spPr>
          <a:xfrm>
            <a:off x="7943850" y="433705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6875463" y="4286250"/>
            <a:ext cx="14287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66" name="Straight Connector 65"/>
          <p:cNvCxnSpPr/>
          <p:nvPr/>
        </p:nvCxnSpPr>
        <p:spPr>
          <a:xfrm>
            <a:off x="6632575" y="4500563"/>
            <a:ext cx="2540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Flowchart: Magnetic Disk 68"/>
          <p:cNvSpPr/>
          <p:nvPr/>
        </p:nvSpPr>
        <p:spPr>
          <a:xfrm>
            <a:off x="8283575" y="5703888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73" name="Straight Connector 72"/>
          <p:cNvCxnSpPr>
            <a:stCxn id="23557" idx="0"/>
          </p:cNvCxnSpPr>
          <p:nvPr/>
        </p:nvCxnSpPr>
        <p:spPr>
          <a:xfrm>
            <a:off x="5927725" y="2286000"/>
            <a:ext cx="1588" cy="3643313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04" name="TextBox 77"/>
          <p:cNvSpPr txBox="1">
            <a:spLocks noChangeArrowheads="1"/>
          </p:cNvSpPr>
          <p:nvPr/>
        </p:nvSpPr>
        <p:spPr bwMode="auto">
          <a:xfrm>
            <a:off x="5857875" y="1928813"/>
            <a:ext cx="642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FS1</a:t>
            </a:r>
          </a:p>
        </p:txBody>
      </p:sp>
      <p:sp>
        <p:nvSpPr>
          <p:cNvPr id="23605" name="TextBox 78"/>
          <p:cNvSpPr txBox="1">
            <a:spLocks noChangeArrowheads="1"/>
          </p:cNvSpPr>
          <p:nvPr/>
        </p:nvSpPr>
        <p:spPr bwMode="auto">
          <a:xfrm>
            <a:off x="5929313" y="3487738"/>
            <a:ext cx="642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FS2</a:t>
            </a:r>
          </a:p>
        </p:txBody>
      </p:sp>
      <p:sp>
        <p:nvSpPr>
          <p:cNvPr id="23606" name="TextBox 79"/>
          <p:cNvSpPr txBox="1">
            <a:spLocks noChangeArrowheads="1"/>
          </p:cNvSpPr>
          <p:nvPr/>
        </p:nvSpPr>
        <p:spPr bwMode="auto">
          <a:xfrm>
            <a:off x="5857875" y="5081588"/>
            <a:ext cx="857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DBMS</a:t>
            </a:r>
          </a:p>
        </p:txBody>
      </p:sp>
      <p:sp>
        <p:nvSpPr>
          <p:cNvPr id="23607" name="TextBox 80"/>
          <p:cNvSpPr txBox="1">
            <a:spLocks noChangeArrowheads="1"/>
          </p:cNvSpPr>
          <p:nvPr/>
        </p:nvSpPr>
        <p:spPr bwMode="auto">
          <a:xfrm>
            <a:off x="7715250" y="2120900"/>
            <a:ext cx="642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0</a:t>
            </a:r>
          </a:p>
        </p:txBody>
      </p:sp>
      <p:sp>
        <p:nvSpPr>
          <p:cNvPr id="23608" name="TextBox 81"/>
          <p:cNvSpPr txBox="1">
            <a:spLocks noChangeArrowheads="1"/>
          </p:cNvSpPr>
          <p:nvPr/>
        </p:nvSpPr>
        <p:spPr bwMode="auto">
          <a:xfrm>
            <a:off x="8286750" y="2549525"/>
            <a:ext cx="642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1</a:t>
            </a:r>
          </a:p>
        </p:txBody>
      </p:sp>
      <p:sp>
        <p:nvSpPr>
          <p:cNvPr id="23609" name="TextBox 82"/>
          <p:cNvSpPr txBox="1">
            <a:spLocks noChangeArrowheads="1"/>
          </p:cNvSpPr>
          <p:nvPr/>
        </p:nvSpPr>
        <p:spPr bwMode="auto">
          <a:xfrm>
            <a:off x="7715250" y="3500438"/>
            <a:ext cx="642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0</a:t>
            </a:r>
          </a:p>
        </p:txBody>
      </p:sp>
      <p:sp>
        <p:nvSpPr>
          <p:cNvPr id="23610" name="TextBox 83"/>
          <p:cNvSpPr txBox="1">
            <a:spLocks noChangeArrowheads="1"/>
          </p:cNvSpPr>
          <p:nvPr/>
        </p:nvSpPr>
        <p:spPr bwMode="auto">
          <a:xfrm>
            <a:off x="8358188" y="3906838"/>
            <a:ext cx="642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1</a:t>
            </a:r>
          </a:p>
        </p:txBody>
      </p:sp>
      <p:sp>
        <p:nvSpPr>
          <p:cNvPr id="23611" name="TextBox 84"/>
          <p:cNvSpPr txBox="1">
            <a:spLocks noChangeArrowheads="1"/>
          </p:cNvSpPr>
          <p:nvPr/>
        </p:nvSpPr>
        <p:spPr bwMode="auto">
          <a:xfrm>
            <a:off x="8358188" y="4335463"/>
            <a:ext cx="642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2</a:t>
            </a:r>
          </a:p>
        </p:txBody>
      </p:sp>
      <p:sp>
        <p:nvSpPr>
          <p:cNvPr id="23612" name="TextBox 85"/>
          <p:cNvSpPr txBox="1">
            <a:spLocks noChangeArrowheads="1"/>
          </p:cNvSpPr>
          <p:nvPr/>
        </p:nvSpPr>
        <p:spPr bwMode="auto">
          <a:xfrm>
            <a:off x="7715250" y="5264150"/>
            <a:ext cx="642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0</a:t>
            </a:r>
          </a:p>
        </p:txBody>
      </p:sp>
      <p:sp>
        <p:nvSpPr>
          <p:cNvPr id="23613" name="TextBox 86"/>
          <p:cNvSpPr txBox="1">
            <a:spLocks noChangeArrowheads="1"/>
          </p:cNvSpPr>
          <p:nvPr/>
        </p:nvSpPr>
        <p:spPr bwMode="auto">
          <a:xfrm>
            <a:off x="8572500" y="5692775"/>
            <a:ext cx="642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1</a:t>
            </a:r>
          </a:p>
        </p:txBody>
      </p:sp>
      <p:sp>
        <p:nvSpPr>
          <p:cNvPr id="67" name="Slide Number Placeholder 6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68" name="Footer Placeholder 6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Intuition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Small/medium enterprise workloads have</a:t>
            </a:r>
          </a:p>
          <a:p>
            <a:pPr lvl="1" eaLnBrk="1" hangingPunct="1"/>
            <a:r>
              <a:rPr lang="en-GB" dirty="0"/>
              <a:t>Diurnal, weekly patterns</a:t>
            </a:r>
          </a:p>
          <a:p>
            <a:pPr lvl="1" eaLnBrk="1" hangingPunct="1"/>
            <a:r>
              <a:rPr lang="en-GB" dirty="0"/>
              <a:t>Idle periods</a:t>
            </a:r>
          </a:p>
          <a:p>
            <a:pPr lvl="1" eaLnBrk="1" hangingPunct="1"/>
            <a:r>
              <a:rPr lang="en-GB" dirty="0"/>
              <a:t>Write-only periods</a:t>
            </a:r>
          </a:p>
          <a:p>
            <a:pPr lvl="2" eaLnBrk="1" hangingPunct="1"/>
            <a:r>
              <a:rPr lang="en-GB" dirty="0"/>
              <a:t>Reads absorbed by main memory caches</a:t>
            </a:r>
          </a:p>
          <a:p>
            <a:pPr eaLnBrk="1" hangingPunct="1"/>
            <a:r>
              <a:rPr lang="en-GB" dirty="0"/>
              <a:t>We should exploit these</a:t>
            </a:r>
          </a:p>
          <a:p>
            <a:pPr lvl="1" eaLnBrk="1" hangingPunct="1"/>
            <a:r>
              <a:rPr lang="en-GB" dirty="0"/>
              <a:t>Convert write-only to idle</a:t>
            </a:r>
          </a:p>
          <a:p>
            <a:pPr lvl="1" eaLnBrk="1" hangingPunct="1"/>
            <a:r>
              <a:rPr lang="en-GB" dirty="0"/>
              <a:t>Spin down when idle</a:t>
            </a:r>
            <a:endParaRPr lang="en-GB" i="1" dirty="0"/>
          </a:p>
          <a:p>
            <a:pPr eaLnBrk="1" hangingPunct="1">
              <a:buFont typeface="Arial" charset="0"/>
              <a:buNone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2C3D3-6B57-4D63-9C11-2F496A17DBB6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Design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Incremental deployment</a:t>
            </a:r>
          </a:p>
          <a:p>
            <a:pPr lvl="1"/>
            <a:r>
              <a:rPr lang="en-GB" dirty="0"/>
              <a:t>Don’t </a:t>
            </a:r>
            <a:r>
              <a:rPr lang="en-GB" dirty="0" err="1"/>
              <a:t>rearchitect</a:t>
            </a:r>
            <a:r>
              <a:rPr lang="en-GB" dirty="0"/>
              <a:t> the storage</a:t>
            </a:r>
          </a:p>
          <a:p>
            <a:pPr lvl="2"/>
            <a:r>
              <a:rPr lang="en-GB" dirty="0"/>
              <a:t>Keep existing servers, volumes, etc.</a:t>
            </a:r>
          </a:p>
          <a:p>
            <a:pPr lvl="1"/>
            <a:r>
              <a:rPr lang="en-GB" dirty="0"/>
              <a:t>Work with current, disk-based storage</a:t>
            </a:r>
          </a:p>
          <a:p>
            <a:pPr lvl="2"/>
            <a:r>
              <a:rPr lang="en-GB" dirty="0"/>
              <a:t>Flash more expensive/GB for at least 5-10 years</a:t>
            </a:r>
          </a:p>
          <a:p>
            <a:pPr lvl="2"/>
            <a:r>
              <a:rPr lang="en-GB" dirty="0"/>
              <a:t>If system has some flash, then use it</a:t>
            </a:r>
          </a:p>
          <a:p>
            <a:r>
              <a:rPr lang="en-GB" dirty="0"/>
              <a:t>Assume fast network</a:t>
            </a:r>
          </a:p>
          <a:p>
            <a:pPr lvl="1"/>
            <a:r>
              <a:rPr lang="en-GB" dirty="0"/>
              <a:t>1 </a:t>
            </a:r>
            <a:r>
              <a:rPr lang="en-GB" dirty="0" err="1"/>
              <a:t>Gbps</a:t>
            </a:r>
            <a:r>
              <a:rPr lang="en-GB" dirty="0"/>
              <a:t>+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Write off-loading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/>
              <a:t>Spin down idle volumes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Offload writes when spun down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To idle / lightly loaded volumes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Reclaim data lazily on spin up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Maintain consistency, failure resilience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Spin up on read miss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Large penalty, but should be rare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223246-A83F-4E24-BB92-F74FE66A8C02}" type="slidenum">
              <a:rPr lang="en-GB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Roadmap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>
                <a:solidFill>
                  <a:srgbClr val="969696"/>
                </a:solidFill>
              </a:rPr>
              <a:t>Motivation</a:t>
            </a:r>
          </a:p>
          <a:p>
            <a:pPr eaLnBrk="1" hangingPunct="1"/>
            <a:endParaRPr lang="en-GB" dirty="0">
              <a:solidFill>
                <a:srgbClr val="969696"/>
              </a:solidFill>
            </a:endParaRPr>
          </a:p>
          <a:p>
            <a:pPr eaLnBrk="1" hangingPunct="1"/>
            <a:r>
              <a:rPr lang="en-GB" dirty="0"/>
              <a:t>Traces</a:t>
            </a:r>
          </a:p>
          <a:p>
            <a:pPr eaLnBrk="1" hangingPunct="1"/>
            <a:endParaRPr lang="en-GB" dirty="0">
              <a:solidFill>
                <a:srgbClr val="969696"/>
              </a:solidFill>
            </a:endParaRPr>
          </a:p>
          <a:p>
            <a:pPr eaLnBrk="1" hangingPunct="1"/>
            <a:r>
              <a:rPr lang="en-GB" dirty="0">
                <a:solidFill>
                  <a:srgbClr val="969696"/>
                </a:solidFill>
              </a:rPr>
              <a:t>Write off-loading</a:t>
            </a:r>
          </a:p>
          <a:p>
            <a:pPr eaLnBrk="1" hangingPunct="1"/>
            <a:endParaRPr lang="en-GB" dirty="0">
              <a:solidFill>
                <a:srgbClr val="969696"/>
              </a:solidFill>
            </a:endParaRPr>
          </a:p>
          <a:p>
            <a:pPr eaLnBrk="1" hangingPunct="1"/>
            <a:r>
              <a:rPr lang="en-GB" dirty="0">
                <a:solidFill>
                  <a:srgbClr val="969696"/>
                </a:solidFill>
              </a:rPr>
              <a:t>Evaluation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2C7378-8178-44D6-AF7C-1097BBF037D9}" type="slidenum">
              <a:rPr lang="en-GB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Microsoft Research Summer School 2008</a:t>
            </a:r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SR_POTX - white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1306</Words>
  <Application>Microsoft Office PowerPoint</Application>
  <PresentationFormat>On-screen Show (4:3)</PresentationFormat>
  <Paragraphs>406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Segoe</vt:lpstr>
      <vt:lpstr>Wingdings</vt:lpstr>
      <vt:lpstr>MSR_POTX - white background</vt:lpstr>
      <vt:lpstr>Practical power management for enterprise storage</vt:lpstr>
      <vt:lpstr>Energy in data centres</vt:lpstr>
      <vt:lpstr>Saving energy in storage</vt:lpstr>
      <vt:lpstr>Challenge</vt:lpstr>
      <vt:lpstr>Small/medium enterprise DC</vt:lpstr>
      <vt:lpstr>Intuition</vt:lpstr>
      <vt:lpstr>Design principles</vt:lpstr>
      <vt:lpstr>Write off-loading</vt:lpstr>
      <vt:lpstr>Roadmap</vt:lpstr>
      <vt:lpstr>How much idle time is there?</vt:lpstr>
      <vt:lpstr>MSRC data center traces</vt:lpstr>
      <vt:lpstr>Idle and write-only periods</vt:lpstr>
      <vt:lpstr>Roadmap</vt:lpstr>
      <vt:lpstr>Write off-loading: managers</vt:lpstr>
      <vt:lpstr>Write off-loading: loggers</vt:lpstr>
      <vt:lpstr>Off-load life cycle</vt:lpstr>
      <vt:lpstr>Consistency and durability</vt:lpstr>
      <vt:lpstr>Recovery: transient failures</vt:lpstr>
      <vt:lpstr>Recovery: disk failures</vt:lpstr>
      <vt:lpstr>Roadmap</vt:lpstr>
      <vt:lpstr>Energy savings</vt:lpstr>
      <vt:lpstr>Energy by volume (worst day)</vt:lpstr>
      <vt:lpstr>Response time: 95th percentile</vt:lpstr>
      <vt:lpstr>Response time: mean</vt:lpstr>
      <vt:lpstr>Conclusion</vt:lpstr>
      <vt:lpstr>Questions?</vt:lpstr>
      <vt:lpstr>Testbed</vt:lpstr>
      <vt:lpstr>Workload</vt:lpstr>
      <vt:lpstr>Configurations</vt:lpstr>
      <vt:lpstr>Storage configuration</vt:lpstr>
      <vt:lpstr>Related Work</vt:lpstr>
      <vt:lpstr>Just buy fewer disks?</vt:lpstr>
      <vt:lpstr>Circular on-disk log</vt:lpstr>
      <vt:lpstr>Circular on-disk log</vt:lpstr>
      <vt:lpstr>Client state</vt:lpstr>
      <vt:lpstr>Server state</vt:lpstr>
      <vt:lpstr>Mean I/O rate</vt:lpstr>
      <vt:lpstr>Peak I/O rate</vt:lpstr>
      <vt:lpstr>Drive characteristics</vt:lpstr>
      <vt:lpstr>Drive characteristics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power managementfor enterprise storage</dc:title>
  <dc:creator>Dushyanth Narayanan</dc:creator>
  <cp:lastModifiedBy>Clare Scallon (Vega Consulting LLC)</cp:lastModifiedBy>
  <cp:revision>790</cp:revision>
  <dcterms:created xsi:type="dcterms:W3CDTF">2007-06-13T14:30:07Z</dcterms:created>
  <dcterms:modified xsi:type="dcterms:W3CDTF">2016-08-05T16:55:46Z</dcterms:modified>
</cp:coreProperties>
</file>