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7" r:id="rId5"/>
  </p:sldMasterIdLst>
  <p:notesMasterIdLst>
    <p:notesMasterId r:id="rId31"/>
  </p:notesMasterIdLst>
  <p:sldIdLst>
    <p:sldId id="434" r:id="rId6"/>
    <p:sldId id="402" r:id="rId7"/>
    <p:sldId id="404" r:id="rId8"/>
    <p:sldId id="405" r:id="rId9"/>
    <p:sldId id="406" r:id="rId10"/>
    <p:sldId id="407" r:id="rId11"/>
    <p:sldId id="408" r:id="rId12"/>
    <p:sldId id="409" r:id="rId13"/>
    <p:sldId id="410" r:id="rId14"/>
    <p:sldId id="411" r:id="rId15"/>
    <p:sldId id="412" r:id="rId16"/>
    <p:sldId id="413" r:id="rId17"/>
    <p:sldId id="414" r:id="rId18"/>
    <p:sldId id="415" r:id="rId19"/>
    <p:sldId id="416" r:id="rId20"/>
    <p:sldId id="418" r:id="rId21"/>
    <p:sldId id="419" r:id="rId22"/>
    <p:sldId id="425" r:id="rId23"/>
    <p:sldId id="426" r:id="rId24"/>
    <p:sldId id="392" r:id="rId25"/>
    <p:sldId id="393" r:id="rId26"/>
    <p:sldId id="397" r:id="rId27"/>
    <p:sldId id="394" r:id="rId28"/>
    <p:sldId id="395" r:id="rId29"/>
    <p:sldId id="279" r:id="rId3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744" y="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139"/>
    </p:cViewPr>
  </p:sorterViewPr>
  <p:notesViewPr>
    <p:cSldViewPr>
      <p:cViewPr varScale="1">
        <p:scale>
          <a:sx n="72" d="100"/>
          <a:sy n="72" d="100"/>
        </p:scale>
        <p:origin x="-2837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15429F-45D4-452D-A402-96F51E5E86F6}" type="datetimeFigureOut">
              <a:rPr lang="en-US" smtClean="0"/>
              <a:pPr/>
              <a:t>8/3/2016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195296-9C4A-4BE9-817B-3BAE88B1FB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116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541965-6F92-49DB-B5A6-23222EEE19AA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XCG_PPT_WhiteCover_Wide_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51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3714754"/>
            <a:ext cx="7772400" cy="742949"/>
          </a:xfrm>
        </p:spPr>
        <p:txBody>
          <a:bodyPr>
            <a:normAutofit/>
          </a:bodyPr>
          <a:lstStyle>
            <a:lvl1pPr algn="r">
              <a:defRPr sz="3400">
                <a:solidFill>
                  <a:schemeClr val="tx2">
                    <a:lumMod val="75000"/>
                  </a:schemeClr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en-US" dirty="0"/>
              <a:t>Presentation Title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86000" y="4248150"/>
            <a:ext cx="6400800" cy="571500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2">
                    <a:lumMod val="60000"/>
                    <a:lumOff val="40000"/>
                  </a:schemeClr>
                </a:solidFill>
                <a:latin typeface="Segoe UI" pitchFamily="34" charset="0"/>
                <a:cs typeface="Segoe U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058665"/>
            <a:ext cx="8382000" cy="2135969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srgbClr val="FFFFFF">
                    <a:tint val="75000"/>
                    <a:alpha val="50000"/>
                  </a:srgbClr>
                </a:solidFill>
              </a:rPr>
              <a:t>Microsoft Confidential</a:t>
            </a:r>
            <a:endParaRPr lang="en-US" dirty="0">
              <a:solidFill>
                <a:srgbClr val="FFFFFF">
                  <a:tint val="75000"/>
                  <a:alpha val="50000"/>
                </a:srgb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59657"/>
            <a:ext cx="8382000" cy="2135969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FFFFF">
                    <a:tint val="75000"/>
                    <a:alpha val="50000"/>
                  </a:srgbClr>
                </a:solidFill>
              </a:rPr>
              <a:t>Microsoft Confidential</a:t>
            </a:r>
            <a:endParaRPr lang="en-US" dirty="0">
              <a:solidFill>
                <a:srgbClr val="FFFFFF">
                  <a:tint val="75000"/>
                  <a:alpha val="50000"/>
                </a:srgb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058665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8665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FFFFF">
                    <a:tint val="75000"/>
                    <a:alpha val="50000"/>
                  </a:srgbClr>
                </a:solidFill>
              </a:rPr>
              <a:t>Microsoft Confidential</a:t>
            </a:r>
            <a:endParaRPr lang="en-US" dirty="0">
              <a:solidFill>
                <a:srgbClr val="FFFFFF">
                  <a:tint val="75000"/>
                  <a:alpha val="50000"/>
                </a:srgb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885543"/>
            <a:ext cx="4114800" cy="692497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1631157"/>
            <a:ext cx="4114800" cy="1855893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4" y="885543"/>
            <a:ext cx="4117019" cy="692497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7"/>
            <a:ext cx="4117974" cy="1855893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FFFFF">
                    <a:tint val="75000"/>
                    <a:alpha val="50000"/>
                  </a:srgbClr>
                </a:solidFill>
              </a:rPr>
              <a:t>Microsoft Confidential</a:t>
            </a:r>
            <a:endParaRPr lang="en-US" dirty="0">
              <a:solidFill>
                <a:srgbClr val="FFFFFF">
                  <a:tint val="75000"/>
                  <a:alpha val="50000"/>
                </a:srgb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FFFFF">
                    <a:tint val="75000"/>
                    <a:alpha val="50000"/>
                  </a:srgbClr>
                </a:solidFill>
              </a:rPr>
              <a:t>Microsoft Confidential</a:t>
            </a:r>
            <a:endParaRPr lang="en-US" dirty="0">
              <a:solidFill>
                <a:srgbClr val="FFFFFF">
                  <a:tint val="75000"/>
                  <a:alpha val="50000"/>
                </a:srgb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FFFFF">
                    <a:tint val="75000"/>
                    <a:alpha val="50000"/>
                  </a:srgbClr>
                </a:solidFill>
              </a:rPr>
              <a:t>Microsoft Confidential</a:t>
            </a:r>
            <a:endParaRPr lang="en-US" dirty="0">
              <a:solidFill>
                <a:srgbClr val="FFFFFF">
                  <a:tint val="75000"/>
                  <a:alpha val="50000"/>
                </a:srgb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058666"/>
            <a:ext cx="8382000" cy="2135969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058666"/>
            <a:ext cx="8382000" cy="2135969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" y="4679157"/>
            <a:ext cx="9144001" cy="464344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Segoe UI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400">
                <a:latin typeface="Candara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42950"/>
            <a:ext cx="8229600" cy="3371850"/>
          </a:xfrm>
        </p:spPr>
        <p:txBody>
          <a:bodyPr/>
          <a:lstStyle>
            <a:lvl1pPr>
              <a:defRPr sz="2000">
                <a:latin typeface="Candara" pitchFamily="34" charset="0"/>
              </a:defRPr>
            </a:lvl1pPr>
            <a:lvl2pPr>
              <a:defRPr sz="2000">
                <a:latin typeface="Candara" pitchFamily="34" charset="0"/>
              </a:defRPr>
            </a:lvl2pPr>
            <a:lvl3pPr marL="822960">
              <a:defRPr sz="1800">
                <a:latin typeface="Candara" pitchFamily="34" charset="0"/>
              </a:defRPr>
            </a:lvl3pPr>
            <a:lvl4pPr marL="1280160">
              <a:defRPr sz="1600">
                <a:latin typeface="Candara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400">
                <a:latin typeface="Candara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685801"/>
            <a:ext cx="8229600" cy="47982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2">
                    <a:lumMod val="60000"/>
                    <a:lumOff val="40000"/>
                  </a:schemeClr>
                </a:solidFill>
                <a:latin typeface="Candar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subhead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1165622"/>
            <a:ext cx="8229600" cy="2963466"/>
          </a:xfrm>
        </p:spPr>
        <p:txBody>
          <a:bodyPr/>
          <a:lstStyle>
            <a:lvl1pPr>
              <a:defRPr sz="2000" baseline="0">
                <a:latin typeface="Candara" pitchFamily="34" charset="0"/>
              </a:defRPr>
            </a:lvl1pPr>
            <a:lvl2pPr marL="457200">
              <a:defRPr sz="2000">
                <a:latin typeface="Candara" pitchFamily="34" charset="0"/>
              </a:defRPr>
            </a:lvl2pPr>
            <a:lvl3pPr>
              <a:defRPr sz="1800">
                <a:latin typeface="Candara" pitchFamily="34" charset="0"/>
              </a:defRPr>
            </a:lvl3pPr>
            <a:lvl4pPr>
              <a:defRPr sz="1600">
                <a:latin typeface="Candara" pitchFamily="34" charset="0"/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text style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72645"/>
            <a:ext cx="8382000" cy="457049"/>
          </a:xfrm>
        </p:spPr>
        <p:txBody>
          <a:bodyPr/>
          <a:lstStyle>
            <a:lvl1pPr>
              <a:defRPr sz="4400">
                <a:latin typeface="Candara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058664"/>
            <a:ext cx="8382000" cy="3761345"/>
          </a:xfrm>
        </p:spPr>
        <p:txBody>
          <a:bodyPr/>
          <a:lstStyle>
            <a:lvl1pPr>
              <a:lnSpc>
                <a:spcPct val="90000"/>
              </a:lnSpc>
              <a:defRPr sz="2800">
                <a:latin typeface="Candara" pitchFamily="34" charset="0"/>
              </a:defRPr>
            </a:lvl1pPr>
            <a:lvl2pPr>
              <a:lnSpc>
                <a:spcPct val="90000"/>
              </a:lnSpc>
              <a:defRPr sz="2400">
                <a:latin typeface="Candara" pitchFamily="34" charset="0"/>
              </a:defRPr>
            </a:lvl2pPr>
            <a:lvl3pPr>
              <a:lnSpc>
                <a:spcPct val="90000"/>
              </a:lnSpc>
              <a:defRPr sz="2000">
                <a:latin typeface="Candara" pitchFamily="34" charset="0"/>
              </a:defRPr>
            </a:lvl3pPr>
            <a:lvl4pPr>
              <a:lnSpc>
                <a:spcPct val="90000"/>
              </a:lnSpc>
              <a:defRPr sz="2000">
                <a:latin typeface="Candara" pitchFamily="34" charset="0"/>
              </a:defRPr>
            </a:lvl4pPr>
            <a:lvl5pPr>
              <a:lnSpc>
                <a:spcPct val="90000"/>
              </a:lnSpc>
              <a:defRPr sz="2000">
                <a:latin typeface="Candara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72645"/>
            <a:ext cx="8382000" cy="457049"/>
          </a:xfrm>
        </p:spPr>
        <p:txBody>
          <a:bodyPr/>
          <a:lstStyle>
            <a:lvl1pPr>
              <a:defRPr sz="4400">
                <a:latin typeface="Candara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ndara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>
                <a:latin typeface="Candara" pitchFamily="34" charset="0"/>
              </a:defRPr>
            </a:lvl1pPr>
            <a:lvl2pPr>
              <a:defRPr sz="2400">
                <a:latin typeface="Candara" pitchFamily="34" charset="0"/>
              </a:defRPr>
            </a:lvl2pPr>
            <a:lvl3pPr>
              <a:defRPr sz="2000">
                <a:latin typeface="Candara" pitchFamily="34" charset="0"/>
              </a:defRPr>
            </a:lvl3pPr>
            <a:lvl4pPr>
              <a:defRPr sz="1800">
                <a:latin typeface="Candara" pitchFamily="34" charset="0"/>
              </a:defRPr>
            </a:lvl4pPr>
            <a:lvl5pPr>
              <a:defRPr sz="1800">
                <a:latin typeface="Candar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>
                <a:latin typeface="Candara" pitchFamily="34" charset="0"/>
              </a:defRPr>
            </a:lvl1pPr>
            <a:lvl2pPr>
              <a:defRPr sz="2400">
                <a:latin typeface="Candara" pitchFamily="34" charset="0"/>
              </a:defRPr>
            </a:lvl2pPr>
            <a:lvl3pPr>
              <a:defRPr sz="2000">
                <a:latin typeface="Candara" pitchFamily="34" charset="0"/>
              </a:defRPr>
            </a:lvl3pPr>
            <a:lvl4pPr>
              <a:defRPr sz="1800">
                <a:latin typeface="Candara" pitchFamily="34" charset="0"/>
              </a:defRPr>
            </a:lvl4pPr>
            <a:lvl5pPr>
              <a:defRPr sz="1800">
                <a:latin typeface="Candar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(without conte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Lab_PP_Banner copy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slide_2_4-3.jpg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191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Lab_PP_Banner copy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076" y="650081"/>
            <a:ext cx="8715375" cy="70604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lang="en-GB" sz="3600" spc="-150" baseline="0" smtClean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88900" dist="12700" dir="2700000" algn="tl" rotWithShape="0">
                    <a:prstClr val="black"/>
                  </a:outerShdw>
                </a:effectLst>
                <a:latin typeface="Segoe" pitchFamily="34" charset="0"/>
                <a:cs typeface="Arial" charset="0"/>
              </a:defRPr>
            </a:lvl1pPr>
          </a:lstStyle>
          <a:p>
            <a:r>
              <a:rPr lang="en-GB" sz="3600" spc="-150" dirty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88900" dist="12700" dir="2700000" algn="tl" rotWithShape="0">
                    <a:prstClr val="black"/>
                  </a:outerShdw>
                </a:effectLst>
                <a:latin typeface="Segoe" pitchFamily="34" charset="0"/>
                <a:ea typeface="+mn-ea"/>
                <a:cs typeface="Arial" charset="0"/>
              </a:rPr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3" y="1428752"/>
            <a:ext cx="7681913" cy="1142621"/>
          </a:xfrm>
        </p:spPr>
        <p:txBody>
          <a:bodyPr>
            <a:noAutofit/>
          </a:bodyPr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50" dirty="0">
                <a:ln w="3175">
                  <a:noFill/>
                </a:ln>
                <a:solidFill>
                  <a:srgbClr val="034077"/>
                </a:solidFill>
                <a:effectLst/>
                <a:latin typeface="Segoe UI" pitchFamily="34" charset="0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52" y="2911303"/>
            <a:ext cx="7681913" cy="346249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1314451"/>
            <a:ext cx="7043208" cy="1142621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4800">
                <a:ln w="3175">
                  <a:noFill/>
                </a:ln>
                <a:solidFill>
                  <a:srgbClr val="034077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2800351"/>
            <a:ext cx="7043208" cy="346249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30250" y="3714751"/>
            <a:ext cx="7690114" cy="1038746"/>
          </a:xfrm>
        </p:spPr>
        <p:txBody>
          <a:bodyPr anchor="t" anchorCtr="0">
            <a:noAutofit/>
            <a:scene3d>
              <a:camera prst="orthographicFront"/>
              <a:lightRig rig="freezing" dir="t"/>
            </a:scene3d>
            <a:sp3d extrusionH="25400" prstMaterial="matte">
              <a:bevelT w="25400" h="38100"/>
              <a:contourClr>
                <a:srgbClr val="0681D4"/>
              </a:contourClr>
            </a:sp3d>
          </a:bodyPr>
          <a:lstStyle>
            <a:lvl1pPr marL="0" indent="0" algn="r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>
                  <a:noFill/>
                </a:ln>
                <a:gradFill>
                  <a:gsLst>
                    <a:gs pos="0">
                      <a:schemeClr val="tx1">
                        <a:lumMod val="95000"/>
                      </a:schemeClr>
                    </a:gs>
                    <a:gs pos="28000">
                      <a:schemeClr val="tx1">
                        <a:lumMod val="65000"/>
                      </a:schemeClr>
                    </a:gs>
                    <a:gs pos="62000">
                      <a:schemeClr val="tx1">
                        <a:lumMod val="95000"/>
                      </a:schemeClr>
                    </a:gs>
                    <a:gs pos="88000">
                      <a:schemeClr val="tx1">
                        <a:lumMod val="6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to…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srgbClr val="FFFFFF">
                    <a:tint val="75000"/>
                    <a:alpha val="50000"/>
                  </a:srgbClr>
                </a:solidFill>
              </a:rPr>
              <a:t>Microsoft Confidential</a:t>
            </a:r>
            <a:endParaRPr lang="en-US" dirty="0">
              <a:solidFill>
                <a:srgbClr val="FFFFFF">
                  <a:tint val="75000"/>
                  <a:alpha val="50000"/>
                </a:srgb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image" Target="../media/image5.jpe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XCG_PPT_WhiteContent_Wide_1.jp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 rot="10800000">
            <a:off x="0" y="-7620"/>
            <a:ext cx="9144000" cy="515112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742950"/>
            <a:ext cx="8229600" cy="3371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68" r:id="rId6"/>
    <p:sldLayoutId id="2147483669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tx2">
              <a:lumMod val="75000"/>
            </a:schemeClr>
          </a:solidFill>
          <a:latin typeface="Segoe UI" pitchFamily="34" charset="0"/>
          <a:ea typeface="+mj-ea"/>
          <a:cs typeface="Segoe UI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 baseline="0">
          <a:solidFill>
            <a:schemeClr val="tx1">
              <a:lumMod val="75000"/>
              <a:lumOff val="25000"/>
            </a:schemeClr>
          </a:solidFill>
          <a:latin typeface="Segoe UI" pitchFamily="34" charset="0"/>
          <a:ea typeface="+mn-ea"/>
          <a:cs typeface="Segoe UI" pitchFamily="34" charset="0"/>
        </a:defRPr>
      </a:lvl1pPr>
      <a:lvl2pPr marL="45720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Segoe UI" pitchFamily="34" charset="0"/>
          <a:ea typeface="+mn-ea"/>
          <a:cs typeface="Segoe UI" pitchFamily="34" charset="0"/>
        </a:defRPr>
      </a:lvl2pPr>
      <a:lvl3pPr marL="822960" indent="-228600" algn="l" defTabSz="914400" rtl="0" eaLnBrk="1" latinLnBrk="0" hangingPunct="1">
        <a:spcBef>
          <a:spcPct val="20000"/>
        </a:spcBef>
        <a:buFont typeface="Calibri" pitchFamily="34" charset="0"/>
        <a:buChar char="–"/>
        <a:defRPr sz="1800" b="0" kern="1200">
          <a:solidFill>
            <a:schemeClr val="tx1">
              <a:lumMod val="75000"/>
              <a:lumOff val="25000"/>
            </a:schemeClr>
          </a:solidFill>
          <a:latin typeface="Segoe UI" pitchFamily="34" charset="0"/>
          <a:ea typeface="+mn-ea"/>
          <a:cs typeface="Segoe UI" pitchFamily="34" charset="0"/>
        </a:defRPr>
      </a:lvl3pPr>
      <a:lvl4pPr marL="128016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>
              <a:lumMod val="75000"/>
              <a:lumOff val="25000"/>
            </a:schemeClr>
          </a:solidFill>
          <a:latin typeface="Segoe UI" pitchFamily="34" charset="0"/>
          <a:ea typeface="+mn-ea"/>
          <a:cs typeface="Segoe UI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172642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059658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62800" y="4800942"/>
            <a:ext cx="1584960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200">
                <a:solidFill>
                  <a:schemeClr val="tx1">
                    <a:tint val="75000"/>
                    <a:alpha val="50000"/>
                  </a:schemeClr>
                </a:solidFill>
                <a:latin typeface="Segoe UI" pitchFamily="34" charset="0"/>
              </a:defRPr>
            </a:lvl1pPr>
          </a:lstStyle>
          <a:p>
            <a:pPr defTabSz="914363"/>
            <a:r>
              <a:rPr lang="en-US" dirty="0">
                <a:solidFill>
                  <a:srgbClr val="FFFFFF">
                    <a:tint val="75000"/>
                    <a:alpha val="50000"/>
                  </a:srgbClr>
                </a:solidFill>
              </a:rPr>
              <a:t>Microsoft Confidential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</p:sldLayoutIdLst>
  <p:transition>
    <p:fade/>
  </p:transition>
  <p:hf sldNum="0" hdr="0"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chemeClr val="tx1"/>
              </a:gs>
              <a:gs pos="36000">
                <a:srgbClr val="C9FFFF"/>
              </a:gs>
              <a:gs pos="86000">
                <a:srgbClr val="19B5FB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Segoe UI" pitchFamily="34" charset="0"/>
          <a:ea typeface="+mn-ea"/>
          <a:cs typeface="Segoe UI" pitchFamily="34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3"/>
        </a:buBlip>
        <a:defRPr sz="3200" kern="1200">
          <a:solidFill>
            <a:schemeClr val="tx1"/>
          </a:solidFill>
          <a:latin typeface="Segoe UI" pitchFamily="34" charset="0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4"/>
        </a:buBlip>
        <a:defRPr sz="2800" kern="1200">
          <a:solidFill>
            <a:schemeClr val="tx1"/>
          </a:solidFill>
          <a:latin typeface="Segoe UI" pitchFamily="34" charset="0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4"/>
        </a:buBlip>
        <a:defRPr sz="2400" kern="1200">
          <a:solidFill>
            <a:schemeClr val="tx1"/>
          </a:solidFill>
          <a:latin typeface="Segoe UI" pitchFamily="34" charset="0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4"/>
        </a:buBlip>
        <a:defRPr sz="2400" kern="1200">
          <a:solidFill>
            <a:schemeClr val="tx1"/>
          </a:solidFill>
          <a:latin typeface="Segoe UI" pitchFamily="34" charset="0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4"/>
        </a:buBlip>
        <a:defRPr sz="2400" kern="1200">
          <a:solidFill>
            <a:schemeClr val="tx1"/>
          </a:solidFill>
          <a:latin typeface="Segoe UI" pitchFamily="34" charset="0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7.jpeg"/><Relationship Id="rId7" Type="http://schemas.openxmlformats.org/officeDocument/2006/relationships/image" Target="../media/image31.gif"/><Relationship Id="rId2" Type="http://schemas.openxmlformats.org/officeDocument/2006/relationships/hyperlink" Target="http://images.google.com/imgres?imgurl=http://www.st.com/stonline/stappl/publish/stwebresources/PL__Press__Release/CERN_LHC_t2030shigh.jpeg&amp;imgrefurl=http://wk.typepad.com/weblog/2008/02/ted-2008---sess.html&amp;h=514&amp;w=789&amp;sz=606&amp;hl=en&amp;start=3&amp;sig2=JpG3uuLLGQaVlbdCCTHJfw&amp;um=1&amp;tbnid=LVmRtlYltPxfNM:&amp;tbnh=93&amp;tbnw=143&amp;ei=PQFWSOzDBqOYoQSlwr2TAw&amp;prev=/images?q=lhc&amp;um=1&amp;hl=en&amp;rls=com.microsoft:*:IE-SearchBox&amp;rlz=1I7GGLR&amp;sa=N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5.png"/><Relationship Id="rId4" Type="http://schemas.openxmlformats.org/officeDocument/2006/relationships/image" Target="../media/image19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icrosoft.com/showcase/en/us/details/36db4da6-8777-431e-aefb-316ccbb63e4e" TargetMode="Externa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wmf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tiff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>
          <a:xfrm>
            <a:off x="304800" y="1047750"/>
            <a:ext cx="8686800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1F497D">
                    <a:lumMod val="75000"/>
                  </a:srgbClr>
                </a:solidFill>
                <a:latin typeface="Segoe UI" pitchFamily="34" charset="0"/>
                <a:ea typeface="+mj-ea"/>
                <a:cs typeface="Segoe UI" pitchFamily="34" charset="0"/>
              </a:rPr>
              <a:t>Cloud Computing for Research</a:t>
            </a:r>
            <a:br>
              <a:rPr lang="en-US" sz="2500" b="1" dirty="0">
                <a:solidFill>
                  <a:srgbClr val="1F497D">
                    <a:lumMod val="75000"/>
                  </a:srgbClr>
                </a:solidFill>
                <a:latin typeface="Segoe UI" pitchFamily="34" charset="0"/>
                <a:ea typeface="+mj-ea"/>
                <a:cs typeface="Segoe UI" pitchFamily="34" charset="0"/>
              </a:rPr>
            </a:br>
            <a:endParaRPr lang="en-US" sz="2500" b="1" dirty="0">
              <a:solidFill>
                <a:srgbClr val="1F497D">
                  <a:lumMod val="75000"/>
                </a:srgbClr>
              </a:solidFill>
              <a:latin typeface="Segoe UI" pitchFamily="34" charset="0"/>
              <a:ea typeface="+mj-ea"/>
              <a:cs typeface="Segoe UI" pitchFamily="34" charset="0"/>
            </a:endParaRPr>
          </a:p>
          <a:p>
            <a:pPr algn="ctr"/>
            <a:r>
              <a:rPr lang="en-US" sz="2500" dirty="0">
                <a:solidFill>
                  <a:srgbClr val="1F497D">
                    <a:lumMod val="75000"/>
                  </a:srgbClr>
                </a:solidFill>
                <a:latin typeface="Segoe UI" pitchFamily="34" charset="0"/>
                <a:ea typeface="+mj-ea"/>
                <a:cs typeface="Segoe UI" pitchFamily="34" charset="0"/>
              </a:rPr>
              <a:t>Fabrizio Gagliardi</a:t>
            </a:r>
            <a:br>
              <a:rPr lang="en-US" sz="2500" dirty="0">
                <a:solidFill>
                  <a:srgbClr val="1F497D">
                    <a:lumMod val="75000"/>
                  </a:srgbClr>
                </a:solidFill>
                <a:latin typeface="Segoe UI" pitchFamily="34" charset="0"/>
                <a:ea typeface="+mj-ea"/>
                <a:cs typeface="Segoe UI" pitchFamily="34" charset="0"/>
              </a:rPr>
            </a:br>
            <a:endParaRPr lang="en-US" sz="2500" dirty="0">
              <a:solidFill>
                <a:srgbClr val="1F497D">
                  <a:lumMod val="75000"/>
                </a:srgbClr>
              </a:solidFill>
              <a:latin typeface="Segoe UI" pitchFamily="34" charset="0"/>
              <a:ea typeface="+mj-ea"/>
              <a:cs typeface="Segoe UI" pitchFamily="34" charset="0"/>
            </a:endParaRPr>
          </a:p>
          <a:p>
            <a:pPr algn="ctr"/>
            <a:r>
              <a:rPr lang="en-US" sz="1600" b="1" dirty="0">
                <a:solidFill>
                  <a:srgbClr val="1F497D">
                    <a:lumMod val="75000"/>
                  </a:srgbClr>
                </a:solidFill>
                <a:latin typeface="Segoe UI" pitchFamily="34" charset="0"/>
                <a:ea typeface="+mj-ea"/>
                <a:cs typeface="Segoe UI" pitchFamily="34" charset="0"/>
              </a:rPr>
              <a:t>Microsoft Research</a:t>
            </a:r>
            <a:endParaRPr lang="en-GB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lowchart: Magnetic Disk 30"/>
          <p:cNvSpPr/>
          <p:nvPr/>
        </p:nvSpPr>
        <p:spPr bwMode="auto">
          <a:xfrm>
            <a:off x="3220871" y="3028951"/>
            <a:ext cx="2483892" cy="1834158"/>
          </a:xfrm>
          <a:prstGeom prst="flowChartMagneticDisk">
            <a:avLst/>
          </a:prstGeom>
          <a:solidFill>
            <a:schemeClr val="bg2"/>
          </a:solidFill>
          <a:ln w="635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ctr" anchorCtr="0" compatLnSpc="1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r>
              <a:rPr kumimoji="0" lang="en-US" sz="1800" b="1" i="0" u="sng" strike="noStrike" baseline="0" dirty="0" err="1">
                <a:latin typeface="+mn-lt"/>
              </a:rPr>
              <a:t>Petabytes</a:t>
            </a:r>
            <a:endParaRPr kumimoji="0" lang="en-US" sz="1800" b="1" i="0" u="sng" strike="noStrike" baseline="0" dirty="0">
              <a:latin typeface="+mn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r>
              <a:rPr lang="en-US" b="1" dirty="0">
                <a:latin typeface="+mn-lt"/>
              </a:rPr>
              <a:t>Doubling every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r>
              <a:rPr lang="en-US" b="1" dirty="0">
                <a:latin typeface="+mn-lt"/>
              </a:rPr>
              <a:t>2 years</a:t>
            </a:r>
            <a:endParaRPr kumimoji="0" lang="en-US" sz="1800" b="1" i="0" u="none" strike="noStrike" baseline="0" dirty="0">
              <a:latin typeface="+mn-lt"/>
            </a:endParaRPr>
          </a:p>
        </p:txBody>
      </p:sp>
      <p:sp>
        <p:nvSpPr>
          <p:cNvPr id="640002" name="Title 64000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Future: an Explosion of Data</a:t>
            </a:r>
          </a:p>
        </p:txBody>
      </p:sp>
      <p:pic>
        <p:nvPicPr>
          <p:cNvPr id="73730" name="Picture 2" descr="http://tbn0.google.com/images?q=tbn:LVmRtlYltPxfNM:http://www.st.com/stonline/stappl/publish/stwebresources/PL__Press__Release/CERN_LHC_t2030shigh.jpe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1998" y="1042297"/>
            <a:ext cx="1399892" cy="6828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851" y="1081748"/>
            <a:ext cx="1574916" cy="6039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169963" y="1076852"/>
            <a:ext cx="1664103" cy="6137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3734" name="Picture 6" descr="http://eetd.lbl.gov/hightech/img/datacenter_lg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108725" y="1010828"/>
            <a:ext cx="1342218" cy="7457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4" name="TextBox 23"/>
          <p:cNvSpPr txBox="1"/>
          <p:nvPr/>
        </p:nvSpPr>
        <p:spPr>
          <a:xfrm>
            <a:off x="127424" y="752736"/>
            <a:ext cx="13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n-lt"/>
              </a:rPr>
              <a:t>Experiments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158341" y="752736"/>
            <a:ext cx="992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n-lt"/>
              </a:rPr>
              <a:t>Archives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25637" y="752736"/>
            <a:ext cx="1117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n-lt"/>
              </a:rPr>
              <a:t>Literature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102334" y="752736"/>
            <a:ext cx="1303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n-lt"/>
              </a:rPr>
              <a:t>Simulations</a:t>
            </a:r>
          </a:p>
        </p:txBody>
      </p:sp>
      <p:pic>
        <p:nvPicPr>
          <p:cNvPr id="73736" name="Picture 8" descr="http://mathworld.wolfram.com/images/eps-gif/Funnel_1000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899" y="1934537"/>
            <a:ext cx="8516202" cy="1412579"/>
          </a:xfrm>
          <a:prstGeom prst="rect">
            <a:avLst/>
          </a:prstGeom>
          <a:noFill/>
        </p:spPr>
      </p:pic>
      <p:sp>
        <p:nvSpPr>
          <p:cNvPr id="29" name="Flowchart: Magnetic Disk 28"/>
          <p:cNvSpPr/>
          <p:nvPr/>
        </p:nvSpPr>
        <p:spPr bwMode="auto">
          <a:xfrm>
            <a:off x="3330058" y="3101456"/>
            <a:ext cx="184731" cy="733663"/>
          </a:xfrm>
          <a:prstGeom prst="flowChartMagneticDisk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rtlCol="0" anchor="t" compatLnSpc="1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n-US" sz="1800" b="0" i="0" u="none" strike="noStrike" baseline="0">
              <a:solidFill>
                <a:schemeClr val="tx1">
                  <a:alpha val="10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emibold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10285" y="752736"/>
            <a:ext cx="1338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n-lt"/>
              </a:rPr>
              <a:t>Instruments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555" y="2793116"/>
            <a:ext cx="315983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The Challenge</a:t>
            </a:r>
            <a:r>
              <a:rPr lang="en-US" dirty="0"/>
              <a:t>: </a:t>
            </a:r>
          </a:p>
          <a:p>
            <a:r>
              <a:rPr lang="en-US" i="1" dirty="0"/>
              <a:t>Enable Discovery</a:t>
            </a:r>
            <a:r>
              <a:rPr lang="en-US" dirty="0"/>
              <a:t>.</a:t>
            </a:r>
          </a:p>
          <a:p>
            <a:r>
              <a:rPr lang="en-US" dirty="0"/>
              <a:t>   Deliver the capability to mine,</a:t>
            </a:r>
          </a:p>
          <a:p>
            <a:r>
              <a:rPr lang="en-US" dirty="0"/>
              <a:t>   search and analyze this data</a:t>
            </a:r>
          </a:p>
          <a:p>
            <a:r>
              <a:rPr lang="en-US" dirty="0"/>
              <a:t>   in near real time.</a:t>
            </a:r>
          </a:p>
        </p:txBody>
      </p:sp>
      <p:pic>
        <p:nvPicPr>
          <p:cNvPr id="18" name="Picture 17" descr="instrumented-room.jpg"/>
          <p:cNvPicPr>
            <a:picLocks noChangeAspect="1"/>
          </p:cNvPicPr>
          <p:nvPr/>
        </p:nvPicPr>
        <p:blipFill>
          <a:blip r:embed="rId8" cstate="print"/>
          <a:srcRect t="67119" r="51081"/>
          <a:stretch>
            <a:fillRect/>
          </a:stretch>
        </p:blipFill>
        <p:spPr>
          <a:xfrm>
            <a:off x="7556500" y="1122021"/>
            <a:ext cx="1356350" cy="54517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867400" y="2876552"/>
            <a:ext cx="30030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Enhance our Lives</a:t>
            </a:r>
          </a:p>
          <a:p>
            <a:r>
              <a:rPr lang="en-US" dirty="0"/>
              <a:t>Participate in our own health </a:t>
            </a:r>
          </a:p>
          <a:p>
            <a:r>
              <a:rPr lang="en-US" dirty="0"/>
              <a:t>   care.  Augment experience</a:t>
            </a:r>
          </a:p>
          <a:p>
            <a:r>
              <a:rPr lang="en-US" dirty="0"/>
              <a:t>   with deeper understanding. </a:t>
            </a:r>
            <a:endParaRPr lang="en-US" i="1" dirty="0"/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Complex models</a:t>
            </a:r>
          </a:p>
          <a:p>
            <a:pPr lvl="1"/>
            <a:r>
              <a:rPr lang="en-US" dirty="0"/>
              <a:t>Multidisciplinary interactions</a:t>
            </a:r>
          </a:p>
          <a:p>
            <a:pPr lvl="1"/>
            <a:r>
              <a:rPr lang="en-US" dirty="0"/>
              <a:t>Wide temporal and spatial scales</a:t>
            </a:r>
          </a:p>
          <a:p>
            <a:r>
              <a:rPr lang="en-US" dirty="0"/>
              <a:t>Large multidisciplinary data</a:t>
            </a:r>
          </a:p>
          <a:p>
            <a:pPr lvl="1"/>
            <a:r>
              <a:rPr lang="en-US" dirty="0"/>
              <a:t>Real-time steams</a:t>
            </a:r>
          </a:p>
          <a:p>
            <a:pPr lvl="1"/>
            <a:r>
              <a:rPr lang="en-US" dirty="0"/>
              <a:t>Structured and unstructured</a:t>
            </a:r>
          </a:p>
          <a:p>
            <a:r>
              <a:rPr lang="en-US" dirty="0"/>
              <a:t>Distributed communities</a:t>
            </a:r>
          </a:p>
          <a:p>
            <a:pPr lvl="1"/>
            <a:r>
              <a:rPr lang="en-US" dirty="0"/>
              <a:t>Virtual organizations</a:t>
            </a:r>
          </a:p>
          <a:p>
            <a:pPr lvl="1"/>
            <a:r>
              <a:rPr lang="en-US" dirty="0"/>
              <a:t>Socialization and management</a:t>
            </a:r>
          </a:p>
          <a:p>
            <a:r>
              <a:rPr lang="en-US" dirty="0"/>
              <a:t>Diverse expectations</a:t>
            </a:r>
          </a:p>
          <a:p>
            <a:pPr lvl="1"/>
            <a:r>
              <a:rPr lang="en-US" dirty="0"/>
              <a:t>Client-centric and infrastructure-centric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Changing Nature of Discovery</a:t>
            </a:r>
          </a:p>
        </p:txBody>
      </p:sp>
      <p:pic>
        <p:nvPicPr>
          <p:cNvPr id="5" name="Picture 2" descr="The Fourth Paradigm: Data-Intensive Scientific Discove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4" y="895350"/>
            <a:ext cx="2280935" cy="31349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TextBox 6"/>
          <p:cNvSpPr txBox="1"/>
          <p:nvPr/>
        </p:nvSpPr>
        <p:spPr>
          <a:xfrm>
            <a:off x="1066804" y="4781550"/>
            <a:ext cx="6575301" cy="627274"/>
          </a:xfrm>
          <a:prstGeom prst="rect">
            <a:avLst/>
          </a:prstGeom>
          <a:noFill/>
        </p:spPr>
        <p:txBody>
          <a:bodyPr wrap="none" lIns="72568" tIns="36284" rIns="72568" bIns="36284" rtlCol="0">
            <a:spAutoFit/>
          </a:bodyPr>
          <a:lstStyle/>
          <a:p>
            <a:r>
              <a:rPr lang="en-US" dirty="0">
                <a:hlinkClick r:id=""/>
              </a:rPr>
              <a:t>http://research.microsoft.com/en-us/collaboration/fourthparadigm/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846991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059659"/>
            <a:ext cx="8382000" cy="3023905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/>
              <a:t>Infrastructure as a Service (</a:t>
            </a:r>
            <a:r>
              <a:rPr lang="en-US" dirty="0" err="1"/>
              <a:t>IaaS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Provide a data center and a way to host client VMs and data.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Platform as a Service (</a:t>
            </a:r>
            <a:r>
              <a:rPr lang="en-US" dirty="0" err="1"/>
              <a:t>PaaS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Provide a programming environment to build a cloud application   </a:t>
            </a:r>
          </a:p>
          <a:p>
            <a:pPr lvl="2"/>
            <a:r>
              <a:rPr lang="en-US" dirty="0"/>
              <a:t>The cloud deploys and manages the app for the client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Software as a Service (</a:t>
            </a:r>
            <a:r>
              <a:rPr lang="en-US" dirty="0" err="1"/>
              <a:t>SaaS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Delivery of software from the cloud to the desktop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Cloud Landscape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71550"/>
            <a:ext cx="8382000" cy="2819399"/>
          </a:xfrm>
        </p:spPr>
        <p:txBody>
          <a:bodyPr>
            <a:normAutofit/>
          </a:bodyPr>
          <a:lstStyle/>
          <a:p>
            <a:r>
              <a:rPr lang="en-US" dirty="0"/>
              <a:t>Some examples based on MSR ongoing Cloud Research Engagements</a:t>
            </a: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" y="48838"/>
            <a:ext cx="5092700" cy="465512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AzureBLAST</a:t>
            </a:r>
            <a:r>
              <a:rPr lang="en-US" dirty="0"/>
              <a:t>*</a:t>
            </a: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982" y="57150"/>
            <a:ext cx="4771018" cy="1676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2" name="Picture 2" descr="http://www.cmu.edu/iso/images/excel200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09550"/>
            <a:ext cx="609600" cy="457200"/>
          </a:xfrm>
          <a:prstGeom prst="rect">
            <a:avLst/>
          </a:prstGeom>
          <a:noFill/>
          <a:extLst/>
        </p:spPr>
      </p:pic>
      <p:grpSp>
        <p:nvGrpSpPr>
          <p:cNvPr id="4" name="Group 83"/>
          <p:cNvGrpSpPr/>
          <p:nvPr/>
        </p:nvGrpSpPr>
        <p:grpSpPr>
          <a:xfrm>
            <a:off x="76202" y="2266950"/>
            <a:ext cx="4706607" cy="2613682"/>
            <a:chOff x="600076" y="3373091"/>
            <a:chExt cx="4706607" cy="3484909"/>
          </a:xfrm>
        </p:grpSpPr>
        <p:cxnSp>
          <p:nvCxnSpPr>
            <p:cNvPr id="85" name="Elbow Connector 18"/>
            <p:cNvCxnSpPr>
              <a:stCxn id="89" idx="2"/>
            </p:cNvCxnSpPr>
            <p:nvPr/>
          </p:nvCxnSpPr>
          <p:spPr>
            <a:xfrm rot="16200000" flipH="1">
              <a:off x="3006842" y="4337349"/>
              <a:ext cx="153770" cy="477595"/>
            </a:xfrm>
            <a:prstGeom prst="bentConnector2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AutoShape 65"/>
            <p:cNvCxnSpPr>
              <a:cxnSpLocks noChangeShapeType="1"/>
              <a:stCxn id="89" idx="1"/>
            </p:cNvCxnSpPr>
            <p:nvPr/>
          </p:nvCxnSpPr>
          <p:spPr bwMode="auto">
            <a:xfrm rot="10800000">
              <a:off x="2269650" y="3649233"/>
              <a:ext cx="176760" cy="656782"/>
            </a:xfrm>
            <a:prstGeom prst="bentConnector2">
              <a:avLst/>
            </a:prstGeom>
            <a:ln cmpd="sng">
              <a:headEnd type="triangle" w="med" len="med"/>
              <a:tailE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Oval 68"/>
            <p:cNvSpPr>
              <a:spLocks noChangeArrowheads="1"/>
            </p:cNvSpPr>
            <p:nvPr/>
          </p:nvSpPr>
          <p:spPr bwMode="auto">
            <a:xfrm>
              <a:off x="2254185" y="4230030"/>
              <a:ext cx="115571" cy="106771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8" name="Cloud"/>
            <p:cNvSpPr>
              <a:spLocks noChangeAspect="1" noEditPoints="1" noChangeArrowheads="1"/>
            </p:cNvSpPr>
            <p:nvPr/>
          </p:nvSpPr>
          <p:spPr bwMode="auto">
            <a:xfrm>
              <a:off x="1476797" y="3373091"/>
              <a:ext cx="1571203" cy="543589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  <a:cs typeface="Arial" pitchFamily="34" charset="0"/>
                </a:rPr>
                <a:t>selects DBs</a:t>
              </a:r>
              <a:r>
                <a:rPr kumimoji="0" lang="en-US" sz="900" b="1" i="0" u="none" strike="noStrike" cap="none" normalizeH="0" dirty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  <a:cs typeface="Arial" pitchFamily="34" charset="0"/>
                </a:rPr>
                <a:t> and</a:t>
              </a:r>
              <a:endParaRPr kumimoji="0" lang="en-US" sz="900" b="1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900" b="1" dirty="0">
                  <a:solidFill>
                    <a:srgbClr val="000000"/>
                  </a:solidFill>
                  <a:latin typeface="+mn-lt"/>
                  <a:cs typeface="Arial" pitchFamily="34" charset="0"/>
                </a:rPr>
                <a:t>i</a:t>
              </a:r>
              <a:r>
                <a:rPr lang="en-US" sz="900" b="1" baseline="0" dirty="0">
                  <a:solidFill>
                    <a:srgbClr val="000000"/>
                  </a:solidFill>
                  <a:latin typeface="+mn-lt"/>
                  <a:cs typeface="Arial" pitchFamily="34" charset="0"/>
                </a:rPr>
                <a:t>nput</a:t>
              </a:r>
              <a:r>
                <a:rPr lang="en-US" sz="900" b="1" dirty="0">
                  <a:solidFill>
                    <a:srgbClr val="000000"/>
                  </a:solidFill>
                  <a:latin typeface="+mn-lt"/>
                  <a:cs typeface="Arial" pitchFamily="34" charset="0"/>
                </a:rPr>
                <a:t> sequence</a:t>
              </a:r>
              <a:endParaRPr kumimoji="0" 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89" name="AutoShape 58"/>
            <p:cNvSpPr>
              <a:spLocks noChangeArrowheads="1"/>
            </p:cNvSpPr>
            <p:nvPr/>
          </p:nvSpPr>
          <p:spPr bwMode="auto">
            <a:xfrm>
              <a:off x="2446410" y="4112768"/>
              <a:ext cx="797037" cy="386494"/>
            </a:xfrm>
            <a:prstGeom prst="roundRect">
              <a:avLst>
                <a:gd name="adj" fmla="val 16667"/>
              </a:avLst>
            </a:prstGeom>
            <a:ln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marR="0" lvl="0" indent="0" algn="ctr" defTabSz="914099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>
                  <a:solidFill>
                    <a:schemeClr val="bg1"/>
                  </a:solidFill>
                </a:rPr>
                <a:t>Web Role</a:t>
              </a:r>
            </a:p>
          </p:txBody>
        </p:sp>
        <p:grpSp>
          <p:nvGrpSpPr>
            <p:cNvPr id="5" name="Group 26"/>
            <p:cNvGrpSpPr/>
            <p:nvPr/>
          </p:nvGrpSpPr>
          <p:grpSpPr>
            <a:xfrm rot="5400000">
              <a:off x="3531560" y="4964988"/>
              <a:ext cx="251374" cy="115639"/>
              <a:chOff x="3733800" y="4248762"/>
              <a:chExt cx="534194" cy="172426"/>
            </a:xfrm>
          </p:grpSpPr>
          <p:cxnSp>
            <p:nvCxnSpPr>
              <p:cNvPr id="121" name="Straight Connector 9"/>
              <p:cNvCxnSpPr/>
              <p:nvPr/>
            </p:nvCxnSpPr>
            <p:spPr>
              <a:xfrm>
                <a:off x="3733800" y="4248762"/>
                <a:ext cx="533400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>
                <a:off x="3733800" y="4401162"/>
                <a:ext cx="533400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rot="5400000">
                <a:off x="4190206" y="4325756"/>
                <a:ext cx="153988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rot="5400000">
                <a:off x="4114800" y="4343400"/>
                <a:ext cx="153988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3"/>
              <p:cNvCxnSpPr/>
              <p:nvPr/>
            </p:nvCxnSpPr>
            <p:spPr>
              <a:xfrm rot="5400000">
                <a:off x="4037012" y="4343400"/>
                <a:ext cx="153988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>
              <a:xfrm rot="5400000">
                <a:off x="3962400" y="4343400"/>
                <a:ext cx="153988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1" name="AutoShape 64"/>
            <p:cNvSpPr>
              <a:spLocks noChangeArrowheads="1"/>
            </p:cNvSpPr>
            <p:nvPr/>
          </p:nvSpPr>
          <p:spPr bwMode="auto">
            <a:xfrm>
              <a:off x="3322524" y="4210812"/>
              <a:ext cx="783827" cy="582583"/>
            </a:xfrm>
            <a:prstGeom prst="roundRect">
              <a:avLst>
                <a:gd name="adj" fmla="val 16667"/>
              </a:avLst>
            </a:prstGeom>
            <a:ln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marR="0" lvl="0" indent="0" algn="ctr" defTabSz="914099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800" dirty="0">
                  <a:solidFill>
                    <a:schemeClr val="tx1"/>
                  </a:solidFill>
                </a:rPr>
                <a:t>Input Splitter</a:t>
              </a:r>
            </a:p>
            <a:p>
              <a:pPr marR="0" lvl="0" indent="0" algn="ctr" defTabSz="914099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800" dirty="0">
                  <a:solidFill>
                    <a:schemeClr val="tx1"/>
                  </a:solidFill>
                </a:rPr>
                <a:t>Worker</a:t>
              </a:r>
              <a:r>
                <a:rPr lang="en-US" sz="900" dirty="0">
                  <a:solidFill>
                    <a:schemeClr val="tx1"/>
                  </a:solidFill>
                </a:rPr>
                <a:t> Role</a:t>
              </a:r>
            </a:p>
          </p:txBody>
        </p:sp>
        <p:cxnSp>
          <p:nvCxnSpPr>
            <p:cNvPr id="92" name="Straight Arrow Connector 91"/>
            <p:cNvCxnSpPr>
              <a:stCxn id="91" idx="2"/>
            </p:cNvCxnSpPr>
            <p:nvPr/>
          </p:nvCxnSpPr>
          <p:spPr>
            <a:xfrm rot="5400000">
              <a:off x="3603608" y="4835313"/>
              <a:ext cx="152749" cy="68911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AutoShape 64"/>
            <p:cNvSpPr>
              <a:spLocks noChangeArrowheads="1"/>
            </p:cNvSpPr>
            <p:nvPr/>
          </p:nvSpPr>
          <p:spPr bwMode="auto">
            <a:xfrm>
              <a:off x="4522248" y="5240273"/>
              <a:ext cx="784435" cy="533560"/>
            </a:xfrm>
            <a:prstGeom prst="roundRect">
              <a:avLst>
                <a:gd name="adj" fmla="val 16667"/>
              </a:avLst>
            </a:prstGeom>
            <a:ln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marR="0" lvl="0" indent="0" algn="ctr" defTabSz="914099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700" dirty="0">
                  <a:solidFill>
                    <a:schemeClr val="tx1"/>
                  </a:solidFill>
                </a:rPr>
                <a:t>BLAST</a:t>
              </a:r>
            </a:p>
            <a:p>
              <a:pPr marR="0" lvl="0" indent="0" algn="ctr" defTabSz="914099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700" dirty="0">
                  <a:solidFill>
                    <a:schemeClr val="tx1"/>
                  </a:solidFill>
                </a:rPr>
                <a:t>Execution</a:t>
              </a:r>
            </a:p>
            <a:p>
              <a:pPr marR="0" lvl="0" indent="0" algn="ctr" defTabSz="914099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700" dirty="0">
                  <a:solidFill>
                    <a:schemeClr val="tx1"/>
                  </a:solidFill>
                </a:rPr>
                <a:t>Worker </a:t>
              </a:r>
            </a:p>
            <a:p>
              <a:pPr marR="0" lvl="0" indent="0" algn="ctr" defTabSz="914099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700" dirty="0">
                  <a:solidFill>
                    <a:schemeClr val="tx1"/>
                  </a:solidFill>
                </a:rPr>
                <a:t>Role #n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3507097" y="5387340"/>
              <a:ext cx="44028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+mn-lt"/>
                </a:rPr>
                <a:t>….</a:t>
              </a:r>
            </a:p>
          </p:txBody>
        </p:sp>
        <p:sp>
          <p:nvSpPr>
            <p:cNvPr id="95" name="AutoShape 64"/>
            <p:cNvSpPr>
              <a:spLocks noChangeArrowheads="1"/>
            </p:cNvSpPr>
            <p:nvPr/>
          </p:nvSpPr>
          <p:spPr bwMode="auto">
            <a:xfrm>
              <a:off x="3414811" y="6433154"/>
              <a:ext cx="830577" cy="424846"/>
            </a:xfrm>
            <a:prstGeom prst="roundRect">
              <a:avLst>
                <a:gd name="adj" fmla="val 16667"/>
              </a:avLst>
            </a:prstGeom>
            <a:ln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marR="0" lvl="0" indent="0" algn="ctr" defTabSz="914099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900" dirty="0">
                  <a:solidFill>
                    <a:schemeClr val="tx1"/>
                  </a:solidFill>
                </a:rPr>
                <a:t>Combiner</a:t>
              </a:r>
            </a:p>
            <a:p>
              <a:pPr marR="0" lvl="0" indent="0" algn="ctr" defTabSz="914099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900" dirty="0">
                  <a:solidFill>
                    <a:schemeClr val="tx1"/>
                  </a:solidFill>
                </a:rPr>
                <a:t>Worker Rol</a:t>
              </a:r>
              <a:r>
                <a:rPr lang="en-US" sz="1000" dirty="0">
                  <a:solidFill>
                    <a:schemeClr val="tx1"/>
                  </a:solidFill>
                </a:rPr>
                <a:t>e</a:t>
              </a:r>
            </a:p>
          </p:txBody>
        </p:sp>
        <p:grpSp>
          <p:nvGrpSpPr>
            <p:cNvPr id="6" name="Group 26"/>
            <p:cNvGrpSpPr/>
            <p:nvPr/>
          </p:nvGrpSpPr>
          <p:grpSpPr>
            <a:xfrm rot="5400000">
              <a:off x="3577703" y="6043472"/>
              <a:ext cx="251374" cy="115639"/>
              <a:chOff x="3733800" y="4248762"/>
              <a:chExt cx="534194" cy="172426"/>
            </a:xfrm>
          </p:grpSpPr>
          <p:cxnSp>
            <p:nvCxnSpPr>
              <p:cNvPr id="115" name="Straight Connector 114"/>
              <p:cNvCxnSpPr/>
              <p:nvPr/>
            </p:nvCxnSpPr>
            <p:spPr>
              <a:xfrm>
                <a:off x="3733800" y="4248762"/>
                <a:ext cx="533400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>
                <a:off x="3733800" y="4401162"/>
                <a:ext cx="533400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rot="5400000">
                <a:off x="4190206" y="4325756"/>
                <a:ext cx="153988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 rot="5400000">
                <a:off x="4114800" y="4343400"/>
                <a:ext cx="153988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rot="5400000">
                <a:off x="4037012" y="4343400"/>
                <a:ext cx="153988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 rot="5400000">
                <a:off x="3962400" y="4343400"/>
                <a:ext cx="153988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7" name="Straight Arrow Connector 96"/>
            <p:cNvCxnSpPr/>
            <p:nvPr/>
          </p:nvCxnSpPr>
          <p:spPr>
            <a:xfrm rot="16200000" flipH="1">
              <a:off x="3275422" y="5567148"/>
              <a:ext cx="163418" cy="576790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>
              <a:stCxn id="93" idx="2"/>
            </p:cNvCxnSpPr>
            <p:nvPr/>
          </p:nvCxnSpPr>
          <p:spPr>
            <a:xfrm rot="5400000">
              <a:off x="4244429" y="5267218"/>
              <a:ext cx="163418" cy="1176651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/>
            <p:nvPr/>
          </p:nvCxnSpPr>
          <p:spPr>
            <a:xfrm rot="16200000" flipV="1">
              <a:off x="3687351" y="6274054"/>
              <a:ext cx="147066" cy="138430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Flowchart: Magnetic Disk 23"/>
            <p:cNvSpPr/>
            <p:nvPr/>
          </p:nvSpPr>
          <p:spPr>
            <a:xfrm>
              <a:off x="600076" y="5594098"/>
              <a:ext cx="1661155" cy="1176528"/>
            </a:xfrm>
            <a:prstGeom prst="flowChartMagneticDisk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646218" y="6318758"/>
              <a:ext cx="784435" cy="30480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Genome</a:t>
              </a:r>
            </a:p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DB 1</a:t>
              </a:r>
            </a:p>
          </p:txBody>
        </p:sp>
        <p:sp>
          <p:nvSpPr>
            <p:cNvPr id="102" name="Oval 101"/>
            <p:cNvSpPr/>
            <p:nvPr/>
          </p:nvSpPr>
          <p:spPr>
            <a:xfrm>
              <a:off x="1476797" y="6318758"/>
              <a:ext cx="738291" cy="30480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Genome</a:t>
              </a:r>
            </a:p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DB K</a:t>
              </a:r>
            </a:p>
          </p:txBody>
        </p:sp>
        <p:sp>
          <p:nvSpPr>
            <p:cNvPr id="103" name="Oval 102"/>
            <p:cNvSpPr/>
            <p:nvPr/>
          </p:nvSpPr>
          <p:spPr>
            <a:xfrm>
              <a:off x="1338366" y="5975605"/>
              <a:ext cx="876721" cy="30480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solidFill>
                    <a:schemeClr val="tx1"/>
                  </a:solidFill>
                </a:rPr>
                <a:t>BLAST DB</a:t>
              </a:r>
            </a:p>
            <a:p>
              <a:pPr algn="ctr"/>
              <a:r>
                <a:rPr lang="en-US" sz="600" dirty="0">
                  <a:solidFill>
                    <a:schemeClr val="tx1"/>
                  </a:solidFill>
                </a:rPr>
                <a:t>Configuration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830792" y="5681471"/>
              <a:ext cx="1107437" cy="697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000000"/>
                  </a:solidFill>
                </a:rPr>
                <a:t>Azure Blob Storage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cxnSp>
          <p:nvCxnSpPr>
            <p:cNvPr id="105" name="Straight Connector 104"/>
            <p:cNvCxnSpPr/>
            <p:nvPr/>
          </p:nvCxnSpPr>
          <p:spPr>
            <a:xfrm flipV="1">
              <a:off x="2076658" y="6182362"/>
              <a:ext cx="2722448" cy="16341"/>
            </a:xfrm>
            <a:prstGeom prst="line">
              <a:avLst/>
            </a:prstGeom>
            <a:ln w="25400"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/>
            <p:cNvCxnSpPr/>
            <p:nvPr/>
          </p:nvCxnSpPr>
          <p:spPr>
            <a:xfrm rot="5400000" flipH="1" flipV="1">
              <a:off x="2751956" y="5980969"/>
              <a:ext cx="402846" cy="962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>
              <a:endCxn id="93" idx="2"/>
            </p:cNvCxnSpPr>
            <p:nvPr/>
          </p:nvCxnSpPr>
          <p:spPr>
            <a:xfrm rot="5400000" flipH="1" flipV="1">
              <a:off x="4652522" y="5920419"/>
              <a:ext cx="408529" cy="115358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/>
            <p:cNvCxnSpPr/>
            <p:nvPr/>
          </p:nvCxnSpPr>
          <p:spPr>
            <a:xfrm flipV="1">
              <a:off x="3276381" y="5093208"/>
              <a:ext cx="346074" cy="147066"/>
            </a:xfrm>
            <a:prstGeom prst="straightConnector1">
              <a:avLst/>
            </a:prstGeom>
            <a:ln w="25400"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/>
            <p:cNvCxnSpPr/>
            <p:nvPr/>
          </p:nvCxnSpPr>
          <p:spPr>
            <a:xfrm rot="10800000">
              <a:off x="3691670" y="5093208"/>
              <a:ext cx="830577" cy="196088"/>
            </a:xfrm>
            <a:prstGeom prst="straightConnector1">
              <a:avLst/>
            </a:prstGeom>
            <a:ln w="25400"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>
              <a:endCxn id="95" idx="1"/>
            </p:cNvCxnSpPr>
            <p:nvPr/>
          </p:nvCxnSpPr>
          <p:spPr>
            <a:xfrm>
              <a:off x="2269650" y="6416802"/>
              <a:ext cx="1145160" cy="228776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>
              <a:stCxn id="100" idx="1"/>
            </p:cNvCxnSpPr>
            <p:nvPr/>
          </p:nvCxnSpPr>
          <p:spPr>
            <a:xfrm rot="5400000" flipH="1" flipV="1">
              <a:off x="845732" y="4501602"/>
              <a:ext cx="1677418" cy="507575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AutoShape 64"/>
            <p:cNvSpPr>
              <a:spLocks noChangeArrowheads="1"/>
            </p:cNvSpPr>
            <p:nvPr/>
          </p:nvSpPr>
          <p:spPr bwMode="auto">
            <a:xfrm>
              <a:off x="2491947" y="5240274"/>
              <a:ext cx="784434" cy="533560"/>
            </a:xfrm>
            <a:prstGeom prst="roundRect">
              <a:avLst>
                <a:gd name="adj" fmla="val 16667"/>
              </a:avLst>
            </a:prstGeom>
            <a:ln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marR="0" lvl="0" indent="0" algn="ctr" defTabSz="914099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700" dirty="0">
                  <a:solidFill>
                    <a:schemeClr val="tx1"/>
                  </a:solidFill>
                </a:rPr>
                <a:t>BLAST</a:t>
              </a:r>
            </a:p>
            <a:p>
              <a:pPr marR="0" lvl="0" indent="0" algn="ctr" defTabSz="914099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700" dirty="0">
                  <a:solidFill>
                    <a:schemeClr val="tx1"/>
                  </a:solidFill>
                </a:rPr>
                <a:t>Execution</a:t>
              </a:r>
            </a:p>
            <a:p>
              <a:pPr marR="0" lvl="0" indent="0" algn="ctr" defTabSz="914099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700" dirty="0">
                  <a:solidFill>
                    <a:schemeClr val="tx1"/>
                  </a:solidFill>
                </a:rPr>
                <a:t>Worker </a:t>
              </a:r>
              <a:endParaRPr lang="en-US" sz="1050" dirty="0">
                <a:solidFill>
                  <a:schemeClr val="tx1"/>
                </a:solidFill>
              </a:endParaRPr>
            </a:p>
            <a:p>
              <a:pPr marR="0" lvl="0" indent="0" algn="ctr" defTabSz="914099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900" dirty="0">
                  <a:solidFill>
                    <a:schemeClr val="tx1"/>
                  </a:solidFill>
                </a:rPr>
                <a:t>Role #1</a:t>
              </a: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4496055" y="6269735"/>
              <a:ext cx="18473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  <p:pic>
          <p:nvPicPr>
            <p:cNvPr id="114" name="Picture 1" descr="C:\Users\reed\AppData\Local\Microsoft\Windows\Temporary Internet Files\Content.IE5\5XBZ854L\MCj03052750000[1]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6967" y="3629025"/>
              <a:ext cx="571023" cy="1225550"/>
            </a:xfrm>
            <a:prstGeom prst="rect">
              <a:avLst/>
            </a:prstGeom>
            <a:noFill/>
          </p:spPr>
        </p:pic>
      </p:grpSp>
      <p:pic>
        <p:nvPicPr>
          <p:cNvPr id="127" name="Picture 10" descr="image00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2" y="2038350"/>
            <a:ext cx="3999367" cy="1981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sp>
        <p:nvSpPr>
          <p:cNvPr id="128" name="TextBox 127"/>
          <p:cNvSpPr txBox="1"/>
          <p:nvPr/>
        </p:nvSpPr>
        <p:spPr>
          <a:xfrm>
            <a:off x="152400" y="742951"/>
            <a:ext cx="4038600" cy="1175561"/>
          </a:xfrm>
          <a:prstGeom prst="rect">
            <a:avLst/>
          </a:prstGeom>
          <a:noFill/>
        </p:spPr>
        <p:txBody>
          <a:bodyPr wrap="square" lIns="5953" tIns="2976" rIns="5953" bIns="2976" rtlCol="0">
            <a:spAutoFit/>
          </a:bodyPr>
          <a:lstStyle/>
          <a:p>
            <a:pPr defTabSz="408162"/>
            <a:r>
              <a:rPr lang="en-US" sz="1600" b="1" dirty="0">
                <a:solidFill>
                  <a:prstClr val="black"/>
                </a:solidFill>
                <a:latin typeface="Candara" pitchFamily="34" charset="0"/>
              </a:rPr>
              <a:t>Seamless Experience</a:t>
            </a:r>
          </a:p>
          <a:p>
            <a:pPr marL="106292" indent="-106292" algn="just" defTabSz="408162">
              <a:buFont typeface="Arial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Candara" pitchFamily="34" charset="0"/>
              </a:rPr>
              <a:t>Evaluate data and invoke computational models from Excel.</a:t>
            </a:r>
          </a:p>
          <a:p>
            <a:pPr marL="106292" indent="-106292" algn="just" defTabSz="408162">
              <a:buFont typeface="Arial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Candara" pitchFamily="34" charset="0"/>
              </a:rPr>
              <a:t>Computationally heavy analysis done close to large database of curated data.</a:t>
            </a:r>
          </a:p>
          <a:p>
            <a:pPr marL="106292" indent="-106292" algn="just" defTabSz="408162">
              <a:buFont typeface="Arial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Candara" pitchFamily="34" charset="0"/>
              </a:rPr>
              <a:t>Scalable for large, surge computationally heavy analysis.</a:t>
            </a:r>
          </a:p>
          <a:p>
            <a:pPr marL="106292" indent="-106292" algn="just" defTabSz="408162">
              <a:buFont typeface="Arial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Candara" pitchFamily="34" charset="0"/>
              </a:rPr>
              <a:t>Test local, run on the cloud.</a:t>
            </a:r>
          </a:p>
        </p:txBody>
      </p:sp>
      <p:sp>
        <p:nvSpPr>
          <p:cNvPr id="3" name="Rectangle 2"/>
          <p:cNvSpPr/>
          <p:nvPr/>
        </p:nvSpPr>
        <p:spPr>
          <a:xfrm>
            <a:off x="4495800" y="4085332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/>
              <a:t>*The </a:t>
            </a:r>
            <a:r>
              <a:rPr lang="en-US" sz="1600" b="1" dirty="0"/>
              <a:t>Basic</a:t>
            </a:r>
            <a:r>
              <a:rPr lang="en-US" sz="1600" dirty="0"/>
              <a:t> </a:t>
            </a:r>
            <a:r>
              <a:rPr lang="en-US" sz="1600" b="1" dirty="0"/>
              <a:t>Local</a:t>
            </a:r>
            <a:r>
              <a:rPr lang="en-US" sz="1600" dirty="0"/>
              <a:t> </a:t>
            </a:r>
            <a:r>
              <a:rPr lang="en-US" sz="1600" b="1" dirty="0"/>
              <a:t>Alignment</a:t>
            </a:r>
            <a:r>
              <a:rPr lang="en-US" sz="1600" dirty="0"/>
              <a:t> </a:t>
            </a:r>
            <a:r>
              <a:rPr lang="en-US" sz="1600" b="1" dirty="0"/>
              <a:t>Search</a:t>
            </a:r>
            <a:r>
              <a:rPr lang="en-US" sz="1600" dirty="0"/>
              <a:t> </a:t>
            </a:r>
            <a:r>
              <a:rPr lang="en-US" sz="1600" b="1" dirty="0"/>
              <a:t>Tool</a:t>
            </a:r>
            <a:r>
              <a:rPr lang="en-US" sz="1600" dirty="0"/>
              <a:t> (</a:t>
            </a:r>
            <a:r>
              <a:rPr lang="en-US" sz="1600" b="1" dirty="0"/>
              <a:t>BLAST</a:t>
            </a:r>
            <a:r>
              <a:rPr lang="en-US" sz="1600" dirty="0"/>
              <a:t>) finds regions of local similarity between sequences. The program compares nucleotide or protein sequences to sequence databases</a:t>
            </a:r>
            <a:endParaRPr lang="de-DE" sz="1600" dirty="0"/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Making Excel the user interface to the cloud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047750"/>
            <a:ext cx="9108307" cy="3200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itle 66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479822"/>
          </a:xfrm>
        </p:spPr>
        <p:txBody>
          <a:bodyPr>
            <a:noAutofit/>
          </a:bodyPr>
          <a:lstStyle/>
          <a:p>
            <a:r>
              <a:rPr lang="en-US" sz="2800" dirty="0" err="1">
                <a:latin typeface="Candara" pitchFamily="34" charset="0"/>
                <a:ea typeface="Verdana" pitchFamily="34" charset="0"/>
                <a:cs typeface="Verdana" pitchFamily="34" charset="0"/>
              </a:rPr>
              <a:t>AzureMODIS</a:t>
            </a:r>
            <a:r>
              <a:rPr lang="en-US" sz="2800" dirty="0">
                <a:latin typeface="Candara" pitchFamily="34" charset="0"/>
                <a:ea typeface="Verdana" pitchFamily="34" charset="0"/>
                <a:cs typeface="Verdana" pitchFamily="34" charset="0"/>
              </a:rPr>
              <a:t> – </a:t>
            </a:r>
            <a:r>
              <a:rPr lang="en-US" sz="2800" i="1" dirty="0">
                <a:latin typeface="Candara" pitchFamily="34" charset="0"/>
                <a:ea typeface="Verdana" pitchFamily="34" charset="0"/>
                <a:cs typeface="Verdana" pitchFamily="34" charset="0"/>
              </a:rPr>
              <a:t>Azure Service for Remote Sensing </a:t>
            </a:r>
            <a:r>
              <a:rPr lang="en-US" sz="2800" i="1" dirty="0" err="1">
                <a:latin typeface="Candara" pitchFamily="34" charset="0"/>
                <a:ea typeface="Verdana" pitchFamily="34" charset="0"/>
                <a:cs typeface="Verdana" pitchFamily="34" charset="0"/>
              </a:rPr>
              <a:t>Geoscience</a:t>
            </a:r>
            <a:endParaRPr lang="en-US" sz="2800" i="1" dirty="0">
              <a:latin typeface="Candara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590551"/>
            <a:ext cx="4648200" cy="4325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http://veimages.gsfc.nasa.gov/276/MODIS1000060_m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645722"/>
            <a:ext cx="2514600" cy="3145229"/>
          </a:xfrm>
          <a:prstGeom prst="rect">
            <a:avLst/>
          </a:prstGeom>
          <a:noFill/>
        </p:spPr>
      </p:pic>
      <p:sp>
        <p:nvSpPr>
          <p:cNvPr id="7" name="Content Placeholder 7"/>
          <p:cNvSpPr txBox="1">
            <a:spLocks/>
          </p:cNvSpPr>
          <p:nvPr/>
        </p:nvSpPr>
        <p:spPr>
          <a:xfrm>
            <a:off x="0" y="3810676"/>
            <a:ext cx="4724400" cy="1123274"/>
          </a:xfrm>
          <a:prstGeom prst="rect">
            <a:avLst/>
          </a:prstGeom>
        </p:spPr>
        <p:txBody>
          <a:bodyPr/>
          <a:lstStyle/>
          <a:p>
            <a:pPr indent="-306121" defTabSz="408162">
              <a:spcBef>
                <a:spcPct val="20000"/>
              </a:spcBef>
              <a:defRPr/>
            </a:pPr>
            <a:r>
              <a:rPr lang="en-US" sz="1000" b="1" dirty="0">
                <a:solidFill>
                  <a:prstClr val="black"/>
                </a:solidFill>
                <a:latin typeface="Candara" pitchFamily="34" charset="0"/>
              </a:rPr>
              <a:t>5 TB (~600K files) upload of 9 different imagery products from 15 different locations (~6 days of download) </a:t>
            </a:r>
          </a:p>
          <a:p>
            <a:pPr indent="-306121" defTabSz="408162">
              <a:spcBef>
                <a:spcPct val="20000"/>
              </a:spcBef>
              <a:defRPr/>
            </a:pPr>
            <a:r>
              <a:rPr lang="en-US" sz="1000" b="1" dirty="0">
                <a:solidFill>
                  <a:prstClr val="black"/>
                </a:solidFill>
                <a:latin typeface="Candara" pitchFamily="34" charset="0"/>
              </a:rPr>
              <a:t>4 TB </a:t>
            </a:r>
            <a:r>
              <a:rPr lang="en-US" sz="1000" b="1" dirty="0" err="1">
                <a:solidFill>
                  <a:prstClr val="black"/>
                </a:solidFill>
                <a:latin typeface="Candara" pitchFamily="34" charset="0"/>
              </a:rPr>
              <a:t>reprojected</a:t>
            </a:r>
            <a:r>
              <a:rPr lang="en-US" sz="1000" b="1" dirty="0">
                <a:solidFill>
                  <a:prstClr val="black"/>
                </a:solidFill>
                <a:latin typeface="Candara" pitchFamily="34" charset="0"/>
              </a:rPr>
              <a:t> harmonized imagery ~35000 </a:t>
            </a:r>
            <a:r>
              <a:rPr lang="en-US" sz="1000" b="1" dirty="0" err="1">
                <a:solidFill>
                  <a:prstClr val="black"/>
                </a:solidFill>
                <a:latin typeface="Candara" pitchFamily="34" charset="0"/>
              </a:rPr>
              <a:t>cpu</a:t>
            </a:r>
            <a:r>
              <a:rPr lang="en-US" sz="1000" b="1" dirty="0">
                <a:solidFill>
                  <a:prstClr val="black"/>
                </a:solidFill>
                <a:latin typeface="Candara" pitchFamily="34" charset="0"/>
              </a:rPr>
              <a:t> hours</a:t>
            </a:r>
          </a:p>
          <a:p>
            <a:pPr indent="-306121" defTabSz="408162">
              <a:spcBef>
                <a:spcPct val="20000"/>
              </a:spcBef>
              <a:defRPr/>
            </a:pPr>
            <a:r>
              <a:rPr lang="en-US" sz="1000" b="1" dirty="0">
                <a:solidFill>
                  <a:prstClr val="black"/>
                </a:solidFill>
                <a:latin typeface="Candara" pitchFamily="34" charset="0"/>
              </a:rPr>
              <a:t>50 GB reduced science variable results ~18000 </a:t>
            </a:r>
            <a:r>
              <a:rPr lang="en-US" sz="1000" b="1" dirty="0" err="1">
                <a:solidFill>
                  <a:prstClr val="black"/>
                </a:solidFill>
                <a:latin typeface="Candara" pitchFamily="34" charset="0"/>
              </a:rPr>
              <a:t>cpu</a:t>
            </a:r>
            <a:r>
              <a:rPr lang="en-US" sz="1000" b="1" dirty="0">
                <a:solidFill>
                  <a:prstClr val="black"/>
                </a:solidFill>
                <a:latin typeface="Candara" pitchFamily="34" charset="0"/>
              </a:rPr>
              <a:t> hours (~14 hour download)</a:t>
            </a:r>
          </a:p>
          <a:p>
            <a:pPr indent="-306121" defTabSz="408162">
              <a:spcBef>
                <a:spcPct val="20000"/>
              </a:spcBef>
              <a:defRPr/>
            </a:pPr>
            <a:r>
              <a:rPr lang="en-US" sz="1000" b="1" dirty="0">
                <a:solidFill>
                  <a:prstClr val="black"/>
                </a:solidFill>
                <a:latin typeface="Candara" pitchFamily="34" charset="0"/>
              </a:rPr>
              <a:t>50 GB additional reduced science analysis results ~18000 </a:t>
            </a:r>
            <a:r>
              <a:rPr lang="en-US" sz="1000" b="1" dirty="0" err="1">
                <a:solidFill>
                  <a:prstClr val="black"/>
                </a:solidFill>
                <a:latin typeface="Candara" pitchFamily="34" charset="0"/>
              </a:rPr>
              <a:t>cpu</a:t>
            </a:r>
            <a:r>
              <a:rPr lang="en-US" sz="1000" b="1" dirty="0">
                <a:solidFill>
                  <a:prstClr val="black"/>
                </a:solidFill>
                <a:latin typeface="Candara" pitchFamily="34" charset="0"/>
              </a:rPr>
              <a:t> hours  (~14 hour download)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971550"/>
            <a:ext cx="5943600" cy="3200400"/>
          </a:xfrm>
        </p:spPr>
        <p:txBody>
          <a:bodyPr>
            <a:noAutofit/>
          </a:bodyPr>
          <a:lstStyle/>
          <a:p>
            <a:r>
              <a:rPr lang="en-US" sz="2000" dirty="0">
                <a:latin typeface="Calibri" pitchFamily="34" charset="0"/>
              </a:rPr>
              <a:t>Newcastle University, UK </a:t>
            </a:r>
            <a:r>
              <a:rPr lang="en-US" dirty="0">
                <a:latin typeface="Calibri" pitchFamily="34" charset="0"/>
              </a:rPr>
              <a:t>-</a:t>
            </a:r>
            <a:r>
              <a:rPr lang="en-US" sz="2000" dirty="0">
                <a:latin typeface="Calibri" pitchFamily="34" charset="0"/>
              </a:rPr>
              <a:t>Paul Watson </a:t>
            </a:r>
          </a:p>
          <a:p>
            <a:pPr lvl="1"/>
            <a:r>
              <a:rPr lang="en-US" sz="1600" dirty="0">
                <a:latin typeface="Calibri" pitchFamily="34" charset="0"/>
              </a:rPr>
              <a:t>Investigating applicability of </a:t>
            </a:r>
            <a:br>
              <a:rPr lang="en-US" sz="1600" dirty="0">
                <a:latin typeface="Calibri" pitchFamily="34" charset="0"/>
              </a:rPr>
            </a:br>
            <a:r>
              <a:rPr lang="en-US" sz="1600" dirty="0">
                <a:latin typeface="Calibri" pitchFamily="34" charset="0"/>
              </a:rPr>
              <a:t>commercial clouds for scientific research</a:t>
            </a:r>
          </a:p>
          <a:p>
            <a:pPr lvl="1"/>
            <a:r>
              <a:rPr lang="en-US" sz="1600" dirty="0">
                <a:latin typeface="Calibri" pitchFamily="34" charset="0"/>
              </a:rPr>
              <a:t>Build a working prototype for use-cases </a:t>
            </a:r>
            <a:br>
              <a:rPr lang="en-US" sz="1600" dirty="0">
                <a:latin typeface="Calibri" pitchFamily="34" charset="0"/>
              </a:rPr>
            </a:br>
            <a:r>
              <a:rPr lang="en-US" sz="1600" dirty="0">
                <a:latin typeface="Calibri" pitchFamily="34" charset="0"/>
              </a:rPr>
              <a:t>in chemo-informatics</a:t>
            </a:r>
          </a:p>
          <a:p>
            <a:pPr lvl="1"/>
            <a:r>
              <a:rPr lang="en-US" sz="1600" dirty="0">
                <a:latin typeface="Calibri" pitchFamily="34" charset="0"/>
              </a:rPr>
              <a:t>Uses Microsoft technologies to build science-related services (Windows Azure, </a:t>
            </a:r>
            <a:r>
              <a:rPr lang="en-US" sz="1600" dirty="0" err="1">
                <a:latin typeface="Calibri" pitchFamily="34" charset="0"/>
              </a:rPr>
              <a:t>Silverlight</a:t>
            </a:r>
            <a:r>
              <a:rPr lang="en-US" sz="1600" dirty="0">
                <a:latin typeface="Calibri" pitchFamily="34" charset="0"/>
              </a:rPr>
              <a:t>…)</a:t>
            </a:r>
            <a:endParaRPr lang="en-US" sz="2000" dirty="0">
              <a:latin typeface="Calibri" pitchFamily="34" charset="0"/>
            </a:endParaRPr>
          </a:p>
          <a:p>
            <a:pPr lvl="1"/>
            <a:r>
              <a:rPr lang="en-US" sz="1800" dirty="0">
                <a:latin typeface="Calibri" pitchFamily="34" charset="0"/>
              </a:rPr>
              <a:t>Exploits Azure and Amazon Clouds</a:t>
            </a:r>
          </a:p>
          <a:p>
            <a:r>
              <a:rPr lang="en-US" sz="2000" dirty="0"/>
              <a:t>Built initial proof-of-concept</a:t>
            </a:r>
          </a:p>
          <a:p>
            <a:pPr lvl="1"/>
            <a:r>
              <a:rPr lang="en-US" sz="1600" dirty="0" err="1"/>
              <a:t>Silverlight</a:t>
            </a:r>
            <a:r>
              <a:rPr lang="en-US" sz="1600" dirty="0"/>
              <a:t> UI for basic Quantitative Structure-</a:t>
            </a:r>
            <a:br>
              <a:rPr lang="en-US" sz="1600" dirty="0"/>
            </a:br>
            <a:r>
              <a:rPr lang="en-US" sz="1600" dirty="0"/>
              <a:t>Analysis Relationship (QSAR) modeling</a:t>
            </a:r>
          </a:p>
          <a:p>
            <a:pPr lvl="1"/>
            <a:r>
              <a:rPr lang="en-US" sz="1600" dirty="0"/>
              <a:t>Demonstrated ability to scale QSAR computations</a:t>
            </a:r>
            <a:br>
              <a:rPr lang="en-US" sz="1600" dirty="0"/>
            </a:br>
            <a:r>
              <a:rPr lang="en-US" sz="1600" dirty="0"/>
              <a:t>in Windows Azure </a:t>
            </a:r>
            <a:endParaRPr lang="en-US" sz="2200" dirty="0"/>
          </a:p>
          <a:p>
            <a:pPr lvl="1"/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Project JUNIOR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-323850"/>
            <a:ext cx="5105400" cy="30829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75428" y="2876550"/>
            <a:ext cx="4268572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Dynamic shared state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/>
              <a:t>multiplayer games, virtual worlds, </a:t>
            </a:r>
            <a:r>
              <a:rPr lang="en-US"/>
              <a:t>social networks</a:t>
            </a:r>
            <a:endParaRPr lang="en-US" dirty="0"/>
          </a:p>
          <a:p>
            <a:pPr lvl="2"/>
            <a:r>
              <a:rPr lang="en-US" dirty="0"/>
              <a:t>New modalities of collaboration</a:t>
            </a:r>
          </a:p>
        </p:txBody>
      </p:sp>
      <p:pic>
        <p:nvPicPr>
          <p:cNvPr id="4" name="Picture 3" descr="socialnetwo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2600" y="1733550"/>
            <a:ext cx="2590800" cy="1943100"/>
          </a:xfrm>
          <a:prstGeom prst="rect">
            <a:avLst/>
          </a:prstGeom>
        </p:spPr>
      </p:pic>
      <p:pic>
        <p:nvPicPr>
          <p:cNvPr id="5" name="Picture 4" descr="xbo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2" y="2266951"/>
            <a:ext cx="3952875" cy="261937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Reaching Out:  Azure Research Engagement project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895351"/>
            <a:ext cx="8382000" cy="3761345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In the U.S.  </a:t>
            </a:r>
          </a:p>
          <a:p>
            <a:pPr lvl="1">
              <a:buNone/>
            </a:pPr>
            <a:r>
              <a:rPr lang="en-US" dirty="0">
                <a:solidFill>
                  <a:schemeClr val="tx1"/>
                </a:solidFill>
              </a:rPr>
              <a:t>Memorandum of Understanding with the National Science Foundation</a:t>
            </a:r>
          </a:p>
          <a:p>
            <a:pPr marL="400050" lvl="2"/>
            <a:r>
              <a:rPr lang="en-US" sz="1600" dirty="0">
                <a:solidFill>
                  <a:schemeClr val="tx1"/>
                </a:solidFill>
              </a:rPr>
              <a:t>Provide a substantial Azure resource as a donation to NSF</a:t>
            </a:r>
          </a:p>
          <a:p>
            <a:pPr marL="400050" lvl="2"/>
            <a:r>
              <a:rPr lang="en-US" sz="1600" dirty="0">
                <a:solidFill>
                  <a:schemeClr val="tx1"/>
                </a:solidFill>
              </a:rPr>
              <a:t>NSF will provide funding to researchers to use this resource</a:t>
            </a:r>
          </a:p>
          <a:p>
            <a:pPr lvl="1">
              <a:buNone/>
            </a:pPr>
            <a:r>
              <a:rPr lang="en-US" dirty="0">
                <a:solidFill>
                  <a:schemeClr val="tx1"/>
                </a:solidFill>
              </a:rPr>
              <a:t>In Europe</a:t>
            </a:r>
          </a:p>
          <a:p>
            <a:pPr marL="400050" lvl="2"/>
            <a:r>
              <a:rPr lang="en-US" sz="1600" dirty="0">
                <a:solidFill>
                  <a:schemeClr val="tx1"/>
                </a:solidFill>
              </a:rPr>
              <a:t>We interested in direct engagement with the thought leaders in the U.K., France and Germany</a:t>
            </a:r>
          </a:p>
          <a:p>
            <a:pPr marL="400050" lvl="2"/>
            <a:r>
              <a:rPr lang="en-US" sz="1600" dirty="0">
                <a:solidFill>
                  <a:schemeClr val="tx1"/>
                </a:solidFill>
              </a:rPr>
              <a:t>EC engagements where possible (VENUS-C to start off)</a:t>
            </a:r>
          </a:p>
          <a:p>
            <a:pPr lvl="1">
              <a:buNone/>
            </a:pPr>
            <a:r>
              <a:rPr lang="en-US" dirty="0">
                <a:solidFill>
                  <a:schemeClr val="tx1"/>
                </a:solidFill>
              </a:rPr>
              <a:t>In both we provide our engagement team</a:t>
            </a:r>
          </a:p>
          <a:p>
            <a:pPr marL="457200" lvl="2" indent="-285750"/>
            <a:r>
              <a:rPr lang="en-US" sz="1600" dirty="0">
                <a:solidFill>
                  <a:schemeClr val="tx1"/>
                </a:solidFill>
              </a:rPr>
              <a:t>We provide workshops, tutorials, best practices and shared services, learn from this community, shape policy…</a:t>
            </a:r>
          </a:p>
          <a:p>
            <a:pPr marL="91440" lvl="1">
              <a:buNone/>
            </a:pPr>
            <a:r>
              <a:rPr lang="en-US" dirty="0">
                <a:solidFill>
                  <a:schemeClr val="tx1"/>
                </a:solidFill>
              </a:rPr>
              <a:t>   In Asia</a:t>
            </a:r>
          </a:p>
          <a:p>
            <a:pPr marL="457200" lvl="2"/>
            <a:r>
              <a:rPr lang="en-US" dirty="0">
                <a:solidFill>
                  <a:schemeClr val="tx1"/>
                </a:solidFill>
              </a:rPr>
              <a:t>We wish to explore possibilities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742950"/>
          </a:xfrm>
        </p:spPr>
        <p:txBody>
          <a:bodyPr>
            <a:normAutofit/>
          </a:bodyPr>
          <a:lstStyle/>
          <a:p>
            <a:r>
              <a:rPr lang="en-US" sz="3200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42950"/>
            <a:ext cx="8991600" cy="2667000"/>
          </a:xfrm>
          <a:solidFill>
            <a:srgbClr val="FFFFFF">
              <a:alpha val="32941"/>
            </a:srgbClr>
          </a:solidFill>
        </p:spPr>
        <p:txBody>
          <a:bodyPr>
            <a:noAutofit/>
          </a:bodyPr>
          <a:lstStyle/>
          <a:p>
            <a:pPr>
              <a:spcBef>
                <a:spcPts val="900"/>
              </a:spcBef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Happy to be given the chance of addressing so many smart and young scientists</a:t>
            </a:r>
          </a:p>
          <a:p>
            <a:pPr>
              <a:spcBef>
                <a:spcPts val="900"/>
              </a:spcBef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My talk is not about computer science,  but about computing technology which could enable a new and better way of supporting computational science</a:t>
            </a:r>
          </a:p>
          <a:p>
            <a:pPr>
              <a:spcBef>
                <a:spcPts val="900"/>
              </a:spcBef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 will also cover recent experience in attracting EU funding to support new experimental computing initiative in this field</a:t>
            </a:r>
          </a:p>
          <a:p>
            <a:pPr>
              <a:spcBef>
                <a:spcPts val="900"/>
              </a:spcBef>
            </a:pPr>
            <a:endParaRPr lang="en-US" dirty="0">
              <a:solidFill>
                <a:schemeClr val="tx1"/>
              </a:solidFill>
            </a:endParaRPr>
          </a:p>
        </p:txBody>
      </p:sp>
    </p:spTree>
    <p:extLst/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VENUS-C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b="1" i="1" dirty="0"/>
              <a:t>Virtual multidisciplinary </a:t>
            </a:r>
            <a:r>
              <a:rPr lang="en-GB" b="1" i="1" dirty="0" err="1"/>
              <a:t>EnviroNments</a:t>
            </a:r>
            <a:r>
              <a:rPr lang="en-GB" b="1" i="1" dirty="0"/>
              <a:t> </a:t>
            </a:r>
            <a:br>
              <a:rPr lang="en-GB" b="1" i="1" dirty="0"/>
            </a:br>
            <a:r>
              <a:rPr lang="en-GB" b="1" i="1" dirty="0" err="1"/>
              <a:t>USing</a:t>
            </a:r>
            <a:r>
              <a:rPr lang="en-GB" b="1" i="1" dirty="0"/>
              <a:t> Cloud infrastructures</a:t>
            </a:r>
          </a:p>
          <a:p>
            <a:r>
              <a:rPr lang="en-GB" b="1" i="1" dirty="0"/>
              <a:t>Funding Scheme: </a:t>
            </a:r>
            <a:r>
              <a:rPr lang="en-GB" i="1" dirty="0"/>
              <a:t>Combination of Collaborative Project and Coordination and Support Action: Integrated Infrastructure Initiative (I3)</a:t>
            </a:r>
            <a:endParaRPr lang="de-DE" dirty="0"/>
          </a:p>
          <a:p>
            <a:r>
              <a:rPr lang="en-GB" b="1" i="1" dirty="0"/>
              <a:t>Program Topic: </a:t>
            </a:r>
            <a:r>
              <a:rPr lang="en-GB" i="1" dirty="0"/>
              <a:t>INFRA-2010-2 1.2.1. Distributed Computing Infrastructures</a:t>
            </a:r>
            <a:endParaRPr lang="de-DE" dirty="0"/>
          </a:p>
          <a:p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7150"/>
            <a:ext cx="2600325" cy="10096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3832596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Consortium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3256423"/>
              </p:ext>
            </p:extLst>
          </p:nvPr>
        </p:nvGraphicFramePr>
        <p:xfrm>
          <a:off x="304800" y="1047750"/>
          <a:ext cx="8556431" cy="2926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2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80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12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18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8755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dirty="0">
                          <a:effectLst/>
                        </a:rPr>
                        <a:t>1 (co)</a:t>
                      </a:r>
                      <a:endParaRPr lang="de-DE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dirty="0">
                          <a:effectLst/>
                        </a:rPr>
                        <a:t>Engineering </a:t>
                      </a:r>
                      <a:r>
                        <a:rPr lang="en-GB" sz="1600" dirty="0" err="1">
                          <a:effectLst/>
                        </a:rPr>
                        <a:t>Ingegneria</a:t>
                      </a:r>
                      <a:r>
                        <a:rPr lang="en-GB" sz="1600" dirty="0">
                          <a:effectLst/>
                        </a:rPr>
                        <a:t> </a:t>
                      </a:r>
                      <a:r>
                        <a:rPr lang="en-GB" sz="1600" dirty="0" err="1">
                          <a:effectLst/>
                        </a:rPr>
                        <a:t>Informatica</a:t>
                      </a:r>
                      <a:r>
                        <a:rPr lang="en-GB" sz="1600" dirty="0">
                          <a:effectLst/>
                        </a:rPr>
                        <a:t> </a:t>
                      </a:r>
                      <a:r>
                        <a:rPr lang="en-GB" sz="1600" dirty="0" err="1">
                          <a:effectLst/>
                        </a:rPr>
                        <a:t>S.p.a</a:t>
                      </a:r>
                      <a:r>
                        <a:rPr lang="en-GB" sz="1600" dirty="0">
                          <a:effectLst/>
                        </a:rPr>
                        <a:t>.</a:t>
                      </a:r>
                      <a:endParaRPr lang="de-DE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</a:rPr>
                        <a:t>ENG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</a:rPr>
                        <a:t>IT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755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</a:rPr>
                        <a:t>2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</a:rPr>
                        <a:t>European Microsoft Innovation Centre 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</a:rPr>
                        <a:t>EMIC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</a:rPr>
                        <a:t>DE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8755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</a:rPr>
                        <a:t>3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</a:rPr>
                        <a:t>European Charter of Open Grid Forum   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</a:rPr>
                        <a:t>OGF.eeig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</a:rPr>
                        <a:t>UK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8755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</a:rPr>
                        <a:t>4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dirty="0">
                          <a:effectLst/>
                        </a:rPr>
                        <a:t>Barcelona Supercomputing Center – Centro </a:t>
                      </a:r>
                      <a:r>
                        <a:rPr lang="en-GB" sz="1600" dirty="0" err="1">
                          <a:effectLst/>
                        </a:rPr>
                        <a:t>Nacional</a:t>
                      </a:r>
                      <a:r>
                        <a:rPr lang="en-GB" sz="1600" dirty="0">
                          <a:effectLst/>
                        </a:rPr>
                        <a:t> de </a:t>
                      </a:r>
                      <a:r>
                        <a:rPr lang="en-GB" sz="1600" dirty="0" err="1">
                          <a:effectLst/>
                        </a:rPr>
                        <a:t>Supercomputación</a:t>
                      </a:r>
                      <a:endParaRPr lang="de-DE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</a:rPr>
                        <a:t>BSC-CNS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</a:rPr>
                        <a:t>ES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8755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</a:rPr>
                        <a:t>5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</a:rPr>
                        <a:t>Universidad Politecnica de Valencia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</a:rPr>
                        <a:t>UPV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</a:rPr>
                        <a:t>ES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8755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</a:rPr>
                        <a:t>6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</a:rPr>
                        <a:t>Kungliga Tekniska Hoegskolan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</a:rPr>
                        <a:t>KTH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</a:rPr>
                        <a:t>SE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8755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</a:rPr>
                        <a:t>7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</a:rPr>
                        <a:t>University of the Aegean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</a:rPr>
                        <a:t>AEG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</a:rPr>
                        <a:t>GR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8755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</a:rPr>
                        <a:t>8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</a:rPr>
                        <a:t>Technion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</a:rPr>
                        <a:t>TECH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</a:rPr>
                        <a:t>IL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8755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</a:rPr>
                        <a:t>9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</a:rPr>
                        <a:t>Centre for Computational and Systems Biology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</a:rPr>
                        <a:t>CoSBi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</a:rPr>
                        <a:t>IT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8755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</a:rPr>
                        <a:t>10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</a:rPr>
                        <a:t>University of Newcastle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</a:rPr>
                        <a:t>NCL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</a:rPr>
                        <a:t>UK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8755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</a:rPr>
                        <a:t>11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</a:rPr>
                        <a:t>Consiglio Nazionale delle Ricerche 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</a:rPr>
                        <a:t>CNR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</a:rPr>
                        <a:t>IT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8755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</a:rPr>
                        <a:t>12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</a:rPr>
                        <a:t>Collaboratorio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</a:rPr>
                        <a:t>COLB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dirty="0">
                          <a:effectLst/>
                        </a:rPr>
                        <a:t>IT</a:t>
                      </a:r>
                      <a:endParaRPr lang="de-DE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0584101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Goals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lvl="0"/>
            <a:r>
              <a:rPr lang="en-GB" dirty="0"/>
              <a:t>1. Create a platform that enables user applications to leverage cloud computing principles and benefits</a:t>
            </a:r>
            <a:endParaRPr lang="de-DE" dirty="0"/>
          </a:p>
          <a:p>
            <a:pPr lvl="0"/>
            <a:r>
              <a:rPr lang="en-GB" dirty="0"/>
              <a:t>2. Leverage the state of the art to early adopters quickly, incrementally enable </a:t>
            </a:r>
            <a:r>
              <a:rPr lang="en-GB" dirty="0" err="1"/>
              <a:t>interop</a:t>
            </a:r>
            <a:r>
              <a:rPr lang="en-GB" dirty="0"/>
              <a:t> with existing DCI and push the state of the art where needed</a:t>
            </a:r>
            <a:endParaRPr lang="de-DE" dirty="0"/>
          </a:p>
          <a:p>
            <a:r>
              <a:rPr lang="en-GB" dirty="0"/>
              <a:t>3. Create a sustainable infrastructure that enables cloud computing paradigms for the user communities inside the project, the ones from the open-call for applications, as well as others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09194901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200" dirty="0"/>
              <a:t>Supporting multiple basic research disciplines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en-GB" b="1" dirty="0"/>
              <a:t>Biomedicine</a:t>
            </a:r>
            <a:r>
              <a:rPr lang="en-GB" dirty="0"/>
              <a:t>: Integrating widely used tools for Bioinformatics (UPV), System Biology (</a:t>
            </a:r>
            <a:r>
              <a:rPr lang="en-GB" dirty="0" err="1"/>
              <a:t>CosBI</a:t>
            </a:r>
            <a:r>
              <a:rPr lang="en-GB" dirty="0"/>
              <a:t>) and Drug Discovery (NCL) into the VENUS-C infrastructure</a:t>
            </a:r>
            <a:endParaRPr lang="de-DE" dirty="0"/>
          </a:p>
          <a:p>
            <a:pPr lvl="0"/>
            <a:endParaRPr lang="en-GB" b="1" dirty="0"/>
          </a:p>
          <a:p>
            <a:pPr lvl="0"/>
            <a:r>
              <a:rPr lang="en-GB" b="1" dirty="0"/>
              <a:t>Civil Protection and Emergency</a:t>
            </a:r>
            <a:r>
              <a:rPr lang="en-GB" dirty="0"/>
              <a:t>: Early fire risk detection (AEG), through an application that will run models on the VENUS-C infrastructure, based on multiple data sources.</a:t>
            </a:r>
            <a:endParaRPr lang="de-DE" dirty="0"/>
          </a:p>
          <a:p>
            <a:pPr lvl="0"/>
            <a:endParaRPr lang="en-GB" b="1" dirty="0"/>
          </a:p>
          <a:p>
            <a:pPr lvl="0"/>
            <a:r>
              <a:rPr lang="en-GB" b="1" dirty="0"/>
              <a:t>Civil Engineering</a:t>
            </a:r>
            <a:r>
              <a:rPr lang="en-GB" dirty="0"/>
              <a:t>: Support complex computing tasks on Building Information Management for green constructions (provided by COLB) and dynamic building structure analysis (provided by UPV). </a:t>
            </a:r>
          </a:p>
          <a:p>
            <a:pPr lvl="0"/>
            <a:endParaRPr lang="en-GB" b="1" dirty="0"/>
          </a:p>
          <a:p>
            <a:pPr lvl="0"/>
            <a:r>
              <a:rPr lang="en-GB" b="1" dirty="0"/>
              <a:t>D4Science</a:t>
            </a:r>
            <a:r>
              <a:rPr lang="en-GB" dirty="0"/>
              <a:t>: Integrating computing through VENUS-C on data repositories (CNR). In particular focus will be on Marine Biodiversity through </a:t>
            </a:r>
            <a:r>
              <a:rPr lang="en-GB" dirty="0" err="1"/>
              <a:t>Aquamaps</a:t>
            </a:r>
            <a:r>
              <a:rPr lang="en-GB" dirty="0"/>
              <a:t>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11811842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600" dirty="0"/>
              <a:t>Open Call for 20 e-Science Applications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20K€ funding each (in addition to Azure Compute , Storage and Network Resources)</a:t>
            </a:r>
          </a:p>
          <a:p>
            <a:r>
              <a:rPr lang="de-DE" dirty="0"/>
              <a:t>-&gt; porting applications to the cloud</a:t>
            </a:r>
          </a:p>
          <a:p>
            <a:r>
              <a:rPr lang="de-DE" dirty="0"/>
              <a:t>-&gt; education and traning</a:t>
            </a:r>
          </a:p>
          <a:p>
            <a:r>
              <a:rPr lang="de-DE" dirty="0"/>
              <a:t>-&gt; scalability tests</a:t>
            </a:r>
          </a:p>
        </p:txBody>
      </p:sp>
    </p:spTree>
    <p:extLst>
      <p:ext uri="{BB962C8B-B14F-4D97-AF65-F5344CB8AC3E}">
        <p14:creationId xmlns:p14="http://schemas.microsoft.com/office/powerpoint/2010/main" val="1823514707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300" y="2020491"/>
            <a:ext cx="6908800" cy="732234"/>
          </a:xfrm>
        </p:spPr>
        <p:txBody>
          <a:bodyPr/>
          <a:lstStyle/>
          <a:p>
            <a:pPr algn="ctr"/>
            <a:r>
              <a:rPr lang="en-US" dirty="0"/>
              <a:t>Thanks for your attention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Cloud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742950"/>
            <a:ext cx="5486400" cy="373380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/>
              <a:t>A model of computation and data storage based on “pay as you go” access to “unlimited” remote data center capabilities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A cloud infrastructure provides a framework to manage scalable, reliable, on-demand access to applications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A cloud is the “invisible” backend to many of our mobile applications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Historical roots in today’s Internet apps</a:t>
            </a:r>
          </a:p>
          <a:p>
            <a:pPr lvl="2"/>
            <a:r>
              <a:rPr lang="en-US" dirty="0"/>
              <a:t>Search, email, social networks</a:t>
            </a:r>
          </a:p>
          <a:p>
            <a:pPr lvl="2"/>
            <a:r>
              <a:rPr lang="en-US" dirty="0"/>
              <a:t>File storage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8" name="Picture 7" descr="clou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05604" y="2571750"/>
            <a:ext cx="2236661" cy="2045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datacenter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7400" y="285752"/>
            <a:ext cx="3276600" cy="18172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375946" cy="498598"/>
          </a:xfrm>
        </p:spPr>
        <p:txBody>
          <a:bodyPr>
            <a:noAutofit/>
          </a:bodyPr>
          <a:lstStyle/>
          <a:p>
            <a:r>
              <a:rPr lang="en-US" sz="3600" dirty="0"/>
              <a:t>The Cloud is built on massive data centers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 bwMode="auto">
          <a:xfrm>
            <a:off x="94505" y="721531"/>
            <a:ext cx="4551442" cy="2049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297696" indent="-297696" defTabSz="684701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dirty="0">
                <a:latin typeface="Candara" pitchFamily="34" charset="0"/>
              </a:rPr>
              <a:t>Range in size from “edge” facilities to </a:t>
            </a:r>
            <a:r>
              <a:rPr lang="en-US" sz="2400" dirty="0" err="1">
                <a:latin typeface="Candara" pitchFamily="34" charset="0"/>
              </a:rPr>
              <a:t>megascale</a:t>
            </a:r>
            <a:r>
              <a:rPr lang="en-US" sz="2400" dirty="0">
                <a:latin typeface="Candara" pitchFamily="34" charset="0"/>
              </a:rPr>
              <a:t>.</a:t>
            </a:r>
          </a:p>
          <a:p>
            <a:pPr marL="297696" indent="-297696" defTabSz="684701" eaLnBrk="0" fontAlgn="base" hangingPunct="0">
              <a:lnSpc>
                <a:spcPct val="90000"/>
              </a:lnSpc>
              <a:spcBef>
                <a:spcPts val="900"/>
              </a:spcBef>
              <a:spcAft>
                <a:spcPct val="0"/>
              </a:spcAft>
              <a:defRPr/>
            </a:pPr>
            <a:r>
              <a:rPr lang="en-US" sz="2400" dirty="0">
                <a:latin typeface="Candara" pitchFamily="34" charset="0"/>
              </a:rPr>
              <a:t>Economies of scale</a:t>
            </a:r>
          </a:p>
          <a:p>
            <a:pPr marL="384624" lvl="1" indent="-208388" defTabSz="684701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/>
            </a:pPr>
            <a:r>
              <a:rPr lang="en-US" sz="2100" dirty="0">
                <a:latin typeface="Candara" pitchFamily="34" charset="0"/>
              </a:rPr>
              <a:t>Approximate costs for a small size center (1K servers) and a larger, 100K server center.</a:t>
            </a:r>
          </a:p>
        </p:txBody>
      </p:sp>
      <p:grpSp>
        <p:nvGrpSpPr>
          <p:cNvPr id="3" name="Group 9"/>
          <p:cNvGrpSpPr/>
          <p:nvPr/>
        </p:nvGrpSpPr>
        <p:grpSpPr>
          <a:xfrm>
            <a:off x="4739887" y="3145192"/>
            <a:ext cx="4361898" cy="1712558"/>
            <a:chOff x="1090527" y="1900238"/>
            <a:chExt cx="7017186" cy="3508375"/>
          </a:xfrm>
        </p:grpSpPr>
        <p:grpSp>
          <p:nvGrpSpPr>
            <p:cNvPr id="5" name="Group 9"/>
            <p:cNvGrpSpPr>
              <a:grpSpLocks noChangeAspect="1"/>
            </p:cNvGrpSpPr>
            <p:nvPr/>
          </p:nvGrpSpPr>
          <p:grpSpPr bwMode="auto">
            <a:xfrm>
              <a:off x="1090527" y="1900238"/>
              <a:ext cx="7017186" cy="3508375"/>
              <a:chOff x="282695" y="1122323"/>
              <a:chExt cx="9603062" cy="4801897"/>
            </a:xfrm>
          </p:grpSpPr>
          <p:sp>
            <p:nvSpPr>
              <p:cNvPr id="8" name="Rectangle 7"/>
              <p:cNvSpPr/>
              <p:nvPr/>
            </p:nvSpPr>
            <p:spPr bwMode="auto">
              <a:xfrm>
                <a:off x="302845" y="1132764"/>
                <a:ext cx="9582912" cy="4791456"/>
              </a:xfrm>
              <a:prstGeom prst="rect">
                <a:avLst/>
              </a:prstGeom>
              <a:solidFill>
                <a:srgbClr val="C00000"/>
              </a:solidFill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91436" tIns="45718" rIns="91436" bIns="45718" anchor="ctr"/>
              <a:lstStyle/>
              <a:p>
                <a:pPr algn="ctr" defTabSz="685666">
                  <a:defRPr/>
                </a:pPr>
                <a:endParaRPr lang="en-US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9" name="Picture 2" descr="http://upload.wikimedia.org/wikipedia/commons/thumb/c/c5/AmFBfield.svg/300px-AmFBfield.svg.png"/>
              <p:cNvPicPr>
                <a:picLocks noChangeArrowheads="1"/>
              </p:cNvPicPr>
              <p:nvPr/>
            </p:nvPicPr>
            <p:blipFill>
              <a:blip r:embed="rId3" cstate="print"/>
              <a:srcRect l="10240" t="3310" r="9920" b="3310"/>
              <a:stretch>
                <a:fillRect/>
              </a:stretch>
            </p:blipFill>
            <p:spPr bwMode="auto">
              <a:xfrm>
                <a:off x="282695" y="1122323"/>
                <a:ext cx="2743201" cy="14630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7" name="TextBox 6"/>
            <p:cNvSpPr txBox="1"/>
            <p:nvPr/>
          </p:nvSpPr>
          <p:spPr>
            <a:xfrm>
              <a:off x="3553342" y="3016251"/>
              <a:ext cx="3460783" cy="226985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Each data center is </a:t>
              </a:r>
            </a:p>
            <a:p>
              <a:pPr algn="ctr">
                <a:defRPr/>
              </a:pPr>
              <a:r>
                <a:rPr lang="en-US" sz="1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11.5 times </a:t>
              </a:r>
            </a:p>
            <a:p>
              <a:pPr algn="ctr">
                <a:defRPr/>
              </a:pPr>
              <a:r>
                <a:rPr lang="en-US" sz="1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the size of a football field</a:t>
              </a:r>
            </a:p>
            <a:p>
              <a:pPr algn="ctr">
                <a:defRPr/>
              </a:pPr>
              <a:endParaRPr lang="en-US" sz="2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10" name="Picture 9" descr="datacenter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48" y="668216"/>
            <a:ext cx="4427952" cy="2264898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76199" y="3181351"/>
          <a:ext cx="4540820" cy="1954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8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09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09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08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Candara" pitchFamily="34" charset="0"/>
                        </a:rPr>
                        <a:t>Technology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Candara" pitchFamily="34" charset="0"/>
                        </a:rPr>
                        <a:t>Cost in small-sized</a:t>
                      </a:r>
                      <a:r>
                        <a:rPr lang="en-US" sz="1100" b="1" baseline="0" dirty="0">
                          <a:latin typeface="Candara" pitchFamily="34" charset="0"/>
                        </a:rPr>
                        <a:t> Data Center</a:t>
                      </a:r>
                      <a:endParaRPr lang="en-US" sz="1100" b="1" dirty="0">
                        <a:latin typeface="Candara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Candara" pitchFamily="34" charset="0"/>
                        </a:rPr>
                        <a:t>Cost in Large</a:t>
                      </a:r>
                      <a:r>
                        <a:rPr lang="en-US" sz="1100" b="1" baseline="0" dirty="0">
                          <a:latin typeface="Candara" pitchFamily="34" charset="0"/>
                        </a:rPr>
                        <a:t> Data Center</a:t>
                      </a:r>
                      <a:endParaRPr lang="en-US" sz="1100" b="1" dirty="0">
                        <a:latin typeface="Candara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Candara" pitchFamily="34" charset="0"/>
                        </a:rPr>
                        <a:t>Ratio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andara" pitchFamily="34" charset="0"/>
                        </a:rPr>
                        <a:t>Network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andara" pitchFamily="34" charset="0"/>
                        </a:rPr>
                        <a:t>$95 per Mbps/</a:t>
                      </a:r>
                    </a:p>
                    <a:p>
                      <a:r>
                        <a:rPr lang="en-US" sz="1100" dirty="0">
                          <a:latin typeface="Candara" pitchFamily="34" charset="0"/>
                        </a:rPr>
                        <a:t>Month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andara" pitchFamily="34" charset="0"/>
                        </a:rPr>
                        <a:t>$13 per</a:t>
                      </a:r>
                      <a:r>
                        <a:rPr lang="en-US" sz="1100" baseline="0" dirty="0">
                          <a:latin typeface="Candara" pitchFamily="34" charset="0"/>
                        </a:rPr>
                        <a:t> </a:t>
                      </a:r>
                      <a:r>
                        <a:rPr lang="en-US" sz="1100" dirty="0">
                          <a:latin typeface="Candara" pitchFamily="34" charset="0"/>
                        </a:rPr>
                        <a:t>Mbps/</a:t>
                      </a:r>
                    </a:p>
                    <a:p>
                      <a:r>
                        <a:rPr lang="en-US" sz="1100" dirty="0">
                          <a:latin typeface="Candara" pitchFamily="34" charset="0"/>
                        </a:rPr>
                        <a:t>month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andara" pitchFamily="34" charset="0"/>
                        </a:rPr>
                        <a:t>   7.1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andara" pitchFamily="34" charset="0"/>
                        </a:rPr>
                        <a:t>Storage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andara" pitchFamily="34" charset="0"/>
                        </a:rPr>
                        <a:t>$2.20 per GB/</a:t>
                      </a:r>
                    </a:p>
                    <a:p>
                      <a:r>
                        <a:rPr lang="en-US" sz="1100" dirty="0">
                          <a:latin typeface="Candara" pitchFamily="34" charset="0"/>
                        </a:rPr>
                        <a:t>Month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andara" pitchFamily="34" charset="0"/>
                        </a:rPr>
                        <a:t>$0.40 per GB/</a:t>
                      </a:r>
                    </a:p>
                    <a:p>
                      <a:r>
                        <a:rPr lang="en-US" sz="1100" dirty="0">
                          <a:latin typeface="Candara" pitchFamily="34" charset="0"/>
                        </a:rPr>
                        <a:t>month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andara" pitchFamily="34" charset="0"/>
                        </a:rPr>
                        <a:t>   5.7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2930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andara" pitchFamily="34" charset="0"/>
                        </a:rPr>
                        <a:t>Administration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andara" pitchFamily="34" charset="0"/>
                        </a:rPr>
                        <a:t>~140 servers/</a:t>
                      </a:r>
                    </a:p>
                    <a:p>
                      <a:r>
                        <a:rPr lang="en-US" sz="1100" dirty="0">
                          <a:latin typeface="Candara" pitchFamily="34" charset="0"/>
                        </a:rPr>
                        <a:t>Administrator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andara" pitchFamily="34" charset="0"/>
                        </a:rPr>
                        <a:t>&gt;1000 Servers/</a:t>
                      </a:r>
                    </a:p>
                    <a:p>
                      <a:r>
                        <a:rPr lang="en-US" sz="1100" dirty="0">
                          <a:latin typeface="Candara" pitchFamily="34" charset="0"/>
                        </a:rPr>
                        <a:t>Administrator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andara" pitchFamily="34" charset="0"/>
                        </a:rPr>
                        <a:t>   7.1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9506" y="584691"/>
            <a:ext cx="5439504" cy="1625060"/>
          </a:xfrm>
        </p:spPr>
        <p:txBody>
          <a:bodyPr/>
          <a:lstStyle/>
          <a:p>
            <a:pPr>
              <a:buNone/>
            </a:pPr>
            <a:r>
              <a:rPr lang="en-US" dirty="0"/>
              <a:t>Conquering complexity.</a:t>
            </a:r>
          </a:p>
          <a:p>
            <a:pPr marL="342946" lvl="1" indent="-217914"/>
            <a:r>
              <a:rPr lang="en-US" dirty="0"/>
              <a:t>Building racks of servers &amp; complex cooling systems all separately is not efficient</a:t>
            </a:r>
          </a:p>
          <a:p>
            <a:pPr marL="342946" lvl="1" indent="-217914"/>
            <a:r>
              <a:rPr lang="en-US" dirty="0"/>
              <a:t>Package and deploy into bigger units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576" y="51957"/>
            <a:ext cx="8375946" cy="415499"/>
          </a:xfrm>
        </p:spPr>
        <p:txBody>
          <a:bodyPr>
            <a:normAutofit fontScale="90000"/>
          </a:bodyPr>
          <a:lstStyle/>
          <a:p>
            <a:r>
              <a:rPr lang="en-US" dirty="0"/>
              <a:t>Microsoft Advances in DC Deployment</a:t>
            </a:r>
          </a:p>
        </p:txBody>
      </p:sp>
      <p:pic>
        <p:nvPicPr>
          <p:cNvPr id="4" name="Picture 3" descr="dataceter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0" y="571502"/>
            <a:ext cx="3505200" cy="2478881"/>
          </a:xfrm>
          <a:prstGeom prst="rect">
            <a:avLst/>
          </a:prstGeom>
        </p:spPr>
      </p:pic>
      <p:pic>
        <p:nvPicPr>
          <p:cNvPr id="6" name="Picture 5" descr="datacenter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08600" y="3143250"/>
            <a:ext cx="3683000" cy="1657350"/>
          </a:xfrm>
          <a:prstGeom prst="rect">
            <a:avLst/>
          </a:prstGeom>
        </p:spPr>
      </p:pic>
      <p:pic>
        <p:nvPicPr>
          <p:cNvPr id="8" name="Picture 7" descr="datacenter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2" y="2038350"/>
            <a:ext cx="5065987" cy="2514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132" y="4781550"/>
            <a:ext cx="9072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hlinkClick r:id="rId5"/>
              </a:rPr>
              <a:t>http://www.microsoft.com/showcase/en/us/details/36db4da6-8777-431e-aefb-316ccbb63e4e</a:t>
            </a:r>
            <a:r>
              <a:rPr lang="de-DE" dirty="0"/>
              <a:t> 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72643"/>
            <a:ext cx="8382000" cy="415499"/>
          </a:xfrm>
        </p:spPr>
        <p:txBody>
          <a:bodyPr>
            <a:noAutofit/>
          </a:bodyPr>
          <a:lstStyle/>
          <a:p>
            <a:r>
              <a:rPr lang="en-US" sz="2800" dirty="0"/>
              <a:t>DCs </a:t>
            </a:r>
            <a:r>
              <a:rPr lang="en-US" sz="2800" dirty="0" err="1"/>
              <a:t>vs</a:t>
            </a:r>
            <a:r>
              <a:rPr lang="en-US" sz="2800" dirty="0"/>
              <a:t> Grids, Clusters and Supercomputer Apps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590550"/>
            <a:ext cx="8382000" cy="2271391"/>
          </a:xfrm>
        </p:spPr>
        <p:txBody>
          <a:bodyPr>
            <a:normAutofit fontScale="850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/>
              <a:t>Supercomputers</a:t>
            </a:r>
          </a:p>
          <a:p>
            <a:pPr lvl="2"/>
            <a:r>
              <a:rPr lang="en-US" dirty="0"/>
              <a:t>High parallel, tightly synchronized MPI simulations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Clusters</a:t>
            </a:r>
          </a:p>
          <a:p>
            <a:pPr lvl="2"/>
            <a:r>
              <a:rPr lang="en-US" dirty="0"/>
              <a:t>Gross grain parallelism, single administrative domains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Grids</a:t>
            </a:r>
          </a:p>
          <a:p>
            <a:pPr lvl="2"/>
            <a:r>
              <a:rPr lang="en-US" dirty="0"/>
              <a:t>Job parallelism, throughput computing, heterogeneous administrative domains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Cloud</a:t>
            </a:r>
          </a:p>
          <a:p>
            <a:pPr lvl="2"/>
            <a:r>
              <a:rPr lang="en-US" dirty="0"/>
              <a:t>Scalable, parallel, resilient web services </a:t>
            </a:r>
          </a:p>
          <a:p>
            <a:pPr lvl="1"/>
            <a:endParaRPr lang="en-US" dirty="0"/>
          </a:p>
        </p:txBody>
      </p:sp>
      <p:grpSp>
        <p:nvGrpSpPr>
          <p:cNvPr id="5" name="Group 56"/>
          <p:cNvGrpSpPr/>
          <p:nvPr/>
        </p:nvGrpSpPr>
        <p:grpSpPr>
          <a:xfrm>
            <a:off x="992836" y="3751633"/>
            <a:ext cx="1077946" cy="734312"/>
            <a:chOff x="1339702" y="3317358"/>
            <a:chExt cx="1940755" cy="1685085"/>
          </a:xfrm>
        </p:grpSpPr>
        <p:sp>
          <p:nvSpPr>
            <p:cNvPr id="4" name="Oval 3"/>
            <p:cNvSpPr/>
            <p:nvPr/>
          </p:nvSpPr>
          <p:spPr bwMode="auto">
            <a:xfrm>
              <a:off x="1339702" y="3317358"/>
              <a:ext cx="233917" cy="265814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cxnSp>
          <p:nvCxnSpPr>
            <p:cNvPr id="6" name="Straight Connector 5"/>
            <p:cNvCxnSpPr>
              <a:stCxn id="4" idx="6"/>
            </p:cNvCxnSpPr>
            <p:nvPr/>
          </p:nvCxnSpPr>
          <p:spPr>
            <a:xfrm>
              <a:off x="1573619" y="3450265"/>
              <a:ext cx="374451" cy="855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6200000" flipH="1">
              <a:off x="1303375" y="3727598"/>
              <a:ext cx="299484" cy="708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/>
            <p:cNvSpPr/>
            <p:nvPr/>
          </p:nvSpPr>
          <p:spPr bwMode="auto">
            <a:xfrm>
              <a:off x="1921456" y="3326640"/>
              <a:ext cx="233917" cy="265814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cxnSp>
          <p:nvCxnSpPr>
            <p:cNvPr id="14" name="Straight Connector 13"/>
            <p:cNvCxnSpPr>
              <a:stCxn id="13" idx="6"/>
            </p:cNvCxnSpPr>
            <p:nvPr/>
          </p:nvCxnSpPr>
          <p:spPr>
            <a:xfrm>
              <a:off x="2155373" y="3459547"/>
              <a:ext cx="374451" cy="855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6200000" flipH="1">
              <a:off x="1885129" y="3736880"/>
              <a:ext cx="299484" cy="708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/>
            <p:cNvSpPr/>
            <p:nvPr/>
          </p:nvSpPr>
          <p:spPr bwMode="auto">
            <a:xfrm>
              <a:off x="2454173" y="3326640"/>
              <a:ext cx="233917" cy="265814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cxnSp>
          <p:nvCxnSpPr>
            <p:cNvPr id="18" name="Straight Connector 17"/>
            <p:cNvCxnSpPr>
              <a:stCxn id="17" idx="6"/>
            </p:cNvCxnSpPr>
            <p:nvPr/>
          </p:nvCxnSpPr>
          <p:spPr>
            <a:xfrm>
              <a:off x="2688090" y="3459547"/>
              <a:ext cx="374451" cy="855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2417846" y="3736880"/>
              <a:ext cx="299484" cy="708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 bwMode="auto">
            <a:xfrm>
              <a:off x="3035927" y="3335922"/>
              <a:ext cx="233917" cy="265814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 rot="16200000" flipH="1">
              <a:off x="2999600" y="3746162"/>
              <a:ext cx="299484" cy="708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23"/>
            <p:cNvGrpSpPr/>
            <p:nvPr/>
          </p:nvGrpSpPr>
          <p:grpSpPr>
            <a:xfrm>
              <a:off x="1348984" y="3803700"/>
              <a:ext cx="608368" cy="563526"/>
              <a:chOff x="1339702" y="3317358"/>
              <a:chExt cx="608368" cy="563526"/>
            </a:xfrm>
          </p:grpSpPr>
          <p:sp>
            <p:nvSpPr>
              <p:cNvPr id="25" name="Oval 24"/>
              <p:cNvSpPr/>
              <p:nvPr/>
            </p:nvSpPr>
            <p:spPr bwMode="auto">
              <a:xfrm>
                <a:off x="1339702" y="3317358"/>
                <a:ext cx="233917" cy="265814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3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pitchFamily="34" charset="0"/>
                </a:endParaRPr>
              </a:p>
            </p:txBody>
          </p:sp>
          <p:cxnSp>
            <p:nvCxnSpPr>
              <p:cNvPr id="26" name="Straight Connector 25"/>
              <p:cNvCxnSpPr>
                <a:stCxn id="25" idx="6"/>
              </p:cNvCxnSpPr>
              <p:nvPr/>
            </p:nvCxnSpPr>
            <p:spPr>
              <a:xfrm>
                <a:off x="1573619" y="3450265"/>
                <a:ext cx="374451" cy="855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16200000" flipH="1">
                <a:off x="1303375" y="3727598"/>
                <a:ext cx="299484" cy="708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27"/>
            <p:cNvGrpSpPr/>
            <p:nvPr/>
          </p:nvGrpSpPr>
          <p:grpSpPr>
            <a:xfrm>
              <a:off x="1930738" y="3812982"/>
              <a:ext cx="608368" cy="563526"/>
              <a:chOff x="1339702" y="3317358"/>
              <a:chExt cx="608368" cy="563526"/>
            </a:xfrm>
          </p:grpSpPr>
          <p:sp>
            <p:nvSpPr>
              <p:cNvPr id="29" name="Oval 28"/>
              <p:cNvSpPr/>
              <p:nvPr/>
            </p:nvSpPr>
            <p:spPr bwMode="auto">
              <a:xfrm>
                <a:off x="1339702" y="3317358"/>
                <a:ext cx="233917" cy="265814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3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pitchFamily="34" charset="0"/>
                </a:endParaRPr>
              </a:p>
            </p:txBody>
          </p:sp>
          <p:cxnSp>
            <p:nvCxnSpPr>
              <p:cNvPr id="30" name="Straight Connector 29"/>
              <p:cNvCxnSpPr>
                <a:stCxn id="29" idx="6"/>
              </p:cNvCxnSpPr>
              <p:nvPr/>
            </p:nvCxnSpPr>
            <p:spPr>
              <a:xfrm>
                <a:off x="1573619" y="3450265"/>
                <a:ext cx="374451" cy="855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16200000" flipH="1">
                <a:off x="1303375" y="3727598"/>
                <a:ext cx="299484" cy="708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Oval 31"/>
            <p:cNvSpPr/>
            <p:nvPr/>
          </p:nvSpPr>
          <p:spPr bwMode="auto">
            <a:xfrm>
              <a:off x="2463455" y="3812982"/>
              <a:ext cx="233917" cy="265814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cxnSp>
          <p:nvCxnSpPr>
            <p:cNvPr id="33" name="Straight Connector 32"/>
            <p:cNvCxnSpPr>
              <a:stCxn id="32" idx="6"/>
            </p:cNvCxnSpPr>
            <p:nvPr/>
          </p:nvCxnSpPr>
          <p:spPr>
            <a:xfrm>
              <a:off x="2697372" y="3945889"/>
              <a:ext cx="374451" cy="855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16200000" flipH="1">
              <a:off x="2427128" y="4223222"/>
              <a:ext cx="299484" cy="708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34"/>
            <p:cNvSpPr/>
            <p:nvPr/>
          </p:nvSpPr>
          <p:spPr bwMode="auto">
            <a:xfrm>
              <a:off x="3045209" y="3822264"/>
              <a:ext cx="233917" cy="265814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>
            <a:xfrm rot="16200000" flipH="1">
              <a:off x="3008882" y="4232504"/>
              <a:ext cx="299484" cy="708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36"/>
            <p:cNvGrpSpPr/>
            <p:nvPr/>
          </p:nvGrpSpPr>
          <p:grpSpPr>
            <a:xfrm>
              <a:off x="1350315" y="4250287"/>
              <a:ext cx="608368" cy="563526"/>
              <a:chOff x="1339702" y="3317358"/>
              <a:chExt cx="608368" cy="563526"/>
            </a:xfrm>
          </p:grpSpPr>
          <p:sp>
            <p:nvSpPr>
              <p:cNvPr id="38" name="Oval 37"/>
              <p:cNvSpPr/>
              <p:nvPr/>
            </p:nvSpPr>
            <p:spPr bwMode="auto">
              <a:xfrm>
                <a:off x="1339702" y="3317358"/>
                <a:ext cx="233917" cy="265814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3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pitchFamily="34" charset="0"/>
                </a:endParaRPr>
              </a:p>
            </p:txBody>
          </p:sp>
          <p:cxnSp>
            <p:nvCxnSpPr>
              <p:cNvPr id="39" name="Straight Connector 38"/>
              <p:cNvCxnSpPr>
                <a:stCxn id="38" idx="6"/>
              </p:cNvCxnSpPr>
              <p:nvPr/>
            </p:nvCxnSpPr>
            <p:spPr>
              <a:xfrm>
                <a:off x="1573619" y="3450265"/>
                <a:ext cx="374451" cy="855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16200000" flipH="1">
                <a:off x="1303375" y="3727598"/>
                <a:ext cx="299484" cy="708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40"/>
            <p:cNvGrpSpPr/>
            <p:nvPr/>
          </p:nvGrpSpPr>
          <p:grpSpPr>
            <a:xfrm>
              <a:off x="1932069" y="4259569"/>
              <a:ext cx="608368" cy="563526"/>
              <a:chOff x="1339702" y="3317358"/>
              <a:chExt cx="608368" cy="563526"/>
            </a:xfrm>
          </p:grpSpPr>
          <p:sp>
            <p:nvSpPr>
              <p:cNvPr id="42" name="Oval 41"/>
              <p:cNvSpPr/>
              <p:nvPr/>
            </p:nvSpPr>
            <p:spPr bwMode="auto">
              <a:xfrm>
                <a:off x="1339702" y="3317358"/>
                <a:ext cx="233917" cy="265814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3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pitchFamily="34" charset="0"/>
                </a:endParaRPr>
              </a:p>
            </p:txBody>
          </p:sp>
          <p:cxnSp>
            <p:nvCxnSpPr>
              <p:cNvPr id="43" name="Straight Connector 42"/>
              <p:cNvCxnSpPr>
                <a:stCxn id="42" idx="6"/>
              </p:cNvCxnSpPr>
              <p:nvPr/>
            </p:nvCxnSpPr>
            <p:spPr>
              <a:xfrm>
                <a:off x="1573619" y="3450265"/>
                <a:ext cx="374451" cy="855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rot="16200000" flipH="1">
                <a:off x="1303375" y="3727598"/>
                <a:ext cx="299484" cy="708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Oval 44"/>
            <p:cNvSpPr/>
            <p:nvPr/>
          </p:nvSpPr>
          <p:spPr bwMode="auto">
            <a:xfrm>
              <a:off x="2464786" y="4259569"/>
              <a:ext cx="233917" cy="265814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cxnSp>
          <p:nvCxnSpPr>
            <p:cNvPr id="46" name="Straight Connector 45"/>
            <p:cNvCxnSpPr>
              <a:stCxn id="45" idx="6"/>
            </p:cNvCxnSpPr>
            <p:nvPr/>
          </p:nvCxnSpPr>
          <p:spPr>
            <a:xfrm>
              <a:off x="2698703" y="4392476"/>
              <a:ext cx="374451" cy="855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2428459" y="4669809"/>
              <a:ext cx="299484" cy="708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Oval 47"/>
            <p:cNvSpPr/>
            <p:nvPr/>
          </p:nvSpPr>
          <p:spPr bwMode="auto">
            <a:xfrm>
              <a:off x="3046540" y="4268851"/>
              <a:ext cx="233917" cy="265814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cxnSp>
          <p:nvCxnSpPr>
            <p:cNvPr id="49" name="Straight Connector 48"/>
            <p:cNvCxnSpPr/>
            <p:nvPr/>
          </p:nvCxnSpPr>
          <p:spPr>
            <a:xfrm rot="16200000" flipH="1">
              <a:off x="3010213" y="4679091"/>
              <a:ext cx="299484" cy="708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Oval 49"/>
            <p:cNvSpPr/>
            <p:nvPr/>
          </p:nvSpPr>
          <p:spPr bwMode="auto">
            <a:xfrm>
              <a:off x="1348984" y="4718065"/>
              <a:ext cx="233917" cy="265814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cxnSp>
          <p:nvCxnSpPr>
            <p:cNvPr id="51" name="Straight Connector 50"/>
            <p:cNvCxnSpPr>
              <a:stCxn id="50" idx="6"/>
            </p:cNvCxnSpPr>
            <p:nvPr/>
          </p:nvCxnSpPr>
          <p:spPr>
            <a:xfrm>
              <a:off x="1582901" y="4850972"/>
              <a:ext cx="374451" cy="855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Oval 51"/>
            <p:cNvSpPr/>
            <p:nvPr/>
          </p:nvSpPr>
          <p:spPr bwMode="auto">
            <a:xfrm>
              <a:off x="1930738" y="4727347"/>
              <a:ext cx="233917" cy="265814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cxnSp>
          <p:nvCxnSpPr>
            <p:cNvPr id="53" name="Straight Connector 52"/>
            <p:cNvCxnSpPr>
              <a:stCxn id="52" idx="6"/>
            </p:cNvCxnSpPr>
            <p:nvPr/>
          </p:nvCxnSpPr>
          <p:spPr>
            <a:xfrm>
              <a:off x="2164655" y="4860254"/>
              <a:ext cx="374451" cy="855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l 53"/>
            <p:cNvSpPr/>
            <p:nvPr/>
          </p:nvSpPr>
          <p:spPr bwMode="auto">
            <a:xfrm>
              <a:off x="2463455" y="4727347"/>
              <a:ext cx="233917" cy="265814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cxnSp>
          <p:nvCxnSpPr>
            <p:cNvPr id="55" name="Straight Connector 54"/>
            <p:cNvCxnSpPr>
              <a:stCxn id="54" idx="6"/>
            </p:cNvCxnSpPr>
            <p:nvPr/>
          </p:nvCxnSpPr>
          <p:spPr>
            <a:xfrm>
              <a:off x="2697372" y="4860254"/>
              <a:ext cx="374451" cy="855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Oval 55"/>
            <p:cNvSpPr/>
            <p:nvPr/>
          </p:nvSpPr>
          <p:spPr bwMode="auto">
            <a:xfrm>
              <a:off x="3045209" y="4736629"/>
              <a:ext cx="233917" cy="265814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</p:grpSp>
      <p:grpSp>
        <p:nvGrpSpPr>
          <p:cNvPr id="12" name="Group 103"/>
          <p:cNvGrpSpPr/>
          <p:nvPr/>
        </p:nvGrpSpPr>
        <p:grpSpPr>
          <a:xfrm>
            <a:off x="3109871" y="3602548"/>
            <a:ext cx="2107096" cy="1013792"/>
            <a:chOff x="4222143" y="3261360"/>
            <a:chExt cx="3088992" cy="1759905"/>
          </a:xfrm>
        </p:grpSpPr>
        <p:sp>
          <p:nvSpPr>
            <p:cNvPr id="58" name="Flowchart: Multidocument 57"/>
            <p:cNvSpPr/>
            <p:nvPr/>
          </p:nvSpPr>
          <p:spPr bwMode="auto">
            <a:xfrm>
              <a:off x="4222143" y="4754880"/>
              <a:ext cx="294198" cy="238539"/>
            </a:xfrm>
            <a:prstGeom prst="flowChartMultidocumen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59" name="Oval 58"/>
            <p:cNvSpPr/>
            <p:nvPr/>
          </p:nvSpPr>
          <p:spPr bwMode="auto">
            <a:xfrm>
              <a:off x="4245997" y="4317558"/>
              <a:ext cx="246490" cy="23058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cxnSp>
          <p:nvCxnSpPr>
            <p:cNvPr id="61" name="Straight Arrow Connector 60"/>
            <p:cNvCxnSpPr>
              <a:stCxn id="58" idx="0"/>
              <a:endCxn id="59" idx="4"/>
            </p:cNvCxnSpPr>
            <p:nvPr/>
          </p:nvCxnSpPr>
          <p:spPr>
            <a:xfrm rot="16200000" flipV="1">
              <a:off x="4275995" y="4641393"/>
              <a:ext cx="206734" cy="20240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Flowchart: Multidocument 61"/>
            <p:cNvSpPr/>
            <p:nvPr/>
          </p:nvSpPr>
          <p:spPr bwMode="auto">
            <a:xfrm>
              <a:off x="4628975" y="4756211"/>
              <a:ext cx="294198" cy="238539"/>
            </a:xfrm>
            <a:prstGeom prst="flowChartMultidocumen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63" name="Oval 62"/>
            <p:cNvSpPr/>
            <p:nvPr/>
          </p:nvSpPr>
          <p:spPr bwMode="auto">
            <a:xfrm>
              <a:off x="4652829" y="4318889"/>
              <a:ext cx="246490" cy="23058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cxnSp>
          <p:nvCxnSpPr>
            <p:cNvPr id="64" name="Straight Arrow Connector 63"/>
            <p:cNvCxnSpPr>
              <a:stCxn id="62" idx="0"/>
              <a:endCxn id="63" idx="4"/>
            </p:cNvCxnSpPr>
            <p:nvPr/>
          </p:nvCxnSpPr>
          <p:spPr>
            <a:xfrm rot="16200000" flipV="1">
              <a:off x="4682827" y="4642724"/>
              <a:ext cx="206734" cy="20240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Flowchart: Multidocument 64"/>
            <p:cNvSpPr/>
            <p:nvPr/>
          </p:nvSpPr>
          <p:spPr bwMode="auto">
            <a:xfrm>
              <a:off x="5026525" y="4764162"/>
              <a:ext cx="294198" cy="238539"/>
            </a:xfrm>
            <a:prstGeom prst="flowChartMultidocumen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66" name="Oval 65"/>
            <p:cNvSpPr/>
            <p:nvPr/>
          </p:nvSpPr>
          <p:spPr bwMode="auto">
            <a:xfrm>
              <a:off x="5050379" y="4326840"/>
              <a:ext cx="246490" cy="23058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cxnSp>
          <p:nvCxnSpPr>
            <p:cNvPr id="67" name="Straight Arrow Connector 66"/>
            <p:cNvCxnSpPr>
              <a:stCxn id="65" idx="0"/>
              <a:endCxn id="66" idx="4"/>
            </p:cNvCxnSpPr>
            <p:nvPr/>
          </p:nvCxnSpPr>
          <p:spPr>
            <a:xfrm rot="16200000" flipV="1">
              <a:off x="5080377" y="4650675"/>
              <a:ext cx="206734" cy="20240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Flowchart: Multidocument 67"/>
            <p:cNvSpPr/>
            <p:nvPr/>
          </p:nvSpPr>
          <p:spPr bwMode="auto">
            <a:xfrm>
              <a:off x="5433357" y="4765493"/>
              <a:ext cx="294198" cy="238539"/>
            </a:xfrm>
            <a:prstGeom prst="flowChartMultidocumen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69" name="Oval 68"/>
            <p:cNvSpPr/>
            <p:nvPr/>
          </p:nvSpPr>
          <p:spPr bwMode="auto">
            <a:xfrm>
              <a:off x="5457211" y="4328171"/>
              <a:ext cx="246490" cy="23058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cxnSp>
          <p:nvCxnSpPr>
            <p:cNvPr id="70" name="Straight Arrow Connector 69"/>
            <p:cNvCxnSpPr>
              <a:stCxn id="68" idx="0"/>
              <a:endCxn id="69" idx="4"/>
            </p:cNvCxnSpPr>
            <p:nvPr/>
          </p:nvCxnSpPr>
          <p:spPr>
            <a:xfrm rot="16200000" flipV="1">
              <a:off x="5487209" y="4652006"/>
              <a:ext cx="206734" cy="20240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Flowchart: Multidocument 70"/>
            <p:cNvSpPr/>
            <p:nvPr/>
          </p:nvSpPr>
          <p:spPr bwMode="auto">
            <a:xfrm>
              <a:off x="5805723" y="4772113"/>
              <a:ext cx="294198" cy="238539"/>
            </a:xfrm>
            <a:prstGeom prst="flowChartMultidocumen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72" name="Oval 71"/>
            <p:cNvSpPr/>
            <p:nvPr/>
          </p:nvSpPr>
          <p:spPr bwMode="auto">
            <a:xfrm>
              <a:off x="5829577" y="4334791"/>
              <a:ext cx="246490" cy="23058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cxnSp>
          <p:nvCxnSpPr>
            <p:cNvPr id="73" name="Straight Arrow Connector 72"/>
            <p:cNvCxnSpPr>
              <a:stCxn id="71" idx="0"/>
              <a:endCxn id="72" idx="4"/>
            </p:cNvCxnSpPr>
            <p:nvPr/>
          </p:nvCxnSpPr>
          <p:spPr>
            <a:xfrm rot="16200000" flipV="1">
              <a:off x="5859575" y="4658626"/>
              <a:ext cx="206734" cy="20240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Flowchart: Multidocument 73"/>
            <p:cNvSpPr/>
            <p:nvPr/>
          </p:nvSpPr>
          <p:spPr bwMode="auto">
            <a:xfrm>
              <a:off x="6212555" y="4773444"/>
              <a:ext cx="294198" cy="238539"/>
            </a:xfrm>
            <a:prstGeom prst="flowChartMultidocumen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75" name="Oval 74"/>
            <p:cNvSpPr/>
            <p:nvPr/>
          </p:nvSpPr>
          <p:spPr bwMode="auto">
            <a:xfrm>
              <a:off x="6236409" y="4336122"/>
              <a:ext cx="246490" cy="23058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cxnSp>
          <p:nvCxnSpPr>
            <p:cNvPr id="76" name="Straight Arrow Connector 75"/>
            <p:cNvCxnSpPr>
              <a:stCxn id="74" idx="0"/>
              <a:endCxn id="75" idx="4"/>
            </p:cNvCxnSpPr>
            <p:nvPr/>
          </p:nvCxnSpPr>
          <p:spPr>
            <a:xfrm rot="16200000" flipV="1">
              <a:off x="6266407" y="4659957"/>
              <a:ext cx="206734" cy="20240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Flowchart: Multidocument 76"/>
            <p:cNvSpPr/>
            <p:nvPr/>
          </p:nvSpPr>
          <p:spPr bwMode="auto">
            <a:xfrm>
              <a:off x="6610105" y="4781395"/>
              <a:ext cx="294198" cy="238539"/>
            </a:xfrm>
            <a:prstGeom prst="flowChartMultidocumen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78" name="Oval 77"/>
            <p:cNvSpPr/>
            <p:nvPr/>
          </p:nvSpPr>
          <p:spPr bwMode="auto">
            <a:xfrm>
              <a:off x="6633959" y="4344073"/>
              <a:ext cx="246490" cy="23058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cxnSp>
          <p:nvCxnSpPr>
            <p:cNvPr id="79" name="Straight Arrow Connector 78"/>
            <p:cNvCxnSpPr>
              <a:stCxn id="77" idx="0"/>
              <a:endCxn id="78" idx="4"/>
            </p:cNvCxnSpPr>
            <p:nvPr/>
          </p:nvCxnSpPr>
          <p:spPr>
            <a:xfrm rot="16200000" flipV="1">
              <a:off x="6663957" y="4667908"/>
              <a:ext cx="206734" cy="20240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Flowchart: Multidocument 79"/>
            <p:cNvSpPr/>
            <p:nvPr/>
          </p:nvSpPr>
          <p:spPr bwMode="auto">
            <a:xfrm>
              <a:off x="7016937" y="4782726"/>
              <a:ext cx="294198" cy="238539"/>
            </a:xfrm>
            <a:prstGeom prst="flowChartMultidocumen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81" name="Oval 80"/>
            <p:cNvSpPr/>
            <p:nvPr/>
          </p:nvSpPr>
          <p:spPr bwMode="auto">
            <a:xfrm>
              <a:off x="7040791" y="4345404"/>
              <a:ext cx="246490" cy="23058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cxnSp>
          <p:nvCxnSpPr>
            <p:cNvPr id="82" name="Straight Arrow Connector 81"/>
            <p:cNvCxnSpPr>
              <a:stCxn id="80" idx="0"/>
              <a:endCxn id="81" idx="4"/>
            </p:cNvCxnSpPr>
            <p:nvPr/>
          </p:nvCxnSpPr>
          <p:spPr>
            <a:xfrm rot="16200000" flipV="1">
              <a:off x="7070789" y="4669239"/>
              <a:ext cx="206734" cy="20240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Oval 82"/>
            <p:cNvSpPr/>
            <p:nvPr/>
          </p:nvSpPr>
          <p:spPr bwMode="auto">
            <a:xfrm>
              <a:off x="5726265" y="3460142"/>
              <a:ext cx="246490" cy="23058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cxnSp>
          <p:nvCxnSpPr>
            <p:cNvPr id="84" name="Straight Arrow Connector 83"/>
            <p:cNvCxnSpPr/>
            <p:nvPr/>
          </p:nvCxnSpPr>
          <p:spPr>
            <a:xfrm rot="16200000" flipV="1">
              <a:off x="5724458" y="3354607"/>
              <a:ext cx="206734" cy="20240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59" idx="7"/>
            </p:cNvCxnSpPr>
            <p:nvPr/>
          </p:nvCxnSpPr>
          <p:spPr>
            <a:xfrm rot="5400000" flipH="1" flipV="1">
              <a:off x="4759703" y="3354287"/>
              <a:ext cx="693727" cy="130035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endCxn id="83" idx="3"/>
            </p:cNvCxnSpPr>
            <p:nvPr/>
          </p:nvCxnSpPr>
          <p:spPr>
            <a:xfrm flipV="1">
              <a:off x="4791662" y="3656961"/>
              <a:ext cx="970701" cy="68774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endCxn id="83" idx="4"/>
            </p:cNvCxnSpPr>
            <p:nvPr/>
          </p:nvCxnSpPr>
          <p:spPr>
            <a:xfrm rot="5400000" flipH="1" flipV="1">
              <a:off x="5212258" y="3692879"/>
              <a:ext cx="639401" cy="63510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>
              <a:endCxn id="83" idx="4"/>
            </p:cNvCxnSpPr>
            <p:nvPr/>
          </p:nvCxnSpPr>
          <p:spPr>
            <a:xfrm rot="5400000" flipH="1" flipV="1">
              <a:off x="5403089" y="3877086"/>
              <a:ext cx="632776" cy="26006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>
              <a:stCxn id="81" idx="1"/>
            </p:cNvCxnSpPr>
            <p:nvPr/>
          </p:nvCxnSpPr>
          <p:spPr>
            <a:xfrm rot="16200000" flipV="1">
              <a:off x="6133402" y="3435685"/>
              <a:ext cx="744102" cy="114287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10800000">
              <a:off x="5928398" y="3634431"/>
              <a:ext cx="774553" cy="69903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>
              <a:stCxn id="75" idx="0"/>
            </p:cNvCxnSpPr>
            <p:nvPr/>
          </p:nvCxnSpPr>
          <p:spPr>
            <a:xfrm rot="16200000" flipV="1">
              <a:off x="5766491" y="3742959"/>
              <a:ext cx="667922" cy="51840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>
              <a:stCxn id="72" idx="0"/>
            </p:cNvCxnSpPr>
            <p:nvPr/>
          </p:nvCxnSpPr>
          <p:spPr>
            <a:xfrm rot="16200000" flipV="1">
              <a:off x="5563741" y="3945710"/>
              <a:ext cx="666591" cy="11157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6" name="Flowchart: Multidocument 105"/>
          <p:cNvSpPr/>
          <p:nvPr/>
        </p:nvSpPr>
        <p:spPr bwMode="auto">
          <a:xfrm>
            <a:off x="6171543" y="4475701"/>
            <a:ext cx="200681" cy="137411"/>
          </a:xfrm>
          <a:prstGeom prst="flowChartMultidocumen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07" name="Oval 106"/>
          <p:cNvSpPr/>
          <p:nvPr/>
        </p:nvSpPr>
        <p:spPr bwMode="auto">
          <a:xfrm>
            <a:off x="6187810" y="4223782"/>
            <a:ext cx="168138" cy="13283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cxnSp>
        <p:nvCxnSpPr>
          <p:cNvPr id="108" name="Straight Arrow Connector 107"/>
          <p:cNvCxnSpPr>
            <a:stCxn id="106" idx="0"/>
            <a:endCxn id="107" idx="4"/>
          </p:cNvCxnSpPr>
          <p:nvPr/>
        </p:nvCxnSpPr>
        <p:spPr>
          <a:xfrm rot="16200000" flipV="1">
            <a:off x="6219242" y="4409252"/>
            <a:ext cx="119089" cy="13806"/>
          </a:xfrm>
          <a:prstGeom prst="straightConnector1">
            <a:avLst/>
          </a:prstGeom>
          <a:ln w="28575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Flowchart: Multidocument 108"/>
          <p:cNvSpPr/>
          <p:nvPr/>
        </p:nvSpPr>
        <p:spPr bwMode="auto">
          <a:xfrm>
            <a:off x="6449056" y="4476468"/>
            <a:ext cx="200681" cy="137411"/>
          </a:xfrm>
          <a:prstGeom prst="flowChartMultidocumen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10" name="Oval 109"/>
          <p:cNvSpPr/>
          <p:nvPr/>
        </p:nvSpPr>
        <p:spPr bwMode="auto">
          <a:xfrm>
            <a:off x="6465322" y="4224547"/>
            <a:ext cx="168138" cy="13283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cxnSp>
        <p:nvCxnSpPr>
          <p:cNvPr id="111" name="Straight Arrow Connector 110"/>
          <p:cNvCxnSpPr>
            <a:stCxn id="109" idx="0"/>
            <a:endCxn id="110" idx="4"/>
          </p:cNvCxnSpPr>
          <p:nvPr/>
        </p:nvCxnSpPr>
        <p:spPr>
          <a:xfrm rot="16200000" flipV="1">
            <a:off x="6496752" y="4410018"/>
            <a:ext cx="119089" cy="13806"/>
          </a:xfrm>
          <a:prstGeom prst="straightConnector1">
            <a:avLst/>
          </a:prstGeom>
          <a:ln w="28575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Flowchart: Multidocument 111"/>
          <p:cNvSpPr/>
          <p:nvPr/>
        </p:nvSpPr>
        <p:spPr bwMode="auto">
          <a:xfrm>
            <a:off x="6720237" y="4481048"/>
            <a:ext cx="200681" cy="137411"/>
          </a:xfrm>
          <a:prstGeom prst="flowChartMultidocumen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13" name="Oval 112"/>
          <p:cNvSpPr/>
          <p:nvPr/>
        </p:nvSpPr>
        <p:spPr bwMode="auto">
          <a:xfrm>
            <a:off x="6736503" y="4229128"/>
            <a:ext cx="168138" cy="13283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cxnSp>
        <p:nvCxnSpPr>
          <p:cNvPr id="114" name="Straight Arrow Connector 113"/>
          <p:cNvCxnSpPr>
            <a:stCxn id="112" idx="0"/>
            <a:endCxn id="113" idx="4"/>
          </p:cNvCxnSpPr>
          <p:nvPr/>
        </p:nvCxnSpPr>
        <p:spPr>
          <a:xfrm rot="16200000" flipV="1">
            <a:off x="6767933" y="4414598"/>
            <a:ext cx="119089" cy="13806"/>
          </a:xfrm>
          <a:prstGeom prst="straightConnector1">
            <a:avLst/>
          </a:prstGeom>
          <a:ln w="28575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Flowchart: Multidocument 114"/>
          <p:cNvSpPr/>
          <p:nvPr/>
        </p:nvSpPr>
        <p:spPr bwMode="auto">
          <a:xfrm>
            <a:off x="6997747" y="4481814"/>
            <a:ext cx="200681" cy="137411"/>
          </a:xfrm>
          <a:prstGeom prst="flowChartMultidocumen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16" name="Oval 115"/>
          <p:cNvSpPr/>
          <p:nvPr/>
        </p:nvSpPr>
        <p:spPr bwMode="auto">
          <a:xfrm>
            <a:off x="7014016" y="4229896"/>
            <a:ext cx="168138" cy="13283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cxnSp>
        <p:nvCxnSpPr>
          <p:cNvPr id="117" name="Straight Arrow Connector 116"/>
          <p:cNvCxnSpPr>
            <a:stCxn id="115" idx="0"/>
            <a:endCxn id="116" idx="4"/>
          </p:cNvCxnSpPr>
          <p:nvPr/>
        </p:nvCxnSpPr>
        <p:spPr>
          <a:xfrm rot="16200000" flipV="1">
            <a:off x="7045448" y="4415366"/>
            <a:ext cx="119089" cy="13806"/>
          </a:xfrm>
          <a:prstGeom prst="straightConnector1">
            <a:avLst/>
          </a:prstGeom>
          <a:ln w="28575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Flowchart: Multidocument 117"/>
          <p:cNvSpPr/>
          <p:nvPr/>
        </p:nvSpPr>
        <p:spPr bwMode="auto">
          <a:xfrm>
            <a:off x="7251751" y="4485628"/>
            <a:ext cx="200681" cy="137411"/>
          </a:xfrm>
          <a:prstGeom prst="flowChartMultidocumen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19" name="Oval 118"/>
          <p:cNvSpPr/>
          <p:nvPr/>
        </p:nvSpPr>
        <p:spPr bwMode="auto">
          <a:xfrm>
            <a:off x="7268018" y="4233709"/>
            <a:ext cx="168138" cy="13283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cxnSp>
        <p:nvCxnSpPr>
          <p:cNvPr id="120" name="Straight Arrow Connector 119"/>
          <p:cNvCxnSpPr>
            <a:stCxn id="118" idx="0"/>
            <a:endCxn id="119" idx="4"/>
          </p:cNvCxnSpPr>
          <p:nvPr/>
        </p:nvCxnSpPr>
        <p:spPr>
          <a:xfrm rot="16200000" flipV="1">
            <a:off x="7299451" y="4419179"/>
            <a:ext cx="119089" cy="13806"/>
          </a:xfrm>
          <a:prstGeom prst="straightConnector1">
            <a:avLst/>
          </a:prstGeom>
          <a:ln w="28575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Flowchart: Multidocument 120"/>
          <p:cNvSpPr/>
          <p:nvPr/>
        </p:nvSpPr>
        <p:spPr bwMode="auto">
          <a:xfrm>
            <a:off x="7529264" y="4486395"/>
            <a:ext cx="200681" cy="137411"/>
          </a:xfrm>
          <a:prstGeom prst="flowChartMultidocumen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22" name="Oval 121"/>
          <p:cNvSpPr/>
          <p:nvPr/>
        </p:nvSpPr>
        <p:spPr bwMode="auto">
          <a:xfrm>
            <a:off x="7545530" y="4234474"/>
            <a:ext cx="168138" cy="13283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cxnSp>
        <p:nvCxnSpPr>
          <p:cNvPr id="123" name="Straight Arrow Connector 122"/>
          <p:cNvCxnSpPr>
            <a:stCxn id="121" idx="0"/>
            <a:endCxn id="122" idx="4"/>
          </p:cNvCxnSpPr>
          <p:nvPr/>
        </p:nvCxnSpPr>
        <p:spPr>
          <a:xfrm rot="16200000" flipV="1">
            <a:off x="7576963" y="4419946"/>
            <a:ext cx="119089" cy="13806"/>
          </a:xfrm>
          <a:prstGeom prst="straightConnector1">
            <a:avLst/>
          </a:prstGeom>
          <a:ln w="28575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Flowchart: Multidocument 123"/>
          <p:cNvSpPr/>
          <p:nvPr/>
        </p:nvSpPr>
        <p:spPr bwMode="auto">
          <a:xfrm>
            <a:off x="7800445" y="4490975"/>
            <a:ext cx="200681" cy="137411"/>
          </a:xfrm>
          <a:prstGeom prst="flowChartMultidocumen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25" name="Oval 124"/>
          <p:cNvSpPr/>
          <p:nvPr/>
        </p:nvSpPr>
        <p:spPr bwMode="auto">
          <a:xfrm>
            <a:off x="7816712" y="4239055"/>
            <a:ext cx="168138" cy="13283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cxnSp>
        <p:nvCxnSpPr>
          <p:cNvPr id="126" name="Straight Arrow Connector 125"/>
          <p:cNvCxnSpPr>
            <a:stCxn id="124" idx="0"/>
            <a:endCxn id="125" idx="4"/>
          </p:cNvCxnSpPr>
          <p:nvPr/>
        </p:nvCxnSpPr>
        <p:spPr>
          <a:xfrm rot="16200000" flipV="1">
            <a:off x="7848144" y="4424525"/>
            <a:ext cx="119089" cy="13806"/>
          </a:xfrm>
          <a:prstGeom prst="straightConnector1">
            <a:avLst/>
          </a:prstGeom>
          <a:ln w="28575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Flowchart: Multidocument 126"/>
          <p:cNvSpPr/>
          <p:nvPr/>
        </p:nvSpPr>
        <p:spPr bwMode="auto">
          <a:xfrm>
            <a:off x="8077958" y="4491741"/>
            <a:ext cx="200681" cy="137411"/>
          </a:xfrm>
          <a:prstGeom prst="flowChartMultidocumen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28" name="Oval 127"/>
          <p:cNvSpPr/>
          <p:nvPr/>
        </p:nvSpPr>
        <p:spPr bwMode="auto">
          <a:xfrm>
            <a:off x="8094224" y="4239823"/>
            <a:ext cx="168138" cy="13283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cxnSp>
        <p:nvCxnSpPr>
          <p:cNvPr id="129" name="Straight Arrow Connector 128"/>
          <p:cNvCxnSpPr>
            <a:stCxn id="127" idx="0"/>
            <a:endCxn id="128" idx="4"/>
          </p:cNvCxnSpPr>
          <p:nvPr/>
        </p:nvCxnSpPr>
        <p:spPr>
          <a:xfrm rot="16200000" flipV="1">
            <a:off x="8125657" y="4425293"/>
            <a:ext cx="119089" cy="13806"/>
          </a:xfrm>
          <a:prstGeom prst="straightConnector1">
            <a:avLst/>
          </a:prstGeom>
          <a:ln w="28575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>
            <a:stCxn id="107" idx="7"/>
            <a:endCxn id="140" idx="4"/>
          </p:cNvCxnSpPr>
          <p:nvPr/>
        </p:nvCxnSpPr>
        <p:spPr>
          <a:xfrm rot="5400000" flipH="1" flipV="1">
            <a:off x="6397809" y="3786118"/>
            <a:ext cx="390637" cy="52359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rot="5400000" flipH="1" flipV="1">
            <a:off x="6620180" y="3785941"/>
            <a:ext cx="393324" cy="51363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>
            <a:endCxn id="141" idx="4"/>
          </p:cNvCxnSpPr>
          <p:nvPr/>
        </p:nvCxnSpPr>
        <p:spPr>
          <a:xfrm rot="5400000" flipH="1" flipV="1">
            <a:off x="6801754" y="3906197"/>
            <a:ext cx="371466" cy="2781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>
            <a:endCxn id="142" idx="3"/>
          </p:cNvCxnSpPr>
          <p:nvPr/>
        </p:nvCxnSpPr>
        <p:spPr>
          <a:xfrm rot="5400000" flipH="1" flipV="1">
            <a:off x="7051146" y="3893178"/>
            <a:ext cx="387102" cy="28096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>
            <a:endCxn id="143" idx="5"/>
          </p:cNvCxnSpPr>
          <p:nvPr/>
        </p:nvCxnSpPr>
        <p:spPr>
          <a:xfrm rot="16200000" flipV="1">
            <a:off x="7761679" y="3861128"/>
            <a:ext cx="405737" cy="37761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rot="16200000" flipV="1">
            <a:off x="7636526" y="3979815"/>
            <a:ext cx="354497" cy="15175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stCxn id="122" idx="0"/>
            <a:endCxn id="142" idx="4"/>
          </p:cNvCxnSpPr>
          <p:nvPr/>
        </p:nvCxnSpPr>
        <p:spPr>
          <a:xfrm rot="16200000" flipV="1">
            <a:off x="7349654" y="3954530"/>
            <a:ext cx="374916" cy="1849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>
            <a:stCxn id="119" idx="0"/>
            <a:endCxn id="142" idx="3"/>
          </p:cNvCxnSpPr>
          <p:nvPr/>
        </p:nvCxnSpPr>
        <p:spPr>
          <a:xfrm rot="5400000" flipH="1" flipV="1">
            <a:off x="7171834" y="4020364"/>
            <a:ext cx="393602" cy="3309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Oval 139"/>
          <p:cNvSpPr/>
          <p:nvPr/>
        </p:nvSpPr>
        <p:spPr bwMode="auto">
          <a:xfrm>
            <a:off x="6770850" y="3719767"/>
            <a:ext cx="168138" cy="13283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41" name="Oval 140"/>
          <p:cNvSpPr/>
          <p:nvPr/>
        </p:nvSpPr>
        <p:spPr bwMode="auto">
          <a:xfrm>
            <a:off x="7042515" y="3726730"/>
            <a:ext cx="168138" cy="13283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42" name="Oval 141"/>
          <p:cNvSpPr/>
          <p:nvPr/>
        </p:nvSpPr>
        <p:spPr bwMode="auto">
          <a:xfrm>
            <a:off x="7360555" y="3726730"/>
            <a:ext cx="168138" cy="13283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43" name="Oval 142"/>
          <p:cNvSpPr/>
          <p:nvPr/>
        </p:nvSpPr>
        <p:spPr bwMode="auto">
          <a:xfrm>
            <a:off x="7632220" y="3733690"/>
            <a:ext cx="168138" cy="13283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cxnSp>
        <p:nvCxnSpPr>
          <p:cNvPr id="154" name="Straight Connector 153"/>
          <p:cNvCxnSpPr>
            <a:stCxn id="140" idx="1"/>
          </p:cNvCxnSpPr>
          <p:nvPr/>
        </p:nvCxnSpPr>
        <p:spPr>
          <a:xfrm rot="16200000" flipV="1">
            <a:off x="6536243" y="3479986"/>
            <a:ext cx="361918" cy="1565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>
            <a:stCxn id="143" idx="7"/>
          </p:cNvCxnSpPr>
          <p:nvPr/>
        </p:nvCxnSpPr>
        <p:spPr>
          <a:xfrm rot="5400000" flipH="1" flipV="1">
            <a:off x="7687352" y="3429967"/>
            <a:ext cx="411560" cy="2347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>
            <a:stCxn id="141" idx="0"/>
          </p:cNvCxnSpPr>
          <p:nvPr/>
        </p:nvCxnSpPr>
        <p:spPr>
          <a:xfrm rot="16200000" flipV="1">
            <a:off x="6954503" y="3554645"/>
            <a:ext cx="342283" cy="18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>
            <a:stCxn id="142" idx="0"/>
          </p:cNvCxnSpPr>
          <p:nvPr/>
        </p:nvCxnSpPr>
        <p:spPr>
          <a:xfrm rot="5400000" flipH="1" flipV="1">
            <a:off x="7290925" y="3502429"/>
            <a:ext cx="378002" cy="706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>
            <a:stCxn id="143" idx="7"/>
          </p:cNvCxnSpPr>
          <p:nvPr/>
        </p:nvCxnSpPr>
        <p:spPr>
          <a:xfrm rot="5400000" flipH="1" flipV="1">
            <a:off x="7869521" y="3240661"/>
            <a:ext cx="418703" cy="6062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>
            <a:stCxn id="140" idx="1"/>
          </p:cNvCxnSpPr>
          <p:nvPr/>
        </p:nvCxnSpPr>
        <p:spPr>
          <a:xfrm rot="16200000" flipV="1">
            <a:off x="6323120" y="3266864"/>
            <a:ext cx="369062" cy="5756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/>
          <p:cNvCxnSpPr/>
          <p:nvPr/>
        </p:nvCxnSpPr>
        <p:spPr>
          <a:xfrm>
            <a:off x="914403" y="3105152"/>
            <a:ext cx="7439025" cy="28575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71" name="Cloud 170"/>
          <p:cNvSpPr/>
          <p:nvPr/>
        </p:nvSpPr>
        <p:spPr bwMode="auto">
          <a:xfrm>
            <a:off x="6172204" y="3257550"/>
            <a:ext cx="2524125" cy="400050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3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Internet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685804" y="3409952"/>
            <a:ext cx="16487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MPI communication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3352800" y="3370160"/>
            <a:ext cx="20710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Map Reduce Data Parallel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1143004" y="2800350"/>
            <a:ext cx="2081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HPC Supercomputer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5638800" y="2800350"/>
            <a:ext cx="2509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 Center based Cloud</a:t>
            </a:r>
          </a:p>
        </p:txBody>
      </p:sp>
      <p:grpSp>
        <p:nvGrpSpPr>
          <p:cNvPr id="16" name="Group 185"/>
          <p:cNvGrpSpPr/>
          <p:nvPr/>
        </p:nvGrpSpPr>
        <p:grpSpPr>
          <a:xfrm>
            <a:off x="914400" y="3714750"/>
            <a:ext cx="1204064" cy="1056408"/>
            <a:chOff x="6613236" y="1007966"/>
            <a:chExt cx="2058428" cy="1553392"/>
          </a:xfrm>
        </p:grpSpPr>
        <p:sp>
          <p:nvSpPr>
            <p:cNvPr id="146" name="Rectangle 145"/>
            <p:cNvSpPr/>
            <p:nvPr/>
          </p:nvSpPr>
          <p:spPr bwMode="auto">
            <a:xfrm>
              <a:off x="6613236" y="1018308"/>
              <a:ext cx="2057400" cy="154305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cxnSp>
          <p:nvCxnSpPr>
            <p:cNvPr id="147" name="Straight Connector 146"/>
            <p:cNvCxnSpPr/>
            <p:nvPr/>
          </p:nvCxnSpPr>
          <p:spPr>
            <a:xfrm>
              <a:off x="6614264" y="1795516"/>
              <a:ext cx="2057400" cy="25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 rot="5400000">
              <a:off x="6877125" y="1779324"/>
              <a:ext cx="1543050" cy="333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 rot="5400000">
              <a:off x="7417230" y="1779324"/>
              <a:ext cx="1543050" cy="333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 rot="5400000">
              <a:off x="6347992" y="1779324"/>
              <a:ext cx="1543050" cy="333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>
              <a:off x="6614264" y="1443472"/>
              <a:ext cx="2057400" cy="25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6614264" y="2177736"/>
              <a:ext cx="2057400" cy="25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 rot="5400000">
              <a:off x="6709209" y="1800965"/>
              <a:ext cx="342900" cy="333"/>
            </a:xfrm>
            <a:prstGeom prst="line">
              <a:avLst/>
            </a:prstGeom>
            <a:ln w="15875">
              <a:solidFill>
                <a:srgbClr val="FF0000"/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 rot="5400000">
              <a:off x="6709209" y="1432462"/>
              <a:ext cx="342900" cy="333"/>
            </a:xfrm>
            <a:prstGeom prst="line">
              <a:avLst/>
            </a:prstGeom>
            <a:ln w="15875">
              <a:solidFill>
                <a:srgbClr val="FF0000"/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 rot="5400000">
              <a:off x="6709209" y="2188673"/>
              <a:ext cx="342900" cy="333"/>
            </a:xfrm>
            <a:prstGeom prst="line">
              <a:avLst/>
            </a:prstGeom>
            <a:ln w="15875">
              <a:solidFill>
                <a:srgbClr val="FF0000"/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 rot="5400000">
              <a:off x="7220054" y="1800965"/>
              <a:ext cx="342900" cy="333"/>
            </a:xfrm>
            <a:prstGeom prst="line">
              <a:avLst/>
            </a:prstGeom>
            <a:ln w="15875">
              <a:solidFill>
                <a:srgbClr val="FF0000"/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 rot="5400000">
              <a:off x="7220054" y="1432462"/>
              <a:ext cx="342900" cy="333"/>
            </a:xfrm>
            <a:prstGeom prst="line">
              <a:avLst/>
            </a:prstGeom>
            <a:ln w="15875">
              <a:solidFill>
                <a:srgbClr val="FF0000"/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rot="5400000">
              <a:off x="7220054" y="2188673"/>
              <a:ext cx="342900" cy="333"/>
            </a:xfrm>
            <a:prstGeom prst="line">
              <a:avLst/>
            </a:prstGeom>
            <a:ln w="15875">
              <a:solidFill>
                <a:srgbClr val="FF0000"/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 rot="5400000">
              <a:off x="7723584" y="1795479"/>
              <a:ext cx="342900" cy="333"/>
            </a:xfrm>
            <a:prstGeom prst="line">
              <a:avLst/>
            </a:prstGeom>
            <a:ln w="15875">
              <a:solidFill>
                <a:srgbClr val="FF0000"/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7723584" y="1426976"/>
              <a:ext cx="342900" cy="333"/>
            </a:xfrm>
            <a:prstGeom prst="line">
              <a:avLst/>
            </a:prstGeom>
            <a:ln w="15875">
              <a:solidFill>
                <a:srgbClr val="FF0000"/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 rot="5400000">
              <a:off x="7723584" y="2183187"/>
              <a:ext cx="342900" cy="333"/>
            </a:xfrm>
            <a:prstGeom prst="line">
              <a:avLst/>
            </a:prstGeom>
            <a:ln w="15875">
              <a:solidFill>
                <a:srgbClr val="FF0000"/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 rot="5400000">
              <a:off x="8205168" y="1800965"/>
              <a:ext cx="342900" cy="333"/>
            </a:xfrm>
            <a:prstGeom prst="line">
              <a:avLst/>
            </a:prstGeom>
            <a:ln w="15875">
              <a:solidFill>
                <a:srgbClr val="FF0000"/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8205168" y="1432462"/>
              <a:ext cx="342900" cy="333"/>
            </a:xfrm>
            <a:prstGeom prst="line">
              <a:avLst/>
            </a:prstGeom>
            <a:ln w="15875">
              <a:solidFill>
                <a:srgbClr val="FF0000"/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 rot="5400000">
              <a:off x="8205168" y="2188673"/>
              <a:ext cx="342900" cy="333"/>
            </a:xfrm>
            <a:prstGeom prst="line">
              <a:avLst/>
            </a:prstGeom>
            <a:ln w="15875">
              <a:solidFill>
                <a:srgbClr val="FF0000"/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oup 91"/>
            <p:cNvGrpSpPr/>
            <p:nvPr/>
          </p:nvGrpSpPr>
          <p:grpSpPr>
            <a:xfrm rot="5400000">
              <a:off x="7073624" y="1058791"/>
              <a:ext cx="1122219" cy="1480112"/>
              <a:chOff x="7076783" y="3911489"/>
              <a:chExt cx="1496292" cy="1480112"/>
            </a:xfrm>
          </p:grpSpPr>
          <p:cxnSp>
            <p:nvCxnSpPr>
              <p:cNvPr id="174" name="Straight Connector 173"/>
              <p:cNvCxnSpPr/>
              <p:nvPr/>
            </p:nvCxnSpPr>
            <p:spPr>
              <a:xfrm rot="5400000">
                <a:off x="6848350" y="4631259"/>
                <a:ext cx="457200" cy="333"/>
              </a:xfrm>
              <a:prstGeom prst="line">
                <a:avLst/>
              </a:prstGeom>
              <a:ln w="15875">
                <a:solidFill>
                  <a:srgbClr val="FF0000"/>
                </a:solidFill>
                <a:headEnd type="triangle" w="lg" len="med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 rot="5400000">
                <a:off x="6848350" y="4139922"/>
                <a:ext cx="457200" cy="333"/>
              </a:xfrm>
              <a:prstGeom prst="line">
                <a:avLst/>
              </a:prstGeom>
              <a:ln w="15875">
                <a:solidFill>
                  <a:srgbClr val="FF0000"/>
                </a:solidFill>
                <a:headEnd type="triangle" w="lg" len="med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 rot="5400000">
                <a:off x="6848350" y="5148203"/>
                <a:ext cx="457200" cy="333"/>
              </a:xfrm>
              <a:prstGeom prst="line">
                <a:avLst/>
              </a:prstGeom>
              <a:ln w="15875">
                <a:solidFill>
                  <a:srgbClr val="FF0000"/>
                </a:solidFill>
                <a:headEnd type="triangle" w="lg" len="med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 rot="5400000">
                <a:off x="7359195" y="4631259"/>
                <a:ext cx="457200" cy="333"/>
              </a:xfrm>
              <a:prstGeom prst="line">
                <a:avLst/>
              </a:prstGeom>
              <a:ln w="15875">
                <a:solidFill>
                  <a:srgbClr val="FF0000"/>
                </a:solidFill>
                <a:headEnd type="triangle" w="lg" len="med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 rot="5400000">
                <a:off x="7359195" y="4139922"/>
                <a:ext cx="457200" cy="333"/>
              </a:xfrm>
              <a:prstGeom prst="line">
                <a:avLst/>
              </a:prstGeom>
              <a:ln w="15875">
                <a:solidFill>
                  <a:srgbClr val="FF0000"/>
                </a:solidFill>
                <a:headEnd type="triangle" w="lg" len="med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 rot="5400000">
                <a:off x="7359195" y="5148203"/>
                <a:ext cx="457200" cy="333"/>
              </a:xfrm>
              <a:prstGeom prst="line">
                <a:avLst/>
              </a:prstGeom>
              <a:ln w="15875">
                <a:solidFill>
                  <a:srgbClr val="FF0000"/>
                </a:solidFill>
                <a:headEnd type="triangle" w="lg" len="med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 rot="5400000">
                <a:off x="7877355" y="4645890"/>
                <a:ext cx="457200" cy="333"/>
              </a:xfrm>
              <a:prstGeom prst="line">
                <a:avLst/>
              </a:prstGeom>
              <a:ln w="15875">
                <a:solidFill>
                  <a:srgbClr val="FF0000"/>
                </a:solidFill>
                <a:headEnd type="triangle" w="lg" len="med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 rot="5400000">
                <a:off x="7877355" y="4154553"/>
                <a:ext cx="457200" cy="333"/>
              </a:xfrm>
              <a:prstGeom prst="line">
                <a:avLst/>
              </a:prstGeom>
              <a:ln w="15875">
                <a:solidFill>
                  <a:srgbClr val="FF0000"/>
                </a:solidFill>
                <a:headEnd type="triangle" w="lg" len="med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 rot="5400000">
                <a:off x="7877355" y="5162834"/>
                <a:ext cx="457200" cy="333"/>
              </a:xfrm>
              <a:prstGeom prst="line">
                <a:avLst/>
              </a:prstGeom>
              <a:ln w="15875">
                <a:solidFill>
                  <a:srgbClr val="FF0000"/>
                </a:solidFill>
                <a:headEnd type="triangle" w="lg" len="med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 rot="5400000">
                <a:off x="8344309" y="4631259"/>
                <a:ext cx="457200" cy="333"/>
              </a:xfrm>
              <a:prstGeom prst="line">
                <a:avLst/>
              </a:prstGeom>
              <a:ln w="15875">
                <a:solidFill>
                  <a:srgbClr val="FF0000"/>
                </a:solidFill>
                <a:headEnd type="triangle" w="lg" len="med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 rot="5400000">
                <a:off x="8344309" y="4139922"/>
                <a:ext cx="457200" cy="333"/>
              </a:xfrm>
              <a:prstGeom prst="line">
                <a:avLst/>
              </a:prstGeom>
              <a:ln w="15875">
                <a:solidFill>
                  <a:srgbClr val="FF0000"/>
                </a:solidFill>
                <a:headEnd type="triangle" w="lg" len="med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 rot="5400000">
                <a:off x="8344309" y="5148203"/>
                <a:ext cx="457200" cy="333"/>
              </a:xfrm>
              <a:prstGeom prst="line">
                <a:avLst/>
              </a:prstGeom>
              <a:ln w="15875">
                <a:solidFill>
                  <a:srgbClr val="FF0000"/>
                </a:solidFill>
                <a:headEnd type="triangle" w="lg" len="med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9050"/>
            <a:ext cx="9144000" cy="846512"/>
          </a:xfrm>
        </p:spPr>
        <p:txBody>
          <a:bodyPr>
            <a:noAutofit/>
          </a:bodyPr>
          <a:lstStyle/>
          <a:p>
            <a:r>
              <a:rPr lang="en-US" sz="3200" dirty="0"/>
              <a:t>C</a:t>
            </a:r>
            <a:r>
              <a:rPr sz="3200" dirty="0"/>
              <a:t>hang</a:t>
            </a:r>
            <a:r>
              <a:rPr lang="en-US" sz="3200" dirty="0"/>
              <a:t>ing</a:t>
            </a:r>
            <a:r>
              <a:rPr sz="3200" dirty="0"/>
              <a:t> the way we do research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95350"/>
            <a:ext cx="6324600" cy="4267200"/>
          </a:xfrm>
          <a:noFill/>
        </p:spPr>
        <p:txBody>
          <a:bodyPr>
            <a:noAutofit/>
          </a:bodyPr>
          <a:lstStyle/>
          <a:p>
            <a:pPr marL="174625" indent="-174625">
              <a:buFont typeface="Arial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The Rest of Us</a:t>
            </a:r>
          </a:p>
          <a:p>
            <a:pPr marL="342900" lvl="2" indent="-168275"/>
            <a:r>
              <a:rPr lang="en-US" sz="1400" dirty="0">
                <a:solidFill>
                  <a:schemeClr val="tx1"/>
                </a:solidFill>
              </a:rPr>
              <a:t>Use laptops</a:t>
            </a:r>
          </a:p>
          <a:p>
            <a:pPr marL="342900" lvl="2" indent="-168275"/>
            <a:r>
              <a:rPr lang="en-US" sz="1400" dirty="0">
                <a:solidFill>
                  <a:schemeClr val="tx1"/>
                </a:solidFill>
              </a:rPr>
              <a:t>Got data, now what?</a:t>
            </a:r>
          </a:p>
          <a:p>
            <a:pPr marL="342900" lvl="2" indent="-168275"/>
            <a:r>
              <a:rPr lang="en-US" sz="1400" dirty="0">
                <a:solidFill>
                  <a:schemeClr val="tx1"/>
                </a:solidFill>
              </a:rPr>
              <a:t>And it is really is about data, not the FLOPS…</a:t>
            </a:r>
          </a:p>
          <a:p>
            <a:pPr marL="571500" lvl="3"/>
            <a:r>
              <a:rPr lang="en-US" sz="1400" dirty="0">
                <a:solidFill>
                  <a:schemeClr val="tx1"/>
                </a:solidFill>
              </a:rPr>
              <a:t>Our data collections are not as big as we wished</a:t>
            </a:r>
          </a:p>
          <a:p>
            <a:pPr marL="571500" lvl="3"/>
            <a:r>
              <a:rPr lang="en-US" sz="1400" dirty="0">
                <a:solidFill>
                  <a:schemeClr val="tx1"/>
                </a:solidFill>
              </a:rPr>
              <a:t>When data collection does grow large, not able to analyze</a:t>
            </a:r>
          </a:p>
          <a:p>
            <a:pPr marL="342900" lvl="2" indent="-168275"/>
            <a:r>
              <a:rPr lang="en-US" sz="1400" dirty="0">
                <a:solidFill>
                  <a:schemeClr val="tx1"/>
                </a:solidFill>
              </a:rPr>
              <a:t>Tools are limited, must dedicate resources to build analysis tools</a:t>
            </a:r>
          </a:p>
          <a:p>
            <a:pPr marL="174625" indent="-174625">
              <a:spcBef>
                <a:spcPts val="1200"/>
              </a:spcBef>
              <a:buFont typeface="Arial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Paradigm shifts for research</a:t>
            </a:r>
          </a:p>
          <a:p>
            <a:pPr marL="342900" lvl="2" indent="-168275"/>
            <a:r>
              <a:rPr lang="en-US" sz="1400" dirty="0">
                <a:solidFill>
                  <a:schemeClr val="tx1"/>
                </a:solidFill>
              </a:rPr>
              <a:t>The ability to marshal needed resources on demand</a:t>
            </a:r>
          </a:p>
          <a:p>
            <a:pPr marL="571500" lvl="3"/>
            <a:r>
              <a:rPr lang="en-US" sz="1400" i="1" dirty="0">
                <a:solidFill>
                  <a:schemeClr val="tx1"/>
                </a:solidFill>
              </a:rPr>
              <a:t>Without caring or knowing how it gets done…</a:t>
            </a:r>
          </a:p>
          <a:p>
            <a:pPr marL="342900" lvl="2" indent="-168275"/>
            <a:r>
              <a:rPr lang="en-US" sz="1400" dirty="0">
                <a:solidFill>
                  <a:schemeClr val="tx1"/>
                </a:solidFill>
              </a:rPr>
              <a:t>Funding agencies can request grantees to archive research data in common  public repositories</a:t>
            </a:r>
          </a:p>
          <a:p>
            <a:pPr marL="342900" lvl="2" indent="-168275"/>
            <a:r>
              <a:rPr lang="en-US" sz="1400" dirty="0">
                <a:solidFill>
                  <a:schemeClr val="tx1"/>
                </a:solidFill>
              </a:rPr>
              <a:t>The cloud can support very large numbers of users or communities in a flexible way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081690"/>
            <a:ext cx="3048000" cy="2328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9050"/>
            <a:ext cx="9144000" cy="609600"/>
          </a:xfrm>
        </p:spPr>
        <p:txBody>
          <a:bodyPr>
            <a:noAutofit/>
          </a:bodyPr>
          <a:lstStyle/>
          <a:p>
            <a:r>
              <a:rPr lang="en-US" dirty="0"/>
              <a:t>F</a:t>
            </a:r>
            <a:r>
              <a:rPr lang="en-US" sz="3200" dirty="0"/>
              <a:t>ocus Client</a:t>
            </a:r>
            <a:r>
              <a:rPr sz="3200" dirty="0"/>
              <a:t> </a:t>
            </a:r>
            <a:r>
              <a:rPr lang="en-US" sz="3200" dirty="0"/>
              <a:t>+ Cloud for Research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906" y="3249321"/>
            <a:ext cx="1333494" cy="15115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loud 4"/>
          <p:cNvSpPr/>
          <p:nvPr/>
        </p:nvSpPr>
        <p:spPr bwMode="auto">
          <a:xfrm>
            <a:off x="2781300" y="3248026"/>
            <a:ext cx="3009900" cy="1228725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pic>
        <p:nvPicPr>
          <p:cNvPr id="6" name="Picture 1" descr="C:\Users\reed\AppData\Local\Microsoft\Windows\Temporary Internet Files\Content.IE5\5XBZ854L\MCj0305275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476625"/>
            <a:ext cx="358102" cy="762000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82700" y="3457946"/>
            <a:ext cx="1253966" cy="92117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397000" y="3600451"/>
            <a:ext cx="584200" cy="1809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358900" y="3895723"/>
            <a:ext cx="609600" cy="1143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2260600" y="3609976"/>
            <a:ext cx="812800" cy="2000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273300" y="3829051"/>
            <a:ext cx="711200" cy="2381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odis2.tif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29000" y="3476625"/>
            <a:ext cx="1377950" cy="682368"/>
          </a:xfrm>
          <a:prstGeom prst="rect">
            <a:avLst/>
          </a:prstGeom>
        </p:spPr>
      </p:pic>
      <p:pic>
        <p:nvPicPr>
          <p:cNvPr id="15" name="Picture 14" descr="surfac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58000" y="819151"/>
            <a:ext cx="1905000" cy="1386192"/>
          </a:xfrm>
          <a:prstGeom prst="rect">
            <a:avLst/>
          </a:prstGeom>
        </p:spPr>
      </p:pic>
      <p:pic>
        <p:nvPicPr>
          <p:cNvPr id="14" name="Picture 13" descr="htc-firestone-cell-phone.jpg"/>
          <p:cNvPicPr>
            <a:picLocks noChangeAspect="1"/>
          </p:cNvPicPr>
          <p:nvPr/>
        </p:nvPicPr>
        <p:blipFill>
          <a:blip r:embed="rId7" cstate="print"/>
          <a:srcRect r="50000"/>
          <a:stretch>
            <a:fillRect/>
          </a:stretch>
        </p:blipFill>
        <p:spPr>
          <a:xfrm>
            <a:off x="7926909" y="57150"/>
            <a:ext cx="1140893" cy="1547336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3602" y="2571752"/>
            <a:ext cx="3170995" cy="243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681612"/>
            <a:ext cx="6781800" cy="249973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Seamless interaction</a:t>
            </a:r>
          </a:p>
          <a:p>
            <a:pPr marL="228600" lvl="1" indent="-228600"/>
            <a:r>
              <a:rPr lang="en-US" sz="2000" dirty="0">
                <a:solidFill>
                  <a:schemeClr val="tx1"/>
                </a:solidFill>
              </a:rPr>
              <a:t>Cloud is the lens that magnifies the power of desktop</a:t>
            </a:r>
          </a:p>
          <a:p>
            <a:pPr marL="228600" lvl="1" indent="-228600"/>
            <a:r>
              <a:rPr lang="en-US" sz="2000" dirty="0">
                <a:solidFill>
                  <a:schemeClr val="tx1"/>
                </a:solidFill>
              </a:rPr>
              <a:t>Persist and share data from client in the cloud</a:t>
            </a:r>
          </a:p>
          <a:p>
            <a:pPr marL="228600" lvl="1" indent="-228600"/>
            <a:r>
              <a:rPr lang="en-US" sz="2000" dirty="0">
                <a:solidFill>
                  <a:schemeClr val="tx1"/>
                </a:solidFill>
              </a:rPr>
              <a:t>Analyze data initially captured in client tools, such as Excel</a:t>
            </a:r>
          </a:p>
          <a:p>
            <a:pPr marL="457200" lvl="2"/>
            <a:r>
              <a:rPr lang="en-US" sz="1800" dirty="0">
                <a:solidFill>
                  <a:schemeClr val="tx1"/>
                </a:solidFill>
              </a:rPr>
              <a:t>Analysis as a service (think SQL, Map-Reduce, R/</a:t>
            </a:r>
            <a:r>
              <a:rPr lang="en-US" sz="1800" dirty="0" err="1">
                <a:solidFill>
                  <a:schemeClr val="tx1"/>
                </a:solidFill>
              </a:rPr>
              <a:t>MatLab</a:t>
            </a:r>
            <a:r>
              <a:rPr lang="en-US" sz="1800" dirty="0">
                <a:solidFill>
                  <a:schemeClr val="tx1"/>
                </a:solidFill>
              </a:rPr>
              <a:t>)</a:t>
            </a:r>
          </a:p>
          <a:p>
            <a:pPr marL="457200" lvl="2"/>
            <a:r>
              <a:rPr lang="en-US" sz="1800" dirty="0">
                <a:solidFill>
                  <a:schemeClr val="tx1"/>
                </a:solidFill>
              </a:rPr>
              <a:t>Data visualization generated in the cloud, display on client</a:t>
            </a:r>
          </a:p>
          <a:p>
            <a:pPr marL="457200" lvl="2"/>
            <a:r>
              <a:rPr lang="en-US" sz="1800" dirty="0">
                <a:solidFill>
                  <a:schemeClr val="tx1"/>
                </a:solidFill>
              </a:rPr>
              <a:t>Provenance, collaboration, other ‘core’ services…</a:t>
            </a: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172642"/>
            <a:ext cx="8382000" cy="465512"/>
          </a:xfrm>
        </p:spPr>
        <p:txBody>
          <a:bodyPr>
            <a:normAutofit fontScale="90000"/>
          </a:bodyPr>
          <a:lstStyle/>
          <a:p>
            <a:r>
              <a:rPr dirty="0"/>
              <a:t>The Clients+Cloud Platform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6225" y="737197"/>
            <a:ext cx="6686551" cy="2890022"/>
          </a:xfrm>
        </p:spPr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/>
              <a:t>At one time the “client” was a PC </a:t>
            </a:r>
            <a:r>
              <a:rPr lang="en-US" sz="2400"/>
              <a:t>+ browser </a:t>
            </a:r>
            <a:endParaRPr lang="en-US" sz="2400" dirty="0"/>
          </a:p>
          <a:p>
            <a:r>
              <a:rPr lang="en-US" sz="2400" dirty="0"/>
              <a:t>	Now: </a:t>
            </a:r>
          </a:p>
          <a:p>
            <a:pPr lvl="2"/>
            <a:r>
              <a:rPr lang="en-US" sz="1600" dirty="0"/>
              <a:t>The Phone</a:t>
            </a:r>
          </a:p>
          <a:p>
            <a:pPr lvl="2"/>
            <a:r>
              <a:rPr lang="en-US" sz="1600" dirty="0"/>
              <a:t>The laptop/tablet</a:t>
            </a:r>
          </a:p>
          <a:p>
            <a:pPr lvl="2"/>
            <a:r>
              <a:rPr lang="en-US" sz="1600" dirty="0"/>
              <a:t>The TV/Surface/Media wall</a:t>
            </a:r>
          </a:p>
          <a:p>
            <a:r>
              <a:rPr lang="en-US" sz="2400" dirty="0"/>
              <a:t>	And the future:</a:t>
            </a:r>
          </a:p>
          <a:p>
            <a:pPr lvl="2"/>
            <a:r>
              <a:rPr lang="en-US" sz="1600" dirty="0"/>
              <a:t>The instrumented room</a:t>
            </a:r>
          </a:p>
          <a:p>
            <a:pPr lvl="2"/>
            <a:r>
              <a:rPr lang="en-US" sz="1600" dirty="0"/>
              <a:t>Aware and active surfaces</a:t>
            </a:r>
          </a:p>
          <a:p>
            <a:pPr lvl="2"/>
            <a:r>
              <a:rPr lang="en-US" sz="1600" dirty="0"/>
              <a:t>Voice and gesture recognition</a:t>
            </a:r>
          </a:p>
          <a:p>
            <a:pPr lvl="2"/>
            <a:r>
              <a:rPr lang="en-US" sz="1600" dirty="0"/>
              <a:t>Knowledge of where we are</a:t>
            </a:r>
          </a:p>
          <a:p>
            <a:pPr lvl="2"/>
            <a:r>
              <a:rPr lang="en-US" sz="1600" dirty="0"/>
              <a:t>Knowledge of our health</a:t>
            </a:r>
          </a:p>
        </p:txBody>
      </p:sp>
      <p:pic>
        <p:nvPicPr>
          <p:cNvPr id="7" name="Picture 6" descr="htc-firestone-cell-phone.jpg"/>
          <p:cNvPicPr>
            <a:picLocks noChangeAspect="1"/>
          </p:cNvPicPr>
          <p:nvPr/>
        </p:nvPicPr>
        <p:blipFill>
          <a:blip r:embed="rId2" cstate="print"/>
          <a:srcRect r="50000"/>
          <a:stretch>
            <a:fillRect/>
          </a:stretch>
        </p:blipFill>
        <p:spPr>
          <a:xfrm>
            <a:off x="7641157" y="185738"/>
            <a:ext cx="1369493" cy="1857375"/>
          </a:xfrm>
          <a:prstGeom prst="rect">
            <a:avLst/>
          </a:prstGeom>
        </p:spPr>
      </p:pic>
      <p:pic>
        <p:nvPicPr>
          <p:cNvPr id="6" name="Picture 5" descr="surfa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8225" y="1388625"/>
            <a:ext cx="2254250" cy="1640327"/>
          </a:xfrm>
          <a:prstGeom prst="rect">
            <a:avLst/>
          </a:prstGeom>
        </p:spPr>
      </p:pic>
      <p:pic>
        <p:nvPicPr>
          <p:cNvPr id="8" name="Picture 7" descr="instrumented-roo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1200" y="2895600"/>
            <a:ext cx="3352800" cy="2247900"/>
          </a:xfrm>
          <a:prstGeom prst="rect">
            <a:avLst/>
          </a:prstGeom>
        </p:spPr>
      </p:pic>
      <p:pic>
        <p:nvPicPr>
          <p:cNvPr id="9" name="Picture 8" descr="microsoft roo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12357" y="3615630"/>
            <a:ext cx="3621618" cy="152787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lue_White_Bar_Rays _4x3_Template">
  <a:themeElements>
    <a:clrScheme name="PRISM 2008">
      <a:dk1>
        <a:srgbClr val="002060"/>
      </a:dk1>
      <a:lt1>
        <a:srgbClr val="FFFFFF"/>
      </a:lt1>
      <a:dk2>
        <a:srgbClr val="0070C0"/>
      </a:dk2>
      <a:lt2>
        <a:srgbClr val="FFFF99"/>
      </a:lt2>
      <a:accent1>
        <a:srgbClr val="FFD965"/>
      </a:accent1>
      <a:accent2>
        <a:srgbClr val="4AA7B4"/>
      </a:accent2>
      <a:accent3>
        <a:srgbClr val="CC8E50"/>
      </a:accent3>
      <a:accent4>
        <a:srgbClr val="94BA40"/>
      </a:accent4>
      <a:accent5>
        <a:srgbClr val="FEAF58"/>
      </a:accent5>
      <a:accent6>
        <a:srgbClr val="A98FB7"/>
      </a:accent6>
      <a:hlink>
        <a:srgbClr val="FFFF99"/>
      </a:hlink>
      <a:folHlink>
        <a:srgbClr val="6F5080"/>
      </a:folHlink>
    </a:clrScheme>
    <a:fontScheme name="Segoe UI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35000">
              <a:schemeClr val="accent1">
                <a:alpha val="13000"/>
              </a:schemeClr>
            </a:gs>
            <a:gs pos="75000">
              <a:schemeClr val="accent1">
                <a:lumMod val="75000"/>
                <a:alpha val="75000"/>
              </a:schemeClr>
            </a:gs>
            <a:gs pos="0">
              <a:schemeClr val="accent1">
                <a:lumMod val="75000"/>
              </a:schemeClr>
            </a:gs>
            <a:gs pos="100000">
              <a:schemeClr val="accent1">
                <a:lumMod val="60000"/>
                <a:lumOff val="40000"/>
                <a:alpha val="75000"/>
              </a:schemeClr>
            </a:gs>
          </a:gsLst>
          <a:lin ang="16200000" scaled="1"/>
          <a:tileRect/>
        </a:gradFill>
        <a:ln w="12700">
          <a:gradFill flip="none" rotWithShape="1">
            <a:gsLst>
              <a:gs pos="61000">
                <a:schemeClr val="accent1">
                  <a:lumMod val="20000"/>
                  <a:lumOff val="80000"/>
                  <a:alpha val="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headEnd type="none" w="med" len="med"/>
          <a:tailEnd type="none" w="med" len="med"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7200000"/>
          </a:lightRig>
        </a:scene3d>
        <a:sp3d prstMaterial="powder">
          <a:bevelT w="127000" h="63500" prst="softRound"/>
        </a:sp3d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algn="ctr" defTabSz="914099">
          <a:defRPr sz="20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2400" dirty="0" err="1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f972c95-bec4-450b-a5cb-06dcd2faadd3"/>
    <TaxKeywordTaxHTField xmlns="bf972c95-bec4-450b-a5cb-06dcd2faadd3">
      <Terms xmlns="http://schemas.microsoft.com/office/infopath/2007/PartnerControls"/>
    </TaxKeywordTaxHTField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5A3003E69F854B86E700DC3F543269" ma:contentTypeVersion="1" ma:contentTypeDescription="Create a new document." ma:contentTypeScope="" ma:versionID="31719bd457e8c7534318a4e08fce371d">
  <xsd:schema xmlns:xsd="http://www.w3.org/2001/XMLSchema" xmlns:xs="http://www.w3.org/2001/XMLSchema" xmlns:p="http://schemas.microsoft.com/office/2006/metadata/properties" xmlns:ns2="bf972c95-bec4-450b-a5cb-06dcd2faadd3" targetNamespace="http://schemas.microsoft.com/office/2006/metadata/properties" ma:root="true" ma:fieldsID="34fa3d34a0c910ce4ebfe3f88f83e267" ns2:_="">
    <xsd:import namespace="bf972c95-bec4-450b-a5cb-06dcd2faadd3"/>
    <xsd:element name="properties">
      <xsd:complexType>
        <xsd:sequence>
          <xsd:element name="documentManagement">
            <xsd:complexType>
              <xsd:all>
                <xsd:element ref="ns2:TaxKeywordTaxHTField" minOccurs="0"/>
                <xsd:element ref="ns2:TaxCatchAll" minOccurs="0"/>
                <xsd:element ref="ns2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972c95-bec4-450b-a5cb-06dcd2faadd3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8" nillable="true" ma:taxonomy="true" ma:internalName="TaxKeywordTaxHTField" ma:taxonomyFieldName="TaxKeyword" ma:displayName="Managed Keywords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description="" ma:hidden="true" ma:list="{5edd0bc6-e540-47ab-b50f-0d0344b50df1}" ma:internalName="TaxCatchAll" ma:showField="CatchAllData" ma:web="bf972c95-bec4-450b-a5cb-06dcd2faad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5edd0bc6-e540-47ab-b50f-0d0344b50df1}" ma:internalName="TaxCatchAllLabel" ma:readOnly="true" ma:showField="CatchAllDataLabel" ma:web="bf972c95-bec4-450b-a5cb-06dcd2faad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6B7ED68-9CEA-467E-B331-5F5F1A65CF73}">
  <ds:schemaRefs>
    <ds:schemaRef ds:uri="http://purl.org/dc/terms/"/>
    <ds:schemaRef ds:uri="bf972c95-bec4-450b-a5cb-06dcd2faadd3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7651604-5A98-4050-B051-CAD62F2E888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C0AE835-00F3-4021-9159-558C474BBC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f972c95-bec4-450b-a5cb-06dcd2faadd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1333</Words>
  <Application>Microsoft Office PowerPoint</Application>
  <PresentationFormat>On-screen Show (16:9)</PresentationFormat>
  <Paragraphs>267</Paragraphs>
  <Slides>25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Arial</vt:lpstr>
      <vt:lpstr>Calibri</vt:lpstr>
      <vt:lpstr>Candara</vt:lpstr>
      <vt:lpstr>Segoe</vt:lpstr>
      <vt:lpstr>Segoe Semibold</vt:lpstr>
      <vt:lpstr>Segoe UI</vt:lpstr>
      <vt:lpstr>Times New Roman</vt:lpstr>
      <vt:lpstr>Verdana</vt:lpstr>
      <vt:lpstr>Wingdings</vt:lpstr>
      <vt:lpstr>Office Theme</vt:lpstr>
      <vt:lpstr>1_Blue_White_Bar_Rays _4x3_Template</vt:lpstr>
      <vt:lpstr>PowerPoint Presentation</vt:lpstr>
      <vt:lpstr>Introduction</vt:lpstr>
      <vt:lpstr>The Cloud </vt:lpstr>
      <vt:lpstr>The Cloud is built on massive data centers</vt:lpstr>
      <vt:lpstr>Microsoft Advances in DC Deployment</vt:lpstr>
      <vt:lpstr>DCs vs Grids, Clusters and Supercomputer Apps</vt:lpstr>
      <vt:lpstr>Changing the way we do research</vt:lpstr>
      <vt:lpstr>Focus Client + Cloud for Research</vt:lpstr>
      <vt:lpstr>The Clients+Cloud Platform</vt:lpstr>
      <vt:lpstr>The Future: an Explosion of Data</vt:lpstr>
      <vt:lpstr>Changing Nature of Discovery</vt:lpstr>
      <vt:lpstr>The Cloud Landscape</vt:lpstr>
      <vt:lpstr>Some examples based on MSR ongoing Cloud Research Engagements</vt:lpstr>
      <vt:lpstr>AzureBLAST*</vt:lpstr>
      <vt:lpstr>Making Excel the user interface to the cloud</vt:lpstr>
      <vt:lpstr>AzureMODIS – Azure Service for Remote Sensing Geoscience</vt:lpstr>
      <vt:lpstr>Project JUNIOR</vt:lpstr>
      <vt:lpstr>Dynamic shared state</vt:lpstr>
      <vt:lpstr>Reaching Out:  Azure Research Engagement project</vt:lpstr>
      <vt:lpstr>VENUS-C</vt:lpstr>
      <vt:lpstr>Consortium</vt:lpstr>
      <vt:lpstr>Goals</vt:lpstr>
      <vt:lpstr>Supporting multiple basic research disciplines</vt:lpstr>
      <vt:lpstr>Open Call for 20 e-Science Applications</vt:lpstr>
      <vt:lpstr>Thanks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Cloud Computing for Science</dc:title>
  <dc:subject>Cloud Computing and VENUS-C</dc:subject>
  <dc:creator>Fabrizio Gagliardi</dc:creator>
  <dc:description>PhD Summer School in Cambridge</dc:description>
  <cp:lastModifiedBy>Clare Scallon (Vega Consulting LLC)</cp:lastModifiedBy>
  <cp:revision>329</cp:revision>
  <dcterms:created xsi:type="dcterms:W3CDTF">2009-11-06T19:33:58Z</dcterms:created>
  <dcterms:modified xsi:type="dcterms:W3CDTF">2016-08-03T23:42:49Z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0x010100D05A3003E69F854B86E700DC3F543269</vt:lpwstr>
  </property>
  <property fmtid="{D5CDD505-2E9C-101B-9397-08002B2CF9AE}" pid="3" name="TaxKeyword">
    <vt:lpwstr/>
  </property>
</Properties>
</file>