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heme/themeOverride6.xml" ContentType="application/vnd.openxmlformats-officedocument.themeOverride+xml"/>
  <Override PartName="/ppt/notesSlides/notesSlide57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2.xml" ContentType="application/vnd.openxmlformats-officedocument.drawingml.chart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customXml/itemProps1.xml" ContentType="application/vnd.openxmlformats-officedocument.customXmlPropertie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9"/>
  </p:notesMasterIdLst>
  <p:sldIdLst>
    <p:sldId id="359" r:id="rId2"/>
    <p:sldId id="350" r:id="rId3"/>
    <p:sldId id="357" r:id="rId4"/>
    <p:sldId id="358" r:id="rId5"/>
    <p:sldId id="400" r:id="rId6"/>
    <p:sldId id="351" r:id="rId7"/>
    <p:sldId id="353" r:id="rId8"/>
    <p:sldId id="369" r:id="rId9"/>
    <p:sldId id="354" r:id="rId10"/>
    <p:sldId id="355" r:id="rId11"/>
    <p:sldId id="356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293" r:id="rId21"/>
    <p:sldId id="294" r:id="rId22"/>
    <p:sldId id="346" r:id="rId23"/>
    <p:sldId id="333" r:id="rId24"/>
    <p:sldId id="341" r:id="rId25"/>
    <p:sldId id="347" r:id="rId26"/>
    <p:sldId id="343" r:id="rId27"/>
    <p:sldId id="349" r:id="rId28"/>
    <p:sldId id="335" r:id="rId29"/>
    <p:sldId id="342" r:id="rId30"/>
    <p:sldId id="380" r:id="rId31"/>
    <p:sldId id="381" r:id="rId32"/>
    <p:sldId id="382" r:id="rId33"/>
    <p:sldId id="383" r:id="rId34"/>
    <p:sldId id="384" r:id="rId35"/>
    <p:sldId id="385" r:id="rId36"/>
    <p:sldId id="386" r:id="rId37"/>
    <p:sldId id="387" r:id="rId38"/>
    <p:sldId id="388" r:id="rId39"/>
    <p:sldId id="389" r:id="rId40"/>
    <p:sldId id="390" r:id="rId41"/>
    <p:sldId id="391" r:id="rId42"/>
    <p:sldId id="392" r:id="rId43"/>
    <p:sldId id="393" r:id="rId44"/>
    <p:sldId id="394" r:id="rId45"/>
    <p:sldId id="371" r:id="rId46"/>
    <p:sldId id="372" r:id="rId47"/>
    <p:sldId id="373" r:id="rId48"/>
    <p:sldId id="374" r:id="rId49"/>
    <p:sldId id="375" r:id="rId50"/>
    <p:sldId id="376" r:id="rId51"/>
    <p:sldId id="377" r:id="rId52"/>
    <p:sldId id="395" r:id="rId53"/>
    <p:sldId id="396" r:id="rId54"/>
    <p:sldId id="379" r:id="rId55"/>
    <p:sldId id="397" r:id="rId56"/>
    <p:sldId id="398" r:id="rId57"/>
    <p:sldId id="399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1" autoAdjust="0"/>
    <p:restoredTop sz="94800" autoAdjust="0"/>
  </p:normalViewPr>
  <p:slideViewPr>
    <p:cSldViewPr>
      <p:cViewPr varScale="1">
        <p:scale>
          <a:sx n="86" d="100"/>
          <a:sy n="86" d="100"/>
        </p:scale>
        <p:origin x="-7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10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ustomXml" Target="../customXml/item3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am-01-srv\dfsroot\groups\SenDev\SenseCam%20patient%20work\Talks\SenseCam%20talks\Houston%20poster\SenseCam%20study%20for%20Houston.xls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Book2" TargetMode="External"/><Relationship Id="rId1" Type="http://schemas.openxmlformats.org/officeDocument/2006/relationships/themeOverride" Target="../theme/themeOverride6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Book2" TargetMode="External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Book2" TargetMode="External"/><Relationship Id="rId1" Type="http://schemas.openxmlformats.org/officeDocument/2006/relationships/themeOverride" Target="../theme/themeOverride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am-01-srv\dfsroot\groups\SenDev\SenseCam%20patient%20work\Talks\SenseCam%20talks\Houston%20poster\SenseCam%20study%20for%20Houston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ws\Desktop\OSDI2008-NEW\figs-src\surveychart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ws\Desktop\All%20sync\FSStudy\charts%20pervfinal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Book2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Book2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Book2" TargetMode="External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Book2" TargetMode="External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Book2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5.1123069056819688E-2"/>
          <c:y val="6.3649629029497792E-2"/>
          <c:w val="0.92128863413763851"/>
          <c:h val="0.8271465430898427"/>
        </c:manualLayout>
      </c:layout>
      <c:barChart>
        <c:barDir val="col"/>
        <c:grouping val="clustered"/>
        <c:ser>
          <c:idx val="2"/>
          <c:order val="0"/>
          <c:spPr>
            <a:solidFill>
              <a:srgbClr val="FF3300"/>
            </a:solidFill>
            <a:ln>
              <a:solidFill>
                <a:schemeClr val="tx1"/>
              </a:solidFill>
            </a:ln>
          </c:spPr>
          <c:cat>
            <c:strRef>
              <c:f>Sheet1!$B$15:$P$15</c:f>
              <c:strCache>
                <c:ptCount val="15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8">
                  <c:v>+1m</c:v>
                </c:pt>
                <c:pt idx="10">
                  <c:v>+2m</c:v>
                </c:pt>
                <c:pt idx="12">
                  <c:v>+3m</c:v>
                </c:pt>
                <c:pt idx="14">
                  <c:v>+10m</c:v>
                </c:pt>
              </c:strCache>
            </c:strRef>
          </c:cat>
          <c:val>
            <c:numRef>
              <c:f>Sheet1!$B$22:$N$22</c:f>
              <c:numCache>
                <c:formatCode>General</c:formatCode>
                <c:ptCount val="13"/>
                <c:pt idx="0">
                  <c:v>8</c:v>
                </c:pt>
                <c:pt idx="1">
                  <c:v>6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0"/>
          <c:order val="1"/>
          <c:spPr>
            <a:solidFill>
              <a:srgbClr val="FFC000"/>
            </a:solidFill>
            <a:ln>
              <a:solidFill>
                <a:prstClr val="black"/>
              </a:solidFill>
            </a:ln>
          </c:spPr>
          <c:dPt>
            <c:idx val="8"/>
            <c:spPr>
              <a:solidFill>
                <a:srgbClr val="FFC000">
                  <a:alpha val="0"/>
                </a:srgbClr>
              </a:solidFill>
              <a:ln>
                <a:solidFill>
                  <a:prstClr val="black">
                    <a:alpha val="0"/>
                  </a:prstClr>
                </a:solidFill>
              </a:ln>
            </c:spPr>
          </c:dPt>
          <c:cat>
            <c:strRef>
              <c:f>Sheet1!$B$15:$P$15</c:f>
              <c:strCache>
                <c:ptCount val="15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8">
                  <c:v>+1m</c:v>
                </c:pt>
                <c:pt idx="10">
                  <c:v>+2m</c:v>
                </c:pt>
                <c:pt idx="12">
                  <c:v>+3m</c:v>
                </c:pt>
                <c:pt idx="14">
                  <c:v>+10m</c:v>
                </c:pt>
              </c:strCache>
            </c:strRef>
          </c:cat>
          <c:val>
            <c:numRef>
              <c:f>Sheet1!$B$20:$N$20</c:f>
              <c:numCache>
                <c:formatCode>General</c:formatCode>
                <c:ptCount val="13"/>
                <c:pt idx="0">
                  <c:v>59</c:v>
                </c:pt>
                <c:pt idx="1">
                  <c:v>43</c:v>
                </c:pt>
                <c:pt idx="2">
                  <c:v>55</c:v>
                </c:pt>
                <c:pt idx="3">
                  <c:v>36</c:v>
                </c:pt>
                <c:pt idx="4">
                  <c:v>43</c:v>
                </c:pt>
                <c:pt idx="5">
                  <c:v>52</c:v>
                </c:pt>
                <c:pt idx="6">
                  <c:v>49</c:v>
                </c:pt>
                <c:pt idx="8">
                  <c:v>1</c:v>
                </c:pt>
              </c:numCache>
            </c:numRef>
          </c:val>
        </c:ser>
        <c:ser>
          <c:idx val="1"/>
          <c:order val="2"/>
          <c:spPr>
            <a:solidFill>
              <a:srgbClr val="0099FF"/>
            </a:solidFill>
            <a:ln>
              <a:solidFill>
                <a:prstClr val="black"/>
              </a:solidFill>
            </a:ln>
          </c:spPr>
          <c:dPt>
            <c:idx val="8"/>
            <c:spPr>
              <a:solidFill>
                <a:srgbClr val="0099FF">
                  <a:alpha val="0"/>
                </a:srgbClr>
              </a:solidFill>
              <a:ln>
                <a:solidFill>
                  <a:prstClr val="black">
                    <a:alpha val="0"/>
                  </a:prstClr>
                </a:solidFill>
              </a:ln>
            </c:spPr>
          </c:dPt>
          <c:dPt>
            <c:idx val="10"/>
            <c:spPr>
              <a:solidFill>
                <a:srgbClr val="0099FF">
                  <a:alpha val="0"/>
                </a:srgbClr>
              </a:solidFill>
              <a:ln>
                <a:solidFill>
                  <a:prstClr val="black">
                    <a:alpha val="0"/>
                  </a:prstClr>
                </a:solidFill>
              </a:ln>
            </c:spPr>
          </c:dPt>
          <c:dPt>
            <c:idx val="12"/>
            <c:spPr>
              <a:solidFill>
                <a:srgbClr val="0099FF">
                  <a:alpha val="0"/>
                </a:srgbClr>
              </a:solidFill>
              <a:ln>
                <a:solidFill>
                  <a:prstClr val="black">
                    <a:alpha val="0"/>
                  </a:prstClr>
                </a:solidFill>
              </a:ln>
            </c:spPr>
          </c:dPt>
          <c:dPt>
            <c:idx val="14"/>
            <c:spPr>
              <a:solidFill>
                <a:srgbClr val="0099FF">
                  <a:alpha val="0"/>
                </a:srgbClr>
              </a:solidFill>
              <a:ln>
                <a:solidFill>
                  <a:prstClr val="black">
                    <a:alpha val="0"/>
                  </a:prstClr>
                </a:solidFill>
              </a:ln>
            </c:spPr>
          </c:dPt>
          <c:cat>
            <c:strRef>
              <c:f>Sheet1!$B$15:$P$15</c:f>
              <c:strCache>
                <c:ptCount val="15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8">
                  <c:v>+1m</c:v>
                </c:pt>
                <c:pt idx="10">
                  <c:v>+2m</c:v>
                </c:pt>
                <c:pt idx="12">
                  <c:v>+3m</c:v>
                </c:pt>
                <c:pt idx="14">
                  <c:v>+10m</c:v>
                </c:pt>
              </c:strCache>
            </c:strRef>
          </c:cat>
          <c:val>
            <c:numRef>
              <c:f>Sheet1!$B$21:$P$21</c:f>
              <c:numCache>
                <c:formatCode>General</c:formatCode>
                <c:ptCount val="15"/>
                <c:pt idx="0">
                  <c:v>30</c:v>
                </c:pt>
                <c:pt idx="1">
                  <c:v>42</c:v>
                </c:pt>
                <c:pt idx="2">
                  <c:v>56</c:v>
                </c:pt>
                <c:pt idx="3">
                  <c:v>64</c:v>
                </c:pt>
                <c:pt idx="4">
                  <c:v>68</c:v>
                </c:pt>
                <c:pt idx="5">
                  <c:v>68</c:v>
                </c:pt>
                <c:pt idx="6">
                  <c:v>83</c:v>
                </c:pt>
                <c:pt idx="8">
                  <c:v>80</c:v>
                </c:pt>
                <c:pt idx="10">
                  <c:v>67</c:v>
                </c:pt>
                <c:pt idx="12">
                  <c:v>76</c:v>
                </c:pt>
                <c:pt idx="14">
                  <c:v>80</c:v>
                </c:pt>
              </c:numCache>
            </c:numRef>
          </c:val>
        </c:ser>
        <c:axId val="68787200"/>
        <c:axId val="68813568"/>
      </c:barChart>
      <c:catAx>
        <c:axId val="68787200"/>
        <c:scaling>
          <c:orientation val="minMax"/>
        </c:scaling>
        <c:axPos val="b"/>
        <c:numFmt formatCode="@" sourceLinked="1"/>
        <c:tickLblPos val="nextTo"/>
        <c:spPr>
          <a:noFill/>
          <a:ln w="19050">
            <a:solidFill>
              <a:prstClr val="white"/>
            </a:solidFill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68813568"/>
        <c:crosses val="autoZero"/>
        <c:auto val="1"/>
        <c:lblAlgn val="ctr"/>
        <c:lblOffset val="100"/>
      </c:catAx>
      <c:valAx>
        <c:axId val="68813568"/>
        <c:scaling>
          <c:orientation val="minMax"/>
        </c:scaling>
        <c:axPos val="l"/>
        <c:majorGridlines/>
        <c:numFmt formatCode="General" sourceLinked="1"/>
        <c:tickLblPos val="nextTo"/>
        <c:spPr>
          <a:ln w="22225">
            <a:solidFill>
              <a:schemeClr val="bg1"/>
            </a:solidFill>
          </a:ln>
        </c:spPr>
        <c:crossAx val="68787200"/>
        <c:crosses val="autoZero"/>
        <c:crossBetween val="between"/>
      </c:valAx>
    </c:plotArea>
    <c:plotVisOnly val="1"/>
  </c:chart>
  <c:txPr>
    <a:bodyPr/>
    <a:lstStyle/>
    <a:p>
      <a:pPr>
        <a:defRPr b="1" i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663429793121067E-2"/>
          <c:y val="4.8888546711834041E-2"/>
          <c:w val="0.8529873081143533"/>
          <c:h val="0.72521662140597443"/>
        </c:manualLayout>
      </c:layout>
      <c:scatterChart>
        <c:scatterStyle val="lineMarker"/>
        <c:ser>
          <c:idx val="0"/>
          <c:order val="0"/>
          <c:tx>
            <c:v>2 targets</c:v>
          </c:tx>
          <c:spPr>
            <a:ln w="12700">
              <a:prstDash val="solid"/>
            </a:ln>
          </c:spPr>
          <c:marker>
            <c:spPr>
              <a:ln w="12700">
                <a:prstDash val="solid"/>
              </a:ln>
            </c:spPr>
          </c:marker>
          <c:xVal>
            <c:numRef>
              <c:f>PosacquisitionT!$A$2:$A$5</c:f>
              <c:numCache>
                <c:formatCode>General</c:formatCode>
                <c:ptCount val="4"/>
                <c:pt idx="0">
                  <c:v>-0.75000000000000477</c:v>
                </c:pt>
                <c:pt idx="1">
                  <c:v>-0.25</c:v>
                </c:pt>
                <c:pt idx="2">
                  <c:v>0.25</c:v>
                </c:pt>
                <c:pt idx="3">
                  <c:v>0.75000000000000477</c:v>
                </c:pt>
              </c:numCache>
            </c:numRef>
          </c:xVal>
          <c:yVal>
            <c:numRef>
              <c:f>PosacquisitionT!$B$2:$B$5</c:f>
              <c:numCache>
                <c:formatCode>General</c:formatCode>
                <c:ptCount val="4"/>
                <c:pt idx="0">
                  <c:v>1.3731185185185277</c:v>
                </c:pt>
                <c:pt idx="1">
                  <c:v>1.3863111111111204</c:v>
                </c:pt>
                <c:pt idx="2">
                  <c:v>0.9354962962962966</c:v>
                </c:pt>
                <c:pt idx="3">
                  <c:v>1.2144666666666668</c:v>
                </c:pt>
              </c:numCache>
            </c:numRef>
          </c:yVal>
        </c:ser>
        <c:ser>
          <c:idx val="1"/>
          <c:order val="1"/>
          <c:tx>
            <c:v>3 targets</c:v>
          </c:tx>
          <c:spPr>
            <a:ln w="12700" cap="sq">
              <a:prstDash val="solid"/>
            </a:ln>
          </c:spPr>
          <c:marker>
            <c:spPr>
              <a:ln w="12700" cap="sq">
                <a:prstDash val="solid"/>
              </a:ln>
            </c:spPr>
          </c:marker>
          <c:xVal>
            <c:numRef>
              <c:f>PosacquisitionT!$E$2:$E$7</c:f>
              <c:numCache>
                <c:formatCode>General</c:formatCode>
                <c:ptCount val="6"/>
                <c:pt idx="0">
                  <c:v>-0.8333333333333337</c:v>
                </c:pt>
                <c:pt idx="1">
                  <c:v>-0.5</c:v>
                </c:pt>
                <c:pt idx="2">
                  <c:v>-0.16666666666666666</c:v>
                </c:pt>
                <c:pt idx="3">
                  <c:v>0.16666666666666666</c:v>
                </c:pt>
                <c:pt idx="4">
                  <c:v>0.5</c:v>
                </c:pt>
                <c:pt idx="5">
                  <c:v>0.8333333333333337</c:v>
                </c:pt>
              </c:numCache>
            </c:numRef>
          </c:xVal>
          <c:yVal>
            <c:numRef>
              <c:f>PosacquisitionT!$F$2:$F$7</c:f>
              <c:numCache>
                <c:formatCode>General</c:formatCode>
                <c:ptCount val="6"/>
                <c:pt idx="0">
                  <c:v>2.0627481481481467</c:v>
                </c:pt>
                <c:pt idx="1">
                  <c:v>1.639148148148148</c:v>
                </c:pt>
                <c:pt idx="2">
                  <c:v>2.4457333333333331</c:v>
                </c:pt>
                <c:pt idx="3">
                  <c:v>1.6590518518518624</c:v>
                </c:pt>
                <c:pt idx="4">
                  <c:v>1.1026740740740739</c:v>
                </c:pt>
                <c:pt idx="5">
                  <c:v>1.3063185185185291</c:v>
                </c:pt>
              </c:numCache>
            </c:numRef>
          </c:yVal>
        </c:ser>
        <c:ser>
          <c:idx val="2"/>
          <c:order val="2"/>
          <c:tx>
            <c:v>4 targets</c:v>
          </c:tx>
          <c:spPr>
            <a:ln w="12700" cap="rnd">
              <a:prstDash val="solid"/>
            </a:ln>
          </c:spPr>
          <c:marker>
            <c:spPr>
              <a:ln w="12700" cap="rnd">
                <a:prstDash val="solid"/>
              </a:ln>
            </c:spPr>
          </c:marker>
          <c:xVal>
            <c:numRef>
              <c:f>PosacquisitionT!$I$2:$I$9</c:f>
              <c:numCache>
                <c:formatCode>General</c:formatCode>
                <c:ptCount val="8"/>
                <c:pt idx="0">
                  <c:v>-0.87500000000000477</c:v>
                </c:pt>
                <c:pt idx="1">
                  <c:v>-0.62500000000000477</c:v>
                </c:pt>
                <c:pt idx="2">
                  <c:v>-0.37500000000000233</c:v>
                </c:pt>
                <c:pt idx="3">
                  <c:v>-0.125</c:v>
                </c:pt>
                <c:pt idx="4">
                  <c:v>0.125</c:v>
                </c:pt>
                <c:pt idx="5">
                  <c:v>0.37500000000000233</c:v>
                </c:pt>
                <c:pt idx="6">
                  <c:v>0.62500000000000477</c:v>
                </c:pt>
                <c:pt idx="7">
                  <c:v>0.87500000000000477</c:v>
                </c:pt>
              </c:numCache>
            </c:numRef>
          </c:xVal>
          <c:yVal>
            <c:numRef>
              <c:f>PosacquisitionT!$J$2:$J$9</c:f>
              <c:numCache>
                <c:formatCode>General</c:formatCode>
                <c:ptCount val="8"/>
                <c:pt idx="0">
                  <c:v>3.6598518518518532</c:v>
                </c:pt>
                <c:pt idx="1">
                  <c:v>2.0230888888888887</c:v>
                </c:pt>
                <c:pt idx="2">
                  <c:v>2.0605703703703901</c:v>
                </c:pt>
                <c:pt idx="3">
                  <c:v>4.2386666666666724</c:v>
                </c:pt>
                <c:pt idx="4">
                  <c:v>1.8590740740740739</c:v>
                </c:pt>
                <c:pt idx="5">
                  <c:v>1.3964888888888995</c:v>
                </c:pt>
                <c:pt idx="6">
                  <c:v>1.9161037037037179</c:v>
                </c:pt>
                <c:pt idx="7">
                  <c:v>2.2105777777778086</c:v>
                </c:pt>
              </c:numCache>
            </c:numRef>
          </c:yVal>
        </c:ser>
        <c:ser>
          <c:idx val="3"/>
          <c:order val="3"/>
          <c:tx>
            <c:v>5 targets</c:v>
          </c:tx>
          <c:spPr>
            <a:ln w="12700">
              <a:prstDash val="solid"/>
            </a:ln>
          </c:spPr>
          <c:marker>
            <c:spPr>
              <a:ln w="12700">
                <a:prstDash val="solid"/>
              </a:ln>
            </c:spPr>
          </c:marker>
          <c:xVal>
            <c:numRef>
              <c:f>PosacquisitionT!$M$2:$M$11</c:f>
              <c:numCache>
                <c:formatCode>General</c:formatCode>
                <c:ptCount val="10"/>
                <c:pt idx="0">
                  <c:v>-0.9</c:v>
                </c:pt>
                <c:pt idx="1">
                  <c:v>-0.70000000000000062</c:v>
                </c:pt>
                <c:pt idx="2">
                  <c:v>-0.5</c:v>
                </c:pt>
                <c:pt idx="3">
                  <c:v>-0.30000000000000032</c:v>
                </c:pt>
                <c:pt idx="4">
                  <c:v>-0.1</c:v>
                </c:pt>
                <c:pt idx="5">
                  <c:v>0.1</c:v>
                </c:pt>
                <c:pt idx="6">
                  <c:v>0.30000000000000032</c:v>
                </c:pt>
                <c:pt idx="7">
                  <c:v>0.5</c:v>
                </c:pt>
                <c:pt idx="8">
                  <c:v>0.70000000000000062</c:v>
                </c:pt>
                <c:pt idx="9">
                  <c:v>0.9</c:v>
                </c:pt>
              </c:numCache>
            </c:numRef>
          </c:xVal>
          <c:yVal>
            <c:numRef>
              <c:f>PosacquisitionT!$N$2:$N$11</c:f>
              <c:numCache>
                <c:formatCode>General</c:formatCode>
                <c:ptCount val="10"/>
                <c:pt idx="0">
                  <c:v>2.7182370370370412</c:v>
                </c:pt>
                <c:pt idx="1">
                  <c:v>2.1106962962962972</c:v>
                </c:pt>
                <c:pt idx="2">
                  <c:v>2.1723481481481377</c:v>
                </c:pt>
                <c:pt idx="3">
                  <c:v>2.6082222222222216</c:v>
                </c:pt>
                <c:pt idx="4">
                  <c:v>6.1309111111111125</c:v>
                </c:pt>
                <c:pt idx="5">
                  <c:v>3.1604592592592593</c:v>
                </c:pt>
                <c:pt idx="6">
                  <c:v>2.4115407407407408</c:v>
                </c:pt>
                <c:pt idx="7">
                  <c:v>1.6410592592592592</c:v>
                </c:pt>
                <c:pt idx="8">
                  <c:v>2.4551851851851767</c:v>
                </c:pt>
                <c:pt idx="9">
                  <c:v>1.9160814814814904</c:v>
                </c:pt>
              </c:numCache>
            </c:numRef>
          </c:yVal>
        </c:ser>
        <c:ser>
          <c:idx val="4"/>
          <c:order val="4"/>
          <c:tx>
            <c:v>6 targets</c:v>
          </c:tx>
          <c:spPr>
            <a:ln w="12700">
              <a:prstDash val="solid"/>
            </a:ln>
          </c:spPr>
          <c:marker>
            <c:spPr>
              <a:ln w="12700">
                <a:prstDash val="solid"/>
              </a:ln>
            </c:spPr>
          </c:marker>
          <c:xVal>
            <c:numRef>
              <c:f>PosacquisitionT!$Q$2:$Q$13</c:f>
              <c:numCache>
                <c:formatCode>General</c:formatCode>
                <c:ptCount val="12"/>
                <c:pt idx="0">
                  <c:v>-0.91666666666666652</c:v>
                </c:pt>
                <c:pt idx="1">
                  <c:v>-0.75000000000000477</c:v>
                </c:pt>
                <c:pt idx="2">
                  <c:v>-0.58333333333333337</c:v>
                </c:pt>
                <c:pt idx="3">
                  <c:v>-0.41666666666666963</c:v>
                </c:pt>
                <c:pt idx="4">
                  <c:v>-0.25</c:v>
                </c:pt>
                <c:pt idx="5">
                  <c:v>-8.3333333333333343E-2</c:v>
                </c:pt>
                <c:pt idx="6">
                  <c:v>8.3333333333333343E-2</c:v>
                </c:pt>
                <c:pt idx="7">
                  <c:v>0.25</c:v>
                </c:pt>
                <c:pt idx="8">
                  <c:v>0.41666666666666963</c:v>
                </c:pt>
                <c:pt idx="9">
                  <c:v>0.58333333333333337</c:v>
                </c:pt>
                <c:pt idx="10">
                  <c:v>0.75000000000000477</c:v>
                </c:pt>
                <c:pt idx="11">
                  <c:v>0.91666666666666652</c:v>
                </c:pt>
              </c:numCache>
            </c:numRef>
          </c:xVal>
          <c:yVal>
            <c:numRef>
              <c:f>PosacquisitionT!$R$2:$R$13</c:f>
              <c:numCache>
                <c:formatCode>General</c:formatCode>
                <c:ptCount val="12"/>
                <c:pt idx="0">
                  <c:v>4.5057333333333434</c:v>
                </c:pt>
                <c:pt idx="1">
                  <c:v>2.9474666666666671</c:v>
                </c:pt>
                <c:pt idx="2">
                  <c:v>1.84814074074075</c:v>
                </c:pt>
                <c:pt idx="3">
                  <c:v>2.8267481481481367</c:v>
                </c:pt>
                <c:pt idx="4">
                  <c:v>3.2325333333333339</c:v>
                </c:pt>
                <c:pt idx="5">
                  <c:v>7.6770692307692299</c:v>
                </c:pt>
                <c:pt idx="6">
                  <c:v>5.097681481481481</c:v>
                </c:pt>
                <c:pt idx="7">
                  <c:v>2.0827037037037033</c:v>
                </c:pt>
                <c:pt idx="8">
                  <c:v>2.0116740740740737</c:v>
                </c:pt>
                <c:pt idx="9">
                  <c:v>2.1194444444444427</c:v>
                </c:pt>
                <c:pt idx="10">
                  <c:v>2.5816888888888867</c:v>
                </c:pt>
                <c:pt idx="11">
                  <c:v>2.075733333333333</c:v>
                </c:pt>
              </c:numCache>
            </c:numRef>
          </c:yVal>
        </c:ser>
        <c:ser>
          <c:idx val="5"/>
          <c:order val="5"/>
          <c:tx>
            <c:v>7 targets</c:v>
          </c:tx>
          <c:spPr>
            <a:ln w="12700">
              <a:prstDash val="solid"/>
            </a:ln>
          </c:spPr>
          <c:marker>
            <c:spPr>
              <a:ln w="12700">
                <a:prstDash val="solid"/>
              </a:ln>
            </c:spPr>
          </c:marker>
          <c:xVal>
            <c:numRef>
              <c:f>PosacquisitionT!$U$2:$U$15</c:f>
              <c:numCache>
                <c:formatCode>General</c:formatCode>
                <c:ptCount val="14"/>
                <c:pt idx="0">
                  <c:v>-0.9285714285714286</c:v>
                </c:pt>
                <c:pt idx="1">
                  <c:v>-0.78571428571428559</c:v>
                </c:pt>
                <c:pt idx="2">
                  <c:v>-0.6428571428571429</c:v>
                </c:pt>
                <c:pt idx="3">
                  <c:v>-0.5</c:v>
                </c:pt>
                <c:pt idx="4">
                  <c:v>-0.35714285714286137</c:v>
                </c:pt>
                <c:pt idx="5">
                  <c:v>-0.21428571428571427</c:v>
                </c:pt>
                <c:pt idx="6">
                  <c:v>-7.1428571428571425E-2</c:v>
                </c:pt>
                <c:pt idx="7">
                  <c:v>7.1428571428571425E-2</c:v>
                </c:pt>
                <c:pt idx="8">
                  <c:v>0.21428571428571427</c:v>
                </c:pt>
                <c:pt idx="9">
                  <c:v>0.35714285714286137</c:v>
                </c:pt>
                <c:pt idx="10">
                  <c:v>0.5</c:v>
                </c:pt>
                <c:pt idx="11">
                  <c:v>0.6428571428571429</c:v>
                </c:pt>
                <c:pt idx="12">
                  <c:v>0.78571428571428559</c:v>
                </c:pt>
                <c:pt idx="13">
                  <c:v>0.9285714285714286</c:v>
                </c:pt>
              </c:numCache>
            </c:numRef>
          </c:xVal>
          <c:yVal>
            <c:numRef>
              <c:f>PosacquisitionT!$V$2:$V$15</c:f>
              <c:numCache>
                <c:formatCode>General</c:formatCode>
                <c:ptCount val="14"/>
                <c:pt idx="0">
                  <c:v>5.0208814814814806</c:v>
                </c:pt>
                <c:pt idx="1">
                  <c:v>4.0263111111111121</c:v>
                </c:pt>
                <c:pt idx="2">
                  <c:v>2.6279333333333352</c:v>
                </c:pt>
                <c:pt idx="3">
                  <c:v>2.9144074074074076</c:v>
                </c:pt>
                <c:pt idx="4">
                  <c:v>2.6024222222222222</c:v>
                </c:pt>
                <c:pt idx="5">
                  <c:v>4.2922888888888888</c:v>
                </c:pt>
                <c:pt idx="6">
                  <c:v>9.3466000000000005</c:v>
                </c:pt>
                <c:pt idx="7">
                  <c:v>3.8150148148147967</c:v>
                </c:pt>
                <c:pt idx="8">
                  <c:v>3.5687037037037039</c:v>
                </c:pt>
                <c:pt idx="9">
                  <c:v>2.6211037037037035</c:v>
                </c:pt>
                <c:pt idx="10">
                  <c:v>2.8022666666666667</c:v>
                </c:pt>
                <c:pt idx="11">
                  <c:v>2.1150074074074081</c:v>
                </c:pt>
                <c:pt idx="12">
                  <c:v>2.4424296296296077</c:v>
                </c:pt>
                <c:pt idx="13">
                  <c:v>3.0487076923077012</c:v>
                </c:pt>
              </c:numCache>
            </c:numRef>
          </c:yVal>
        </c:ser>
        <c:ser>
          <c:idx val="6"/>
          <c:order val="6"/>
          <c:tx>
            <c:v>8 targets</c:v>
          </c:tx>
          <c:spPr>
            <a:ln w="12700">
              <a:prstDash val="solid"/>
            </a:ln>
          </c:spPr>
          <c:marker>
            <c:spPr>
              <a:ln w="12700">
                <a:prstDash val="solid"/>
              </a:ln>
            </c:spPr>
          </c:marker>
          <c:xVal>
            <c:numRef>
              <c:f>PosacquisitionT!$Y$2:$Y$17</c:f>
              <c:numCache>
                <c:formatCode>General</c:formatCode>
                <c:ptCount val="16"/>
                <c:pt idx="0">
                  <c:v>-0.9375</c:v>
                </c:pt>
                <c:pt idx="1">
                  <c:v>-0.8125</c:v>
                </c:pt>
                <c:pt idx="2">
                  <c:v>-0.6875</c:v>
                </c:pt>
                <c:pt idx="3">
                  <c:v>-0.5625</c:v>
                </c:pt>
                <c:pt idx="4">
                  <c:v>-0.43750000000000233</c:v>
                </c:pt>
                <c:pt idx="5">
                  <c:v>-0.31250000000000233</c:v>
                </c:pt>
                <c:pt idx="6">
                  <c:v>-0.18750000000000044</c:v>
                </c:pt>
                <c:pt idx="7">
                  <c:v>-6.25E-2</c:v>
                </c:pt>
                <c:pt idx="8">
                  <c:v>6.25E-2</c:v>
                </c:pt>
                <c:pt idx="9">
                  <c:v>0.18750000000000044</c:v>
                </c:pt>
                <c:pt idx="10">
                  <c:v>0.31250000000000233</c:v>
                </c:pt>
                <c:pt idx="11">
                  <c:v>0.43750000000000233</c:v>
                </c:pt>
                <c:pt idx="12">
                  <c:v>0.5625</c:v>
                </c:pt>
                <c:pt idx="13">
                  <c:v>0.6875</c:v>
                </c:pt>
                <c:pt idx="14">
                  <c:v>0.8125</c:v>
                </c:pt>
                <c:pt idx="15">
                  <c:v>0.9375</c:v>
                </c:pt>
              </c:numCache>
            </c:numRef>
          </c:xVal>
          <c:yVal>
            <c:numRef>
              <c:f>PosacquisitionT!$Z$2:$Z$17</c:f>
              <c:numCache>
                <c:formatCode>General</c:formatCode>
                <c:ptCount val="16"/>
                <c:pt idx="0">
                  <c:v>5.8449555555554777</c:v>
                </c:pt>
                <c:pt idx="1">
                  <c:v>3.1100222222222218</c:v>
                </c:pt>
                <c:pt idx="2">
                  <c:v>2.6844740740740742</c:v>
                </c:pt>
                <c:pt idx="3">
                  <c:v>3.1833481481481489</c:v>
                </c:pt>
                <c:pt idx="4">
                  <c:v>2.9789555555555554</c:v>
                </c:pt>
                <c:pt idx="5">
                  <c:v>3.0476000000000005</c:v>
                </c:pt>
                <c:pt idx="6">
                  <c:v>5.0937111111111122</c:v>
                </c:pt>
                <c:pt idx="7">
                  <c:v>11.234408695652148</c:v>
                </c:pt>
                <c:pt idx="8">
                  <c:v>3.5500592592592577</c:v>
                </c:pt>
                <c:pt idx="9">
                  <c:v>4.2656666666666672</c:v>
                </c:pt>
                <c:pt idx="10">
                  <c:v>3.1790518518518542</c:v>
                </c:pt>
                <c:pt idx="11">
                  <c:v>2.3030444444444447</c:v>
                </c:pt>
                <c:pt idx="12">
                  <c:v>2.1938518518518602</c:v>
                </c:pt>
                <c:pt idx="13">
                  <c:v>2.6475333333333402</c:v>
                </c:pt>
                <c:pt idx="14">
                  <c:v>2.2339777777778127</c:v>
                </c:pt>
                <c:pt idx="15">
                  <c:v>3.9060923076923082</c:v>
                </c:pt>
              </c:numCache>
            </c:numRef>
          </c:yVal>
        </c:ser>
        <c:axId val="73428352"/>
        <c:axId val="73729920"/>
      </c:scatterChart>
      <c:valAx>
        <c:axId val="73428352"/>
        <c:scaling>
          <c:orientation val="minMax"/>
          <c:max val="1"/>
          <c:min val="-1"/>
        </c:scaling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GB" sz="2400" dirty="0"/>
                  <a:t>Position of </a:t>
                </a:r>
                <a:r>
                  <a:rPr lang="en-GB" sz="2400" dirty="0" smtClean="0"/>
                  <a:t>Twist Target</a:t>
                </a:r>
                <a:endParaRPr lang="en-GB" sz="2400" dirty="0"/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73729920"/>
        <c:crosses val="autoZero"/>
        <c:crossBetween val="midCat"/>
      </c:valAx>
      <c:valAx>
        <c:axId val="7372992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GB" sz="2000" b="0" dirty="0"/>
                  <a:t>Time to </a:t>
                </a:r>
                <a:r>
                  <a:rPr lang="en-GB" sz="2000" b="0" dirty="0" smtClean="0"/>
                  <a:t>acquire</a:t>
                </a:r>
                <a:r>
                  <a:rPr lang="en-GB" sz="2000" b="0" baseline="0" dirty="0" smtClean="0"/>
                  <a:t> </a:t>
                </a:r>
                <a:r>
                  <a:rPr lang="en-GB" sz="2000" b="0" dirty="0" smtClean="0"/>
                  <a:t>target </a:t>
                </a:r>
                <a:r>
                  <a:rPr lang="en-GB" sz="2000" b="0" dirty="0"/>
                  <a:t>(s)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342835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763599887741647"/>
          <c:y val="4.8411559674123007E-2"/>
          <c:w val="0.29762393315301938"/>
          <c:h val="0.37873575688009176"/>
        </c:manualLayout>
      </c:layout>
      <c:spPr>
        <a:solidFill>
          <a:schemeClr val="bg1"/>
        </a:solidFill>
      </c:spPr>
      <c:txPr>
        <a:bodyPr/>
        <a:lstStyle/>
        <a:p>
          <a:pPr>
            <a:defRPr sz="1800"/>
          </a:pPr>
          <a:endParaRPr lang="en-US"/>
        </a:p>
      </c:txPr>
    </c:legend>
    <c:plotVisOnly val="1"/>
  </c:chart>
  <c:spPr>
    <a:solidFill>
      <a:schemeClr val="bg1"/>
    </a:solidFill>
  </c:sp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076025429898743E-2"/>
          <c:y val="5.8721609131819834E-2"/>
          <c:w val="0.85336316089457442"/>
          <c:h val="0.72333210874048248"/>
        </c:manualLayout>
      </c:layout>
      <c:scatterChart>
        <c:scatterStyle val="lineMarker"/>
        <c:ser>
          <c:idx val="0"/>
          <c:order val="0"/>
          <c:tx>
            <c:v>2 targets</c:v>
          </c:tx>
          <c:spPr>
            <a:ln w="12700">
              <a:prstDash val="solid"/>
            </a:ln>
          </c:spPr>
          <c:marker>
            <c:spPr>
              <a:ln w="12700">
                <a:prstDash val="solid"/>
              </a:ln>
            </c:spPr>
          </c:marker>
          <c:xVal>
            <c:numRef>
              <c:f>PosacquisitionB!$A$2:$A$5</c:f>
              <c:numCache>
                <c:formatCode>General</c:formatCode>
                <c:ptCount val="4"/>
                <c:pt idx="0">
                  <c:v>-0.750000000000005</c:v>
                </c:pt>
                <c:pt idx="1">
                  <c:v>-0.25</c:v>
                </c:pt>
                <c:pt idx="2">
                  <c:v>0.25</c:v>
                </c:pt>
                <c:pt idx="3">
                  <c:v>0.750000000000005</c:v>
                </c:pt>
              </c:numCache>
            </c:numRef>
          </c:xVal>
          <c:yVal>
            <c:numRef>
              <c:f>PosacquisitionB!$B$2:$B$5</c:f>
              <c:numCache>
                <c:formatCode>General</c:formatCode>
                <c:ptCount val="4"/>
                <c:pt idx="0">
                  <c:v>0.68500000000000194</c:v>
                </c:pt>
                <c:pt idx="1">
                  <c:v>0.89577777777777912</c:v>
                </c:pt>
                <c:pt idx="2">
                  <c:v>0.85625925925925961</c:v>
                </c:pt>
                <c:pt idx="3">
                  <c:v>0.61307407407408365</c:v>
                </c:pt>
              </c:numCache>
            </c:numRef>
          </c:yVal>
        </c:ser>
        <c:ser>
          <c:idx val="1"/>
          <c:order val="1"/>
          <c:tx>
            <c:v>3 targets</c:v>
          </c:tx>
          <c:spPr>
            <a:ln w="12700" cap="sq">
              <a:prstDash val="solid"/>
            </a:ln>
          </c:spPr>
          <c:marker>
            <c:spPr>
              <a:ln w="12700" cap="sq">
                <a:prstDash val="solid"/>
              </a:ln>
            </c:spPr>
          </c:marker>
          <c:xVal>
            <c:numRef>
              <c:f>PosacquisitionB!$E$2:$E$7</c:f>
              <c:numCache>
                <c:formatCode>General</c:formatCode>
                <c:ptCount val="6"/>
                <c:pt idx="0">
                  <c:v>-0.8333333333333337</c:v>
                </c:pt>
                <c:pt idx="1">
                  <c:v>-0.5</c:v>
                </c:pt>
                <c:pt idx="2">
                  <c:v>-0.16666666666666669</c:v>
                </c:pt>
                <c:pt idx="3">
                  <c:v>0.16666666666666669</c:v>
                </c:pt>
                <c:pt idx="4">
                  <c:v>0.5</c:v>
                </c:pt>
                <c:pt idx="5">
                  <c:v>0.8333333333333337</c:v>
                </c:pt>
              </c:numCache>
            </c:numRef>
          </c:xVal>
          <c:yVal>
            <c:numRef>
              <c:f>PosacquisitionB!$F$2:$F$7</c:f>
              <c:numCache>
                <c:formatCode>General</c:formatCode>
                <c:ptCount val="6"/>
                <c:pt idx="0">
                  <c:v>0.86200000000000065</c:v>
                </c:pt>
                <c:pt idx="1">
                  <c:v>0.86300000000000165</c:v>
                </c:pt>
                <c:pt idx="2">
                  <c:v>1.0239259259259259</c:v>
                </c:pt>
                <c:pt idx="3">
                  <c:v>0.93848148148148125</c:v>
                </c:pt>
                <c:pt idx="4">
                  <c:v>0.76170370370370866</c:v>
                </c:pt>
                <c:pt idx="5">
                  <c:v>0.8344814814814816</c:v>
                </c:pt>
              </c:numCache>
            </c:numRef>
          </c:yVal>
        </c:ser>
        <c:ser>
          <c:idx val="2"/>
          <c:order val="2"/>
          <c:tx>
            <c:v>4 targets</c:v>
          </c:tx>
          <c:spPr>
            <a:ln w="12700" cap="rnd">
              <a:prstDash val="solid"/>
            </a:ln>
          </c:spPr>
          <c:marker>
            <c:spPr>
              <a:ln w="12700" cap="rnd">
                <a:prstDash val="solid"/>
              </a:ln>
            </c:spPr>
          </c:marker>
          <c:xVal>
            <c:numRef>
              <c:f>PosacquisitionB!$I$2:$I$9</c:f>
              <c:numCache>
                <c:formatCode>General</c:formatCode>
                <c:ptCount val="8"/>
                <c:pt idx="0">
                  <c:v>-0.875000000000005</c:v>
                </c:pt>
                <c:pt idx="1">
                  <c:v>-0.625000000000005</c:v>
                </c:pt>
                <c:pt idx="2">
                  <c:v>-0.37500000000000244</c:v>
                </c:pt>
                <c:pt idx="3">
                  <c:v>-0.125</c:v>
                </c:pt>
                <c:pt idx="4">
                  <c:v>0.125</c:v>
                </c:pt>
                <c:pt idx="5">
                  <c:v>0.37500000000000244</c:v>
                </c:pt>
                <c:pt idx="6">
                  <c:v>0.625000000000005</c:v>
                </c:pt>
                <c:pt idx="7">
                  <c:v>0.875000000000005</c:v>
                </c:pt>
              </c:numCache>
            </c:numRef>
          </c:xVal>
          <c:yVal>
            <c:numRef>
              <c:f>PosacquisitionB!$J$2:$J$9</c:f>
              <c:numCache>
                <c:formatCode>General</c:formatCode>
                <c:ptCount val="8"/>
                <c:pt idx="0">
                  <c:v>0.95629629629629664</c:v>
                </c:pt>
                <c:pt idx="1">
                  <c:v>1.0281851851851853</c:v>
                </c:pt>
                <c:pt idx="2">
                  <c:v>1.2351851851851838</c:v>
                </c:pt>
                <c:pt idx="3">
                  <c:v>1.2540740740740739</c:v>
                </c:pt>
                <c:pt idx="4">
                  <c:v>1.2946666666666669</c:v>
                </c:pt>
                <c:pt idx="5">
                  <c:v>1.1252592592592594</c:v>
                </c:pt>
                <c:pt idx="6">
                  <c:v>1.016925925925926</c:v>
                </c:pt>
                <c:pt idx="7">
                  <c:v>1.0205555555555561</c:v>
                </c:pt>
              </c:numCache>
            </c:numRef>
          </c:yVal>
        </c:ser>
        <c:ser>
          <c:idx val="3"/>
          <c:order val="3"/>
          <c:tx>
            <c:v>5 targets</c:v>
          </c:tx>
          <c:spPr>
            <a:ln w="12700">
              <a:prstDash val="solid"/>
            </a:ln>
          </c:spPr>
          <c:marker>
            <c:spPr>
              <a:ln w="12700">
                <a:prstDash val="solid"/>
              </a:ln>
            </c:spPr>
          </c:marker>
          <c:xVal>
            <c:numRef>
              <c:f>PosacquisitionB!$M$2:$M$11</c:f>
              <c:numCache>
                <c:formatCode>General</c:formatCode>
                <c:ptCount val="10"/>
                <c:pt idx="0">
                  <c:v>-0.9</c:v>
                </c:pt>
                <c:pt idx="1">
                  <c:v>-0.70000000000000062</c:v>
                </c:pt>
                <c:pt idx="2">
                  <c:v>-0.5</c:v>
                </c:pt>
                <c:pt idx="3">
                  <c:v>-0.30000000000000032</c:v>
                </c:pt>
                <c:pt idx="4">
                  <c:v>-0.1</c:v>
                </c:pt>
                <c:pt idx="5">
                  <c:v>0.1</c:v>
                </c:pt>
                <c:pt idx="6">
                  <c:v>0.30000000000000032</c:v>
                </c:pt>
                <c:pt idx="7">
                  <c:v>0.5</c:v>
                </c:pt>
                <c:pt idx="8">
                  <c:v>0.70000000000000062</c:v>
                </c:pt>
                <c:pt idx="9">
                  <c:v>0.9</c:v>
                </c:pt>
              </c:numCache>
            </c:numRef>
          </c:xVal>
          <c:yVal>
            <c:numRef>
              <c:f>PosacquisitionB!$N$2:$N$11</c:f>
              <c:numCache>
                <c:formatCode>General</c:formatCode>
                <c:ptCount val="10"/>
                <c:pt idx="0">
                  <c:v>0.99377777777777754</c:v>
                </c:pt>
                <c:pt idx="1">
                  <c:v>1.1404814814814821</c:v>
                </c:pt>
                <c:pt idx="2">
                  <c:v>1.2707037037037041</c:v>
                </c:pt>
                <c:pt idx="3">
                  <c:v>1.6935185185185293</c:v>
                </c:pt>
                <c:pt idx="4">
                  <c:v>1.7120000000000026</c:v>
                </c:pt>
                <c:pt idx="5">
                  <c:v>1.8582962962962959</c:v>
                </c:pt>
                <c:pt idx="6">
                  <c:v>1.6992222222222224</c:v>
                </c:pt>
                <c:pt idx="7">
                  <c:v>1.1116296296296238</c:v>
                </c:pt>
                <c:pt idx="8">
                  <c:v>1.1626296296296295</c:v>
                </c:pt>
                <c:pt idx="9">
                  <c:v>1.1365185185185309</c:v>
                </c:pt>
              </c:numCache>
            </c:numRef>
          </c:yVal>
        </c:ser>
        <c:ser>
          <c:idx val="4"/>
          <c:order val="4"/>
          <c:tx>
            <c:v>6 targets</c:v>
          </c:tx>
          <c:spPr>
            <a:ln w="12700">
              <a:prstDash val="solid"/>
            </a:ln>
          </c:spPr>
          <c:marker>
            <c:spPr>
              <a:ln w="12700">
                <a:prstDash val="solid"/>
              </a:ln>
            </c:spPr>
          </c:marker>
          <c:xVal>
            <c:numRef>
              <c:f>PosacquisitionB!$Q$2:$Q$13</c:f>
              <c:numCache>
                <c:formatCode>General</c:formatCode>
                <c:ptCount val="12"/>
                <c:pt idx="0">
                  <c:v>-0.91666666666666652</c:v>
                </c:pt>
                <c:pt idx="1">
                  <c:v>-0.750000000000005</c:v>
                </c:pt>
                <c:pt idx="2">
                  <c:v>-0.58333333333333359</c:v>
                </c:pt>
                <c:pt idx="3">
                  <c:v>-0.41666666666666985</c:v>
                </c:pt>
                <c:pt idx="4">
                  <c:v>-0.25</c:v>
                </c:pt>
                <c:pt idx="5">
                  <c:v>-8.3333333333333565E-2</c:v>
                </c:pt>
                <c:pt idx="6">
                  <c:v>8.3333333333333565E-2</c:v>
                </c:pt>
                <c:pt idx="7">
                  <c:v>0.25</c:v>
                </c:pt>
                <c:pt idx="8">
                  <c:v>0.41666666666666985</c:v>
                </c:pt>
                <c:pt idx="9">
                  <c:v>0.58333333333333359</c:v>
                </c:pt>
                <c:pt idx="10">
                  <c:v>0.750000000000005</c:v>
                </c:pt>
                <c:pt idx="11">
                  <c:v>0.91666666666666652</c:v>
                </c:pt>
              </c:numCache>
            </c:numRef>
          </c:xVal>
          <c:yVal>
            <c:numRef>
              <c:f>PosacquisitionB!$R$2:$R$13</c:f>
              <c:numCache>
                <c:formatCode>General</c:formatCode>
                <c:ptCount val="12"/>
                <c:pt idx="0">
                  <c:v>1.0207037037037041</c:v>
                </c:pt>
                <c:pt idx="1">
                  <c:v>1.123925925925926</c:v>
                </c:pt>
                <c:pt idx="2">
                  <c:v>1.3310740740740736</c:v>
                </c:pt>
                <c:pt idx="3">
                  <c:v>1.547037037037037</c:v>
                </c:pt>
                <c:pt idx="4">
                  <c:v>2.0302592592592577</c:v>
                </c:pt>
                <c:pt idx="5">
                  <c:v>3.8766296296295892</c:v>
                </c:pt>
                <c:pt idx="6">
                  <c:v>2.2134444444444443</c:v>
                </c:pt>
                <c:pt idx="7">
                  <c:v>2.3849259259259261</c:v>
                </c:pt>
                <c:pt idx="8">
                  <c:v>1.5548148148148146</c:v>
                </c:pt>
                <c:pt idx="9">
                  <c:v>1.1197407407407407</c:v>
                </c:pt>
                <c:pt idx="10">
                  <c:v>1.4078518518518519</c:v>
                </c:pt>
                <c:pt idx="11">
                  <c:v>1.4090740740740637</c:v>
                </c:pt>
              </c:numCache>
            </c:numRef>
          </c:yVal>
        </c:ser>
        <c:ser>
          <c:idx val="5"/>
          <c:order val="5"/>
          <c:tx>
            <c:v>7 targets</c:v>
          </c:tx>
          <c:spPr>
            <a:ln w="12700">
              <a:prstDash val="solid"/>
            </a:ln>
          </c:spPr>
          <c:marker>
            <c:spPr>
              <a:ln w="12700">
                <a:prstDash val="solid"/>
              </a:ln>
            </c:spPr>
          </c:marker>
          <c:xVal>
            <c:numRef>
              <c:f>PosacquisitionB!$U$2:$U$15</c:f>
              <c:numCache>
                <c:formatCode>General</c:formatCode>
                <c:ptCount val="14"/>
                <c:pt idx="0">
                  <c:v>-0.9285714285714286</c:v>
                </c:pt>
                <c:pt idx="1">
                  <c:v>-0.78571428571428559</c:v>
                </c:pt>
                <c:pt idx="2">
                  <c:v>-0.6428571428571429</c:v>
                </c:pt>
                <c:pt idx="3">
                  <c:v>-0.5</c:v>
                </c:pt>
                <c:pt idx="4">
                  <c:v>-0.35714285714286154</c:v>
                </c:pt>
                <c:pt idx="5">
                  <c:v>-0.21428571428571427</c:v>
                </c:pt>
                <c:pt idx="6">
                  <c:v>-7.1428571428571494E-2</c:v>
                </c:pt>
                <c:pt idx="7">
                  <c:v>7.1428571428571494E-2</c:v>
                </c:pt>
                <c:pt idx="8">
                  <c:v>0.21428571428571427</c:v>
                </c:pt>
                <c:pt idx="9">
                  <c:v>0.35714285714286154</c:v>
                </c:pt>
                <c:pt idx="10">
                  <c:v>0.5</c:v>
                </c:pt>
                <c:pt idx="11">
                  <c:v>0.6428571428571429</c:v>
                </c:pt>
                <c:pt idx="12">
                  <c:v>0.78571428571428559</c:v>
                </c:pt>
                <c:pt idx="13">
                  <c:v>0.9285714285714286</c:v>
                </c:pt>
              </c:numCache>
            </c:numRef>
          </c:xVal>
          <c:yVal>
            <c:numRef>
              <c:f>PosacquisitionB!$V$2:$V$15</c:f>
              <c:numCache>
                <c:formatCode>General</c:formatCode>
                <c:ptCount val="14"/>
                <c:pt idx="0">
                  <c:v>1.3482962962962959</c:v>
                </c:pt>
                <c:pt idx="1">
                  <c:v>1.4722222222222219</c:v>
                </c:pt>
                <c:pt idx="2">
                  <c:v>1.2985555555555561</c:v>
                </c:pt>
                <c:pt idx="3">
                  <c:v>1.7046296296296219</c:v>
                </c:pt>
                <c:pt idx="4">
                  <c:v>1.973185185185186</c:v>
                </c:pt>
                <c:pt idx="5">
                  <c:v>2.0626666666666664</c:v>
                </c:pt>
                <c:pt idx="6">
                  <c:v>3.1450740740740746</c:v>
                </c:pt>
                <c:pt idx="7">
                  <c:v>2.0722222222222224</c:v>
                </c:pt>
                <c:pt idx="8">
                  <c:v>2.4061481481481377</c:v>
                </c:pt>
                <c:pt idx="9">
                  <c:v>2.0790370370370392</c:v>
                </c:pt>
                <c:pt idx="10">
                  <c:v>1.5691851851851848</c:v>
                </c:pt>
                <c:pt idx="11">
                  <c:v>1.5626666666666664</c:v>
                </c:pt>
                <c:pt idx="12">
                  <c:v>1.4395185185185184</c:v>
                </c:pt>
                <c:pt idx="13">
                  <c:v>1.4636296296296163</c:v>
                </c:pt>
              </c:numCache>
            </c:numRef>
          </c:yVal>
        </c:ser>
        <c:ser>
          <c:idx val="6"/>
          <c:order val="6"/>
          <c:tx>
            <c:v>8 targets</c:v>
          </c:tx>
          <c:spPr>
            <a:ln w="12700">
              <a:prstDash val="solid"/>
            </a:ln>
          </c:spPr>
          <c:marker>
            <c:spPr>
              <a:ln w="12700">
                <a:prstDash val="solid"/>
              </a:ln>
            </c:spPr>
          </c:marker>
          <c:xVal>
            <c:numRef>
              <c:f>PosacquisitionB!$Y$2:$Y$17</c:f>
              <c:numCache>
                <c:formatCode>General</c:formatCode>
                <c:ptCount val="16"/>
                <c:pt idx="0">
                  <c:v>-0.9375</c:v>
                </c:pt>
                <c:pt idx="1">
                  <c:v>-0.8125</c:v>
                </c:pt>
                <c:pt idx="2">
                  <c:v>-0.68750000000000133</c:v>
                </c:pt>
                <c:pt idx="3">
                  <c:v>-0.5625</c:v>
                </c:pt>
                <c:pt idx="4">
                  <c:v>-0.43750000000000244</c:v>
                </c:pt>
                <c:pt idx="5">
                  <c:v>-0.31250000000000244</c:v>
                </c:pt>
                <c:pt idx="6">
                  <c:v>-0.18750000000000044</c:v>
                </c:pt>
                <c:pt idx="7">
                  <c:v>-6.2500000000000139E-2</c:v>
                </c:pt>
                <c:pt idx="8">
                  <c:v>6.2500000000000139E-2</c:v>
                </c:pt>
                <c:pt idx="9">
                  <c:v>0.18750000000000044</c:v>
                </c:pt>
                <c:pt idx="10">
                  <c:v>0.31250000000000244</c:v>
                </c:pt>
                <c:pt idx="11">
                  <c:v>0.43750000000000244</c:v>
                </c:pt>
                <c:pt idx="12">
                  <c:v>0.5625</c:v>
                </c:pt>
                <c:pt idx="13">
                  <c:v>0.68750000000000133</c:v>
                </c:pt>
                <c:pt idx="14">
                  <c:v>0.8125</c:v>
                </c:pt>
                <c:pt idx="15">
                  <c:v>0.9375</c:v>
                </c:pt>
              </c:numCache>
            </c:numRef>
          </c:xVal>
          <c:yVal>
            <c:numRef>
              <c:f>PosacquisitionB!$Z$2:$Z$17</c:f>
              <c:numCache>
                <c:formatCode>General</c:formatCode>
                <c:ptCount val="16"/>
                <c:pt idx="0">
                  <c:v>1.3892592592592594</c:v>
                </c:pt>
                <c:pt idx="1">
                  <c:v>1.4787037037037041</c:v>
                </c:pt>
                <c:pt idx="2">
                  <c:v>1.4196296296296151</c:v>
                </c:pt>
                <c:pt idx="3">
                  <c:v>1.6277777777777775</c:v>
                </c:pt>
                <c:pt idx="4">
                  <c:v>2.3263333333333334</c:v>
                </c:pt>
                <c:pt idx="5">
                  <c:v>2.4170740740740739</c:v>
                </c:pt>
                <c:pt idx="6">
                  <c:v>2.6212592592592587</c:v>
                </c:pt>
                <c:pt idx="7">
                  <c:v>5.6853333333333413</c:v>
                </c:pt>
                <c:pt idx="8">
                  <c:v>2.4848148148148144</c:v>
                </c:pt>
                <c:pt idx="9">
                  <c:v>2.4587407407407404</c:v>
                </c:pt>
                <c:pt idx="10">
                  <c:v>2.4469629629629632</c:v>
                </c:pt>
                <c:pt idx="11">
                  <c:v>2.0869629629629642</c:v>
                </c:pt>
                <c:pt idx="12">
                  <c:v>1.5087037037037041</c:v>
                </c:pt>
                <c:pt idx="13">
                  <c:v>1.8797037037037041</c:v>
                </c:pt>
                <c:pt idx="14">
                  <c:v>1.7325185185185261</c:v>
                </c:pt>
                <c:pt idx="15">
                  <c:v>1.6618888888888901</c:v>
                </c:pt>
              </c:numCache>
            </c:numRef>
          </c:yVal>
        </c:ser>
        <c:axId val="73931008"/>
        <c:axId val="73941760"/>
      </c:scatterChart>
      <c:valAx>
        <c:axId val="73931008"/>
        <c:scaling>
          <c:orientation val="minMax"/>
          <c:max val="1"/>
          <c:min val="-1"/>
        </c:scaling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GB" sz="2400" dirty="0"/>
                  <a:t>Position </a:t>
                </a:r>
                <a:r>
                  <a:rPr lang="en-GB" sz="2400" dirty="0" smtClean="0"/>
                  <a:t>of Bend </a:t>
                </a:r>
                <a:r>
                  <a:rPr lang="en-GB" sz="2400" dirty="0"/>
                  <a:t>Target</a:t>
                </a:r>
              </a:p>
            </c:rich>
          </c:tx>
          <c:layout>
            <c:manualLayout>
              <c:xMode val="edge"/>
              <c:yMode val="edge"/>
              <c:x val="0.16014543700010425"/>
              <c:y val="0.8719599346073122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73941760"/>
        <c:crosses val="autoZero"/>
        <c:crossBetween val="midCat"/>
      </c:valAx>
      <c:valAx>
        <c:axId val="7394176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GB" sz="2000" b="0" dirty="0"/>
                  <a:t>Time to </a:t>
                </a:r>
                <a:r>
                  <a:rPr lang="en-GB" sz="2000" b="0" dirty="0" smtClean="0"/>
                  <a:t>acquire target </a:t>
                </a:r>
                <a:r>
                  <a:rPr lang="en-GB" sz="2000" b="0" dirty="0"/>
                  <a:t>(s)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39310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0865912366234363"/>
          <c:y val="5.2804619533812026E-2"/>
          <c:w val="0.26670346180971022"/>
          <c:h val="0.39036965610238405"/>
        </c:manualLayout>
      </c:layout>
      <c:spPr>
        <a:solidFill>
          <a:schemeClr val="bg1"/>
        </a:solidFill>
      </c:spPr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solidFill>
      <a:schemeClr val="bg1"/>
    </a:solidFill>
    <a:ln>
      <a:prstDash val="solid"/>
    </a:ln>
  </c:sp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663429793121067E-2"/>
          <c:y val="4.8888546711834041E-2"/>
          <c:w val="0.8529873081143533"/>
          <c:h val="0.72521662140597443"/>
        </c:manualLayout>
      </c:layout>
      <c:scatterChart>
        <c:scatterStyle val="lineMarker"/>
        <c:ser>
          <c:idx val="0"/>
          <c:order val="0"/>
          <c:tx>
            <c:v>2 targets</c:v>
          </c:tx>
          <c:spPr>
            <a:ln w="12700">
              <a:prstDash val="solid"/>
            </a:ln>
          </c:spPr>
          <c:marker>
            <c:spPr>
              <a:ln w="12700">
                <a:prstDash val="solid"/>
              </a:ln>
            </c:spPr>
          </c:marker>
          <c:xVal>
            <c:numRef>
              <c:f>PosacquisitionT!$A$2:$A$5</c:f>
              <c:numCache>
                <c:formatCode>General</c:formatCode>
                <c:ptCount val="4"/>
                <c:pt idx="0">
                  <c:v>-0.75000000000000488</c:v>
                </c:pt>
                <c:pt idx="1">
                  <c:v>-0.25</c:v>
                </c:pt>
                <c:pt idx="2">
                  <c:v>0.25</c:v>
                </c:pt>
                <c:pt idx="3">
                  <c:v>0.75000000000000488</c:v>
                </c:pt>
              </c:numCache>
            </c:numRef>
          </c:xVal>
          <c:yVal>
            <c:numRef>
              <c:f>PosacquisitionT!$B$2:$B$5</c:f>
              <c:numCache>
                <c:formatCode>General</c:formatCode>
                <c:ptCount val="4"/>
                <c:pt idx="0">
                  <c:v>1.373118518518528</c:v>
                </c:pt>
                <c:pt idx="1">
                  <c:v>1.3863111111111206</c:v>
                </c:pt>
                <c:pt idx="2">
                  <c:v>0.9354962962962966</c:v>
                </c:pt>
                <c:pt idx="3">
                  <c:v>1.2144666666666668</c:v>
                </c:pt>
              </c:numCache>
            </c:numRef>
          </c:yVal>
        </c:ser>
        <c:ser>
          <c:idx val="1"/>
          <c:order val="1"/>
          <c:tx>
            <c:v>3 targets</c:v>
          </c:tx>
          <c:spPr>
            <a:ln w="12700" cap="sq">
              <a:prstDash val="solid"/>
            </a:ln>
          </c:spPr>
          <c:marker>
            <c:spPr>
              <a:ln w="12700" cap="sq">
                <a:prstDash val="solid"/>
              </a:ln>
            </c:spPr>
          </c:marker>
          <c:xVal>
            <c:numRef>
              <c:f>PosacquisitionT!$E$2:$E$7</c:f>
              <c:numCache>
                <c:formatCode>General</c:formatCode>
                <c:ptCount val="6"/>
                <c:pt idx="0">
                  <c:v>-0.8333333333333337</c:v>
                </c:pt>
                <c:pt idx="1">
                  <c:v>-0.5</c:v>
                </c:pt>
                <c:pt idx="2">
                  <c:v>-0.16666666666666666</c:v>
                </c:pt>
                <c:pt idx="3">
                  <c:v>0.16666666666666666</c:v>
                </c:pt>
                <c:pt idx="4">
                  <c:v>0.5</c:v>
                </c:pt>
                <c:pt idx="5">
                  <c:v>0.8333333333333337</c:v>
                </c:pt>
              </c:numCache>
            </c:numRef>
          </c:xVal>
          <c:yVal>
            <c:numRef>
              <c:f>PosacquisitionT!$F$2:$F$7</c:f>
              <c:numCache>
                <c:formatCode>General</c:formatCode>
                <c:ptCount val="6"/>
                <c:pt idx="0">
                  <c:v>2.0627481481481467</c:v>
                </c:pt>
                <c:pt idx="1">
                  <c:v>1.639148148148148</c:v>
                </c:pt>
                <c:pt idx="2">
                  <c:v>2.4457333333333331</c:v>
                </c:pt>
                <c:pt idx="3">
                  <c:v>1.6590518518518627</c:v>
                </c:pt>
                <c:pt idx="4">
                  <c:v>1.1026740740740739</c:v>
                </c:pt>
                <c:pt idx="5">
                  <c:v>1.3063185185185293</c:v>
                </c:pt>
              </c:numCache>
            </c:numRef>
          </c:yVal>
        </c:ser>
        <c:ser>
          <c:idx val="2"/>
          <c:order val="2"/>
          <c:tx>
            <c:v>4 targets</c:v>
          </c:tx>
          <c:spPr>
            <a:ln w="12700" cap="rnd">
              <a:prstDash val="solid"/>
            </a:ln>
          </c:spPr>
          <c:marker>
            <c:spPr>
              <a:ln w="12700" cap="rnd">
                <a:prstDash val="solid"/>
              </a:ln>
            </c:spPr>
          </c:marker>
          <c:xVal>
            <c:numRef>
              <c:f>PosacquisitionT!$I$2:$I$9</c:f>
              <c:numCache>
                <c:formatCode>General</c:formatCode>
                <c:ptCount val="8"/>
                <c:pt idx="0">
                  <c:v>-0.87500000000000488</c:v>
                </c:pt>
                <c:pt idx="1">
                  <c:v>-0.62500000000000488</c:v>
                </c:pt>
                <c:pt idx="2">
                  <c:v>-0.37500000000000239</c:v>
                </c:pt>
                <c:pt idx="3">
                  <c:v>-0.125</c:v>
                </c:pt>
                <c:pt idx="4">
                  <c:v>0.125</c:v>
                </c:pt>
                <c:pt idx="5">
                  <c:v>0.37500000000000239</c:v>
                </c:pt>
                <c:pt idx="6">
                  <c:v>0.62500000000000488</c:v>
                </c:pt>
                <c:pt idx="7">
                  <c:v>0.87500000000000488</c:v>
                </c:pt>
              </c:numCache>
            </c:numRef>
          </c:xVal>
          <c:yVal>
            <c:numRef>
              <c:f>PosacquisitionT!$J$2:$J$9</c:f>
              <c:numCache>
                <c:formatCode>General</c:formatCode>
                <c:ptCount val="8"/>
                <c:pt idx="0">
                  <c:v>3.6598518518518532</c:v>
                </c:pt>
                <c:pt idx="1">
                  <c:v>2.0230888888888887</c:v>
                </c:pt>
                <c:pt idx="2">
                  <c:v>2.0605703703703906</c:v>
                </c:pt>
                <c:pt idx="3">
                  <c:v>4.2386666666666724</c:v>
                </c:pt>
                <c:pt idx="4">
                  <c:v>1.8590740740740739</c:v>
                </c:pt>
                <c:pt idx="5">
                  <c:v>1.3964888888888998</c:v>
                </c:pt>
                <c:pt idx="6">
                  <c:v>1.9161037037037183</c:v>
                </c:pt>
                <c:pt idx="7">
                  <c:v>2.2105777777778091</c:v>
                </c:pt>
              </c:numCache>
            </c:numRef>
          </c:yVal>
        </c:ser>
        <c:ser>
          <c:idx val="3"/>
          <c:order val="3"/>
          <c:tx>
            <c:v>5 targets</c:v>
          </c:tx>
          <c:spPr>
            <a:ln w="12700">
              <a:prstDash val="solid"/>
            </a:ln>
          </c:spPr>
          <c:marker>
            <c:spPr>
              <a:ln w="12700">
                <a:prstDash val="solid"/>
              </a:ln>
            </c:spPr>
          </c:marker>
          <c:xVal>
            <c:numRef>
              <c:f>PosacquisitionT!$M$2:$M$11</c:f>
              <c:numCache>
                <c:formatCode>General</c:formatCode>
                <c:ptCount val="10"/>
                <c:pt idx="0">
                  <c:v>-0.9</c:v>
                </c:pt>
                <c:pt idx="1">
                  <c:v>-0.70000000000000062</c:v>
                </c:pt>
                <c:pt idx="2">
                  <c:v>-0.5</c:v>
                </c:pt>
                <c:pt idx="3">
                  <c:v>-0.30000000000000032</c:v>
                </c:pt>
                <c:pt idx="4">
                  <c:v>-0.1</c:v>
                </c:pt>
                <c:pt idx="5">
                  <c:v>0.1</c:v>
                </c:pt>
                <c:pt idx="6">
                  <c:v>0.30000000000000032</c:v>
                </c:pt>
                <c:pt idx="7">
                  <c:v>0.5</c:v>
                </c:pt>
                <c:pt idx="8">
                  <c:v>0.70000000000000062</c:v>
                </c:pt>
                <c:pt idx="9">
                  <c:v>0.9</c:v>
                </c:pt>
              </c:numCache>
            </c:numRef>
          </c:xVal>
          <c:yVal>
            <c:numRef>
              <c:f>PosacquisitionT!$N$2:$N$11</c:f>
              <c:numCache>
                <c:formatCode>General</c:formatCode>
                <c:ptCount val="10"/>
                <c:pt idx="0">
                  <c:v>2.7182370370370412</c:v>
                </c:pt>
                <c:pt idx="1">
                  <c:v>2.1106962962962972</c:v>
                </c:pt>
                <c:pt idx="2">
                  <c:v>2.1723481481481377</c:v>
                </c:pt>
                <c:pt idx="3">
                  <c:v>2.6082222222222216</c:v>
                </c:pt>
                <c:pt idx="4">
                  <c:v>6.1309111111111125</c:v>
                </c:pt>
                <c:pt idx="5">
                  <c:v>3.1604592592592593</c:v>
                </c:pt>
                <c:pt idx="6">
                  <c:v>2.4115407407407408</c:v>
                </c:pt>
                <c:pt idx="7">
                  <c:v>1.6410592592592592</c:v>
                </c:pt>
                <c:pt idx="8">
                  <c:v>2.4551851851851767</c:v>
                </c:pt>
                <c:pt idx="9">
                  <c:v>1.9160814814814906</c:v>
                </c:pt>
              </c:numCache>
            </c:numRef>
          </c:yVal>
        </c:ser>
        <c:ser>
          <c:idx val="4"/>
          <c:order val="4"/>
          <c:tx>
            <c:v>6 targets</c:v>
          </c:tx>
          <c:spPr>
            <a:ln w="12700">
              <a:prstDash val="solid"/>
            </a:ln>
          </c:spPr>
          <c:marker>
            <c:spPr>
              <a:ln w="12700">
                <a:prstDash val="solid"/>
              </a:ln>
            </c:spPr>
          </c:marker>
          <c:xVal>
            <c:numRef>
              <c:f>PosacquisitionT!$Q$2:$Q$13</c:f>
              <c:numCache>
                <c:formatCode>General</c:formatCode>
                <c:ptCount val="12"/>
                <c:pt idx="0">
                  <c:v>-0.91666666666666652</c:v>
                </c:pt>
                <c:pt idx="1">
                  <c:v>-0.75000000000000488</c:v>
                </c:pt>
                <c:pt idx="2">
                  <c:v>-0.58333333333333337</c:v>
                </c:pt>
                <c:pt idx="3">
                  <c:v>-0.41666666666666974</c:v>
                </c:pt>
                <c:pt idx="4">
                  <c:v>-0.25</c:v>
                </c:pt>
                <c:pt idx="5">
                  <c:v>-8.3333333333333343E-2</c:v>
                </c:pt>
                <c:pt idx="6">
                  <c:v>8.3333333333333343E-2</c:v>
                </c:pt>
                <c:pt idx="7">
                  <c:v>0.25</c:v>
                </c:pt>
                <c:pt idx="8">
                  <c:v>0.41666666666666974</c:v>
                </c:pt>
                <c:pt idx="9">
                  <c:v>0.58333333333333337</c:v>
                </c:pt>
                <c:pt idx="10">
                  <c:v>0.75000000000000488</c:v>
                </c:pt>
                <c:pt idx="11">
                  <c:v>0.91666666666666652</c:v>
                </c:pt>
              </c:numCache>
            </c:numRef>
          </c:xVal>
          <c:yVal>
            <c:numRef>
              <c:f>PosacquisitionT!$R$2:$R$13</c:f>
              <c:numCache>
                <c:formatCode>General</c:formatCode>
                <c:ptCount val="12"/>
                <c:pt idx="0">
                  <c:v>4.5057333333333434</c:v>
                </c:pt>
                <c:pt idx="1">
                  <c:v>2.9474666666666671</c:v>
                </c:pt>
                <c:pt idx="2">
                  <c:v>1.8481407407407502</c:v>
                </c:pt>
                <c:pt idx="3">
                  <c:v>2.8267481481481367</c:v>
                </c:pt>
                <c:pt idx="4">
                  <c:v>3.2325333333333339</c:v>
                </c:pt>
                <c:pt idx="5">
                  <c:v>7.6770692307692299</c:v>
                </c:pt>
                <c:pt idx="6">
                  <c:v>5.097681481481481</c:v>
                </c:pt>
                <c:pt idx="7">
                  <c:v>2.0827037037037033</c:v>
                </c:pt>
                <c:pt idx="8">
                  <c:v>2.0116740740740737</c:v>
                </c:pt>
                <c:pt idx="9">
                  <c:v>2.1194444444444427</c:v>
                </c:pt>
                <c:pt idx="10">
                  <c:v>2.5816888888888867</c:v>
                </c:pt>
                <c:pt idx="11">
                  <c:v>2.075733333333333</c:v>
                </c:pt>
              </c:numCache>
            </c:numRef>
          </c:yVal>
        </c:ser>
        <c:ser>
          <c:idx val="5"/>
          <c:order val="5"/>
          <c:tx>
            <c:v>7 targets</c:v>
          </c:tx>
          <c:spPr>
            <a:ln w="12700">
              <a:prstDash val="solid"/>
            </a:ln>
          </c:spPr>
          <c:marker>
            <c:spPr>
              <a:ln w="12700">
                <a:prstDash val="solid"/>
              </a:ln>
            </c:spPr>
          </c:marker>
          <c:xVal>
            <c:numRef>
              <c:f>PosacquisitionT!$U$2:$U$15</c:f>
              <c:numCache>
                <c:formatCode>General</c:formatCode>
                <c:ptCount val="14"/>
                <c:pt idx="0">
                  <c:v>-0.9285714285714286</c:v>
                </c:pt>
                <c:pt idx="1">
                  <c:v>-0.78571428571428559</c:v>
                </c:pt>
                <c:pt idx="2">
                  <c:v>-0.6428571428571429</c:v>
                </c:pt>
                <c:pt idx="3">
                  <c:v>-0.5</c:v>
                </c:pt>
                <c:pt idx="4">
                  <c:v>-0.35714285714286143</c:v>
                </c:pt>
                <c:pt idx="5">
                  <c:v>-0.21428571428571427</c:v>
                </c:pt>
                <c:pt idx="6">
                  <c:v>-7.1428571428571425E-2</c:v>
                </c:pt>
                <c:pt idx="7">
                  <c:v>7.1428571428571425E-2</c:v>
                </c:pt>
                <c:pt idx="8">
                  <c:v>0.21428571428571427</c:v>
                </c:pt>
                <c:pt idx="9">
                  <c:v>0.35714285714286143</c:v>
                </c:pt>
                <c:pt idx="10">
                  <c:v>0.5</c:v>
                </c:pt>
                <c:pt idx="11">
                  <c:v>0.6428571428571429</c:v>
                </c:pt>
                <c:pt idx="12">
                  <c:v>0.78571428571428559</c:v>
                </c:pt>
                <c:pt idx="13">
                  <c:v>0.9285714285714286</c:v>
                </c:pt>
              </c:numCache>
            </c:numRef>
          </c:xVal>
          <c:yVal>
            <c:numRef>
              <c:f>PosacquisitionT!$V$2:$V$15</c:f>
              <c:numCache>
                <c:formatCode>General</c:formatCode>
                <c:ptCount val="14"/>
                <c:pt idx="0">
                  <c:v>5.0208814814814806</c:v>
                </c:pt>
                <c:pt idx="1">
                  <c:v>4.0263111111111121</c:v>
                </c:pt>
                <c:pt idx="2">
                  <c:v>2.6279333333333352</c:v>
                </c:pt>
                <c:pt idx="3">
                  <c:v>2.9144074074074076</c:v>
                </c:pt>
                <c:pt idx="4">
                  <c:v>2.6024222222222222</c:v>
                </c:pt>
                <c:pt idx="5">
                  <c:v>4.2922888888888888</c:v>
                </c:pt>
                <c:pt idx="6">
                  <c:v>9.3466000000000005</c:v>
                </c:pt>
                <c:pt idx="7">
                  <c:v>3.8150148148147967</c:v>
                </c:pt>
                <c:pt idx="8">
                  <c:v>3.5687037037037039</c:v>
                </c:pt>
                <c:pt idx="9">
                  <c:v>2.6211037037037035</c:v>
                </c:pt>
                <c:pt idx="10">
                  <c:v>2.8022666666666667</c:v>
                </c:pt>
                <c:pt idx="11">
                  <c:v>2.1150074074074081</c:v>
                </c:pt>
                <c:pt idx="12">
                  <c:v>2.4424296296296073</c:v>
                </c:pt>
                <c:pt idx="13">
                  <c:v>3.0487076923077012</c:v>
                </c:pt>
              </c:numCache>
            </c:numRef>
          </c:yVal>
        </c:ser>
        <c:ser>
          <c:idx val="6"/>
          <c:order val="6"/>
          <c:tx>
            <c:v>8 targets</c:v>
          </c:tx>
          <c:spPr>
            <a:ln w="12700">
              <a:prstDash val="solid"/>
            </a:ln>
          </c:spPr>
          <c:marker>
            <c:spPr>
              <a:ln w="12700">
                <a:prstDash val="solid"/>
              </a:ln>
            </c:spPr>
          </c:marker>
          <c:xVal>
            <c:numRef>
              <c:f>PosacquisitionT!$Y$2:$Y$17</c:f>
              <c:numCache>
                <c:formatCode>General</c:formatCode>
                <c:ptCount val="16"/>
                <c:pt idx="0">
                  <c:v>-0.9375</c:v>
                </c:pt>
                <c:pt idx="1">
                  <c:v>-0.8125</c:v>
                </c:pt>
                <c:pt idx="2">
                  <c:v>-0.6875</c:v>
                </c:pt>
                <c:pt idx="3">
                  <c:v>-0.5625</c:v>
                </c:pt>
                <c:pt idx="4">
                  <c:v>-0.43750000000000239</c:v>
                </c:pt>
                <c:pt idx="5">
                  <c:v>-0.31250000000000239</c:v>
                </c:pt>
                <c:pt idx="6">
                  <c:v>-0.18750000000000044</c:v>
                </c:pt>
                <c:pt idx="7">
                  <c:v>-6.25E-2</c:v>
                </c:pt>
                <c:pt idx="8">
                  <c:v>6.25E-2</c:v>
                </c:pt>
                <c:pt idx="9">
                  <c:v>0.18750000000000044</c:v>
                </c:pt>
                <c:pt idx="10">
                  <c:v>0.31250000000000239</c:v>
                </c:pt>
                <c:pt idx="11">
                  <c:v>0.43750000000000239</c:v>
                </c:pt>
                <c:pt idx="12">
                  <c:v>0.5625</c:v>
                </c:pt>
                <c:pt idx="13">
                  <c:v>0.6875</c:v>
                </c:pt>
                <c:pt idx="14">
                  <c:v>0.8125</c:v>
                </c:pt>
                <c:pt idx="15">
                  <c:v>0.9375</c:v>
                </c:pt>
              </c:numCache>
            </c:numRef>
          </c:xVal>
          <c:yVal>
            <c:numRef>
              <c:f>PosacquisitionT!$Z$2:$Z$17</c:f>
              <c:numCache>
                <c:formatCode>General</c:formatCode>
                <c:ptCount val="16"/>
                <c:pt idx="0">
                  <c:v>5.844955555555476</c:v>
                </c:pt>
                <c:pt idx="1">
                  <c:v>3.1100222222222218</c:v>
                </c:pt>
                <c:pt idx="2">
                  <c:v>2.6844740740740742</c:v>
                </c:pt>
                <c:pt idx="3">
                  <c:v>3.1833481481481489</c:v>
                </c:pt>
                <c:pt idx="4">
                  <c:v>2.9789555555555554</c:v>
                </c:pt>
                <c:pt idx="5">
                  <c:v>3.0476000000000005</c:v>
                </c:pt>
                <c:pt idx="6">
                  <c:v>5.0937111111111122</c:v>
                </c:pt>
                <c:pt idx="7">
                  <c:v>11.234408695652148</c:v>
                </c:pt>
                <c:pt idx="8">
                  <c:v>3.5500592592592577</c:v>
                </c:pt>
                <c:pt idx="9">
                  <c:v>4.2656666666666672</c:v>
                </c:pt>
                <c:pt idx="10">
                  <c:v>3.1790518518518542</c:v>
                </c:pt>
                <c:pt idx="11">
                  <c:v>2.3030444444444447</c:v>
                </c:pt>
                <c:pt idx="12">
                  <c:v>2.1938518518518602</c:v>
                </c:pt>
                <c:pt idx="13">
                  <c:v>2.6475333333333402</c:v>
                </c:pt>
                <c:pt idx="14">
                  <c:v>2.233977777777814</c:v>
                </c:pt>
                <c:pt idx="15">
                  <c:v>3.9060923076923082</c:v>
                </c:pt>
              </c:numCache>
            </c:numRef>
          </c:yVal>
        </c:ser>
        <c:axId val="74023680"/>
        <c:axId val="74025984"/>
      </c:scatterChart>
      <c:valAx>
        <c:axId val="74023680"/>
        <c:scaling>
          <c:orientation val="minMax"/>
          <c:max val="1"/>
          <c:min val="-1"/>
        </c:scaling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GB" sz="2400" dirty="0"/>
                  <a:t>Position of </a:t>
                </a:r>
                <a:r>
                  <a:rPr lang="en-GB" sz="2400" dirty="0" smtClean="0"/>
                  <a:t>Twist Target</a:t>
                </a:r>
                <a:endParaRPr lang="en-GB" sz="2400" dirty="0"/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74025984"/>
        <c:crosses val="autoZero"/>
        <c:crossBetween val="midCat"/>
      </c:valAx>
      <c:valAx>
        <c:axId val="7402598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GB" sz="2000" b="0" dirty="0"/>
                  <a:t>Time to </a:t>
                </a:r>
                <a:r>
                  <a:rPr lang="en-GB" sz="2000" b="0" dirty="0" smtClean="0"/>
                  <a:t>acquire</a:t>
                </a:r>
                <a:r>
                  <a:rPr lang="en-GB" sz="2000" b="0" baseline="0" dirty="0" smtClean="0"/>
                  <a:t> </a:t>
                </a:r>
                <a:r>
                  <a:rPr lang="en-GB" sz="2000" b="0" dirty="0" smtClean="0"/>
                  <a:t>target </a:t>
                </a:r>
                <a:r>
                  <a:rPr lang="en-GB" sz="2000" b="0" dirty="0"/>
                  <a:t>(s)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40236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763599887741647"/>
          <c:y val="4.8411559674123007E-2"/>
          <c:w val="0.29762393315301938"/>
          <c:h val="0.37873575688009176"/>
        </c:manualLayout>
      </c:layout>
      <c:spPr>
        <a:solidFill>
          <a:schemeClr val="bg1"/>
        </a:solidFill>
      </c:spPr>
      <c:txPr>
        <a:bodyPr/>
        <a:lstStyle/>
        <a:p>
          <a:pPr>
            <a:defRPr sz="1800"/>
          </a:pPr>
          <a:endParaRPr lang="en-US"/>
        </a:p>
      </c:txPr>
    </c:legend>
    <c:plotVisOnly val="1"/>
  </c:chart>
  <c:spPr>
    <a:solidFill>
      <a:schemeClr val="bg1"/>
    </a:solidFill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5.1123069056819674E-2"/>
          <c:y val="6.3649629029497778E-2"/>
          <c:w val="0.92128863413763851"/>
          <c:h val="0.8271465430898427"/>
        </c:manualLayout>
      </c:layout>
      <c:barChart>
        <c:barDir val="col"/>
        <c:grouping val="clustered"/>
        <c:ser>
          <c:idx val="2"/>
          <c:order val="0"/>
          <c:spPr>
            <a:solidFill>
              <a:srgbClr val="FF3300"/>
            </a:solidFill>
            <a:ln>
              <a:solidFill>
                <a:schemeClr val="tx1"/>
              </a:solidFill>
            </a:ln>
          </c:spPr>
          <c:cat>
            <c:strRef>
              <c:f>Sheet1!$B$15:$P$15</c:f>
              <c:strCache>
                <c:ptCount val="15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8">
                  <c:v>+1m</c:v>
                </c:pt>
                <c:pt idx="10">
                  <c:v>+2m</c:v>
                </c:pt>
                <c:pt idx="12">
                  <c:v>+3m</c:v>
                </c:pt>
                <c:pt idx="14">
                  <c:v>+10m</c:v>
                </c:pt>
              </c:strCache>
            </c:strRef>
          </c:cat>
          <c:val>
            <c:numRef>
              <c:f>Sheet1!$B$22:$N$22</c:f>
              <c:numCache>
                <c:formatCode>General</c:formatCode>
                <c:ptCount val="13"/>
                <c:pt idx="0">
                  <c:v>8</c:v>
                </c:pt>
                <c:pt idx="1">
                  <c:v>6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0"/>
          <c:order val="1"/>
          <c:spPr>
            <a:solidFill>
              <a:srgbClr val="FFC000"/>
            </a:solidFill>
            <a:ln>
              <a:solidFill>
                <a:prstClr val="black"/>
              </a:solidFill>
            </a:ln>
          </c:spPr>
          <c:cat>
            <c:strRef>
              <c:f>Sheet1!$B$15:$P$15</c:f>
              <c:strCache>
                <c:ptCount val="15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8">
                  <c:v>+1m</c:v>
                </c:pt>
                <c:pt idx="10">
                  <c:v>+2m</c:v>
                </c:pt>
                <c:pt idx="12">
                  <c:v>+3m</c:v>
                </c:pt>
                <c:pt idx="14">
                  <c:v>+10m</c:v>
                </c:pt>
              </c:strCache>
            </c:strRef>
          </c:cat>
          <c:val>
            <c:numRef>
              <c:f>Sheet1!$B$20:$N$20</c:f>
              <c:numCache>
                <c:formatCode>General</c:formatCode>
                <c:ptCount val="13"/>
                <c:pt idx="0">
                  <c:v>59</c:v>
                </c:pt>
                <c:pt idx="1">
                  <c:v>43</c:v>
                </c:pt>
                <c:pt idx="2">
                  <c:v>55</c:v>
                </c:pt>
                <c:pt idx="3">
                  <c:v>36</c:v>
                </c:pt>
                <c:pt idx="4">
                  <c:v>43</c:v>
                </c:pt>
                <c:pt idx="5">
                  <c:v>52</c:v>
                </c:pt>
                <c:pt idx="6">
                  <c:v>49</c:v>
                </c:pt>
                <c:pt idx="8">
                  <c:v>1</c:v>
                </c:pt>
              </c:numCache>
            </c:numRef>
          </c:val>
        </c:ser>
        <c:ser>
          <c:idx val="1"/>
          <c:order val="2"/>
          <c:spPr>
            <a:solidFill>
              <a:srgbClr val="0099FF"/>
            </a:solidFill>
            <a:ln>
              <a:solidFill>
                <a:prstClr val="black"/>
              </a:solidFill>
            </a:ln>
          </c:spPr>
          <c:cat>
            <c:strRef>
              <c:f>Sheet1!$B$15:$P$15</c:f>
              <c:strCache>
                <c:ptCount val="15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8">
                  <c:v>+1m</c:v>
                </c:pt>
                <c:pt idx="10">
                  <c:v>+2m</c:v>
                </c:pt>
                <c:pt idx="12">
                  <c:v>+3m</c:v>
                </c:pt>
                <c:pt idx="14">
                  <c:v>+10m</c:v>
                </c:pt>
              </c:strCache>
            </c:strRef>
          </c:cat>
          <c:val>
            <c:numRef>
              <c:f>Sheet1!$B$21:$P$21</c:f>
              <c:numCache>
                <c:formatCode>General</c:formatCode>
                <c:ptCount val="15"/>
                <c:pt idx="0">
                  <c:v>30</c:v>
                </c:pt>
                <c:pt idx="1">
                  <c:v>42</c:v>
                </c:pt>
                <c:pt idx="2">
                  <c:v>56</c:v>
                </c:pt>
                <c:pt idx="3">
                  <c:v>64</c:v>
                </c:pt>
                <c:pt idx="4">
                  <c:v>68</c:v>
                </c:pt>
                <c:pt idx="5">
                  <c:v>68</c:v>
                </c:pt>
                <c:pt idx="6">
                  <c:v>83</c:v>
                </c:pt>
                <c:pt idx="8">
                  <c:v>80</c:v>
                </c:pt>
                <c:pt idx="10">
                  <c:v>67</c:v>
                </c:pt>
                <c:pt idx="12">
                  <c:v>76</c:v>
                </c:pt>
                <c:pt idx="14">
                  <c:v>80</c:v>
                </c:pt>
              </c:numCache>
            </c:numRef>
          </c:val>
        </c:ser>
        <c:axId val="72752128"/>
        <c:axId val="72758016"/>
      </c:barChart>
      <c:catAx>
        <c:axId val="72752128"/>
        <c:scaling>
          <c:orientation val="minMax"/>
        </c:scaling>
        <c:axPos val="b"/>
        <c:numFmt formatCode="@" sourceLinked="1"/>
        <c:tickLblPos val="nextTo"/>
        <c:spPr>
          <a:noFill/>
          <a:ln w="19050">
            <a:solidFill>
              <a:prstClr val="white"/>
            </a:solidFill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72758016"/>
        <c:crosses val="autoZero"/>
        <c:auto val="1"/>
        <c:lblAlgn val="ctr"/>
        <c:lblOffset val="100"/>
      </c:catAx>
      <c:valAx>
        <c:axId val="72758016"/>
        <c:scaling>
          <c:orientation val="minMax"/>
        </c:scaling>
        <c:axPos val="l"/>
        <c:majorGridlines/>
        <c:numFmt formatCode="General" sourceLinked="1"/>
        <c:tickLblPos val="nextTo"/>
        <c:spPr>
          <a:ln w="22225">
            <a:solidFill>
              <a:schemeClr val="bg1"/>
            </a:solidFill>
          </a:ln>
        </c:spPr>
        <c:crossAx val="72752128"/>
        <c:crosses val="autoZero"/>
        <c:crossBetween val="between"/>
      </c:valAx>
    </c:plotArea>
    <c:plotVisOnly val="1"/>
  </c:chart>
  <c:txPr>
    <a:bodyPr/>
    <a:lstStyle/>
    <a:p>
      <a:pPr>
        <a:defRPr b="1" i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10"/>
  <c:chart>
    <c:plotArea>
      <c:layout/>
      <c:barChart>
        <c:barDir val="col"/>
        <c:grouping val="clustered"/>
        <c:ser>
          <c:idx val="0"/>
          <c:order val="0"/>
          <c:tx>
            <c:strRef>
              <c:f>Data!$B$19</c:f>
              <c:strCache>
                <c:ptCount val="1"/>
                <c:pt idx="0">
                  <c:v>Home (N=62)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strRef>
              <c:f>Data!$A$20:$A$23</c:f>
              <c:strCache>
                <c:ptCount val="4"/>
                <c:pt idx="0">
                  <c:v>File downloading</c:v>
                </c:pt>
                <c:pt idx="1">
                  <c:v>Email/IM client</c:v>
                </c:pt>
                <c:pt idx="2">
                  <c:v>Network server of some type</c:v>
                </c:pt>
                <c:pt idx="3">
                  <c:v>Other application</c:v>
                </c:pt>
              </c:strCache>
            </c:strRef>
          </c:cat>
          <c:val>
            <c:numRef>
              <c:f>Data!$B$20:$B$23</c:f>
              <c:numCache>
                <c:formatCode>General</c:formatCode>
                <c:ptCount val="4"/>
                <c:pt idx="0">
                  <c:v>40.322580645161288</c:v>
                </c:pt>
                <c:pt idx="1">
                  <c:v>37.096774193548384</c:v>
                </c:pt>
                <c:pt idx="2">
                  <c:v>17.741935483870968</c:v>
                </c:pt>
                <c:pt idx="3">
                  <c:v>14.516129032258066</c:v>
                </c:pt>
              </c:numCache>
            </c:numRef>
          </c:val>
        </c:ser>
        <c:ser>
          <c:idx val="1"/>
          <c:order val="1"/>
          <c:tx>
            <c:strRef>
              <c:f>Data!$C$19</c:f>
              <c:strCache>
                <c:ptCount val="1"/>
                <c:pt idx="0">
                  <c:v>Office (N=47)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Data!$A$20:$A$23</c:f>
              <c:strCache>
                <c:ptCount val="4"/>
                <c:pt idx="0">
                  <c:v>File downloading</c:v>
                </c:pt>
                <c:pt idx="1">
                  <c:v>Email/IM client</c:v>
                </c:pt>
                <c:pt idx="2">
                  <c:v>Network server of some type</c:v>
                </c:pt>
                <c:pt idx="3">
                  <c:v>Other application</c:v>
                </c:pt>
              </c:strCache>
            </c:strRef>
          </c:cat>
          <c:val>
            <c:numRef>
              <c:f>Data!$C$20:$C$23</c:f>
              <c:numCache>
                <c:formatCode>General</c:formatCode>
                <c:ptCount val="4"/>
                <c:pt idx="0">
                  <c:v>2.1276595744680837</c:v>
                </c:pt>
                <c:pt idx="1">
                  <c:v>46.808510638297882</c:v>
                </c:pt>
                <c:pt idx="2">
                  <c:v>25.531914893617031</c:v>
                </c:pt>
                <c:pt idx="3">
                  <c:v>29.787234042553127</c:v>
                </c:pt>
              </c:numCache>
            </c:numRef>
          </c:val>
        </c:ser>
        <c:gapWidth val="70"/>
        <c:axId val="72771840"/>
        <c:axId val="72790016"/>
      </c:barChart>
      <c:catAx>
        <c:axId val="72771840"/>
        <c:scaling>
          <c:orientation val="minMax"/>
        </c:scaling>
        <c:axPos val="b"/>
        <c:tickLblPos val="nextTo"/>
        <c:crossAx val="72790016"/>
        <c:crosses val="autoZero"/>
        <c:auto val="1"/>
        <c:lblAlgn val="ctr"/>
        <c:lblOffset val="100"/>
      </c:catAx>
      <c:valAx>
        <c:axId val="727900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%ge of respondents stating application as reason PC is left on when no user is present</a:t>
                </a:r>
              </a:p>
            </c:rich>
          </c:tx>
        </c:title>
        <c:numFmt formatCode="General" sourceLinked="1"/>
        <c:tickLblPos val="nextTo"/>
        <c:crossAx val="72771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917063510996868"/>
          <c:y val="6.7117798394012704E-2"/>
          <c:w val="0.28582945361071532"/>
          <c:h val="0.1735272352189792"/>
        </c:manualLayout>
      </c:layout>
      <c:overlay val="1"/>
      <c:spPr>
        <a:solidFill>
          <a:sysClr val="window" lastClr="FFFFFF"/>
        </a:solidFill>
        <a:ln>
          <a:solidFill>
            <a:sysClr val="windowText" lastClr="000000"/>
          </a:solidFill>
        </a:ln>
      </c:spPr>
    </c:legend>
    <c:plotVisOnly val="1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Cycle!$B$1</c:f>
              <c:strCache>
                <c:ptCount val="1"/>
                <c:pt idx="0">
                  <c:v>Average Time (Bend)</c:v>
                </c:pt>
              </c:strCache>
            </c:strRef>
          </c:tx>
          <c:xVal>
            <c:numRef>
              <c:f>Cycle!$A$2:$A$5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Cycle!$B$2:$B$5</c:f>
              <c:numCache>
                <c:formatCode>General</c:formatCode>
                <c:ptCount val="4"/>
                <c:pt idx="0">
                  <c:v>1.8922984293193721</c:v>
                </c:pt>
                <c:pt idx="1">
                  <c:v>1.6093206349206364</c:v>
                </c:pt>
                <c:pt idx="2">
                  <c:v>1.6751968253968261</c:v>
                </c:pt>
                <c:pt idx="3">
                  <c:v>1.5534460317460321</c:v>
                </c:pt>
              </c:numCache>
            </c:numRef>
          </c:yVal>
        </c:ser>
        <c:ser>
          <c:idx val="1"/>
          <c:order val="1"/>
          <c:tx>
            <c:strRef>
              <c:f>Cycle!$C$1</c:f>
              <c:strCache>
                <c:ptCount val="1"/>
                <c:pt idx="0">
                  <c:v>Average Time (Twist)</c:v>
                </c:pt>
              </c:strCache>
            </c:strRef>
          </c:tx>
          <c:xVal>
            <c:numRef>
              <c:f>Cycle!$A$2:$A$5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Cycle!$C$2:$C$5</c:f>
              <c:numCache>
                <c:formatCode>General</c:formatCode>
                <c:ptCount val="4"/>
                <c:pt idx="0">
                  <c:v>4.2925532994923854</c:v>
                </c:pt>
                <c:pt idx="1">
                  <c:v>3.4604661341853027</c:v>
                </c:pt>
                <c:pt idx="2">
                  <c:v>2.9281365231259975</c:v>
                </c:pt>
                <c:pt idx="3">
                  <c:v>2.6719020733652239</c:v>
                </c:pt>
              </c:numCache>
            </c:numRef>
          </c:yVal>
        </c:ser>
        <c:axId val="72820224"/>
        <c:axId val="72822144"/>
      </c:scatterChart>
      <c:valAx>
        <c:axId val="72820224"/>
        <c:scaling>
          <c:orientation val="minMax"/>
          <c:max val="3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GB" sz="1800"/>
                  <a:t>Cycle number (0 is training phase)</a:t>
                </a:r>
              </a:p>
            </c:rich>
          </c:tx>
          <c:layout>
            <c:manualLayout>
              <c:xMode val="edge"/>
              <c:yMode val="edge"/>
              <c:x val="0.26410325027934695"/>
              <c:y val="0.853413552930333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2822144"/>
        <c:crosses val="autoZero"/>
        <c:crossBetween val="midCat"/>
        <c:majorUnit val="1"/>
      </c:valAx>
      <c:valAx>
        <c:axId val="728221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Time to acquire target (s)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2820224"/>
        <c:crosses val="autoZero"/>
        <c:crossBetween val="midCat"/>
      </c:valAx>
    </c:plotArea>
    <c:plotVisOnly val="1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076025429898743E-2"/>
          <c:y val="5.8721609131819834E-2"/>
          <c:w val="0.85336316089457442"/>
          <c:h val="0.72333210874048248"/>
        </c:manualLayout>
      </c:layout>
      <c:scatterChart>
        <c:scatterStyle val="lineMarker"/>
        <c:ser>
          <c:idx val="0"/>
          <c:order val="0"/>
          <c:tx>
            <c:v>2 targets</c:v>
          </c:tx>
          <c:spPr>
            <a:ln w="12700">
              <a:prstDash val="solid"/>
            </a:ln>
          </c:spPr>
          <c:marker>
            <c:spPr>
              <a:ln w="12700">
                <a:prstDash val="solid"/>
              </a:ln>
            </c:spPr>
          </c:marker>
          <c:xVal>
            <c:numRef>
              <c:f>PosacquisitionB!$A$2:$A$5</c:f>
              <c:numCache>
                <c:formatCode>General</c:formatCode>
                <c:ptCount val="4"/>
                <c:pt idx="0">
                  <c:v>-0.75000000000000466</c:v>
                </c:pt>
                <c:pt idx="1">
                  <c:v>-0.25</c:v>
                </c:pt>
                <c:pt idx="2">
                  <c:v>0.25</c:v>
                </c:pt>
                <c:pt idx="3">
                  <c:v>0.75000000000000466</c:v>
                </c:pt>
              </c:numCache>
            </c:numRef>
          </c:xVal>
          <c:yVal>
            <c:numRef>
              <c:f>PosacquisitionB!$B$2:$B$5</c:f>
              <c:numCache>
                <c:formatCode>General</c:formatCode>
                <c:ptCount val="4"/>
                <c:pt idx="0">
                  <c:v>0.68500000000000194</c:v>
                </c:pt>
                <c:pt idx="1">
                  <c:v>0.89577777777777912</c:v>
                </c:pt>
                <c:pt idx="2">
                  <c:v>0.85625925925925961</c:v>
                </c:pt>
                <c:pt idx="3">
                  <c:v>0.61307407407408299</c:v>
                </c:pt>
              </c:numCache>
            </c:numRef>
          </c:yVal>
        </c:ser>
        <c:ser>
          <c:idx val="1"/>
          <c:order val="1"/>
          <c:tx>
            <c:v>3 targets</c:v>
          </c:tx>
          <c:spPr>
            <a:ln w="12700" cap="sq">
              <a:prstDash val="solid"/>
            </a:ln>
          </c:spPr>
          <c:marker>
            <c:spPr>
              <a:ln w="12700" cap="sq">
                <a:prstDash val="solid"/>
              </a:ln>
            </c:spPr>
          </c:marker>
          <c:xVal>
            <c:numRef>
              <c:f>PosacquisitionB!$E$2:$E$7</c:f>
              <c:numCache>
                <c:formatCode>General</c:formatCode>
                <c:ptCount val="6"/>
                <c:pt idx="0">
                  <c:v>-0.8333333333333337</c:v>
                </c:pt>
                <c:pt idx="1">
                  <c:v>-0.5</c:v>
                </c:pt>
                <c:pt idx="2">
                  <c:v>-0.16666666666666669</c:v>
                </c:pt>
                <c:pt idx="3">
                  <c:v>0.16666666666666669</c:v>
                </c:pt>
                <c:pt idx="4">
                  <c:v>0.5</c:v>
                </c:pt>
                <c:pt idx="5">
                  <c:v>0.8333333333333337</c:v>
                </c:pt>
              </c:numCache>
            </c:numRef>
          </c:xVal>
          <c:yVal>
            <c:numRef>
              <c:f>PosacquisitionB!$F$2:$F$7</c:f>
              <c:numCache>
                <c:formatCode>General</c:formatCode>
                <c:ptCount val="6"/>
                <c:pt idx="0">
                  <c:v>0.86200000000000065</c:v>
                </c:pt>
                <c:pt idx="1">
                  <c:v>0.86300000000000165</c:v>
                </c:pt>
                <c:pt idx="2">
                  <c:v>1.0239259259259259</c:v>
                </c:pt>
                <c:pt idx="3">
                  <c:v>0.93848148148148125</c:v>
                </c:pt>
                <c:pt idx="4">
                  <c:v>0.76170370370370832</c:v>
                </c:pt>
                <c:pt idx="5">
                  <c:v>0.8344814814814816</c:v>
                </c:pt>
              </c:numCache>
            </c:numRef>
          </c:yVal>
        </c:ser>
        <c:ser>
          <c:idx val="2"/>
          <c:order val="2"/>
          <c:tx>
            <c:v>4 targets</c:v>
          </c:tx>
          <c:spPr>
            <a:ln w="12700" cap="rnd">
              <a:prstDash val="solid"/>
            </a:ln>
          </c:spPr>
          <c:marker>
            <c:spPr>
              <a:ln w="12700" cap="rnd">
                <a:prstDash val="solid"/>
              </a:ln>
            </c:spPr>
          </c:marker>
          <c:xVal>
            <c:numRef>
              <c:f>PosacquisitionB!$I$2:$I$9</c:f>
              <c:numCache>
                <c:formatCode>General</c:formatCode>
                <c:ptCount val="8"/>
                <c:pt idx="0">
                  <c:v>-0.87500000000000466</c:v>
                </c:pt>
                <c:pt idx="1">
                  <c:v>-0.62500000000000466</c:v>
                </c:pt>
                <c:pt idx="2">
                  <c:v>-0.37500000000000228</c:v>
                </c:pt>
                <c:pt idx="3">
                  <c:v>-0.125</c:v>
                </c:pt>
                <c:pt idx="4">
                  <c:v>0.125</c:v>
                </c:pt>
                <c:pt idx="5">
                  <c:v>0.37500000000000228</c:v>
                </c:pt>
                <c:pt idx="6">
                  <c:v>0.62500000000000466</c:v>
                </c:pt>
                <c:pt idx="7">
                  <c:v>0.87500000000000466</c:v>
                </c:pt>
              </c:numCache>
            </c:numRef>
          </c:xVal>
          <c:yVal>
            <c:numRef>
              <c:f>PosacquisitionB!$J$2:$J$9</c:f>
              <c:numCache>
                <c:formatCode>General</c:formatCode>
                <c:ptCount val="8"/>
                <c:pt idx="0">
                  <c:v>0.95629629629629664</c:v>
                </c:pt>
                <c:pt idx="1">
                  <c:v>1.0281851851851853</c:v>
                </c:pt>
                <c:pt idx="2">
                  <c:v>1.2351851851851838</c:v>
                </c:pt>
                <c:pt idx="3">
                  <c:v>1.2540740740740739</c:v>
                </c:pt>
                <c:pt idx="4">
                  <c:v>1.2946666666666669</c:v>
                </c:pt>
                <c:pt idx="5">
                  <c:v>1.1252592592592594</c:v>
                </c:pt>
                <c:pt idx="6">
                  <c:v>1.016925925925926</c:v>
                </c:pt>
                <c:pt idx="7">
                  <c:v>1.0205555555555561</c:v>
                </c:pt>
              </c:numCache>
            </c:numRef>
          </c:yVal>
        </c:ser>
        <c:ser>
          <c:idx val="3"/>
          <c:order val="3"/>
          <c:tx>
            <c:v>5 targets</c:v>
          </c:tx>
          <c:spPr>
            <a:ln w="12700">
              <a:prstDash val="solid"/>
            </a:ln>
          </c:spPr>
          <c:marker>
            <c:spPr>
              <a:ln w="12700">
                <a:prstDash val="solid"/>
              </a:ln>
            </c:spPr>
          </c:marker>
          <c:xVal>
            <c:numRef>
              <c:f>PosacquisitionB!$M$2:$M$11</c:f>
              <c:numCache>
                <c:formatCode>General</c:formatCode>
                <c:ptCount val="10"/>
                <c:pt idx="0">
                  <c:v>-0.9</c:v>
                </c:pt>
                <c:pt idx="1">
                  <c:v>-0.70000000000000062</c:v>
                </c:pt>
                <c:pt idx="2">
                  <c:v>-0.5</c:v>
                </c:pt>
                <c:pt idx="3">
                  <c:v>-0.30000000000000032</c:v>
                </c:pt>
                <c:pt idx="4">
                  <c:v>-0.1</c:v>
                </c:pt>
                <c:pt idx="5">
                  <c:v>0.1</c:v>
                </c:pt>
                <c:pt idx="6">
                  <c:v>0.30000000000000032</c:v>
                </c:pt>
                <c:pt idx="7">
                  <c:v>0.5</c:v>
                </c:pt>
                <c:pt idx="8">
                  <c:v>0.70000000000000062</c:v>
                </c:pt>
                <c:pt idx="9">
                  <c:v>0.9</c:v>
                </c:pt>
              </c:numCache>
            </c:numRef>
          </c:xVal>
          <c:yVal>
            <c:numRef>
              <c:f>PosacquisitionB!$N$2:$N$11</c:f>
              <c:numCache>
                <c:formatCode>General</c:formatCode>
                <c:ptCount val="10"/>
                <c:pt idx="0">
                  <c:v>0.99377777777777754</c:v>
                </c:pt>
                <c:pt idx="1">
                  <c:v>1.1404814814814821</c:v>
                </c:pt>
                <c:pt idx="2">
                  <c:v>1.2707037037037041</c:v>
                </c:pt>
                <c:pt idx="3">
                  <c:v>1.6935185185185286</c:v>
                </c:pt>
                <c:pt idx="4">
                  <c:v>1.7120000000000026</c:v>
                </c:pt>
                <c:pt idx="5">
                  <c:v>1.8582962962962959</c:v>
                </c:pt>
                <c:pt idx="6">
                  <c:v>1.6992222222222224</c:v>
                </c:pt>
                <c:pt idx="7">
                  <c:v>1.1116296296296238</c:v>
                </c:pt>
                <c:pt idx="8">
                  <c:v>1.1626296296296295</c:v>
                </c:pt>
                <c:pt idx="9">
                  <c:v>1.1365185185185303</c:v>
                </c:pt>
              </c:numCache>
            </c:numRef>
          </c:yVal>
        </c:ser>
        <c:ser>
          <c:idx val="4"/>
          <c:order val="4"/>
          <c:tx>
            <c:v>6 targets</c:v>
          </c:tx>
          <c:spPr>
            <a:ln w="12700">
              <a:prstDash val="solid"/>
            </a:ln>
          </c:spPr>
          <c:marker>
            <c:spPr>
              <a:ln w="12700">
                <a:prstDash val="solid"/>
              </a:ln>
            </c:spPr>
          </c:marker>
          <c:xVal>
            <c:numRef>
              <c:f>PosacquisitionB!$Q$2:$Q$13</c:f>
              <c:numCache>
                <c:formatCode>General</c:formatCode>
                <c:ptCount val="12"/>
                <c:pt idx="0">
                  <c:v>-0.91666666666666652</c:v>
                </c:pt>
                <c:pt idx="1">
                  <c:v>-0.75000000000000466</c:v>
                </c:pt>
                <c:pt idx="2">
                  <c:v>-0.58333333333333359</c:v>
                </c:pt>
                <c:pt idx="3">
                  <c:v>-0.41666666666666957</c:v>
                </c:pt>
                <c:pt idx="4">
                  <c:v>-0.25</c:v>
                </c:pt>
                <c:pt idx="5">
                  <c:v>-8.3333333333333565E-2</c:v>
                </c:pt>
                <c:pt idx="6">
                  <c:v>8.3333333333333565E-2</c:v>
                </c:pt>
                <c:pt idx="7">
                  <c:v>0.25</c:v>
                </c:pt>
                <c:pt idx="8">
                  <c:v>0.41666666666666957</c:v>
                </c:pt>
                <c:pt idx="9">
                  <c:v>0.58333333333333359</c:v>
                </c:pt>
                <c:pt idx="10">
                  <c:v>0.75000000000000466</c:v>
                </c:pt>
                <c:pt idx="11">
                  <c:v>0.91666666666666652</c:v>
                </c:pt>
              </c:numCache>
            </c:numRef>
          </c:xVal>
          <c:yVal>
            <c:numRef>
              <c:f>PosacquisitionB!$R$2:$R$13</c:f>
              <c:numCache>
                <c:formatCode>General</c:formatCode>
                <c:ptCount val="12"/>
                <c:pt idx="0">
                  <c:v>1.0207037037037041</c:v>
                </c:pt>
                <c:pt idx="1">
                  <c:v>1.123925925925926</c:v>
                </c:pt>
                <c:pt idx="2">
                  <c:v>1.3310740740740736</c:v>
                </c:pt>
                <c:pt idx="3">
                  <c:v>1.547037037037037</c:v>
                </c:pt>
                <c:pt idx="4">
                  <c:v>2.0302592592592577</c:v>
                </c:pt>
                <c:pt idx="5">
                  <c:v>3.8766296296295919</c:v>
                </c:pt>
                <c:pt idx="6">
                  <c:v>2.2134444444444443</c:v>
                </c:pt>
                <c:pt idx="7">
                  <c:v>2.3849259259259261</c:v>
                </c:pt>
                <c:pt idx="8">
                  <c:v>1.5548148148148146</c:v>
                </c:pt>
                <c:pt idx="9">
                  <c:v>1.1197407407407407</c:v>
                </c:pt>
                <c:pt idx="10">
                  <c:v>1.4078518518518519</c:v>
                </c:pt>
                <c:pt idx="11">
                  <c:v>1.4090740740740644</c:v>
                </c:pt>
              </c:numCache>
            </c:numRef>
          </c:yVal>
        </c:ser>
        <c:ser>
          <c:idx val="5"/>
          <c:order val="5"/>
          <c:tx>
            <c:v>7 targets</c:v>
          </c:tx>
          <c:spPr>
            <a:ln w="12700">
              <a:prstDash val="solid"/>
            </a:ln>
          </c:spPr>
          <c:marker>
            <c:spPr>
              <a:ln w="12700">
                <a:prstDash val="solid"/>
              </a:ln>
            </c:spPr>
          </c:marker>
          <c:xVal>
            <c:numRef>
              <c:f>PosacquisitionB!$U$2:$U$15</c:f>
              <c:numCache>
                <c:formatCode>General</c:formatCode>
                <c:ptCount val="14"/>
                <c:pt idx="0">
                  <c:v>-0.9285714285714286</c:v>
                </c:pt>
                <c:pt idx="1">
                  <c:v>-0.78571428571428559</c:v>
                </c:pt>
                <c:pt idx="2">
                  <c:v>-0.6428571428571429</c:v>
                </c:pt>
                <c:pt idx="3">
                  <c:v>-0.5</c:v>
                </c:pt>
                <c:pt idx="4">
                  <c:v>-0.35714285714286126</c:v>
                </c:pt>
                <c:pt idx="5">
                  <c:v>-0.21428571428571427</c:v>
                </c:pt>
                <c:pt idx="6">
                  <c:v>-7.1428571428571494E-2</c:v>
                </c:pt>
                <c:pt idx="7">
                  <c:v>7.1428571428571494E-2</c:v>
                </c:pt>
                <c:pt idx="8">
                  <c:v>0.21428571428571427</c:v>
                </c:pt>
                <c:pt idx="9">
                  <c:v>0.35714285714286126</c:v>
                </c:pt>
                <c:pt idx="10">
                  <c:v>0.5</c:v>
                </c:pt>
                <c:pt idx="11">
                  <c:v>0.6428571428571429</c:v>
                </c:pt>
                <c:pt idx="12">
                  <c:v>0.78571428571428559</c:v>
                </c:pt>
                <c:pt idx="13">
                  <c:v>0.9285714285714286</c:v>
                </c:pt>
              </c:numCache>
            </c:numRef>
          </c:xVal>
          <c:yVal>
            <c:numRef>
              <c:f>PosacquisitionB!$V$2:$V$15</c:f>
              <c:numCache>
                <c:formatCode>General</c:formatCode>
                <c:ptCount val="14"/>
                <c:pt idx="0">
                  <c:v>1.3482962962962959</c:v>
                </c:pt>
                <c:pt idx="1">
                  <c:v>1.4722222222222219</c:v>
                </c:pt>
                <c:pt idx="2">
                  <c:v>1.2985555555555561</c:v>
                </c:pt>
                <c:pt idx="3">
                  <c:v>1.7046296296296226</c:v>
                </c:pt>
                <c:pt idx="4">
                  <c:v>1.973185185185186</c:v>
                </c:pt>
                <c:pt idx="5">
                  <c:v>2.0626666666666664</c:v>
                </c:pt>
                <c:pt idx="6">
                  <c:v>3.1450740740740746</c:v>
                </c:pt>
                <c:pt idx="7">
                  <c:v>2.0722222222222224</c:v>
                </c:pt>
                <c:pt idx="8">
                  <c:v>2.4061481481481377</c:v>
                </c:pt>
                <c:pt idx="9">
                  <c:v>2.0790370370370392</c:v>
                </c:pt>
                <c:pt idx="10">
                  <c:v>1.5691851851851848</c:v>
                </c:pt>
                <c:pt idx="11">
                  <c:v>1.5626666666666664</c:v>
                </c:pt>
                <c:pt idx="12">
                  <c:v>1.4395185185185184</c:v>
                </c:pt>
                <c:pt idx="13">
                  <c:v>1.4636296296296172</c:v>
                </c:pt>
              </c:numCache>
            </c:numRef>
          </c:yVal>
        </c:ser>
        <c:ser>
          <c:idx val="6"/>
          <c:order val="6"/>
          <c:tx>
            <c:v>8 targets</c:v>
          </c:tx>
          <c:spPr>
            <a:ln w="12700">
              <a:prstDash val="solid"/>
            </a:ln>
          </c:spPr>
          <c:marker>
            <c:spPr>
              <a:ln w="12700">
                <a:prstDash val="solid"/>
              </a:ln>
            </c:spPr>
          </c:marker>
          <c:xVal>
            <c:numRef>
              <c:f>PosacquisitionB!$Y$2:$Y$17</c:f>
              <c:numCache>
                <c:formatCode>General</c:formatCode>
                <c:ptCount val="16"/>
                <c:pt idx="0">
                  <c:v>-0.9375</c:v>
                </c:pt>
                <c:pt idx="1">
                  <c:v>-0.8125</c:v>
                </c:pt>
                <c:pt idx="2">
                  <c:v>-0.68750000000000133</c:v>
                </c:pt>
                <c:pt idx="3">
                  <c:v>-0.5625</c:v>
                </c:pt>
                <c:pt idx="4">
                  <c:v>-0.43750000000000228</c:v>
                </c:pt>
                <c:pt idx="5">
                  <c:v>-0.31250000000000228</c:v>
                </c:pt>
                <c:pt idx="6">
                  <c:v>-0.18750000000000044</c:v>
                </c:pt>
                <c:pt idx="7">
                  <c:v>-6.2500000000000139E-2</c:v>
                </c:pt>
                <c:pt idx="8">
                  <c:v>6.2500000000000139E-2</c:v>
                </c:pt>
                <c:pt idx="9">
                  <c:v>0.18750000000000044</c:v>
                </c:pt>
                <c:pt idx="10">
                  <c:v>0.31250000000000228</c:v>
                </c:pt>
                <c:pt idx="11">
                  <c:v>0.43750000000000228</c:v>
                </c:pt>
                <c:pt idx="12">
                  <c:v>0.5625</c:v>
                </c:pt>
                <c:pt idx="13">
                  <c:v>0.68750000000000133</c:v>
                </c:pt>
                <c:pt idx="14">
                  <c:v>0.8125</c:v>
                </c:pt>
                <c:pt idx="15">
                  <c:v>0.9375</c:v>
                </c:pt>
              </c:numCache>
            </c:numRef>
          </c:xVal>
          <c:yVal>
            <c:numRef>
              <c:f>PosacquisitionB!$Z$2:$Z$17</c:f>
              <c:numCache>
                <c:formatCode>General</c:formatCode>
                <c:ptCount val="16"/>
                <c:pt idx="0">
                  <c:v>1.3892592592592594</c:v>
                </c:pt>
                <c:pt idx="1">
                  <c:v>1.4787037037037041</c:v>
                </c:pt>
                <c:pt idx="2">
                  <c:v>1.4196296296296158</c:v>
                </c:pt>
                <c:pt idx="3">
                  <c:v>1.6277777777777775</c:v>
                </c:pt>
                <c:pt idx="4">
                  <c:v>2.3263333333333334</c:v>
                </c:pt>
                <c:pt idx="5">
                  <c:v>2.4170740740740739</c:v>
                </c:pt>
                <c:pt idx="6">
                  <c:v>2.6212592592592587</c:v>
                </c:pt>
                <c:pt idx="7">
                  <c:v>5.6853333333333413</c:v>
                </c:pt>
                <c:pt idx="8">
                  <c:v>2.4848148148148144</c:v>
                </c:pt>
                <c:pt idx="9">
                  <c:v>2.4587407407407404</c:v>
                </c:pt>
                <c:pt idx="10">
                  <c:v>2.4469629629629632</c:v>
                </c:pt>
                <c:pt idx="11">
                  <c:v>2.0869629629629642</c:v>
                </c:pt>
                <c:pt idx="12">
                  <c:v>1.5087037037037041</c:v>
                </c:pt>
                <c:pt idx="13">
                  <c:v>1.8797037037037041</c:v>
                </c:pt>
                <c:pt idx="14">
                  <c:v>1.7325185185185261</c:v>
                </c:pt>
                <c:pt idx="15">
                  <c:v>1.6618888888888901</c:v>
                </c:pt>
              </c:numCache>
            </c:numRef>
          </c:yVal>
        </c:ser>
        <c:axId val="72957312"/>
        <c:axId val="72976256"/>
      </c:scatterChart>
      <c:valAx>
        <c:axId val="72957312"/>
        <c:scaling>
          <c:orientation val="minMax"/>
          <c:max val="1"/>
          <c:min val="-1"/>
        </c:scaling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GB" sz="2400" dirty="0"/>
                  <a:t>Position </a:t>
                </a:r>
                <a:r>
                  <a:rPr lang="en-GB" sz="2400" dirty="0" smtClean="0"/>
                  <a:t>of Bend </a:t>
                </a:r>
                <a:r>
                  <a:rPr lang="en-GB" sz="2400" dirty="0"/>
                  <a:t>Target</a:t>
                </a:r>
              </a:p>
            </c:rich>
          </c:tx>
          <c:layout>
            <c:manualLayout>
              <c:xMode val="edge"/>
              <c:yMode val="edge"/>
              <c:x val="0.16014543700010414"/>
              <c:y val="0.8719599346073119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72976256"/>
        <c:crosses val="autoZero"/>
        <c:crossBetween val="midCat"/>
      </c:valAx>
      <c:valAx>
        <c:axId val="7297625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GB" sz="2000" b="0" dirty="0"/>
                  <a:t>Time to </a:t>
                </a:r>
                <a:r>
                  <a:rPr lang="en-GB" sz="2000" b="0" dirty="0" smtClean="0"/>
                  <a:t>acquire target </a:t>
                </a:r>
                <a:r>
                  <a:rPr lang="en-GB" sz="2000" b="0" dirty="0"/>
                  <a:t>(s)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29573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0865912366234363"/>
          <c:y val="5.2804619533811999E-2"/>
          <c:w val="0.26670346180971005"/>
          <c:h val="0.39036965610238389"/>
        </c:manualLayout>
      </c:layout>
      <c:spPr>
        <a:solidFill>
          <a:schemeClr val="bg1"/>
        </a:solidFill>
      </c:spPr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solidFill>
      <a:schemeClr val="bg1"/>
    </a:solidFill>
    <a:ln>
      <a:prstDash val="solid"/>
    </a:ln>
  </c:sp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663429793121067E-2"/>
          <c:y val="4.8888546711834041E-2"/>
          <c:w val="0.8529873081143533"/>
          <c:h val="0.72521662140597443"/>
        </c:manualLayout>
      </c:layout>
      <c:scatterChart>
        <c:scatterStyle val="lineMarker"/>
        <c:ser>
          <c:idx val="0"/>
          <c:order val="0"/>
          <c:tx>
            <c:v>2 targets</c:v>
          </c:tx>
          <c:spPr>
            <a:ln w="12700">
              <a:prstDash val="solid"/>
            </a:ln>
          </c:spPr>
          <c:marker>
            <c:spPr>
              <a:ln w="12700">
                <a:prstDash val="solid"/>
              </a:ln>
            </c:spPr>
          </c:marker>
          <c:xVal>
            <c:numRef>
              <c:f>PosacquisitionT!$A$2:$A$5</c:f>
              <c:numCache>
                <c:formatCode>General</c:formatCode>
                <c:ptCount val="4"/>
                <c:pt idx="0">
                  <c:v>-0.75000000000000455</c:v>
                </c:pt>
                <c:pt idx="1">
                  <c:v>-0.25</c:v>
                </c:pt>
                <c:pt idx="2">
                  <c:v>0.25</c:v>
                </c:pt>
                <c:pt idx="3">
                  <c:v>0.75000000000000455</c:v>
                </c:pt>
              </c:numCache>
            </c:numRef>
          </c:xVal>
          <c:yVal>
            <c:numRef>
              <c:f>PosacquisitionT!$B$2:$B$5</c:f>
              <c:numCache>
                <c:formatCode>General</c:formatCode>
                <c:ptCount val="4"/>
                <c:pt idx="0">
                  <c:v>1.3731185185185273</c:v>
                </c:pt>
                <c:pt idx="1">
                  <c:v>1.3863111111111199</c:v>
                </c:pt>
                <c:pt idx="2">
                  <c:v>0.9354962962962966</c:v>
                </c:pt>
                <c:pt idx="3">
                  <c:v>1.2144666666666668</c:v>
                </c:pt>
              </c:numCache>
            </c:numRef>
          </c:yVal>
        </c:ser>
        <c:ser>
          <c:idx val="1"/>
          <c:order val="1"/>
          <c:tx>
            <c:v>3 targets</c:v>
          </c:tx>
          <c:spPr>
            <a:ln w="12700" cap="sq">
              <a:prstDash val="solid"/>
            </a:ln>
          </c:spPr>
          <c:marker>
            <c:spPr>
              <a:ln w="12700" cap="sq">
                <a:prstDash val="solid"/>
              </a:ln>
            </c:spPr>
          </c:marker>
          <c:xVal>
            <c:numRef>
              <c:f>PosacquisitionT!$E$2:$E$7</c:f>
              <c:numCache>
                <c:formatCode>General</c:formatCode>
                <c:ptCount val="6"/>
                <c:pt idx="0">
                  <c:v>-0.8333333333333337</c:v>
                </c:pt>
                <c:pt idx="1">
                  <c:v>-0.5</c:v>
                </c:pt>
                <c:pt idx="2">
                  <c:v>-0.16666666666666666</c:v>
                </c:pt>
                <c:pt idx="3">
                  <c:v>0.16666666666666666</c:v>
                </c:pt>
                <c:pt idx="4">
                  <c:v>0.5</c:v>
                </c:pt>
                <c:pt idx="5">
                  <c:v>0.8333333333333337</c:v>
                </c:pt>
              </c:numCache>
            </c:numRef>
          </c:xVal>
          <c:yVal>
            <c:numRef>
              <c:f>PosacquisitionT!$F$2:$F$7</c:f>
              <c:numCache>
                <c:formatCode>General</c:formatCode>
                <c:ptCount val="6"/>
                <c:pt idx="0">
                  <c:v>2.0627481481481467</c:v>
                </c:pt>
                <c:pt idx="1">
                  <c:v>1.639148148148148</c:v>
                </c:pt>
                <c:pt idx="2">
                  <c:v>2.4457333333333331</c:v>
                </c:pt>
                <c:pt idx="3">
                  <c:v>1.6590518518518618</c:v>
                </c:pt>
                <c:pt idx="4">
                  <c:v>1.1026740740740739</c:v>
                </c:pt>
                <c:pt idx="5">
                  <c:v>1.3063185185185286</c:v>
                </c:pt>
              </c:numCache>
            </c:numRef>
          </c:yVal>
        </c:ser>
        <c:ser>
          <c:idx val="2"/>
          <c:order val="2"/>
          <c:tx>
            <c:v>4 targets</c:v>
          </c:tx>
          <c:spPr>
            <a:ln w="12700" cap="rnd">
              <a:prstDash val="solid"/>
            </a:ln>
          </c:spPr>
          <c:marker>
            <c:spPr>
              <a:ln w="12700" cap="rnd">
                <a:prstDash val="solid"/>
              </a:ln>
            </c:spPr>
          </c:marker>
          <c:xVal>
            <c:numRef>
              <c:f>PosacquisitionT!$I$2:$I$9</c:f>
              <c:numCache>
                <c:formatCode>General</c:formatCode>
                <c:ptCount val="8"/>
                <c:pt idx="0">
                  <c:v>-0.87500000000000455</c:v>
                </c:pt>
                <c:pt idx="1">
                  <c:v>-0.62500000000000455</c:v>
                </c:pt>
                <c:pt idx="2">
                  <c:v>-0.37500000000000222</c:v>
                </c:pt>
                <c:pt idx="3">
                  <c:v>-0.125</c:v>
                </c:pt>
                <c:pt idx="4">
                  <c:v>0.125</c:v>
                </c:pt>
                <c:pt idx="5">
                  <c:v>0.37500000000000222</c:v>
                </c:pt>
                <c:pt idx="6">
                  <c:v>0.62500000000000455</c:v>
                </c:pt>
                <c:pt idx="7">
                  <c:v>0.87500000000000455</c:v>
                </c:pt>
              </c:numCache>
            </c:numRef>
          </c:xVal>
          <c:yVal>
            <c:numRef>
              <c:f>PosacquisitionT!$J$2:$J$9</c:f>
              <c:numCache>
                <c:formatCode>General</c:formatCode>
                <c:ptCount val="8"/>
                <c:pt idx="0">
                  <c:v>3.6598518518518532</c:v>
                </c:pt>
                <c:pt idx="1">
                  <c:v>2.0230888888888887</c:v>
                </c:pt>
                <c:pt idx="2">
                  <c:v>2.0605703703703893</c:v>
                </c:pt>
                <c:pt idx="3">
                  <c:v>4.2386666666666724</c:v>
                </c:pt>
                <c:pt idx="4">
                  <c:v>1.8590740740740739</c:v>
                </c:pt>
                <c:pt idx="5">
                  <c:v>1.3964888888888991</c:v>
                </c:pt>
                <c:pt idx="6">
                  <c:v>1.916103703703717</c:v>
                </c:pt>
                <c:pt idx="7">
                  <c:v>2.2105777777778068</c:v>
                </c:pt>
              </c:numCache>
            </c:numRef>
          </c:yVal>
        </c:ser>
        <c:ser>
          <c:idx val="3"/>
          <c:order val="3"/>
          <c:tx>
            <c:v>5 targets</c:v>
          </c:tx>
          <c:spPr>
            <a:ln w="12700">
              <a:prstDash val="solid"/>
            </a:ln>
          </c:spPr>
          <c:marker>
            <c:spPr>
              <a:ln w="12700">
                <a:prstDash val="solid"/>
              </a:ln>
            </c:spPr>
          </c:marker>
          <c:xVal>
            <c:numRef>
              <c:f>PosacquisitionT!$M$2:$M$11</c:f>
              <c:numCache>
                <c:formatCode>General</c:formatCode>
                <c:ptCount val="10"/>
                <c:pt idx="0">
                  <c:v>-0.9</c:v>
                </c:pt>
                <c:pt idx="1">
                  <c:v>-0.70000000000000062</c:v>
                </c:pt>
                <c:pt idx="2">
                  <c:v>-0.5</c:v>
                </c:pt>
                <c:pt idx="3">
                  <c:v>-0.30000000000000032</c:v>
                </c:pt>
                <c:pt idx="4">
                  <c:v>-0.1</c:v>
                </c:pt>
                <c:pt idx="5">
                  <c:v>0.1</c:v>
                </c:pt>
                <c:pt idx="6">
                  <c:v>0.30000000000000032</c:v>
                </c:pt>
                <c:pt idx="7">
                  <c:v>0.5</c:v>
                </c:pt>
                <c:pt idx="8">
                  <c:v>0.70000000000000062</c:v>
                </c:pt>
                <c:pt idx="9">
                  <c:v>0.9</c:v>
                </c:pt>
              </c:numCache>
            </c:numRef>
          </c:xVal>
          <c:yVal>
            <c:numRef>
              <c:f>PosacquisitionT!$N$2:$N$11</c:f>
              <c:numCache>
                <c:formatCode>General</c:formatCode>
                <c:ptCount val="10"/>
                <c:pt idx="0">
                  <c:v>2.7182370370370412</c:v>
                </c:pt>
                <c:pt idx="1">
                  <c:v>2.1106962962962972</c:v>
                </c:pt>
                <c:pt idx="2">
                  <c:v>2.1723481481481377</c:v>
                </c:pt>
                <c:pt idx="3">
                  <c:v>2.6082222222222216</c:v>
                </c:pt>
                <c:pt idx="4">
                  <c:v>6.1309111111111125</c:v>
                </c:pt>
                <c:pt idx="5">
                  <c:v>3.1604592592592593</c:v>
                </c:pt>
                <c:pt idx="6">
                  <c:v>2.4115407407407408</c:v>
                </c:pt>
                <c:pt idx="7">
                  <c:v>1.6410592592592592</c:v>
                </c:pt>
                <c:pt idx="8">
                  <c:v>2.4551851851851767</c:v>
                </c:pt>
                <c:pt idx="9">
                  <c:v>1.9160814814814899</c:v>
                </c:pt>
              </c:numCache>
            </c:numRef>
          </c:yVal>
        </c:ser>
        <c:ser>
          <c:idx val="4"/>
          <c:order val="4"/>
          <c:tx>
            <c:v>6 targets</c:v>
          </c:tx>
          <c:spPr>
            <a:ln w="12700">
              <a:prstDash val="solid"/>
            </a:ln>
          </c:spPr>
          <c:marker>
            <c:spPr>
              <a:ln w="12700">
                <a:prstDash val="solid"/>
              </a:ln>
            </c:spPr>
          </c:marker>
          <c:xVal>
            <c:numRef>
              <c:f>PosacquisitionT!$Q$2:$Q$13</c:f>
              <c:numCache>
                <c:formatCode>General</c:formatCode>
                <c:ptCount val="12"/>
                <c:pt idx="0">
                  <c:v>-0.91666666666666652</c:v>
                </c:pt>
                <c:pt idx="1">
                  <c:v>-0.75000000000000455</c:v>
                </c:pt>
                <c:pt idx="2">
                  <c:v>-0.58333333333333337</c:v>
                </c:pt>
                <c:pt idx="3">
                  <c:v>-0.41666666666666952</c:v>
                </c:pt>
                <c:pt idx="4">
                  <c:v>-0.25</c:v>
                </c:pt>
                <c:pt idx="5">
                  <c:v>-8.3333333333333343E-2</c:v>
                </c:pt>
                <c:pt idx="6">
                  <c:v>8.3333333333333343E-2</c:v>
                </c:pt>
                <c:pt idx="7">
                  <c:v>0.25</c:v>
                </c:pt>
                <c:pt idx="8">
                  <c:v>0.41666666666666952</c:v>
                </c:pt>
                <c:pt idx="9">
                  <c:v>0.58333333333333337</c:v>
                </c:pt>
                <c:pt idx="10">
                  <c:v>0.75000000000000455</c:v>
                </c:pt>
                <c:pt idx="11">
                  <c:v>0.91666666666666652</c:v>
                </c:pt>
              </c:numCache>
            </c:numRef>
          </c:xVal>
          <c:yVal>
            <c:numRef>
              <c:f>PosacquisitionT!$R$2:$R$13</c:f>
              <c:numCache>
                <c:formatCode>General</c:formatCode>
                <c:ptCount val="12"/>
                <c:pt idx="0">
                  <c:v>4.5057333333333434</c:v>
                </c:pt>
                <c:pt idx="1">
                  <c:v>2.9474666666666671</c:v>
                </c:pt>
                <c:pt idx="2">
                  <c:v>1.8481407407407495</c:v>
                </c:pt>
                <c:pt idx="3">
                  <c:v>2.8267481481481367</c:v>
                </c:pt>
                <c:pt idx="4">
                  <c:v>3.2325333333333339</c:v>
                </c:pt>
                <c:pt idx="5">
                  <c:v>7.6770692307692299</c:v>
                </c:pt>
                <c:pt idx="6">
                  <c:v>5.097681481481481</c:v>
                </c:pt>
                <c:pt idx="7">
                  <c:v>2.0827037037037033</c:v>
                </c:pt>
                <c:pt idx="8">
                  <c:v>2.0116740740740737</c:v>
                </c:pt>
                <c:pt idx="9">
                  <c:v>2.1194444444444427</c:v>
                </c:pt>
                <c:pt idx="10">
                  <c:v>2.5816888888888867</c:v>
                </c:pt>
                <c:pt idx="11">
                  <c:v>2.075733333333333</c:v>
                </c:pt>
              </c:numCache>
            </c:numRef>
          </c:yVal>
        </c:ser>
        <c:ser>
          <c:idx val="5"/>
          <c:order val="5"/>
          <c:tx>
            <c:v>7 targets</c:v>
          </c:tx>
          <c:spPr>
            <a:ln w="12700">
              <a:prstDash val="solid"/>
            </a:ln>
          </c:spPr>
          <c:marker>
            <c:spPr>
              <a:ln w="12700">
                <a:prstDash val="solid"/>
              </a:ln>
            </c:spPr>
          </c:marker>
          <c:xVal>
            <c:numRef>
              <c:f>PosacquisitionT!$U$2:$U$15</c:f>
              <c:numCache>
                <c:formatCode>General</c:formatCode>
                <c:ptCount val="14"/>
                <c:pt idx="0">
                  <c:v>-0.9285714285714286</c:v>
                </c:pt>
                <c:pt idx="1">
                  <c:v>-0.78571428571428559</c:v>
                </c:pt>
                <c:pt idx="2">
                  <c:v>-0.6428571428571429</c:v>
                </c:pt>
                <c:pt idx="3">
                  <c:v>-0.5</c:v>
                </c:pt>
                <c:pt idx="4">
                  <c:v>-0.35714285714286115</c:v>
                </c:pt>
                <c:pt idx="5">
                  <c:v>-0.21428571428571427</c:v>
                </c:pt>
                <c:pt idx="6">
                  <c:v>-7.1428571428571425E-2</c:v>
                </c:pt>
                <c:pt idx="7">
                  <c:v>7.1428571428571425E-2</c:v>
                </c:pt>
                <c:pt idx="8">
                  <c:v>0.21428571428571427</c:v>
                </c:pt>
                <c:pt idx="9">
                  <c:v>0.35714285714286115</c:v>
                </c:pt>
                <c:pt idx="10">
                  <c:v>0.5</c:v>
                </c:pt>
                <c:pt idx="11">
                  <c:v>0.6428571428571429</c:v>
                </c:pt>
                <c:pt idx="12">
                  <c:v>0.78571428571428559</c:v>
                </c:pt>
                <c:pt idx="13">
                  <c:v>0.9285714285714286</c:v>
                </c:pt>
              </c:numCache>
            </c:numRef>
          </c:xVal>
          <c:yVal>
            <c:numRef>
              <c:f>PosacquisitionT!$V$2:$V$15</c:f>
              <c:numCache>
                <c:formatCode>General</c:formatCode>
                <c:ptCount val="14"/>
                <c:pt idx="0">
                  <c:v>5.0208814814814806</c:v>
                </c:pt>
                <c:pt idx="1">
                  <c:v>4.0263111111111121</c:v>
                </c:pt>
                <c:pt idx="2">
                  <c:v>2.6279333333333352</c:v>
                </c:pt>
                <c:pt idx="3">
                  <c:v>2.9144074074074076</c:v>
                </c:pt>
                <c:pt idx="4">
                  <c:v>2.6024222222222222</c:v>
                </c:pt>
                <c:pt idx="5">
                  <c:v>4.2922888888888888</c:v>
                </c:pt>
                <c:pt idx="6">
                  <c:v>9.3466000000000005</c:v>
                </c:pt>
                <c:pt idx="7">
                  <c:v>3.8150148148147967</c:v>
                </c:pt>
                <c:pt idx="8">
                  <c:v>3.5687037037037039</c:v>
                </c:pt>
                <c:pt idx="9">
                  <c:v>2.6211037037037035</c:v>
                </c:pt>
                <c:pt idx="10">
                  <c:v>2.8022666666666667</c:v>
                </c:pt>
                <c:pt idx="11">
                  <c:v>2.1150074074074081</c:v>
                </c:pt>
                <c:pt idx="12">
                  <c:v>2.4424296296296095</c:v>
                </c:pt>
                <c:pt idx="13">
                  <c:v>3.0487076923077012</c:v>
                </c:pt>
              </c:numCache>
            </c:numRef>
          </c:yVal>
        </c:ser>
        <c:ser>
          <c:idx val="6"/>
          <c:order val="6"/>
          <c:tx>
            <c:v>8 targets</c:v>
          </c:tx>
          <c:spPr>
            <a:ln w="12700">
              <a:prstDash val="solid"/>
            </a:ln>
          </c:spPr>
          <c:marker>
            <c:spPr>
              <a:ln w="12700">
                <a:prstDash val="solid"/>
              </a:ln>
            </c:spPr>
          </c:marker>
          <c:xVal>
            <c:numRef>
              <c:f>PosacquisitionT!$Y$2:$Y$17</c:f>
              <c:numCache>
                <c:formatCode>General</c:formatCode>
                <c:ptCount val="16"/>
                <c:pt idx="0">
                  <c:v>-0.9375</c:v>
                </c:pt>
                <c:pt idx="1">
                  <c:v>-0.8125</c:v>
                </c:pt>
                <c:pt idx="2">
                  <c:v>-0.6875</c:v>
                </c:pt>
                <c:pt idx="3">
                  <c:v>-0.5625</c:v>
                </c:pt>
                <c:pt idx="4">
                  <c:v>-0.43750000000000222</c:v>
                </c:pt>
                <c:pt idx="5">
                  <c:v>-0.31250000000000222</c:v>
                </c:pt>
                <c:pt idx="6">
                  <c:v>-0.18750000000000044</c:v>
                </c:pt>
                <c:pt idx="7">
                  <c:v>-6.25E-2</c:v>
                </c:pt>
                <c:pt idx="8">
                  <c:v>6.25E-2</c:v>
                </c:pt>
                <c:pt idx="9">
                  <c:v>0.18750000000000044</c:v>
                </c:pt>
                <c:pt idx="10">
                  <c:v>0.31250000000000222</c:v>
                </c:pt>
                <c:pt idx="11">
                  <c:v>0.43750000000000222</c:v>
                </c:pt>
                <c:pt idx="12">
                  <c:v>0.5625</c:v>
                </c:pt>
                <c:pt idx="13">
                  <c:v>0.6875</c:v>
                </c:pt>
                <c:pt idx="14">
                  <c:v>0.8125</c:v>
                </c:pt>
                <c:pt idx="15">
                  <c:v>0.9375</c:v>
                </c:pt>
              </c:numCache>
            </c:numRef>
          </c:xVal>
          <c:yVal>
            <c:numRef>
              <c:f>PosacquisitionT!$Z$2:$Z$17</c:f>
              <c:numCache>
                <c:formatCode>General</c:formatCode>
                <c:ptCount val="16"/>
                <c:pt idx="0">
                  <c:v>5.8449555555554822</c:v>
                </c:pt>
                <c:pt idx="1">
                  <c:v>3.1100222222222218</c:v>
                </c:pt>
                <c:pt idx="2">
                  <c:v>2.6844740740740742</c:v>
                </c:pt>
                <c:pt idx="3">
                  <c:v>3.1833481481481489</c:v>
                </c:pt>
                <c:pt idx="4">
                  <c:v>2.9789555555555554</c:v>
                </c:pt>
                <c:pt idx="5">
                  <c:v>3.0476000000000005</c:v>
                </c:pt>
                <c:pt idx="6">
                  <c:v>5.0937111111111122</c:v>
                </c:pt>
                <c:pt idx="7">
                  <c:v>11.234408695652148</c:v>
                </c:pt>
                <c:pt idx="8">
                  <c:v>3.5500592592592577</c:v>
                </c:pt>
                <c:pt idx="9">
                  <c:v>4.2656666666666672</c:v>
                </c:pt>
                <c:pt idx="10">
                  <c:v>3.1790518518518542</c:v>
                </c:pt>
                <c:pt idx="11">
                  <c:v>2.3030444444444447</c:v>
                </c:pt>
                <c:pt idx="12">
                  <c:v>2.1938518518518602</c:v>
                </c:pt>
                <c:pt idx="13">
                  <c:v>2.6475333333333402</c:v>
                </c:pt>
                <c:pt idx="14">
                  <c:v>2.2339777777778109</c:v>
                </c:pt>
                <c:pt idx="15">
                  <c:v>3.9060923076923082</c:v>
                </c:pt>
              </c:numCache>
            </c:numRef>
          </c:yVal>
        </c:ser>
        <c:axId val="73025408"/>
        <c:axId val="73032064"/>
      </c:scatterChart>
      <c:valAx>
        <c:axId val="73025408"/>
        <c:scaling>
          <c:orientation val="minMax"/>
          <c:max val="1"/>
          <c:min val="-1"/>
        </c:scaling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GB" sz="2400" dirty="0"/>
                  <a:t>Position of </a:t>
                </a:r>
                <a:r>
                  <a:rPr lang="en-GB" sz="2400" dirty="0" smtClean="0"/>
                  <a:t>Twist Target</a:t>
                </a:r>
                <a:endParaRPr lang="en-GB" sz="2400" dirty="0"/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73032064"/>
        <c:crosses val="autoZero"/>
        <c:crossBetween val="midCat"/>
      </c:valAx>
      <c:valAx>
        <c:axId val="7303206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GB" sz="2000" b="0" dirty="0"/>
                  <a:t>Time to </a:t>
                </a:r>
                <a:r>
                  <a:rPr lang="en-GB" sz="2000" b="0" dirty="0" smtClean="0"/>
                  <a:t>acquire</a:t>
                </a:r>
                <a:r>
                  <a:rPr lang="en-GB" sz="2000" b="0" baseline="0" dirty="0" smtClean="0"/>
                  <a:t> </a:t>
                </a:r>
                <a:r>
                  <a:rPr lang="en-GB" sz="2000" b="0" dirty="0" smtClean="0"/>
                  <a:t>target </a:t>
                </a:r>
                <a:r>
                  <a:rPr lang="en-GB" sz="2000" b="0" dirty="0"/>
                  <a:t>(s)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30254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763599887741647"/>
          <c:y val="4.8411559674123007E-2"/>
          <c:w val="0.29762393315301938"/>
          <c:h val="0.37873575688009176"/>
        </c:manualLayout>
      </c:layout>
      <c:spPr>
        <a:solidFill>
          <a:schemeClr val="bg1"/>
        </a:solidFill>
      </c:spPr>
      <c:txPr>
        <a:bodyPr/>
        <a:lstStyle/>
        <a:p>
          <a:pPr>
            <a:defRPr sz="1800"/>
          </a:pPr>
          <a:endParaRPr lang="en-US"/>
        </a:p>
      </c:txPr>
    </c:legend>
    <c:plotVisOnly val="1"/>
  </c:chart>
  <c:spPr>
    <a:solidFill>
      <a:schemeClr val="bg1"/>
    </a:solidFill>
  </c:sp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076025429898743E-2"/>
          <c:y val="5.8721609131819834E-2"/>
          <c:w val="0.85336316089457442"/>
          <c:h val="0.72333210874048248"/>
        </c:manualLayout>
      </c:layout>
      <c:scatterChart>
        <c:scatterStyle val="lineMarker"/>
        <c:ser>
          <c:idx val="0"/>
          <c:order val="0"/>
          <c:tx>
            <c:v>2 targets</c:v>
          </c:tx>
          <c:spPr>
            <a:ln w="12700">
              <a:prstDash val="solid"/>
            </a:ln>
          </c:spPr>
          <c:marker>
            <c:spPr>
              <a:ln w="12700">
                <a:prstDash val="solid"/>
              </a:ln>
            </c:spPr>
          </c:marker>
          <c:xVal>
            <c:numRef>
              <c:f>PosacquisitionB!$A$2:$A$5</c:f>
              <c:numCache>
                <c:formatCode>General</c:formatCode>
                <c:ptCount val="4"/>
                <c:pt idx="0">
                  <c:v>-0.75000000000000488</c:v>
                </c:pt>
                <c:pt idx="1">
                  <c:v>-0.25</c:v>
                </c:pt>
                <c:pt idx="2">
                  <c:v>0.25</c:v>
                </c:pt>
                <c:pt idx="3">
                  <c:v>0.75000000000000488</c:v>
                </c:pt>
              </c:numCache>
            </c:numRef>
          </c:xVal>
          <c:yVal>
            <c:numRef>
              <c:f>PosacquisitionB!$B$2:$B$5</c:f>
              <c:numCache>
                <c:formatCode>General</c:formatCode>
                <c:ptCount val="4"/>
                <c:pt idx="0">
                  <c:v>0.68500000000000194</c:v>
                </c:pt>
                <c:pt idx="1">
                  <c:v>0.89577777777777912</c:v>
                </c:pt>
                <c:pt idx="2">
                  <c:v>0.85625925925925961</c:v>
                </c:pt>
                <c:pt idx="3">
                  <c:v>0.61307407407408343</c:v>
                </c:pt>
              </c:numCache>
            </c:numRef>
          </c:yVal>
        </c:ser>
        <c:ser>
          <c:idx val="1"/>
          <c:order val="1"/>
          <c:tx>
            <c:v>3 targets</c:v>
          </c:tx>
          <c:spPr>
            <a:ln w="12700" cap="sq">
              <a:prstDash val="solid"/>
            </a:ln>
          </c:spPr>
          <c:marker>
            <c:spPr>
              <a:ln w="12700" cap="sq">
                <a:prstDash val="solid"/>
              </a:ln>
            </c:spPr>
          </c:marker>
          <c:xVal>
            <c:numRef>
              <c:f>PosacquisitionB!$E$2:$E$7</c:f>
              <c:numCache>
                <c:formatCode>General</c:formatCode>
                <c:ptCount val="6"/>
                <c:pt idx="0">
                  <c:v>-0.8333333333333337</c:v>
                </c:pt>
                <c:pt idx="1">
                  <c:v>-0.5</c:v>
                </c:pt>
                <c:pt idx="2">
                  <c:v>-0.16666666666666669</c:v>
                </c:pt>
                <c:pt idx="3">
                  <c:v>0.16666666666666669</c:v>
                </c:pt>
                <c:pt idx="4">
                  <c:v>0.5</c:v>
                </c:pt>
                <c:pt idx="5">
                  <c:v>0.8333333333333337</c:v>
                </c:pt>
              </c:numCache>
            </c:numRef>
          </c:xVal>
          <c:yVal>
            <c:numRef>
              <c:f>PosacquisitionB!$F$2:$F$7</c:f>
              <c:numCache>
                <c:formatCode>General</c:formatCode>
                <c:ptCount val="6"/>
                <c:pt idx="0">
                  <c:v>0.86200000000000065</c:v>
                </c:pt>
                <c:pt idx="1">
                  <c:v>0.86300000000000165</c:v>
                </c:pt>
                <c:pt idx="2">
                  <c:v>1.0239259259259259</c:v>
                </c:pt>
                <c:pt idx="3">
                  <c:v>0.93848148148148125</c:v>
                </c:pt>
                <c:pt idx="4">
                  <c:v>0.76170370370370855</c:v>
                </c:pt>
                <c:pt idx="5">
                  <c:v>0.8344814814814816</c:v>
                </c:pt>
              </c:numCache>
            </c:numRef>
          </c:yVal>
        </c:ser>
        <c:ser>
          <c:idx val="2"/>
          <c:order val="2"/>
          <c:tx>
            <c:v>4 targets</c:v>
          </c:tx>
          <c:spPr>
            <a:ln w="12700" cap="rnd">
              <a:prstDash val="solid"/>
            </a:ln>
          </c:spPr>
          <c:marker>
            <c:spPr>
              <a:ln w="12700" cap="rnd">
                <a:prstDash val="solid"/>
              </a:ln>
            </c:spPr>
          </c:marker>
          <c:xVal>
            <c:numRef>
              <c:f>PosacquisitionB!$I$2:$I$9</c:f>
              <c:numCache>
                <c:formatCode>General</c:formatCode>
                <c:ptCount val="8"/>
                <c:pt idx="0">
                  <c:v>-0.87500000000000488</c:v>
                </c:pt>
                <c:pt idx="1">
                  <c:v>-0.62500000000000488</c:v>
                </c:pt>
                <c:pt idx="2">
                  <c:v>-0.37500000000000239</c:v>
                </c:pt>
                <c:pt idx="3">
                  <c:v>-0.125</c:v>
                </c:pt>
                <c:pt idx="4">
                  <c:v>0.125</c:v>
                </c:pt>
                <c:pt idx="5">
                  <c:v>0.37500000000000239</c:v>
                </c:pt>
                <c:pt idx="6">
                  <c:v>0.62500000000000488</c:v>
                </c:pt>
                <c:pt idx="7">
                  <c:v>0.87500000000000488</c:v>
                </c:pt>
              </c:numCache>
            </c:numRef>
          </c:xVal>
          <c:yVal>
            <c:numRef>
              <c:f>PosacquisitionB!$J$2:$J$9</c:f>
              <c:numCache>
                <c:formatCode>General</c:formatCode>
                <c:ptCount val="8"/>
                <c:pt idx="0">
                  <c:v>0.95629629629629664</c:v>
                </c:pt>
                <c:pt idx="1">
                  <c:v>1.0281851851851853</c:v>
                </c:pt>
                <c:pt idx="2">
                  <c:v>1.2351851851851838</c:v>
                </c:pt>
                <c:pt idx="3">
                  <c:v>1.2540740740740739</c:v>
                </c:pt>
                <c:pt idx="4">
                  <c:v>1.2946666666666669</c:v>
                </c:pt>
                <c:pt idx="5">
                  <c:v>1.1252592592592594</c:v>
                </c:pt>
                <c:pt idx="6">
                  <c:v>1.016925925925926</c:v>
                </c:pt>
                <c:pt idx="7">
                  <c:v>1.0205555555555561</c:v>
                </c:pt>
              </c:numCache>
            </c:numRef>
          </c:yVal>
        </c:ser>
        <c:ser>
          <c:idx val="3"/>
          <c:order val="3"/>
          <c:tx>
            <c:v>5 targets</c:v>
          </c:tx>
          <c:spPr>
            <a:ln w="12700">
              <a:prstDash val="solid"/>
            </a:ln>
          </c:spPr>
          <c:marker>
            <c:spPr>
              <a:ln w="12700">
                <a:prstDash val="solid"/>
              </a:ln>
            </c:spPr>
          </c:marker>
          <c:xVal>
            <c:numRef>
              <c:f>PosacquisitionB!$M$2:$M$11</c:f>
              <c:numCache>
                <c:formatCode>General</c:formatCode>
                <c:ptCount val="10"/>
                <c:pt idx="0">
                  <c:v>-0.9</c:v>
                </c:pt>
                <c:pt idx="1">
                  <c:v>-0.70000000000000062</c:v>
                </c:pt>
                <c:pt idx="2">
                  <c:v>-0.5</c:v>
                </c:pt>
                <c:pt idx="3">
                  <c:v>-0.30000000000000032</c:v>
                </c:pt>
                <c:pt idx="4">
                  <c:v>-0.1</c:v>
                </c:pt>
                <c:pt idx="5">
                  <c:v>0.1</c:v>
                </c:pt>
                <c:pt idx="6">
                  <c:v>0.30000000000000032</c:v>
                </c:pt>
                <c:pt idx="7">
                  <c:v>0.5</c:v>
                </c:pt>
                <c:pt idx="8">
                  <c:v>0.70000000000000062</c:v>
                </c:pt>
                <c:pt idx="9">
                  <c:v>0.9</c:v>
                </c:pt>
              </c:numCache>
            </c:numRef>
          </c:xVal>
          <c:yVal>
            <c:numRef>
              <c:f>PosacquisitionB!$N$2:$N$11</c:f>
              <c:numCache>
                <c:formatCode>General</c:formatCode>
                <c:ptCount val="10"/>
                <c:pt idx="0">
                  <c:v>0.99377777777777754</c:v>
                </c:pt>
                <c:pt idx="1">
                  <c:v>1.1404814814814821</c:v>
                </c:pt>
                <c:pt idx="2">
                  <c:v>1.2707037037037041</c:v>
                </c:pt>
                <c:pt idx="3">
                  <c:v>1.6935185185185291</c:v>
                </c:pt>
                <c:pt idx="4">
                  <c:v>1.7120000000000026</c:v>
                </c:pt>
                <c:pt idx="5">
                  <c:v>1.8582962962962959</c:v>
                </c:pt>
                <c:pt idx="6">
                  <c:v>1.6992222222222224</c:v>
                </c:pt>
                <c:pt idx="7">
                  <c:v>1.1116296296296238</c:v>
                </c:pt>
                <c:pt idx="8">
                  <c:v>1.1626296296296295</c:v>
                </c:pt>
                <c:pt idx="9">
                  <c:v>1.1365185185185307</c:v>
                </c:pt>
              </c:numCache>
            </c:numRef>
          </c:yVal>
        </c:ser>
        <c:ser>
          <c:idx val="4"/>
          <c:order val="4"/>
          <c:tx>
            <c:v>6 targets</c:v>
          </c:tx>
          <c:spPr>
            <a:ln w="12700">
              <a:prstDash val="solid"/>
            </a:ln>
          </c:spPr>
          <c:marker>
            <c:spPr>
              <a:ln w="12700">
                <a:prstDash val="solid"/>
              </a:ln>
            </c:spPr>
          </c:marker>
          <c:xVal>
            <c:numRef>
              <c:f>PosacquisitionB!$Q$2:$Q$13</c:f>
              <c:numCache>
                <c:formatCode>General</c:formatCode>
                <c:ptCount val="12"/>
                <c:pt idx="0">
                  <c:v>-0.91666666666666652</c:v>
                </c:pt>
                <c:pt idx="1">
                  <c:v>-0.75000000000000488</c:v>
                </c:pt>
                <c:pt idx="2">
                  <c:v>-0.58333333333333359</c:v>
                </c:pt>
                <c:pt idx="3">
                  <c:v>-0.41666666666666974</c:v>
                </c:pt>
                <c:pt idx="4">
                  <c:v>-0.25</c:v>
                </c:pt>
                <c:pt idx="5">
                  <c:v>-8.3333333333333565E-2</c:v>
                </c:pt>
                <c:pt idx="6">
                  <c:v>8.3333333333333565E-2</c:v>
                </c:pt>
                <c:pt idx="7">
                  <c:v>0.25</c:v>
                </c:pt>
                <c:pt idx="8">
                  <c:v>0.41666666666666974</c:v>
                </c:pt>
                <c:pt idx="9">
                  <c:v>0.58333333333333359</c:v>
                </c:pt>
                <c:pt idx="10">
                  <c:v>0.75000000000000488</c:v>
                </c:pt>
                <c:pt idx="11">
                  <c:v>0.91666666666666652</c:v>
                </c:pt>
              </c:numCache>
            </c:numRef>
          </c:xVal>
          <c:yVal>
            <c:numRef>
              <c:f>PosacquisitionB!$R$2:$R$13</c:f>
              <c:numCache>
                <c:formatCode>General</c:formatCode>
                <c:ptCount val="12"/>
                <c:pt idx="0">
                  <c:v>1.0207037037037041</c:v>
                </c:pt>
                <c:pt idx="1">
                  <c:v>1.123925925925926</c:v>
                </c:pt>
                <c:pt idx="2">
                  <c:v>1.3310740740740736</c:v>
                </c:pt>
                <c:pt idx="3">
                  <c:v>1.547037037037037</c:v>
                </c:pt>
                <c:pt idx="4">
                  <c:v>2.0302592592592577</c:v>
                </c:pt>
                <c:pt idx="5">
                  <c:v>3.8766296296295901</c:v>
                </c:pt>
                <c:pt idx="6">
                  <c:v>2.2134444444444443</c:v>
                </c:pt>
                <c:pt idx="7">
                  <c:v>2.3849259259259261</c:v>
                </c:pt>
                <c:pt idx="8">
                  <c:v>1.5548148148148146</c:v>
                </c:pt>
                <c:pt idx="9">
                  <c:v>1.1197407407407407</c:v>
                </c:pt>
                <c:pt idx="10">
                  <c:v>1.4078518518518519</c:v>
                </c:pt>
                <c:pt idx="11">
                  <c:v>1.4090740740740639</c:v>
                </c:pt>
              </c:numCache>
            </c:numRef>
          </c:yVal>
        </c:ser>
        <c:ser>
          <c:idx val="5"/>
          <c:order val="5"/>
          <c:tx>
            <c:v>7 targets</c:v>
          </c:tx>
          <c:spPr>
            <a:ln w="12700">
              <a:prstDash val="solid"/>
            </a:ln>
          </c:spPr>
          <c:marker>
            <c:spPr>
              <a:ln w="12700">
                <a:prstDash val="solid"/>
              </a:ln>
            </c:spPr>
          </c:marker>
          <c:xVal>
            <c:numRef>
              <c:f>PosacquisitionB!$U$2:$U$15</c:f>
              <c:numCache>
                <c:formatCode>General</c:formatCode>
                <c:ptCount val="14"/>
                <c:pt idx="0">
                  <c:v>-0.9285714285714286</c:v>
                </c:pt>
                <c:pt idx="1">
                  <c:v>-0.78571428571428559</c:v>
                </c:pt>
                <c:pt idx="2">
                  <c:v>-0.6428571428571429</c:v>
                </c:pt>
                <c:pt idx="3">
                  <c:v>-0.5</c:v>
                </c:pt>
                <c:pt idx="4">
                  <c:v>-0.35714285714286143</c:v>
                </c:pt>
                <c:pt idx="5">
                  <c:v>-0.21428571428571427</c:v>
                </c:pt>
                <c:pt idx="6">
                  <c:v>-7.1428571428571494E-2</c:v>
                </c:pt>
                <c:pt idx="7">
                  <c:v>7.1428571428571494E-2</c:v>
                </c:pt>
                <c:pt idx="8">
                  <c:v>0.21428571428571427</c:v>
                </c:pt>
                <c:pt idx="9">
                  <c:v>0.35714285714286143</c:v>
                </c:pt>
                <c:pt idx="10">
                  <c:v>0.5</c:v>
                </c:pt>
                <c:pt idx="11">
                  <c:v>0.6428571428571429</c:v>
                </c:pt>
                <c:pt idx="12">
                  <c:v>0.78571428571428559</c:v>
                </c:pt>
                <c:pt idx="13">
                  <c:v>0.9285714285714286</c:v>
                </c:pt>
              </c:numCache>
            </c:numRef>
          </c:xVal>
          <c:yVal>
            <c:numRef>
              <c:f>PosacquisitionB!$V$2:$V$15</c:f>
              <c:numCache>
                <c:formatCode>General</c:formatCode>
                <c:ptCount val="14"/>
                <c:pt idx="0">
                  <c:v>1.3482962962962959</c:v>
                </c:pt>
                <c:pt idx="1">
                  <c:v>1.4722222222222219</c:v>
                </c:pt>
                <c:pt idx="2">
                  <c:v>1.2985555555555561</c:v>
                </c:pt>
                <c:pt idx="3">
                  <c:v>1.7046296296296222</c:v>
                </c:pt>
                <c:pt idx="4">
                  <c:v>1.973185185185186</c:v>
                </c:pt>
                <c:pt idx="5">
                  <c:v>2.0626666666666664</c:v>
                </c:pt>
                <c:pt idx="6">
                  <c:v>3.1450740740740746</c:v>
                </c:pt>
                <c:pt idx="7">
                  <c:v>2.0722222222222224</c:v>
                </c:pt>
                <c:pt idx="8">
                  <c:v>2.4061481481481377</c:v>
                </c:pt>
                <c:pt idx="9">
                  <c:v>2.0790370370370392</c:v>
                </c:pt>
                <c:pt idx="10">
                  <c:v>1.5691851851851848</c:v>
                </c:pt>
                <c:pt idx="11">
                  <c:v>1.5626666666666664</c:v>
                </c:pt>
                <c:pt idx="12">
                  <c:v>1.4395185185185184</c:v>
                </c:pt>
                <c:pt idx="13">
                  <c:v>1.4636296296296167</c:v>
                </c:pt>
              </c:numCache>
            </c:numRef>
          </c:yVal>
        </c:ser>
        <c:ser>
          <c:idx val="6"/>
          <c:order val="6"/>
          <c:tx>
            <c:v>8 targets</c:v>
          </c:tx>
          <c:spPr>
            <a:ln w="12700">
              <a:prstDash val="solid"/>
            </a:ln>
          </c:spPr>
          <c:marker>
            <c:spPr>
              <a:ln w="12700">
                <a:prstDash val="solid"/>
              </a:ln>
            </c:spPr>
          </c:marker>
          <c:xVal>
            <c:numRef>
              <c:f>PosacquisitionB!$Y$2:$Y$17</c:f>
              <c:numCache>
                <c:formatCode>General</c:formatCode>
                <c:ptCount val="16"/>
                <c:pt idx="0">
                  <c:v>-0.9375</c:v>
                </c:pt>
                <c:pt idx="1">
                  <c:v>-0.8125</c:v>
                </c:pt>
                <c:pt idx="2">
                  <c:v>-0.68750000000000133</c:v>
                </c:pt>
                <c:pt idx="3">
                  <c:v>-0.5625</c:v>
                </c:pt>
                <c:pt idx="4">
                  <c:v>-0.43750000000000239</c:v>
                </c:pt>
                <c:pt idx="5">
                  <c:v>-0.31250000000000239</c:v>
                </c:pt>
                <c:pt idx="6">
                  <c:v>-0.18750000000000044</c:v>
                </c:pt>
                <c:pt idx="7">
                  <c:v>-6.2500000000000139E-2</c:v>
                </c:pt>
                <c:pt idx="8">
                  <c:v>6.2500000000000139E-2</c:v>
                </c:pt>
                <c:pt idx="9">
                  <c:v>0.18750000000000044</c:v>
                </c:pt>
                <c:pt idx="10">
                  <c:v>0.31250000000000239</c:v>
                </c:pt>
                <c:pt idx="11">
                  <c:v>0.43750000000000239</c:v>
                </c:pt>
                <c:pt idx="12">
                  <c:v>0.5625</c:v>
                </c:pt>
                <c:pt idx="13">
                  <c:v>0.68750000000000133</c:v>
                </c:pt>
                <c:pt idx="14">
                  <c:v>0.8125</c:v>
                </c:pt>
                <c:pt idx="15">
                  <c:v>0.9375</c:v>
                </c:pt>
              </c:numCache>
            </c:numRef>
          </c:xVal>
          <c:yVal>
            <c:numRef>
              <c:f>PosacquisitionB!$Z$2:$Z$17</c:f>
              <c:numCache>
                <c:formatCode>General</c:formatCode>
                <c:ptCount val="16"/>
                <c:pt idx="0">
                  <c:v>1.3892592592592594</c:v>
                </c:pt>
                <c:pt idx="1">
                  <c:v>1.4787037037037041</c:v>
                </c:pt>
                <c:pt idx="2">
                  <c:v>1.4196296296296154</c:v>
                </c:pt>
                <c:pt idx="3">
                  <c:v>1.6277777777777775</c:v>
                </c:pt>
                <c:pt idx="4">
                  <c:v>2.3263333333333334</c:v>
                </c:pt>
                <c:pt idx="5">
                  <c:v>2.4170740740740739</c:v>
                </c:pt>
                <c:pt idx="6">
                  <c:v>2.6212592592592587</c:v>
                </c:pt>
                <c:pt idx="7">
                  <c:v>5.6853333333333413</c:v>
                </c:pt>
                <c:pt idx="8">
                  <c:v>2.4848148148148144</c:v>
                </c:pt>
                <c:pt idx="9">
                  <c:v>2.4587407407407404</c:v>
                </c:pt>
                <c:pt idx="10">
                  <c:v>2.4469629629629632</c:v>
                </c:pt>
                <c:pt idx="11">
                  <c:v>2.0869629629629642</c:v>
                </c:pt>
                <c:pt idx="12">
                  <c:v>1.5087037037037041</c:v>
                </c:pt>
                <c:pt idx="13">
                  <c:v>1.8797037037037041</c:v>
                </c:pt>
                <c:pt idx="14">
                  <c:v>1.7325185185185261</c:v>
                </c:pt>
                <c:pt idx="15">
                  <c:v>1.6618888888888901</c:v>
                </c:pt>
              </c:numCache>
            </c:numRef>
          </c:yVal>
        </c:ser>
        <c:axId val="73227648"/>
        <c:axId val="73242496"/>
      </c:scatterChart>
      <c:valAx>
        <c:axId val="73227648"/>
        <c:scaling>
          <c:orientation val="minMax"/>
          <c:max val="1"/>
          <c:min val="-1"/>
        </c:scaling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GB" sz="2400" dirty="0"/>
                  <a:t>Position </a:t>
                </a:r>
                <a:r>
                  <a:rPr lang="en-GB" sz="2400" dirty="0" smtClean="0"/>
                  <a:t>of Bend </a:t>
                </a:r>
                <a:r>
                  <a:rPr lang="en-GB" sz="2400" dirty="0"/>
                  <a:t>Target</a:t>
                </a:r>
              </a:p>
            </c:rich>
          </c:tx>
          <c:layout>
            <c:manualLayout>
              <c:xMode val="edge"/>
              <c:yMode val="edge"/>
              <c:x val="0.16014543700010422"/>
              <c:y val="0.87195993460731214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73242496"/>
        <c:crosses val="autoZero"/>
        <c:crossBetween val="midCat"/>
      </c:valAx>
      <c:valAx>
        <c:axId val="7324249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GB" sz="2000" b="0" dirty="0"/>
                  <a:t>Time to </a:t>
                </a:r>
                <a:r>
                  <a:rPr lang="en-GB" sz="2000" b="0" dirty="0" smtClean="0"/>
                  <a:t>acquire target </a:t>
                </a:r>
                <a:r>
                  <a:rPr lang="en-GB" sz="2000" b="0" dirty="0"/>
                  <a:t>(s)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32276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0865912366234363"/>
          <c:y val="5.2804619533812019E-2"/>
          <c:w val="0.26670346180971016"/>
          <c:h val="0.390369656102384"/>
        </c:manualLayout>
      </c:layout>
      <c:spPr>
        <a:solidFill>
          <a:schemeClr val="bg1"/>
        </a:solidFill>
      </c:spPr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solidFill>
      <a:schemeClr val="bg1"/>
    </a:solidFill>
    <a:ln>
      <a:prstDash val="solid"/>
    </a:ln>
  </c:sp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663429793121067E-2"/>
          <c:y val="4.8888546711834041E-2"/>
          <c:w val="0.8529873081143533"/>
          <c:h val="0.72521662140597443"/>
        </c:manualLayout>
      </c:layout>
      <c:scatterChart>
        <c:scatterStyle val="lineMarker"/>
        <c:ser>
          <c:idx val="0"/>
          <c:order val="0"/>
          <c:tx>
            <c:v>2 targets</c:v>
          </c:tx>
          <c:spPr>
            <a:ln w="12700">
              <a:prstDash val="solid"/>
            </a:ln>
          </c:spPr>
          <c:marker>
            <c:spPr>
              <a:ln w="12700">
                <a:prstDash val="solid"/>
              </a:ln>
            </c:spPr>
          </c:marker>
          <c:xVal>
            <c:numRef>
              <c:f>PosacquisitionT!$A$2:$A$5</c:f>
              <c:numCache>
                <c:formatCode>General</c:formatCode>
                <c:ptCount val="4"/>
                <c:pt idx="0">
                  <c:v>-0.75000000000000477</c:v>
                </c:pt>
                <c:pt idx="1">
                  <c:v>-0.25</c:v>
                </c:pt>
                <c:pt idx="2">
                  <c:v>0.25</c:v>
                </c:pt>
                <c:pt idx="3">
                  <c:v>0.75000000000000477</c:v>
                </c:pt>
              </c:numCache>
            </c:numRef>
          </c:xVal>
          <c:yVal>
            <c:numRef>
              <c:f>PosacquisitionT!$B$2:$B$5</c:f>
              <c:numCache>
                <c:formatCode>General</c:formatCode>
                <c:ptCount val="4"/>
                <c:pt idx="0">
                  <c:v>1.3731185185185277</c:v>
                </c:pt>
                <c:pt idx="1">
                  <c:v>1.3863111111111204</c:v>
                </c:pt>
                <c:pt idx="2">
                  <c:v>0.9354962962962966</c:v>
                </c:pt>
                <c:pt idx="3">
                  <c:v>1.2144666666666668</c:v>
                </c:pt>
              </c:numCache>
            </c:numRef>
          </c:yVal>
        </c:ser>
        <c:ser>
          <c:idx val="1"/>
          <c:order val="1"/>
          <c:tx>
            <c:v>3 targets</c:v>
          </c:tx>
          <c:spPr>
            <a:ln w="12700" cap="sq">
              <a:prstDash val="solid"/>
            </a:ln>
          </c:spPr>
          <c:marker>
            <c:spPr>
              <a:ln w="12700" cap="sq">
                <a:prstDash val="solid"/>
              </a:ln>
            </c:spPr>
          </c:marker>
          <c:xVal>
            <c:numRef>
              <c:f>PosacquisitionT!$E$2:$E$7</c:f>
              <c:numCache>
                <c:formatCode>General</c:formatCode>
                <c:ptCount val="6"/>
                <c:pt idx="0">
                  <c:v>-0.8333333333333337</c:v>
                </c:pt>
                <c:pt idx="1">
                  <c:v>-0.5</c:v>
                </c:pt>
                <c:pt idx="2">
                  <c:v>-0.16666666666666666</c:v>
                </c:pt>
                <c:pt idx="3">
                  <c:v>0.16666666666666666</c:v>
                </c:pt>
                <c:pt idx="4">
                  <c:v>0.5</c:v>
                </c:pt>
                <c:pt idx="5">
                  <c:v>0.8333333333333337</c:v>
                </c:pt>
              </c:numCache>
            </c:numRef>
          </c:xVal>
          <c:yVal>
            <c:numRef>
              <c:f>PosacquisitionT!$F$2:$F$7</c:f>
              <c:numCache>
                <c:formatCode>General</c:formatCode>
                <c:ptCount val="6"/>
                <c:pt idx="0">
                  <c:v>2.0627481481481467</c:v>
                </c:pt>
                <c:pt idx="1">
                  <c:v>1.639148148148148</c:v>
                </c:pt>
                <c:pt idx="2">
                  <c:v>2.4457333333333331</c:v>
                </c:pt>
                <c:pt idx="3">
                  <c:v>1.6590518518518624</c:v>
                </c:pt>
                <c:pt idx="4">
                  <c:v>1.1026740740740739</c:v>
                </c:pt>
                <c:pt idx="5">
                  <c:v>1.3063185185185291</c:v>
                </c:pt>
              </c:numCache>
            </c:numRef>
          </c:yVal>
        </c:ser>
        <c:ser>
          <c:idx val="2"/>
          <c:order val="2"/>
          <c:tx>
            <c:v>4 targets</c:v>
          </c:tx>
          <c:spPr>
            <a:ln w="12700" cap="rnd">
              <a:prstDash val="solid"/>
            </a:ln>
          </c:spPr>
          <c:marker>
            <c:spPr>
              <a:ln w="12700" cap="rnd">
                <a:prstDash val="solid"/>
              </a:ln>
            </c:spPr>
          </c:marker>
          <c:xVal>
            <c:numRef>
              <c:f>PosacquisitionT!$I$2:$I$9</c:f>
              <c:numCache>
                <c:formatCode>General</c:formatCode>
                <c:ptCount val="8"/>
                <c:pt idx="0">
                  <c:v>-0.87500000000000477</c:v>
                </c:pt>
                <c:pt idx="1">
                  <c:v>-0.62500000000000477</c:v>
                </c:pt>
                <c:pt idx="2">
                  <c:v>-0.37500000000000233</c:v>
                </c:pt>
                <c:pt idx="3">
                  <c:v>-0.125</c:v>
                </c:pt>
                <c:pt idx="4">
                  <c:v>0.125</c:v>
                </c:pt>
                <c:pt idx="5">
                  <c:v>0.37500000000000233</c:v>
                </c:pt>
                <c:pt idx="6">
                  <c:v>0.62500000000000477</c:v>
                </c:pt>
                <c:pt idx="7">
                  <c:v>0.87500000000000477</c:v>
                </c:pt>
              </c:numCache>
            </c:numRef>
          </c:xVal>
          <c:yVal>
            <c:numRef>
              <c:f>PosacquisitionT!$J$2:$J$9</c:f>
              <c:numCache>
                <c:formatCode>General</c:formatCode>
                <c:ptCount val="8"/>
                <c:pt idx="0">
                  <c:v>3.6598518518518532</c:v>
                </c:pt>
                <c:pt idx="1">
                  <c:v>2.0230888888888887</c:v>
                </c:pt>
                <c:pt idx="2">
                  <c:v>2.0605703703703901</c:v>
                </c:pt>
                <c:pt idx="3">
                  <c:v>4.2386666666666724</c:v>
                </c:pt>
                <c:pt idx="4">
                  <c:v>1.8590740740740739</c:v>
                </c:pt>
                <c:pt idx="5">
                  <c:v>1.3964888888888995</c:v>
                </c:pt>
                <c:pt idx="6">
                  <c:v>1.9161037037037179</c:v>
                </c:pt>
                <c:pt idx="7">
                  <c:v>2.2105777777778086</c:v>
                </c:pt>
              </c:numCache>
            </c:numRef>
          </c:yVal>
        </c:ser>
        <c:ser>
          <c:idx val="3"/>
          <c:order val="3"/>
          <c:tx>
            <c:v>5 targets</c:v>
          </c:tx>
          <c:spPr>
            <a:ln w="12700">
              <a:prstDash val="solid"/>
            </a:ln>
          </c:spPr>
          <c:marker>
            <c:spPr>
              <a:ln w="12700">
                <a:prstDash val="solid"/>
              </a:ln>
            </c:spPr>
          </c:marker>
          <c:xVal>
            <c:numRef>
              <c:f>PosacquisitionT!$M$2:$M$11</c:f>
              <c:numCache>
                <c:formatCode>General</c:formatCode>
                <c:ptCount val="10"/>
                <c:pt idx="0">
                  <c:v>-0.9</c:v>
                </c:pt>
                <c:pt idx="1">
                  <c:v>-0.70000000000000062</c:v>
                </c:pt>
                <c:pt idx="2">
                  <c:v>-0.5</c:v>
                </c:pt>
                <c:pt idx="3">
                  <c:v>-0.30000000000000032</c:v>
                </c:pt>
                <c:pt idx="4">
                  <c:v>-0.1</c:v>
                </c:pt>
                <c:pt idx="5">
                  <c:v>0.1</c:v>
                </c:pt>
                <c:pt idx="6">
                  <c:v>0.30000000000000032</c:v>
                </c:pt>
                <c:pt idx="7">
                  <c:v>0.5</c:v>
                </c:pt>
                <c:pt idx="8">
                  <c:v>0.70000000000000062</c:v>
                </c:pt>
                <c:pt idx="9">
                  <c:v>0.9</c:v>
                </c:pt>
              </c:numCache>
            </c:numRef>
          </c:xVal>
          <c:yVal>
            <c:numRef>
              <c:f>PosacquisitionT!$N$2:$N$11</c:f>
              <c:numCache>
                <c:formatCode>General</c:formatCode>
                <c:ptCount val="10"/>
                <c:pt idx="0">
                  <c:v>2.7182370370370412</c:v>
                </c:pt>
                <c:pt idx="1">
                  <c:v>2.1106962962962972</c:v>
                </c:pt>
                <c:pt idx="2">
                  <c:v>2.1723481481481377</c:v>
                </c:pt>
                <c:pt idx="3">
                  <c:v>2.6082222222222216</c:v>
                </c:pt>
                <c:pt idx="4">
                  <c:v>6.1309111111111125</c:v>
                </c:pt>
                <c:pt idx="5">
                  <c:v>3.1604592592592593</c:v>
                </c:pt>
                <c:pt idx="6">
                  <c:v>2.4115407407407408</c:v>
                </c:pt>
                <c:pt idx="7">
                  <c:v>1.6410592592592592</c:v>
                </c:pt>
                <c:pt idx="8">
                  <c:v>2.4551851851851767</c:v>
                </c:pt>
                <c:pt idx="9">
                  <c:v>1.9160814814814904</c:v>
                </c:pt>
              </c:numCache>
            </c:numRef>
          </c:yVal>
        </c:ser>
        <c:ser>
          <c:idx val="4"/>
          <c:order val="4"/>
          <c:tx>
            <c:v>6 targets</c:v>
          </c:tx>
          <c:spPr>
            <a:ln w="12700">
              <a:prstDash val="solid"/>
            </a:ln>
          </c:spPr>
          <c:marker>
            <c:spPr>
              <a:ln w="12700">
                <a:prstDash val="solid"/>
              </a:ln>
            </c:spPr>
          </c:marker>
          <c:xVal>
            <c:numRef>
              <c:f>PosacquisitionT!$Q$2:$Q$13</c:f>
              <c:numCache>
                <c:formatCode>General</c:formatCode>
                <c:ptCount val="12"/>
                <c:pt idx="0">
                  <c:v>-0.91666666666666652</c:v>
                </c:pt>
                <c:pt idx="1">
                  <c:v>-0.75000000000000477</c:v>
                </c:pt>
                <c:pt idx="2">
                  <c:v>-0.58333333333333337</c:v>
                </c:pt>
                <c:pt idx="3">
                  <c:v>-0.41666666666666963</c:v>
                </c:pt>
                <c:pt idx="4">
                  <c:v>-0.25</c:v>
                </c:pt>
                <c:pt idx="5">
                  <c:v>-8.3333333333333343E-2</c:v>
                </c:pt>
                <c:pt idx="6">
                  <c:v>8.3333333333333343E-2</c:v>
                </c:pt>
                <c:pt idx="7">
                  <c:v>0.25</c:v>
                </c:pt>
                <c:pt idx="8">
                  <c:v>0.41666666666666963</c:v>
                </c:pt>
                <c:pt idx="9">
                  <c:v>0.58333333333333337</c:v>
                </c:pt>
                <c:pt idx="10">
                  <c:v>0.75000000000000477</c:v>
                </c:pt>
                <c:pt idx="11">
                  <c:v>0.91666666666666652</c:v>
                </c:pt>
              </c:numCache>
            </c:numRef>
          </c:xVal>
          <c:yVal>
            <c:numRef>
              <c:f>PosacquisitionT!$R$2:$R$13</c:f>
              <c:numCache>
                <c:formatCode>General</c:formatCode>
                <c:ptCount val="12"/>
                <c:pt idx="0">
                  <c:v>4.5057333333333434</c:v>
                </c:pt>
                <c:pt idx="1">
                  <c:v>2.9474666666666671</c:v>
                </c:pt>
                <c:pt idx="2">
                  <c:v>1.84814074074075</c:v>
                </c:pt>
                <c:pt idx="3">
                  <c:v>2.8267481481481367</c:v>
                </c:pt>
                <c:pt idx="4">
                  <c:v>3.2325333333333339</c:v>
                </c:pt>
                <c:pt idx="5">
                  <c:v>7.6770692307692299</c:v>
                </c:pt>
                <c:pt idx="6">
                  <c:v>5.097681481481481</c:v>
                </c:pt>
                <c:pt idx="7">
                  <c:v>2.0827037037037033</c:v>
                </c:pt>
                <c:pt idx="8">
                  <c:v>2.0116740740740737</c:v>
                </c:pt>
                <c:pt idx="9">
                  <c:v>2.1194444444444427</c:v>
                </c:pt>
                <c:pt idx="10">
                  <c:v>2.5816888888888867</c:v>
                </c:pt>
                <c:pt idx="11">
                  <c:v>2.075733333333333</c:v>
                </c:pt>
              </c:numCache>
            </c:numRef>
          </c:yVal>
        </c:ser>
        <c:ser>
          <c:idx val="5"/>
          <c:order val="5"/>
          <c:tx>
            <c:v>7 targets</c:v>
          </c:tx>
          <c:spPr>
            <a:ln w="12700">
              <a:prstDash val="solid"/>
            </a:ln>
          </c:spPr>
          <c:marker>
            <c:spPr>
              <a:ln w="12700">
                <a:prstDash val="solid"/>
              </a:ln>
            </c:spPr>
          </c:marker>
          <c:xVal>
            <c:numRef>
              <c:f>PosacquisitionT!$U$2:$U$15</c:f>
              <c:numCache>
                <c:formatCode>General</c:formatCode>
                <c:ptCount val="14"/>
                <c:pt idx="0">
                  <c:v>-0.9285714285714286</c:v>
                </c:pt>
                <c:pt idx="1">
                  <c:v>-0.78571428571428559</c:v>
                </c:pt>
                <c:pt idx="2">
                  <c:v>-0.6428571428571429</c:v>
                </c:pt>
                <c:pt idx="3">
                  <c:v>-0.5</c:v>
                </c:pt>
                <c:pt idx="4">
                  <c:v>-0.35714285714286137</c:v>
                </c:pt>
                <c:pt idx="5">
                  <c:v>-0.21428571428571427</c:v>
                </c:pt>
                <c:pt idx="6">
                  <c:v>-7.1428571428571425E-2</c:v>
                </c:pt>
                <c:pt idx="7">
                  <c:v>7.1428571428571425E-2</c:v>
                </c:pt>
                <c:pt idx="8">
                  <c:v>0.21428571428571427</c:v>
                </c:pt>
                <c:pt idx="9">
                  <c:v>0.35714285714286137</c:v>
                </c:pt>
                <c:pt idx="10">
                  <c:v>0.5</c:v>
                </c:pt>
                <c:pt idx="11">
                  <c:v>0.6428571428571429</c:v>
                </c:pt>
                <c:pt idx="12">
                  <c:v>0.78571428571428559</c:v>
                </c:pt>
                <c:pt idx="13">
                  <c:v>0.9285714285714286</c:v>
                </c:pt>
              </c:numCache>
            </c:numRef>
          </c:xVal>
          <c:yVal>
            <c:numRef>
              <c:f>PosacquisitionT!$V$2:$V$15</c:f>
              <c:numCache>
                <c:formatCode>General</c:formatCode>
                <c:ptCount val="14"/>
                <c:pt idx="0">
                  <c:v>5.0208814814814806</c:v>
                </c:pt>
                <c:pt idx="1">
                  <c:v>4.0263111111111121</c:v>
                </c:pt>
                <c:pt idx="2">
                  <c:v>2.6279333333333352</c:v>
                </c:pt>
                <c:pt idx="3">
                  <c:v>2.9144074074074076</c:v>
                </c:pt>
                <c:pt idx="4">
                  <c:v>2.6024222222222222</c:v>
                </c:pt>
                <c:pt idx="5">
                  <c:v>4.2922888888888888</c:v>
                </c:pt>
                <c:pt idx="6">
                  <c:v>9.3466000000000005</c:v>
                </c:pt>
                <c:pt idx="7">
                  <c:v>3.8150148148147967</c:v>
                </c:pt>
                <c:pt idx="8">
                  <c:v>3.5687037037037039</c:v>
                </c:pt>
                <c:pt idx="9">
                  <c:v>2.6211037037037035</c:v>
                </c:pt>
                <c:pt idx="10">
                  <c:v>2.8022666666666667</c:v>
                </c:pt>
                <c:pt idx="11">
                  <c:v>2.1150074074074081</c:v>
                </c:pt>
                <c:pt idx="12">
                  <c:v>2.4424296296296077</c:v>
                </c:pt>
                <c:pt idx="13">
                  <c:v>3.0487076923077012</c:v>
                </c:pt>
              </c:numCache>
            </c:numRef>
          </c:yVal>
        </c:ser>
        <c:ser>
          <c:idx val="6"/>
          <c:order val="6"/>
          <c:tx>
            <c:v>8 targets</c:v>
          </c:tx>
          <c:spPr>
            <a:ln w="12700">
              <a:prstDash val="solid"/>
            </a:ln>
          </c:spPr>
          <c:marker>
            <c:spPr>
              <a:ln w="12700">
                <a:prstDash val="solid"/>
              </a:ln>
            </c:spPr>
          </c:marker>
          <c:xVal>
            <c:numRef>
              <c:f>PosacquisitionT!$Y$2:$Y$17</c:f>
              <c:numCache>
                <c:formatCode>General</c:formatCode>
                <c:ptCount val="16"/>
                <c:pt idx="0">
                  <c:v>-0.9375</c:v>
                </c:pt>
                <c:pt idx="1">
                  <c:v>-0.8125</c:v>
                </c:pt>
                <c:pt idx="2">
                  <c:v>-0.6875</c:v>
                </c:pt>
                <c:pt idx="3">
                  <c:v>-0.5625</c:v>
                </c:pt>
                <c:pt idx="4">
                  <c:v>-0.43750000000000233</c:v>
                </c:pt>
                <c:pt idx="5">
                  <c:v>-0.31250000000000233</c:v>
                </c:pt>
                <c:pt idx="6">
                  <c:v>-0.18750000000000044</c:v>
                </c:pt>
                <c:pt idx="7">
                  <c:v>-6.25E-2</c:v>
                </c:pt>
                <c:pt idx="8">
                  <c:v>6.25E-2</c:v>
                </c:pt>
                <c:pt idx="9">
                  <c:v>0.18750000000000044</c:v>
                </c:pt>
                <c:pt idx="10">
                  <c:v>0.31250000000000233</c:v>
                </c:pt>
                <c:pt idx="11">
                  <c:v>0.43750000000000233</c:v>
                </c:pt>
                <c:pt idx="12">
                  <c:v>0.5625</c:v>
                </c:pt>
                <c:pt idx="13">
                  <c:v>0.6875</c:v>
                </c:pt>
                <c:pt idx="14">
                  <c:v>0.8125</c:v>
                </c:pt>
                <c:pt idx="15">
                  <c:v>0.9375</c:v>
                </c:pt>
              </c:numCache>
            </c:numRef>
          </c:xVal>
          <c:yVal>
            <c:numRef>
              <c:f>PosacquisitionT!$Z$2:$Z$17</c:f>
              <c:numCache>
                <c:formatCode>General</c:formatCode>
                <c:ptCount val="16"/>
                <c:pt idx="0">
                  <c:v>5.8449555555554777</c:v>
                </c:pt>
                <c:pt idx="1">
                  <c:v>3.1100222222222218</c:v>
                </c:pt>
                <c:pt idx="2">
                  <c:v>2.6844740740740742</c:v>
                </c:pt>
                <c:pt idx="3">
                  <c:v>3.1833481481481489</c:v>
                </c:pt>
                <c:pt idx="4">
                  <c:v>2.9789555555555554</c:v>
                </c:pt>
                <c:pt idx="5">
                  <c:v>3.0476000000000005</c:v>
                </c:pt>
                <c:pt idx="6">
                  <c:v>5.0937111111111122</c:v>
                </c:pt>
                <c:pt idx="7">
                  <c:v>11.234408695652148</c:v>
                </c:pt>
                <c:pt idx="8">
                  <c:v>3.5500592592592577</c:v>
                </c:pt>
                <c:pt idx="9">
                  <c:v>4.2656666666666672</c:v>
                </c:pt>
                <c:pt idx="10">
                  <c:v>3.1790518518518542</c:v>
                </c:pt>
                <c:pt idx="11">
                  <c:v>2.3030444444444447</c:v>
                </c:pt>
                <c:pt idx="12">
                  <c:v>2.1938518518518602</c:v>
                </c:pt>
                <c:pt idx="13">
                  <c:v>2.6475333333333402</c:v>
                </c:pt>
                <c:pt idx="14">
                  <c:v>2.2339777777778127</c:v>
                </c:pt>
                <c:pt idx="15">
                  <c:v>3.9060923076923082</c:v>
                </c:pt>
              </c:numCache>
            </c:numRef>
          </c:yVal>
        </c:ser>
        <c:axId val="73357184"/>
        <c:axId val="73376128"/>
      </c:scatterChart>
      <c:valAx>
        <c:axId val="73357184"/>
        <c:scaling>
          <c:orientation val="minMax"/>
          <c:max val="1"/>
          <c:min val="-1"/>
        </c:scaling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GB" sz="2400" dirty="0"/>
                  <a:t>Position of </a:t>
                </a:r>
                <a:r>
                  <a:rPr lang="en-GB" sz="2400" dirty="0" smtClean="0"/>
                  <a:t>Twist Target</a:t>
                </a:r>
                <a:endParaRPr lang="en-GB" sz="2400" dirty="0"/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73376128"/>
        <c:crosses val="autoZero"/>
        <c:crossBetween val="midCat"/>
      </c:valAx>
      <c:valAx>
        <c:axId val="7337612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GB" sz="2000" b="0" dirty="0"/>
                  <a:t>Time to </a:t>
                </a:r>
                <a:r>
                  <a:rPr lang="en-GB" sz="2000" b="0" dirty="0" smtClean="0"/>
                  <a:t>acquire</a:t>
                </a:r>
                <a:r>
                  <a:rPr lang="en-GB" sz="2000" b="0" baseline="0" dirty="0" smtClean="0"/>
                  <a:t> </a:t>
                </a:r>
                <a:r>
                  <a:rPr lang="en-GB" sz="2000" b="0" dirty="0" smtClean="0"/>
                  <a:t>target </a:t>
                </a:r>
                <a:r>
                  <a:rPr lang="en-GB" sz="2000" b="0" dirty="0"/>
                  <a:t>(s)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33571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763599887741647"/>
          <c:y val="4.8411559674123007E-2"/>
          <c:w val="0.29762393315301938"/>
          <c:h val="0.37873575688009176"/>
        </c:manualLayout>
      </c:layout>
      <c:spPr>
        <a:solidFill>
          <a:schemeClr val="bg1"/>
        </a:solidFill>
      </c:spPr>
      <c:txPr>
        <a:bodyPr/>
        <a:lstStyle/>
        <a:p>
          <a:pPr>
            <a:defRPr sz="1800"/>
          </a:pPr>
          <a:endParaRPr lang="en-US"/>
        </a:p>
      </c:txPr>
    </c:legend>
    <c:plotVisOnly val="1"/>
  </c:chart>
  <c:spPr>
    <a:solidFill>
      <a:schemeClr val="bg1"/>
    </a:solidFill>
  </c:sp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076025429898743E-2"/>
          <c:y val="5.8721609131819834E-2"/>
          <c:w val="0.85336316089457442"/>
          <c:h val="0.72333210874048248"/>
        </c:manualLayout>
      </c:layout>
      <c:scatterChart>
        <c:scatterStyle val="lineMarker"/>
        <c:ser>
          <c:idx val="0"/>
          <c:order val="0"/>
          <c:tx>
            <c:v>2 targets</c:v>
          </c:tx>
          <c:spPr>
            <a:ln w="12700">
              <a:prstDash val="solid"/>
            </a:ln>
          </c:spPr>
          <c:marker>
            <c:spPr>
              <a:ln w="12700">
                <a:prstDash val="solid"/>
              </a:ln>
            </c:spPr>
          </c:marker>
          <c:xVal>
            <c:numRef>
              <c:f>PosacquisitionB!$A$2:$A$5</c:f>
              <c:numCache>
                <c:formatCode>General</c:formatCode>
                <c:ptCount val="4"/>
                <c:pt idx="0">
                  <c:v>-0.75000000000000488</c:v>
                </c:pt>
                <c:pt idx="1">
                  <c:v>-0.25</c:v>
                </c:pt>
                <c:pt idx="2">
                  <c:v>0.25</c:v>
                </c:pt>
                <c:pt idx="3">
                  <c:v>0.75000000000000488</c:v>
                </c:pt>
              </c:numCache>
            </c:numRef>
          </c:xVal>
          <c:yVal>
            <c:numRef>
              <c:f>PosacquisitionB!$B$2:$B$5</c:f>
              <c:numCache>
                <c:formatCode>General</c:formatCode>
                <c:ptCount val="4"/>
                <c:pt idx="0">
                  <c:v>0.68500000000000194</c:v>
                </c:pt>
                <c:pt idx="1">
                  <c:v>0.89577777777777912</c:v>
                </c:pt>
                <c:pt idx="2">
                  <c:v>0.85625925925925961</c:v>
                </c:pt>
                <c:pt idx="3">
                  <c:v>0.61307407407408343</c:v>
                </c:pt>
              </c:numCache>
            </c:numRef>
          </c:yVal>
        </c:ser>
        <c:ser>
          <c:idx val="1"/>
          <c:order val="1"/>
          <c:tx>
            <c:v>3 targets</c:v>
          </c:tx>
          <c:spPr>
            <a:ln w="12700" cap="sq">
              <a:prstDash val="solid"/>
            </a:ln>
          </c:spPr>
          <c:marker>
            <c:spPr>
              <a:ln w="12700" cap="sq">
                <a:prstDash val="solid"/>
              </a:ln>
            </c:spPr>
          </c:marker>
          <c:xVal>
            <c:numRef>
              <c:f>PosacquisitionB!$E$2:$E$7</c:f>
              <c:numCache>
                <c:formatCode>General</c:formatCode>
                <c:ptCount val="6"/>
                <c:pt idx="0">
                  <c:v>-0.8333333333333337</c:v>
                </c:pt>
                <c:pt idx="1">
                  <c:v>-0.5</c:v>
                </c:pt>
                <c:pt idx="2">
                  <c:v>-0.16666666666666669</c:v>
                </c:pt>
                <c:pt idx="3">
                  <c:v>0.16666666666666669</c:v>
                </c:pt>
                <c:pt idx="4">
                  <c:v>0.5</c:v>
                </c:pt>
                <c:pt idx="5">
                  <c:v>0.8333333333333337</c:v>
                </c:pt>
              </c:numCache>
            </c:numRef>
          </c:xVal>
          <c:yVal>
            <c:numRef>
              <c:f>PosacquisitionB!$F$2:$F$7</c:f>
              <c:numCache>
                <c:formatCode>General</c:formatCode>
                <c:ptCount val="6"/>
                <c:pt idx="0">
                  <c:v>0.86200000000000065</c:v>
                </c:pt>
                <c:pt idx="1">
                  <c:v>0.86300000000000165</c:v>
                </c:pt>
                <c:pt idx="2">
                  <c:v>1.0239259259259259</c:v>
                </c:pt>
                <c:pt idx="3">
                  <c:v>0.93848148148148125</c:v>
                </c:pt>
                <c:pt idx="4">
                  <c:v>0.76170370370370855</c:v>
                </c:pt>
                <c:pt idx="5">
                  <c:v>0.8344814814814816</c:v>
                </c:pt>
              </c:numCache>
            </c:numRef>
          </c:yVal>
        </c:ser>
        <c:ser>
          <c:idx val="2"/>
          <c:order val="2"/>
          <c:tx>
            <c:v>4 targets</c:v>
          </c:tx>
          <c:spPr>
            <a:ln w="12700" cap="rnd">
              <a:prstDash val="solid"/>
            </a:ln>
          </c:spPr>
          <c:marker>
            <c:spPr>
              <a:ln w="12700" cap="rnd">
                <a:prstDash val="solid"/>
              </a:ln>
            </c:spPr>
          </c:marker>
          <c:xVal>
            <c:numRef>
              <c:f>PosacquisitionB!$I$2:$I$9</c:f>
              <c:numCache>
                <c:formatCode>General</c:formatCode>
                <c:ptCount val="8"/>
                <c:pt idx="0">
                  <c:v>-0.87500000000000488</c:v>
                </c:pt>
                <c:pt idx="1">
                  <c:v>-0.62500000000000488</c:v>
                </c:pt>
                <c:pt idx="2">
                  <c:v>-0.37500000000000239</c:v>
                </c:pt>
                <c:pt idx="3">
                  <c:v>-0.125</c:v>
                </c:pt>
                <c:pt idx="4">
                  <c:v>0.125</c:v>
                </c:pt>
                <c:pt idx="5">
                  <c:v>0.37500000000000239</c:v>
                </c:pt>
                <c:pt idx="6">
                  <c:v>0.62500000000000488</c:v>
                </c:pt>
                <c:pt idx="7">
                  <c:v>0.87500000000000488</c:v>
                </c:pt>
              </c:numCache>
            </c:numRef>
          </c:xVal>
          <c:yVal>
            <c:numRef>
              <c:f>PosacquisitionB!$J$2:$J$9</c:f>
              <c:numCache>
                <c:formatCode>General</c:formatCode>
                <c:ptCount val="8"/>
                <c:pt idx="0">
                  <c:v>0.95629629629629664</c:v>
                </c:pt>
                <c:pt idx="1">
                  <c:v>1.0281851851851853</c:v>
                </c:pt>
                <c:pt idx="2">
                  <c:v>1.2351851851851838</c:v>
                </c:pt>
                <c:pt idx="3">
                  <c:v>1.2540740740740739</c:v>
                </c:pt>
                <c:pt idx="4">
                  <c:v>1.2946666666666669</c:v>
                </c:pt>
                <c:pt idx="5">
                  <c:v>1.1252592592592594</c:v>
                </c:pt>
                <c:pt idx="6">
                  <c:v>1.016925925925926</c:v>
                </c:pt>
                <c:pt idx="7">
                  <c:v>1.0205555555555561</c:v>
                </c:pt>
              </c:numCache>
            </c:numRef>
          </c:yVal>
        </c:ser>
        <c:ser>
          <c:idx val="3"/>
          <c:order val="3"/>
          <c:tx>
            <c:v>5 targets</c:v>
          </c:tx>
          <c:spPr>
            <a:ln w="12700">
              <a:prstDash val="solid"/>
            </a:ln>
          </c:spPr>
          <c:marker>
            <c:spPr>
              <a:ln w="12700">
                <a:prstDash val="solid"/>
              </a:ln>
            </c:spPr>
          </c:marker>
          <c:xVal>
            <c:numRef>
              <c:f>PosacquisitionB!$M$2:$M$11</c:f>
              <c:numCache>
                <c:formatCode>General</c:formatCode>
                <c:ptCount val="10"/>
                <c:pt idx="0">
                  <c:v>-0.9</c:v>
                </c:pt>
                <c:pt idx="1">
                  <c:v>-0.70000000000000062</c:v>
                </c:pt>
                <c:pt idx="2">
                  <c:v>-0.5</c:v>
                </c:pt>
                <c:pt idx="3">
                  <c:v>-0.30000000000000032</c:v>
                </c:pt>
                <c:pt idx="4">
                  <c:v>-0.1</c:v>
                </c:pt>
                <c:pt idx="5">
                  <c:v>0.1</c:v>
                </c:pt>
                <c:pt idx="6">
                  <c:v>0.30000000000000032</c:v>
                </c:pt>
                <c:pt idx="7">
                  <c:v>0.5</c:v>
                </c:pt>
                <c:pt idx="8">
                  <c:v>0.70000000000000062</c:v>
                </c:pt>
                <c:pt idx="9">
                  <c:v>0.9</c:v>
                </c:pt>
              </c:numCache>
            </c:numRef>
          </c:xVal>
          <c:yVal>
            <c:numRef>
              <c:f>PosacquisitionB!$N$2:$N$11</c:f>
              <c:numCache>
                <c:formatCode>General</c:formatCode>
                <c:ptCount val="10"/>
                <c:pt idx="0">
                  <c:v>0.99377777777777754</c:v>
                </c:pt>
                <c:pt idx="1">
                  <c:v>1.1404814814814821</c:v>
                </c:pt>
                <c:pt idx="2">
                  <c:v>1.2707037037037041</c:v>
                </c:pt>
                <c:pt idx="3">
                  <c:v>1.6935185185185291</c:v>
                </c:pt>
                <c:pt idx="4">
                  <c:v>1.7120000000000026</c:v>
                </c:pt>
                <c:pt idx="5">
                  <c:v>1.8582962962962959</c:v>
                </c:pt>
                <c:pt idx="6">
                  <c:v>1.6992222222222224</c:v>
                </c:pt>
                <c:pt idx="7">
                  <c:v>1.1116296296296238</c:v>
                </c:pt>
                <c:pt idx="8">
                  <c:v>1.1626296296296295</c:v>
                </c:pt>
                <c:pt idx="9">
                  <c:v>1.1365185185185307</c:v>
                </c:pt>
              </c:numCache>
            </c:numRef>
          </c:yVal>
        </c:ser>
        <c:ser>
          <c:idx val="4"/>
          <c:order val="4"/>
          <c:tx>
            <c:v>6 targets</c:v>
          </c:tx>
          <c:spPr>
            <a:ln w="12700">
              <a:prstDash val="solid"/>
            </a:ln>
          </c:spPr>
          <c:marker>
            <c:spPr>
              <a:ln w="12700">
                <a:prstDash val="solid"/>
              </a:ln>
            </c:spPr>
          </c:marker>
          <c:xVal>
            <c:numRef>
              <c:f>PosacquisitionB!$Q$2:$Q$13</c:f>
              <c:numCache>
                <c:formatCode>General</c:formatCode>
                <c:ptCount val="12"/>
                <c:pt idx="0">
                  <c:v>-0.91666666666666652</c:v>
                </c:pt>
                <c:pt idx="1">
                  <c:v>-0.75000000000000488</c:v>
                </c:pt>
                <c:pt idx="2">
                  <c:v>-0.58333333333333359</c:v>
                </c:pt>
                <c:pt idx="3">
                  <c:v>-0.41666666666666974</c:v>
                </c:pt>
                <c:pt idx="4">
                  <c:v>-0.25</c:v>
                </c:pt>
                <c:pt idx="5">
                  <c:v>-8.3333333333333565E-2</c:v>
                </c:pt>
                <c:pt idx="6">
                  <c:v>8.3333333333333565E-2</c:v>
                </c:pt>
                <c:pt idx="7">
                  <c:v>0.25</c:v>
                </c:pt>
                <c:pt idx="8">
                  <c:v>0.41666666666666974</c:v>
                </c:pt>
                <c:pt idx="9">
                  <c:v>0.58333333333333359</c:v>
                </c:pt>
                <c:pt idx="10">
                  <c:v>0.75000000000000488</c:v>
                </c:pt>
                <c:pt idx="11">
                  <c:v>0.91666666666666652</c:v>
                </c:pt>
              </c:numCache>
            </c:numRef>
          </c:xVal>
          <c:yVal>
            <c:numRef>
              <c:f>PosacquisitionB!$R$2:$R$13</c:f>
              <c:numCache>
                <c:formatCode>General</c:formatCode>
                <c:ptCount val="12"/>
                <c:pt idx="0">
                  <c:v>1.0207037037037041</c:v>
                </c:pt>
                <c:pt idx="1">
                  <c:v>1.123925925925926</c:v>
                </c:pt>
                <c:pt idx="2">
                  <c:v>1.3310740740740736</c:v>
                </c:pt>
                <c:pt idx="3">
                  <c:v>1.547037037037037</c:v>
                </c:pt>
                <c:pt idx="4">
                  <c:v>2.0302592592592577</c:v>
                </c:pt>
                <c:pt idx="5">
                  <c:v>3.8766296296295901</c:v>
                </c:pt>
                <c:pt idx="6">
                  <c:v>2.2134444444444443</c:v>
                </c:pt>
                <c:pt idx="7">
                  <c:v>2.3849259259259261</c:v>
                </c:pt>
                <c:pt idx="8">
                  <c:v>1.5548148148148146</c:v>
                </c:pt>
                <c:pt idx="9">
                  <c:v>1.1197407407407407</c:v>
                </c:pt>
                <c:pt idx="10">
                  <c:v>1.4078518518518519</c:v>
                </c:pt>
                <c:pt idx="11">
                  <c:v>1.4090740740740639</c:v>
                </c:pt>
              </c:numCache>
            </c:numRef>
          </c:yVal>
        </c:ser>
        <c:ser>
          <c:idx val="5"/>
          <c:order val="5"/>
          <c:tx>
            <c:v>7 targets</c:v>
          </c:tx>
          <c:spPr>
            <a:ln w="12700">
              <a:prstDash val="solid"/>
            </a:ln>
          </c:spPr>
          <c:marker>
            <c:spPr>
              <a:ln w="12700">
                <a:prstDash val="solid"/>
              </a:ln>
            </c:spPr>
          </c:marker>
          <c:xVal>
            <c:numRef>
              <c:f>PosacquisitionB!$U$2:$U$15</c:f>
              <c:numCache>
                <c:formatCode>General</c:formatCode>
                <c:ptCount val="14"/>
                <c:pt idx="0">
                  <c:v>-0.9285714285714286</c:v>
                </c:pt>
                <c:pt idx="1">
                  <c:v>-0.78571428571428559</c:v>
                </c:pt>
                <c:pt idx="2">
                  <c:v>-0.6428571428571429</c:v>
                </c:pt>
                <c:pt idx="3">
                  <c:v>-0.5</c:v>
                </c:pt>
                <c:pt idx="4">
                  <c:v>-0.35714285714286143</c:v>
                </c:pt>
                <c:pt idx="5">
                  <c:v>-0.21428571428571427</c:v>
                </c:pt>
                <c:pt idx="6">
                  <c:v>-7.1428571428571494E-2</c:v>
                </c:pt>
                <c:pt idx="7">
                  <c:v>7.1428571428571494E-2</c:v>
                </c:pt>
                <c:pt idx="8">
                  <c:v>0.21428571428571427</c:v>
                </c:pt>
                <c:pt idx="9">
                  <c:v>0.35714285714286143</c:v>
                </c:pt>
                <c:pt idx="10">
                  <c:v>0.5</c:v>
                </c:pt>
                <c:pt idx="11">
                  <c:v>0.6428571428571429</c:v>
                </c:pt>
                <c:pt idx="12">
                  <c:v>0.78571428571428559</c:v>
                </c:pt>
                <c:pt idx="13">
                  <c:v>0.9285714285714286</c:v>
                </c:pt>
              </c:numCache>
            </c:numRef>
          </c:xVal>
          <c:yVal>
            <c:numRef>
              <c:f>PosacquisitionB!$V$2:$V$15</c:f>
              <c:numCache>
                <c:formatCode>General</c:formatCode>
                <c:ptCount val="14"/>
                <c:pt idx="0">
                  <c:v>1.3482962962962959</c:v>
                </c:pt>
                <c:pt idx="1">
                  <c:v>1.4722222222222219</c:v>
                </c:pt>
                <c:pt idx="2">
                  <c:v>1.2985555555555561</c:v>
                </c:pt>
                <c:pt idx="3">
                  <c:v>1.7046296296296222</c:v>
                </c:pt>
                <c:pt idx="4">
                  <c:v>1.973185185185186</c:v>
                </c:pt>
                <c:pt idx="5">
                  <c:v>2.0626666666666664</c:v>
                </c:pt>
                <c:pt idx="6">
                  <c:v>3.1450740740740746</c:v>
                </c:pt>
                <c:pt idx="7">
                  <c:v>2.0722222222222224</c:v>
                </c:pt>
                <c:pt idx="8">
                  <c:v>2.4061481481481377</c:v>
                </c:pt>
                <c:pt idx="9">
                  <c:v>2.0790370370370392</c:v>
                </c:pt>
                <c:pt idx="10">
                  <c:v>1.5691851851851848</c:v>
                </c:pt>
                <c:pt idx="11">
                  <c:v>1.5626666666666664</c:v>
                </c:pt>
                <c:pt idx="12">
                  <c:v>1.4395185185185184</c:v>
                </c:pt>
                <c:pt idx="13">
                  <c:v>1.4636296296296167</c:v>
                </c:pt>
              </c:numCache>
            </c:numRef>
          </c:yVal>
        </c:ser>
        <c:ser>
          <c:idx val="6"/>
          <c:order val="6"/>
          <c:tx>
            <c:v>8 targets</c:v>
          </c:tx>
          <c:spPr>
            <a:ln w="12700">
              <a:prstDash val="solid"/>
            </a:ln>
          </c:spPr>
          <c:marker>
            <c:spPr>
              <a:ln w="12700">
                <a:prstDash val="solid"/>
              </a:ln>
            </c:spPr>
          </c:marker>
          <c:xVal>
            <c:numRef>
              <c:f>PosacquisitionB!$Y$2:$Y$17</c:f>
              <c:numCache>
                <c:formatCode>General</c:formatCode>
                <c:ptCount val="16"/>
                <c:pt idx="0">
                  <c:v>-0.9375</c:v>
                </c:pt>
                <c:pt idx="1">
                  <c:v>-0.8125</c:v>
                </c:pt>
                <c:pt idx="2">
                  <c:v>-0.68750000000000133</c:v>
                </c:pt>
                <c:pt idx="3">
                  <c:v>-0.5625</c:v>
                </c:pt>
                <c:pt idx="4">
                  <c:v>-0.43750000000000239</c:v>
                </c:pt>
                <c:pt idx="5">
                  <c:v>-0.31250000000000239</c:v>
                </c:pt>
                <c:pt idx="6">
                  <c:v>-0.18750000000000044</c:v>
                </c:pt>
                <c:pt idx="7">
                  <c:v>-6.2500000000000139E-2</c:v>
                </c:pt>
                <c:pt idx="8">
                  <c:v>6.2500000000000139E-2</c:v>
                </c:pt>
                <c:pt idx="9">
                  <c:v>0.18750000000000044</c:v>
                </c:pt>
                <c:pt idx="10">
                  <c:v>0.31250000000000239</c:v>
                </c:pt>
                <c:pt idx="11">
                  <c:v>0.43750000000000239</c:v>
                </c:pt>
                <c:pt idx="12">
                  <c:v>0.5625</c:v>
                </c:pt>
                <c:pt idx="13">
                  <c:v>0.68750000000000133</c:v>
                </c:pt>
                <c:pt idx="14">
                  <c:v>0.8125</c:v>
                </c:pt>
                <c:pt idx="15">
                  <c:v>0.9375</c:v>
                </c:pt>
              </c:numCache>
            </c:numRef>
          </c:xVal>
          <c:yVal>
            <c:numRef>
              <c:f>PosacquisitionB!$Z$2:$Z$17</c:f>
              <c:numCache>
                <c:formatCode>General</c:formatCode>
                <c:ptCount val="16"/>
                <c:pt idx="0">
                  <c:v>1.3892592592592594</c:v>
                </c:pt>
                <c:pt idx="1">
                  <c:v>1.4787037037037041</c:v>
                </c:pt>
                <c:pt idx="2">
                  <c:v>1.4196296296296154</c:v>
                </c:pt>
                <c:pt idx="3">
                  <c:v>1.6277777777777775</c:v>
                </c:pt>
                <c:pt idx="4">
                  <c:v>2.3263333333333334</c:v>
                </c:pt>
                <c:pt idx="5">
                  <c:v>2.4170740740740739</c:v>
                </c:pt>
                <c:pt idx="6">
                  <c:v>2.6212592592592587</c:v>
                </c:pt>
                <c:pt idx="7">
                  <c:v>5.6853333333333413</c:v>
                </c:pt>
                <c:pt idx="8">
                  <c:v>2.4848148148148144</c:v>
                </c:pt>
                <c:pt idx="9">
                  <c:v>2.4587407407407404</c:v>
                </c:pt>
                <c:pt idx="10">
                  <c:v>2.4469629629629632</c:v>
                </c:pt>
                <c:pt idx="11">
                  <c:v>2.0869629629629642</c:v>
                </c:pt>
                <c:pt idx="12">
                  <c:v>1.5087037037037041</c:v>
                </c:pt>
                <c:pt idx="13">
                  <c:v>1.8797037037037041</c:v>
                </c:pt>
                <c:pt idx="14">
                  <c:v>1.7325185185185261</c:v>
                </c:pt>
                <c:pt idx="15">
                  <c:v>1.6618888888888901</c:v>
                </c:pt>
              </c:numCache>
            </c:numRef>
          </c:yVal>
        </c:ser>
        <c:axId val="73184384"/>
        <c:axId val="73186688"/>
      </c:scatterChart>
      <c:valAx>
        <c:axId val="73184384"/>
        <c:scaling>
          <c:orientation val="minMax"/>
          <c:max val="1"/>
          <c:min val="-1"/>
        </c:scaling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GB" sz="2400" dirty="0"/>
                  <a:t>Position </a:t>
                </a:r>
                <a:r>
                  <a:rPr lang="en-GB" sz="2400" dirty="0" smtClean="0"/>
                  <a:t>of Bend </a:t>
                </a:r>
                <a:r>
                  <a:rPr lang="en-GB" sz="2400" dirty="0"/>
                  <a:t>Target</a:t>
                </a:r>
              </a:p>
            </c:rich>
          </c:tx>
          <c:layout>
            <c:manualLayout>
              <c:xMode val="edge"/>
              <c:yMode val="edge"/>
              <c:x val="0.16014543700010422"/>
              <c:y val="0.87195993460731214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73186688"/>
        <c:crosses val="autoZero"/>
        <c:crossBetween val="midCat"/>
      </c:valAx>
      <c:valAx>
        <c:axId val="7318668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GB" sz="2000" b="0" dirty="0"/>
                  <a:t>Time to </a:t>
                </a:r>
                <a:r>
                  <a:rPr lang="en-GB" sz="2000" b="0" dirty="0" smtClean="0"/>
                  <a:t>acquire target </a:t>
                </a:r>
                <a:r>
                  <a:rPr lang="en-GB" sz="2000" b="0" dirty="0"/>
                  <a:t>(s)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31843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0865912366234363"/>
          <c:y val="5.2804619533812019E-2"/>
          <c:w val="0.26670346180971016"/>
          <c:h val="0.390369656102384"/>
        </c:manualLayout>
      </c:layout>
      <c:spPr>
        <a:solidFill>
          <a:schemeClr val="bg1"/>
        </a:solidFill>
      </c:spPr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solidFill>
      <a:schemeClr val="bg1"/>
    </a:solidFill>
    <a:ln>
      <a:prstDash val="solid"/>
    </a:ln>
  </c:spPr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0.60562</cdr:x>
      <cdr:y>0.16965</cdr:y>
    </cdr:from>
    <cdr:to>
      <cdr:x>0.70407</cdr:x>
      <cdr:y>0.32045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92367" y="572874"/>
          <a:ext cx="551439" cy="5091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GB" sz="2000"/>
            <a:t>Twist</a:t>
          </a:r>
        </a:p>
      </cdr:txBody>
    </cdr:sp>
  </cdr:relSizeAnchor>
  <cdr:relSizeAnchor xmlns:cdr="http://schemas.openxmlformats.org/drawingml/2006/chartDrawing">
    <cdr:from>
      <cdr:x>0.52588</cdr:x>
      <cdr:y>0.54505</cdr:y>
    </cdr:from>
    <cdr:to>
      <cdr:x>0.62433</cdr:x>
      <cdr:y>0.69584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45700" y="1840487"/>
          <a:ext cx="551438" cy="509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GB" sz="2000"/>
            <a:t>Bend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5B98B-B2F8-4C14-A5C3-FB9B861AD6FF}" type="datetimeFigureOut">
              <a:rPr lang="en-US" smtClean="0"/>
              <a:pPr/>
              <a:t>7/3/2009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6DCFF-B615-4853-A2B4-7E8AC236166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DCFF-B615-4853-A2B4-7E8AC2361667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DCFF-B615-4853-A2B4-7E8AC2361667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DCFF-B615-4853-A2B4-7E8AC2361667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09081-C00B-43EC-AE2F-7E9B95142F14}" type="slidenum">
              <a:rPr lang="en-GB" smtClean="0"/>
              <a:pPr/>
              <a:t>12</a:t>
            </a:fld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36B80C-11F6-4482-9CD7-643F96C019E3}" type="slidenum">
              <a:rPr lang="en-GB" smtClean="0"/>
              <a:pPr/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DCFF-B615-4853-A2B4-7E8AC2361667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368D1-2C4B-459D-90C7-000BDF107FDA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CA0F63-8BDD-4F17-9B3C-E63D2392929C}" type="slidenum">
              <a:rPr lang="en-GB" smtClean="0"/>
              <a:pPr/>
              <a:t>16</a:t>
            </a:fld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09081-C00B-43EC-AE2F-7E9B95142F14}" type="slidenum">
              <a:rPr lang="en-GB" smtClean="0"/>
              <a:pPr/>
              <a:t>17</a:t>
            </a:fld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35EA0-1486-4851-824E-AFD40E71CCA4}" type="slidenum">
              <a:rPr lang="en-GB" smtClean="0"/>
              <a:pPr/>
              <a:t>18</a:t>
            </a:fld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DE6BB5-4080-45F4-9FA3-ED5832166C98}" type="slidenum">
              <a:rPr lang="en-GB" smtClean="0"/>
              <a:pPr/>
              <a:t>19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46BD1-D245-4FB3-8EFC-D14D9FA96D45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DCFF-B615-4853-A2B4-7E8AC2361667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DCFF-B615-4853-A2B4-7E8AC2361667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DCFF-B615-4853-A2B4-7E8AC2361667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DCFF-B615-4853-A2B4-7E8AC2361667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DCFF-B615-4853-A2B4-7E8AC2361667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DCFF-B615-4853-A2B4-7E8AC2361667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DCFF-B615-4853-A2B4-7E8AC2361667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DCFF-B615-4853-A2B4-7E8AC2361667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DCFF-B615-4853-A2B4-7E8AC2361667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DCFF-B615-4853-A2B4-7E8AC2361667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46BD1-D245-4FB3-8EFC-D14D9FA96D45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DCFF-B615-4853-A2B4-7E8AC2361667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DCFF-B615-4853-A2B4-7E8AC2361667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DCFF-B615-4853-A2B4-7E8AC2361667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DCFF-B615-4853-A2B4-7E8AC2361667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D10C3-E9AA-453E-8254-066B062C1ABF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DCFF-B615-4853-A2B4-7E8AC2361667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DCFF-B615-4853-A2B4-7E8AC2361667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DCFF-B615-4853-A2B4-7E8AC2361667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DCFF-B615-4853-A2B4-7E8AC2361667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DCFF-B615-4853-A2B4-7E8AC2361667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46BD1-D245-4FB3-8EFC-D14D9FA96D45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DCFF-B615-4853-A2B4-7E8AC2361667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DCFF-B615-4853-A2B4-7E8AC2361667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DCFF-B615-4853-A2B4-7E8AC2361667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DCFF-B615-4853-A2B4-7E8AC2361667}" type="slidenum">
              <a:rPr lang="en-GB" smtClean="0"/>
              <a:pPr/>
              <a:t>43</a:t>
            </a:fld>
            <a:endParaRPr lang="en-GB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DCFF-B615-4853-A2B4-7E8AC2361667}" type="slidenum">
              <a:rPr lang="en-GB" smtClean="0"/>
              <a:pPr/>
              <a:t>44</a:t>
            </a:fld>
            <a:endParaRPr lang="en-GB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DCFF-B615-4853-A2B4-7E8AC2361667}" type="slidenum">
              <a:rPr lang="en-GB" smtClean="0"/>
              <a:pPr/>
              <a:t>45</a:t>
            </a:fld>
            <a:endParaRPr lang="en-GB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DCFF-B615-4853-A2B4-7E8AC2361667}" type="slidenum">
              <a:rPr lang="en-GB" smtClean="0"/>
              <a:pPr/>
              <a:t>46</a:t>
            </a:fld>
            <a:endParaRPr lang="en-GB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DCFF-B615-4853-A2B4-7E8AC2361667}" type="slidenum">
              <a:rPr lang="en-GB" smtClean="0"/>
              <a:pPr/>
              <a:t>47</a:t>
            </a:fld>
            <a:endParaRPr lang="en-GB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DCFF-B615-4853-A2B4-7E8AC2361667}" type="slidenum">
              <a:rPr lang="en-GB" smtClean="0"/>
              <a:pPr/>
              <a:t>48</a:t>
            </a:fld>
            <a:endParaRPr lang="en-GB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DCFF-B615-4853-A2B4-7E8AC2361667}" type="slidenum">
              <a:rPr lang="en-GB" smtClean="0"/>
              <a:pPr/>
              <a:t>49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DCFF-B615-4853-A2B4-7E8AC2361667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DCFF-B615-4853-A2B4-7E8AC2361667}" type="slidenum">
              <a:rPr lang="en-GB" smtClean="0"/>
              <a:pPr/>
              <a:t>50</a:t>
            </a:fld>
            <a:endParaRPr lang="en-GB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DCFF-B615-4853-A2B4-7E8AC2361667}" type="slidenum">
              <a:rPr lang="en-GB" smtClean="0"/>
              <a:pPr/>
              <a:t>51</a:t>
            </a:fld>
            <a:endParaRPr lang="en-GB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46BD1-D245-4FB3-8EFC-D14D9FA96D45}" type="slidenum">
              <a:rPr lang="en-GB" smtClean="0"/>
              <a:pPr/>
              <a:t>52</a:t>
            </a:fld>
            <a:endParaRPr lang="en-GB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46BD1-D245-4FB3-8EFC-D14D9FA96D45}" type="slidenum">
              <a:rPr lang="en-GB" smtClean="0"/>
              <a:pPr/>
              <a:t>53</a:t>
            </a:fld>
            <a:endParaRPr lang="en-GB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DCFF-B615-4853-A2B4-7E8AC2361667}" type="slidenum">
              <a:rPr lang="en-GB" smtClean="0"/>
              <a:pPr/>
              <a:t>54</a:t>
            </a:fld>
            <a:endParaRPr lang="en-GB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DCFF-B615-4853-A2B4-7E8AC2361667}" type="slidenum">
              <a:rPr lang="en-GB" smtClean="0"/>
              <a:pPr/>
              <a:t>55</a:t>
            </a:fld>
            <a:endParaRPr lang="en-GB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DCFF-B615-4853-A2B4-7E8AC2361667}" type="slidenum">
              <a:rPr lang="en-GB" smtClean="0"/>
              <a:pPr/>
              <a:t>56</a:t>
            </a:fld>
            <a:endParaRPr lang="en-GB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DCFF-B615-4853-A2B4-7E8AC2361667}" type="slidenum">
              <a:rPr lang="en-GB" smtClean="0"/>
              <a:pPr/>
              <a:t>57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DCFF-B615-4853-A2B4-7E8AC2361667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DCFF-B615-4853-A2B4-7E8AC2361667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DCFF-B615-4853-A2B4-7E8AC2361667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DCFF-B615-4853-A2B4-7E8AC2361667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0A48-393B-4D0F-8DEC-1BB258B06BBE}" type="datetimeFigureOut">
              <a:rPr lang="en-US" smtClean="0"/>
              <a:pPr/>
              <a:t>7/3/2009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0A48-393B-4D0F-8DEC-1BB258B06BBE}" type="datetimeFigureOut">
              <a:rPr lang="en-US" smtClean="0"/>
              <a:pPr/>
              <a:t>7/3/2009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0A48-393B-4D0F-8DEC-1BB258B06BBE}" type="datetimeFigureOut">
              <a:rPr lang="en-US" smtClean="0"/>
              <a:pPr/>
              <a:t>7/3/2009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6974" y="274926"/>
            <a:ext cx="8230054" cy="501588"/>
          </a:xfrm>
          <a:prstGeom prst="rect">
            <a:avLst/>
          </a:prstGeom>
        </p:spPr>
        <p:txBody>
          <a:bodyPr lIns="64008" tIns="32004" rIns="64008" bIns="32004"/>
          <a:lstStyle>
            <a:lvl1pPr>
              <a:defRPr sz="40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255255"/>
            <a:ext cx="3780971" cy="43472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703310" y="1255713"/>
            <a:ext cx="3962400" cy="43465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74" y="274926"/>
            <a:ext cx="8230054" cy="501588"/>
          </a:xfrm>
          <a:prstGeom prst="rect">
            <a:avLst/>
          </a:prstGeom>
        </p:spPr>
        <p:txBody>
          <a:bodyPr lIns="64008" tIns="32004" rIns="64008" bIns="32004"/>
          <a:lstStyle>
            <a:lvl1pPr>
              <a:defRPr sz="40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255255"/>
            <a:ext cx="8243888" cy="43472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0A48-393B-4D0F-8DEC-1BB258B06BBE}" type="datetimeFigureOut">
              <a:rPr lang="en-US" smtClean="0"/>
              <a:pPr/>
              <a:t>7/3/2009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0A48-393B-4D0F-8DEC-1BB258B06BBE}" type="datetimeFigureOut">
              <a:rPr lang="en-US" smtClean="0"/>
              <a:pPr/>
              <a:t>7/3/2009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0A48-393B-4D0F-8DEC-1BB258B06BBE}" type="datetimeFigureOut">
              <a:rPr lang="en-US" smtClean="0"/>
              <a:pPr/>
              <a:t>7/3/2009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0A48-393B-4D0F-8DEC-1BB258B06BBE}" type="datetimeFigureOut">
              <a:rPr lang="en-US" smtClean="0"/>
              <a:pPr/>
              <a:t>7/3/2009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0A48-393B-4D0F-8DEC-1BB258B06BBE}" type="datetimeFigureOut">
              <a:rPr lang="en-US" smtClean="0"/>
              <a:pPr/>
              <a:t>7/3/2009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0A48-393B-4D0F-8DEC-1BB258B06BBE}" type="datetimeFigureOut">
              <a:rPr lang="en-US" smtClean="0"/>
              <a:pPr/>
              <a:t>7/3/2009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0A48-393B-4D0F-8DEC-1BB258B06BBE}" type="datetimeFigureOut">
              <a:rPr lang="en-US" smtClean="0"/>
              <a:pPr/>
              <a:t>7/3/2009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0A48-393B-4D0F-8DEC-1BB258B06BBE}" type="datetimeFigureOut">
              <a:rPr lang="en-US" smtClean="0"/>
              <a:pPr/>
              <a:t>7/3/2009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ab_PP_Banner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9218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7747"/>
            <a:ext cx="8229600" cy="4168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" pitchFamily="34" charset="0"/>
              </a:defRPr>
            </a:lvl1pPr>
          </a:lstStyle>
          <a:p>
            <a:fld id="{105B0A48-393B-4D0F-8DEC-1BB258B06BBE}" type="datetimeFigureOut">
              <a:rPr lang="en-US" smtClean="0"/>
              <a:pPr/>
              <a:t>7/3/2009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" pitchFamily="34" charset="0"/>
              </a:defRPr>
            </a:lvl1pPr>
          </a:lstStyle>
          <a:p>
            <a:fld id="{41EB6EB7-295C-4852-9B00-99BFD212F73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B0F0"/>
          </a:solidFill>
          <a:latin typeface="Sego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hyperlink" Target="http://www.comp.lancs.ac.uk/~hazas/A18desk.jpg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ws\Desktop\jws-summerschool-sensecam-somniloquy-forcesensing-secondlight\Somniloquy.wmv" TargetMode="Externa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ws\Desktop\jws-summerschool-sensecam-somniloquy-forcesensing-secondlight\Force%20Sensing%20Pervasive%20short.wmv" TargetMode="Externa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cam-01-srv\dfsroot\users\jws\jws-summerschool-sensecam-somniloquy-forcesensing-secondlight\SecondLight%20for%20TAB.wmv" TargetMode="External"/><Relationship Id="rId4" Type="http://schemas.openxmlformats.org/officeDocument/2006/relationships/image" Target="../media/image3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ws\Desktop\jws-summerschool-sensecam-somniloquy-forcesensing-secondlight\RomeBig.wmv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New Hardware Enabling New User Experiences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James Scott</a:t>
            </a:r>
          </a:p>
          <a:p>
            <a:r>
              <a:rPr lang="en-GB" dirty="0" smtClean="0"/>
              <a:t>Sensors and Devices Group</a:t>
            </a:r>
          </a:p>
          <a:p>
            <a:r>
              <a:rPr lang="en-GB" dirty="0" smtClean="0"/>
              <a:t>Microsoft Research Cambridge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Results </a:t>
            </a:r>
          </a:p>
        </p:txBody>
      </p:sp>
      <p:sp>
        <p:nvSpPr>
          <p:cNvPr id="18437" name="Text Box 15"/>
          <p:cNvSpPr txBox="1">
            <a:spLocks noChangeArrowheads="1"/>
          </p:cNvSpPr>
          <p:nvPr/>
        </p:nvSpPr>
        <p:spPr bwMode="auto">
          <a:xfrm>
            <a:off x="2214546" y="1785926"/>
            <a:ext cx="5724525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GB" sz="2400" b="0" dirty="0">
                <a:latin typeface="Verdana" pitchFamily="34" charset="0"/>
              </a:rPr>
              <a:t>Memory of an event over time</a:t>
            </a:r>
          </a:p>
        </p:txBody>
      </p:sp>
      <p:sp>
        <p:nvSpPr>
          <p:cNvPr id="18438" name="Text Box 16"/>
          <p:cNvSpPr txBox="1">
            <a:spLocks noChangeArrowheads="1"/>
          </p:cNvSpPr>
          <p:nvPr/>
        </p:nvSpPr>
        <p:spPr bwMode="auto">
          <a:xfrm>
            <a:off x="1909763" y="5895975"/>
            <a:ext cx="6742112" cy="341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GB" b="0"/>
              <a:t>Time elapsed since event</a:t>
            </a:r>
          </a:p>
        </p:txBody>
      </p:sp>
      <p:sp>
        <p:nvSpPr>
          <p:cNvPr id="18439" name="Text Box 49"/>
          <p:cNvSpPr txBox="1">
            <a:spLocks noChangeArrowheads="1"/>
          </p:cNvSpPr>
          <p:nvPr/>
        </p:nvSpPr>
        <p:spPr bwMode="auto">
          <a:xfrm rot="-5400000">
            <a:off x="-63500" y="3702051"/>
            <a:ext cx="2808287" cy="341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GB" b="0"/>
              <a:t>% Recall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204788" y="5289550"/>
            <a:ext cx="1536700" cy="1177925"/>
            <a:chOff x="67" y="2893"/>
            <a:chExt cx="1498" cy="815"/>
          </a:xfrm>
        </p:grpSpPr>
        <p:grpSp>
          <p:nvGrpSpPr>
            <p:cNvPr id="3" name="Group 40"/>
            <p:cNvGrpSpPr>
              <a:grpSpLocks/>
            </p:cNvGrpSpPr>
            <p:nvPr/>
          </p:nvGrpSpPr>
          <p:grpSpPr bwMode="auto">
            <a:xfrm>
              <a:off x="67" y="3204"/>
              <a:ext cx="1498" cy="198"/>
              <a:chOff x="67" y="3204"/>
              <a:chExt cx="1498" cy="198"/>
            </a:xfrm>
          </p:grpSpPr>
          <p:sp>
            <p:nvSpPr>
              <p:cNvPr id="18451" name="Rectangle 31"/>
              <p:cNvSpPr>
                <a:spLocks noChangeArrowheads="1"/>
              </p:cNvSpPr>
              <p:nvPr/>
            </p:nvSpPr>
            <p:spPr bwMode="auto">
              <a:xfrm>
                <a:off x="67" y="3227"/>
                <a:ext cx="182" cy="152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8452" name="Text Box 32"/>
              <p:cNvSpPr txBox="1">
                <a:spLocks noChangeArrowheads="1"/>
              </p:cNvSpPr>
              <p:nvPr/>
            </p:nvSpPr>
            <p:spPr bwMode="auto">
              <a:xfrm>
                <a:off x="249" y="3204"/>
                <a:ext cx="1316" cy="19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spcAft>
                    <a:spcPct val="20000"/>
                  </a:spcAft>
                </a:pPr>
                <a:r>
                  <a:rPr lang="en-GB" sz="1400" b="0">
                    <a:latin typeface="Verdana" pitchFamily="34" charset="0"/>
                  </a:rPr>
                  <a:t>Written diary</a:t>
                </a:r>
              </a:p>
            </p:txBody>
          </p:sp>
        </p:grpSp>
        <p:grpSp>
          <p:nvGrpSpPr>
            <p:cNvPr id="4" name="Group 41"/>
            <p:cNvGrpSpPr>
              <a:grpSpLocks/>
            </p:cNvGrpSpPr>
            <p:nvPr/>
          </p:nvGrpSpPr>
          <p:grpSpPr bwMode="auto">
            <a:xfrm>
              <a:off x="67" y="3510"/>
              <a:ext cx="1407" cy="198"/>
              <a:chOff x="67" y="3510"/>
              <a:chExt cx="1407" cy="198"/>
            </a:xfrm>
          </p:grpSpPr>
          <p:sp>
            <p:nvSpPr>
              <p:cNvPr id="18449" name="Text Box 34"/>
              <p:cNvSpPr txBox="1">
                <a:spLocks noChangeArrowheads="1"/>
              </p:cNvSpPr>
              <p:nvPr/>
            </p:nvSpPr>
            <p:spPr bwMode="auto">
              <a:xfrm>
                <a:off x="249" y="3510"/>
                <a:ext cx="1225" cy="19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spcAft>
                    <a:spcPct val="20000"/>
                  </a:spcAft>
                </a:pPr>
                <a:r>
                  <a:rPr lang="en-GB" sz="1400" b="0">
                    <a:latin typeface="Verdana" pitchFamily="34" charset="0"/>
                  </a:rPr>
                  <a:t>SenseCam</a:t>
                </a:r>
              </a:p>
            </p:txBody>
          </p:sp>
          <p:sp>
            <p:nvSpPr>
              <p:cNvPr id="18450" name="Rectangle 35"/>
              <p:cNvSpPr>
                <a:spLocks noChangeArrowheads="1"/>
              </p:cNvSpPr>
              <p:nvPr/>
            </p:nvSpPr>
            <p:spPr bwMode="auto">
              <a:xfrm>
                <a:off x="67" y="3552"/>
                <a:ext cx="182" cy="137"/>
              </a:xfrm>
              <a:prstGeom prst="rect">
                <a:avLst/>
              </a:prstGeom>
              <a:solidFill>
                <a:srgbClr val="00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</p:grpSp>
        <p:grpSp>
          <p:nvGrpSpPr>
            <p:cNvPr id="5" name="Group 36"/>
            <p:cNvGrpSpPr>
              <a:grpSpLocks/>
            </p:cNvGrpSpPr>
            <p:nvPr/>
          </p:nvGrpSpPr>
          <p:grpSpPr bwMode="auto">
            <a:xfrm>
              <a:off x="67" y="2893"/>
              <a:ext cx="1089" cy="198"/>
              <a:chOff x="67" y="2898"/>
              <a:chExt cx="1089" cy="198"/>
            </a:xfrm>
          </p:grpSpPr>
          <p:sp>
            <p:nvSpPr>
              <p:cNvPr id="18447" name="Rectangle 37"/>
              <p:cNvSpPr>
                <a:spLocks noChangeArrowheads="1"/>
              </p:cNvSpPr>
              <p:nvPr/>
            </p:nvSpPr>
            <p:spPr bwMode="auto">
              <a:xfrm>
                <a:off x="67" y="2925"/>
                <a:ext cx="182" cy="13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8448" name="Text Box 38"/>
              <p:cNvSpPr txBox="1">
                <a:spLocks noChangeArrowheads="1"/>
              </p:cNvSpPr>
              <p:nvPr/>
            </p:nvSpPr>
            <p:spPr bwMode="auto">
              <a:xfrm>
                <a:off x="249" y="2898"/>
                <a:ext cx="907" cy="19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spcAft>
                    <a:spcPct val="20000"/>
                  </a:spcAft>
                </a:pPr>
                <a:r>
                  <a:rPr lang="en-GB" sz="1400" b="0">
                    <a:latin typeface="Verdana" pitchFamily="34" charset="0"/>
                  </a:rPr>
                  <a:t>Baseline</a:t>
                </a:r>
              </a:p>
            </p:txBody>
          </p:sp>
        </p:grpSp>
      </p:grpSp>
      <p:sp>
        <p:nvSpPr>
          <p:cNvPr id="18442" name="TextBox 1"/>
          <p:cNvSpPr txBox="1">
            <a:spLocks noChangeArrowheads="1"/>
          </p:cNvSpPr>
          <p:nvPr/>
        </p:nvSpPr>
        <p:spPr bwMode="auto">
          <a:xfrm>
            <a:off x="2746375" y="5607050"/>
            <a:ext cx="1419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000" b="0" i="1">
                <a:latin typeface="Verdana" pitchFamily="34" charset="0"/>
              </a:rPr>
              <a:t>(days)</a:t>
            </a:r>
          </a:p>
        </p:txBody>
      </p:sp>
      <p:graphicFrame>
        <p:nvGraphicFramePr>
          <p:cNvPr id="23" name="Chart 22"/>
          <p:cNvGraphicFramePr/>
          <p:nvPr/>
        </p:nvGraphicFramePr>
        <p:xfrm>
          <a:off x="1537397" y="2080009"/>
          <a:ext cx="7254911" cy="3627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Tm="3639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Results </a:t>
            </a:r>
          </a:p>
        </p:txBody>
      </p:sp>
      <p:sp>
        <p:nvSpPr>
          <p:cNvPr id="19462" name="Text Box 16"/>
          <p:cNvSpPr txBox="1">
            <a:spLocks noChangeArrowheads="1"/>
          </p:cNvSpPr>
          <p:nvPr/>
        </p:nvSpPr>
        <p:spPr bwMode="auto">
          <a:xfrm>
            <a:off x="1909763" y="5895975"/>
            <a:ext cx="6742112" cy="341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GB" b="0"/>
              <a:t>Time elapsed since event</a:t>
            </a:r>
          </a:p>
        </p:txBody>
      </p:sp>
      <p:sp>
        <p:nvSpPr>
          <p:cNvPr id="19463" name="Text Box 49"/>
          <p:cNvSpPr txBox="1">
            <a:spLocks noChangeArrowheads="1"/>
          </p:cNvSpPr>
          <p:nvPr/>
        </p:nvSpPr>
        <p:spPr bwMode="auto">
          <a:xfrm rot="-5400000">
            <a:off x="-63500" y="3702051"/>
            <a:ext cx="2808287" cy="341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GB" b="0"/>
              <a:t>% Recall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204788" y="5289550"/>
            <a:ext cx="1536700" cy="1177925"/>
            <a:chOff x="67" y="2893"/>
            <a:chExt cx="1498" cy="815"/>
          </a:xfrm>
        </p:grpSpPr>
        <p:grpSp>
          <p:nvGrpSpPr>
            <p:cNvPr id="3" name="Group 40"/>
            <p:cNvGrpSpPr>
              <a:grpSpLocks/>
            </p:cNvGrpSpPr>
            <p:nvPr/>
          </p:nvGrpSpPr>
          <p:grpSpPr bwMode="auto">
            <a:xfrm>
              <a:off x="67" y="3204"/>
              <a:ext cx="1498" cy="198"/>
              <a:chOff x="67" y="3204"/>
              <a:chExt cx="1498" cy="198"/>
            </a:xfrm>
          </p:grpSpPr>
          <p:sp>
            <p:nvSpPr>
              <p:cNvPr id="19475" name="Rectangle 31"/>
              <p:cNvSpPr>
                <a:spLocks noChangeArrowheads="1"/>
              </p:cNvSpPr>
              <p:nvPr/>
            </p:nvSpPr>
            <p:spPr bwMode="auto">
              <a:xfrm>
                <a:off x="67" y="3227"/>
                <a:ext cx="182" cy="152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9476" name="Text Box 32"/>
              <p:cNvSpPr txBox="1">
                <a:spLocks noChangeArrowheads="1"/>
              </p:cNvSpPr>
              <p:nvPr/>
            </p:nvSpPr>
            <p:spPr bwMode="auto">
              <a:xfrm>
                <a:off x="249" y="3204"/>
                <a:ext cx="1316" cy="19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spcAft>
                    <a:spcPct val="20000"/>
                  </a:spcAft>
                </a:pPr>
                <a:r>
                  <a:rPr lang="en-GB" sz="1400" b="0">
                    <a:latin typeface="Verdana" pitchFamily="34" charset="0"/>
                  </a:rPr>
                  <a:t>Written diary</a:t>
                </a:r>
              </a:p>
            </p:txBody>
          </p:sp>
        </p:grpSp>
        <p:grpSp>
          <p:nvGrpSpPr>
            <p:cNvPr id="4" name="Group 41"/>
            <p:cNvGrpSpPr>
              <a:grpSpLocks/>
            </p:cNvGrpSpPr>
            <p:nvPr/>
          </p:nvGrpSpPr>
          <p:grpSpPr bwMode="auto">
            <a:xfrm>
              <a:off x="67" y="3510"/>
              <a:ext cx="1407" cy="198"/>
              <a:chOff x="67" y="3510"/>
              <a:chExt cx="1407" cy="198"/>
            </a:xfrm>
          </p:grpSpPr>
          <p:sp>
            <p:nvSpPr>
              <p:cNvPr id="19473" name="Text Box 34"/>
              <p:cNvSpPr txBox="1">
                <a:spLocks noChangeArrowheads="1"/>
              </p:cNvSpPr>
              <p:nvPr/>
            </p:nvSpPr>
            <p:spPr bwMode="auto">
              <a:xfrm>
                <a:off x="249" y="3510"/>
                <a:ext cx="1225" cy="19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spcAft>
                    <a:spcPct val="20000"/>
                  </a:spcAft>
                </a:pPr>
                <a:r>
                  <a:rPr lang="en-GB" sz="1400" b="0">
                    <a:latin typeface="Verdana" pitchFamily="34" charset="0"/>
                  </a:rPr>
                  <a:t>SenseCam</a:t>
                </a:r>
              </a:p>
            </p:txBody>
          </p:sp>
          <p:sp>
            <p:nvSpPr>
              <p:cNvPr id="19474" name="Rectangle 35"/>
              <p:cNvSpPr>
                <a:spLocks noChangeArrowheads="1"/>
              </p:cNvSpPr>
              <p:nvPr/>
            </p:nvSpPr>
            <p:spPr bwMode="auto">
              <a:xfrm>
                <a:off x="67" y="3552"/>
                <a:ext cx="182" cy="137"/>
              </a:xfrm>
              <a:prstGeom prst="rect">
                <a:avLst/>
              </a:prstGeom>
              <a:solidFill>
                <a:srgbClr val="00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</p:grpSp>
        <p:grpSp>
          <p:nvGrpSpPr>
            <p:cNvPr id="5" name="Group 36"/>
            <p:cNvGrpSpPr>
              <a:grpSpLocks/>
            </p:cNvGrpSpPr>
            <p:nvPr/>
          </p:nvGrpSpPr>
          <p:grpSpPr bwMode="auto">
            <a:xfrm>
              <a:off x="67" y="2893"/>
              <a:ext cx="1089" cy="198"/>
              <a:chOff x="67" y="2898"/>
              <a:chExt cx="1089" cy="198"/>
            </a:xfrm>
          </p:grpSpPr>
          <p:sp>
            <p:nvSpPr>
              <p:cNvPr id="19471" name="Rectangle 37"/>
              <p:cNvSpPr>
                <a:spLocks noChangeArrowheads="1"/>
              </p:cNvSpPr>
              <p:nvPr/>
            </p:nvSpPr>
            <p:spPr bwMode="auto">
              <a:xfrm>
                <a:off x="67" y="2925"/>
                <a:ext cx="182" cy="13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9472" name="Text Box 38"/>
              <p:cNvSpPr txBox="1">
                <a:spLocks noChangeArrowheads="1"/>
              </p:cNvSpPr>
              <p:nvPr/>
            </p:nvSpPr>
            <p:spPr bwMode="auto">
              <a:xfrm>
                <a:off x="249" y="2898"/>
                <a:ext cx="907" cy="19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spcAft>
                    <a:spcPct val="20000"/>
                  </a:spcAft>
                </a:pPr>
                <a:r>
                  <a:rPr lang="en-GB" sz="1400" b="0">
                    <a:latin typeface="Verdana" pitchFamily="34" charset="0"/>
                  </a:rPr>
                  <a:t>Baseline</a:t>
                </a:r>
              </a:p>
            </p:txBody>
          </p:sp>
        </p:grp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76228-ECE1-4FCE-93A0-D476149D1BFB}" type="slidenum">
              <a:rPr lang="en-US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466" name="TextBox 1"/>
          <p:cNvSpPr txBox="1">
            <a:spLocks noChangeArrowheads="1"/>
          </p:cNvSpPr>
          <p:nvPr/>
        </p:nvSpPr>
        <p:spPr bwMode="auto">
          <a:xfrm>
            <a:off x="2746375" y="5607050"/>
            <a:ext cx="1419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000" b="0" i="1">
                <a:latin typeface="Verdana" pitchFamily="34" charset="0"/>
              </a:rPr>
              <a:t>(days)</a:t>
            </a:r>
          </a:p>
        </p:txBody>
      </p:sp>
      <p:graphicFrame>
        <p:nvGraphicFramePr>
          <p:cNvPr id="23" name="Chart 22"/>
          <p:cNvGraphicFramePr/>
          <p:nvPr/>
        </p:nvGraphicFramePr>
        <p:xfrm>
          <a:off x="1537397" y="2080009"/>
          <a:ext cx="7254911" cy="3627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2214546" y="1785926"/>
            <a:ext cx="5724525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GB" sz="2400" b="0" dirty="0">
                <a:latin typeface="Verdana" pitchFamily="34" charset="0"/>
              </a:rPr>
              <a:t>Memory of an event over time</a:t>
            </a:r>
          </a:p>
        </p:txBody>
      </p:sp>
    </p:spTree>
  </p:cSld>
  <p:clrMapOvr>
    <a:masterClrMapping/>
  </p:clrMapOvr>
  <p:transition advTm="3639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fMRI</a:t>
            </a:r>
            <a:r>
              <a:rPr lang="en-GB" dirty="0" smtClean="0"/>
              <a:t> Study with Mrs B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idx="1"/>
          </p:nvPr>
        </p:nvSpPr>
        <p:spPr>
          <a:xfrm>
            <a:off x="457200" y="2117747"/>
            <a:ext cx="8401080" cy="4168773"/>
          </a:xfrm>
        </p:spPr>
        <p:txBody>
          <a:bodyPr/>
          <a:lstStyle/>
          <a:p>
            <a:r>
              <a:rPr lang="en-GB" dirty="0" smtClean="0"/>
              <a:t>Studying physiological effects of SenseCam using </a:t>
            </a:r>
            <a:r>
              <a:rPr lang="en-GB" dirty="0" err="1" smtClean="0"/>
              <a:t>fMRI</a:t>
            </a:r>
            <a:r>
              <a:rPr lang="en-GB" dirty="0" smtClean="0"/>
              <a:t> machine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2" descr="http://neurophilosophy.files.wordpress.com/2006/09/img_09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714752"/>
            <a:ext cx="3404317" cy="2681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Design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09575" y="1762125"/>
            <a:ext cx="8333592" cy="4838700"/>
          </a:xfrm>
        </p:spPr>
        <p:txBody>
          <a:bodyPr>
            <a:normAutofit fontScale="92500" lnSpcReduction="20000"/>
          </a:bodyPr>
          <a:lstStyle/>
          <a:p>
            <a:pPr lvl="1" eaLnBrk="1" hangingPunct="1">
              <a:buFont typeface="Arial" charset="0"/>
              <a:buChar char="•"/>
            </a:pPr>
            <a:r>
              <a:rPr lang="en-GB" dirty="0" smtClean="0"/>
              <a:t>Experimental condition (‘SenseCam’)</a:t>
            </a:r>
          </a:p>
          <a:p>
            <a:pPr lvl="2" eaLnBrk="1" hangingPunct="1">
              <a:buFont typeface="Segoe" pitchFamily="34" charset="0"/>
              <a:buChar char="–"/>
            </a:pPr>
            <a:r>
              <a:rPr lang="en-GB" dirty="0" smtClean="0"/>
              <a:t>Trip away 4.5 weeks before scan </a:t>
            </a:r>
          </a:p>
          <a:p>
            <a:pPr lvl="2" eaLnBrk="1" hangingPunct="1">
              <a:buFont typeface="Segoe" pitchFamily="34" charset="0"/>
              <a:buChar char="–"/>
            </a:pPr>
            <a:r>
              <a:rPr lang="en-GB" dirty="0" smtClean="0"/>
              <a:t>SenseCam used to rehearse memorable weekend</a:t>
            </a:r>
          </a:p>
          <a:p>
            <a:pPr lvl="2" eaLnBrk="1" hangingPunct="1">
              <a:buFont typeface="Segoe" pitchFamily="34" charset="0"/>
              <a:buChar char="–"/>
            </a:pPr>
            <a:r>
              <a:rPr lang="en-GB" dirty="0" smtClean="0"/>
              <a:t>Rehearsal continued until 1 week before scan</a:t>
            </a:r>
          </a:p>
          <a:p>
            <a:pPr lvl="2" eaLnBrk="1" hangingPunct="1">
              <a:buFont typeface="Segoe" pitchFamily="34" charset="0"/>
              <a:buChar char="–"/>
            </a:pPr>
            <a:r>
              <a:rPr lang="en-GB" dirty="0" smtClean="0"/>
              <a:t>50 images presented</a:t>
            </a:r>
          </a:p>
          <a:p>
            <a:pPr lvl="2" eaLnBrk="1" hangingPunct="1"/>
            <a:endParaRPr lang="en-GB" sz="1800" dirty="0" smtClean="0"/>
          </a:p>
          <a:p>
            <a:pPr lvl="1" eaLnBrk="1" hangingPunct="1">
              <a:buFont typeface="Arial" charset="0"/>
              <a:buChar char="•"/>
            </a:pPr>
            <a:r>
              <a:rPr lang="en-GB" dirty="0" smtClean="0"/>
              <a:t>Control condition (‘Written’) </a:t>
            </a:r>
          </a:p>
          <a:p>
            <a:pPr lvl="2" eaLnBrk="1" hangingPunct="1">
              <a:buFont typeface="Segoe" pitchFamily="34" charset="0"/>
              <a:buChar char="–"/>
            </a:pPr>
            <a:r>
              <a:rPr lang="en-GB" dirty="0" smtClean="0"/>
              <a:t>Trip away 3.5 weeks before scan </a:t>
            </a:r>
          </a:p>
          <a:p>
            <a:pPr lvl="2" eaLnBrk="1" hangingPunct="1">
              <a:buFont typeface="Segoe" pitchFamily="34" charset="0"/>
              <a:buChar char="–"/>
            </a:pPr>
            <a:r>
              <a:rPr lang="en-GB" dirty="0" smtClean="0"/>
              <a:t>Written diary used to rehearse memorable weekend</a:t>
            </a:r>
          </a:p>
          <a:p>
            <a:pPr lvl="2" eaLnBrk="1" hangingPunct="1">
              <a:buFont typeface="Segoe" pitchFamily="34" charset="0"/>
              <a:buChar char="–"/>
            </a:pPr>
            <a:r>
              <a:rPr lang="en-GB" dirty="0" smtClean="0"/>
              <a:t>Rehearsal continued until day of scan</a:t>
            </a:r>
          </a:p>
          <a:p>
            <a:pPr lvl="2" eaLnBrk="1" hangingPunct="1">
              <a:buFont typeface="Segoe" pitchFamily="34" charset="0"/>
              <a:buChar char="–"/>
            </a:pPr>
            <a:r>
              <a:rPr lang="en-GB" dirty="0" smtClean="0"/>
              <a:t>50 images presented</a:t>
            </a:r>
          </a:p>
          <a:p>
            <a:pPr lvl="1" eaLnBrk="1" hangingPunct="1">
              <a:buFont typeface="Arial" charset="0"/>
              <a:buNone/>
            </a:pPr>
            <a:endParaRPr lang="en-GB" sz="1400" dirty="0" smtClean="0"/>
          </a:p>
          <a:p>
            <a:pPr lvl="1" eaLnBrk="1" hangingPunct="1"/>
            <a:endParaRPr lang="en-GB" sz="1400" dirty="0" smtClean="0"/>
          </a:p>
          <a:p>
            <a:pPr lvl="1" eaLnBrk="1" hangingPunct="1">
              <a:buFontTx/>
              <a:buNone/>
            </a:pPr>
            <a:r>
              <a:rPr lang="en-GB" sz="2000" dirty="0" smtClean="0"/>
              <a:t>	</a:t>
            </a:r>
            <a:endParaRPr lang="en-GB" sz="2000" i="1" dirty="0" smtClean="0"/>
          </a:p>
          <a:p>
            <a:endParaRPr lang="en-GB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09575" y="2019300"/>
            <a:ext cx="8480425" cy="4457700"/>
          </a:xfrm>
        </p:spPr>
        <p:txBody>
          <a:bodyPr>
            <a:normAutofit fontScale="92500"/>
          </a:bodyPr>
          <a:lstStyle/>
          <a:p>
            <a:pPr lvl="1" eaLnBrk="1" hangingPunct="1">
              <a:buFont typeface="Arial" charset="0"/>
              <a:buChar char="•"/>
            </a:pPr>
            <a:r>
              <a:rPr lang="en-GB" dirty="0" smtClean="0"/>
              <a:t>Control condition (‘Not Reviewed’)</a:t>
            </a:r>
          </a:p>
          <a:p>
            <a:pPr lvl="2" eaLnBrk="1" hangingPunct="1">
              <a:buFont typeface="Segoe" pitchFamily="34" charset="0"/>
              <a:buChar char="–"/>
            </a:pPr>
            <a:r>
              <a:rPr lang="en-GB" dirty="0" smtClean="0"/>
              <a:t>Trip away 6.5 weeks before scan </a:t>
            </a:r>
          </a:p>
          <a:p>
            <a:pPr lvl="2" eaLnBrk="1" hangingPunct="1">
              <a:buFont typeface="Segoe" pitchFamily="34" charset="0"/>
              <a:buChar char="–"/>
            </a:pPr>
            <a:r>
              <a:rPr lang="en-GB" dirty="0" smtClean="0"/>
              <a:t>No rehearsal of memorable weekend</a:t>
            </a:r>
          </a:p>
          <a:p>
            <a:pPr lvl="2" eaLnBrk="1" hangingPunct="1">
              <a:buFont typeface="Segoe" pitchFamily="34" charset="0"/>
              <a:buChar char="–"/>
            </a:pPr>
            <a:r>
              <a:rPr lang="en-GB" dirty="0" smtClean="0"/>
              <a:t>25 images presented</a:t>
            </a:r>
          </a:p>
          <a:p>
            <a:pPr lvl="2" eaLnBrk="1" hangingPunct="1"/>
            <a:endParaRPr lang="en-GB" dirty="0" smtClean="0"/>
          </a:p>
          <a:p>
            <a:pPr lvl="1" eaLnBrk="1" hangingPunct="1">
              <a:buFont typeface="Arial" charset="0"/>
              <a:buChar char="•"/>
            </a:pPr>
            <a:r>
              <a:rPr lang="en-GB" dirty="0" smtClean="0"/>
              <a:t>Control condition (‘Novel’) </a:t>
            </a:r>
          </a:p>
          <a:p>
            <a:pPr lvl="2" eaLnBrk="1" hangingPunct="1">
              <a:buFont typeface="Segoe" pitchFamily="34" charset="0"/>
              <a:buChar char="–"/>
            </a:pPr>
            <a:r>
              <a:rPr lang="en-GB" dirty="0" smtClean="0"/>
              <a:t>Another person’s images viewed while being scanned</a:t>
            </a:r>
          </a:p>
          <a:p>
            <a:pPr lvl="2" eaLnBrk="1" hangingPunct="1">
              <a:buFont typeface="Segoe" pitchFamily="34" charset="0"/>
              <a:buChar char="–"/>
            </a:pPr>
            <a:r>
              <a:rPr lang="en-GB" dirty="0" smtClean="0"/>
              <a:t>25 images presented</a:t>
            </a:r>
          </a:p>
          <a:p>
            <a:pPr lvl="1" eaLnBrk="1" hangingPunct="1">
              <a:buFont typeface="Arial" charset="0"/>
              <a:buNone/>
            </a:pPr>
            <a:endParaRPr lang="en-GB" sz="1400" dirty="0" smtClean="0"/>
          </a:p>
          <a:p>
            <a:pPr lvl="1" eaLnBrk="1" hangingPunct="1"/>
            <a:endParaRPr lang="en-GB" sz="1400" dirty="0" smtClean="0"/>
          </a:p>
          <a:p>
            <a:pPr lvl="1" eaLnBrk="1" hangingPunct="1">
              <a:buFontTx/>
              <a:buNone/>
            </a:pPr>
            <a:r>
              <a:rPr lang="en-GB" sz="2000" dirty="0" smtClean="0"/>
              <a:t>	</a:t>
            </a:r>
            <a:endParaRPr lang="en-GB" sz="2000" i="1" dirty="0" smtClean="0"/>
          </a:p>
          <a:p>
            <a:endParaRPr lang="en-GB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09575" y="923925"/>
            <a:ext cx="8229600" cy="793750"/>
          </a:xfrm>
        </p:spPr>
        <p:txBody>
          <a:bodyPr/>
          <a:lstStyle/>
          <a:p>
            <a:r>
              <a:rPr lang="en-GB" dirty="0" smtClean="0"/>
              <a:t>User interface inside </a:t>
            </a:r>
            <a:r>
              <a:rPr lang="en-GB" dirty="0" err="1" smtClean="0"/>
              <a:t>fMRI</a:t>
            </a:r>
            <a:endParaRPr lang="en-GB" dirty="0" smtClean="0"/>
          </a:p>
        </p:txBody>
      </p:sp>
      <p:pic>
        <p:nvPicPr>
          <p:cNvPr id="11267" name="Picture 3" descr="screnshot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714488"/>
            <a:ext cx="5373666" cy="498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Behavioural results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257175" y="2230438"/>
            <a:ext cx="14716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Not reviewed v novel: </a:t>
            </a:r>
            <a:r>
              <a:rPr lang="en-GB" dirty="0">
                <a:solidFill>
                  <a:schemeClr val="bg1"/>
                </a:solidFill>
              </a:rPr>
              <a:t>not significant</a:t>
            </a:r>
          </a:p>
        </p:txBody>
      </p:sp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346075" y="4378325"/>
            <a:ext cx="13827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i="1">
                <a:solidFill>
                  <a:schemeClr val="bg1"/>
                </a:solidFill>
              </a:rPr>
              <a:t>SC v written:</a:t>
            </a:r>
          </a:p>
          <a:p>
            <a:r>
              <a:rPr lang="en-GB">
                <a:solidFill>
                  <a:schemeClr val="bg1"/>
                </a:solidFill>
              </a:rPr>
              <a:t>p&lt;0.001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1978" y="1837508"/>
            <a:ext cx="436245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fMRI</a:t>
            </a:r>
            <a:r>
              <a:rPr lang="en-GB" dirty="0" smtClean="0"/>
              <a:t> Study: Novel v. Not Reviewed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No significant differences in brain activity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31800" y="879475"/>
            <a:ext cx="8229600" cy="941388"/>
          </a:xfrm>
        </p:spPr>
        <p:txBody>
          <a:bodyPr/>
          <a:lstStyle/>
          <a:p>
            <a:r>
              <a:rPr lang="en-GB" smtClean="0"/>
              <a:t>SenseCam v. Written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 cstate="print"/>
          <a:srcRect l="5511" t="5927" r="40945" b="60370"/>
          <a:stretch>
            <a:fillRect/>
          </a:stretch>
        </p:blipFill>
        <p:spPr bwMode="auto">
          <a:xfrm>
            <a:off x="522288" y="2406650"/>
            <a:ext cx="351472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3" cstate="print"/>
          <a:srcRect l="3400" t="53101"/>
          <a:stretch>
            <a:fillRect/>
          </a:stretch>
        </p:blipFill>
        <p:spPr bwMode="auto">
          <a:xfrm>
            <a:off x="4527550" y="2374900"/>
            <a:ext cx="440531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</a:pPr>
            <a:r>
              <a:rPr lang="en-GB" dirty="0" smtClean="0"/>
              <a:t>Mrs B is no more likely to recognise pictures from an experienced, not reviewed event, than novel pictures, with </a:t>
            </a:r>
            <a:r>
              <a:rPr lang="en-GB" i="1" dirty="0" smtClean="0"/>
              <a:t>no brain differences</a:t>
            </a:r>
            <a:endParaRPr lang="en-GB" dirty="0" smtClean="0"/>
          </a:p>
          <a:p>
            <a:pPr>
              <a:buFont typeface="Arial" charset="0"/>
              <a:buChar char="•"/>
            </a:pPr>
            <a:r>
              <a:rPr lang="en-GB" dirty="0" smtClean="0"/>
              <a:t>SenseCam helps Mrs B to recall events more effectively than a diary or no method at all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When viewing SenseCam images, activity is observed across a network of regions involved in autobiographical memory</a:t>
            </a:r>
          </a:p>
          <a:p>
            <a:pPr>
              <a:buNone/>
            </a:pPr>
            <a:endParaRPr lang="en-GB" sz="1800" dirty="0" smtClean="0"/>
          </a:p>
          <a:p>
            <a:pPr>
              <a:buFont typeface="Arial" charset="0"/>
              <a:buChar char="•"/>
            </a:pPr>
            <a:endParaRPr lang="en-GB" sz="1800" dirty="0" smtClean="0">
              <a:solidFill>
                <a:schemeClr val="bg2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en-GB" sz="1400" dirty="0" smtClean="0">
              <a:solidFill>
                <a:schemeClr val="bg2"/>
              </a:solidFill>
            </a:endParaRPr>
          </a:p>
          <a:p>
            <a:pPr lvl="1" eaLnBrk="1" hangingPunct="1"/>
            <a:endParaRPr lang="en-GB" sz="1400" dirty="0" smtClean="0"/>
          </a:p>
          <a:p>
            <a:pPr lvl="1" eaLnBrk="1" hangingPunct="1">
              <a:buFontTx/>
              <a:buNone/>
            </a:pPr>
            <a:r>
              <a:rPr lang="en-GB" sz="2000" dirty="0" smtClean="0"/>
              <a:t>	</a:t>
            </a:r>
            <a:endParaRPr lang="en-GB" sz="2000" i="1" dirty="0" smtClean="0"/>
          </a:p>
          <a:p>
            <a:endParaRPr lang="en-GB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16686" y="3338516"/>
            <a:ext cx="78801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800" dirty="0">
                <a:latin typeface="Arial" charset="0"/>
              </a:rPr>
              <a:t>Alex</a:t>
            </a:r>
            <a:br>
              <a:rPr lang="en-GB" sz="1800" dirty="0">
                <a:latin typeface="Arial" charset="0"/>
              </a:rPr>
            </a:br>
            <a:r>
              <a:rPr lang="en-GB" sz="1800" dirty="0">
                <a:latin typeface="Arial" charset="0"/>
              </a:rPr>
              <a:t>Butler</a:t>
            </a:r>
          </a:p>
        </p:txBody>
      </p:sp>
      <p:pic>
        <p:nvPicPr>
          <p:cNvPr id="14" name="Picture 16" descr="Steve Hod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4958" y="1935166"/>
            <a:ext cx="1127125" cy="136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416582" y="3340103"/>
            <a:ext cx="979136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800" dirty="0">
                <a:latin typeface="Arial" charset="0"/>
              </a:rPr>
              <a:t>Steve</a:t>
            </a:r>
            <a:br>
              <a:rPr lang="en-GB" sz="1800" dirty="0">
                <a:latin typeface="Arial" charset="0"/>
              </a:rPr>
            </a:br>
            <a:r>
              <a:rPr lang="en-GB" sz="1800" dirty="0">
                <a:latin typeface="Arial" charset="0"/>
              </a:rPr>
              <a:t>Hodges</a:t>
            </a:r>
          </a:p>
        </p:txBody>
      </p:sp>
      <p:grpSp>
        <p:nvGrpSpPr>
          <p:cNvPr id="2" name="Group 21"/>
          <p:cNvGrpSpPr/>
          <p:nvPr/>
        </p:nvGrpSpPr>
        <p:grpSpPr>
          <a:xfrm>
            <a:off x="5674929" y="1935166"/>
            <a:ext cx="1147762" cy="2051268"/>
            <a:chOff x="-573881" y="4286256"/>
            <a:chExt cx="1147762" cy="2051268"/>
          </a:xfrm>
        </p:grpSpPr>
        <p:pic>
          <p:nvPicPr>
            <p:cNvPr id="23" name="Picture 31" descr="James Scott"/>
            <p:cNvPicPr>
              <a:picLocks noChangeAspect="1" noChangeArrowheads="1"/>
            </p:cNvPicPr>
            <p:nvPr/>
          </p:nvPicPr>
          <p:blipFill>
            <a:blip r:embed="rId4" cstate="print"/>
            <a:srcRect l="9409" t="4601" b="17049"/>
            <a:stretch>
              <a:fillRect/>
            </a:stretch>
          </p:blipFill>
          <p:spPr bwMode="auto">
            <a:xfrm>
              <a:off x="-573881" y="4286256"/>
              <a:ext cx="1147762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-454377" y="5691193"/>
              <a:ext cx="8572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800" dirty="0" smtClean="0">
                  <a:latin typeface="Arial" charset="0"/>
                </a:rPr>
                <a:t>James </a:t>
              </a:r>
              <a:br>
                <a:rPr lang="en-GB" sz="1800" dirty="0" smtClean="0">
                  <a:latin typeface="Arial" charset="0"/>
                </a:rPr>
              </a:br>
              <a:r>
                <a:rPr lang="en-GB" sz="1800" dirty="0" smtClean="0">
                  <a:latin typeface="Arial" charset="0"/>
                </a:rPr>
                <a:t>Scott</a:t>
              </a:r>
              <a:endParaRPr lang="en-GB" sz="1800" dirty="0">
                <a:latin typeface="Arial" charset="0"/>
              </a:endParaRPr>
            </a:p>
          </p:txBody>
        </p:sp>
      </p:grp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4000496" y="3340103"/>
            <a:ext cx="11183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800" dirty="0" smtClean="0">
                <a:latin typeface="Arial" charset="0"/>
              </a:rPr>
              <a:t>Shahram</a:t>
            </a:r>
            <a:br>
              <a:rPr lang="en-GB" sz="1800" dirty="0" smtClean="0">
                <a:latin typeface="Arial" charset="0"/>
              </a:rPr>
            </a:br>
            <a:r>
              <a:rPr lang="en-GB" sz="1800" dirty="0" smtClean="0">
                <a:latin typeface="Arial" charset="0"/>
              </a:rPr>
              <a:t>Izadi</a:t>
            </a:r>
            <a:endParaRPr lang="en-GB" sz="1800" dirty="0">
              <a:latin typeface="Arial" charset="0"/>
            </a:endParaRPr>
          </a:p>
        </p:txBody>
      </p:sp>
      <p:grpSp>
        <p:nvGrpSpPr>
          <p:cNvPr id="3" name="Group 42"/>
          <p:cNvGrpSpPr/>
          <p:nvPr/>
        </p:nvGrpSpPr>
        <p:grpSpPr>
          <a:xfrm>
            <a:off x="7372370" y="1935166"/>
            <a:ext cx="1128720" cy="2051268"/>
            <a:chOff x="5572132" y="4572008"/>
            <a:chExt cx="1128720" cy="2051268"/>
          </a:xfrm>
        </p:grpSpPr>
        <p:pic>
          <p:nvPicPr>
            <p:cNvPr id="1026" name="Picture 0" descr="nvillar.jpg"/>
            <p:cNvPicPr>
              <a:picLocks noChangeAspect="1" noChangeArrowheads="1"/>
            </p:cNvPicPr>
            <p:nvPr/>
          </p:nvPicPr>
          <p:blipFill>
            <a:blip r:embed="rId5" cstate="print"/>
            <a:srcRect l="53564" t="14404" r="16119" b="29476"/>
            <a:stretch>
              <a:fillRect/>
            </a:stretch>
          </p:blipFill>
          <p:spPr bwMode="auto">
            <a:xfrm>
              <a:off x="5572132" y="4572008"/>
              <a:ext cx="1128720" cy="1388318"/>
            </a:xfrm>
            <a:prstGeom prst="rect">
              <a:avLst/>
            </a:prstGeom>
            <a:noFill/>
          </p:spPr>
        </p:pic>
        <p:sp>
          <p:nvSpPr>
            <p:cNvPr id="42" name="Text Box 20"/>
            <p:cNvSpPr txBox="1">
              <a:spLocks noChangeArrowheads="1"/>
            </p:cNvSpPr>
            <p:nvPr/>
          </p:nvSpPr>
          <p:spPr bwMode="auto">
            <a:xfrm>
              <a:off x="5596826" y="5976945"/>
              <a:ext cx="104687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800" dirty="0" smtClean="0">
                  <a:latin typeface="Arial" charset="0"/>
                </a:rPr>
                <a:t>Nicolas Villar</a:t>
              </a:r>
              <a:endParaRPr lang="en-GB" sz="1800" dirty="0">
                <a:latin typeface="Arial" charset="0"/>
              </a:endParaRPr>
            </a:p>
          </p:txBody>
        </p:sp>
      </p:grp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Sensors and Devices group</a:t>
            </a:r>
            <a:endParaRPr lang="en-GB" dirty="0"/>
          </a:p>
        </p:txBody>
      </p:sp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6" cstate="print"/>
          <a:srcRect l="11281"/>
          <a:stretch>
            <a:fillRect/>
          </a:stretch>
        </p:blipFill>
        <p:spPr bwMode="auto">
          <a:xfrm>
            <a:off x="4000496" y="1932913"/>
            <a:ext cx="112362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 descr="C:\Users\shahrami\AppData\Local\Microsoft\Windows\Temporary Internet Files\Low\Content.IE5\J5E37C0E\467_0278_MEDIUM_DAB[1].jpg"/>
          <p:cNvPicPr>
            <a:picLocks noChangeAspect="1" noChangeArrowheads="1"/>
          </p:cNvPicPr>
          <p:nvPr/>
        </p:nvPicPr>
        <p:blipFill>
          <a:blip r:embed="rId7" cstate="print"/>
          <a:srcRect t="15625"/>
          <a:stretch>
            <a:fillRect/>
          </a:stretch>
        </p:blipFill>
        <p:spPr bwMode="auto">
          <a:xfrm>
            <a:off x="714348" y="1935166"/>
            <a:ext cx="1143008" cy="1378811"/>
          </a:xfrm>
          <a:prstGeom prst="rect">
            <a:avLst/>
          </a:prstGeom>
          <a:noFill/>
        </p:spPr>
      </p:pic>
      <p:grpSp>
        <p:nvGrpSpPr>
          <p:cNvPr id="4" name="Group 35"/>
          <p:cNvGrpSpPr/>
          <p:nvPr/>
        </p:nvGrpSpPr>
        <p:grpSpPr>
          <a:xfrm>
            <a:off x="2285984" y="4357694"/>
            <a:ext cx="4643470" cy="2133088"/>
            <a:chOff x="2214546" y="3829063"/>
            <a:chExt cx="4643470" cy="2133088"/>
          </a:xfrm>
        </p:grpSpPr>
        <p:grpSp>
          <p:nvGrpSpPr>
            <p:cNvPr id="7" name="Group 29"/>
            <p:cNvGrpSpPr/>
            <p:nvPr/>
          </p:nvGrpSpPr>
          <p:grpSpPr>
            <a:xfrm>
              <a:off x="2214546" y="3857628"/>
              <a:ext cx="4643470" cy="2104523"/>
              <a:chOff x="1285852" y="3857628"/>
              <a:chExt cx="4643470" cy="2104523"/>
            </a:xfrm>
          </p:grpSpPr>
          <p:grpSp>
            <p:nvGrpSpPr>
              <p:cNvPr id="8" name="Group 3"/>
              <p:cNvGrpSpPr>
                <a:grpSpLocks/>
              </p:cNvGrpSpPr>
              <p:nvPr/>
            </p:nvGrpSpPr>
            <p:grpSpPr bwMode="auto">
              <a:xfrm>
                <a:off x="1285852" y="3896813"/>
                <a:ext cx="1247775" cy="2065338"/>
                <a:chOff x="476" y="640"/>
                <a:chExt cx="725" cy="1301"/>
              </a:xfrm>
            </p:grpSpPr>
            <p:pic>
              <p:nvPicPr>
                <p:cNvPr id="5" name="Picture 4" descr="Emma Berry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76" y="640"/>
                  <a:ext cx="725" cy="8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84" y="1537"/>
                  <a:ext cx="505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GB" sz="1800">
                      <a:latin typeface="Arial" charset="0"/>
                    </a:rPr>
                    <a:t>Emma</a:t>
                  </a:r>
                  <a:br>
                    <a:rPr lang="en-GB" sz="1800">
                      <a:latin typeface="Arial" charset="0"/>
                    </a:rPr>
                  </a:br>
                  <a:r>
                    <a:rPr lang="en-GB" sz="1800">
                      <a:latin typeface="Arial" charset="0"/>
                    </a:rPr>
                    <a:t>Berry</a:t>
                  </a:r>
                </a:p>
              </p:txBody>
            </p:sp>
          </p:grpSp>
          <p:grpSp>
            <p:nvGrpSpPr>
              <p:cNvPr id="9" name="Group 51"/>
              <p:cNvGrpSpPr/>
              <p:nvPr/>
            </p:nvGrpSpPr>
            <p:grpSpPr>
              <a:xfrm>
                <a:off x="3000364" y="3857628"/>
                <a:ext cx="1214446" cy="2076659"/>
                <a:chOff x="6618758" y="4786322"/>
                <a:chExt cx="1214446" cy="2076659"/>
              </a:xfrm>
            </p:grpSpPr>
            <p:pic>
              <p:nvPicPr>
                <p:cNvPr id="1030" name="Picture 6" descr="\\cam-01-srv\dfsroot\Public\Photos\Interns\Darren West.jpg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 t="4677" r="-3192" b="21146"/>
                <a:stretch>
                  <a:fillRect/>
                </a:stretch>
              </p:blipFill>
              <p:spPr bwMode="auto">
                <a:xfrm>
                  <a:off x="6618758" y="4786322"/>
                  <a:ext cx="1214446" cy="1390072"/>
                </a:xfrm>
                <a:prstGeom prst="rect">
                  <a:avLst/>
                </a:prstGeom>
                <a:noFill/>
              </p:spPr>
            </p:pic>
            <p:sp>
              <p:nvSpPr>
                <p:cNvPr id="5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758139" y="6216650"/>
                  <a:ext cx="889987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GB" sz="1800" dirty="0" smtClean="0">
                      <a:latin typeface="Arial" charset="0"/>
                    </a:rPr>
                    <a:t>Darren</a:t>
                  </a:r>
                  <a:br>
                    <a:rPr lang="en-GB" sz="1800" dirty="0" smtClean="0">
                      <a:latin typeface="Arial" charset="0"/>
                    </a:rPr>
                  </a:br>
                  <a:r>
                    <a:rPr lang="en-GB" sz="1800" dirty="0" smtClean="0">
                      <a:latin typeface="Arial" charset="0"/>
                    </a:rPr>
                    <a:t>West</a:t>
                  </a:r>
                  <a:endParaRPr lang="en-GB" sz="1800" dirty="0">
                    <a:latin typeface="Arial" charset="0"/>
                  </a:endParaRPr>
                </a:p>
              </p:txBody>
            </p:sp>
          </p:grpSp>
          <p:sp>
            <p:nvSpPr>
              <p:cNvPr id="35" name="Text Box 5"/>
              <p:cNvSpPr txBox="1">
                <a:spLocks noChangeArrowheads="1"/>
              </p:cNvSpPr>
              <p:nvPr/>
            </p:nvSpPr>
            <p:spPr bwMode="auto">
              <a:xfrm>
                <a:off x="4628966" y="5282999"/>
                <a:ext cx="130035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David</a:t>
                </a:r>
                <a:br>
                  <a:rPr lang="en-GB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Molyneaux</a:t>
                </a:r>
                <a:endParaRPr lang="en-GB" sz="18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2773" name="Picture 5" descr="http://www.ubicomp.lancs.ac.uk/~molyneau/Dave.jpg"/>
            <p:cNvPicPr>
              <a:picLocks noChangeAspect="1" noChangeArrowheads="1"/>
            </p:cNvPicPr>
            <p:nvPr/>
          </p:nvPicPr>
          <p:blipFill>
            <a:blip r:embed="rId10" cstate="print"/>
            <a:srcRect l="45653"/>
            <a:stretch>
              <a:fillRect/>
            </a:stretch>
          </p:blipFill>
          <p:spPr bwMode="auto">
            <a:xfrm>
              <a:off x="5572132" y="3829063"/>
              <a:ext cx="1190618" cy="1457325"/>
            </a:xfrm>
            <a:prstGeom prst="rect">
              <a:avLst/>
            </a:prstGeom>
            <a:noFill/>
          </p:spPr>
        </p:pic>
      </p:grpSp>
      <p:grpSp>
        <p:nvGrpSpPr>
          <p:cNvPr id="31" name="Group 30"/>
          <p:cNvGrpSpPr/>
          <p:nvPr/>
        </p:nvGrpSpPr>
        <p:grpSpPr>
          <a:xfrm>
            <a:off x="7786710" y="4500570"/>
            <a:ext cx="1167144" cy="2146529"/>
            <a:chOff x="6286512" y="4357694"/>
            <a:chExt cx="1167144" cy="2146529"/>
          </a:xfrm>
        </p:grpSpPr>
        <p:pic>
          <p:nvPicPr>
            <p:cNvPr id="2050" name="Picture 2" descr="Small Photo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 l="4840" r="16089"/>
            <a:stretch>
              <a:fillRect/>
            </a:stretch>
          </p:blipFill>
          <p:spPr bwMode="auto">
            <a:xfrm>
              <a:off x="6286512" y="4357694"/>
              <a:ext cx="1167144" cy="1476062"/>
            </a:xfrm>
            <a:prstGeom prst="rect">
              <a:avLst/>
            </a:prstGeom>
            <a:noFill/>
          </p:spPr>
        </p:pic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6455038" y="5857892"/>
              <a:ext cx="83869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800" dirty="0" smtClean="0">
                  <a:solidFill>
                    <a:schemeClr val="bg1">
                      <a:lumMod val="65000"/>
                    </a:schemeClr>
                  </a:solidFill>
                  <a:latin typeface="Arial" charset="0"/>
                </a:rPr>
                <a:t>Mike</a:t>
              </a:r>
            </a:p>
            <a:p>
              <a:pPr algn="ctr"/>
              <a:r>
                <a:rPr lang="en-GB" sz="1800" dirty="0" smtClean="0">
                  <a:solidFill>
                    <a:schemeClr val="bg1">
                      <a:lumMod val="65000"/>
                    </a:schemeClr>
                  </a:solidFill>
                  <a:latin typeface="Arial" charset="0"/>
                </a:rPr>
                <a:t>Hazas</a:t>
              </a:r>
              <a:endParaRPr lang="en-GB" sz="1800" dirty="0">
                <a:solidFill>
                  <a:schemeClr val="bg1">
                    <a:lumMod val="65000"/>
                  </a:schemeClr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7772400" cy="1785949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Somniloquy</a:t>
            </a:r>
            <a:r>
              <a:rPr lang="en-GB" dirty="0" smtClean="0"/>
              <a:t>*</a:t>
            </a:r>
            <a:br>
              <a:rPr lang="en-GB" dirty="0" smtClean="0"/>
            </a:br>
            <a:r>
              <a:rPr lang="en-GB" sz="3600" dirty="0" smtClean="0"/>
              <a:t>Augmenting Network Interfaces to Reduce PC Energy Usage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3886200"/>
            <a:ext cx="7858180" cy="1685940"/>
          </a:xfrm>
        </p:spPr>
        <p:txBody>
          <a:bodyPr>
            <a:noAutofit/>
          </a:bodyPr>
          <a:lstStyle/>
          <a:p>
            <a:r>
              <a:rPr lang="en-GB" sz="2400" dirty="0" smtClean="0"/>
              <a:t>Yuvraj Agarwal, Steve Hodges, Ranveer Chandra,  James Scott</a:t>
            </a:r>
            <a:r>
              <a:rPr lang="en-GB" sz="2400" i="1" dirty="0" smtClean="0"/>
              <a:t>, </a:t>
            </a:r>
            <a:r>
              <a:rPr lang="en-GB" sz="2400" dirty="0" smtClean="0"/>
              <a:t>Victor Bahl, Rajesh Gupta</a:t>
            </a:r>
          </a:p>
          <a:p>
            <a:endParaRPr lang="en-GB" sz="1800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71604" y="6429396"/>
            <a:ext cx="6026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*</a:t>
            </a:r>
            <a:r>
              <a:rPr lang="en-GB" i="1" dirty="0" err="1" smtClean="0"/>
              <a:t>som-nilo-quy</a:t>
            </a:r>
            <a:r>
              <a:rPr lang="en-GB" i="1" dirty="0" smtClean="0"/>
              <a:t> (noun):  The act or habit of talking while asleep.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Users leave PCs on instead of putting them in sleep mode, causing:</a:t>
            </a:r>
          </a:p>
          <a:p>
            <a:pPr lvl="1"/>
            <a:r>
              <a:rPr lang="en-GB" dirty="0" smtClean="0"/>
              <a:t>Monetary cost</a:t>
            </a:r>
          </a:p>
          <a:p>
            <a:pPr lvl="1"/>
            <a:r>
              <a:rPr lang="en-GB" dirty="0" smtClean="0"/>
              <a:t>Environmental cost</a:t>
            </a:r>
          </a:p>
          <a:p>
            <a:pPr lvl="1"/>
            <a:r>
              <a:rPr lang="en-GB" dirty="0" smtClean="0"/>
              <a:t>Laptops: shorter battery life</a:t>
            </a:r>
          </a:p>
          <a:p>
            <a:pPr lvl="1"/>
            <a:r>
              <a:rPr lang="en-GB" dirty="0" smtClean="0"/>
              <a:t>Heat/noise</a:t>
            </a:r>
          </a:p>
          <a:p>
            <a:r>
              <a:rPr lang="en-GB" dirty="0" smtClean="0"/>
              <a:t>We propose a simple hardware modification allowing absent users’ needs from their PCs to be achievable while the PC is asleep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 people leave PCs on?</a:t>
            </a:r>
            <a:endParaRPr lang="en-GB" dirty="0"/>
          </a:p>
        </p:txBody>
      </p:sp>
      <p:sp>
        <p:nvSpPr>
          <p:cNvPr id="4" name="Content Placeholder 8"/>
          <p:cNvSpPr>
            <a:spLocks noGrp="1"/>
          </p:cNvSpPr>
          <p:nvPr>
            <p:ph idx="1"/>
          </p:nvPr>
        </p:nvSpPr>
        <p:spPr>
          <a:xfrm>
            <a:off x="457200" y="2117747"/>
            <a:ext cx="2971792" cy="416877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GB" dirty="0" smtClean="0"/>
              <a:t>Motivating survey of 107 computer users</a:t>
            </a:r>
          </a:p>
          <a:p>
            <a:r>
              <a:rPr lang="en-GB" dirty="0" smtClean="0"/>
              <a:t>Respondents regularly left 75% of office PCs and 30% of home PCs on unattended</a:t>
            </a: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3714744" y="2236719"/>
          <a:ext cx="5286412" cy="4406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465325" y="1900227"/>
            <a:ext cx="5935855" cy="528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What apps do you leave running on your computer?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Somniloquy</a:t>
            </a:r>
            <a:r>
              <a:rPr lang="en-GB" dirty="0" smtClean="0"/>
              <a:t> overview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714488"/>
            <a:ext cx="4400552" cy="4714908"/>
          </a:xfrm>
        </p:spPr>
        <p:txBody>
          <a:bodyPr>
            <a:normAutofit fontScale="85000" lnSpcReduction="10000"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dirty="0" smtClean="0"/>
              <a:t>Augment NIC with a low-power domain which stays on when the PC is asleep</a:t>
            </a:r>
          </a:p>
          <a:p>
            <a:pPr lvl="0">
              <a:spcBef>
                <a:spcPts val="600"/>
              </a:spcBef>
              <a:defRPr/>
            </a:pPr>
            <a:r>
              <a:rPr lang="en-GB" dirty="0" smtClean="0"/>
              <a:t>Same MAC and IP address → transparent to network and to remote servers</a:t>
            </a:r>
          </a:p>
          <a:p>
            <a:pPr lvl="0">
              <a:spcBef>
                <a:spcPts val="600"/>
              </a:spcBef>
              <a:defRPr/>
            </a:pPr>
            <a:r>
              <a:rPr lang="en-GB" dirty="0" smtClean="0"/>
              <a:t>Wake the PC up on specified events at any layer e.g. incoming connection</a:t>
            </a:r>
          </a:p>
          <a:p>
            <a:pPr lvl="0">
              <a:spcBef>
                <a:spcPts val="600"/>
              </a:spcBef>
              <a:defRPr/>
            </a:pPr>
            <a:r>
              <a:rPr lang="en-GB" dirty="0" smtClean="0"/>
              <a:t>Handles some application functionality while PC remains asleep using “application stubs”</a:t>
            </a:r>
          </a:p>
          <a:p>
            <a:endParaRPr lang="en-GB" dirty="0"/>
          </a:p>
        </p:txBody>
      </p:sp>
      <p:grpSp>
        <p:nvGrpSpPr>
          <p:cNvPr id="36" name="Group 35"/>
          <p:cNvGrpSpPr/>
          <p:nvPr/>
        </p:nvGrpSpPr>
        <p:grpSpPr>
          <a:xfrm>
            <a:off x="5072066" y="2143116"/>
            <a:ext cx="3791604" cy="3786214"/>
            <a:chOff x="142875" y="1285875"/>
            <a:chExt cx="6929438" cy="3786188"/>
          </a:xfrm>
        </p:grpSpPr>
        <p:sp>
          <p:nvSpPr>
            <p:cNvPr id="20" name="Rectangle 19"/>
            <p:cNvSpPr/>
            <p:nvPr/>
          </p:nvSpPr>
          <p:spPr>
            <a:xfrm>
              <a:off x="142875" y="1285875"/>
              <a:ext cx="6929438" cy="378618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709574" y="1500188"/>
              <a:ext cx="1790864" cy="7143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latin typeface="Arial" pitchFamily="34" charset="0"/>
                  <a:cs typeface="Arial" pitchFamily="34" charset="0"/>
                </a:rPr>
                <a:t>Somniloquy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latin typeface="Arial" pitchFamily="34" charset="0"/>
                  <a:cs typeface="Arial" pitchFamily="34" charset="0"/>
                </a:rPr>
                <a:t>daemon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85750" y="2928938"/>
              <a:ext cx="3214688" cy="714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latin typeface="Arial" pitchFamily="34" charset="0"/>
                  <a:cs typeface="Arial" pitchFamily="34" charset="0"/>
                </a:rPr>
                <a:t>Host processor,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latin typeface="Arial" pitchFamily="34" charset="0"/>
                  <a:cs typeface="Arial" pitchFamily="34" charset="0"/>
                </a:rPr>
                <a:t>RAM, peripherals, etc.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5750" y="2214563"/>
              <a:ext cx="3214688" cy="714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latin typeface="Arial" pitchFamily="34" charset="0"/>
                  <a:cs typeface="Arial" pitchFamily="34" charset="0"/>
                </a:rPr>
                <a:t>Operating system, including networking stack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5749" y="1500188"/>
              <a:ext cx="1423825" cy="714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latin typeface="Arial" pitchFamily="34" charset="0"/>
                  <a:cs typeface="Arial" pitchFamily="34" charset="0"/>
                </a:rPr>
                <a:t>Apps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85750" y="4357688"/>
              <a:ext cx="3214688" cy="4286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latin typeface="Arial" pitchFamily="34" charset="0"/>
                  <a:cs typeface="Arial" pitchFamily="34" charset="0"/>
                </a:rPr>
                <a:t>Network interface hardware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85750" y="3929063"/>
              <a:ext cx="3214688" cy="42862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latin typeface="Arial" pitchFamily="34" charset="0"/>
                  <a:cs typeface="Arial" pitchFamily="34" charset="0"/>
                </a:rPr>
                <a:t>Secondary processor</a:t>
              </a:r>
            </a:p>
          </p:txBody>
        </p:sp>
        <p:grpSp>
          <p:nvGrpSpPr>
            <p:cNvPr id="27" name="Group 28"/>
            <p:cNvGrpSpPr>
              <a:grpSpLocks/>
            </p:cNvGrpSpPr>
            <p:nvPr/>
          </p:nvGrpSpPr>
          <p:grpSpPr bwMode="auto">
            <a:xfrm>
              <a:off x="4286250" y="2857500"/>
              <a:ext cx="2500313" cy="2071688"/>
              <a:chOff x="4286249" y="1357298"/>
              <a:chExt cx="2500329" cy="2071697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286249" y="2714617"/>
                <a:ext cx="2500329" cy="71437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200">
                    <a:latin typeface="Arial" pitchFamily="34" charset="0"/>
                    <a:cs typeface="Arial" pitchFamily="34" charset="0"/>
                  </a:rPr>
                  <a:t>Embedded CPU, </a:t>
                </a:r>
                <a:r>
                  <a:rPr lang="en-GB" sz="1200" dirty="0">
                    <a:latin typeface="Arial" pitchFamily="34" charset="0"/>
                    <a:cs typeface="Arial" pitchFamily="34" charset="0"/>
                  </a:rPr>
                  <a:t>RAM, flash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286249" y="2000239"/>
                <a:ext cx="2500329" cy="71437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200" dirty="0">
                    <a:latin typeface="Arial" pitchFamily="34" charset="0"/>
                    <a:cs typeface="Arial" pitchFamily="34" charset="0"/>
                  </a:rPr>
                  <a:t>Embedded OS, incl. networking stack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286249" y="1357298"/>
                <a:ext cx="1285883" cy="64294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200" dirty="0">
                    <a:latin typeface="Arial" pitchFamily="34" charset="0"/>
                    <a:cs typeface="Arial" pitchFamily="34" charset="0"/>
                  </a:rPr>
                  <a:t>Port filters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572132" y="1357298"/>
                <a:ext cx="1214446" cy="64294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200" dirty="0" err="1">
                    <a:latin typeface="Arial" pitchFamily="34" charset="0"/>
                    <a:cs typeface="Arial" pitchFamily="34" charset="0"/>
                  </a:rPr>
                  <a:t>Appln</a:t>
                </a:r>
                <a:r>
                  <a:rPr lang="en-GB" sz="1200" dirty="0">
                    <a:latin typeface="Arial" pitchFamily="34" charset="0"/>
                    <a:cs typeface="Arial" pitchFamily="34" charset="0"/>
                  </a:rPr>
                  <a:t> stubs</a:t>
                </a:r>
              </a:p>
            </p:txBody>
          </p:sp>
        </p:grp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5748963" y="1357312"/>
              <a:ext cx="1224928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GB" sz="1200"/>
                <a:t>Host PC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5400000" flipH="1" flipV="1">
              <a:off x="3357562" y="3000376"/>
              <a:ext cx="1071563" cy="785812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500438" y="4357688"/>
              <a:ext cx="785812" cy="57150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2" idx="2"/>
              <a:endCxn id="26" idx="0"/>
            </p:cNvCxnSpPr>
            <p:nvPr/>
          </p:nvCxnSpPr>
          <p:spPr>
            <a:xfrm rot="5400000">
              <a:off x="1750219" y="3785394"/>
              <a:ext cx="28575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Prototype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43116"/>
            <a:ext cx="5972188" cy="4214842"/>
          </a:xfrm>
        </p:spPr>
        <p:txBody>
          <a:bodyPr>
            <a:normAutofit/>
          </a:bodyPr>
          <a:lstStyle/>
          <a:p>
            <a:r>
              <a:rPr lang="en-GB" dirty="0" smtClean="0"/>
              <a:t>Prototype uses “</a:t>
            </a:r>
            <a:r>
              <a:rPr lang="en-GB" dirty="0" err="1" smtClean="0"/>
              <a:t>gumstix</a:t>
            </a:r>
            <a:r>
              <a:rPr lang="en-GB" dirty="0" smtClean="0"/>
              <a:t>” platform</a:t>
            </a:r>
          </a:p>
          <a:p>
            <a:pPr lvl="1"/>
            <a:r>
              <a:rPr lang="en-GB" dirty="0" smtClean="0"/>
              <a:t>PXA270 processor with full TCP/IP stack</a:t>
            </a:r>
          </a:p>
          <a:p>
            <a:pPr lvl="1"/>
            <a:r>
              <a:rPr lang="en-GB" dirty="0" smtClean="0"/>
              <a:t>USB connection to PC for sleep detection/wakeup trigger, power whilst asleep, and IP networking for data</a:t>
            </a:r>
          </a:p>
          <a:p>
            <a:r>
              <a:rPr lang="en-GB" dirty="0" smtClean="0"/>
              <a:t>Wired (802.3) and wireless (802.11) versions implemented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7" y="1857364"/>
            <a:ext cx="2500330" cy="213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jws\Desktop\mobisys08-dec03-FINAL\mobisys08-dec03-11am\figs-src\gumsti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572008"/>
            <a:ext cx="2357454" cy="15819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72264" y="3916924"/>
            <a:ext cx="174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Wired prototype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572264" y="6211669"/>
            <a:ext cx="257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Wireless prototype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Applications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Home PCs</a:t>
            </a:r>
          </a:p>
          <a:p>
            <a:pPr lvl="1"/>
            <a:r>
              <a:rPr lang="en-GB" dirty="0" smtClean="0"/>
              <a:t>Continue to perform file downloads during sleep (</a:t>
            </a:r>
            <a:r>
              <a:rPr lang="en-GB" dirty="0" err="1" smtClean="0"/>
              <a:t>gumstix</a:t>
            </a:r>
            <a:r>
              <a:rPr lang="en-GB" dirty="0" smtClean="0"/>
              <a:t> downloads file onto SD card, wakes PC when finished)</a:t>
            </a:r>
          </a:p>
          <a:p>
            <a:pPr lvl="1"/>
            <a:r>
              <a:rPr lang="en-GB" dirty="0" smtClean="0"/>
              <a:t>Ready for remote access (e.g. Xbox media </a:t>
            </a:r>
            <a:r>
              <a:rPr lang="en-GB" dirty="0" err="1" smtClean="0"/>
              <a:t>center</a:t>
            </a:r>
            <a:r>
              <a:rPr lang="en-GB" dirty="0" smtClean="0"/>
              <a:t>) while asleep</a:t>
            </a:r>
          </a:p>
          <a:p>
            <a:r>
              <a:rPr lang="en-GB" dirty="0" smtClean="0"/>
              <a:t>Office PCs</a:t>
            </a:r>
          </a:p>
          <a:p>
            <a:pPr lvl="1"/>
            <a:r>
              <a:rPr lang="en-GB" dirty="0" smtClean="0"/>
              <a:t>Ready for remote desktop login even while asleep</a:t>
            </a:r>
          </a:p>
          <a:p>
            <a:pPr lvl="1"/>
            <a:r>
              <a:rPr lang="en-GB" dirty="0" smtClean="0"/>
              <a:t>Management functions – e.g. Patches to OS or software</a:t>
            </a:r>
          </a:p>
          <a:p>
            <a:r>
              <a:rPr lang="en-GB" dirty="0" smtClean="0"/>
              <a:t>Mobile PCs</a:t>
            </a:r>
          </a:p>
          <a:p>
            <a:pPr lvl="1"/>
            <a:r>
              <a:rPr lang="en-GB" dirty="0" smtClean="0"/>
              <a:t>Extend battery life by performing functions while asleep</a:t>
            </a:r>
          </a:p>
          <a:p>
            <a:pPr lvl="1"/>
            <a:r>
              <a:rPr lang="en-GB" dirty="0" smtClean="0"/>
              <a:t>Stay logged in to “presence” servers, e.g. For incoming instant messages or voice calls, even while mobile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 Savings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143117"/>
            <a:ext cx="4429156" cy="4429155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 smtClean="0"/>
              <a:t>Gumstix</a:t>
            </a:r>
            <a:r>
              <a:rPr lang="en-GB" dirty="0" smtClean="0"/>
              <a:t> prototype draws 250mW (idle) to 1.6W (fully active)</a:t>
            </a:r>
          </a:p>
          <a:p>
            <a:r>
              <a:rPr lang="en-GB" dirty="0" smtClean="0"/>
              <a:t>For test desktop, power drops from &gt;100W to &lt;5W, i.e. 620kWh saved per year (~£35, ~378 kg CO</a:t>
            </a:r>
            <a:r>
              <a:rPr lang="en-GB" baseline="-25000" dirty="0" smtClean="0"/>
              <a:t>2</a:t>
            </a:r>
            <a:r>
              <a:rPr lang="en-GB" dirty="0" smtClean="0"/>
              <a:t>)</a:t>
            </a:r>
          </a:p>
          <a:p>
            <a:r>
              <a:rPr lang="en-GB" dirty="0" smtClean="0"/>
              <a:t>For test laptop, power drops from &gt;10W to ~1W, battery life increases from &lt;6 hours to &gt;60 hours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218734"/>
            <a:ext cx="4214810" cy="22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429132"/>
            <a:ext cx="3905245" cy="229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643570" y="2008993"/>
            <a:ext cx="2967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latin typeface="Arial" pitchFamily="34" charset="0"/>
                <a:cs typeface="Arial" pitchFamily="34" charset="0"/>
              </a:rPr>
              <a:t>Dell </a:t>
            </a:r>
            <a:r>
              <a:rPr lang="en-GB" sz="1200" b="1" dirty="0" err="1" smtClean="0">
                <a:latin typeface="Arial" pitchFamily="34" charset="0"/>
                <a:cs typeface="Arial" pitchFamily="34" charset="0"/>
              </a:rPr>
              <a:t>Optiplex</a:t>
            </a:r>
            <a:r>
              <a:rPr lang="en-GB" sz="1200" b="1" dirty="0" smtClean="0">
                <a:latin typeface="Arial" pitchFamily="34" charset="0"/>
                <a:cs typeface="Arial" pitchFamily="34" charset="0"/>
              </a:rPr>
              <a:t> 745 Power Consumption</a:t>
            </a:r>
            <a:endParaRPr lang="en-GB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Somniloquy Video</a:t>
            </a:r>
            <a:endParaRPr lang="en-GB" dirty="0"/>
          </a:p>
        </p:txBody>
      </p:sp>
      <p:pic>
        <p:nvPicPr>
          <p:cNvPr id="5" name="Somniloquy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916113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Offloading File Sharing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17747"/>
            <a:ext cx="8229600" cy="43116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To address P2P file sharing, we run a simple </a:t>
            </a:r>
            <a:r>
              <a:rPr lang="en-GB" dirty="0" err="1" smtClean="0"/>
              <a:t>bittorrent</a:t>
            </a:r>
            <a:r>
              <a:rPr lang="en-GB" dirty="0" smtClean="0"/>
              <a:t> client on the </a:t>
            </a:r>
            <a:r>
              <a:rPr lang="en-GB" dirty="0" err="1" smtClean="0"/>
              <a:t>gumstix</a:t>
            </a:r>
            <a:endParaRPr lang="en-GB" dirty="0" smtClean="0"/>
          </a:p>
          <a:p>
            <a:pPr lvl="1"/>
            <a:r>
              <a:rPr lang="en-GB" dirty="0" smtClean="0"/>
              <a:t>Downloads (and uploads) files while the PC is asleep using 2Gb SD card</a:t>
            </a:r>
          </a:p>
          <a:p>
            <a:pPr lvl="1"/>
            <a:r>
              <a:rPr lang="en-GB" dirty="0" smtClean="0"/>
              <a:t>Wakes the PC up e.g. when download completes, when SD card is full, or when a peer requests a file on the hard disk</a:t>
            </a:r>
          </a:p>
          <a:p>
            <a:pPr lvl="1"/>
            <a:r>
              <a:rPr lang="en-GB" dirty="0" smtClean="0"/>
              <a:t>Uses 16% of CPU when downloading, and fits easily into the 64Mb RAM</a:t>
            </a:r>
          </a:p>
          <a:p>
            <a:pPr lvl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Somniloquy is an architecture augmenting NICs to be network-connected while the PC is asleep</a:t>
            </a:r>
          </a:p>
          <a:p>
            <a:r>
              <a:rPr lang="en-GB" dirty="0" smtClean="0"/>
              <a:t>Allows the millions of office PCs left on e.g. for RDP/SMB, and home PCs left on e.g. for file sharing, to accomplish these tasks by “talking in their sleep”</a:t>
            </a:r>
          </a:p>
          <a:p>
            <a:r>
              <a:rPr lang="en-GB" dirty="0" smtClean="0"/>
              <a:t>Savings of ~100W per desktop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1143000"/>
          </a:xfrm>
        </p:spPr>
        <p:txBody>
          <a:bodyPr/>
          <a:lstStyle/>
          <a:p>
            <a:r>
              <a:rPr lang="en-GB" dirty="0" smtClean="0"/>
              <a:t>Sensors and Devices group</a:t>
            </a:r>
            <a:endParaRPr lang="en-GB" dirty="0"/>
          </a:p>
        </p:txBody>
      </p:sp>
      <p:grpSp>
        <p:nvGrpSpPr>
          <p:cNvPr id="2" name="Group 77"/>
          <p:cNvGrpSpPr/>
          <p:nvPr/>
        </p:nvGrpSpPr>
        <p:grpSpPr>
          <a:xfrm>
            <a:off x="6072198" y="2071678"/>
            <a:ext cx="1785950" cy="4429156"/>
            <a:chOff x="428596" y="3714752"/>
            <a:chExt cx="1785950" cy="2928958"/>
          </a:xfrm>
        </p:grpSpPr>
        <p:sp>
          <p:nvSpPr>
            <p:cNvPr id="76" name="Rectangle 75"/>
            <p:cNvSpPr/>
            <p:nvPr/>
          </p:nvSpPr>
          <p:spPr>
            <a:xfrm>
              <a:off x="428596" y="3714752"/>
              <a:ext cx="1785950" cy="29289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Text Box 17"/>
            <p:cNvSpPr txBox="1">
              <a:spLocks noChangeArrowheads="1"/>
            </p:cNvSpPr>
            <p:nvPr/>
          </p:nvSpPr>
          <p:spPr bwMode="auto">
            <a:xfrm>
              <a:off x="642910" y="6007394"/>
              <a:ext cx="132440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000" b="1" dirty="0" smtClean="0"/>
                <a:t>hardware</a:t>
              </a:r>
              <a:endParaRPr lang="en-GB" sz="2000" b="1" dirty="0">
                <a:latin typeface="Arial" charset="0"/>
              </a:endParaRPr>
            </a:p>
          </p:txBody>
        </p:sp>
        <p:sp>
          <p:nvSpPr>
            <p:cNvPr id="57" name="Text Box 17"/>
            <p:cNvSpPr txBox="1">
              <a:spLocks noChangeArrowheads="1"/>
            </p:cNvSpPr>
            <p:nvPr/>
          </p:nvSpPr>
          <p:spPr bwMode="auto">
            <a:xfrm>
              <a:off x="500034" y="5082107"/>
              <a:ext cx="164307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 smtClean="0"/>
                <a:t>software</a:t>
              </a:r>
              <a:endParaRPr lang="en-GB" sz="2000" b="1" dirty="0"/>
            </a:p>
          </p:txBody>
        </p:sp>
        <p:sp>
          <p:nvSpPr>
            <p:cNvPr id="27" name="Text Box 17"/>
            <p:cNvSpPr txBox="1">
              <a:spLocks noChangeArrowheads="1"/>
            </p:cNvSpPr>
            <p:nvPr/>
          </p:nvSpPr>
          <p:spPr bwMode="auto">
            <a:xfrm>
              <a:off x="500035" y="4071942"/>
              <a:ext cx="1643073" cy="554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2000" b="1" dirty="0" smtClean="0"/>
                <a:t>user</a:t>
              </a:r>
              <a:br>
                <a:rPr lang="en-GB" sz="2000" b="1" dirty="0" smtClean="0"/>
              </a:br>
              <a:r>
                <a:rPr lang="en-GB" sz="2000" b="1" dirty="0" smtClean="0"/>
                <a:t>experience</a:t>
              </a:r>
              <a:endParaRPr lang="en-GB" sz="2000" b="1" dirty="0"/>
            </a:p>
          </p:txBody>
        </p:sp>
      </p:grpSp>
      <p:sp>
        <p:nvSpPr>
          <p:cNvPr id="39" name="Content Placeholder 2"/>
          <p:cNvSpPr txBox="1">
            <a:spLocks/>
          </p:cNvSpPr>
          <p:nvPr/>
        </p:nvSpPr>
        <p:spPr>
          <a:xfrm>
            <a:off x="1000100" y="2928934"/>
            <a:ext cx="3929090" cy="25003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2774950" algn="l"/>
              </a:tabLst>
              <a:defRPr/>
            </a:pPr>
            <a:r>
              <a:rPr lang="en-GB" sz="3200" dirty="0" smtClean="0">
                <a:solidFill>
                  <a:srgbClr val="0070C0"/>
                </a:solidFill>
                <a:latin typeface="Segoe" pitchFamily="34" charset="0"/>
                <a:cs typeface="+mn-cs"/>
              </a:rPr>
              <a:t>Compelling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new user experiences are 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driven by innovation </a:t>
            </a:r>
            <a:r>
              <a:rPr kumimoji="0" lang="en-GB" sz="3200" b="0" i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throughout 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the stack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Mobile Device Interaction with Force Sensing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3886200"/>
            <a:ext cx="8143932" cy="2257444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James Scott, Lorna Brown and Mike Molloy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/>
              <a:t>Force Sensing</a:t>
            </a:r>
            <a:endParaRPr lang="en-GB" dirty="0"/>
          </a:p>
        </p:txBody>
      </p:sp>
      <p:sp>
        <p:nvSpPr>
          <p:cNvPr id="33" name="Text Placeholder 2"/>
          <p:cNvSpPr>
            <a:spLocks noGrp="1"/>
          </p:cNvSpPr>
          <p:nvPr>
            <p:ph sz="half" idx="1"/>
          </p:nvPr>
        </p:nvSpPr>
        <p:spPr>
          <a:xfrm>
            <a:off x="457200" y="2000240"/>
            <a:ext cx="3900486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Sense forces that a user applies to the device casing</a:t>
            </a:r>
          </a:p>
          <a:p>
            <a:r>
              <a:rPr lang="en-GB" dirty="0" smtClean="0"/>
              <a:t>Makes casing an active input region</a:t>
            </a:r>
          </a:p>
          <a:p>
            <a:r>
              <a:rPr lang="en-GB" dirty="0" smtClean="0"/>
              <a:t>Device does NOT need to deform (key difference to related work e.g. </a:t>
            </a:r>
            <a:r>
              <a:rPr lang="en-GB" dirty="0" err="1" smtClean="0"/>
              <a:t>Gummi</a:t>
            </a:r>
            <a:r>
              <a:rPr lang="en-GB" dirty="0" smtClean="0"/>
              <a:t>)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4357686" y="2643182"/>
            <a:ext cx="4726225" cy="3502712"/>
            <a:chOff x="294706" y="422533"/>
            <a:chExt cx="8554586" cy="6339997"/>
          </a:xfrm>
        </p:grpSpPr>
        <p:grpSp>
          <p:nvGrpSpPr>
            <p:cNvPr id="4" name="Group 4"/>
            <p:cNvGrpSpPr/>
            <p:nvPr/>
          </p:nvGrpSpPr>
          <p:grpSpPr>
            <a:xfrm>
              <a:off x="294706" y="422533"/>
              <a:ext cx="4214841" cy="2000265"/>
              <a:chOff x="642910" y="2387508"/>
              <a:chExt cx="8001056" cy="3796706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2425045" y="2387508"/>
                <a:ext cx="4572032" cy="2827441"/>
              </a:xfrm>
              <a:prstGeom prst="roundRect">
                <a:avLst>
                  <a:gd name="adj" fmla="val 5043"/>
                </a:avLst>
              </a:prstGeom>
              <a:solidFill>
                <a:schemeClr val="tx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translucentPowder">
                <a:bevelT w="203200" h="5080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/>
              </a:p>
            </p:txBody>
          </p:sp>
          <p:sp>
            <p:nvSpPr>
              <p:cNvPr id="29" name="Freeform 28"/>
              <p:cNvSpPr/>
              <p:nvPr/>
            </p:nvSpPr>
            <p:spPr>
              <a:xfrm rot="20550890">
                <a:off x="6073567" y="3531397"/>
                <a:ext cx="1565083" cy="2652817"/>
              </a:xfrm>
              <a:custGeom>
                <a:avLst/>
                <a:gdLst>
                  <a:gd name="connsiteX0" fmla="*/ 55756 w 1851102"/>
                  <a:gd name="connsiteY0" fmla="*/ 2912327 h 3150220"/>
                  <a:gd name="connsiteX1" fmla="*/ 758283 w 1851102"/>
                  <a:gd name="connsiteY1" fmla="*/ 1663391 h 3150220"/>
                  <a:gd name="connsiteX2" fmla="*/ 858644 w 1851102"/>
                  <a:gd name="connsiteY2" fmla="*/ 782444 h 3150220"/>
                  <a:gd name="connsiteX3" fmla="*/ 657922 w 1851102"/>
                  <a:gd name="connsiteY3" fmla="*/ 559420 h 3150220"/>
                  <a:gd name="connsiteX4" fmla="*/ 635619 w 1851102"/>
                  <a:gd name="connsiteY4" fmla="*/ 514815 h 3150220"/>
                  <a:gd name="connsiteX5" fmla="*/ 657922 w 1851102"/>
                  <a:gd name="connsiteY5" fmla="*/ 447908 h 3150220"/>
                  <a:gd name="connsiteX6" fmla="*/ 825190 w 1851102"/>
                  <a:gd name="connsiteY6" fmla="*/ 414454 h 3150220"/>
                  <a:gd name="connsiteX7" fmla="*/ 981307 w 1851102"/>
                  <a:gd name="connsiteY7" fmla="*/ 548269 h 3150220"/>
                  <a:gd name="connsiteX8" fmla="*/ 1126273 w 1851102"/>
                  <a:gd name="connsiteY8" fmla="*/ 682084 h 3150220"/>
                  <a:gd name="connsiteX9" fmla="*/ 1360449 w 1851102"/>
                  <a:gd name="connsiteY9" fmla="*/ 581723 h 3150220"/>
                  <a:gd name="connsiteX10" fmla="*/ 1371600 w 1851102"/>
                  <a:gd name="connsiteY10" fmla="*/ 425605 h 3150220"/>
                  <a:gd name="connsiteX11" fmla="*/ 1483112 w 1851102"/>
                  <a:gd name="connsiteY11" fmla="*/ 113371 h 3150220"/>
                  <a:gd name="connsiteX12" fmla="*/ 1661532 w 1851102"/>
                  <a:gd name="connsiteY12" fmla="*/ 13010 h 3150220"/>
                  <a:gd name="connsiteX13" fmla="*/ 1828800 w 1851102"/>
                  <a:gd name="connsiteY13" fmla="*/ 191430 h 3150220"/>
                  <a:gd name="connsiteX14" fmla="*/ 1795346 w 1851102"/>
                  <a:gd name="connsiteY14" fmla="*/ 659781 h 3150220"/>
                  <a:gd name="connsiteX15" fmla="*/ 1616927 w 1851102"/>
                  <a:gd name="connsiteY15" fmla="*/ 1295401 h 3150220"/>
                  <a:gd name="connsiteX16" fmla="*/ 1215483 w 1851102"/>
                  <a:gd name="connsiteY16" fmla="*/ 1685693 h 3150220"/>
                  <a:gd name="connsiteX17" fmla="*/ 903249 w 1851102"/>
                  <a:gd name="connsiteY17" fmla="*/ 2031381 h 3150220"/>
                  <a:gd name="connsiteX18" fmla="*/ 713678 w 1851102"/>
                  <a:gd name="connsiteY18" fmla="*/ 2488581 h 3150220"/>
                  <a:gd name="connsiteX19" fmla="*/ 457200 w 1851102"/>
                  <a:gd name="connsiteY19" fmla="*/ 3023840 h 3150220"/>
                  <a:gd name="connsiteX20" fmla="*/ 423746 w 1851102"/>
                  <a:gd name="connsiteY20" fmla="*/ 3090747 h 3150220"/>
                  <a:gd name="connsiteX21" fmla="*/ 55756 w 1851102"/>
                  <a:gd name="connsiteY21" fmla="*/ 2912327 h 3150220"/>
                  <a:gd name="connsiteX0" fmla="*/ 55756 w 1851102"/>
                  <a:gd name="connsiteY0" fmla="*/ 2912327 h 3150220"/>
                  <a:gd name="connsiteX1" fmla="*/ 758283 w 1851102"/>
                  <a:gd name="connsiteY1" fmla="*/ 1663391 h 3150220"/>
                  <a:gd name="connsiteX2" fmla="*/ 858644 w 1851102"/>
                  <a:gd name="connsiteY2" fmla="*/ 782444 h 3150220"/>
                  <a:gd name="connsiteX3" fmla="*/ 657922 w 1851102"/>
                  <a:gd name="connsiteY3" fmla="*/ 559420 h 3150220"/>
                  <a:gd name="connsiteX4" fmla="*/ 635619 w 1851102"/>
                  <a:gd name="connsiteY4" fmla="*/ 514815 h 3150220"/>
                  <a:gd name="connsiteX5" fmla="*/ 657922 w 1851102"/>
                  <a:gd name="connsiteY5" fmla="*/ 447908 h 3150220"/>
                  <a:gd name="connsiteX6" fmla="*/ 825190 w 1851102"/>
                  <a:gd name="connsiteY6" fmla="*/ 414454 h 3150220"/>
                  <a:gd name="connsiteX7" fmla="*/ 981307 w 1851102"/>
                  <a:gd name="connsiteY7" fmla="*/ 548269 h 3150220"/>
                  <a:gd name="connsiteX8" fmla="*/ 1126273 w 1851102"/>
                  <a:gd name="connsiteY8" fmla="*/ 682084 h 3150220"/>
                  <a:gd name="connsiteX9" fmla="*/ 1360449 w 1851102"/>
                  <a:gd name="connsiteY9" fmla="*/ 581723 h 3150220"/>
                  <a:gd name="connsiteX10" fmla="*/ 1371600 w 1851102"/>
                  <a:gd name="connsiteY10" fmla="*/ 425605 h 3150220"/>
                  <a:gd name="connsiteX11" fmla="*/ 1483112 w 1851102"/>
                  <a:gd name="connsiteY11" fmla="*/ 113371 h 3150220"/>
                  <a:gd name="connsiteX12" fmla="*/ 1661532 w 1851102"/>
                  <a:gd name="connsiteY12" fmla="*/ 13010 h 3150220"/>
                  <a:gd name="connsiteX13" fmla="*/ 1828800 w 1851102"/>
                  <a:gd name="connsiteY13" fmla="*/ 191430 h 3150220"/>
                  <a:gd name="connsiteX14" fmla="*/ 1795346 w 1851102"/>
                  <a:gd name="connsiteY14" fmla="*/ 659781 h 3150220"/>
                  <a:gd name="connsiteX15" fmla="*/ 1616927 w 1851102"/>
                  <a:gd name="connsiteY15" fmla="*/ 1295401 h 3150220"/>
                  <a:gd name="connsiteX16" fmla="*/ 1215483 w 1851102"/>
                  <a:gd name="connsiteY16" fmla="*/ 1685693 h 3150220"/>
                  <a:gd name="connsiteX17" fmla="*/ 903249 w 1851102"/>
                  <a:gd name="connsiteY17" fmla="*/ 2031381 h 3150220"/>
                  <a:gd name="connsiteX18" fmla="*/ 713678 w 1851102"/>
                  <a:gd name="connsiteY18" fmla="*/ 2488581 h 3150220"/>
                  <a:gd name="connsiteX19" fmla="*/ 457200 w 1851102"/>
                  <a:gd name="connsiteY19" fmla="*/ 3023840 h 3150220"/>
                  <a:gd name="connsiteX20" fmla="*/ 423746 w 1851102"/>
                  <a:gd name="connsiteY20" fmla="*/ 3090747 h 3150220"/>
                  <a:gd name="connsiteX21" fmla="*/ 55756 w 1851102"/>
                  <a:gd name="connsiteY21" fmla="*/ 2912327 h 3150220"/>
                  <a:gd name="connsiteX0" fmla="*/ 55756 w 1851102"/>
                  <a:gd name="connsiteY0" fmla="*/ 2912327 h 3150220"/>
                  <a:gd name="connsiteX1" fmla="*/ 758283 w 1851102"/>
                  <a:gd name="connsiteY1" fmla="*/ 1663391 h 3150220"/>
                  <a:gd name="connsiteX2" fmla="*/ 858644 w 1851102"/>
                  <a:gd name="connsiteY2" fmla="*/ 782444 h 3150220"/>
                  <a:gd name="connsiteX3" fmla="*/ 657922 w 1851102"/>
                  <a:gd name="connsiteY3" fmla="*/ 559420 h 3150220"/>
                  <a:gd name="connsiteX4" fmla="*/ 635619 w 1851102"/>
                  <a:gd name="connsiteY4" fmla="*/ 514815 h 3150220"/>
                  <a:gd name="connsiteX5" fmla="*/ 657922 w 1851102"/>
                  <a:gd name="connsiteY5" fmla="*/ 447908 h 3150220"/>
                  <a:gd name="connsiteX6" fmla="*/ 825190 w 1851102"/>
                  <a:gd name="connsiteY6" fmla="*/ 414454 h 3150220"/>
                  <a:gd name="connsiteX7" fmla="*/ 981307 w 1851102"/>
                  <a:gd name="connsiteY7" fmla="*/ 548269 h 3150220"/>
                  <a:gd name="connsiteX8" fmla="*/ 1126273 w 1851102"/>
                  <a:gd name="connsiteY8" fmla="*/ 682084 h 3150220"/>
                  <a:gd name="connsiteX9" fmla="*/ 1360449 w 1851102"/>
                  <a:gd name="connsiteY9" fmla="*/ 581723 h 3150220"/>
                  <a:gd name="connsiteX10" fmla="*/ 1371600 w 1851102"/>
                  <a:gd name="connsiteY10" fmla="*/ 425605 h 3150220"/>
                  <a:gd name="connsiteX11" fmla="*/ 1483112 w 1851102"/>
                  <a:gd name="connsiteY11" fmla="*/ 113371 h 3150220"/>
                  <a:gd name="connsiteX12" fmla="*/ 1661532 w 1851102"/>
                  <a:gd name="connsiteY12" fmla="*/ 13010 h 3150220"/>
                  <a:gd name="connsiteX13" fmla="*/ 1828800 w 1851102"/>
                  <a:gd name="connsiteY13" fmla="*/ 191430 h 3150220"/>
                  <a:gd name="connsiteX14" fmla="*/ 1795346 w 1851102"/>
                  <a:gd name="connsiteY14" fmla="*/ 659781 h 3150220"/>
                  <a:gd name="connsiteX15" fmla="*/ 1616927 w 1851102"/>
                  <a:gd name="connsiteY15" fmla="*/ 1295401 h 3150220"/>
                  <a:gd name="connsiteX16" fmla="*/ 1215483 w 1851102"/>
                  <a:gd name="connsiteY16" fmla="*/ 1685693 h 3150220"/>
                  <a:gd name="connsiteX17" fmla="*/ 903249 w 1851102"/>
                  <a:gd name="connsiteY17" fmla="*/ 2031381 h 3150220"/>
                  <a:gd name="connsiteX18" fmla="*/ 713678 w 1851102"/>
                  <a:gd name="connsiteY18" fmla="*/ 2488581 h 3150220"/>
                  <a:gd name="connsiteX19" fmla="*/ 457200 w 1851102"/>
                  <a:gd name="connsiteY19" fmla="*/ 3023840 h 3150220"/>
                  <a:gd name="connsiteX20" fmla="*/ 423746 w 1851102"/>
                  <a:gd name="connsiteY20" fmla="*/ 3090747 h 3150220"/>
                  <a:gd name="connsiteX21" fmla="*/ 55756 w 1851102"/>
                  <a:gd name="connsiteY21" fmla="*/ 2912327 h 3150220"/>
                  <a:gd name="connsiteX0" fmla="*/ 55756 w 1858536"/>
                  <a:gd name="connsiteY0" fmla="*/ 2912327 h 3150220"/>
                  <a:gd name="connsiteX1" fmla="*/ 758283 w 1858536"/>
                  <a:gd name="connsiteY1" fmla="*/ 1663391 h 3150220"/>
                  <a:gd name="connsiteX2" fmla="*/ 858644 w 1858536"/>
                  <a:gd name="connsiteY2" fmla="*/ 782444 h 3150220"/>
                  <a:gd name="connsiteX3" fmla="*/ 657922 w 1858536"/>
                  <a:gd name="connsiteY3" fmla="*/ 559420 h 3150220"/>
                  <a:gd name="connsiteX4" fmla="*/ 635619 w 1858536"/>
                  <a:gd name="connsiteY4" fmla="*/ 514815 h 3150220"/>
                  <a:gd name="connsiteX5" fmla="*/ 657922 w 1858536"/>
                  <a:gd name="connsiteY5" fmla="*/ 447908 h 3150220"/>
                  <a:gd name="connsiteX6" fmla="*/ 825190 w 1858536"/>
                  <a:gd name="connsiteY6" fmla="*/ 414454 h 3150220"/>
                  <a:gd name="connsiteX7" fmla="*/ 981307 w 1858536"/>
                  <a:gd name="connsiteY7" fmla="*/ 548269 h 3150220"/>
                  <a:gd name="connsiteX8" fmla="*/ 1126273 w 1858536"/>
                  <a:gd name="connsiteY8" fmla="*/ 682084 h 3150220"/>
                  <a:gd name="connsiteX9" fmla="*/ 1360449 w 1858536"/>
                  <a:gd name="connsiteY9" fmla="*/ 581723 h 3150220"/>
                  <a:gd name="connsiteX10" fmla="*/ 1371600 w 1858536"/>
                  <a:gd name="connsiteY10" fmla="*/ 425605 h 3150220"/>
                  <a:gd name="connsiteX11" fmla="*/ 1483112 w 1858536"/>
                  <a:gd name="connsiteY11" fmla="*/ 113371 h 3150220"/>
                  <a:gd name="connsiteX12" fmla="*/ 1661532 w 1858536"/>
                  <a:gd name="connsiteY12" fmla="*/ 13010 h 3150220"/>
                  <a:gd name="connsiteX13" fmla="*/ 1828800 w 1858536"/>
                  <a:gd name="connsiteY13" fmla="*/ 191430 h 3150220"/>
                  <a:gd name="connsiteX14" fmla="*/ 1839951 w 1858536"/>
                  <a:gd name="connsiteY14" fmla="*/ 202581 h 3150220"/>
                  <a:gd name="connsiteX15" fmla="*/ 1795346 w 1858536"/>
                  <a:gd name="connsiteY15" fmla="*/ 659781 h 3150220"/>
                  <a:gd name="connsiteX16" fmla="*/ 1616927 w 1858536"/>
                  <a:gd name="connsiteY16" fmla="*/ 1295401 h 3150220"/>
                  <a:gd name="connsiteX17" fmla="*/ 1215483 w 1858536"/>
                  <a:gd name="connsiteY17" fmla="*/ 1685693 h 3150220"/>
                  <a:gd name="connsiteX18" fmla="*/ 903249 w 1858536"/>
                  <a:gd name="connsiteY18" fmla="*/ 2031381 h 3150220"/>
                  <a:gd name="connsiteX19" fmla="*/ 713678 w 1858536"/>
                  <a:gd name="connsiteY19" fmla="*/ 2488581 h 3150220"/>
                  <a:gd name="connsiteX20" fmla="*/ 457200 w 1858536"/>
                  <a:gd name="connsiteY20" fmla="*/ 3023840 h 3150220"/>
                  <a:gd name="connsiteX21" fmla="*/ 423746 w 1858536"/>
                  <a:gd name="connsiteY21" fmla="*/ 3090747 h 3150220"/>
                  <a:gd name="connsiteX22" fmla="*/ 55756 w 1858536"/>
                  <a:gd name="connsiteY22" fmla="*/ 2912327 h 315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58536" h="3150220">
                    <a:moveTo>
                      <a:pt x="55756" y="2912327"/>
                    </a:moveTo>
                    <a:cubicBezTo>
                      <a:pt x="111512" y="2674434"/>
                      <a:pt x="624468" y="2018372"/>
                      <a:pt x="758283" y="1663391"/>
                    </a:cubicBezTo>
                    <a:cubicBezTo>
                      <a:pt x="892098" y="1308411"/>
                      <a:pt x="875371" y="966439"/>
                      <a:pt x="858644" y="782444"/>
                    </a:cubicBezTo>
                    <a:cubicBezTo>
                      <a:pt x="841917" y="598449"/>
                      <a:pt x="695093" y="604025"/>
                      <a:pt x="657922" y="559420"/>
                    </a:cubicBezTo>
                    <a:cubicBezTo>
                      <a:pt x="620751" y="514815"/>
                      <a:pt x="635619" y="533400"/>
                      <a:pt x="635619" y="514815"/>
                    </a:cubicBezTo>
                    <a:cubicBezTo>
                      <a:pt x="635619" y="496230"/>
                      <a:pt x="626327" y="464635"/>
                      <a:pt x="657922" y="447908"/>
                    </a:cubicBezTo>
                    <a:cubicBezTo>
                      <a:pt x="689517" y="431181"/>
                      <a:pt x="771293" y="397727"/>
                      <a:pt x="825190" y="414454"/>
                    </a:cubicBezTo>
                    <a:cubicBezTo>
                      <a:pt x="879088" y="431181"/>
                      <a:pt x="931127" y="503664"/>
                      <a:pt x="981307" y="548269"/>
                    </a:cubicBezTo>
                    <a:cubicBezTo>
                      <a:pt x="1031487" y="592874"/>
                      <a:pt x="1063083" y="676508"/>
                      <a:pt x="1126273" y="682084"/>
                    </a:cubicBezTo>
                    <a:cubicBezTo>
                      <a:pt x="1189463" y="687660"/>
                      <a:pt x="1319561" y="624470"/>
                      <a:pt x="1360449" y="581723"/>
                    </a:cubicBezTo>
                    <a:cubicBezTo>
                      <a:pt x="1401337" y="538977"/>
                      <a:pt x="1351156" y="503664"/>
                      <a:pt x="1371600" y="425605"/>
                    </a:cubicBezTo>
                    <a:cubicBezTo>
                      <a:pt x="1392044" y="347546"/>
                      <a:pt x="1318380" y="577654"/>
                      <a:pt x="1483112" y="113371"/>
                    </a:cubicBezTo>
                    <a:cubicBezTo>
                      <a:pt x="1531434" y="44605"/>
                      <a:pt x="1603917" y="0"/>
                      <a:pt x="1661532" y="13010"/>
                    </a:cubicBezTo>
                    <a:cubicBezTo>
                      <a:pt x="1719147" y="26020"/>
                      <a:pt x="1799064" y="159835"/>
                      <a:pt x="1828800" y="191430"/>
                    </a:cubicBezTo>
                    <a:cubicBezTo>
                      <a:pt x="1858536" y="223025"/>
                      <a:pt x="1845527" y="124522"/>
                      <a:pt x="1839951" y="202581"/>
                    </a:cubicBezTo>
                    <a:cubicBezTo>
                      <a:pt x="1834375" y="280640"/>
                      <a:pt x="1832517" y="477644"/>
                      <a:pt x="1795346" y="659781"/>
                    </a:cubicBezTo>
                    <a:cubicBezTo>
                      <a:pt x="1758175" y="841918"/>
                      <a:pt x="1713571" y="1124416"/>
                      <a:pt x="1616927" y="1295401"/>
                    </a:cubicBezTo>
                    <a:cubicBezTo>
                      <a:pt x="1520283" y="1466386"/>
                      <a:pt x="1334429" y="1563030"/>
                      <a:pt x="1215483" y="1685693"/>
                    </a:cubicBezTo>
                    <a:cubicBezTo>
                      <a:pt x="1096537" y="1808356"/>
                      <a:pt x="986883" y="1897566"/>
                      <a:pt x="903249" y="2031381"/>
                    </a:cubicBezTo>
                    <a:cubicBezTo>
                      <a:pt x="819615" y="2165196"/>
                      <a:pt x="788020" y="2323171"/>
                      <a:pt x="713678" y="2488581"/>
                    </a:cubicBezTo>
                    <a:cubicBezTo>
                      <a:pt x="639336" y="2653991"/>
                      <a:pt x="505522" y="2923479"/>
                      <a:pt x="457200" y="3023840"/>
                    </a:cubicBezTo>
                    <a:cubicBezTo>
                      <a:pt x="408878" y="3124201"/>
                      <a:pt x="494370" y="3113049"/>
                      <a:pt x="423746" y="3090747"/>
                    </a:cubicBezTo>
                    <a:cubicBezTo>
                      <a:pt x="353122" y="3068445"/>
                      <a:pt x="0" y="3150220"/>
                      <a:pt x="55756" y="2912327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/>
              </a:p>
            </p:txBody>
          </p:sp>
          <p:sp>
            <p:nvSpPr>
              <p:cNvPr id="30" name="Freeform 29"/>
              <p:cNvSpPr/>
              <p:nvPr/>
            </p:nvSpPr>
            <p:spPr>
              <a:xfrm rot="1186624" flipH="1">
                <a:off x="1677836" y="3492198"/>
                <a:ext cx="1558822" cy="2652816"/>
              </a:xfrm>
              <a:custGeom>
                <a:avLst/>
                <a:gdLst>
                  <a:gd name="connsiteX0" fmla="*/ 55756 w 1851102"/>
                  <a:gd name="connsiteY0" fmla="*/ 2912327 h 3150220"/>
                  <a:gd name="connsiteX1" fmla="*/ 758283 w 1851102"/>
                  <a:gd name="connsiteY1" fmla="*/ 1663391 h 3150220"/>
                  <a:gd name="connsiteX2" fmla="*/ 858644 w 1851102"/>
                  <a:gd name="connsiteY2" fmla="*/ 782444 h 3150220"/>
                  <a:gd name="connsiteX3" fmla="*/ 657922 w 1851102"/>
                  <a:gd name="connsiteY3" fmla="*/ 559420 h 3150220"/>
                  <a:gd name="connsiteX4" fmla="*/ 635619 w 1851102"/>
                  <a:gd name="connsiteY4" fmla="*/ 514815 h 3150220"/>
                  <a:gd name="connsiteX5" fmla="*/ 657922 w 1851102"/>
                  <a:gd name="connsiteY5" fmla="*/ 447908 h 3150220"/>
                  <a:gd name="connsiteX6" fmla="*/ 825190 w 1851102"/>
                  <a:gd name="connsiteY6" fmla="*/ 414454 h 3150220"/>
                  <a:gd name="connsiteX7" fmla="*/ 981307 w 1851102"/>
                  <a:gd name="connsiteY7" fmla="*/ 548269 h 3150220"/>
                  <a:gd name="connsiteX8" fmla="*/ 1126273 w 1851102"/>
                  <a:gd name="connsiteY8" fmla="*/ 682084 h 3150220"/>
                  <a:gd name="connsiteX9" fmla="*/ 1360449 w 1851102"/>
                  <a:gd name="connsiteY9" fmla="*/ 581723 h 3150220"/>
                  <a:gd name="connsiteX10" fmla="*/ 1371600 w 1851102"/>
                  <a:gd name="connsiteY10" fmla="*/ 425605 h 3150220"/>
                  <a:gd name="connsiteX11" fmla="*/ 1483112 w 1851102"/>
                  <a:gd name="connsiteY11" fmla="*/ 113371 h 3150220"/>
                  <a:gd name="connsiteX12" fmla="*/ 1661532 w 1851102"/>
                  <a:gd name="connsiteY12" fmla="*/ 13010 h 3150220"/>
                  <a:gd name="connsiteX13" fmla="*/ 1828800 w 1851102"/>
                  <a:gd name="connsiteY13" fmla="*/ 191430 h 3150220"/>
                  <a:gd name="connsiteX14" fmla="*/ 1795346 w 1851102"/>
                  <a:gd name="connsiteY14" fmla="*/ 659781 h 3150220"/>
                  <a:gd name="connsiteX15" fmla="*/ 1616927 w 1851102"/>
                  <a:gd name="connsiteY15" fmla="*/ 1295401 h 3150220"/>
                  <a:gd name="connsiteX16" fmla="*/ 1215483 w 1851102"/>
                  <a:gd name="connsiteY16" fmla="*/ 1685693 h 3150220"/>
                  <a:gd name="connsiteX17" fmla="*/ 903249 w 1851102"/>
                  <a:gd name="connsiteY17" fmla="*/ 2031381 h 3150220"/>
                  <a:gd name="connsiteX18" fmla="*/ 713678 w 1851102"/>
                  <a:gd name="connsiteY18" fmla="*/ 2488581 h 3150220"/>
                  <a:gd name="connsiteX19" fmla="*/ 457200 w 1851102"/>
                  <a:gd name="connsiteY19" fmla="*/ 3023840 h 3150220"/>
                  <a:gd name="connsiteX20" fmla="*/ 423746 w 1851102"/>
                  <a:gd name="connsiteY20" fmla="*/ 3090747 h 3150220"/>
                  <a:gd name="connsiteX21" fmla="*/ 55756 w 1851102"/>
                  <a:gd name="connsiteY21" fmla="*/ 2912327 h 315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51102" h="3150220">
                    <a:moveTo>
                      <a:pt x="55756" y="2912327"/>
                    </a:moveTo>
                    <a:cubicBezTo>
                      <a:pt x="111512" y="2674434"/>
                      <a:pt x="624468" y="2018372"/>
                      <a:pt x="758283" y="1663391"/>
                    </a:cubicBezTo>
                    <a:cubicBezTo>
                      <a:pt x="892098" y="1308411"/>
                      <a:pt x="875371" y="966439"/>
                      <a:pt x="858644" y="782444"/>
                    </a:cubicBezTo>
                    <a:cubicBezTo>
                      <a:pt x="841917" y="598449"/>
                      <a:pt x="695093" y="604025"/>
                      <a:pt x="657922" y="559420"/>
                    </a:cubicBezTo>
                    <a:cubicBezTo>
                      <a:pt x="620751" y="514815"/>
                      <a:pt x="635619" y="533400"/>
                      <a:pt x="635619" y="514815"/>
                    </a:cubicBezTo>
                    <a:cubicBezTo>
                      <a:pt x="635619" y="496230"/>
                      <a:pt x="626327" y="464635"/>
                      <a:pt x="657922" y="447908"/>
                    </a:cubicBezTo>
                    <a:cubicBezTo>
                      <a:pt x="689517" y="431181"/>
                      <a:pt x="771293" y="397727"/>
                      <a:pt x="825190" y="414454"/>
                    </a:cubicBezTo>
                    <a:cubicBezTo>
                      <a:pt x="879088" y="431181"/>
                      <a:pt x="931127" y="503664"/>
                      <a:pt x="981307" y="548269"/>
                    </a:cubicBezTo>
                    <a:cubicBezTo>
                      <a:pt x="1031487" y="592874"/>
                      <a:pt x="1063083" y="676508"/>
                      <a:pt x="1126273" y="682084"/>
                    </a:cubicBezTo>
                    <a:cubicBezTo>
                      <a:pt x="1189463" y="687660"/>
                      <a:pt x="1319561" y="624470"/>
                      <a:pt x="1360449" y="581723"/>
                    </a:cubicBezTo>
                    <a:cubicBezTo>
                      <a:pt x="1401337" y="538977"/>
                      <a:pt x="1351156" y="503664"/>
                      <a:pt x="1371600" y="425605"/>
                    </a:cubicBezTo>
                    <a:cubicBezTo>
                      <a:pt x="1392044" y="347546"/>
                      <a:pt x="1434790" y="182137"/>
                      <a:pt x="1483112" y="113371"/>
                    </a:cubicBezTo>
                    <a:cubicBezTo>
                      <a:pt x="1531434" y="44605"/>
                      <a:pt x="1603917" y="0"/>
                      <a:pt x="1661532" y="13010"/>
                    </a:cubicBezTo>
                    <a:cubicBezTo>
                      <a:pt x="1719147" y="26020"/>
                      <a:pt x="1806498" y="83635"/>
                      <a:pt x="1828800" y="191430"/>
                    </a:cubicBezTo>
                    <a:cubicBezTo>
                      <a:pt x="1851102" y="299225"/>
                      <a:pt x="1830658" y="475786"/>
                      <a:pt x="1795346" y="659781"/>
                    </a:cubicBezTo>
                    <a:cubicBezTo>
                      <a:pt x="1760034" y="843776"/>
                      <a:pt x="1713571" y="1124416"/>
                      <a:pt x="1616927" y="1295401"/>
                    </a:cubicBezTo>
                    <a:cubicBezTo>
                      <a:pt x="1520283" y="1466386"/>
                      <a:pt x="1334429" y="1563030"/>
                      <a:pt x="1215483" y="1685693"/>
                    </a:cubicBezTo>
                    <a:cubicBezTo>
                      <a:pt x="1096537" y="1808356"/>
                      <a:pt x="986883" y="1897566"/>
                      <a:pt x="903249" y="2031381"/>
                    </a:cubicBezTo>
                    <a:cubicBezTo>
                      <a:pt x="819615" y="2165196"/>
                      <a:pt x="788020" y="2323171"/>
                      <a:pt x="713678" y="2488581"/>
                    </a:cubicBezTo>
                    <a:cubicBezTo>
                      <a:pt x="639336" y="2653991"/>
                      <a:pt x="505522" y="2923479"/>
                      <a:pt x="457200" y="3023840"/>
                    </a:cubicBezTo>
                    <a:cubicBezTo>
                      <a:pt x="408878" y="3124201"/>
                      <a:pt x="494370" y="3113049"/>
                      <a:pt x="423746" y="3090747"/>
                    </a:cubicBezTo>
                    <a:cubicBezTo>
                      <a:pt x="353122" y="3068445"/>
                      <a:pt x="0" y="3150220"/>
                      <a:pt x="55756" y="2912327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/>
              </a:p>
            </p:txBody>
          </p:sp>
          <p:sp>
            <p:nvSpPr>
              <p:cNvPr id="31" name="Right Arrow 30"/>
              <p:cNvSpPr/>
              <p:nvPr/>
            </p:nvSpPr>
            <p:spPr>
              <a:xfrm>
                <a:off x="7572396" y="3286124"/>
                <a:ext cx="1071570" cy="500066"/>
              </a:xfrm>
              <a:prstGeom prst="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/>
              </a:p>
            </p:txBody>
          </p:sp>
          <p:sp>
            <p:nvSpPr>
              <p:cNvPr id="32" name="Right Arrow 31"/>
              <p:cNvSpPr/>
              <p:nvPr/>
            </p:nvSpPr>
            <p:spPr>
              <a:xfrm rot="10800000">
                <a:off x="642910" y="3286124"/>
                <a:ext cx="1071570" cy="500066"/>
              </a:xfrm>
              <a:prstGeom prst="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4795301" y="422533"/>
              <a:ext cx="4053991" cy="2071702"/>
              <a:chOff x="1071538" y="2387508"/>
              <a:chExt cx="7429552" cy="3796706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2425045" y="2387508"/>
                <a:ext cx="4572032" cy="2827441"/>
              </a:xfrm>
              <a:prstGeom prst="roundRect">
                <a:avLst>
                  <a:gd name="adj" fmla="val 5043"/>
                </a:avLst>
              </a:prstGeom>
              <a:solidFill>
                <a:schemeClr val="tx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translucentPowder">
                <a:bevelT w="203200" h="5080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/>
              </a:p>
            </p:txBody>
          </p:sp>
          <p:sp>
            <p:nvSpPr>
              <p:cNvPr id="24" name="Freeform 23"/>
              <p:cNvSpPr/>
              <p:nvPr/>
            </p:nvSpPr>
            <p:spPr>
              <a:xfrm rot="20550890">
                <a:off x="6073567" y="3531397"/>
                <a:ext cx="1565083" cy="2652817"/>
              </a:xfrm>
              <a:custGeom>
                <a:avLst/>
                <a:gdLst>
                  <a:gd name="connsiteX0" fmla="*/ 55756 w 1851102"/>
                  <a:gd name="connsiteY0" fmla="*/ 2912327 h 3150220"/>
                  <a:gd name="connsiteX1" fmla="*/ 758283 w 1851102"/>
                  <a:gd name="connsiteY1" fmla="*/ 1663391 h 3150220"/>
                  <a:gd name="connsiteX2" fmla="*/ 858644 w 1851102"/>
                  <a:gd name="connsiteY2" fmla="*/ 782444 h 3150220"/>
                  <a:gd name="connsiteX3" fmla="*/ 657922 w 1851102"/>
                  <a:gd name="connsiteY3" fmla="*/ 559420 h 3150220"/>
                  <a:gd name="connsiteX4" fmla="*/ 635619 w 1851102"/>
                  <a:gd name="connsiteY4" fmla="*/ 514815 h 3150220"/>
                  <a:gd name="connsiteX5" fmla="*/ 657922 w 1851102"/>
                  <a:gd name="connsiteY5" fmla="*/ 447908 h 3150220"/>
                  <a:gd name="connsiteX6" fmla="*/ 825190 w 1851102"/>
                  <a:gd name="connsiteY6" fmla="*/ 414454 h 3150220"/>
                  <a:gd name="connsiteX7" fmla="*/ 981307 w 1851102"/>
                  <a:gd name="connsiteY7" fmla="*/ 548269 h 3150220"/>
                  <a:gd name="connsiteX8" fmla="*/ 1126273 w 1851102"/>
                  <a:gd name="connsiteY8" fmla="*/ 682084 h 3150220"/>
                  <a:gd name="connsiteX9" fmla="*/ 1360449 w 1851102"/>
                  <a:gd name="connsiteY9" fmla="*/ 581723 h 3150220"/>
                  <a:gd name="connsiteX10" fmla="*/ 1371600 w 1851102"/>
                  <a:gd name="connsiteY10" fmla="*/ 425605 h 3150220"/>
                  <a:gd name="connsiteX11" fmla="*/ 1483112 w 1851102"/>
                  <a:gd name="connsiteY11" fmla="*/ 113371 h 3150220"/>
                  <a:gd name="connsiteX12" fmla="*/ 1661532 w 1851102"/>
                  <a:gd name="connsiteY12" fmla="*/ 13010 h 3150220"/>
                  <a:gd name="connsiteX13" fmla="*/ 1828800 w 1851102"/>
                  <a:gd name="connsiteY13" fmla="*/ 191430 h 3150220"/>
                  <a:gd name="connsiteX14" fmla="*/ 1795346 w 1851102"/>
                  <a:gd name="connsiteY14" fmla="*/ 659781 h 3150220"/>
                  <a:gd name="connsiteX15" fmla="*/ 1616927 w 1851102"/>
                  <a:gd name="connsiteY15" fmla="*/ 1295401 h 3150220"/>
                  <a:gd name="connsiteX16" fmla="*/ 1215483 w 1851102"/>
                  <a:gd name="connsiteY16" fmla="*/ 1685693 h 3150220"/>
                  <a:gd name="connsiteX17" fmla="*/ 903249 w 1851102"/>
                  <a:gd name="connsiteY17" fmla="*/ 2031381 h 3150220"/>
                  <a:gd name="connsiteX18" fmla="*/ 713678 w 1851102"/>
                  <a:gd name="connsiteY18" fmla="*/ 2488581 h 3150220"/>
                  <a:gd name="connsiteX19" fmla="*/ 457200 w 1851102"/>
                  <a:gd name="connsiteY19" fmla="*/ 3023840 h 3150220"/>
                  <a:gd name="connsiteX20" fmla="*/ 423746 w 1851102"/>
                  <a:gd name="connsiteY20" fmla="*/ 3090747 h 3150220"/>
                  <a:gd name="connsiteX21" fmla="*/ 55756 w 1851102"/>
                  <a:gd name="connsiteY21" fmla="*/ 2912327 h 3150220"/>
                  <a:gd name="connsiteX0" fmla="*/ 55756 w 1851102"/>
                  <a:gd name="connsiteY0" fmla="*/ 2912327 h 3150220"/>
                  <a:gd name="connsiteX1" fmla="*/ 758283 w 1851102"/>
                  <a:gd name="connsiteY1" fmla="*/ 1663391 h 3150220"/>
                  <a:gd name="connsiteX2" fmla="*/ 858644 w 1851102"/>
                  <a:gd name="connsiteY2" fmla="*/ 782444 h 3150220"/>
                  <a:gd name="connsiteX3" fmla="*/ 657922 w 1851102"/>
                  <a:gd name="connsiteY3" fmla="*/ 559420 h 3150220"/>
                  <a:gd name="connsiteX4" fmla="*/ 635619 w 1851102"/>
                  <a:gd name="connsiteY4" fmla="*/ 514815 h 3150220"/>
                  <a:gd name="connsiteX5" fmla="*/ 657922 w 1851102"/>
                  <a:gd name="connsiteY5" fmla="*/ 447908 h 3150220"/>
                  <a:gd name="connsiteX6" fmla="*/ 825190 w 1851102"/>
                  <a:gd name="connsiteY6" fmla="*/ 414454 h 3150220"/>
                  <a:gd name="connsiteX7" fmla="*/ 981307 w 1851102"/>
                  <a:gd name="connsiteY7" fmla="*/ 548269 h 3150220"/>
                  <a:gd name="connsiteX8" fmla="*/ 1126273 w 1851102"/>
                  <a:gd name="connsiteY8" fmla="*/ 682084 h 3150220"/>
                  <a:gd name="connsiteX9" fmla="*/ 1360449 w 1851102"/>
                  <a:gd name="connsiteY9" fmla="*/ 581723 h 3150220"/>
                  <a:gd name="connsiteX10" fmla="*/ 1371600 w 1851102"/>
                  <a:gd name="connsiteY10" fmla="*/ 425605 h 3150220"/>
                  <a:gd name="connsiteX11" fmla="*/ 1483112 w 1851102"/>
                  <a:gd name="connsiteY11" fmla="*/ 113371 h 3150220"/>
                  <a:gd name="connsiteX12" fmla="*/ 1661532 w 1851102"/>
                  <a:gd name="connsiteY12" fmla="*/ 13010 h 3150220"/>
                  <a:gd name="connsiteX13" fmla="*/ 1828800 w 1851102"/>
                  <a:gd name="connsiteY13" fmla="*/ 191430 h 3150220"/>
                  <a:gd name="connsiteX14" fmla="*/ 1795346 w 1851102"/>
                  <a:gd name="connsiteY14" fmla="*/ 659781 h 3150220"/>
                  <a:gd name="connsiteX15" fmla="*/ 1616927 w 1851102"/>
                  <a:gd name="connsiteY15" fmla="*/ 1295401 h 3150220"/>
                  <a:gd name="connsiteX16" fmla="*/ 1215483 w 1851102"/>
                  <a:gd name="connsiteY16" fmla="*/ 1685693 h 3150220"/>
                  <a:gd name="connsiteX17" fmla="*/ 903249 w 1851102"/>
                  <a:gd name="connsiteY17" fmla="*/ 2031381 h 3150220"/>
                  <a:gd name="connsiteX18" fmla="*/ 713678 w 1851102"/>
                  <a:gd name="connsiteY18" fmla="*/ 2488581 h 3150220"/>
                  <a:gd name="connsiteX19" fmla="*/ 457200 w 1851102"/>
                  <a:gd name="connsiteY19" fmla="*/ 3023840 h 3150220"/>
                  <a:gd name="connsiteX20" fmla="*/ 423746 w 1851102"/>
                  <a:gd name="connsiteY20" fmla="*/ 3090747 h 3150220"/>
                  <a:gd name="connsiteX21" fmla="*/ 55756 w 1851102"/>
                  <a:gd name="connsiteY21" fmla="*/ 2912327 h 3150220"/>
                  <a:gd name="connsiteX0" fmla="*/ 55756 w 1851102"/>
                  <a:gd name="connsiteY0" fmla="*/ 2912327 h 3150220"/>
                  <a:gd name="connsiteX1" fmla="*/ 758283 w 1851102"/>
                  <a:gd name="connsiteY1" fmla="*/ 1663391 h 3150220"/>
                  <a:gd name="connsiteX2" fmla="*/ 858644 w 1851102"/>
                  <a:gd name="connsiteY2" fmla="*/ 782444 h 3150220"/>
                  <a:gd name="connsiteX3" fmla="*/ 657922 w 1851102"/>
                  <a:gd name="connsiteY3" fmla="*/ 559420 h 3150220"/>
                  <a:gd name="connsiteX4" fmla="*/ 635619 w 1851102"/>
                  <a:gd name="connsiteY4" fmla="*/ 514815 h 3150220"/>
                  <a:gd name="connsiteX5" fmla="*/ 657922 w 1851102"/>
                  <a:gd name="connsiteY5" fmla="*/ 447908 h 3150220"/>
                  <a:gd name="connsiteX6" fmla="*/ 825190 w 1851102"/>
                  <a:gd name="connsiteY6" fmla="*/ 414454 h 3150220"/>
                  <a:gd name="connsiteX7" fmla="*/ 981307 w 1851102"/>
                  <a:gd name="connsiteY7" fmla="*/ 548269 h 3150220"/>
                  <a:gd name="connsiteX8" fmla="*/ 1126273 w 1851102"/>
                  <a:gd name="connsiteY8" fmla="*/ 682084 h 3150220"/>
                  <a:gd name="connsiteX9" fmla="*/ 1360449 w 1851102"/>
                  <a:gd name="connsiteY9" fmla="*/ 581723 h 3150220"/>
                  <a:gd name="connsiteX10" fmla="*/ 1371600 w 1851102"/>
                  <a:gd name="connsiteY10" fmla="*/ 425605 h 3150220"/>
                  <a:gd name="connsiteX11" fmla="*/ 1483112 w 1851102"/>
                  <a:gd name="connsiteY11" fmla="*/ 113371 h 3150220"/>
                  <a:gd name="connsiteX12" fmla="*/ 1661532 w 1851102"/>
                  <a:gd name="connsiteY12" fmla="*/ 13010 h 3150220"/>
                  <a:gd name="connsiteX13" fmla="*/ 1828800 w 1851102"/>
                  <a:gd name="connsiteY13" fmla="*/ 191430 h 3150220"/>
                  <a:gd name="connsiteX14" fmla="*/ 1795346 w 1851102"/>
                  <a:gd name="connsiteY14" fmla="*/ 659781 h 3150220"/>
                  <a:gd name="connsiteX15" fmla="*/ 1616927 w 1851102"/>
                  <a:gd name="connsiteY15" fmla="*/ 1295401 h 3150220"/>
                  <a:gd name="connsiteX16" fmla="*/ 1215483 w 1851102"/>
                  <a:gd name="connsiteY16" fmla="*/ 1685693 h 3150220"/>
                  <a:gd name="connsiteX17" fmla="*/ 903249 w 1851102"/>
                  <a:gd name="connsiteY17" fmla="*/ 2031381 h 3150220"/>
                  <a:gd name="connsiteX18" fmla="*/ 713678 w 1851102"/>
                  <a:gd name="connsiteY18" fmla="*/ 2488581 h 3150220"/>
                  <a:gd name="connsiteX19" fmla="*/ 457200 w 1851102"/>
                  <a:gd name="connsiteY19" fmla="*/ 3023840 h 3150220"/>
                  <a:gd name="connsiteX20" fmla="*/ 423746 w 1851102"/>
                  <a:gd name="connsiteY20" fmla="*/ 3090747 h 3150220"/>
                  <a:gd name="connsiteX21" fmla="*/ 55756 w 1851102"/>
                  <a:gd name="connsiteY21" fmla="*/ 2912327 h 3150220"/>
                  <a:gd name="connsiteX0" fmla="*/ 55756 w 1858536"/>
                  <a:gd name="connsiteY0" fmla="*/ 2912327 h 3150220"/>
                  <a:gd name="connsiteX1" fmla="*/ 758283 w 1858536"/>
                  <a:gd name="connsiteY1" fmla="*/ 1663391 h 3150220"/>
                  <a:gd name="connsiteX2" fmla="*/ 858644 w 1858536"/>
                  <a:gd name="connsiteY2" fmla="*/ 782444 h 3150220"/>
                  <a:gd name="connsiteX3" fmla="*/ 657922 w 1858536"/>
                  <a:gd name="connsiteY3" fmla="*/ 559420 h 3150220"/>
                  <a:gd name="connsiteX4" fmla="*/ 635619 w 1858536"/>
                  <a:gd name="connsiteY4" fmla="*/ 514815 h 3150220"/>
                  <a:gd name="connsiteX5" fmla="*/ 657922 w 1858536"/>
                  <a:gd name="connsiteY5" fmla="*/ 447908 h 3150220"/>
                  <a:gd name="connsiteX6" fmla="*/ 825190 w 1858536"/>
                  <a:gd name="connsiteY6" fmla="*/ 414454 h 3150220"/>
                  <a:gd name="connsiteX7" fmla="*/ 981307 w 1858536"/>
                  <a:gd name="connsiteY7" fmla="*/ 548269 h 3150220"/>
                  <a:gd name="connsiteX8" fmla="*/ 1126273 w 1858536"/>
                  <a:gd name="connsiteY8" fmla="*/ 682084 h 3150220"/>
                  <a:gd name="connsiteX9" fmla="*/ 1360449 w 1858536"/>
                  <a:gd name="connsiteY9" fmla="*/ 581723 h 3150220"/>
                  <a:gd name="connsiteX10" fmla="*/ 1371600 w 1858536"/>
                  <a:gd name="connsiteY10" fmla="*/ 425605 h 3150220"/>
                  <a:gd name="connsiteX11" fmla="*/ 1483112 w 1858536"/>
                  <a:gd name="connsiteY11" fmla="*/ 113371 h 3150220"/>
                  <a:gd name="connsiteX12" fmla="*/ 1661532 w 1858536"/>
                  <a:gd name="connsiteY12" fmla="*/ 13010 h 3150220"/>
                  <a:gd name="connsiteX13" fmla="*/ 1828800 w 1858536"/>
                  <a:gd name="connsiteY13" fmla="*/ 191430 h 3150220"/>
                  <a:gd name="connsiteX14" fmla="*/ 1839951 w 1858536"/>
                  <a:gd name="connsiteY14" fmla="*/ 202581 h 3150220"/>
                  <a:gd name="connsiteX15" fmla="*/ 1795346 w 1858536"/>
                  <a:gd name="connsiteY15" fmla="*/ 659781 h 3150220"/>
                  <a:gd name="connsiteX16" fmla="*/ 1616927 w 1858536"/>
                  <a:gd name="connsiteY16" fmla="*/ 1295401 h 3150220"/>
                  <a:gd name="connsiteX17" fmla="*/ 1215483 w 1858536"/>
                  <a:gd name="connsiteY17" fmla="*/ 1685693 h 3150220"/>
                  <a:gd name="connsiteX18" fmla="*/ 903249 w 1858536"/>
                  <a:gd name="connsiteY18" fmla="*/ 2031381 h 3150220"/>
                  <a:gd name="connsiteX19" fmla="*/ 713678 w 1858536"/>
                  <a:gd name="connsiteY19" fmla="*/ 2488581 h 3150220"/>
                  <a:gd name="connsiteX20" fmla="*/ 457200 w 1858536"/>
                  <a:gd name="connsiteY20" fmla="*/ 3023840 h 3150220"/>
                  <a:gd name="connsiteX21" fmla="*/ 423746 w 1858536"/>
                  <a:gd name="connsiteY21" fmla="*/ 3090747 h 3150220"/>
                  <a:gd name="connsiteX22" fmla="*/ 55756 w 1858536"/>
                  <a:gd name="connsiteY22" fmla="*/ 2912327 h 315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58536" h="3150220">
                    <a:moveTo>
                      <a:pt x="55756" y="2912327"/>
                    </a:moveTo>
                    <a:cubicBezTo>
                      <a:pt x="111512" y="2674434"/>
                      <a:pt x="624468" y="2018372"/>
                      <a:pt x="758283" y="1663391"/>
                    </a:cubicBezTo>
                    <a:cubicBezTo>
                      <a:pt x="892098" y="1308411"/>
                      <a:pt x="875371" y="966439"/>
                      <a:pt x="858644" y="782444"/>
                    </a:cubicBezTo>
                    <a:cubicBezTo>
                      <a:pt x="841917" y="598449"/>
                      <a:pt x="695093" y="604025"/>
                      <a:pt x="657922" y="559420"/>
                    </a:cubicBezTo>
                    <a:cubicBezTo>
                      <a:pt x="620751" y="514815"/>
                      <a:pt x="635619" y="533400"/>
                      <a:pt x="635619" y="514815"/>
                    </a:cubicBezTo>
                    <a:cubicBezTo>
                      <a:pt x="635619" y="496230"/>
                      <a:pt x="626327" y="464635"/>
                      <a:pt x="657922" y="447908"/>
                    </a:cubicBezTo>
                    <a:cubicBezTo>
                      <a:pt x="689517" y="431181"/>
                      <a:pt x="771293" y="397727"/>
                      <a:pt x="825190" y="414454"/>
                    </a:cubicBezTo>
                    <a:cubicBezTo>
                      <a:pt x="879088" y="431181"/>
                      <a:pt x="931127" y="503664"/>
                      <a:pt x="981307" y="548269"/>
                    </a:cubicBezTo>
                    <a:cubicBezTo>
                      <a:pt x="1031487" y="592874"/>
                      <a:pt x="1063083" y="676508"/>
                      <a:pt x="1126273" y="682084"/>
                    </a:cubicBezTo>
                    <a:cubicBezTo>
                      <a:pt x="1189463" y="687660"/>
                      <a:pt x="1319561" y="624470"/>
                      <a:pt x="1360449" y="581723"/>
                    </a:cubicBezTo>
                    <a:cubicBezTo>
                      <a:pt x="1401337" y="538977"/>
                      <a:pt x="1351156" y="503664"/>
                      <a:pt x="1371600" y="425605"/>
                    </a:cubicBezTo>
                    <a:cubicBezTo>
                      <a:pt x="1392044" y="347546"/>
                      <a:pt x="1318380" y="577654"/>
                      <a:pt x="1483112" y="113371"/>
                    </a:cubicBezTo>
                    <a:cubicBezTo>
                      <a:pt x="1531434" y="44605"/>
                      <a:pt x="1603917" y="0"/>
                      <a:pt x="1661532" y="13010"/>
                    </a:cubicBezTo>
                    <a:cubicBezTo>
                      <a:pt x="1719147" y="26020"/>
                      <a:pt x="1799064" y="159835"/>
                      <a:pt x="1828800" y="191430"/>
                    </a:cubicBezTo>
                    <a:cubicBezTo>
                      <a:pt x="1858536" y="223025"/>
                      <a:pt x="1845527" y="124522"/>
                      <a:pt x="1839951" y="202581"/>
                    </a:cubicBezTo>
                    <a:cubicBezTo>
                      <a:pt x="1834375" y="280640"/>
                      <a:pt x="1832517" y="477644"/>
                      <a:pt x="1795346" y="659781"/>
                    </a:cubicBezTo>
                    <a:cubicBezTo>
                      <a:pt x="1758175" y="841918"/>
                      <a:pt x="1713571" y="1124416"/>
                      <a:pt x="1616927" y="1295401"/>
                    </a:cubicBezTo>
                    <a:cubicBezTo>
                      <a:pt x="1520283" y="1466386"/>
                      <a:pt x="1334429" y="1563030"/>
                      <a:pt x="1215483" y="1685693"/>
                    </a:cubicBezTo>
                    <a:cubicBezTo>
                      <a:pt x="1096537" y="1808356"/>
                      <a:pt x="986883" y="1897566"/>
                      <a:pt x="903249" y="2031381"/>
                    </a:cubicBezTo>
                    <a:cubicBezTo>
                      <a:pt x="819615" y="2165196"/>
                      <a:pt x="788020" y="2323171"/>
                      <a:pt x="713678" y="2488581"/>
                    </a:cubicBezTo>
                    <a:cubicBezTo>
                      <a:pt x="639336" y="2653991"/>
                      <a:pt x="505522" y="2923479"/>
                      <a:pt x="457200" y="3023840"/>
                    </a:cubicBezTo>
                    <a:cubicBezTo>
                      <a:pt x="408878" y="3124201"/>
                      <a:pt x="494370" y="3113049"/>
                      <a:pt x="423746" y="3090747"/>
                    </a:cubicBezTo>
                    <a:cubicBezTo>
                      <a:pt x="353122" y="3068445"/>
                      <a:pt x="0" y="3150220"/>
                      <a:pt x="55756" y="2912327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/>
              </a:p>
            </p:txBody>
          </p:sp>
          <p:sp>
            <p:nvSpPr>
              <p:cNvPr id="25" name="Freeform 24"/>
              <p:cNvSpPr/>
              <p:nvPr/>
            </p:nvSpPr>
            <p:spPr>
              <a:xfrm rot="1186624" flipH="1">
                <a:off x="1677836" y="3492198"/>
                <a:ext cx="1558822" cy="2652816"/>
              </a:xfrm>
              <a:custGeom>
                <a:avLst/>
                <a:gdLst>
                  <a:gd name="connsiteX0" fmla="*/ 55756 w 1851102"/>
                  <a:gd name="connsiteY0" fmla="*/ 2912327 h 3150220"/>
                  <a:gd name="connsiteX1" fmla="*/ 758283 w 1851102"/>
                  <a:gd name="connsiteY1" fmla="*/ 1663391 h 3150220"/>
                  <a:gd name="connsiteX2" fmla="*/ 858644 w 1851102"/>
                  <a:gd name="connsiteY2" fmla="*/ 782444 h 3150220"/>
                  <a:gd name="connsiteX3" fmla="*/ 657922 w 1851102"/>
                  <a:gd name="connsiteY3" fmla="*/ 559420 h 3150220"/>
                  <a:gd name="connsiteX4" fmla="*/ 635619 w 1851102"/>
                  <a:gd name="connsiteY4" fmla="*/ 514815 h 3150220"/>
                  <a:gd name="connsiteX5" fmla="*/ 657922 w 1851102"/>
                  <a:gd name="connsiteY5" fmla="*/ 447908 h 3150220"/>
                  <a:gd name="connsiteX6" fmla="*/ 825190 w 1851102"/>
                  <a:gd name="connsiteY6" fmla="*/ 414454 h 3150220"/>
                  <a:gd name="connsiteX7" fmla="*/ 981307 w 1851102"/>
                  <a:gd name="connsiteY7" fmla="*/ 548269 h 3150220"/>
                  <a:gd name="connsiteX8" fmla="*/ 1126273 w 1851102"/>
                  <a:gd name="connsiteY8" fmla="*/ 682084 h 3150220"/>
                  <a:gd name="connsiteX9" fmla="*/ 1360449 w 1851102"/>
                  <a:gd name="connsiteY9" fmla="*/ 581723 h 3150220"/>
                  <a:gd name="connsiteX10" fmla="*/ 1371600 w 1851102"/>
                  <a:gd name="connsiteY10" fmla="*/ 425605 h 3150220"/>
                  <a:gd name="connsiteX11" fmla="*/ 1483112 w 1851102"/>
                  <a:gd name="connsiteY11" fmla="*/ 113371 h 3150220"/>
                  <a:gd name="connsiteX12" fmla="*/ 1661532 w 1851102"/>
                  <a:gd name="connsiteY12" fmla="*/ 13010 h 3150220"/>
                  <a:gd name="connsiteX13" fmla="*/ 1828800 w 1851102"/>
                  <a:gd name="connsiteY13" fmla="*/ 191430 h 3150220"/>
                  <a:gd name="connsiteX14" fmla="*/ 1795346 w 1851102"/>
                  <a:gd name="connsiteY14" fmla="*/ 659781 h 3150220"/>
                  <a:gd name="connsiteX15" fmla="*/ 1616927 w 1851102"/>
                  <a:gd name="connsiteY15" fmla="*/ 1295401 h 3150220"/>
                  <a:gd name="connsiteX16" fmla="*/ 1215483 w 1851102"/>
                  <a:gd name="connsiteY16" fmla="*/ 1685693 h 3150220"/>
                  <a:gd name="connsiteX17" fmla="*/ 903249 w 1851102"/>
                  <a:gd name="connsiteY17" fmla="*/ 2031381 h 3150220"/>
                  <a:gd name="connsiteX18" fmla="*/ 713678 w 1851102"/>
                  <a:gd name="connsiteY18" fmla="*/ 2488581 h 3150220"/>
                  <a:gd name="connsiteX19" fmla="*/ 457200 w 1851102"/>
                  <a:gd name="connsiteY19" fmla="*/ 3023840 h 3150220"/>
                  <a:gd name="connsiteX20" fmla="*/ 423746 w 1851102"/>
                  <a:gd name="connsiteY20" fmla="*/ 3090747 h 3150220"/>
                  <a:gd name="connsiteX21" fmla="*/ 55756 w 1851102"/>
                  <a:gd name="connsiteY21" fmla="*/ 2912327 h 315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51102" h="3150220">
                    <a:moveTo>
                      <a:pt x="55756" y="2912327"/>
                    </a:moveTo>
                    <a:cubicBezTo>
                      <a:pt x="111512" y="2674434"/>
                      <a:pt x="624468" y="2018372"/>
                      <a:pt x="758283" y="1663391"/>
                    </a:cubicBezTo>
                    <a:cubicBezTo>
                      <a:pt x="892098" y="1308411"/>
                      <a:pt x="875371" y="966439"/>
                      <a:pt x="858644" y="782444"/>
                    </a:cubicBezTo>
                    <a:cubicBezTo>
                      <a:pt x="841917" y="598449"/>
                      <a:pt x="695093" y="604025"/>
                      <a:pt x="657922" y="559420"/>
                    </a:cubicBezTo>
                    <a:cubicBezTo>
                      <a:pt x="620751" y="514815"/>
                      <a:pt x="635619" y="533400"/>
                      <a:pt x="635619" y="514815"/>
                    </a:cubicBezTo>
                    <a:cubicBezTo>
                      <a:pt x="635619" y="496230"/>
                      <a:pt x="626327" y="464635"/>
                      <a:pt x="657922" y="447908"/>
                    </a:cubicBezTo>
                    <a:cubicBezTo>
                      <a:pt x="689517" y="431181"/>
                      <a:pt x="771293" y="397727"/>
                      <a:pt x="825190" y="414454"/>
                    </a:cubicBezTo>
                    <a:cubicBezTo>
                      <a:pt x="879088" y="431181"/>
                      <a:pt x="931127" y="503664"/>
                      <a:pt x="981307" y="548269"/>
                    </a:cubicBezTo>
                    <a:cubicBezTo>
                      <a:pt x="1031487" y="592874"/>
                      <a:pt x="1063083" y="676508"/>
                      <a:pt x="1126273" y="682084"/>
                    </a:cubicBezTo>
                    <a:cubicBezTo>
                      <a:pt x="1189463" y="687660"/>
                      <a:pt x="1319561" y="624470"/>
                      <a:pt x="1360449" y="581723"/>
                    </a:cubicBezTo>
                    <a:cubicBezTo>
                      <a:pt x="1401337" y="538977"/>
                      <a:pt x="1351156" y="503664"/>
                      <a:pt x="1371600" y="425605"/>
                    </a:cubicBezTo>
                    <a:cubicBezTo>
                      <a:pt x="1392044" y="347546"/>
                      <a:pt x="1434790" y="182137"/>
                      <a:pt x="1483112" y="113371"/>
                    </a:cubicBezTo>
                    <a:cubicBezTo>
                      <a:pt x="1531434" y="44605"/>
                      <a:pt x="1603917" y="0"/>
                      <a:pt x="1661532" y="13010"/>
                    </a:cubicBezTo>
                    <a:cubicBezTo>
                      <a:pt x="1719147" y="26020"/>
                      <a:pt x="1806498" y="83635"/>
                      <a:pt x="1828800" y="191430"/>
                    </a:cubicBezTo>
                    <a:cubicBezTo>
                      <a:pt x="1851102" y="299225"/>
                      <a:pt x="1830658" y="475786"/>
                      <a:pt x="1795346" y="659781"/>
                    </a:cubicBezTo>
                    <a:cubicBezTo>
                      <a:pt x="1760034" y="843776"/>
                      <a:pt x="1713571" y="1124416"/>
                      <a:pt x="1616927" y="1295401"/>
                    </a:cubicBezTo>
                    <a:cubicBezTo>
                      <a:pt x="1520283" y="1466386"/>
                      <a:pt x="1334429" y="1563030"/>
                      <a:pt x="1215483" y="1685693"/>
                    </a:cubicBezTo>
                    <a:cubicBezTo>
                      <a:pt x="1096537" y="1808356"/>
                      <a:pt x="986883" y="1897566"/>
                      <a:pt x="903249" y="2031381"/>
                    </a:cubicBezTo>
                    <a:cubicBezTo>
                      <a:pt x="819615" y="2165196"/>
                      <a:pt x="788020" y="2323171"/>
                      <a:pt x="713678" y="2488581"/>
                    </a:cubicBezTo>
                    <a:cubicBezTo>
                      <a:pt x="639336" y="2653991"/>
                      <a:pt x="505522" y="2923479"/>
                      <a:pt x="457200" y="3023840"/>
                    </a:cubicBezTo>
                    <a:cubicBezTo>
                      <a:pt x="408878" y="3124201"/>
                      <a:pt x="494370" y="3113049"/>
                      <a:pt x="423746" y="3090747"/>
                    </a:cubicBezTo>
                    <a:cubicBezTo>
                      <a:pt x="353122" y="3068445"/>
                      <a:pt x="0" y="3150220"/>
                      <a:pt x="55756" y="2912327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/>
              </a:p>
            </p:txBody>
          </p:sp>
          <p:sp>
            <p:nvSpPr>
              <p:cNvPr id="26" name="Circular Arrow 25"/>
              <p:cNvSpPr/>
              <p:nvPr/>
            </p:nvSpPr>
            <p:spPr>
              <a:xfrm rot="16200000">
                <a:off x="1071538" y="3143248"/>
                <a:ext cx="1214446" cy="1214446"/>
              </a:xfrm>
              <a:prstGeom prst="circular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Circular Arrow 26"/>
              <p:cNvSpPr/>
              <p:nvPr/>
            </p:nvSpPr>
            <p:spPr>
              <a:xfrm rot="5400000" flipH="1">
                <a:off x="7286644" y="3143248"/>
                <a:ext cx="1214446" cy="1214446"/>
              </a:xfrm>
              <a:prstGeom prst="circular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580458" y="3851557"/>
              <a:ext cx="3786214" cy="2053322"/>
              <a:chOff x="1214414" y="2387508"/>
              <a:chExt cx="7000924" cy="3796706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2425045" y="2387508"/>
                <a:ext cx="4572032" cy="2827441"/>
              </a:xfrm>
              <a:prstGeom prst="roundRect">
                <a:avLst>
                  <a:gd name="adj" fmla="val 5043"/>
                </a:avLst>
              </a:prstGeom>
              <a:solidFill>
                <a:schemeClr val="tx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translucentPowder">
                <a:bevelT w="203200" h="5080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/>
              </a:p>
            </p:txBody>
          </p:sp>
          <p:sp>
            <p:nvSpPr>
              <p:cNvPr id="19" name="Freeform 18"/>
              <p:cNvSpPr/>
              <p:nvPr/>
            </p:nvSpPr>
            <p:spPr>
              <a:xfrm rot="20550890">
                <a:off x="6073567" y="3531397"/>
                <a:ext cx="1565083" cy="2652817"/>
              </a:xfrm>
              <a:custGeom>
                <a:avLst/>
                <a:gdLst>
                  <a:gd name="connsiteX0" fmla="*/ 55756 w 1851102"/>
                  <a:gd name="connsiteY0" fmla="*/ 2912327 h 3150220"/>
                  <a:gd name="connsiteX1" fmla="*/ 758283 w 1851102"/>
                  <a:gd name="connsiteY1" fmla="*/ 1663391 h 3150220"/>
                  <a:gd name="connsiteX2" fmla="*/ 858644 w 1851102"/>
                  <a:gd name="connsiteY2" fmla="*/ 782444 h 3150220"/>
                  <a:gd name="connsiteX3" fmla="*/ 657922 w 1851102"/>
                  <a:gd name="connsiteY3" fmla="*/ 559420 h 3150220"/>
                  <a:gd name="connsiteX4" fmla="*/ 635619 w 1851102"/>
                  <a:gd name="connsiteY4" fmla="*/ 514815 h 3150220"/>
                  <a:gd name="connsiteX5" fmla="*/ 657922 w 1851102"/>
                  <a:gd name="connsiteY5" fmla="*/ 447908 h 3150220"/>
                  <a:gd name="connsiteX6" fmla="*/ 825190 w 1851102"/>
                  <a:gd name="connsiteY6" fmla="*/ 414454 h 3150220"/>
                  <a:gd name="connsiteX7" fmla="*/ 981307 w 1851102"/>
                  <a:gd name="connsiteY7" fmla="*/ 548269 h 3150220"/>
                  <a:gd name="connsiteX8" fmla="*/ 1126273 w 1851102"/>
                  <a:gd name="connsiteY8" fmla="*/ 682084 h 3150220"/>
                  <a:gd name="connsiteX9" fmla="*/ 1360449 w 1851102"/>
                  <a:gd name="connsiteY9" fmla="*/ 581723 h 3150220"/>
                  <a:gd name="connsiteX10" fmla="*/ 1371600 w 1851102"/>
                  <a:gd name="connsiteY10" fmla="*/ 425605 h 3150220"/>
                  <a:gd name="connsiteX11" fmla="*/ 1483112 w 1851102"/>
                  <a:gd name="connsiteY11" fmla="*/ 113371 h 3150220"/>
                  <a:gd name="connsiteX12" fmla="*/ 1661532 w 1851102"/>
                  <a:gd name="connsiteY12" fmla="*/ 13010 h 3150220"/>
                  <a:gd name="connsiteX13" fmla="*/ 1828800 w 1851102"/>
                  <a:gd name="connsiteY13" fmla="*/ 191430 h 3150220"/>
                  <a:gd name="connsiteX14" fmla="*/ 1795346 w 1851102"/>
                  <a:gd name="connsiteY14" fmla="*/ 659781 h 3150220"/>
                  <a:gd name="connsiteX15" fmla="*/ 1616927 w 1851102"/>
                  <a:gd name="connsiteY15" fmla="*/ 1295401 h 3150220"/>
                  <a:gd name="connsiteX16" fmla="*/ 1215483 w 1851102"/>
                  <a:gd name="connsiteY16" fmla="*/ 1685693 h 3150220"/>
                  <a:gd name="connsiteX17" fmla="*/ 903249 w 1851102"/>
                  <a:gd name="connsiteY17" fmla="*/ 2031381 h 3150220"/>
                  <a:gd name="connsiteX18" fmla="*/ 713678 w 1851102"/>
                  <a:gd name="connsiteY18" fmla="*/ 2488581 h 3150220"/>
                  <a:gd name="connsiteX19" fmla="*/ 457200 w 1851102"/>
                  <a:gd name="connsiteY19" fmla="*/ 3023840 h 3150220"/>
                  <a:gd name="connsiteX20" fmla="*/ 423746 w 1851102"/>
                  <a:gd name="connsiteY20" fmla="*/ 3090747 h 3150220"/>
                  <a:gd name="connsiteX21" fmla="*/ 55756 w 1851102"/>
                  <a:gd name="connsiteY21" fmla="*/ 2912327 h 3150220"/>
                  <a:gd name="connsiteX0" fmla="*/ 55756 w 1851102"/>
                  <a:gd name="connsiteY0" fmla="*/ 2912327 h 3150220"/>
                  <a:gd name="connsiteX1" fmla="*/ 758283 w 1851102"/>
                  <a:gd name="connsiteY1" fmla="*/ 1663391 h 3150220"/>
                  <a:gd name="connsiteX2" fmla="*/ 858644 w 1851102"/>
                  <a:gd name="connsiteY2" fmla="*/ 782444 h 3150220"/>
                  <a:gd name="connsiteX3" fmla="*/ 657922 w 1851102"/>
                  <a:gd name="connsiteY3" fmla="*/ 559420 h 3150220"/>
                  <a:gd name="connsiteX4" fmla="*/ 635619 w 1851102"/>
                  <a:gd name="connsiteY4" fmla="*/ 514815 h 3150220"/>
                  <a:gd name="connsiteX5" fmla="*/ 657922 w 1851102"/>
                  <a:gd name="connsiteY5" fmla="*/ 447908 h 3150220"/>
                  <a:gd name="connsiteX6" fmla="*/ 825190 w 1851102"/>
                  <a:gd name="connsiteY6" fmla="*/ 414454 h 3150220"/>
                  <a:gd name="connsiteX7" fmla="*/ 981307 w 1851102"/>
                  <a:gd name="connsiteY7" fmla="*/ 548269 h 3150220"/>
                  <a:gd name="connsiteX8" fmla="*/ 1126273 w 1851102"/>
                  <a:gd name="connsiteY8" fmla="*/ 682084 h 3150220"/>
                  <a:gd name="connsiteX9" fmla="*/ 1360449 w 1851102"/>
                  <a:gd name="connsiteY9" fmla="*/ 581723 h 3150220"/>
                  <a:gd name="connsiteX10" fmla="*/ 1371600 w 1851102"/>
                  <a:gd name="connsiteY10" fmla="*/ 425605 h 3150220"/>
                  <a:gd name="connsiteX11" fmla="*/ 1483112 w 1851102"/>
                  <a:gd name="connsiteY11" fmla="*/ 113371 h 3150220"/>
                  <a:gd name="connsiteX12" fmla="*/ 1661532 w 1851102"/>
                  <a:gd name="connsiteY12" fmla="*/ 13010 h 3150220"/>
                  <a:gd name="connsiteX13" fmla="*/ 1828800 w 1851102"/>
                  <a:gd name="connsiteY13" fmla="*/ 191430 h 3150220"/>
                  <a:gd name="connsiteX14" fmla="*/ 1795346 w 1851102"/>
                  <a:gd name="connsiteY14" fmla="*/ 659781 h 3150220"/>
                  <a:gd name="connsiteX15" fmla="*/ 1616927 w 1851102"/>
                  <a:gd name="connsiteY15" fmla="*/ 1295401 h 3150220"/>
                  <a:gd name="connsiteX16" fmla="*/ 1215483 w 1851102"/>
                  <a:gd name="connsiteY16" fmla="*/ 1685693 h 3150220"/>
                  <a:gd name="connsiteX17" fmla="*/ 903249 w 1851102"/>
                  <a:gd name="connsiteY17" fmla="*/ 2031381 h 3150220"/>
                  <a:gd name="connsiteX18" fmla="*/ 713678 w 1851102"/>
                  <a:gd name="connsiteY18" fmla="*/ 2488581 h 3150220"/>
                  <a:gd name="connsiteX19" fmla="*/ 457200 w 1851102"/>
                  <a:gd name="connsiteY19" fmla="*/ 3023840 h 3150220"/>
                  <a:gd name="connsiteX20" fmla="*/ 423746 w 1851102"/>
                  <a:gd name="connsiteY20" fmla="*/ 3090747 h 3150220"/>
                  <a:gd name="connsiteX21" fmla="*/ 55756 w 1851102"/>
                  <a:gd name="connsiteY21" fmla="*/ 2912327 h 3150220"/>
                  <a:gd name="connsiteX0" fmla="*/ 55756 w 1851102"/>
                  <a:gd name="connsiteY0" fmla="*/ 2912327 h 3150220"/>
                  <a:gd name="connsiteX1" fmla="*/ 758283 w 1851102"/>
                  <a:gd name="connsiteY1" fmla="*/ 1663391 h 3150220"/>
                  <a:gd name="connsiteX2" fmla="*/ 858644 w 1851102"/>
                  <a:gd name="connsiteY2" fmla="*/ 782444 h 3150220"/>
                  <a:gd name="connsiteX3" fmla="*/ 657922 w 1851102"/>
                  <a:gd name="connsiteY3" fmla="*/ 559420 h 3150220"/>
                  <a:gd name="connsiteX4" fmla="*/ 635619 w 1851102"/>
                  <a:gd name="connsiteY4" fmla="*/ 514815 h 3150220"/>
                  <a:gd name="connsiteX5" fmla="*/ 657922 w 1851102"/>
                  <a:gd name="connsiteY5" fmla="*/ 447908 h 3150220"/>
                  <a:gd name="connsiteX6" fmla="*/ 825190 w 1851102"/>
                  <a:gd name="connsiteY6" fmla="*/ 414454 h 3150220"/>
                  <a:gd name="connsiteX7" fmla="*/ 981307 w 1851102"/>
                  <a:gd name="connsiteY7" fmla="*/ 548269 h 3150220"/>
                  <a:gd name="connsiteX8" fmla="*/ 1126273 w 1851102"/>
                  <a:gd name="connsiteY8" fmla="*/ 682084 h 3150220"/>
                  <a:gd name="connsiteX9" fmla="*/ 1360449 w 1851102"/>
                  <a:gd name="connsiteY9" fmla="*/ 581723 h 3150220"/>
                  <a:gd name="connsiteX10" fmla="*/ 1371600 w 1851102"/>
                  <a:gd name="connsiteY10" fmla="*/ 425605 h 3150220"/>
                  <a:gd name="connsiteX11" fmla="*/ 1483112 w 1851102"/>
                  <a:gd name="connsiteY11" fmla="*/ 113371 h 3150220"/>
                  <a:gd name="connsiteX12" fmla="*/ 1661532 w 1851102"/>
                  <a:gd name="connsiteY12" fmla="*/ 13010 h 3150220"/>
                  <a:gd name="connsiteX13" fmla="*/ 1828800 w 1851102"/>
                  <a:gd name="connsiteY13" fmla="*/ 191430 h 3150220"/>
                  <a:gd name="connsiteX14" fmla="*/ 1795346 w 1851102"/>
                  <a:gd name="connsiteY14" fmla="*/ 659781 h 3150220"/>
                  <a:gd name="connsiteX15" fmla="*/ 1616927 w 1851102"/>
                  <a:gd name="connsiteY15" fmla="*/ 1295401 h 3150220"/>
                  <a:gd name="connsiteX16" fmla="*/ 1215483 w 1851102"/>
                  <a:gd name="connsiteY16" fmla="*/ 1685693 h 3150220"/>
                  <a:gd name="connsiteX17" fmla="*/ 903249 w 1851102"/>
                  <a:gd name="connsiteY17" fmla="*/ 2031381 h 3150220"/>
                  <a:gd name="connsiteX18" fmla="*/ 713678 w 1851102"/>
                  <a:gd name="connsiteY18" fmla="*/ 2488581 h 3150220"/>
                  <a:gd name="connsiteX19" fmla="*/ 457200 w 1851102"/>
                  <a:gd name="connsiteY19" fmla="*/ 3023840 h 3150220"/>
                  <a:gd name="connsiteX20" fmla="*/ 423746 w 1851102"/>
                  <a:gd name="connsiteY20" fmla="*/ 3090747 h 3150220"/>
                  <a:gd name="connsiteX21" fmla="*/ 55756 w 1851102"/>
                  <a:gd name="connsiteY21" fmla="*/ 2912327 h 3150220"/>
                  <a:gd name="connsiteX0" fmla="*/ 55756 w 1858536"/>
                  <a:gd name="connsiteY0" fmla="*/ 2912327 h 3150220"/>
                  <a:gd name="connsiteX1" fmla="*/ 758283 w 1858536"/>
                  <a:gd name="connsiteY1" fmla="*/ 1663391 h 3150220"/>
                  <a:gd name="connsiteX2" fmla="*/ 858644 w 1858536"/>
                  <a:gd name="connsiteY2" fmla="*/ 782444 h 3150220"/>
                  <a:gd name="connsiteX3" fmla="*/ 657922 w 1858536"/>
                  <a:gd name="connsiteY3" fmla="*/ 559420 h 3150220"/>
                  <a:gd name="connsiteX4" fmla="*/ 635619 w 1858536"/>
                  <a:gd name="connsiteY4" fmla="*/ 514815 h 3150220"/>
                  <a:gd name="connsiteX5" fmla="*/ 657922 w 1858536"/>
                  <a:gd name="connsiteY5" fmla="*/ 447908 h 3150220"/>
                  <a:gd name="connsiteX6" fmla="*/ 825190 w 1858536"/>
                  <a:gd name="connsiteY6" fmla="*/ 414454 h 3150220"/>
                  <a:gd name="connsiteX7" fmla="*/ 981307 w 1858536"/>
                  <a:gd name="connsiteY7" fmla="*/ 548269 h 3150220"/>
                  <a:gd name="connsiteX8" fmla="*/ 1126273 w 1858536"/>
                  <a:gd name="connsiteY8" fmla="*/ 682084 h 3150220"/>
                  <a:gd name="connsiteX9" fmla="*/ 1360449 w 1858536"/>
                  <a:gd name="connsiteY9" fmla="*/ 581723 h 3150220"/>
                  <a:gd name="connsiteX10" fmla="*/ 1371600 w 1858536"/>
                  <a:gd name="connsiteY10" fmla="*/ 425605 h 3150220"/>
                  <a:gd name="connsiteX11" fmla="*/ 1483112 w 1858536"/>
                  <a:gd name="connsiteY11" fmla="*/ 113371 h 3150220"/>
                  <a:gd name="connsiteX12" fmla="*/ 1661532 w 1858536"/>
                  <a:gd name="connsiteY12" fmla="*/ 13010 h 3150220"/>
                  <a:gd name="connsiteX13" fmla="*/ 1828800 w 1858536"/>
                  <a:gd name="connsiteY13" fmla="*/ 191430 h 3150220"/>
                  <a:gd name="connsiteX14" fmla="*/ 1839951 w 1858536"/>
                  <a:gd name="connsiteY14" fmla="*/ 202581 h 3150220"/>
                  <a:gd name="connsiteX15" fmla="*/ 1795346 w 1858536"/>
                  <a:gd name="connsiteY15" fmla="*/ 659781 h 3150220"/>
                  <a:gd name="connsiteX16" fmla="*/ 1616927 w 1858536"/>
                  <a:gd name="connsiteY16" fmla="*/ 1295401 h 3150220"/>
                  <a:gd name="connsiteX17" fmla="*/ 1215483 w 1858536"/>
                  <a:gd name="connsiteY17" fmla="*/ 1685693 h 3150220"/>
                  <a:gd name="connsiteX18" fmla="*/ 903249 w 1858536"/>
                  <a:gd name="connsiteY18" fmla="*/ 2031381 h 3150220"/>
                  <a:gd name="connsiteX19" fmla="*/ 713678 w 1858536"/>
                  <a:gd name="connsiteY19" fmla="*/ 2488581 h 3150220"/>
                  <a:gd name="connsiteX20" fmla="*/ 457200 w 1858536"/>
                  <a:gd name="connsiteY20" fmla="*/ 3023840 h 3150220"/>
                  <a:gd name="connsiteX21" fmla="*/ 423746 w 1858536"/>
                  <a:gd name="connsiteY21" fmla="*/ 3090747 h 3150220"/>
                  <a:gd name="connsiteX22" fmla="*/ 55756 w 1858536"/>
                  <a:gd name="connsiteY22" fmla="*/ 2912327 h 315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58536" h="3150220">
                    <a:moveTo>
                      <a:pt x="55756" y="2912327"/>
                    </a:moveTo>
                    <a:cubicBezTo>
                      <a:pt x="111512" y="2674434"/>
                      <a:pt x="624468" y="2018372"/>
                      <a:pt x="758283" y="1663391"/>
                    </a:cubicBezTo>
                    <a:cubicBezTo>
                      <a:pt x="892098" y="1308411"/>
                      <a:pt x="875371" y="966439"/>
                      <a:pt x="858644" y="782444"/>
                    </a:cubicBezTo>
                    <a:cubicBezTo>
                      <a:pt x="841917" y="598449"/>
                      <a:pt x="695093" y="604025"/>
                      <a:pt x="657922" y="559420"/>
                    </a:cubicBezTo>
                    <a:cubicBezTo>
                      <a:pt x="620751" y="514815"/>
                      <a:pt x="635619" y="533400"/>
                      <a:pt x="635619" y="514815"/>
                    </a:cubicBezTo>
                    <a:cubicBezTo>
                      <a:pt x="635619" y="496230"/>
                      <a:pt x="626327" y="464635"/>
                      <a:pt x="657922" y="447908"/>
                    </a:cubicBezTo>
                    <a:cubicBezTo>
                      <a:pt x="689517" y="431181"/>
                      <a:pt x="771293" y="397727"/>
                      <a:pt x="825190" y="414454"/>
                    </a:cubicBezTo>
                    <a:cubicBezTo>
                      <a:pt x="879088" y="431181"/>
                      <a:pt x="931127" y="503664"/>
                      <a:pt x="981307" y="548269"/>
                    </a:cubicBezTo>
                    <a:cubicBezTo>
                      <a:pt x="1031487" y="592874"/>
                      <a:pt x="1063083" y="676508"/>
                      <a:pt x="1126273" y="682084"/>
                    </a:cubicBezTo>
                    <a:cubicBezTo>
                      <a:pt x="1189463" y="687660"/>
                      <a:pt x="1319561" y="624470"/>
                      <a:pt x="1360449" y="581723"/>
                    </a:cubicBezTo>
                    <a:cubicBezTo>
                      <a:pt x="1401337" y="538977"/>
                      <a:pt x="1351156" y="503664"/>
                      <a:pt x="1371600" y="425605"/>
                    </a:cubicBezTo>
                    <a:cubicBezTo>
                      <a:pt x="1392044" y="347546"/>
                      <a:pt x="1318380" y="577654"/>
                      <a:pt x="1483112" y="113371"/>
                    </a:cubicBezTo>
                    <a:cubicBezTo>
                      <a:pt x="1531434" y="44605"/>
                      <a:pt x="1603917" y="0"/>
                      <a:pt x="1661532" y="13010"/>
                    </a:cubicBezTo>
                    <a:cubicBezTo>
                      <a:pt x="1719147" y="26020"/>
                      <a:pt x="1799064" y="159835"/>
                      <a:pt x="1828800" y="191430"/>
                    </a:cubicBezTo>
                    <a:cubicBezTo>
                      <a:pt x="1858536" y="223025"/>
                      <a:pt x="1845527" y="124522"/>
                      <a:pt x="1839951" y="202581"/>
                    </a:cubicBezTo>
                    <a:cubicBezTo>
                      <a:pt x="1834375" y="280640"/>
                      <a:pt x="1832517" y="477644"/>
                      <a:pt x="1795346" y="659781"/>
                    </a:cubicBezTo>
                    <a:cubicBezTo>
                      <a:pt x="1758175" y="841918"/>
                      <a:pt x="1713571" y="1124416"/>
                      <a:pt x="1616927" y="1295401"/>
                    </a:cubicBezTo>
                    <a:cubicBezTo>
                      <a:pt x="1520283" y="1466386"/>
                      <a:pt x="1334429" y="1563030"/>
                      <a:pt x="1215483" y="1685693"/>
                    </a:cubicBezTo>
                    <a:cubicBezTo>
                      <a:pt x="1096537" y="1808356"/>
                      <a:pt x="986883" y="1897566"/>
                      <a:pt x="903249" y="2031381"/>
                    </a:cubicBezTo>
                    <a:cubicBezTo>
                      <a:pt x="819615" y="2165196"/>
                      <a:pt x="788020" y="2323171"/>
                      <a:pt x="713678" y="2488581"/>
                    </a:cubicBezTo>
                    <a:cubicBezTo>
                      <a:pt x="639336" y="2653991"/>
                      <a:pt x="505522" y="2923479"/>
                      <a:pt x="457200" y="3023840"/>
                    </a:cubicBezTo>
                    <a:cubicBezTo>
                      <a:pt x="408878" y="3124201"/>
                      <a:pt x="494370" y="3113049"/>
                      <a:pt x="423746" y="3090747"/>
                    </a:cubicBezTo>
                    <a:cubicBezTo>
                      <a:pt x="353122" y="3068445"/>
                      <a:pt x="0" y="3150220"/>
                      <a:pt x="55756" y="2912327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/>
              </a:p>
            </p:txBody>
          </p:sp>
          <p:sp>
            <p:nvSpPr>
              <p:cNvPr id="20" name="Freeform 19"/>
              <p:cNvSpPr/>
              <p:nvPr/>
            </p:nvSpPr>
            <p:spPr>
              <a:xfrm rot="1186624" flipH="1">
                <a:off x="1677836" y="3492198"/>
                <a:ext cx="1558822" cy="2652816"/>
              </a:xfrm>
              <a:custGeom>
                <a:avLst/>
                <a:gdLst>
                  <a:gd name="connsiteX0" fmla="*/ 55756 w 1851102"/>
                  <a:gd name="connsiteY0" fmla="*/ 2912327 h 3150220"/>
                  <a:gd name="connsiteX1" fmla="*/ 758283 w 1851102"/>
                  <a:gd name="connsiteY1" fmla="*/ 1663391 h 3150220"/>
                  <a:gd name="connsiteX2" fmla="*/ 858644 w 1851102"/>
                  <a:gd name="connsiteY2" fmla="*/ 782444 h 3150220"/>
                  <a:gd name="connsiteX3" fmla="*/ 657922 w 1851102"/>
                  <a:gd name="connsiteY3" fmla="*/ 559420 h 3150220"/>
                  <a:gd name="connsiteX4" fmla="*/ 635619 w 1851102"/>
                  <a:gd name="connsiteY4" fmla="*/ 514815 h 3150220"/>
                  <a:gd name="connsiteX5" fmla="*/ 657922 w 1851102"/>
                  <a:gd name="connsiteY5" fmla="*/ 447908 h 3150220"/>
                  <a:gd name="connsiteX6" fmla="*/ 825190 w 1851102"/>
                  <a:gd name="connsiteY6" fmla="*/ 414454 h 3150220"/>
                  <a:gd name="connsiteX7" fmla="*/ 981307 w 1851102"/>
                  <a:gd name="connsiteY7" fmla="*/ 548269 h 3150220"/>
                  <a:gd name="connsiteX8" fmla="*/ 1126273 w 1851102"/>
                  <a:gd name="connsiteY8" fmla="*/ 682084 h 3150220"/>
                  <a:gd name="connsiteX9" fmla="*/ 1360449 w 1851102"/>
                  <a:gd name="connsiteY9" fmla="*/ 581723 h 3150220"/>
                  <a:gd name="connsiteX10" fmla="*/ 1371600 w 1851102"/>
                  <a:gd name="connsiteY10" fmla="*/ 425605 h 3150220"/>
                  <a:gd name="connsiteX11" fmla="*/ 1483112 w 1851102"/>
                  <a:gd name="connsiteY11" fmla="*/ 113371 h 3150220"/>
                  <a:gd name="connsiteX12" fmla="*/ 1661532 w 1851102"/>
                  <a:gd name="connsiteY12" fmla="*/ 13010 h 3150220"/>
                  <a:gd name="connsiteX13" fmla="*/ 1828800 w 1851102"/>
                  <a:gd name="connsiteY13" fmla="*/ 191430 h 3150220"/>
                  <a:gd name="connsiteX14" fmla="*/ 1795346 w 1851102"/>
                  <a:gd name="connsiteY14" fmla="*/ 659781 h 3150220"/>
                  <a:gd name="connsiteX15" fmla="*/ 1616927 w 1851102"/>
                  <a:gd name="connsiteY15" fmla="*/ 1295401 h 3150220"/>
                  <a:gd name="connsiteX16" fmla="*/ 1215483 w 1851102"/>
                  <a:gd name="connsiteY16" fmla="*/ 1685693 h 3150220"/>
                  <a:gd name="connsiteX17" fmla="*/ 903249 w 1851102"/>
                  <a:gd name="connsiteY17" fmla="*/ 2031381 h 3150220"/>
                  <a:gd name="connsiteX18" fmla="*/ 713678 w 1851102"/>
                  <a:gd name="connsiteY18" fmla="*/ 2488581 h 3150220"/>
                  <a:gd name="connsiteX19" fmla="*/ 457200 w 1851102"/>
                  <a:gd name="connsiteY19" fmla="*/ 3023840 h 3150220"/>
                  <a:gd name="connsiteX20" fmla="*/ 423746 w 1851102"/>
                  <a:gd name="connsiteY20" fmla="*/ 3090747 h 3150220"/>
                  <a:gd name="connsiteX21" fmla="*/ 55756 w 1851102"/>
                  <a:gd name="connsiteY21" fmla="*/ 2912327 h 315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51102" h="3150220">
                    <a:moveTo>
                      <a:pt x="55756" y="2912327"/>
                    </a:moveTo>
                    <a:cubicBezTo>
                      <a:pt x="111512" y="2674434"/>
                      <a:pt x="624468" y="2018372"/>
                      <a:pt x="758283" y="1663391"/>
                    </a:cubicBezTo>
                    <a:cubicBezTo>
                      <a:pt x="892098" y="1308411"/>
                      <a:pt x="875371" y="966439"/>
                      <a:pt x="858644" y="782444"/>
                    </a:cubicBezTo>
                    <a:cubicBezTo>
                      <a:pt x="841917" y="598449"/>
                      <a:pt x="695093" y="604025"/>
                      <a:pt x="657922" y="559420"/>
                    </a:cubicBezTo>
                    <a:cubicBezTo>
                      <a:pt x="620751" y="514815"/>
                      <a:pt x="635619" y="533400"/>
                      <a:pt x="635619" y="514815"/>
                    </a:cubicBezTo>
                    <a:cubicBezTo>
                      <a:pt x="635619" y="496230"/>
                      <a:pt x="626327" y="464635"/>
                      <a:pt x="657922" y="447908"/>
                    </a:cubicBezTo>
                    <a:cubicBezTo>
                      <a:pt x="689517" y="431181"/>
                      <a:pt x="771293" y="397727"/>
                      <a:pt x="825190" y="414454"/>
                    </a:cubicBezTo>
                    <a:cubicBezTo>
                      <a:pt x="879088" y="431181"/>
                      <a:pt x="931127" y="503664"/>
                      <a:pt x="981307" y="548269"/>
                    </a:cubicBezTo>
                    <a:cubicBezTo>
                      <a:pt x="1031487" y="592874"/>
                      <a:pt x="1063083" y="676508"/>
                      <a:pt x="1126273" y="682084"/>
                    </a:cubicBezTo>
                    <a:cubicBezTo>
                      <a:pt x="1189463" y="687660"/>
                      <a:pt x="1319561" y="624470"/>
                      <a:pt x="1360449" y="581723"/>
                    </a:cubicBezTo>
                    <a:cubicBezTo>
                      <a:pt x="1401337" y="538977"/>
                      <a:pt x="1351156" y="503664"/>
                      <a:pt x="1371600" y="425605"/>
                    </a:cubicBezTo>
                    <a:cubicBezTo>
                      <a:pt x="1392044" y="347546"/>
                      <a:pt x="1434790" y="182137"/>
                      <a:pt x="1483112" y="113371"/>
                    </a:cubicBezTo>
                    <a:cubicBezTo>
                      <a:pt x="1531434" y="44605"/>
                      <a:pt x="1603917" y="0"/>
                      <a:pt x="1661532" y="13010"/>
                    </a:cubicBezTo>
                    <a:cubicBezTo>
                      <a:pt x="1719147" y="26020"/>
                      <a:pt x="1806498" y="83635"/>
                      <a:pt x="1828800" y="191430"/>
                    </a:cubicBezTo>
                    <a:cubicBezTo>
                      <a:pt x="1851102" y="299225"/>
                      <a:pt x="1830658" y="475786"/>
                      <a:pt x="1795346" y="659781"/>
                    </a:cubicBezTo>
                    <a:cubicBezTo>
                      <a:pt x="1760034" y="843776"/>
                      <a:pt x="1713571" y="1124416"/>
                      <a:pt x="1616927" y="1295401"/>
                    </a:cubicBezTo>
                    <a:cubicBezTo>
                      <a:pt x="1520283" y="1466386"/>
                      <a:pt x="1334429" y="1563030"/>
                      <a:pt x="1215483" y="1685693"/>
                    </a:cubicBezTo>
                    <a:cubicBezTo>
                      <a:pt x="1096537" y="1808356"/>
                      <a:pt x="986883" y="1897566"/>
                      <a:pt x="903249" y="2031381"/>
                    </a:cubicBezTo>
                    <a:cubicBezTo>
                      <a:pt x="819615" y="2165196"/>
                      <a:pt x="788020" y="2323171"/>
                      <a:pt x="713678" y="2488581"/>
                    </a:cubicBezTo>
                    <a:cubicBezTo>
                      <a:pt x="639336" y="2653991"/>
                      <a:pt x="505522" y="2923479"/>
                      <a:pt x="457200" y="3023840"/>
                    </a:cubicBezTo>
                    <a:cubicBezTo>
                      <a:pt x="408878" y="3124201"/>
                      <a:pt x="494370" y="3113049"/>
                      <a:pt x="423746" y="3090747"/>
                    </a:cubicBezTo>
                    <a:cubicBezTo>
                      <a:pt x="353122" y="3068445"/>
                      <a:pt x="0" y="3150220"/>
                      <a:pt x="55756" y="2912327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/>
              </a:p>
            </p:txBody>
          </p:sp>
          <p:sp>
            <p:nvSpPr>
              <p:cNvPr id="21" name="Curved Right Arrow 20"/>
              <p:cNvSpPr/>
              <p:nvPr/>
            </p:nvSpPr>
            <p:spPr>
              <a:xfrm>
                <a:off x="1214414" y="3429000"/>
                <a:ext cx="642942" cy="642942"/>
              </a:xfrm>
              <a:prstGeom prst="curvedRightArrow">
                <a:avLst>
                  <a:gd name="adj1" fmla="val 25000"/>
                  <a:gd name="adj2" fmla="val 50000"/>
                  <a:gd name="adj3" fmla="val 25000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Curved Right Arrow 21"/>
              <p:cNvSpPr/>
              <p:nvPr/>
            </p:nvSpPr>
            <p:spPr>
              <a:xfrm flipH="1">
                <a:off x="7572396" y="3357562"/>
                <a:ext cx="642942" cy="642942"/>
              </a:xfrm>
              <a:prstGeom prst="curvedRightArrow">
                <a:avLst>
                  <a:gd name="adj1" fmla="val 25000"/>
                  <a:gd name="adj2" fmla="val 50000"/>
                  <a:gd name="adj3" fmla="val 25000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4938176" y="3851557"/>
              <a:ext cx="3613107" cy="2000265"/>
              <a:chOff x="1214414" y="2387508"/>
              <a:chExt cx="6858048" cy="3796706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2425045" y="2387508"/>
                <a:ext cx="4572032" cy="2827441"/>
              </a:xfrm>
              <a:prstGeom prst="roundRect">
                <a:avLst>
                  <a:gd name="adj" fmla="val 5043"/>
                </a:avLst>
              </a:prstGeom>
              <a:solidFill>
                <a:schemeClr val="tx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translucentPowder">
                <a:bevelT w="203200" h="5080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/>
              </a:p>
            </p:txBody>
          </p:sp>
          <p:sp>
            <p:nvSpPr>
              <p:cNvPr id="14" name="Freeform 13"/>
              <p:cNvSpPr/>
              <p:nvPr/>
            </p:nvSpPr>
            <p:spPr>
              <a:xfrm rot="20550890">
                <a:off x="6073567" y="3531397"/>
                <a:ext cx="1565083" cy="2652817"/>
              </a:xfrm>
              <a:custGeom>
                <a:avLst/>
                <a:gdLst>
                  <a:gd name="connsiteX0" fmla="*/ 55756 w 1851102"/>
                  <a:gd name="connsiteY0" fmla="*/ 2912327 h 3150220"/>
                  <a:gd name="connsiteX1" fmla="*/ 758283 w 1851102"/>
                  <a:gd name="connsiteY1" fmla="*/ 1663391 h 3150220"/>
                  <a:gd name="connsiteX2" fmla="*/ 858644 w 1851102"/>
                  <a:gd name="connsiteY2" fmla="*/ 782444 h 3150220"/>
                  <a:gd name="connsiteX3" fmla="*/ 657922 w 1851102"/>
                  <a:gd name="connsiteY3" fmla="*/ 559420 h 3150220"/>
                  <a:gd name="connsiteX4" fmla="*/ 635619 w 1851102"/>
                  <a:gd name="connsiteY4" fmla="*/ 514815 h 3150220"/>
                  <a:gd name="connsiteX5" fmla="*/ 657922 w 1851102"/>
                  <a:gd name="connsiteY5" fmla="*/ 447908 h 3150220"/>
                  <a:gd name="connsiteX6" fmla="*/ 825190 w 1851102"/>
                  <a:gd name="connsiteY6" fmla="*/ 414454 h 3150220"/>
                  <a:gd name="connsiteX7" fmla="*/ 981307 w 1851102"/>
                  <a:gd name="connsiteY7" fmla="*/ 548269 h 3150220"/>
                  <a:gd name="connsiteX8" fmla="*/ 1126273 w 1851102"/>
                  <a:gd name="connsiteY8" fmla="*/ 682084 h 3150220"/>
                  <a:gd name="connsiteX9" fmla="*/ 1360449 w 1851102"/>
                  <a:gd name="connsiteY9" fmla="*/ 581723 h 3150220"/>
                  <a:gd name="connsiteX10" fmla="*/ 1371600 w 1851102"/>
                  <a:gd name="connsiteY10" fmla="*/ 425605 h 3150220"/>
                  <a:gd name="connsiteX11" fmla="*/ 1483112 w 1851102"/>
                  <a:gd name="connsiteY11" fmla="*/ 113371 h 3150220"/>
                  <a:gd name="connsiteX12" fmla="*/ 1661532 w 1851102"/>
                  <a:gd name="connsiteY12" fmla="*/ 13010 h 3150220"/>
                  <a:gd name="connsiteX13" fmla="*/ 1828800 w 1851102"/>
                  <a:gd name="connsiteY13" fmla="*/ 191430 h 3150220"/>
                  <a:gd name="connsiteX14" fmla="*/ 1795346 w 1851102"/>
                  <a:gd name="connsiteY14" fmla="*/ 659781 h 3150220"/>
                  <a:gd name="connsiteX15" fmla="*/ 1616927 w 1851102"/>
                  <a:gd name="connsiteY15" fmla="*/ 1295401 h 3150220"/>
                  <a:gd name="connsiteX16" fmla="*/ 1215483 w 1851102"/>
                  <a:gd name="connsiteY16" fmla="*/ 1685693 h 3150220"/>
                  <a:gd name="connsiteX17" fmla="*/ 903249 w 1851102"/>
                  <a:gd name="connsiteY17" fmla="*/ 2031381 h 3150220"/>
                  <a:gd name="connsiteX18" fmla="*/ 713678 w 1851102"/>
                  <a:gd name="connsiteY18" fmla="*/ 2488581 h 3150220"/>
                  <a:gd name="connsiteX19" fmla="*/ 457200 w 1851102"/>
                  <a:gd name="connsiteY19" fmla="*/ 3023840 h 3150220"/>
                  <a:gd name="connsiteX20" fmla="*/ 423746 w 1851102"/>
                  <a:gd name="connsiteY20" fmla="*/ 3090747 h 3150220"/>
                  <a:gd name="connsiteX21" fmla="*/ 55756 w 1851102"/>
                  <a:gd name="connsiteY21" fmla="*/ 2912327 h 3150220"/>
                  <a:gd name="connsiteX0" fmla="*/ 55756 w 1851102"/>
                  <a:gd name="connsiteY0" fmla="*/ 2912327 h 3150220"/>
                  <a:gd name="connsiteX1" fmla="*/ 758283 w 1851102"/>
                  <a:gd name="connsiteY1" fmla="*/ 1663391 h 3150220"/>
                  <a:gd name="connsiteX2" fmla="*/ 858644 w 1851102"/>
                  <a:gd name="connsiteY2" fmla="*/ 782444 h 3150220"/>
                  <a:gd name="connsiteX3" fmla="*/ 657922 w 1851102"/>
                  <a:gd name="connsiteY3" fmla="*/ 559420 h 3150220"/>
                  <a:gd name="connsiteX4" fmla="*/ 635619 w 1851102"/>
                  <a:gd name="connsiteY4" fmla="*/ 514815 h 3150220"/>
                  <a:gd name="connsiteX5" fmla="*/ 657922 w 1851102"/>
                  <a:gd name="connsiteY5" fmla="*/ 447908 h 3150220"/>
                  <a:gd name="connsiteX6" fmla="*/ 825190 w 1851102"/>
                  <a:gd name="connsiteY6" fmla="*/ 414454 h 3150220"/>
                  <a:gd name="connsiteX7" fmla="*/ 981307 w 1851102"/>
                  <a:gd name="connsiteY7" fmla="*/ 548269 h 3150220"/>
                  <a:gd name="connsiteX8" fmla="*/ 1126273 w 1851102"/>
                  <a:gd name="connsiteY8" fmla="*/ 682084 h 3150220"/>
                  <a:gd name="connsiteX9" fmla="*/ 1360449 w 1851102"/>
                  <a:gd name="connsiteY9" fmla="*/ 581723 h 3150220"/>
                  <a:gd name="connsiteX10" fmla="*/ 1371600 w 1851102"/>
                  <a:gd name="connsiteY10" fmla="*/ 425605 h 3150220"/>
                  <a:gd name="connsiteX11" fmla="*/ 1483112 w 1851102"/>
                  <a:gd name="connsiteY11" fmla="*/ 113371 h 3150220"/>
                  <a:gd name="connsiteX12" fmla="*/ 1661532 w 1851102"/>
                  <a:gd name="connsiteY12" fmla="*/ 13010 h 3150220"/>
                  <a:gd name="connsiteX13" fmla="*/ 1828800 w 1851102"/>
                  <a:gd name="connsiteY13" fmla="*/ 191430 h 3150220"/>
                  <a:gd name="connsiteX14" fmla="*/ 1795346 w 1851102"/>
                  <a:gd name="connsiteY14" fmla="*/ 659781 h 3150220"/>
                  <a:gd name="connsiteX15" fmla="*/ 1616927 w 1851102"/>
                  <a:gd name="connsiteY15" fmla="*/ 1295401 h 3150220"/>
                  <a:gd name="connsiteX16" fmla="*/ 1215483 w 1851102"/>
                  <a:gd name="connsiteY16" fmla="*/ 1685693 h 3150220"/>
                  <a:gd name="connsiteX17" fmla="*/ 903249 w 1851102"/>
                  <a:gd name="connsiteY17" fmla="*/ 2031381 h 3150220"/>
                  <a:gd name="connsiteX18" fmla="*/ 713678 w 1851102"/>
                  <a:gd name="connsiteY18" fmla="*/ 2488581 h 3150220"/>
                  <a:gd name="connsiteX19" fmla="*/ 457200 w 1851102"/>
                  <a:gd name="connsiteY19" fmla="*/ 3023840 h 3150220"/>
                  <a:gd name="connsiteX20" fmla="*/ 423746 w 1851102"/>
                  <a:gd name="connsiteY20" fmla="*/ 3090747 h 3150220"/>
                  <a:gd name="connsiteX21" fmla="*/ 55756 w 1851102"/>
                  <a:gd name="connsiteY21" fmla="*/ 2912327 h 3150220"/>
                  <a:gd name="connsiteX0" fmla="*/ 55756 w 1851102"/>
                  <a:gd name="connsiteY0" fmla="*/ 2912327 h 3150220"/>
                  <a:gd name="connsiteX1" fmla="*/ 758283 w 1851102"/>
                  <a:gd name="connsiteY1" fmla="*/ 1663391 h 3150220"/>
                  <a:gd name="connsiteX2" fmla="*/ 858644 w 1851102"/>
                  <a:gd name="connsiteY2" fmla="*/ 782444 h 3150220"/>
                  <a:gd name="connsiteX3" fmla="*/ 657922 w 1851102"/>
                  <a:gd name="connsiteY3" fmla="*/ 559420 h 3150220"/>
                  <a:gd name="connsiteX4" fmla="*/ 635619 w 1851102"/>
                  <a:gd name="connsiteY4" fmla="*/ 514815 h 3150220"/>
                  <a:gd name="connsiteX5" fmla="*/ 657922 w 1851102"/>
                  <a:gd name="connsiteY5" fmla="*/ 447908 h 3150220"/>
                  <a:gd name="connsiteX6" fmla="*/ 825190 w 1851102"/>
                  <a:gd name="connsiteY6" fmla="*/ 414454 h 3150220"/>
                  <a:gd name="connsiteX7" fmla="*/ 981307 w 1851102"/>
                  <a:gd name="connsiteY7" fmla="*/ 548269 h 3150220"/>
                  <a:gd name="connsiteX8" fmla="*/ 1126273 w 1851102"/>
                  <a:gd name="connsiteY8" fmla="*/ 682084 h 3150220"/>
                  <a:gd name="connsiteX9" fmla="*/ 1360449 w 1851102"/>
                  <a:gd name="connsiteY9" fmla="*/ 581723 h 3150220"/>
                  <a:gd name="connsiteX10" fmla="*/ 1371600 w 1851102"/>
                  <a:gd name="connsiteY10" fmla="*/ 425605 h 3150220"/>
                  <a:gd name="connsiteX11" fmla="*/ 1483112 w 1851102"/>
                  <a:gd name="connsiteY11" fmla="*/ 113371 h 3150220"/>
                  <a:gd name="connsiteX12" fmla="*/ 1661532 w 1851102"/>
                  <a:gd name="connsiteY12" fmla="*/ 13010 h 3150220"/>
                  <a:gd name="connsiteX13" fmla="*/ 1828800 w 1851102"/>
                  <a:gd name="connsiteY13" fmla="*/ 191430 h 3150220"/>
                  <a:gd name="connsiteX14" fmla="*/ 1795346 w 1851102"/>
                  <a:gd name="connsiteY14" fmla="*/ 659781 h 3150220"/>
                  <a:gd name="connsiteX15" fmla="*/ 1616927 w 1851102"/>
                  <a:gd name="connsiteY15" fmla="*/ 1295401 h 3150220"/>
                  <a:gd name="connsiteX16" fmla="*/ 1215483 w 1851102"/>
                  <a:gd name="connsiteY16" fmla="*/ 1685693 h 3150220"/>
                  <a:gd name="connsiteX17" fmla="*/ 903249 w 1851102"/>
                  <a:gd name="connsiteY17" fmla="*/ 2031381 h 3150220"/>
                  <a:gd name="connsiteX18" fmla="*/ 713678 w 1851102"/>
                  <a:gd name="connsiteY18" fmla="*/ 2488581 h 3150220"/>
                  <a:gd name="connsiteX19" fmla="*/ 457200 w 1851102"/>
                  <a:gd name="connsiteY19" fmla="*/ 3023840 h 3150220"/>
                  <a:gd name="connsiteX20" fmla="*/ 423746 w 1851102"/>
                  <a:gd name="connsiteY20" fmla="*/ 3090747 h 3150220"/>
                  <a:gd name="connsiteX21" fmla="*/ 55756 w 1851102"/>
                  <a:gd name="connsiteY21" fmla="*/ 2912327 h 3150220"/>
                  <a:gd name="connsiteX0" fmla="*/ 55756 w 1858536"/>
                  <a:gd name="connsiteY0" fmla="*/ 2912327 h 3150220"/>
                  <a:gd name="connsiteX1" fmla="*/ 758283 w 1858536"/>
                  <a:gd name="connsiteY1" fmla="*/ 1663391 h 3150220"/>
                  <a:gd name="connsiteX2" fmla="*/ 858644 w 1858536"/>
                  <a:gd name="connsiteY2" fmla="*/ 782444 h 3150220"/>
                  <a:gd name="connsiteX3" fmla="*/ 657922 w 1858536"/>
                  <a:gd name="connsiteY3" fmla="*/ 559420 h 3150220"/>
                  <a:gd name="connsiteX4" fmla="*/ 635619 w 1858536"/>
                  <a:gd name="connsiteY4" fmla="*/ 514815 h 3150220"/>
                  <a:gd name="connsiteX5" fmla="*/ 657922 w 1858536"/>
                  <a:gd name="connsiteY5" fmla="*/ 447908 h 3150220"/>
                  <a:gd name="connsiteX6" fmla="*/ 825190 w 1858536"/>
                  <a:gd name="connsiteY6" fmla="*/ 414454 h 3150220"/>
                  <a:gd name="connsiteX7" fmla="*/ 981307 w 1858536"/>
                  <a:gd name="connsiteY7" fmla="*/ 548269 h 3150220"/>
                  <a:gd name="connsiteX8" fmla="*/ 1126273 w 1858536"/>
                  <a:gd name="connsiteY8" fmla="*/ 682084 h 3150220"/>
                  <a:gd name="connsiteX9" fmla="*/ 1360449 w 1858536"/>
                  <a:gd name="connsiteY9" fmla="*/ 581723 h 3150220"/>
                  <a:gd name="connsiteX10" fmla="*/ 1371600 w 1858536"/>
                  <a:gd name="connsiteY10" fmla="*/ 425605 h 3150220"/>
                  <a:gd name="connsiteX11" fmla="*/ 1483112 w 1858536"/>
                  <a:gd name="connsiteY11" fmla="*/ 113371 h 3150220"/>
                  <a:gd name="connsiteX12" fmla="*/ 1661532 w 1858536"/>
                  <a:gd name="connsiteY12" fmla="*/ 13010 h 3150220"/>
                  <a:gd name="connsiteX13" fmla="*/ 1828800 w 1858536"/>
                  <a:gd name="connsiteY13" fmla="*/ 191430 h 3150220"/>
                  <a:gd name="connsiteX14" fmla="*/ 1839951 w 1858536"/>
                  <a:gd name="connsiteY14" fmla="*/ 202581 h 3150220"/>
                  <a:gd name="connsiteX15" fmla="*/ 1795346 w 1858536"/>
                  <a:gd name="connsiteY15" fmla="*/ 659781 h 3150220"/>
                  <a:gd name="connsiteX16" fmla="*/ 1616927 w 1858536"/>
                  <a:gd name="connsiteY16" fmla="*/ 1295401 h 3150220"/>
                  <a:gd name="connsiteX17" fmla="*/ 1215483 w 1858536"/>
                  <a:gd name="connsiteY17" fmla="*/ 1685693 h 3150220"/>
                  <a:gd name="connsiteX18" fmla="*/ 903249 w 1858536"/>
                  <a:gd name="connsiteY18" fmla="*/ 2031381 h 3150220"/>
                  <a:gd name="connsiteX19" fmla="*/ 713678 w 1858536"/>
                  <a:gd name="connsiteY19" fmla="*/ 2488581 h 3150220"/>
                  <a:gd name="connsiteX20" fmla="*/ 457200 w 1858536"/>
                  <a:gd name="connsiteY20" fmla="*/ 3023840 h 3150220"/>
                  <a:gd name="connsiteX21" fmla="*/ 423746 w 1858536"/>
                  <a:gd name="connsiteY21" fmla="*/ 3090747 h 3150220"/>
                  <a:gd name="connsiteX22" fmla="*/ 55756 w 1858536"/>
                  <a:gd name="connsiteY22" fmla="*/ 2912327 h 315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58536" h="3150220">
                    <a:moveTo>
                      <a:pt x="55756" y="2912327"/>
                    </a:moveTo>
                    <a:cubicBezTo>
                      <a:pt x="111512" y="2674434"/>
                      <a:pt x="624468" y="2018372"/>
                      <a:pt x="758283" y="1663391"/>
                    </a:cubicBezTo>
                    <a:cubicBezTo>
                      <a:pt x="892098" y="1308411"/>
                      <a:pt x="875371" y="966439"/>
                      <a:pt x="858644" y="782444"/>
                    </a:cubicBezTo>
                    <a:cubicBezTo>
                      <a:pt x="841917" y="598449"/>
                      <a:pt x="695093" y="604025"/>
                      <a:pt x="657922" y="559420"/>
                    </a:cubicBezTo>
                    <a:cubicBezTo>
                      <a:pt x="620751" y="514815"/>
                      <a:pt x="635619" y="533400"/>
                      <a:pt x="635619" y="514815"/>
                    </a:cubicBezTo>
                    <a:cubicBezTo>
                      <a:pt x="635619" y="496230"/>
                      <a:pt x="626327" y="464635"/>
                      <a:pt x="657922" y="447908"/>
                    </a:cubicBezTo>
                    <a:cubicBezTo>
                      <a:pt x="689517" y="431181"/>
                      <a:pt x="771293" y="397727"/>
                      <a:pt x="825190" y="414454"/>
                    </a:cubicBezTo>
                    <a:cubicBezTo>
                      <a:pt x="879088" y="431181"/>
                      <a:pt x="931127" y="503664"/>
                      <a:pt x="981307" y="548269"/>
                    </a:cubicBezTo>
                    <a:cubicBezTo>
                      <a:pt x="1031487" y="592874"/>
                      <a:pt x="1063083" y="676508"/>
                      <a:pt x="1126273" y="682084"/>
                    </a:cubicBezTo>
                    <a:cubicBezTo>
                      <a:pt x="1189463" y="687660"/>
                      <a:pt x="1319561" y="624470"/>
                      <a:pt x="1360449" y="581723"/>
                    </a:cubicBezTo>
                    <a:cubicBezTo>
                      <a:pt x="1401337" y="538977"/>
                      <a:pt x="1351156" y="503664"/>
                      <a:pt x="1371600" y="425605"/>
                    </a:cubicBezTo>
                    <a:cubicBezTo>
                      <a:pt x="1392044" y="347546"/>
                      <a:pt x="1318380" y="577654"/>
                      <a:pt x="1483112" y="113371"/>
                    </a:cubicBezTo>
                    <a:cubicBezTo>
                      <a:pt x="1531434" y="44605"/>
                      <a:pt x="1603917" y="0"/>
                      <a:pt x="1661532" y="13010"/>
                    </a:cubicBezTo>
                    <a:cubicBezTo>
                      <a:pt x="1719147" y="26020"/>
                      <a:pt x="1799064" y="159835"/>
                      <a:pt x="1828800" y="191430"/>
                    </a:cubicBezTo>
                    <a:cubicBezTo>
                      <a:pt x="1858536" y="223025"/>
                      <a:pt x="1845527" y="124522"/>
                      <a:pt x="1839951" y="202581"/>
                    </a:cubicBezTo>
                    <a:cubicBezTo>
                      <a:pt x="1834375" y="280640"/>
                      <a:pt x="1832517" y="477644"/>
                      <a:pt x="1795346" y="659781"/>
                    </a:cubicBezTo>
                    <a:cubicBezTo>
                      <a:pt x="1758175" y="841918"/>
                      <a:pt x="1713571" y="1124416"/>
                      <a:pt x="1616927" y="1295401"/>
                    </a:cubicBezTo>
                    <a:cubicBezTo>
                      <a:pt x="1520283" y="1466386"/>
                      <a:pt x="1334429" y="1563030"/>
                      <a:pt x="1215483" y="1685693"/>
                    </a:cubicBezTo>
                    <a:cubicBezTo>
                      <a:pt x="1096537" y="1808356"/>
                      <a:pt x="986883" y="1897566"/>
                      <a:pt x="903249" y="2031381"/>
                    </a:cubicBezTo>
                    <a:cubicBezTo>
                      <a:pt x="819615" y="2165196"/>
                      <a:pt x="788020" y="2323171"/>
                      <a:pt x="713678" y="2488581"/>
                    </a:cubicBezTo>
                    <a:cubicBezTo>
                      <a:pt x="639336" y="2653991"/>
                      <a:pt x="505522" y="2923479"/>
                      <a:pt x="457200" y="3023840"/>
                    </a:cubicBezTo>
                    <a:cubicBezTo>
                      <a:pt x="408878" y="3124201"/>
                      <a:pt x="494370" y="3113049"/>
                      <a:pt x="423746" y="3090747"/>
                    </a:cubicBezTo>
                    <a:cubicBezTo>
                      <a:pt x="353122" y="3068445"/>
                      <a:pt x="0" y="3150220"/>
                      <a:pt x="55756" y="2912327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/>
              </a:p>
            </p:txBody>
          </p:sp>
          <p:sp>
            <p:nvSpPr>
              <p:cNvPr id="15" name="Freeform 14"/>
              <p:cNvSpPr/>
              <p:nvPr/>
            </p:nvSpPr>
            <p:spPr>
              <a:xfrm rot="1186624" flipH="1">
                <a:off x="1677836" y="3492198"/>
                <a:ext cx="1558822" cy="2652816"/>
              </a:xfrm>
              <a:custGeom>
                <a:avLst/>
                <a:gdLst>
                  <a:gd name="connsiteX0" fmla="*/ 55756 w 1851102"/>
                  <a:gd name="connsiteY0" fmla="*/ 2912327 h 3150220"/>
                  <a:gd name="connsiteX1" fmla="*/ 758283 w 1851102"/>
                  <a:gd name="connsiteY1" fmla="*/ 1663391 h 3150220"/>
                  <a:gd name="connsiteX2" fmla="*/ 858644 w 1851102"/>
                  <a:gd name="connsiteY2" fmla="*/ 782444 h 3150220"/>
                  <a:gd name="connsiteX3" fmla="*/ 657922 w 1851102"/>
                  <a:gd name="connsiteY3" fmla="*/ 559420 h 3150220"/>
                  <a:gd name="connsiteX4" fmla="*/ 635619 w 1851102"/>
                  <a:gd name="connsiteY4" fmla="*/ 514815 h 3150220"/>
                  <a:gd name="connsiteX5" fmla="*/ 657922 w 1851102"/>
                  <a:gd name="connsiteY5" fmla="*/ 447908 h 3150220"/>
                  <a:gd name="connsiteX6" fmla="*/ 825190 w 1851102"/>
                  <a:gd name="connsiteY6" fmla="*/ 414454 h 3150220"/>
                  <a:gd name="connsiteX7" fmla="*/ 981307 w 1851102"/>
                  <a:gd name="connsiteY7" fmla="*/ 548269 h 3150220"/>
                  <a:gd name="connsiteX8" fmla="*/ 1126273 w 1851102"/>
                  <a:gd name="connsiteY8" fmla="*/ 682084 h 3150220"/>
                  <a:gd name="connsiteX9" fmla="*/ 1360449 w 1851102"/>
                  <a:gd name="connsiteY9" fmla="*/ 581723 h 3150220"/>
                  <a:gd name="connsiteX10" fmla="*/ 1371600 w 1851102"/>
                  <a:gd name="connsiteY10" fmla="*/ 425605 h 3150220"/>
                  <a:gd name="connsiteX11" fmla="*/ 1483112 w 1851102"/>
                  <a:gd name="connsiteY11" fmla="*/ 113371 h 3150220"/>
                  <a:gd name="connsiteX12" fmla="*/ 1661532 w 1851102"/>
                  <a:gd name="connsiteY12" fmla="*/ 13010 h 3150220"/>
                  <a:gd name="connsiteX13" fmla="*/ 1828800 w 1851102"/>
                  <a:gd name="connsiteY13" fmla="*/ 191430 h 3150220"/>
                  <a:gd name="connsiteX14" fmla="*/ 1795346 w 1851102"/>
                  <a:gd name="connsiteY14" fmla="*/ 659781 h 3150220"/>
                  <a:gd name="connsiteX15" fmla="*/ 1616927 w 1851102"/>
                  <a:gd name="connsiteY15" fmla="*/ 1295401 h 3150220"/>
                  <a:gd name="connsiteX16" fmla="*/ 1215483 w 1851102"/>
                  <a:gd name="connsiteY16" fmla="*/ 1685693 h 3150220"/>
                  <a:gd name="connsiteX17" fmla="*/ 903249 w 1851102"/>
                  <a:gd name="connsiteY17" fmla="*/ 2031381 h 3150220"/>
                  <a:gd name="connsiteX18" fmla="*/ 713678 w 1851102"/>
                  <a:gd name="connsiteY18" fmla="*/ 2488581 h 3150220"/>
                  <a:gd name="connsiteX19" fmla="*/ 457200 w 1851102"/>
                  <a:gd name="connsiteY19" fmla="*/ 3023840 h 3150220"/>
                  <a:gd name="connsiteX20" fmla="*/ 423746 w 1851102"/>
                  <a:gd name="connsiteY20" fmla="*/ 3090747 h 3150220"/>
                  <a:gd name="connsiteX21" fmla="*/ 55756 w 1851102"/>
                  <a:gd name="connsiteY21" fmla="*/ 2912327 h 315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51102" h="3150220">
                    <a:moveTo>
                      <a:pt x="55756" y="2912327"/>
                    </a:moveTo>
                    <a:cubicBezTo>
                      <a:pt x="111512" y="2674434"/>
                      <a:pt x="624468" y="2018372"/>
                      <a:pt x="758283" y="1663391"/>
                    </a:cubicBezTo>
                    <a:cubicBezTo>
                      <a:pt x="892098" y="1308411"/>
                      <a:pt x="875371" y="966439"/>
                      <a:pt x="858644" y="782444"/>
                    </a:cubicBezTo>
                    <a:cubicBezTo>
                      <a:pt x="841917" y="598449"/>
                      <a:pt x="695093" y="604025"/>
                      <a:pt x="657922" y="559420"/>
                    </a:cubicBezTo>
                    <a:cubicBezTo>
                      <a:pt x="620751" y="514815"/>
                      <a:pt x="635619" y="533400"/>
                      <a:pt x="635619" y="514815"/>
                    </a:cubicBezTo>
                    <a:cubicBezTo>
                      <a:pt x="635619" y="496230"/>
                      <a:pt x="626327" y="464635"/>
                      <a:pt x="657922" y="447908"/>
                    </a:cubicBezTo>
                    <a:cubicBezTo>
                      <a:pt x="689517" y="431181"/>
                      <a:pt x="771293" y="397727"/>
                      <a:pt x="825190" y="414454"/>
                    </a:cubicBezTo>
                    <a:cubicBezTo>
                      <a:pt x="879088" y="431181"/>
                      <a:pt x="931127" y="503664"/>
                      <a:pt x="981307" y="548269"/>
                    </a:cubicBezTo>
                    <a:cubicBezTo>
                      <a:pt x="1031487" y="592874"/>
                      <a:pt x="1063083" y="676508"/>
                      <a:pt x="1126273" y="682084"/>
                    </a:cubicBezTo>
                    <a:cubicBezTo>
                      <a:pt x="1189463" y="687660"/>
                      <a:pt x="1319561" y="624470"/>
                      <a:pt x="1360449" y="581723"/>
                    </a:cubicBezTo>
                    <a:cubicBezTo>
                      <a:pt x="1401337" y="538977"/>
                      <a:pt x="1351156" y="503664"/>
                      <a:pt x="1371600" y="425605"/>
                    </a:cubicBezTo>
                    <a:cubicBezTo>
                      <a:pt x="1392044" y="347546"/>
                      <a:pt x="1434790" y="182137"/>
                      <a:pt x="1483112" y="113371"/>
                    </a:cubicBezTo>
                    <a:cubicBezTo>
                      <a:pt x="1531434" y="44605"/>
                      <a:pt x="1603917" y="0"/>
                      <a:pt x="1661532" y="13010"/>
                    </a:cubicBezTo>
                    <a:cubicBezTo>
                      <a:pt x="1719147" y="26020"/>
                      <a:pt x="1806498" y="83635"/>
                      <a:pt x="1828800" y="191430"/>
                    </a:cubicBezTo>
                    <a:cubicBezTo>
                      <a:pt x="1851102" y="299225"/>
                      <a:pt x="1830658" y="475786"/>
                      <a:pt x="1795346" y="659781"/>
                    </a:cubicBezTo>
                    <a:cubicBezTo>
                      <a:pt x="1760034" y="843776"/>
                      <a:pt x="1713571" y="1124416"/>
                      <a:pt x="1616927" y="1295401"/>
                    </a:cubicBezTo>
                    <a:cubicBezTo>
                      <a:pt x="1520283" y="1466386"/>
                      <a:pt x="1334429" y="1563030"/>
                      <a:pt x="1215483" y="1685693"/>
                    </a:cubicBezTo>
                    <a:cubicBezTo>
                      <a:pt x="1096537" y="1808356"/>
                      <a:pt x="986883" y="1897566"/>
                      <a:pt x="903249" y="2031381"/>
                    </a:cubicBezTo>
                    <a:cubicBezTo>
                      <a:pt x="819615" y="2165196"/>
                      <a:pt x="788020" y="2323171"/>
                      <a:pt x="713678" y="2488581"/>
                    </a:cubicBezTo>
                    <a:cubicBezTo>
                      <a:pt x="639336" y="2653991"/>
                      <a:pt x="505522" y="2923479"/>
                      <a:pt x="457200" y="3023840"/>
                    </a:cubicBezTo>
                    <a:cubicBezTo>
                      <a:pt x="408878" y="3124201"/>
                      <a:pt x="494370" y="3113049"/>
                      <a:pt x="423746" y="3090747"/>
                    </a:cubicBezTo>
                    <a:cubicBezTo>
                      <a:pt x="353122" y="3068445"/>
                      <a:pt x="0" y="3150220"/>
                      <a:pt x="55756" y="2912327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/>
              </a:p>
            </p:txBody>
          </p:sp>
          <p:sp>
            <p:nvSpPr>
              <p:cNvPr id="16" name="Curved Down Arrow 15"/>
              <p:cNvSpPr/>
              <p:nvPr/>
            </p:nvSpPr>
            <p:spPr>
              <a:xfrm>
                <a:off x="1214414" y="3357562"/>
                <a:ext cx="571504" cy="928694"/>
              </a:xfrm>
              <a:prstGeom prst="curvedDown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Curved Down Arrow 16"/>
              <p:cNvSpPr/>
              <p:nvPr/>
            </p:nvSpPr>
            <p:spPr>
              <a:xfrm flipV="1">
                <a:off x="7500958" y="3357562"/>
                <a:ext cx="571504" cy="928694"/>
              </a:xfrm>
              <a:prstGeom prst="curvedDown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TextBox 28"/>
            <p:cNvSpPr txBox="1"/>
            <p:nvPr/>
          </p:nvSpPr>
          <p:spPr>
            <a:xfrm>
              <a:off x="424011" y="2879320"/>
              <a:ext cx="4419064" cy="668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 smtClean="0"/>
                <a:t>Stretching/Compressing</a:t>
              </a:r>
              <a:endParaRPr lang="en-GB" dirty="0"/>
            </a:p>
          </p:txBody>
        </p:sp>
        <p:sp>
          <p:nvSpPr>
            <p:cNvPr id="10" name="TextBox 29"/>
            <p:cNvSpPr txBox="1"/>
            <p:nvPr/>
          </p:nvSpPr>
          <p:spPr>
            <a:xfrm>
              <a:off x="4996042" y="2879320"/>
              <a:ext cx="3667000" cy="668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 smtClean="0"/>
                <a:t>Squeezing, Steering</a:t>
              </a:r>
              <a:endParaRPr lang="en-GB" dirty="0"/>
            </a:p>
          </p:txBody>
        </p:sp>
        <p:sp>
          <p:nvSpPr>
            <p:cNvPr id="11" name="TextBox 30"/>
            <p:cNvSpPr txBox="1"/>
            <p:nvPr/>
          </p:nvSpPr>
          <p:spPr>
            <a:xfrm>
              <a:off x="4996042" y="6094030"/>
              <a:ext cx="3457284" cy="668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 smtClean="0"/>
                <a:t>Twisting, Screwing</a:t>
              </a:r>
              <a:endParaRPr lang="en-GB" dirty="0"/>
            </a:p>
          </p:txBody>
        </p:sp>
        <p:sp>
          <p:nvSpPr>
            <p:cNvPr id="12" name="TextBox 31"/>
            <p:cNvSpPr txBox="1"/>
            <p:nvPr/>
          </p:nvSpPr>
          <p:spPr>
            <a:xfrm>
              <a:off x="781201" y="6094030"/>
              <a:ext cx="3165046" cy="668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 smtClean="0"/>
                <a:t>Bending, Folding</a:t>
              </a:r>
              <a:endParaRPr lang="en-GB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643570" y="2143116"/>
            <a:ext cx="2168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Four force “gestures”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78581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Qualities of Force Sensing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Adds sensing capability to unused casing areas of devices </a:t>
            </a:r>
          </a:p>
          <a:p>
            <a:r>
              <a:rPr lang="en-GB" dirty="0" smtClean="0"/>
              <a:t>Avoids “clutter” of controls on device</a:t>
            </a:r>
          </a:p>
          <a:p>
            <a:r>
              <a:rPr lang="en-GB" dirty="0" smtClean="0"/>
              <a:t>Usable without obscuring the screen</a:t>
            </a:r>
          </a:p>
          <a:p>
            <a:r>
              <a:rPr lang="en-GB" dirty="0" smtClean="0"/>
              <a:t>Two-handed or potentially one-handed</a:t>
            </a:r>
          </a:p>
          <a:p>
            <a:r>
              <a:rPr lang="en-GB" dirty="0" smtClean="0"/>
              <a:t>May be useful for context sensing outside interaction, e.g. “Am I under something”</a:t>
            </a:r>
          </a:p>
          <a:p>
            <a:r>
              <a:rPr lang="en-GB" dirty="0" smtClean="0"/>
              <a:t>Useful in combination with other inputs</a:t>
            </a: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loseu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696794"/>
            <a:ext cx="1595287" cy="4214843"/>
          </a:xfrm>
          <a:prstGeom prst="rect">
            <a:avLst/>
          </a:prstGeom>
        </p:spPr>
      </p:pic>
      <p:pic>
        <p:nvPicPr>
          <p:cNvPr id="4" name="Picture 3" descr="Z:\Foil\PhotosVideos\P1030515.JPG"/>
          <p:cNvPicPr/>
          <p:nvPr/>
        </p:nvPicPr>
        <p:blipFill>
          <a:blip r:embed="rId4" cstate="print"/>
          <a:srcRect l="6306" r="5064"/>
          <a:stretch>
            <a:fillRect/>
          </a:stretch>
        </p:blipFill>
        <p:spPr bwMode="auto">
          <a:xfrm>
            <a:off x="3857620" y="1696794"/>
            <a:ext cx="5000660" cy="423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rot="10800000" flipV="1">
            <a:off x="3643306" y="4268562"/>
            <a:ext cx="700464" cy="571504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3786182" y="5197256"/>
            <a:ext cx="1714512" cy="214314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14546" y="4625752"/>
            <a:ext cx="1834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Force sensors </a:t>
            </a:r>
          </a:p>
          <a:p>
            <a:r>
              <a:rPr lang="en-GB" dirty="0" smtClean="0"/>
              <a:t>on top of metal </a:t>
            </a:r>
          </a:p>
          <a:p>
            <a:r>
              <a:rPr lang="en-GB" dirty="0" smtClean="0"/>
              <a:t>tongues (2 more</a:t>
            </a:r>
          </a:p>
          <a:p>
            <a:r>
              <a:rPr lang="en-GB" dirty="0" smtClean="0"/>
              <a:t>underneath)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6200000" flipV="1">
            <a:off x="5467294" y="2158821"/>
            <a:ext cx="534393" cy="467594"/>
          </a:xfrm>
          <a:prstGeom prst="line">
            <a:avLst/>
          </a:prstGeom>
          <a:ln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643834" y="2058622"/>
            <a:ext cx="285752" cy="66800"/>
          </a:xfrm>
          <a:prstGeom prst="line">
            <a:avLst/>
          </a:prstGeom>
          <a:ln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10273" y="1702158"/>
            <a:ext cx="15473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Screw through</a:t>
            </a:r>
          </a:p>
          <a:p>
            <a:r>
              <a:rPr lang="en-GB" dirty="0" smtClean="0"/>
              <a:t>casing and </a:t>
            </a:r>
          </a:p>
          <a:p>
            <a:r>
              <a:rPr lang="en-GB" dirty="0" smtClean="0"/>
              <a:t>metal layer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357422" y="3684916"/>
            <a:ext cx="1242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Metal layer</a:t>
            </a:r>
            <a:endParaRPr lang="en-GB" dirty="0"/>
          </a:p>
        </p:txBody>
      </p:sp>
      <p:cxnSp>
        <p:nvCxnSpPr>
          <p:cNvPr id="15" name="Straight Connector 14"/>
          <p:cNvCxnSpPr>
            <a:endCxn id="16" idx="1"/>
          </p:cNvCxnSpPr>
          <p:nvPr/>
        </p:nvCxnSpPr>
        <p:spPr>
          <a:xfrm rot="16200000" flipH="1">
            <a:off x="1947501" y="2535343"/>
            <a:ext cx="605529" cy="500066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00298" y="2764975"/>
            <a:ext cx="804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Acrylic</a:t>
            </a:r>
          </a:p>
          <a:p>
            <a:r>
              <a:rPr lang="en-GB" dirty="0" smtClean="0"/>
              <a:t>layers</a:t>
            </a:r>
            <a:endParaRPr lang="en-GB" dirty="0"/>
          </a:p>
        </p:txBody>
      </p:sp>
      <p:cxnSp>
        <p:nvCxnSpPr>
          <p:cNvPr id="17" name="Straight Connector 16"/>
          <p:cNvCxnSpPr/>
          <p:nvPr/>
        </p:nvCxnSpPr>
        <p:spPr>
          <a:xfrm rot="10800000">
            <a:off x="3214678" y="4054248"/>
            <a:ext cx="1571636" cy="642942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46762" y="1768232"/>
            <a:ext cx="2839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Phidgets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analog</a:t>
            </a:r>
            <a:r>
              <a:rPr lang="en-GB" dirty="0" smtClean="0">
                <a:solidFill>
                  <a:schemeClr val="bg1"/>
                </a:solidFill>
              </a:rPr>
              <a:t> interface kit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8148" y="1696794"/>
            <a:ext cx="1030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USB data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port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714480" y="5125818"/>
            <a:ext cx="571504" cy="142876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892942" y="3161272"/>
            <a:ext cx="2357456" cy="714384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14" idx="1"/>
          </p:cNvCxnSpPr>
          <p:nvPr/>
        </p:nvCxnSpPr>
        <p:spPr>
          <a:xfrm flipV="1">
            <a:off x="1714480" y="3869582"/>
            <a:ext cx="642942" cy="4179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28662" y="2053984"/>
            <a:ext cx="1357322" cy="1588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V="1">
            <a:off x="3286116" y="2339736"/>
            <a:ext cx="1500198" cy="107157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16" idx="3"/>
          </p:cNvCxnSpPr>
          <p:nvPr/>
        </p:nvCxnSpPr>
        <p:spPr>
          <a:xfrm rot="10800000">
            <a:off x="3304878" y="3088142"/>
            <a:ext cx="981371" cy="823231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43834" y="4482876"/>
            <a:ext cx="1096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Samsung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Q1 UMPC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286644" y="4482876"/>
            <a:ext cx="285752" cy="214314"/>
          </a:xfrm>
          <a:prstGeom prst="line">
            <a:avLst/>
          </a:prstGeom>
          <a:ln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itle 1"/>
          <p:cNvSpPr txBox="1">
            <a:spLocks/>
          </p:cNvSpPr>
          <p:nvPr/>
        </p:nvSpPr>
        <p:spPr>
          <a:xfrm>
            <a:off x="457200" y="1000108"/>
            <a:ext cx="8229600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Prototype based on Augmented</a:t>
            </a:r>
            <a:r>
              <a:rPr kumimoji="0" lang="en-GB" sz="3600" b="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 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UMPC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  <p:sp>
        <p:nvSpPr>
          <p:cNvPr id="32" name="Text Placeholder 2"/>
          <p:cNvSpPr txBox="1">
            <a:spLocks/>
          </p:cNvSpPr>
          <p:nvPr/>
        </p:nvSpPr>
        <p:spPr>
          <a:xfrm>
            <a:off x="142844" y="6189713"/>
            <a:ext cx="8858312" cy="45399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Sensors could be built </a:t>
            </a:r>
            <a:r>
              <a:rPr lang="en-GB" sz="3200" dirty="0" smtClean="0">
                <a:latin typeface="Segoe" pitchFamily="34" charset="0"/>
              </a:rPr>
              <a:t>inside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casing in future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Force-Based Interaction Example</a:t>
            </a:r>
            <a:endParaRPr lang="en-GB" sz="2700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57200" y="1964515"/>
            <a:ext cx="4900618" cy="4500594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Provide “shortcut keys” on mobile devices w/out keyboards</a:t>
            </a:r>
          </a:p>
          <a:p>
            <a:pPr lvl="1"/>
            <a:r>
              <a:rPr lang="en-GB" dirty="0" smtClean="0"/>
              <a:t>Twist for alt-tab</a:t>
            </a:r>
          </a:p>
          <a:p>
            <a:pPr lvl="1"/>
            <a:r>
              <a:rPr lang="en-GB" dirty="0" smtClean="0"/>
              <a:t>Bend for page-down/up</a:t>
            </a:r>
          </a:p>
          <a:p>
            <a:r>
              <a:rPr lang="en-GB" dirty="0" smtClean="0"/>
              <a:t>Visual feedback matches force</a:t>
            </a:r>
          </a:p>
          <a:p>
            <a:pPr lvl="1"/>
            <a:r>
              <a:rPr lang="en-GB" dirty="0" smtClean="0"/>
              <a:t>Makes it really easy to learn, like many touch-based gestures</a:t>
            </a:r>
          </a:p>
          <a:p>
            <a:pPr lvl="1"/>
            <a:r>
              <a:rPr lang="en-GB" dirty="0" smtClean="0"/>
              <a:t>Compare to “alt-tab”</a:t>
            </a:r>
          </a:p>
          <a:p>
            <a:r>
              <a:rPr lang="en-GB" dirty="0" smtClean="0"/>
              <a:t>Avoids:</a:t>
            </a:r>
          </a:p>
          <a:p>
            <a:pPr lvl="1"/>
            <a:r>
              <a:rPr lang="en-GB" dirty="0" smtClean="0"/>
              <a:t>Putting lots of buttons on bezel</a:t>
            </a:r>
          </a:p>
          <a:p>
            <a:pPr lvl="1"/>
            <a:r>
              <a:rPr lang="en-GB" dirty="0" smtClean="0"/>
              <a:t>Using screen real-estate on virtual buttons</a:t>
            </a:r>
          </a:p>
          <a:p>
            <a:r>
              <a:rPr lang="en-GB" dirty="0" smtClean="0"/>
              <a:t>Other uses also possible</a:t>
            </a:r>
          </a:p>
          <a:p>
            <a:pPr lvl="1"/>
            <a:r>
              <a:rPr lang="en-GB" dirty="0" smtClean="0"/>
              <a:t>E.g. Scrolling/zooming, 3D CAD, ...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3" descr="Z:\Foil\PhotosVideos\P10305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964515"/>
            <a:ext cx="3190242" cy="239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Z:\Foil\PhotosVideos\P10305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393407"/>
            <a:ext cx="3190241" cy="239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Force Sensing Video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5" name="Force Sensing Pervasive short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43000" y="1458913"/>
            <a:ext cx="6858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ext Placeholder 3"/>
          <p:cNvGrpSpPr>
            <a:grpSpLocks noGrp="1"/>
          </p:cNvGrpSpPr>
          <p:nvPr>
            <p:ph type="body" sz="quarter" idx="10"/>
          </p:nvPr>
        </p:nvGrpSpPr>
        <p:grpSpPr>
          <a:xfrm>
            <a:off x="2619313" y="642918"/>
            <a:ext cx="6431765" cy="3399696"/>
            <a:chOff x="642910" y="642918"/>
            <a:chExt cx="7980645" cy="4870046"/>
          </a:xfrm>
        </p:grpSpPr>
        <p:pic>
          <p:nvPicPr>
            <p:cNvPr id="5" name="Picture 4" descr="Z:\Foil\PhotosVideos\P1030501.JPG"/>
            <p:cNvPicPr/>
            <p:nvPr/>
          </p:nvPicPr>
          <p:blipFill>
            <a:blip r:embed="rId3" cstate="print"/>
            <a:srcRect l="5646" t="3986" r="2644" b="21599"/>
            <a:stretch>
              <a:fillRect/>
            </a:stretch>
          </p:blipFill>
          <p:spPr bwMode="auto">
            <a:xfrm>
              <a:off x="642910" y="642918"/>
              <a:ext cx="7980645" cy="4857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Connector 5"/>
            <p:cNvCxnSpPr/>
            <p:nvPr/>
          </p:nvCxnSpPr>
          <p:spPr>
            <a:xfrm rot="16200000" flipV="1">
              <a:off x="1500166" y="1714488"/>
              <a:ext cx="2357454" cy="1500198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142975" y="928671"/>
              <a:ext cx="1340848" cy="4408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</a:rPr>
                <a:t>Force cursor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29454" y="4857759"/>
              <a:ext cx="1622495" cy="4408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</a:rPr>
                <a:t>Inactive targets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86381" y="5072075"/>
              <a:ext cx="1383812" cy="4408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</a:rPr>
                <a:t>Active target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43174" y="714357"/>
              <a:ext cx="2524243" cy="4408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</a:rPr>
                <a:t>Currently selected target 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 flipH="1" flipV="1">
              <a:off x="2321703" y="2393149"/>
              <a:ext cx="2643206" cy="1588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715008" y="3571876"/>
              <a:ext cx="1857388" cy="1285884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786314" y="3786190"/>
              <a:ext cx="2500330" cy="1071570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143372" y="3929066"/>
              <a:ext cx="2786082" cy="1000132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000364" y="4286256"/>
              <a:ext cx="2286016" cy="928694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6" name="Text Placeholder 2"/>
          <p:cNvSpPr txBox="1">
            <a:spLocks/>
          </p:cNvSpPr>
          <p:nvPr/>
        </p:nvSpPr>
        <p:spPr>
          <a:xfrm>
            <a:off x="457199" y="4286256"/>
            <a:ext cx="8543957" cy="2283269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265" marR="0" lvl="0" indent="-342265" algn="l" defTabSz="91344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Participant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either twists (9 users) or bends (9 other users) </a:t>
            </a:r>
          </a:p>
          <a:p>
            <a:pPr marL="342265" marR="0" lvl="0" indent="-342265" algn="l" defTabSz="91344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800" dirty="0" smtClean="0"/>
              <a:t>Twisting/bending moves a “force cursor” left or right </a:t>
            </a:r>
          </a:p>
          <a:p>
            <a:pPr marL="342265" marR="0" lvl="0" indent="-342265" algn="l" defTabSz="91344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800" dirty="0" smtClean="0"/>
              <a:t>Once an “active target” is highlighted, participant moves force cursor over it and holds it there for 2 seconds to make it inactive</a:t>
            </a:r>
          </a:p>
          <a:p>
            <a:pPr marL="342265" marR="0" lvl="0" indent="-342265" algn="l" defTabSz="91344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800" dirty="0" smtClean="0"/>
              <a:t>Participant then returns back to zero force before next target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28596" y="1214422"/>
            <a:ext cx="2900354" cy="2208187"/>
          </a:xfrm>
          <a:prstGeom prst="rect">
            <a:avLst/>
          </a:prstGeom>
        </p:spPr>
        <p:txBody>
          <a:bodyPr vert="horz" lIns="64008" tIns="32004" rIns="64008" bIns="32004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en-GB" sz="4000" dirty="0" smtClean="0">
                <a:solidFill>
                  <a:srgbClr val="00B0F0"/>
                </a:solidFill>
              </a:rPr>
              <a:t>User</a:t>
            </a:r>
          </a:p>
          <a:p>
            <a:pPr lvl="0">
              <a:spcBef>
                <a:spcPct val="0"/>
              </a:spcBef>
            </a:pPr>
            <a:r>
              <a:rPr lang="en-GB" sz="4000" dirty="0" smtClean="0">
                <a:solidFill>
                  <a:srgbClr val="00B0F0"/>
                </a:solidFill>
              </a:rPr>
              <a:t>Study					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ext Placeholder 3"/>
          <p:cNvGrpSpPr>
            <a:grpSpLocks noGrp="1"/>
          </p:cNvGrpSpPr>
          <p:nvPr>
            <p:ph type="body" sz="quarter" idx="10"/>
          </p:nvPr>
        </p:nvGrpSpPr>
        <p:grpSpPr>
          <a:xfrm>
            <a:off x="2619313" y="642918"/>
            <a:ext cx="6431765" cy="3399696"/>
            <a:chOff x="642910" y="642918"/>
            <a:chExt cx="7980645" cy="4870046"/>
          </a:xfrm>
        </p:grpSpPr>
        <p:pic>
          <p:nvPicPr>
            <p:cNvPr id="5" name="Picture 4" descr="Z:\Foil\PhotosVideos\P1030501.JPG"/>
            <p:cNvPicPr/>
            <p:nvPr/>
          </p:nvPicPr>
          <p:blipFill>
            <a:blip r:embed="rId3" cstate="print"/>
            <a:srcRect l="5646" t="3986" r="2644" b="21599"/>
            <a:stretch>
              <a:fillRect/>
            </a:stretch>
          </p:blipFill>
          <p:spPr bwMode="auto">
            <a:xfrm>
              <a:off x="642910" y="642918"/>
              <a:ext cx="7980645" cy="4857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Connector 5"/>
            <p:cNvCxnSpPr/>
            <p:nvPr/>
          </p:nvCxnSpPr>
          <p:spPr>
            <a:xfrm rot="16200000" flipV="1">
              <a:off x="1500166" y="1714488"/>
              <a:ext cx="2357454" cy="1500198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142975" y="928671"/>
              <a:ext cx="1340848" cy="4408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</a:rPr>
                <a:t>Force cursor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29454" y="4857759"/>
              <a:ext cx="1622495" cy="4408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</a:rPr>
                <a:t>Inactive targets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86381" y="5072075"/>
              <a:ext cx="1383812" cy="4408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</a:rPr>
                <a:t>Active target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43174" y="714357"/>
              <a:ext cx="2524243" cy="4408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</a:rPr>
                <a:t>Currently selected target 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 flipH="1" flipV="1">
              <a:off x="2321703" y="2393149"/>
              <a:ext cx="2643206" cy="1588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715008" y="3571876"/>
              <a:ext cx="1857388" cy="1285884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786314" y="3786190"/>
              <a:ext cx="2500330" cy="1071570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143372" y="3929066"/>
              <a:ext cx="2786082" cy="1000132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000364" y="4286256"/>
              <a:ext cx="2286016" cy="928694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6" name="Text Placeholder 2"/>
          <p:cNvSpPr txBox="1">
            <a:spLocks/>
          </p:cNvSpPr>
          <p:nvPr/>
        </p:nvSpPr>
        <p:spPr>
          <a:xfrm>
            <a:off x="457199" y="4286256"/>
            <a:ext cx="8543957" cy="242889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265" lvl="0" indent="-342265" defTabSz="91344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GB" sz="2800" dirty="0" smtClean="0"/>
              <a:t>Initial training “cycle” to familiarise users with target hitting</a:t>
            </a:r>
          </a:p>
          <a:p>
            <a:pPr marL="342265" lvl="0" indent="-342265" defTabSz="91344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GB" sz="2800" dirty="0" smtClean="0"/>
              <a:t>3 test cycles in which number of targets varied from 2 each side (large) to 8 each side (small)</a:t>
            </a:r>
          </a:p>
          <a:p>
            <a:pPr marL="342265" lvl="0" indent="-342265" defTabSz="91344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GB" sz="2800" dirty="0" smtClean="0"/>
              <a:t>Each target of each size was shown once per cycle, randomly ordered</a:t>
            </a:r>
          </a:p>
          <a:p>
            <a:pPr marL="342265" lvl="0" indent="-342265" defTabSz="91344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GB" sz="2800" dirty="0" smtClean="0"/>
              <a:t>Total of 3780 test-cycle target trials across 18 users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28596" y="1214422"/>
            <a:ext cx="2900354" cy="2208187"/>
          </a:xfrm>
          <a:prstGeom prst="rect">
            <a:avLst/>
          </a:prstGeom>
        </p:spPr>
        <p:txBody>
          <a:bodyPr vert="horz" lIns="64008" tIns="32004" rIns="64008" bIns="32004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en-GB" sz="4000" dirty="0" smtClean="0">
                <a:solidFill>
                  <a:srgbClr val="00B0F0"/>
                </a:solidFill>
              </a:rPr>
              <a:t>User</a:t>
            </a:r>
          </a:p>
          <a:p>
            <a:pPr lvl="0">
              <a:spcBef>
                <a:spcPct val="0"/>
              </a:spcBef>
            </a:pPr>
            <a:r>
              <a:rPr lang="en-GB" sz="4000" dirty="0" smtClean="0">
                <a:solidFill>
                  <a:srgbClr val="00B0F0"/>
                </a:solidFill>
              </a:rPr>
              <a:t>Study					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Results: Cycles; Twist vs. Bend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57200" y="2214555"/>
            <a:ext cx="3114668" cy="3857652"/>
          </a:xfrm>
        </p:spPr>
        <p:txBody>
          <a:bodyPr>
            <a:normAutofit/>
          </a:bodyPr>
          <a:lstStyle/>
          <a:p>
            <a:r>
              <a:rPr lang="en-GB" dirty="0" smtClean="0"/>
              <a:t>Bend significantly faster than twist</a:t>
            </a:r>
          </a:p>
          <a:p>
            <a:r>
              <a:rPr lang="en-GB" dirty="0" smtClean="0"/>
              <a:t>Cycle has significant effect for twist but not bend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488" y="6131502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NB times on all graphs do not include final 2 seconds hold time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3357554" y="2214554"/>
          <a:ext cx="5601457" cy="3376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Results: Target Number and Position</a:t>
            </a:r>
            <a:endParaRPr lang="en-GB" sz="3600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426191" y="1928802"/>
          <a:ext cx="4012459" cy="4203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4673178" y="1928802"/>
          <a:ext cx="3994033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1143000"/>
          </a:xfrm>
        </p:spPr>
        <p:txBody>
          <a:bodyPr/>
          <a:lstStyle/>
          <a:p>
            <a:r>
              <a:rPr lang="en-GB" dirty="0" smtClean="0"/>
              <a:t>Sensors and Devices group</a:t>
            </a:r>
            <a:endParaRPr lang="en-GB" dirty="0"/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5857884" y="5386344"/>
            <a:ext cx="14686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dirty="0" smtClean="0">
                <a:solidFill>
                  <a:srgbClr val="0070C0"/>
                </a:solidFill>
              </a:rPr>
              <a:t>PCB layout</a:t>
            </a:r>
            <a:endParaRPr lang="en-GB" sz="200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667718" y="5721510"/>
            <a:ext cx="11644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dirty="0" smtClean="0">
                <a:solidFill>
                  <a:srgbClr val="0070C0"/>
                </a:solidFill>
              </a:rPr>
              <a:t>industrial</a:t>
            </a:r>
            <a:br>
              <a:rPr lang="en-GB" sz="2000" dirty="0" smtClean="0">
                <a:solidFill>
                  <a:srgbClr val="0070C0"/>
                </a:solidFill>
              </a:rPr>
            </a:br>
            <a:r>
              <a:rPr lang="en-GB" sz="2000" dirty="0" smtClean="0">
                <a:solidFill>
                  <a:srgbClr val="0070C0"/>
                </a:solidFill>
              </a:rPr>
              <a:t>design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502833" y="5814972"/>
            <a:ext cx="8547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dirty="0" smtClean="0">
                <a:solidFill>
                  <a:srgbClr val="0070C0"/>
                </a:solidFill>
              </a:rPr>
              <a:t>optics</a:t>
            </a:r>
            <a:endParaRPr lang="en-GB" sz="200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6000760" y="5814972"/>
            <a:ext cx="122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dirty="0" smtClean="0">
                <a:solidFill>
                  <a:srgbClr val="0070C0"/>
                </a:solidFill>
              </a:rPr>
              <a:t>materials</a:t>
            </a:r>
            <a:endParaRPr lang="en-GB" sz="200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2214546" y="6243600"/>
            <a:ext cx="14109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dirty="0" smtClean="0">
                <a:solidFill>
                  <a:srgbClr val="0070C0"/>
                </a:solidFill>
              </a:rPr>
              <a:t>mechanics</a:t>
            </a:r>
            <a:endParaRPr lang="en-GB" sz="200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5715008" y="6243600"/>
            <a:ext cx="1808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dirty="0" smtClean="0">
                <a:solidFill>
                  <a:srgbClr val="0070C0"/>
                </a:solidFill>
              </a:rPr>
              <a:t>manufacturing</a:t>
            </a:r>
            <a:endParaRPr lang="en-GB" sz="200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5857884" y="2143116"/>
            <a:ext cx="17363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dirty="0" smtClean="0">
                <a:solidFill>
                  <a:srgbClr val="0070C0"/>
                </a:solidFill>
              </a:rPr>
              <a:t>user interface</a:t>
            </a:r>
            <a:endParaRPr lang="en-GB" sz="200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2146478" y="4743402"/>
            <a:ext cx="14253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dirty="0" smtClean="0">
                <a:solidFill>
                  <a:srgbClr val="0070C0"/>
                </a:solidFill>
              </a:rPr>
              <a:t>networking</a:t>
            </a: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5735243" y="3643314"/>
            <a:ext cx="19800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dirty="0" smtClean="0">
                <a:solidFill>
                  <a:srgbClr val="0070C0"/>
                </a:solidFill>
              </a:rPr>
              <a:t>computer vision</a:t>
            </a: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2143108" y="3643314"/>
            <a:ext cx="11544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dirty="0" smtClean="0">
                <a:solidFill>
                  <a:srgbClr val="0070C0"/>
                </a:solidFill>
              </a:rPr>
              <a:t>graphics</a:t>
            </a:r>
          </a:p>
        </p:txBody>
      </p:sp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7000892" y="4314774"/>
            <a:ext cx="954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dirty="0" smtClean="0">
                <a:solidFill>
                  <a:srgbClr val="0070C0"/>
                </a:solidFill>
              </a:rPr>
              <a:t>drivers</a:t>
            </a:r>
          </a:p>
        </p:txBody>
      </p:sp>
      <p:sp>
        <p:nvSpPr>
          <p:cNvPr id="63" name="Text Box 17"/>
          <p:cNvSpPr txBox="1">
            <a:spLocks noChangeArrowheads="1"/>
          </p:cNvSpPr>
          <p:nvPr/>
        </p:nvSpPr>
        <p:spPr bwMode="auto">
          <a:xfrm>
            <a:off x="2116640" y="3143248"/>
            <a:ext cx="12682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dirty="0" smtClean="0">
                <a:solidFill>
                  <a:srgbClr val="0070C0"/>
                </a:solidFill>
              </a:rPr>
              <a:t>rendering</a:t>
            </a:r>
          </a:p>
        </p:txBody>
      </p:sp>
      <p:sp>
        <p:nvSpPr>
          <p:cNvPr id="64" name="Text Box 17"/>
          <p:cNvSpPr txBox="1">
            <a:spLocks noChangeArrowheads="1"/>
          </p:cNvSpPr>
          <p:nvPr/>
        </p:nvSpPr>
        <p:spPr bwMode="auto">
          <a:xfrm>
            <a:off x="744552" y="5600658"/>
            <a:ext cx="11128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dirty="0" smtClean="0">
                <a:solidFill>
                  <a:srgbClr val="0070C0"/>
                </a:solidFill>
              </a:rPr>
              <a:t>wireless</a:t>
            </a:r>
          </a:p>
        </p:txBody>
      </p:sp>
      <p:sp>
        <p:nvSpPr>
          <p:cNvPr id="65" name="Text Box 17"/>
          <p:cNvSpPr txBox="1">
            <a:spLocks noChangeArrowheads="1"/>
          </p:cNvSpPr>
          <p:nvPr/>
        </p:nvSpPr>
        <p:spPr bwMode="auto">
          <a:xfrm>
            <a:off x="6143636" y="4929198"/>
            <a:ext cx="13548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dirty="0" smtClean="0">
                <a:solidFill>
                  <a:srgbClr val="0070C0"/>
                </a:solidFill>
              </a:rPr>
              <a:t>low-power</a:t>
            </a:r>
          </a:p>
        </p:txBody>
      </p:sp>
      <p:sp>
        <p:nvSpPr>
          <p:cNvPr id="66" name="Text Box 17"/>
          <p:cNvSpPr txBox="1">
            <a:spLocks noChangeArrowheads="1"/>
          </p:cNvSpPr>
          <p:nvPr/>
        </p:nvSpPr>
        <p:spPr bwMode="auto">
          <a:xfrm>
            <a:off x="1044104" y="4613466"/>
            <a:ext cx="670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dirty="0" smtClean="0">
                <a:solidFill>
                  <a:srgbClr val="0070C0"/>
                </a:solidFill>
              </a:rPr>
              <a:t>P2P</a:t>
            </a:r>
          </a:p>
        </p:txBody>
      </p:sp>
      <p:sp>
        <p:nvSpPr>
          <p:cNvPr id="67" name="Text Box 17"/>
          <p:cNvSpPr txBox="1">
            <a:spLocks noChangeArrowheads="1"/>
          </p:cNvSpPr>
          <p:nvPr/>
        </p:nvSpPr>
        <p:spPr bwMode="auto">
          <a:xfrm>
            <a:off x="5847941" y="2714620"/>
            <a:ext cx="16530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dirty="0" smtClean="0">
                <a:solidFill>
                  <a:srgbClr val="0070C0"/>
                </a:solidFill>
              </a:rPr>
              <a:t>application</a:t>
            </a:r>
            <a:br>
              <a:rPr lang="en-GB" sz="2000" dirty="0" smtClean="0">
                <a:solidFill>
                  <a:srgbClr val="0070C0"/>
                </a:solidFill>
              </a:rPr>
            </a:br>
            <a:r>
              <a:rPr lang="en-GB" sz="2000" dirty="0" smtClean="0">
                <a:solidFill>
                  <a:srgbClr val="0070C0"/>
                </a:solidFill>
              </a:rPr>
              <a:t>development</a:t>
            </a:r>
          </a:p>
        </p:txBody>
      </p:sp>
      <p:sp>
        <p:nvSpPr>
          <p:cNvPr id="68" name="Text Box 17"/>
          <p:cNvSpPr txBox="1">
            <a:spLocks noChangeArrowheads="1"/>
          </p:cNvSpPr>
          <p:nvPr/>
        </p:nvSpPr>
        <p:spPr bwMode="auto">
          <a:xfrm>
            <a:off x="318360" y="6172162"/>
            <a:ext cx="1681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dirty="0" smtClean="0">
                <a:solidFill>
                  <a:srgbClr val="0070C0"/>
                </a:solidFill>
              </a:rPr>
              <a:t>circuit design</a:t>
            </a:r>
            <a:endParaRPr lang="en-GB" sz="200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7517432" y="5286388"/>
            <a:ext cx="10550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dirty="0" smtClean="0">
                <a:solidFill>
                  <a:srgbClr val="0070C0"/>
                </a:solidFill>
              </a:rPr>
              <a:t>devices</a:t>
            </a:r>
            <a:endParaRPr lang="en-GB" sz="200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70" name="Text Box 17"/>
          <p:cNvSpPr txBox="1">
            <a:spLocks noChangeArrowheads="1"/>
          </p:cNvSpPr>
          <p:nvPr/>
        </p:nvSpPr>
        <p:spPr bwMode="auto">
          <a:xfrm>
            <a:off x="821492" y="2600262"/>
            <a:ext cx="26789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dirty="0" smtClean="0">
                <a:solidFill>
                  <a:srgbClr val="0070C0"/>
                </a:solidFill>
              </a:rPr>
              <a:t>Interaction techniques</a:t>
            </a:r>
            <a:endParaRPr lang="en-GB" sz="200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71" name="Text Box 17"/>
          <p:cNvSpPr txBox="1">
            <a:spLocks noChangeArrowheads="1"/>
          </p:cNvSpPr>
          <p:nvPr/>
        </p:nvSpPr>
        <p:spPr bwMode="auto">
          <a:xfrm>
            <a:off x="1285852" y="5072074"/>
            <a:ext cx="10695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dirty="0" smtClean="0">
                <a:solidFill>
                  <a:srgbClr val="0070C0"/>
                </a:solidFill>
              </a:rPr>
              <a:t>sensing</a:t>
            </a:r>
          </a:p>
        </p:txBody>
      </p:sp>
      <p:sp>
        <p:nvSpPr>
          <p:cNvPr id="72" name="Text Box 17"/>
          <p:cNvSpPr txBox="1">
            <a:spLocks noChangeArrowheads="1"/>
          </p:cNvSpPr>
          <p:nvPr/>
        </p:nvSpPr>
        <p:spPr bwMode="auto">
          <a:xfrm>
            <a:off x="1357290" y="4171898"/>
            <a:ext cx="21675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dirty="0" smtClean="0">
                <a:solidFill>
                  <a:srgbClr val="0070C0"/>
                </a:solidFill>
              </a:rPr>
              <a:t>signal processing</a:t>
            </a:r>
          </a:p>
        </p:txBody>
      </p:sp>
      <p:sp>
        <p:nvSpPr>
          <p:cNvPr id="73" name="Text Box 17"/>
          <p:cNvSpPr txBox="1">
            <a:spLocks noChangeArrowheads="1"/>
          </p:cNvSpPr>
          <p:nvPr/>
        </p:nvSpPr>
        <p:spPr bwMode="auto">
          <a:xfrm>
            <a:off x="2357422" y="5357826"/>
            <a:ext cx="11128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dirty="0" smtClean="0">
                <a:solidFill>
                  <a:srgbClr val="0070C0"/>
                </a:solidFill>
              </a:rPr>
              <a:t>displays</a:t>
            </a:r>
          </a:p>
        </p:txBody>
      </p:sp>
      <p:sp>
        <p:nvSpPr>
          <p:cNvPr id="74" name="Text Box 17"/>
          <p:cNvSpPr txBox="1">
            <a:spLocks noChangeArrowheads="1"/>
          </p:cNvSpPr>
          <p:nvPr/>
        </p:nvSpPr>
        <p:spPr bwMode="auto">
          <a:xfrm>
            <a:off x="5786446" y="4143380"/>
            <a:ext cx="9541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dirty="0" smtClean="0">
                <a:solidFill>
                  <a:srgbClr val="0070C0"/>
                </a:solidFill>
              </a:rPr>
              <a:t>sensor</a:t>
            </a:r>
            <a:br>
              <a:rPr lang="en-GB" sz="2000" dirty="0" smtClean="0">
                <a:solidFill>
                  <a:srgbClr val="0070C0"/>
                </a:solidFill>
              </a:rPr>
            </a:br>
            <a:r>
              <a:rPr lang="en-GB" sz="2000" dirty="0" smtClean="0">
                <a:solidFill>
                  <a:srgbClr val="0070C0"/>
                </a:solidFill>
              </a:rPr>
              <a:t>fusion</a:t>
            </a:r>
          </a:p>
        </p:txBody>
      </p:sp>
      <p:sp>
        <p:nvSpPr>
          <p:cNvPr id="75" name="Text Box 17"/>
          <p:cNvSpPr txBox="1">
            <a:spLocks noChangeArrowheads="1"/>
          </p:cNvSpPr>
          <p:nvPr/>
        </p:nvSpPr>
        <p:spPr bwMode="auto">
          <a:xfrm>
            <a:off x="7643834" y="4786322"/>
            <a:ext cx="9973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dirty="0" err="1" smtClean="0">
                <a:solidFill>
                  <a:srgbClr val="0070C0"/>
                </a:solidFill>
              </a:rPr>
              <a:t>haptics</a:t>
            </a:r>
            <a:endParaRPr lang="en-GB" sz="2000" dirty="0" smtClean="0">
              <a:solidFill>
                <a:srgbClr val="0070C0"/>
              </a:solidFill>
            </a:endParaRPr>
          </a:p>
        </p:txBody>
      </p:sp>
      <p:grpSp>
        <p:nvGrpSpPr>
          <p:cNvPr id="2" name="Group 77"/>
          <p:cNvGrpSpPr/>
          <p:nvPr/>
        </p:nvGrpSpPr>
        <p:grpSpPr>
          <a:xfrm>
            <a:off x="3714744" y="2071678"/>
            <a:ext cx="1785950" cy="4429156"/>
            <a:chOff x="428596" y="3714752"/>
            <a:chExt cx="1785950" cy="2928958"/>
          </a:xfrm>
        </p:grpSpPr>
        <p:sp>
          <p:nvSpPr>
            <p:cNvPr id="76" name="Rectangle 75"/>
            <p:cNvSpPr/>
            <p:nvPr/>
          </p:nvSpPr>
          <p:spPr>
            <a:xfrm>
              <a:off x="428596" y="3714752"/>
              <a:ext cx="1785950" cy="29289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Text Box 17"/>
            <p:cNvSpPr txBox="1">
              <a:spLocks noChangeArrowheads="1"/>
            </p:cNvSpPr>
            <p:nvPr/>
          </p:nvSpPr>
          <p:spPr bwMode="auto">
            <a:xfrm>
              <a:off x="642910" y="6007394"/>
              <a:ext cx="132440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000" b="1" dirty="0" smtClean="0"/>
                <a:t>hardware</a:t>
              </a:r>
              <a:endParaRPr lang="en-GB" sz="2000" b="1" dirty="0">
                <a:latin typeface="Arial" charset="0"/>
              </a:endParaRPr>
            </a:p>
          </p:txBody>
        </p:sp>
        <p:sp>
          <p:nvSpPr>
            <p:cNvPr id="57" name="Text Box 17"/>
            <p:cNvSpPr txBox="1">
              <a:spLocks noChangeArrowheads="1"/>
            </p:cNvSpPr>
            <p:nvPr/>
          </p:nvSpPr>
          <p:spPr bwMode="auto">
            <a:xfrm>
              <a:off x="500034" y="5082107"/>
              <a:ext cx="164307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 smtClean="0"/>
                <a:t>software</a:t>
              </a:r>
              <a:endParaRPr lang="en-GB" sz="2000" b="1" dirty="0"/>
            </a:p>
          </p:txBody>
        </p:sp>
        <p:sp>
          <p:nvSpPr>
            <p:cNvPr id="27" name="Text Box 17"/>
            <p:cNvSpPr txBox="1">
              <a:spLocks noChangeArrowheads="1"/>
            </p:cNvSpPr>
            <p:nvPr/>
          </p:nvSpPr>
          <p:spPr bwMode="auto">
            <a:xfrm>
              <a:off x="500035" y="4071942"/>
              <a:ext cx="1643073" cy="554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2000" b="1" dirty="0" smtClean="0"/>
                <a:t>user</a:t>
              </a:r>
              <a:br>
                <a:rPr lang="en-GB" sz="2000" b="1" dirty="0" smtClean="0"/>
              </a:br>
              <a:r>
                <a:rPr lang="en-GB" sz="2000" b="1" dirty="0" smtClean="0"/>
                <a:t>experience</a:t>
              </a:r>
              <a:endParaRPr lang="en-GB" sz="2000" b="1" dirty="0"/>
            </a:p>
          </p:txBody>
        </p:sp>
      </p:grpSp>
      <p:sp>
        <p:nvSpPr>
          <p:cNvPr id="79" name="Text Box 17"/>
          <p:cNvSpPr txBox="1">
            <a:spLocks noChangeArrowheads="1"/>
          </p:cNvSpPr>
          <p:nvPr/>
        </p:nvSpPr>
        <p:spPr bwMode="auto">
          <a:xfrm>
            <a:off x="1505067" y="2071678"/>
            <a:ext cx="1923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dirty="0" smtClean="0">
                <a:solidFill>
                  <a:srgbClr val="0070C0"/>
                </a:solidFill>
              </a:rPr>
              <a:t> graphic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 noGrp="1"/>
          </p:cNvGraphicFramePr>
          <p:nvPr/>
        </p:nvGraphicFramePr>
        <p:xfrm>
          <a:off x="426191" y="1928802"/>
          <a:ext cx="4012459" cy="4203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4673178" y="1928802"/>
          <a:ext cx="3994033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/>
          <p:cNvSpPr/>
          <p:nvPr/>
        </p:nvSpPr>
        <p:spPr>
          <a:xfrm>
            <a:off x="4429124" y="1714488"/>
            <a:ext cx="4429156" cy="464347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Results: Target Number and Position</a:t>
            </a:r>
            <a:endParaRPr lang="en-GB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3438" y="2000240"/>
            <a:ext cx="4038600" cy="412592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For both twist &amp; bend</a:t>
            </a:r>
          </a:p>
          <a:p>
            <a:r>
              <a:rPr lang="en-GB" dirty="0" smtClean="0"/>
              <a:t>More (i.e. smaller) targets were harder</a:t>
            </a:r>
          </a:p>
          <a:p>
            <a:r>
              <a:rPr lang="en-GB" dirty="0" smtClean="0"/>
              <a:t>Low forces surprisingly harder (i.e. Does not follow </a:t>
            </a:r>
            <a:r>
              <a:rPr lang="en-GB" dirty="0" err="1" smtClean="0"/>
              <a:t>Fitt’s</a:t>
            </a:r>
            <a:r>
              <a:rPr lang="en-GB" dirty="0" smtClean="0"/>
              <a:t> Law)</a:t>
            </a:r>
          </a:p>
          <a:p>
            <a:pPr>
              <a:buNone/>
            </a:pPr>
            <a:r>
              <a:rPr lang="en-GB" dirty="0" smtClean="0"/>
              <a:t>For bend</a:t>
            </a:r>
          </a:p>
          <a:p>
            <a:r>
              <a:rPr lang="en-GB" dirty="0" smtClean="0"/>
              <a:t>Higher forces easiest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 noGrp="1"/>
          </p:cNvGraphicFramePr>
          <p:nvPr/>
        </p:nvGraphicFramePr>
        <p:xfrm>
          <a:off x="426191" y="1928802"/>
          <a:ext cx="4012459" cy="4203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 noGrp="1"/>
          </p:cNvGraphicFramePr>
          <p:nvPr/>
        </p:nvGraphicFramePr>
        <p:xfrm>
          <a:off x="4673178" y="1928802"/>
          <a:ext cx="3994033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Results: Target Number and Position</a:t>
            </a:r>
            <a:endParaRPr lang="en-GB" sz="3600" dirty="0"/>
          </a:p>
        </p:txBody>
      </p:sp>
      <p:sp>
        <p:nvSpPr>
          <p:cNvPr id="7" name="Rectangle 6"/>
          <p:cNvSpPr/>
          <p:nvPr/>
        </p:nvSpPr>
        <p:spPr>
          <a:xfrm>
            <a:off x="285720" y="1857364"/>
            <a:ext cx="4429156" cy="464347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6"/>
          <p:cNvSpPr>
            <a:spLocks noGrp="1"/>
          </p:cNvSpPr>
          <p:nvPr>
            <p:ph sz="half" idx="4294967295"/>
          </p:nvPr>
        </p:nvSpPr>
        <p:spPr>
          <a:xfrm>
            <a:off x="428596" y="2000240"/>
            <a:ext cx="4038600" cy="412592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dirty="0" smtClean="0"/>
              <a:t>... For twist</a:t>
            </a:r>
          </a:p>
          <a:p>
            <a:r>
              <a:rPr lang="en-GB" dirty="0" smtClean="0"/>
              <a:t>Highest forces start being harder too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 noGrp="1"/>
          </p:cNvGraphicFramePr>
          <p:nvPr/>
        </p:nvGraphicFramePr>
        <p:xfrm>
          <a:off x="426191" y="1928802"/>
          <a:ext cx="4012459" cy="4203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 noGrp="1"/>
          </p:cNvGraphicFramePr>
          <p:nvPr/>
        </p:nvGraphicFramePr>
        <p:xfrm>
          <a:off x="4673178" y="1928802"/>
          <a:ext cx="3994033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Results: Target Number and Position</a:t>
            </a:r>
            <a:endParaRPr lang="en-GB" sz="3600" dirty="0"/>
          </a:p>
        </p:txBody>
      </p:sp>
      <p:sp>
        <p:nvSpPr>
          <p:cNvPr id="7" name="Rectangle 6"/>
          <p:cNvSpPr/>
          <p:nvPr/>
        </p:nvSpPr>
        <p:spPr>
          <a:xfrm>
            <a:off x="285720" y="1857364"/>
            <a:ext cx="4429156" cy="464347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6"/>
          <p:cNvSpPr>
            <a:spLocks noGrp="1"/>
          </p:cNvSpPr>
          <p:nvPr>
            <p:ph sz="half" idx="4294967295"/>
          </p:nvPr>
        </p:nvSpPr>
        <p:spPr>
          <a:xfrm>
            <a:off x="428596" y="1928802"/>
            <a:ext cx="4038600" cy="4125923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dirty="0" smtClean="0"/>
              <a:t>... For twist</a:t>
            </a:r>
          </a:p>
          <a:p>
            <a:r>
              <a:rPr lang="en-GB" dirty="0" smtClean="0"/>
              <a:t>Highest forces start being harder too</a:t>
            </a:r>
          </a:p>
          <a:p>
            <a:pPr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Closest target on “left” has very high times due to repeated overshooting and resetting of the 2s hold time (true for </a:t>
            </a:r>
            <a:r>
              <a:rPr lang="en-GB" i="1" dirty="0" smtClean="0"/>
              <a:t>both</a:t>
            </a:r>
            <a:r>
              <a:rPr lang="en-GB" dirty="0" smtClean="0"/>
              <a:t> forces)</a:t>
            </a:r>
          </a:p>
        </p:txBody>
      </p:sp>
      <p:sp>
        <p:nvSpPr>
          <p:cNvPr id="8" name="Rectangle 7"/>
          <p:cNvSpPr/>
          <p:nvPr/>
        </p:nvSpPr>
        <p:spPr>
          <a:xfrm>
            <a:off x="6500826" y="1714488"/>
            <a:ext cx="285752" cy="385765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Implications of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7747"/>
            <a:ext cx="7258072" cy="4454525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Small forces not necessarily easier</a:t>
            </a:r>
          </a:p>
          <a:p>
            <a:pPr lvl="1"/>
            <a:r>
              <a:rPr lang="en-GB" dirty="0" smtClean="0"/>
              <a:t>Can be explained by some flex in the device (inevitable for any device though may be higher in prototype)</a:t>
            </a:r>
          </a:p>
          <a:p>
            <a:pPr lvl="1"/>
            <a:r>
              <a:rPr lang="en-GB" dirty="0" smtClean="0"/>
              <a:t>Normalise “size” of targets to reflect human perception of difficulty rather than sensor level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Up to 4 discrete bend force levels in each direction (8 total) in &lt;1s selection time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Up to 3 discrete twist force levels in each direction (6 total) in &lt;2s selection time</a:t>
            </a:r>
            <a:endParaRPr lang="en-GB" dirty="0"/>
          </a:p>
        </p:txBody>
      </p:sp>
      <p:grpSp>
        <p:nvGrpSpPr>
          <p:cNvPr id="4" name="Group 10"/>
          <p:cNvGrpSpPr/>
          <p:nvPr/>
        </p:nvGrpSpPr>
        <p:grpSpPr>
          <a:xfrm>
            <a:off x="7429520" y="4429132"/>
            <a:ext cx="1571636" cy="852322"/>
            <a:chOff x="4515558" y="4537644"/>
            <a:chExt cx="2091802" cy="1134416"/>
          </a:xfrm>
        </p:grpSpPr>
        <p:sp>
          <p:nvSpPr>
            <p:cNvPr id="6" name="Rounded Rectangle 5"/>
            <p:cNvSpPr/>
            <p:nvPr/>
          </p:nvSpPr>
          <p:spPr>
            <a:xfrm>
              <a:off x="4877282" y="4537644"/>
              <a:ext cx="1366075" cy="844810"/>
            </a:xfrm>
            <a:prstGeom prst="roundRect">
              <a:avLst>
                <a:gd name="adj" fmla="val 5043"/>
              </a:avLst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orthographicFront"/>
              <a:lightRig rig="soft" dir="t">
                <a:rot lat="0" lon="0" rev="0"/>
              </a:lightRig>
            </a:scene3d>
            <a:sp3d prstMaterial="translucentPowder">
              <a:bevelT w="203200" h="508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200"/>
            </a:p>
          </p:txBody>
        </p:sp>
        <p:sp>
          <p:nvSpPr>
            <p:cNvPr id="7" name="Freeform 6"/>
            <p:cNvSpPr/>
            <p:nvPr/>
          </p:nvSpPr>
          <p:spPr>
            <a:xfrm rot="20550890">
              <a:off x="5967421" y="4879426"/>
              <a:ext cx="467630" cy="792634"/>
            </a:xfrm>
            <a:custGeom>
              <a:avLst/>
              <a:gdLst>
                <a:gd name="connsiteX0" fmla="*/ 55756 w 1851102"/>
                <a:gd name="connsiteY0" fmla="*/ 2912327 h 3150220"/>
                <a:gd name="connsiteX1" fmla="*/ 758283 w 1851102"/>
                <a:gd name="connsiteY1" fmla="*/ 1663391 h 3150220"/>
                <a:gd name="connsiteX2" fmla="*/ 858644 w 1851102"/>
                <a:gd name="connsiteY2" fmla="*/ 782444 h 3150220"/>
                <a:gd name="connsiteX3" fmla="*/ 657922 w 1851102"/>
                <a:gd name="connsiteY3" fmla="*/ 559420 h 3150220"/>
                <a:gd name="connsiteX4" fmla="*/ 635619 w 1851102"/>
                <a:gd name="connsiteY4" fmla="*/ 514815 h 3150220"/>
                <a:gd name="connsiteX5" fmla="*/ 657922 w 1851102"/>
                <a:gd name="connsiteY5" fmla="*/ 447908 h 3150220"/>
                <a:gd name="connsiteX6" fmla="*/ 825190 w 1851102"/>
                <a:gd name="connsiteY6" fmla="*/ 414454 h 3150220"/>
                <a:gd name="connsiteX7" fmla="*/ 981307 w 1851102"/>
                <a:gd name="connsiteY7" fmla="*/ 548269 h 3150220"/>
                <a:gd name="connsiteX8" fmla="*/ 1126273 w 1851102"/>
                <a:gd name="connsiteY8" fmla="*/ 682084 h 3150220"/>
                <a:gd name="connsiteX9" fmla="*/ 1360449 w 1851102"/>
                <a:gd name="connsiteY9" fmla="*/ 581723 h 3150220"/>
                <a:gd name="connsiteX10" fmla="*/ 1371600 w 1851102"/>
                <a:gd name="connsiteY10" fmla="*/ 425605 h 3150220"/>
                <a:gd name="connsiteX11" fmla="*/ 1483112 w 1851102"/>
                <a:gd name="connsiteY11" fmla="*/ 113371 h 3150220"/>
                <a:gd name="connsiteX12" fmla="*/ 1661532 w 1851102"/>
                <a:gd name="connsiteY12" fmla="*/ 13010 h 3150220"/>
                <a:gd name="connsiteX13" fmla="*/ 1828800 w 1851102"/>
                <a:gd name="connsiteY13" fmla="*/ 191430 h 3150220"/>
                <a:gd name="connsiteX14" fmla="*/ 1795346 w 1851102"/>
                <a:gd name="connsiteY14" fmla="*/ 659781 h 3150220"/>
                <a:gd name="connsiteX15" fmla="*/ 1616927 w 1851102"/>
                <a:gd name="connsiteY15" fmla="*/ 1295401 h 3150220"/>
                <a:gd name="connsiteX16" fmla="*/ 1215483 w 1851102"/>
                <a:gd name="connsiteY16" fmla="*/ 1685693 h 3150220"/>
                <a:gd name="connsiteX17" fmla="*/ 903249 w 1851102"/>
                <a:gd name="connsiteY17" fmla="*/ 2031381 h 3150220"/>
                <a:gd name="connsiteX18" fmla="*/ 713678 w 1851102"/>
                <a:gd name="connsiteY18" fmla="*/ 2488581 h 3150220"/>
                <a:gd name="connsiteX19" fmla="*/ 457200 w 1851102"/>
                <a:gd name="connsiteY19" fmla="*/ 3023840 h 3150220"/>
                <a:gd name="connsiteX20" fmla="*/ 423746 w 1851102"/>
                <a:gd name="connsiteY20" fmla="*/ 3090747 h 3150220"/>
                <a:gd name="connsiteX21" fmla="*/ 55756 w 1851102"/>
                <a:gd name="connsiteY21" fmla="*/ 2912327 h 3150220"/>
                <a:gd name="connsiteX0" fmla="*/ 55756 w 1851102"/>
                <a:gd name="connsiteY0" fmla="*/ 2912327 h 3150220"/>
                <a:gd name="connsiteX1" fmla="*/ 758283 w 1851102"/>
                <a:gd name="connsiteY1" fmla="*/ 1663391 h 3150220"/>
                <a:gd name="connsiteX2" fmla="*/ 858644 w 1851102"/>
                <a:gd name="connsiteY2" fmla="*/ 782444 h 3150220"/>
                <a:gd name="connsiteX3" fmla="*/ 657922 w 1851102"/>
                <a:gd name="connsiteY3" fmla="*/ 559420 h 3150220"/>
                <a:gd name="connsiteX4" fmla="*/ 635619 w 1851102"/>
                <a:gd name="connsiteY4" fmla="*/ 514815 h 3150220"/>
                <a:gd name="connsiteX5" fmla="*/ 657922 w 1851102"/>
                <a:gd name="connsiteY5" fmla="*/ 447908 h 3150220"/>
                <a:gd name="connsiteX6" fmla="*/ 825190 w 1851102"/>
                <a:gd name="connsiteY6" fmla="*/ 414454 h 3150220"/>
                <a:gd name="connsiteX7" fmla="*/ 981307 w 1851102"/>
                <a:gd name="connsiteY7" fmla="*/ 548269 h 3150220"/>
                <a:gd name="connsiteX8" fmla="*/ 1126273 w 1851102"/>
                <a:gd name="connsiteY8" fmla="*/ 682084 h 3150220"/>
                <a:gd name="connsiteX9" fmla="*/ 1360449 w 1851102"/>
                <a:gd name="connsiteY9" fmla="*/ 581723 h 3150220"/>
                <a:gd name="connsiteX10" fmla="*/ 1371600 w 1851102"/>
                <a:gd name="connsiteY10" fmla="*/ 425605 h 3150220"/>
                <a:gd name="connsiteX11" fmla="*/ 1483112 w 1851102"/>
                <a:gd name="connsiteY11" fmla="*/ 113371 h 3150220"/>
                <a:gd name="connsiteX12" fmla="*/ 1661532 w 1851102"/>
                <a:gd name="connsiteY12" fmla="*/ 13010 h 3150220"/>
                <a:gd name="connsiteX13" fmla="*/ 1828800 w 1851102"/>
                <a:gd name="connsiteY13" fmla="*/ 191430 h 3150220"/>
                <a:gd name="connsiteX14" fmla="*/ 1795346 w 1851102"/>
                <a:gd name="connsiteY14" fmla="*/ 659781 h 3150220"/>
                <a:gd name="connsiteX15" fmla="*/ 1616927 w 1851102"/>
                <a:gd name="connsiteY15" fmla="*/ 1295401 h 3150220"/>
                <a:gd name="connsiteX16" fmla="*/ 1215483 w 1851102"/>
                <a:gd name="connsiteY16" fmla="*/ 1685693 h 3150220"/>
                <a:gd name="connsiteX17" fmla="*/ 903249 w 1851102"/>
                <a:gd name="connsiteY17" fmla="*/ 2031381 h 3150220"/>
                <a:gd name="connsiteX18" fmla="*/ 713678 w 1851102"/>
                <a:gd name="connsiteY18" fmla="*/ 2488581 h 3150220"/>
                <a:gd name="connsiteX19" fmla="*/ 457200 w 1851102"/>
                <a:gd name="connsiteY19" fmla="*/ 3023840 h 3150220"/>
                <a:gd name="connsiteX20" fmla="*/ 423746 w 1851102"/>
                <a:gd name="connsiteY20" fmla="*/ 3090747 h 3150220"/>
                <a:gd name="connsiteX21" fmla="*/ 55756 w 1851102"/>
                <a:gd name="connsiteY21" fmla="*/ 2912327 h 3150220"/>
                <a:gd name="connsiteX0" fmla="*/ 55756 w 1851102"/>
                <a:gd name="connsiteY0" fmla="*/ 2912327 h 3150220"/>
                <a:gd name="connsiteX1" fmla="*/ 758283 w 1851102"/>
                <a:gd name="connsiteY1" fmla="*/ 1663391 h 3150220"/>
                <a:gd name="connsiteX2" fmla="*/ 858644 w 1851102"/>
                <a:gd name="connsiteY2" fmla="*/ 782444 h 3150220"/>
                <a:gd name="connsiteX3" fmla="*/ 657922 w 1851102"/>
                <a:gd name="connsiteY3" fmla="*/ 559420 h 3150220"/>
                <a:gd name="connsiteX4" fmla="*/ 635619 w 1851102"/>
                <a:gd name="connsiteY4" fmla="*/ 514815 h 3150220"/>
                <a:gd name="connsiteX5" fmla="*/ 657922 w 1851102"/>
                <a:gd name="connsiteY5" fmla="*/ 447908 h 3150220"/>
                <a:gd name="connsiteX6" fmla="*/ 825190 w 1851102"/>
                <a:gd name="connsiteY6" fmla="*/ 414454 h 3150220"/>
                <a:gd name="connsiteX7" fmla="*/ 981307 w 1851102"/>
                <a:gd name="connsiteY7" fmla="*/ 548269 h 3150220"/>
                <a:gd name="connsiteX8" fmla="*/ 1126273 w 1851102"/>
                <a:gd name="connsiteY8" fmla="*/ 682084 h 3150220"/>
                <a:gd name="connsiteX9" fmla="*/ 1360449 w 1851102"/>
                <a:gd name="connsiteY9" fmla="*/ 581723 h 3150220"/>
                <a:gd name="connsiteX10" fmla="*/ 1371600 w 1851102"/>
                <a:gd name="connsiteY10" fmla="*/ 425605 h 3150220"/>
                <a:gd name="connsiteX11" fmla="*/ 1483112 w 1851102"/>
                <a:gd name="connsiteY11" fmla="*/ 113371 h 3150220"/>
                <a:gd name="connsiteX12" fmla="*/ 1661532 w 1851102"/>
                <a:gd name="connsiteY12" fmla="*/ 13010 h 3150220"/>
                <a:gd name="connsiteX13" fmla="*/ 1828800 w 1851102"/>
                <a:gd name="connsiteY13" fmla="*/ 191430 h 3150220"/>
                <a:gd name="connsiteX14" fmla="*/ 1795346 w 1851102"/>
                <a:gd name="connsiteY14" fmla="*/ 659781 h 3150220"/>
                <a:gd name="connsiteX15" fmla="*/ 1616927 w 1851102"/>
                <a:gd name="connsiteY15" fmla="*/ 1295401 h 3150220"/>
                <a:gd name="connsiteX16" fmla="*/ 1215483 w 1851102"/>
                <a:gd name="connsiteY16" fmla="*/ 1685693 h 3150220"/>
                <a:gd name="connsiteX17" fmla="*/ 903249 w 1851102"/>
                <a:gd name="connsiteY17" fmla="*/ 2031381 h 3150220"/>
                <a:gd name="connsiteX18" fmla="*/ 713678 w 1851102"/>
                <a:gd name="connsiteY18" fmla="*/ 2488581 h 3150220"/>
                <a:gd name="connsiteX19" fmla="*/ 457200 w 1851102"/>
                <a:gd name="connsiteY19" fmla="*/ 3023840 h 3150220"/>
                <a:gd name="connsiteX20" fmla="*/ 423746 w 1851102"/>
                <a:gd name="connsiteY20" fmla="*/ 3090747 h 3150220"/>
                <a:gd name="connsiteX21" fmla="*/ 55756 w 1851102"/>
                <a:gd name="connsiteY21" fmla="*/ 2912327 h 3150220"/>
                <a:gd name="connsiteX0" fmla="*/ 55756 w 1858536"/>
                <a:gd name="connsiteY0" fmla="*/ 2912327 h 3150220"/>
                <a:gd name="connsiteX1" fmla="*/ 758283 w 1858536"/>
                <a:gd name="connsiteY1" fmla="*/ 1663391 h 3150220"/>
                <a:gd name="connsiteX2" fmla="*/ 858644 w 1858536"/>
                <a:gd name="connsiteY2" fmla="*/ 782444 h 3150220"/>
                <a:gd name="connsiteX3" fmla="*/ 657922 w 1858536"/>
                <a:gd name="connsiteY3" fmla="*/ 559420 h 3150220"/>
                <a:gd name="connsiteX4" fmla="*/ 635619 w 1858536"/>
                <a:gd name="connsiteY4" fmla="*/ 514815 h 3150220"/>
                <a:gd name="connsiteX5" fmla="*/ 657922 w 1858536"/>
                <a:gd name="connsiteY5" fmla="*/ 447908 h 3150220"/>
                <a:gd name="connsiteX6" fmla="*/ 825190 w 1858536"/>
                <a:gd name="connsiteY6" fmla="*/ 414454 h 3150220"/>
                <a:gd name="connsiteX7" fmla="*/ 981307 w 1858536"/>
                <a:gd name="connsiteY7" fmla="*/ 548269 h 3150220"/>
                <a:gd name="connsiteX8" fmla="*/ 1126273 w 1858536"/>
                <a:gd name="connsiteY8" fmla="*/ 682084 h 3150220"/>
                <a:gd name="connsiteX9" fmla="*/ 1360449 w 1858536"/>
                <a:gd name="connsiteY9" fmla="*/ 581723 h 3150220"/>
                <a:gd name="connsiteX10" fmla="*/ 1371600 w 1858536"/>
                <a:gd name="connsiteY10" fmla="*/ 425605 h 3150220"/>
                <a:gd name="connsiteX11" fmla="*/ 1483112 w 1858536"/>
                <a:gd name="connsiteY11" fmla="*/ 113371 h 3150220"/>
                <a:gd name="connsiteX12" fmla="*/ 1661532 w 1858536"/>
                <a:gd name="connsiteY12" fmla="*/ 13010 h 3150220"/>
                <a:gd name="connsiteX13" fmla="*/ 1828800 w 1858536"/>
                <a:gd name="connsiteY13" fmla="*/ 191430 h 3150220"/>
                <a:gd name="connsiteX14" fmla="*/ 1839951 w 1858536"/>
                <a:gd name="connsiteY14" fmla="*/ 202581 h 3150220"/>
                <a:gd name="connsiteX15" fmla="*/ 1795346 w 1858536"/>
                <a:gd name="connsiteY15" fmla="*/ 659781 h 3150220"/>
                <a:gd name="connsiteX16" fmla="*/ 1616927 w 1858536"/>
                <a:gd name="connsiteY16" fmla="*/ 1295401 h 3150220"/>
                <a:gd name="connsiteX17" fmla="*/ 1215483 w 1858536"/>
                <a:gd name="connsiteY17" fmla="*/ 1685693 h 3150220"/>
                <a:gd name="connsiteX18" fmla="*/ 903249 w 1858536"/>
                <a:gd name="connsiteY18" fmla="*/ 2031381 h 3150220"/>
                <a:gd name="connsiteX19" fmla="*/ 713678 w 1858536"/>
                <a:gd name="connsiteY19" fmla="*/ 2488581 h 3150220"/>
                <a:gd name="connsiteX20" fmla="*/ 457200 w 1858536"/>
                <a:gd name="connsiteY20" fmla="*/ 3023840 h 3150220"/>
                <a:gd name="connsiteX21" fmla="*/ 423746 w 1858536"/>
                <a:gd name="connsiteY21" fmla="*/ 3090747 h 3150220"/>
                <a:gd name="connsiteX22" fmla="*/ 55756 w 1858536"/>
                <a:gd name="connsiteY22" fmla="*/ 2912327 h 315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58536" h="3150220">
                  <a:moveTo>
                    <a:pt x="55756" y="2912327"/>
                  </a:moveTo>
                  <a:cubicBezTo>
                    <a:pt x="111512" y="2674434"/>
                    <a:pt x="624468" y="2018372"/>
                    <a:pt x="758283" y="1663391"/>
                  </a:cubicBezTo>
                  <a:cubicBezTo>
                    <a:pt x="892098" y="1308411"/>
                    <a:pt x="875371" y="966439"/>
                    <a:pt x="858644" y="782444"/>
                  </a:cubicBezTo>
                  <a:cubicBezTo>
                    <a:pt x="841917" y="598449"/>
                    <a:pt x="695093" y="604025"/>
                    <a:pt x="657922" y="559420"/>
                  </a:cubicBezTo>
                  <a:cubicBezTo>
                    <a:pt x="620751" y="514815"/>
                    <a:pt x="635619" y="533400"/>
                    <a:pt x="635619" y="514815"/>
                  </a:cubicBezTo>
                  <a:cubicBezTo>
                    <a:pt x="635619" y="496230"/>
                    <a:pt x="626327" y="464635"/>
                    <a:pt x="657922" y="447908"/>
                  </a:cubicBezTo>
                  <a:cubicBezTo>
                    <a:pt x="689517" y="431181"/>
                    <a:pt x="771293" y="397727"/>
                    <a:pt x="825190" y="414454"/>
                  </a:cubicBezTo>
                  <a:cubicBezTo>
                    <a:pt x="879088" y="431181"/>
                    <a:pt x="931127" y="503664"/>
                    <a:pt x="981307" y="548269"/>
                  </a:cubicBezTo>
                  <a:cubicBezTo>
                    <a:pt x="1031487" y="592874"/>
                    <a:pt x="1063083" y="676508"/>
                    <a:pt x="1126273" y="682084"/>
                  </a:cubicBezTo>
                  <a:cubicBezTo>
                    <a:pt x="1189463" y="687660"/>
                    <a:pt x="1319561" y="624470"/>
                    <a:pt x="1360449" y="581723"/>
                  </a:cubicBezTo>
                  <a:cubicBezTo>
                    <a:pt x="1401337" y="538977"/>
                    <a:pt x="1351156" y="503664"/>
                    <a:pt x="1371600" y="425605"/>
                  </a:cubicBezTo>
                  <a:cubicBezTo>
                    <a:pt x="1392044" y="347546"/>
                    <a:pt x="1318380" y="577654"/>
                    <a:pt x="1483112" y="113371"/>
                  </a:cubicBezTo>
                  <a:cubicBezTo>
                    <a:pt x="1531434" y="44605"/>
                    <a:pt x="1603917" y="0"/>
                    <a:pt x="1661532" y="13010"/>
                  </a:cubicBezTo>
                  <a:cubicBezTo>
                    <a:pt x="1719147" y="26020"/>
                    <a:pt x="1799064" y="159835"/>
                    <a:pt x="1828800" y="191430"/>
                  </a:cubicBezTo>
                  <a:cubicBezTo>
                    <a:pt x="1858536" y="223025"/>
                    <a:pt x="1845527" y="124522"/>
                    <a:pt x="1839951" y="202581"/>
                  </a:cubicBezTo>
                  <a:cubicBezTo>
                    <a:pt x="1834375" y="280640"/>
                    <a:pt x="1832517" y="477644"/>
                    <a:pt x="1795346" y="659781"/>
                  </a:cubicBezTo>
                  <a:cubicBezTo>
                    <a:pt x="1758175" y="841918"/>
                    <a:pt x="1713571" y="1124416"/>
                    <a:pt x="1616927" y="1295401"/>
                  </a:cubicBezTo>
                  <a:cubicBezTo>
                    <a:pt x="1520283" y="1466386"/>
                    <a:pt x="1334429" y="1563030"/>
                    <a:pt x="1215483" y="1685693"/>
                  </a:cubicBezTo>
                  <a:cubicBezTo>
                    <a:pt x="1096537" y="1808356"/>
                    <a:pt x="986883" y="1897566"/>
                    <a:pt x="903249" y="2031381"/>
                  </a:cubicBezTo>
                  <a:cubicBezTo>
                    <a:pt x="819615" y="2165196"/>
                    <a:pt x="788020" y="2323171"/>
                    <a:pt x="713678" y="2488581"/>
                  </a:cubicBezTo>
                  <a:cubicBezTo>
                    <a:pt x="639336" y="2653991"/>
                    <a:pt x="505522" y="2923479"/>
                    <a:pt x="457200" y="3023840"/>
                  </a:cubicBezTo>
                  <a:cubicBezTo>
                    <a:pt x="408878" y="3124201"/>
                    <a:pt x="494370" y="3113049"/>
                    <a:pt x="423746" y="3090747"/>
                  </a:cubicBezTo>
                  <a:cubicBezTo>
                    <a:pt x="353122" y="3068445"/>
                    <a:pt x="0" y="3150220"/>
                    <a:pt x="55756" y="291232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200"/>
            </a:p>
          </p:txBody>
        </p:sp>
        <p:sp>
          <p:nvSpPr>
            <p:cNvPr id="8" name="Freeform 7"/>
            <p:cNvSpPr/>
            <p:nvPr/>
          </p:nvSpPr>
          <p:spPr>
            <a:xfrm rot="1186624" flipH="1">
              <a:off x="4654024" y="4867714"/>
              <a:ext cx="465760" cy="792634"/>
            </a:xfrm>
            <a:custGeom>
              <a:avLst/>
              <a:gdLst>
                <a:gd name="connsiteX0" fmla="*/ 55756 w 1851102"/>
                <a:gd name="connsiteY0" fmla="*/ 2912327 h 3150220"/>
                <a:gd name="connsiteX1" fmla="*/ 758283 w 1851102"/>
                <a:gd name="connsiteY1" fmla="*/ 1663391 h 3150220"/>
                <a:gd name="connsiteX2" fmla="*/ 858644 w 1851102"/>
                <a:gd name="connsiteY2" fmla="*/ 782444 h 3150220"/>
                <a:gd name="connsiteX3" fmla="*/ 657922 w 1851102"/>
                <a:gd name="connsiteY3" fmla="*/ 559420 h 3150220"/>
                <a:gd name="connsiteX4" fmla="*/ 635619 w 1851102"/>
                <a:gd name="connsiteY4" fmla="*/ 514815 h 3150220"/>
                <a:gd name="connsiteX5" fmla="*/ 657922 w 1851102"/>
                <a:gd name="connsiteY5" fmla="*/ 447908 h 3150220"/>
                <a:gd name="connsiteX6" fmla="*/ 825190 w 1851102"/>
                <a:gd name="connsiteY6" fmla="*/ 414454 h 3150220"/>
                <a:gd name="connsiteX7" fmla="*/ 981307 w 1851102"/>
                <a:gd name="connsiteY7" fmla="*/ 548269 h 3150220"/>
                <a:gd name="connsiteX8" fmla="*/ 1126273 w 1851102"/>
                <a:gd name="connsiteY8" fmla="*/ 682084 h 3150220"/>
                <a:gd name="connsiteX9" fmla="*/ 1360449 w 1851102"/>
                <a:gd name="connsiteY9" fmla="*/ 581723 h 3150220"/>
                <a:gd name="connsiteX10" fmla="*/ 1371600 w 1851102"/>
                <a:gd name="connsiteY10" fmla="*/ 425605 h 3150220"/>
                <a:gd name="connsiteX11" fmla="*/ 1483112 w 1851102"/>
                <a:gd name="connsiteY11" fmla="*/ 113371 h 3150220"/>
                <a:gd name="connsiteX12" fmla="*/ 1661532 w 1851102"/>
                <a:gd name="connsiteY12" fmla="*/ 13010 h 3150220"/>
                <a:gd name="connsiteX13" fmla="*/ 1828800 w 1851102"/>
                <a:gd name="connsiteY13" fmla="*/ 191430 h 3150220"/>
                <a:gd name="connsiteX14" fmla="*/ 1795346 w 1851102"/>
                <a:gd name="connsiteY14" fmla="*/ 659781 h 3150220"/>
                <a:gd name="connsiteX15" fmla="*/ 1616927 w 1851102"/>
                <a:gd name="connsiteY15" fmla="*/ 1295401 h 3150220"/>
                <a:gd name="connsiteX16" fmla="*/ 1215483 w 1851102"/>
                <a:gd name="connsiteY16" fmla="*/ 1685693 h 3150220"/>
                <a:gd name="connsiteX17" fmla="*/ 903249 w 1851102"/>
                <a:gd name="connsiteY17" fmla="*/ 2031381 h 3150220"/>
                <a:gd name="connsiteX18" fmla="*/ 713678 w 1851102"/>
                <a:gd name="connsiteY18" fmla="*/ 2488581 h 3150220"/>
                <a:gd name="connsiteX19" fmla="*/ 457200 w 1851102"/>
                <a:gd name="connsiteY19" fmla="*/ 3023840 h 3150220"/>
                <a:gd name="connsiteX20" fmla="*/ 423746 w 1851102"/>
                <a:gd name="connsiteY20" fmla="*/ 3090747 h 3150220"/>
                <a:gd name="connsiteX21" fmla="*/ 55756 w 1851102"/>
                <a:gd name="connsiteY21" fmla="*/ 2912327 h 315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51102" h="3150220">
                  <a:moveTo>
                    <a:pt x="55756" y="2912327"/>
                  </a:moveTo>
                  <a:cubicBezTo>
                    <a:pt x="111512" y="2674434"/>
                    <a:pt x="624468" y="2018372"/>
                    <a:pt x="758283" y="1663391"/>
                  </a:cubicBezTo>
                  <a:cubicBezTo>
                    <a:pt x="892098" y="1308411"/>
                    <a:pt x="875371" y="966439"/>
                    <a:pt x="858644" y="782444"/>
                  </a:cubicBezTo>
                  <a:cubicBezTo>
                    <a:pt x="841917" y="598449"/>
                    <a:pt x="695093" y="604025"/>
                    <a:pt x="657922" y="559420"/>
                  </a:cubicBezTo>
                  <a:cubicBezTo>
                    <a:pt x="620751" y="514815"/>
                    <a:pt x="635619" y="533400"/>
                    <a:pt x="635619" y="514815"/>
                  </a:cubicBezTo>
                  <a:cubicBezTo>
                    <a:pt x="635619" y="496230"/>
                    <a:pt x="626327" y="464635"/>
                    <a:pt x="657922" y="447908"/>
                  </a:cubicBezTo>
                  <a:cubicBezTo>
                    <a:pt x="689517" y="431181"/>
                    <a:pt x="771293" y="397727"/>
                    <a:pt x="825190" y="414454"/>
                  </a:cubicBezTo>
                  <a:cubicBezTo>
                    <a:pt x="879088" y="431181"/>
                    <a:pt x="931127" y="503664"/>
                    <a:pt x="981307" y="548269"/>
                  </a:cubicBezTo>
                  <a:cubicBezTo>
                    <a:pt x="1031487" y="592874"/>
                    <a:pt x="1063083" y="676508"/>
                    <a:pt x="1126273" y="682084"/>
                  </a:cubicBezTo>
                  <a:cubicBezTo>
                    <a:pt x="1189463" y="687660"/>
                    <a:pt x="1319561" y="624470"/>
                    <a:pt x="1360449" y="581723"/>
                  </a:cubicBezTo>
                  <a:cubicBezTo>
                    <a:pt x="1401337" y="538977"/>
                    <a:pt x="1351156" y="503664"/>
                    <a:pt x="1371600" y="425605"/>
                  </a:cubicBezTo>
                  <a:cubicBezTo>
                    <a:pt x="1392044" y="347546"/>
                    <a:pt x="1434790" y="182137"/>
                    <a:pt x="1483112" y="113371"/>
                  </a:cubicBezTo>
                  <a:cubicBezTo>
                    <a:pt x="1531434" y="44605"/>
                    <a:pt x="1603917" y="0"/>
                    <a:pt x="1661532" y="13010"/>
                  </a:cubicBezTo>
                  <a:cubicBezTo>
                    <a:pt x="1719147" y="26020"/>
                    <a:pt x="1806498" y="83635"/>
                    <a:pt x="1828800" y="191430"/>
                  </a:cubicBezTo>
                  <a:cubicBezTo>
                    <a:pt x="1851102" y="299225"/>
                    <a:pt x="1830658" y="475786"/>
                    <a:pt x="1795346" y="659781"/>
                  </a:cubicBezTo>
                  <a:cubicBezTo>
                    <a:pt x="1760034" y="843776"/>
                    <a:pt x="1713571" y="1124416"/>
                    <a:pt x="1616927" y="1295401"/>
                  </a:cubicBezTo>
                  <a:cubicBezTo>
                    <a:pt x="1520283" y="1466386"/>
                    <a:pt x="1334429" y="1563030"/>
                    <a:pt x="1215483" y="1685693"/>
                  </a:cubicBezTo>
                  <a:cubicBezTo>
                    <a:pt x="1096537" y="1808356"/>
                    <a:pt x="986883" y="1897566"/>
                    <a:pt x="903249" y="2031381"/>
                  </a:cubicBezTo>
                  <a:cubicBezTo>
                    <a:pt x="819615" y="2165196"/>
                    <a:pt x="788020" y="2323171"/>
                    <a:pt x="713678" y="2488581"/>
                  </a:cubicBezTo>
                  <a:cubicBezTo>
                    <a:pt x="639336" y="2653991"/>
                    <a:pt x="505522" y="2923479"/>
                    <a:pt x="457200" y="3023840"/>
                  </a:cubicBezTo>
                  <a:cubicBezTo>
                    <a:pt x="408878" y="3124201"/>
                    <a:pt x="494370" y="3113049"/>
                    <a:pt x="423746" y="3090747"/>
                  </a:cubicBezTo>
                  <a:cubicBezTo>
                    <a:pt x="353122" y="3068445"/>
                    <a:pt x="0" y="3150220"/>
                    <a:pt x="55756" y="291232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200"/>
            </a:p>
          </p:txBody>
        </p:sp>
        <p:sp>
          <p:nvSpPr>
            <p:cNvPr id="9" name="Curved Right Arrow 8"/>
            <p:cNvSpPr/>
            <p:nvPr/>
          </p:nvSpPr>
          <p:spPr>
            <a:xfrm>
              <a:off x="4515558" y="4848831"/>
              <a:ext cx="192104" cy="192104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10" name="Curved Right Arrow 9"/>
            <p:cNvSpPr/>
            <p:nvPr/>
          </p:nvSpPr>
          <p:spPr>
            <a:xfrm flipH="1">
              <a:off x="6415256" y="4827486"/>
              <a:ext cx="192104" cy="192104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16"/>
          <p:cNvGrpSpPr/>
          <p:nvPr/>
        </p:nvGrpSpPr>
        <p:grpSpPr>
          <a:xfrm>
            <a:off x="7429520" y="5452474"/>
            <a:ext cx="1506549" cy="834046"/>
            <a:chOff x="6923103" y="4537644"/>
            <a:chExt cx="1996164" cy="1105103"/>
          </a:xfrm>
        </p:grpSpPr>
        <p:sp>
          <p:nvSpPr>
            <p:cNvPr id="12" name="Rounded Rectangle 11"/>
            <p:cNvSpPr/>
            <p:nvPr/>
          </p:nvSpPr>
          <p:spPr>
            <a:xfrm>
              <a:off x="7275480" y="4537644"/>
              <a:ext cx="1330776" cy="822980"/>
            </a:xfrm>
            <a:prstGeom prst="roundRect">
              <a:avLst>
                <a:gd name="adj" fmla="val 5043"/>
              </a:avLst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orthographicFront"/>
              <a:lightRig rig="soft" dir="t">
                <a:rot lat="0" lon="0" rev="0"/>
              </a:lightRig>
            </a:scene3d>
            <a:sp3d prstMaterial="translucentPowder">
              <a:bevelT w="203200" h="508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200"/>
            </a:p>
          </p:txBody>
        </p:sp>
        <p:sp>
          <p:nvSpPr>
            <p:cNvPr id="13" name="Freeform 12"/>
            <p:cNvSpPr/>
            <p:nvPr/>
          </p:nvSpPr>
          <p:spPr>
            <a:xfrm rot="20550890">
              <a:off x="8337451" y="4870595"/>
              <a:ext cx="455547" cy="772152"/>
            </a:xfrm>
            <a:custGeom>
              <a:avLst/>
              <a:gdLst>
                <a:gd name="connsiteX0" fmla="*/ 55756 w 1851102"/>
                <a:gd name="connsiteY0" fmla="*/ 2912327 h 3150220"/>
                <a:gd name="connsiteX1" fmla="*/ 758283 w 1851102"/>
                <a:gd name="connsiteY1" fmla="*/ 1663391 h 3150220"/>
                <a:gd name="connsiteX2" fmla="*/ 858644 w 1851102"/>
                <a:gd name="connsiteY2" fmla="*/ 782444 h 3150220"/>
                <a:gd name="connsiteX3" fmla="*/ 657922 w 1851102"/>
                <a:gd name="connsiteY3" fmla="*/ 559420 h 3150220"/>
                <a:gd name="connsiteX4" fmla="*/ 635619 w 1851102"/>
                <a:gd name="connsiteY4" fmla="*/ 514815 h 3150220"/>
                <a:gd name="connsiteX5" fmla="*/ 657922 w 1851102"/>
                <a:gd name="connsiteY5" fmla="*/ 447908 h 3150220"/>
                <a:gd name="connsiteX6" fmla="*/ 825190 w 1851102"/>
                <a:gd name="connsiteY6" fmla="*/ 414454 h 3150220"/>
                <a:gd name="connsiteX7" fmla="*/ 981307 w 1851102"/>
                <a:gd name="connsiteY7" fmla="*/ 548269 h 3150220"/>
                <a:gd name="connsiteX8" fmla="*/ 1126273 w 1851102"/>
                <a:gd name="connsiteY8" fmla="*/ 682084 h 3150220"/>
                <a:gd name="connsiteX9" fmla="*/ 1360449 w 1851102"/>
                <a:gd name="connsiteY9" fmla="*/ 581723 h 3150220"/>
                <a:gd name="connsiteX10" fmla="*/ 1371600 w 1851102"/>
                <a:gd name="connsiteY10" fmla="*/ 425605 h 3150220"/>
                <a:gd name="connsiteX11" fmla="*/ 1483112 w 1851102"/>
                <a:gd name="connsiteY11" fmla="*/ 113371 h 3150220"/>
                <a:gd name="connsiteX12" fmla="*/ 1661532 w 1851102"/>
                <a:gd name="connsiteY12" fmla="*/ 13010 h 3150220"/>
                <a:gd name="connsiteX13" fmla="*/ 1828800 w 1851102"/>
                <a:gd name="connsiteY13" fmla="*/ 191430 h 3150220"/>
                <a:gd name="connsiteX14" fmla="*/ 1795346 w 1851102"/>
                <a:gd name="connsiteY14" fmla="*/ 659781 h 3150220"/>
                <a:gd name="connsiteX15" fmla="*/ 1616927 w 1851102"/>
                <a:gd name="connsiteY15" fmla="*/ 1295401 h 3150220"/>
                <a:gd name="connsiteX16" fmla="*/ 1215483 w 1851102"/>
                <a:gd name="connsiteY16" fmla="*/ 1685693 h 3150220"/>
                <a:gd name="connsiteX17" fmla="*/ 903249 w 1851102"/>
                <a:gd name="connsiteY17" fmla="*/ 2031381 h 3150220"/>
                <a:gd name="connsiteX18" fmla="*/ 713678 w 1851102"/>
                <a:gd name="connsiteY18" fmla="*/ 2488581 h 3150220"/>
                <a:gd name="connsiteX19" fmla="*/ 457200 w 1851102"/>
                <a:gd name="connsiteY19" fmla="*/ 3023840 h 3150220"/>
                <a:gd name="connsiteX20" fmla="*/ 423746 w 1851102"/>
                <a:gd name="connsiteY20" fmla="*/ 3090747 h 3150220"/>
                <a:gd name="connsiteX21" fmla="*/ 55756 w 1851102"/>
                <a:gd name="connsiteY21" fmla="*/ 2912327 h 3150220"/>
                <a:gd name="connsiteX0" fmla="*/ 55756 w 1851102"/>
                <a:gd name="connsiteY0" fmla="*/ 2912327 h 3150220"/>
                <a:gd name="connsiteX1" fmla="*/ 758283 w 1851102"/>
                <a:gd name="connsiteY1" fmla="*/ 1663391 h 3150220"/>
                <a:gd name="connsiteX2" fmla="*/ 858644 w 1851102"/>
                <a:gd name="connsiteY2" fmla="*/ 782444 h 3150220"/>
                <a:gd name="connsiteX3" fmla="*/ 657922 w 1851102"/>
                <a:gd name="connsiteY3" fmla="*/ 559420 h 3150220"/>
                <a:gd name="connsiteX4" fmla="*/ 635619 w 1851102"/>
                <a:gd name="connsiteY4" fmla="*/ 514815 h 3150220"/>
                <a:gd name="connsiteX5" fmla="*/ 657922 w 1851102"/>
                <a:gd name="connsiteY5" fmla="*/ 447908 h 3150220"/>
                <a:gd name="connsiteX6" fmla="*/ 825190 w 1851102"/>
                <a:gd name="connsiteY6" fmla="*/ 414454 h 3150220"/>
                <a:gd name="connsiteX7" fmla="*/ 981307 w 1851102"/>
                <a:gd name="connsiteY7" fmla="*/ 548269 h 3150220"/>
                <a:gd name="connsiteX8" fmla="*/ 1126273 w 1851102"/>
                <a:gd name="connsiteY8" fmla="*/ 682084 h 3150220"/>
                <a:gd name="connsiteX9" fmla="*/ 1360449 w 1851102"/>
                <a:gd name="connsiteY9" fmla="*/ 581723 h 3150220"/>
                <a:gd name="connsiteX10" fmla="*/ 1371600 w 1851102"/>
                <a:gd name="connsiteY10" fmla="*/ 425605 h 3150220"/>
                <a:gd name="connsiteX11" fmla="*/ 1483112 w 1851102"/>
                <a:gd name="connsiteY11" fmla="*/ 113371 h 3150220"/>
                <a:gd name="connsiteX12" fmla="*/ 1661532 w 1851102"/>
                <a:gd name="connsiteY12" fmla="*/ 13010 h 3150220"/>
                <a:gd name="connsiteX13" fmla="*/ 1828800 w 1851102"/>
                <a:gd name="connsiteY13" fmla="*/ 191430 h 3150220"/>
                <a:gd name="connsiteX14" fmla="*/ 1795346 w 1851102"/>
                <a:gd name="connsiteY14" fmla="*/ 659781 h 3150220"/>
                <a:gd name="connsiteX15" fmla="*/ 1616927 w 1851102"/>
                <a:gd name="connsiteY15" fmla="*/ 1295401 h 3150220"/>
                <a:gd name="connsiteX16" fmla="*/ 1215483 w 1851102"/>
                <a:gd name="connsiteY16" fmla="*/ 1685693 h 3150220"/>
                <a:gd name="connsiteX17" fmla="*/ 903249 w 1851102"/>
                <a:gd name="connsiteY17" fmla="*/ 2031381 h 3150220"/>
                <a:gd name="connsiteX18" fmla="*/ 713678 w 1851102"/>
                <a:gd name="connsiteY18" fmla="*/ 2488581 h 3150220"/>
                <a:gd name="connsiteX19" fmla="*/ 457200 w 1851102"/>
                <a:gd name="connsiteY19" fmla="*/ 3023840 h 3150220"/>
                <a:gd name="connsiteX20" fmla="*/ 423746 w 1851102"/>
                <a:gd name="connsiteY20" fmla="*/ 3090747 h 3150220"/>
                <a:gd name="connsiteX21" fmla="*/ 55756 w 1851102"/>
                <a:gd name="connsiteY21" fmla="*/ 2912327 h 3150220"/>
                <a:gd name="connsiteX0" fmla="*/ 55756 w 1851102"/>
                <a:gd name="connsiteY0" fmla="*/ 2912327 h 3150220"/>
                <a:gd name="connsiteX1" fmla="*/ 758283 w 1851102"/>
                <a:gd name="connsiteY1" fmla="*/ 1663391 h 3150220"/>
                <a:gd name="connsiteX2" fmla="*/ 858644 w 1851102"/>
                <a:gd name="connsiteY2" fmla="*/ 782444 h 3150220"/>
                <a:gd name="connsiteX3" fmla="*/ 657922 w 1851102"/>
                <a:gd name="connsiteY3" fmla="*/ 559420 h 3150220"/>
                <a:gd name="connsiteX4" fmla="*/ 635619 w 1851102"/>
                <a:gd name="connsiteY4" fmla="*/ 514815 h 3150220"/>
                <a:gd name="connsiteX5" fmla="*/ 657922 w 1851102"/>
                <a:gd name="connsiteY5" fmla="*/ 447908 h 3150220"/>
                <a:gd name="connsiteX6" fmla="*/ 825190 w 1851102"/>
                <a:gd name="connsiteY6" fmla="*/ 414454 h 3150220"/>
                <a:gd name="connsiteX7" fmla="*/ 981307 w 1851102"/>
                <a:gd name="connsiteY7" fmla="*/ 548269 h 3150220"/>
                <a:gd name="connsiteX8" fmla="*/ 1126273 w 1851102"/>
                <a:gd name="connsiteY8" fmla="*/ 682084 h 3150220"/>
                <a:gd name="connsiteX9" fmla="*/ 1360449 w 1851102"/>
                <a:gd name="connsiteY9" fmla="*/ 581723 h 3150220"/>
                <a:gd name="connsiteX10" fmla="*/ 1371600 w 1851102"/>
                <a:gd name="connsiteY10" fmla="*/ 425605 h 3150220"/>
                <a:gd name="connsiteX11" fmla="*/ 1483112 w 1851102"/>
                <a:gd name="connsiteY11" fmla="*/ 113371 h 3150220"/>
                <a:gd name="connsiteX12" fmla="*/ 1661532 w 1851102"/>
                <a:gd name="connsiteY12" fmla="*/ 13010 h 3150220"/>
                <a:gd name="connsiteX13" fmla="*/ 1828800 w 1851102"/>
                <a:gd name="connsiteY13" fmla="*/ 191430 h 3150220"/>
                <a:gd name="connsiteX14" fmla="*/ 1795346 w 1851102"/>
                <a:gd name="connsiteY14" fmla="*/ 659781 h 3150220"/>
                <a:gd name="connsiteX15" fmla="*/ 1616927 w 1851102"/>
                <a:gd name="connsiteY15" fmla="*/ 1295401 h 3150220"/>
                <a:gd name="connsiteX16" fmla="*/ 1215483 w 1851102"/>
                <a:gd name="connsiteY16" fmla="*/ 1685693 h 3150220"/>
                <a:gd name="connsiteX17" fmla="*/ 903249 w 1851102"/>
                <a:gd name="connsiteY17" fmla="*/ 2031381 h 3150220"/>
                <a:gd name="connsiteX18" fmla="*/ 713678 w 1851102"/>
                <a:gd name="connsiteY18" fmla="*/ 2488581 h 3150220"/>
                <a:gd name="connsiteX19" fmla="*/ 457200 w 1851102"/>
                <a:gd name="connsiteY19" fmla="*/ 3023840 h 3150220"/>
                <a:gd name="connsiteX20" fmla="*/ 423746 w 1851102"/>
                <a:gd name="connsiteY20" fmla="*/ 3090747 h 3150220"/>
                <a:gd name="connsiteX21" fmla="*/ 55756 w 1851102"/>
                <a:gd name="connsiteY21" fmla="*/ 2912327 h 3150220"/>
                <a:gd name="connsiteX0" fmla="*/ 55756 w 1858536"/>
                <a:gd name="connsiteY0" fmla="*/ 2912327 h 3150220"/>
                <a:gd name="connsiteX1" fmla="*/ 758283 w 1858536"/>
                <a:gd name="connsiteY1" fmla="*/ 1663391 h 3150220"/>
                <a:gd name="connsiteX2" fmla="*/ 858644 w 1858536"/>
                <a:gd name="connsiteY2" fmla="*/ 782444 h 3150220"/>
                <a:gd name="connsiteX3" fmla="*/ 657922 w 1858536"/>
                <a:gd name="connsiteY3" fmla="*/ 559420 h 3150220"/>
                <a:gd name="connsiteX4" fmla="*/ 635619 w 1858536"/>
                <a:gd name="connsiteY4" fmla="*/ 514815 h 3150220"/>
                <a:gd name="connsiteX5" fmla="*/ 657922 w 1858536"/>
                <a:gd name="connsiteY5" fmla="*/ 447908 h 3150220"/>
                <a:gd name="connsiteX6" fmla="*/ 825190 w 1858536"/>
                <a:gd name="connsiteY6" fmla="*/ 414454 h 3150220"/>
                <a:gd name="connsiteX7" fmla="*/ 981307 w 1858536"/>
                <a:gd name="connsiteY7" fmla="*/ 548269 h 3150220"/>
                <a:gd name="connsiteX8" fmla="*/ 1126273 w 1858536"/>
                <a:gd name="connsiteY8" fmla="*/ 682084 h 3150220"/>
                <a:gd name="connsiteX9" fmla="*/ 1360449 w 1858536"/>
                <a:gd name="connsiteY9" fmla="*/ 581723 h 3150220"/>
                <a:gd name="connsiteX10" fmla="*/ 1371600 w 1858536"/>
                <a:gd name="connsiteY10" fmla="*/ 425605 h 3150220"/>
                <a:gd name="connsiteX11" fmla="*/ 1483112 w 1858536"/>
                <a:gd name="connsiteY11" fmla="*/ 113371 h 3150220"/>
                <a:gd name="connsiteX12" fmla="*/ 1661532 w 1858536"/>
                <a:gd name="connsiteY12" fmla="*/ 13010 h 3150220"/>
                <a:gd name="connsiteX13" fmla="*/ 1828800 w 1858536"/>
                <a:gd name="connsiteY13" fmla="*/ 191430 h 3150220"/>
                <a:gd name="connsiteX14" fmla="*/ 1839951 w 1858536"/>
                <a:gd name="connsiteY14" fmla="*/ 202581 h 3150220"/>
                <a:gd name="connsiteX15" fmla="*/ 1795346 w 1858536"/>
                <a:gd name="connsiteY15" fmla="*/ 659781 h 3150220"/>
                <a:gd name="connsiteX16" fmla="*/ 1616927 w 1858536"/>
                <a:gd name="connsiteY16" fmla="*/ 1295401 h 3150220"/>
                <a:gd name="connsiteX17" fmla="*/ 1215483 w 1858536"/>
                <a:gd name="connsiteY17" fmla="*/ 1685693 h 3150220"/>
                <a:gd name="connsiteX18" fmla="*/ 903249 w 1858536"/>
                <a:gd name="connsiteY18" fmla="*/ 2031381 h 3150220"/>
                <a:gd name="connsiteX19" fmla="*/ 713678 w 1858536"/>
                <a:gd name="connsiteY19" fmla="*/ 2488581 h 3150220"/>
                <a:gd name="connsiteX20" fmla="*/ 457200 w 1858536"/>
                <a:gd name="connsiteY20" fmla="*/ 3023840 h 3150220"/>
                <a:gd name="connsiteX21" fmla="*/ 423746 w 1858536"/>
                <a:gd name="connsiteY21" fmla="*/ 3090747 h 3150220"/>
                <a:gd name="connsiteX22" fmla="*/ 55756 w 1858536"/>
                <a:gd name="connsiteY22" fmla="*/ 2912327 h 315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58536" h="3150220">
                  <a:moveTo>
                    <a:pt x="55756" y="2912327"/>
                  </a:moveTo>
                  <a:cubicBezTo>
                    <a:pt x="111512" y="2674434"/>
                    <a:pt x="624468" y="2018372"/>
                    <a:pt x="758283" y="1663391"/>
                  </a:cubicBezTo>
                  <a:cubicBezTo>
                    <a:pt x="892098" y="1308411"/>
                    <a:pt x="875371" y="966439"/>
                    <a:pt x="858644" y="782444"/>
                  </a:cubicBezTo>
                  <a:cubicBezTo>
                    <a:pt x="841917" y="598449"/>
                    <a:pt x="695093" y="604025"/>
                    <a:pt x="657922" y="559420"/>
                  </a:cubicBezTo>
                  <a:cubicBezTo>
                    <a:pt x="620751" y="514815"/>
                    <a:pt x="635619" y="533400"/>
                    <a:pt x="635619" y="514815"/>
                  </a:cubicBezTo>
                  <a:cubicBezTo>
                    <a:pt x="635619" y="496230"/>
                    <a:pt x="626327" y="464635"/>
                    <a:pt x="657922" y="447908"/>
                  </a:cubicBezTo>
                  <a:cubicBezTo>
                    <a:pt x="689517" y="431181"/>
                    <a:pt x="771293" y="397727"/>
                    <a:pt x="825190" y="414454"/>
                  </a:cubicBezTo>
                  <a:cubicBezTo>
                    <a:pt x="879088" y="431181"/>
                    <a:pt x="931127" y="503664"/>
                    <a:pt x="981307" y="548269"/>
                  </a:cubicBezTo>
                  <a:cubicBezTo>
                    <a:pt x="1031487" y="592874"/>
                    <a:pt x="1063083" y="676508"/>
                    <a:pt x="1126273" y="682084"/>
                  </a:cubicBezTo>
                  <a:cubicBezTo>
                    <a:pt x="1189463" y="687660"/>
                    <a:pt x="1319561" y="624470"/>
                    <a:pt x="1360449" y="581723"/>
                  </a:cubicBezTo>
                  <a:cubicBezTo>
                    <a:pt x="1401337" y="538977"/>
                    <a:pt x="1351156" y="503664"/>
                    <a:pt x="1371600" y="425605"/>
                  </a:cubicBezTo>
                  <a:cubicBezTo>
                    <a:pt x="1392044" y="347546"/>
                    <a:pt x="1318380" y="577654"/>
                    <a:pt x="1483112" y="113371"/>
                  </a:cubicBezTo>
                  <a:cubicBezTo>
                    <a:pt x="1531434" y="44605"/>
                    <a:pt x="1603917" y="0"/>
                    <a:pt x="1661532" y="13010"/>
                  </a:cubicBezTo>
                  <a:cubicBezTo>
                    <a:pt x="1719147" y="26020"/>
                    <a:pt x="1799064" y="159835"/>
                    <a:pt x="1828800" y="191430"/>
                  </a:cubicBezTo>
                  <a:cubicBezTo>
                    <a:pt x="1858536" y="223025"/>
                    <a:pt x="1845527" y="124522"/>
                    <a:pt x="1839951" y="202581"/>
                  </a:cubicBezTo>
                  <a:cubicBezTo>
                    <a:pt x="1834375" y="280640"/>
                    <a:pt x="1832517" y="477644"/>
                    <a:pt x="1795346" y="659781"/>
                  </a:cubicBezTo>
                  <a:cubicBezTo>
                    <a:pt x="1758175" y="841918"/>
                    <a:pt x="1713571" y="1124416"/>
                    <a:pt x="1616927" y="1295401"/>
                  </a:cubicBezTo>
                  <a:cubicBezTo>
                    <a:pt x="1520283" y="1466386"/>
                    <a:pt x="1334429" y="1563030"/>
                    <a:pt x="1215483" y="1685693"/>
                  </a:cubicBezTo>
                  <a:cubicBezTo>
                    <a:pt x="1096537" y="1808356"/>
                    <a:pt x="986883" y="1897566"/>
                    <a:pt x="903249" y="2031381"/>
                  </a:cubicBezTo>
                  <a:cubicBezTo>
                    <a:pt x="819615" y="2165196"/>
                    <a:pt x="788020" y="2323171"/>
                    <a:pt x="713678" y="2488581"/>
                  </a:cubicBezTo>
                  <a:cubicBezTo>
                    <a:pt x="639336" y="2653991"/>
                    <a:pt x="505522" y="2923479"/>
                    <a:pt x="457200" y="3023840"/>
                  </a:cubicBezTo>
                  <a:cubicBezTo>
                    <a:pt x="408878" y="3124201"/>
                    <a:pt x="494370" y="3113049"/>
                    <a:pt x="423746" y="3090747"/>
                  </a:cubicBezTo>
                  <a:cubicBezTo>
                    <a:pt x="353122" y="3068445"/>
                    <a:pt x="0" y="3150220"/>
                    <a:pt x="55756" y="291232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200"/>
            </a:p>
          </p:txBody>
        </p:sp>
        <p:sp>
          <p:nvSpPr>
            <p:cNvPr id="14" name="Freeform 13"/>
            <p:cNvSpPr/>
            <p:nvPr/>
          </p:nvSpPr>
          <p:spPr>
            <a:xfrm rot="1186624" flipH="1">
              <a:off x="7057991" y="4859185"/>
              <a:ext cx="453724" cy="772152"/>
            </a:xfrm>
            <a:custGeom>
              <a:avLst/>
              <a:gdLst>
                <a:gd name="connsiteX0" fmla="*/ 55756 w 1851102"/>
                <a:gd name="connsiteY0" fmla="*/ 2912327 h 3150220"/>
                <a:gd name="connsiteX1" fmla="*/ 758283 w 1851102"/>
                <a:gd name="connsiteY1" fmla="*/ 1663391 h 3150220"/>
                <a:gd name="connsiteX2" fmla="*/ 858644 w 1851102"/>
                <a:gd name="connsiteY2" fmla="*/ 782444 h 3150220"/>
                <a:gd name="connsiteX3" fmla="*/ 657922 w 1851102"/>
                <a:gd name="connsiteY3" fmla="*/ 559420 h 3150220"/>
                <a:gd name="connsiteX4" fmla="*/ 635619 w 1851102"/>
                <a:gd name="connsiteY4" fmla="*/ 514815 h 3150220"/>
                <a:gd name="connsiteX5" fmla="*/ 657922 w 1851102"/>
                <a:gd name="connsiteY5" fmla="*/ 447908 h 3150220"/>
                <a:gd name="connsiteX6" fmla="*/ 825190 w 1851102"/>
                <a:gd name="connsiteY6" fmla="*/ 414454 h 3150220"/>
                <a:gd name="connsiteX7" fmla="*/ 981307 w 1851102"/>
                <a:gd name="connsiteY7" fmla="*/ 548269 h 3150220"/>
                <a:gd name="connsiteX8" fmla="*/ 1126273 w 1851102"/>
                <a:gd name="connsiteY8" fmla="*/ 682084 h 3150220"/>
                <a:gd name="connsiteX9" fmla="*/ 1360449 w 1851102"/>
                <a:gd name="connsiteY9" fmla="*/ 581723 h 3150220"/>
                <a:gd name="connsiteX10" fmla="*/ 1371600 w 1851102"/>
                <a:gd name="connsiteY10" fmla="*/ 425605 h 3150220"/>
                <a:gd name="connsiteX11" fmla="*/ 1483112 w 1851102"/>
                <a:gd name="connsiteY11" fmla="*/ 113371 h 3150220"/>
                <a:gd name="connsiteX12" fmla="*/ 1661532 w 1851102"/>
                <a:gd name="connsiteY12" fmla="*/ 13010 h 3150220"/>
                <a:gd name="connsiteX13" fmla="*/ 1828800 w 1851102"/>
                <a:gd name="connsiteY13" fmla="*/ 191430 h 3150220"/>
                <a:gd name="connsiteX14" fmla="*/ 1795346 w 1851102"/>
                <a:gd name="connsiteY14" fmla="*/ 659781 h 3150220"/>
                <a:gd name="connsiteX15" fmla="*/ 1616927 w 1851102"/>
                <a:gd name="connsiteY15" fmla="*/ 1295401 h 3150220"/>
                <a:gd name="connsiteX16" fmla="*/ 1215483 w 1851102"/>
                <a:gd name="connsiteY16" fmla="*/ 1685693 h 3150220"/>
                <a:gd name="connsiteX17" fmla="*/ 903249 w 1851102"/>
                <a:gd name="connsiteY17" fmla="*/ 2031381 h 3150220"/>
                <a:gd name="connsiteX18" fmla="*/ 713678 w 1851102"/>
                <a:gd name="connsiteY18" fmla="*/ 2488581 h 3150220"/>
                <a:gd name="connsiteX19" fmla="*/ 457200 w 1851102"/>
                <a:gd name="connsiteY19" fmla="*/ 3023840 h 3150220"/>
                <a:gd name="connsiteX20" fmla="*/ 423746 w 1851102"/>
                <a:gd name="connsiteY20" fmla="*/ 3090747 h 3150220"/>
                <a:gd name="connsiteX21" fmla="*/ 55756 w 1851102"/>
                <a:gd name="connsiteY21" fmla="*/ 2912327 h 315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51102" h="3150220">
                  <a:moveTo>
                    <a:pt x="55756" y="2912327"/>
                  </a:moveTo>
                  <a:cubicBezTo>
                    <a:pt x="111512" y="2674434"/>
                    <a:pt x="624468" y="2018372"/>
                    <a:pt x="758283" y="1663391"/>
                  </a:cubicBezTo>
                  <a:cubicBezTo>
                    <a:pt x="892098" y="1308411"/>
                    <a:pt x="875371" y="966439"/>
                    <a:pt x="858644" y="782444"/>
                  </a:cubicBezTo>
                  <a:cubicBezTo>
                    <a:pt x="841917" y="598449"/>
                    <a:pt x="695093" y="604025"/>
                    <a:pt x="657922" y="559420"/>
                  </a:cubicBezTo>
                  <a:cubicBezTo>
                    <a:pt x="620751" y="514815"/>
                    <a:pt x="635619" y="533400"/>
                    <a:pt x="635619" y="514815"/>
                  </a:cubicBezTo>
                  <a:cubicBezTo>
                    <a:pt x="635619" y="496230"/>
                    <a:pt x="626327" y="464635"/>
                    <a:pt x="657922" y="447908"/>
                  </a:cubicBezTo>
                  <a:cubicBezTo>
                    <a:pt x="689517" y="431181"/>
                    <a:pt x="771293" y="397727"/>
                    <a:pt x="825190" y="414454"/>
                  </a:cubicBezTo>
                  <a:cubicBezTo>
                    <a:pt x="879088" y="431181"/>
                    <a:pt x="931127" y="503664"/>
                    <a:pt x="981307" y="548269"/>
                  </a:cubicBezTo>
                  <a:cubicBezTo>
                    <a:pt x="1031487" y="592874"/>
                    <a:pt x="1063083" y="676508"/>
                    <a:pt x="1126273" y="682084"/>
                  </a:cubicBezTo>
                  <a:cubicBezTo>
                    <a:pt x="1189463" y="687660"/>
                    <a:pt x="1319561" y="624470"/>
                    <a:pt x="1360449" y="581723"/>
                  </a:cubicBezTo>
                  <a:cubicBezTo>
                    <a:pt x="1401337" y="538977"/>
                    <a:pt x="1351156" y="503664"/>
                    <a:pt x="1371600" y="425605"/>
                  </a:cubicBezTo>
                  <a:cubicBezTo>
                    <a:pt x="1392044" y="347546"/>
                    <a:pt x="1434790" y="182137"/>
                    <a:pt x="1483112" y="113371"/>
                  </a:cubicBezTo>
                  <a:cubicBezTo>
                    <a:pt x="1531434" y="44605"/>
                    <a:pt x="1603917" y="0"/>
                    <a:pt x="1661532" y="13010"/>
                  </a:cubicBezTo>
                  <a:cubicBezTo>
                    <a:pt x="1719147" y="26020"/>
                    <a:pt x="1806498" y="83635"/>
                    <a:pt x="1828800" y="191430"/>
                  </a:cubicBezTo>
                  <a:cubicBezTo>
                    <a:pt x="1851102" y="299225"/>
                    <a:pt x="1830658" y="475786"/>
                    <a:pt x="1795346" y="659781"/>
                  </a:cubicBezTo>
                  <a:cubicBezTo>
                    <a:pt x="1760034" y="843776"/>
                    <a:pt x="1713571" y="1124416"/>
                    <a:pt x="1616927" y="1295401"/>
                  </a:cubicBezTo>
                  <a:cubicBezTo>
                    <a:pt x="1520283" y="1466386"/>
                    <a:pt x="1334429" y="1563030"/>
                    <a:pt x="1215483" y="1685693"/>
                  </a:cubicBezTo>
                  <a:cubicBezTo>
                    <a:pt x="1096537" y="1808356"/>
                    <a:pt x="986883" y="1897566"/>
                    <a:pt x="903249" y="2031381"/>
                  </a:cubicBezTo>
                  <a:cubicBezTo>
                    <a:pt x="819615" y="2165196"/>
                    <a:pt x="788020" y="2323171"/>
                    <a:pt x="713678" y="2488581"/>
                  </a:cubicBezTo>
                  <a:cubicBezTo>
                    <a:pt x="639336" y="2653991"/>
                    <a:pt x="505522" y="2923479"/>
                    <a:pt x="457200" y="3023840"/>
                  </a:cubicBezTo>
                  <a:cubicBezTo>
                    <a:pt x="408878" y="3124201"/>
                    <a:pt x="494370" y="3113049"/>
                    <a:pt x="423746" y="3090747"/>
                  </a:cubicBezTo>
                  <a:cubicBezTo>
                    <a:pt x="353122" y="3068445"/>
                    <a:pt x="0" y="3150220"/>
                    <a:pt x="55756" y="291232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200"/>
            </a:p>
          </p:txBody>
        </p:sp>
        <p:sp>
          <p:nvSpPr>
            <p:cNvPr id="15" name="Curved Down Arrow 14"/>
            <p:cNvSpPr/>
            <p:nvPr/>
          </p:nvSpPr>
          <p:spPr>
            <a:xfrm>
              <a:off x="6923103" y="4819997"/>
              <a:ext cx="166347" cy="270314"/>
            </a:xfrm>
            <a:prstGeom prst="curved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16" name="Curved Down Arrow 15"/>
            <p:cNvSpPr/>
            <p:nvPr/>
          </p:nvSpPr>
          <p:spPr>
            <a:xfrm flipV="1">
              <a:off x="8752920" y="4819997"/>
              <a:ext cx="166347" cy="270314"/>
            </a:xfrm>
            <a:prstGeom prst="curved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2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Force sensing is a new input type for mobile devices</a:t>
            </a:r>
          </a:p>
          <a:p>
            <a:pPr lvl="1"/>
            <a:r>
              <a:rPr lang="en-GB" dirty="0" smtClean="0"/>
              <a:t>Complementary to existing inputs e.g. touch, tilt</a:t>
            </a:r>
          </a:p>
          <a:p>
            <a:r>
              <a:rPr lang="en-GB" dirty="0" smtClean="0"/>
              <a:t>Providing interactions with feedback mimicking the force applied makes them easy to learn and use</a:t>
            </a:r>
          </a:p>
          <a:p>
            <a:pPr lvl="1"/>
            <a:r>
              <a:rPr lang="en-GB" dirty="0" smtClean="0"/>
              <a:t>To explore: haptic and sound feedback</a:t>
            </a:r>
          </a:p>
          <a:p>
            <a:r>
              <a:rPr lang="en-GB" dirty="0" smtClean="0"/>
              <a:t>Users were able to apply forces reliably for up to 8 levels each way, and fast for 2-4 levels each way</a:t>
            </a:r>
          </a:p>
          <a:p>
            <a:pPr lvl="1"/>
            <a:r>
              <a:rPr lang="en-GB" dirty="0" smtClean="0"/>
              <a:t>Interestingly, small forces are not easiest to apply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SecondLight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Shahram Izadi, Steve Hodges, Stuart Taylor, Dan Rosenfeld, Nicolas Villar, Alex Butler, Jon </a:t>
            </a:r>
            <a:r>
              <a:rPr lang="en-GB" sz="2400" dirty="0" err="1" smtClean="0"/>
              <a:t>Westhues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16877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GB" dirty="0" smtClean="0"/>
              <a:t>	</a:t>
            </a:r>
            <a:r>
              <a:rPr lang="en-GB" sz="4400" dirty="0" smtClean="0"/>
              <a:t>Implicit in surface computing is that interactions are bound to the surface</a:t>
            </a:r>
          </a:p>
          <a:p>
            <a:pPr algn="ctr">
              <a:buNone/>
            </a:pPr>
            <a:endParaRPr lang="en-GB" sz="4400" dirty="0" smtClean="0"/>
          </a:p>
          <a:p>
            <a:pPr algn="ctr">
              <a:buNone/>
            </a:pPr>
            <a:r>
              <a:rPr lang="en-GB" sz="4400" dirty="0" smtClean="0"/>
              <a:t>Can we support interaction ‘beyond the surface’?</a:t>
            </a:r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8982" y="0"/>
            <a:ext cx="53660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ig-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8982" y="0"/>
            <a:ext cx="53660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ig-camer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8982" y="0"/>
            <a:ext cx="53660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Four Projects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SenseCam</a:t>
            </a:r>
            <a:endParaRPr lang="en-GB" dirty="0" smtClean="0"/>
          </a:p>
          <a:p>
            <a:r>
              <a:rPr lang="en-GB" dirty="0" err="1" smtClean="0"/>
              <a:t>Somniloquy</a:t>
            </a:r>
            <a:endParaRPr lang="en-GB" dirty="0" smtClean="0"/>
          </a:p>
          <a:p>
            <a:r>
              <a:rPr lang="en-GB" dirty="0" smtClean="0"/>
              <a:t>Force Sensing</a:t>
            </a:r>
          </a:p>
          <a:p>
            <a:r>
              <a:rPr lang="en-GB" dirty="0" err="1" smtClean="0"/>
              <a:t>SecondLight</a:t>
            </a:r>
            <a:endParaRPr lang="en-GB" dirty="0" smtClean="0"/>
          </a:p>
          <a:p>
            <a:pPr lvl="1"/>
            <a:r>
              <a:rPr lang="en-GB" dirty="0" smtClean="0"/>
              <a:t>Live Demo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ig-projecto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8982" y="0"/>
            <a:ext cx="53660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ig-diffus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8982" y="0"/>
            <a:ext cx="53660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docs\presentations\2008 PDC\PDLC diff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2" y="-1"/>
            <a:ext cx="9131676" cy="685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docs\presentations\2008 PDC\PDLC diff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2" y="-1"/>
            <a:ext cx="9131676" cy="6858002"/>
          </a:xfrm>
          <a:prstGeom prst="rect">
            <a:avLst/>
          </a:prstGeom>
          <a:noFill/>
        </p:spPr>
      </p:pic>
      <p:pic>
        <p:nvPicPr>
          <p:cNvPr id="1027" name="Picture 3" descr="Z:\docs\presentations\2008 PDC\pdlc cle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2" y="-1"/>
            <a:ext cx="9131676" cy="685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1438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287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0" y="4314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0" y="575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http://research.microsoft.com/en-us/um/people/shahrami/images/secondlight/1.jpg"/>
          <p:cNvPicPr>
            <a:picLocks noChangeAspect="1" noChangeArrowheads="1"/>
          </p:cNvPicPr>
          <p:nvPr/>
        </p:nvPicPr>
        <p:blipFill>
          <a:blip r:embed="rId3" cstate="print"/>
          <a:srcRect l="20563"/>
          <a:stretch>
            <a:fillRect/>
          </a:stretch>
        </p:blipFill>
        <p:spPr bwMode="auto">
          <a:xfrm>
            <a:off x="-71470" y="1714488"/>
            <a:ext cx="9272456" cy="40005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SecondLight</a:t>
            </a:r>
            <a:r>
              <a:rPr lang="en-GB" dirty="0" smtClean="0"/>
              <a:t> Video</a:t>
            </a:r>
            <a:endParaRPr lang="en-GB" dirty="0"/>
          </a:p>
        </p:txBody>
      </p:sp>
      <p:pic>
        <p:nvPicPr>
          <p:cNvPr id="4" name="SecondLight for TAB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85876" y="1643050"/>
            <a:ext cx="6500834" cy="52006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Live Demo of </a:t>
            </a:r>
            <a:r>
              <a:rPr lang="en-GB" dirty="0" err="1" smtClean="0"/>
              <a:t>SecondLight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Demo runs over lunch – 5-10 at a time in Digital Living Suite (opposite LLT)</a:t>
            </a:r>
          </a:p>
          <a:p>
            <a:r>
              <a:rPr lang="en-GB" dirty="0" smtClean="0"/>
              <a:t>Those presenting posters please go first</a:t>
            </a:r>
          </a:p>
          <a:p>
            <a:r>
              <a:rPr lang="en-GB" dirty="0" smtClean="0"/>
              <a:t>I’ll be around for questions until 12 and then over lunch 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84"/>
            <a:ext cx="8229600" cy="2136749"/>
          </a:xfrm>
        </p:spPr>
        <p:txBody>
          <a:bodyPr>
            <a:normAutofit/>
          </a:bodyPr>
          <a:lstStyle/>
          <a:p>
            <a:r>
              <a:rPr lang="en-GB" i="1" dirty="0" smtClean="0"/>
              <a:t>New hardware enables new user experiences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357586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 smtClean="0"/>
              <a:t>SenseCam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Somniloquy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Force Sensing</a:t>
            </a:r>
          </a:p>
          <a:p>
            <a:endParaRPr lang="en-GB" dirty="0" smtClean="0"/>
          </a:p>
          <a:p>
            <a:r>
              <a:rPr lang="en-GB" dirty="0" err="1" smtClean="0"/>
              <a:t>SecondLight</a:t>
            </a:r>
            <a:endParaRPr lang="en-GB" dirty="0" smtClean="0"/>
          </a:p>
        </p:txBody>
      </p:sp>
      <p:pic>
        <p:nvPicPr>
          <p:cNvPr id="4" name="Picture 5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357430"/>
            <a:ext cx="1456643" cy="184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Z:\Foil\PhotosVideos\P10305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589901"/>
            <a:ext cx="1785950" cy="133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research.microsoft.com/en-us/um/people/shahrami/images/secondlight/1.jpg"/>
          <p:cNvPicPr>
            <a:picLocks noChangeAspect="1" noChangeArrowheads="1"/>
          </p:cNvPicPr>
          <p:nvPr/>
        </p:nvPicPr>
        <p:blipFill>
          <a:blip r:embed="rId5" cstate="print"/>
          <a:srcRect l="68300"/>
          <a:stretch>
            <a:fillRect/>
          </a:stretch>
        </p:blipFill>
        <p:spPr bwMode="auto">
          <a:xfrm>
            <a:off x="7072330" y="5000636"/>
            <a:ext cx="1585817" cy="171448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2898940"/>
            <a:ext cx="1857388" cy="158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SenseCam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71758"/>
          </a:xfrm>
        </p:spPr>
        <p:txBody>
          <a:bodyPr>
            <a:normAutofit/>
          </a:bodyPr>
          <a:lstStyle/>
          <a:p>
            <a:r>
              <a:rPr lang="en-GB" dirty="0" smtClean="0"/>
              <a:t>Emma Berry, Steve Hodges, Georgina Browne, et al.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SenseCam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813"/>
            <a:ext cx="8686800" cy="4357687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GB" dirty="0" smtClean="0">
                <a:latin typeface="Arial" charset="0"/>
              </a:rPr>
              <a:t>A new concept for digital cameras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Tx/>
              <a:buChar char="–"/>
              <a:defRPr/>
            </a:pPr>
            <a:r>
              <a:rPr lang="en-GB" dirty="0" smtClean="0">
                <a:latin typeface="Arial" charset="0"/>
              </a:rPr>
              <a:t>wearable, wide-angle lens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Tx/>
              <a:buChar char="–"/>
              <a:defRPr/>
            </a:pPr>
            <a:r>
              <a:rPr lang="en-GB" dirty="0" smtClean="0">
                <a:latin typeface="Arial" charset="0"/>
              </a:rPr>
              <a:t>automatic capture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Tx/>
              <a:buChar char="–"/>
              <a:defRPr/>
            </a:pPr>
            <a:r>
              <a:rPr lang="en-GB" dirty="0" smtClean="0">
                <a:latin typeface="Arial" charset="0"/>
              </a:rPr>
              <a:t>range of sensors</a:t>
            </a:r>
          </a:p>
          <a:p>
            <a:pPr fontAlgn="auto">
              <a:spcAft>
                <a:spcPts val="0"/>
              </a:spcAft>
              <a:buFontTx/>
              <a:buChar char="•"/>
              <a:defRPr/>
            </a:pPr>
            <a:r>
              <a:rPr lang="en-GB" dirty="0" smtClean="0">
                <a:latin typeface="Arial" charset="0"/>
              </a:rPr>
              <a:t>New media type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Tx/>
              <a:buChar char="–"/>
              <a:defRPr/>
            </a:pPr>
            <a:r>
              <a:rPr lang="en-GB" dirty="0" smtClean="0">
                <a:latin typeface="Arial" charset="0"/>
              </a:rPr>
              <a:t>between digital stills &amp; video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Tx/>
              <a:buChar char="–"/>
              <a:defRPr/>
            </a:pPr>
            <a:r>
              <a:rPr lang="en-GB" dirty="0" smtClean="0">
                <a:latin typeface="Arial" charset="0"/>
              </a:rPr>
              <a:t>‘digital experience’ capture</a:t>
            </a:r>
          </a:p>
          <a:p>
            <a:pPr fontAlgn="auto">
              <a:spcAft>
                <a:spcPts val="0"/>
              </a:spcAft>
              <a:buFontTx/>
              <a:buChar char="•"/>
              <a:defRPr/>
            </a:pPr>
            <a:r>
              <a:rPr lang="en-US" dirty="0" smtClean="0">
                <a:latin typeface="Arial" charset="0"/>
              </a:rPr>
              <a:t>Applications</a:t>
            </a:r>
            <a:endParaRPr lang="en-GB" dirty="0" smtClean="0">
              <a:latin typeface="Arial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Tx/>
              <a:buChar char="–"/>
              <a:defRPr/>
            </a:pPr>
            <a:r>
              <a:rPr lang="en-GB" dirty="0" smtClean="0">
                <a:latin typeface="Arial" charset="0"/>
              </a:rPr>
              <a:t>sharing experiences with others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Tx/>
              <a:buChar char="–"/>
              <a:defRPr/>
            </a:pPr>
            <a:r>
              <a:rPr lang="en-GB" dirty="0" smtClean="0">
                <a:latin typeface="Arial" charset="0"/>
              </a:rPr>
              <a:t>cueing recall for the wearer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Tx/>
              <a:buChar char="–"/>
              <a:defRPr/>
            </a:pPr>
            <a:endParaRPr lang="en-GB" dirty="0" smtClean="0">
              <a:solidFill>
                <a:srgbClr val="333333"/>
              </a:solidFill>
              <a:latin typeface="Arial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pic>
        <p:nvPicPr>
          <p:cNvPr id="5125" name="Picture 5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8763" y="1600200"/>
            <a:ext cx="22225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351338"/>
            <a:ext cx="2012950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B77A7-004D-4A5C-86C2-DAE0D1F74C1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SenseCam Video</a:t>
            </a:r>
            <a:endParaRPr lang="en-GB" dirty="0"/>
          </a:p>
        </p:txBody>
      </p:sp>
      <p:pic>
        <p:nvPicPr>
          <p:cNvPr id="4" name="RomeBig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916113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47675" y="1000125"/>
            <a:ext cx="7972425" cy="722313"/>
          </a:xfrm>
        </p:spPr>
        <p:txBody>
          <a:bodyPr/>
          <a:lstStyle/>
          <a:p>
            <a:pPr algn="l" eaLnBrk="1" hangingPunct="1"/>
            <a:r>
              <a:rPr lang="en-GB" sz="4000" smtClean="0">
                <a:solidFill>
                  <a:srgbClr val="00B0F0"/>
                </a:solidFill>
              </a:rPr>
              <a:t>Clinical studies: case study 1</a:t>
            </a:r>
          </a:p>
        </p:txBody>
      </p:sp>
      <p:sp>
        <p:nvSpPr>
          <p:cNvPr id="15363" name="Text Placeholder 8"/>
          <p:cNvSpPr>
            <a:spLocks noGrp="1"/>
          </p:cNvSpPr>
          <p:nvPr>
            <p:ph type="body" idx="1"/>
          </p:nvPr>
        </p:nvSpPr>
        <p:spPr>
          <a:xfrm>
            <a:off x="466725" y="1685925"/>
            <a:ext cx="8201025" cy="942975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2800" dirty="0" smtClean="0"/>
              <a:t>Mrs B</a:t>
            </a:r>
          </a:p>
          <a:p>
            <a:pPr algn="ctr"/>
            <a:r>
              <a:rPr lang="en-GB" b="0" dirty="0" smtClean="0"/>
              <a:t>(Berry et al., 2007)</a:t>
            </a:r>
          </a:p>
        </p:txBody>
      </p:sp>
      <p:sp>
        <p:nvSpPr>
          <p:cNvPr id="15364" name="Content Placeholder 5"/>
          <p:cNvSpPr>
            <a:spLocks noGrp="1"/>
          </p:cNvSpPr>
          <p:nvPr>
            <p:ph sz="half" idx="2"/>
          </p:nvPr>
        </p:nvSpPr>
        <p:spPr>
          <a:xfrm>
            <a:off x="447675" y="2838450"/>
            <a:ext cx="4040188" cy="3343275"/>
          </a:xfrm>
        </p:spPr>
        <p:txBody>
          <a:bodyPr/>
          <a:lstStyle/>
          <a:p>
            <a:r>
              <a:rPr lang="en-GB" dirty="0" smtClean="0"/>
              <a:t>Cambridge Memory Clinic</a:t>
            </a:r>
          </a:p>
          <a:p>
            <a:r>
              <a:rPr lang="en-GB" dirty="0" smtClean="0"/>
              <a:t>63 year old, well educated woman</a:t>
            </a:r>
          </a:p>
          <a:p>
            <a:r>
              <a:rPr lang="en-GB" dirty="0" smtClean="0"/>
              <a:t>Limbic encephalitis 2002</a:t>
            </a:r>
          </a:p>
          <a:p>
            <a:r>
              <a:rPr lang="en-GB" dirty="0" smtClean="0"/>
              <a:t>Severe episodic memory impairment</a:t>
            </a:r>
          </a:p>
          <a:p>
            <a:pPr lvl="1"/>
            <a:r>
              <a:rPr lang="en-GB" dirty="0" smtClean="0"/>
              <a:t>No recall of an event within 3 to 5 days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179E2D-5828-4EB4-9044-46F749B7D21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72132" y="3071810"/>
            <a:ext cx="2306637" cy="3055937"/>
          </a:xfrm>
          <a:prstGeom prst="rect">
            <a:avLst/>
          </a:prstGeom>
        </p:spPr>
      </p:pic>
      <p:sp>
        <p:nvSpPr>
          <p:cNvPr id="9" name="Left Arrow 8"/>
          <p:cNvSpPr>
            <a:spLocks noChangeArrowheads="1"/>
          </p:cNvSpPr>
          <p:nvPr/>
        </p:nvSpPr>
        <p:spPr bwMode="auto">
          <a:xfrm>
            <a:off x="7170744" y="4410072"/>
            <a:ext cx="644525" cy="217488"/>
          </a:xfrm>
          <a:prstGeom prst="leftArrow">
            <a:avLst>
              <a:gd name="adj1" fmla="val 50000"/>
              <a:gd name="adj2" fmla="val 50187"/>
            </a:avLst>
          </a:prstGeom>
          <a:solidFill>
            <a:srgbClr val="FFFF00"/>
          </a:solidFill>
          <a:ln w="9525">
            <a:solidFill>
              <a:srgbClr val="D8D8D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100">
              <a:solidFill>
                <a:srgbClr val="FFFF00"/>
              </a:solidFill>
              <a:latin typeface="Segoe" pitchFamily="34" charset="0"/>
            </a:endParaRPr>
          </a:p>
        </p:txBody>
      </p:sp>
      <p:sp>
        <p:nvSpPr>
          <p:cNvPr id="10" name="Left Arrow 9"/>
          <p:cNvSpPr>
            <a:spLocks noChangeArrowheads="1"/>
          </p:cNvSpPr>
          <p:nvPr/>
        </p:nvSpPr>
        <p:spPr bwMode="auto">
          <a:xfrm rot="10800000" flipV="1">
            <a:off x="5345119" y="4375147"/>
            <a:ext cx="644525" cy="217488"/>
          </a:xfrm>
          <a:prstGeom prst="leftArrow">
            <a:avLst>
              <a:gd name="adj1" fmla="val 50000"/>
              <a:gd name="adj2" fmla="val 50187"/>
            </a:avLst>
          </a:prstGeom>
          <a:solidFill>
            <a:srgbClr val="FFFF00"/>
          </a:solidFill>
          <a:ln w="9525">
            <a:solidFill>
              <a:srgbClr val="D8D8D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100">
              <a:solidFill>
                <a:srgbClr val="FFFF00"/>
              </a:solidFill>
              <a:latin typeface="Sego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7.9|5.6"/>
</p:tagLst>
</file>

<file path=ppt/theme/theme1.xml><?xml version="1.0" encoding="utf-8"?>
<a:theme xmlns:a="http://schemas.openxmlformats.org/drawingml/2006/main" name="MSR_POTX - white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CC6EB42EF67047A278C6E580679852" ma:contentTypeVersion="4" ma:contentTypeDescription="Create a new document." ma:contentTypeScope="" ma:versionID="40f89ca09ab3369822c7be1a6d9ba351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b387f137bb906b7447443f1b7ddcb5f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ExpirationDate" minOccurs="0"/>
                <xsd:element ref="ns1:PublishingStart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ExpirationDate" ma:index="8" nillable="true" ma:displayName="Scheduling End Date" ma:internalName="PublishingExpirationDate">
      <xsd:simpleType>
        <xsd:restriction base="dms:Unknown"/>
      </xsd:simpleType>
    </xsd:element>
    <xsd:element name="PublishingStartDate" ma:index="9" nillable="true" ma:displayName="Scheduling Start Date" ma:internalName="PublishingStart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>2019-07-03T09:25:08+00:00</PublishingExpirationDate>
    <PublishingStartDate xmlns="http://schemas.microsoft.com/sharepoint/v3">2000-01-01T08:00:00+00:00</PublishingStartDate>
  </documentManagement>
</p:properties>
</file>

<file path=customXml/itemProps1.xml><?xml version="1.0" encoding="utf-8"?>
<ds:datastoreItem xmlns:ds="http://schemas.openxmlformats.org/officeDocument/2006/customXml" ds:itemID="{092C0AF8-183F-42D0-9EFA-2170A7E0E785}"/>
</file>

<file path=customXml/itemProps2.xml><?xml version="1.0" encoding="utf-8"?>
<ds:datastoreItem xmlns:ds="http://schemas.openxmlformats.org/officeDocument/2006/customXml" ds:itemID="{5E57F649-D4D0-4AA5-BE1C-D9D20EBD2C95}"/>
</file>

<file path=customXml/itemProps3.xml><?xml version="1.0" encoding="utf-8"?>
<ds:datastoreItem xmlns:ds="http://schemas.openxmlformats.org/officeDocument/2006/customXml" ds:itemID="{497B123A-5CBE-4278-9833-77EA1147B4FD}"/>
</file>

<file path=docProps/app.xml><?xml version="1.0" encoding="utf-8"?>
<Properties xmlns="http://schemas.openxmlformats.org/officeDocument/2006/extended-properties" xmlns:vt="http://schemas.openxmlformats.org/officeDocument/2006/docPropsVTypes">
  <Template>MSR_POTX - white background</Template>
  <TotalTime>0</TotalTime>
  <Words>1866</Words>
  <Application>Microsoft Office PowerPoint</Application>
  <PresentationFormat>On-screen Show (4:3)</PresentationFormat>
  <Paragraphs>415</Paragraphs>
  <Slides>57</Slides>
  <Notes>57</Notes>
  <HiddenSlides>1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MSR_POTX - white background</vt:lpstr>
      <vt:lpstr>New Hardware Enabling New User Experiences</vt:lpstr>
      <vt:lpstr>Sensors and Devices group</vt:lpstr>
      <vt:lpstr>Sensors and Devices group</vt:lpstr>
      <vt:lpstr>Sensors and Devices group</vt:lpstr>
      <vt:lpstr>Four Projects</vt:lpstr>
      <vt:lpstr>SenseCam</vt:lpstr>
      <vt:lpstr>SenseCam</vt:lpstr>
      <vt:lpstr>SenseCam Video</vt:lpstr>
      <vt:lpstr>Clinical studies: case study 1</vt:lpstr>
      <vt:lpstr>Results </vt:lpstr>
      <vt:lpstr>Results </vt:lpstr>
      <vt:lpstr>fMRI Study with Mrs B</vt:lpstr>
      <vt:lpstr>Design</vt:lpstr>
      <vt:lpstr>Design</vt:lpstr>
      <vt:lpstr>User interface inside fMRI</vt:lpstr>
      <vt:lpstr>Behavioural results</vt:lpstr>
      <vt:lpstr>fMRI Study: Novel v. Not Reviewed</vt:lpstr>
      <vt:lpstr>SenseCam v. Written</vt:lpstr>
      <vt:lpstr>Summary</vt:lpstr>
      <vt:lpstr>Somniloquy* Augmenting Network Interfaces to Reduce PC Energy Usage</vt:lpstr>
      <vt:lpstr>Motivation</vt:lpstr>
      <vt:lpstr>Why do people leave PCs on?</vt:lpstr>
      <vt:lpstr>Somniloquy overview</vt:lpstr>
      <vt:lpstr>Prototype</vt:lpstr>
      <vt:lpstr>Applications</vt:lpstr>
      <vt:lpstr>Power Savings</vt:lpstr>
      <vt:lpstr>Somniloquy Video</vt:lpstr>
      <vt:lpstr>Offloading File Sharing</vt:lpstr>
      <vt:lpstr>Conclusions</vt:lpstr>
      <vt:lpstr>Mobile Device Interaction with Force Sensing</vt:lpstr>
      <vt:lpstr>Force Sensing</vt:lpstr>
      <vt:lpstr>Qualities of Force Sensing</vt:lpstr>
      <vt:lpstr>Slide 33</vt:lpstr>
      <vt:lpstr>Force-Based Interaction Example</vt:lpstr>
      <vt:lpstr>Force Sensing Video </vt:lpstr>
      <vt:lpstr>Slide 36</vt:lpstr>
      <vt:lpstr>Slide 37</vt:lpstr>
      <vt:lpstr>Results: Cycles; Twist vs. Bend</vt:lpstr>
      <vt:lpstr>Results: Target Number and Position</vt:lpstr>
      <vt:lpstr>Results: Target Number and Position</vt:lpstr>
      <vt:lpstr>Results: Target Number and Position</vt:lpstr>
      <vt:lpstr>Results: Target Number and Position</vt:lpstr>
      <vt:lpstr>Implications of Study</vt:lpstr>
      <vt:lpstr>Conclusions</vt:lpstr>
      <vt:lpstr>SecondLight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SecondLight Video</vt:lpstr>
      <vt:lpstr>Live Demo of SecondLight</vt:lpstr>
      <vt:lpstr>New hardware enables new user experiences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2009-07-03T09:09:42Z</dcterms:created>
  <dcterms:modified xsi:type="dcterms:W3CDTF">2009-07-03T09:09:53Z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0x01010078CC6EB42EF67047A278C6E580679852</vt:lpwstr>
  </property>
</Properties>
</file>