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79975"/>
  <p:notesSz cx="20929600" cy="29819600"/>
  <p:defaultTextStyle>
    <a:defPPr>
      <a:defRPr lang="fr-FR"/>
    </a:defPPr>
    <a:lvl1pPr marL="0" algn="l" defTabSz="2952110" rtl="0" eaLnBrk="1" latinLnBrk="0" hangingPunct="1">
      <a:defRPr sz="5800" kern="1200">
        <a:solidFill>
          <a:schemeClr val="tx1"/>
        </a:solidFill>
        <a:latin typeface="+mn-lt"/>
        <a:ea typeface="+mn-ea"/>
        <a:cs typeface="+mn-cs"/>
      </a:defRPr>
    </a:lvl1pPr>
    <a:lvl2pPr marL="1476055" algn="l" defTabSz="2952110" rtl="0" eaLnBrk="1" latinLnBrk="0" hangingPunct="1">
      <a:defRPr sz="5800" kern="1200">
        <a:solidFill>
          <a:schemeClr val="tx1"/>
        </a:solidFill>
        <a:latin typeface="+mn-lt"/>
        <a:ea typeface="+mn-ea"/>
        <a:cs typeface="+mn-cs"/>
      </a:defRPr>
    </a:lvl2pPr>
    <a:lvl3pPr marL="2952110" algn="l" defTabSz="2952110" rtl="0" eaLnBrk="1" latinLnBrk="0" hangingPunct="1">
      <a:defRPr sz="5800" kern="1200">
        <a:solidFill>
          <a:schemeClr val="tx1"/>
        </a:solidFill>
        <a:latin typeface="+mn-lt"/>
        <a:ea typeface="+mn-ea"/>
        <a:cs typeface="+mn-cs"/>
      </a:defRPr>
    </a:lvl3pPr>
    <a:lvl4pPr marL="4428169" algn="l" defTabSz="2952110" rtl="0" eaLnBrk="1" latinLnBrk="0" hangingPunct="1">
      <a:defRPr sz="5800" kern="1200">
        <a:solidFill>
          <a:schemeClr val="tx1"/>
        </a:solidFill>
        <a:latin typeface="+mn-lt"/>
        <a:ea typeface="+mn-ea"/>
        <a:cs typeface="+mn-cs"/>
      </a:defRPr>
    </a:lvl4pPr>
    <a:lvl5pPr marL="5904224" algn="l" defTabSz="2952110" rtl="0" eaLnBrk="1" latinLnBrk="0" hangingPunct="1">
      <a:defRPr sz="5800" kern="1200">
        <a:solidFill>
          <a:schemeClr val="tx1"/>
        </a:solidFill>
        <a:latin typeface="+mn-lt"/>
        <a:ea typeface="+mn-ea"/>
        <a:cs typeface="+mn-cs"/>
      </a:defRPr>
    </a:lvl5pPr>
    <a:lvl6pPr marL="7380279" algn="l" defTabSz="2952110" rtl="0" eaLnBrk="1" latinLnBrk="0" hangingPunct="1">
      <a:defRPr sz="5800" kern="1200">
        <a:solidFill>
          <a:schemeClr val="tx1"/>
        </a:solidFill>
        <a:latin typeface="+mn-lt"/>
        <a:ea typeface="+mn-ea"/>
        <a:cs typeface="+mn-cs"/>
      </a:defRPr>
    </a:lvl6pPr>
    <a:lvl7pPr marL="8856337" algn="l" defTabSz="2952110" rtl="0" eaLnBrk="1" latinLnBrk="0" hangingPunct="1">
      <a:defRPr sz="5800" kern="1200">
        <a:solidFill>
          <a:schemeClr val="tx1"/>
        </a:solidFill>
        <a:latin typeface="+mn-lt"/>
        <a:ea typeface="+mn-ea"/>
        <a:cs typeface="+mn-cs"/>
      </a:defRPr>
    </a:lvl7pPr>
    <a:lvl8pPr marL="10332392" algn="l" defTabSz="2952110" rtl="0" eaLnBrk="1" latinLnBrk="0" hangingPunct="1">
      <a:defRPr sz="5800" kern="1200">
        <a:solidFill>
          <a:schemeClr val="tx1"/>
        </a:solidFill>
        <a:latin typeface="+mn-lt"/>
        <a:ea typeface="+mn-ea"/>
        <a:cs typeface="+mn-cs"/>
      </a:defRPr>
    </a:lvl8pPr>
    <a:lvl9pPr marL="11808447" algn="l" defTabSz="2952110"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3976" autoAdjust="0"/>
  </p:normalViewPr>
  <p:slideViewPr>
    <p:cSldViewPr>
      <p:cViewPr varScale="1">
        <p:scale>
          <a:sx n="21" d="100"/>
          <a:sy n="21" d="100"/>
        </p:scale>
        <p:origin x="3096" y="18"/>
      </p:cViewPr>
      <p:guideLst>
        <p:guide orient="horz" pos="9537"/>
        <p:guide pos="67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9069492" cy="1490981"/>
          </a:xfrm>
          <a:prstGeom prst="rect">
            <a:avLst/>
          </a:prstGeom>
        </p:spPr>
        <p:txBody>
          <a:bodyPr vert="horz" lIns="289983" tIns="144991" rIns="289983" bIns="144991" rtlCol="0"/>
          <a:lstStyle>
            <a:lvl1pPr algn="l">
              <a:defRPr sz="3800"/>
            </a:lvl1pPr>
          </a:lstStyle>
          <a:p>
            <a:endParaRPr lang="en-US"/>
          </a:p>
        </p:txBody>
      </p:sp>
      <p:sp>
        <p:nvSpPr>
          <p:cNvPr id="3" name="Date Placeholder 2"/>
          <p:cNvSpPr>
            <a:spLocks noGrp="1"/>
          </p:cNvSpPr>
          <p:nvPr>
            <p:ph type="dt" idx="1"/>
          </p:nvPr>
        </p:nvSpPr>
        <p:spPr>
          <a:xfrm>
            <a:off x="11855266" y="1"/>
            <a:ext cx="9069492" cy="1490981"/>
          </a:xfrm>
          <a:prstGeom prst="rect">
            <a:avLst/>
          </a:prstGeom>
        </p:spPr>
        <p:txBody>
          <a:bodyPr vert="horz" lIns="289983" tIns="144991" rIns="289983" bIns="144991" rtlCol="0"/>
          <a:lstStyle>
            <a:lvl1pPr algn="r">
              <a:defRPr sz="3800"/>
            </a:lvl1pPr>
          </a:lstStyle>
          <a:p>
            <a:fld id="{E8777813-82A2-451A-93EE-28CE662E5DBD}" type="datetimeFigureOut">
              <a:rPr lang="fr-FR" smtClean="0"/>
              <a:pPr/>
              <a:t>05/08/2016</a:t>
            </a:fld>
            <a:endParaRPr lang="en-US"/>
          </a:p>
        </p:txBody>
      </p:sp>
      <p:sp>
        <p:nvSpPr>
          <p:cNvPr id="4" name="Slide Image Placeholder 3"/>
          <p:cNvSpPr>
            <a:spLocks noGrp="1" noRot="1" noChangeAspect="1"/>
          </p:cNvSpPr>
          <p:nvPr>
            <p:ph type="sldImg" idx="2"/>
          </p:nvPr>
        </p:nvSpPr>
        <p:spPr>
          <a:xfrm>
            <a:off x="6516688" y="2238375"/>
            <a:ext cx="7896225" cy="11179175"/>
          </a:xfrm>
          <a:prstGeom prst="rect">
            <a:avLst/>
          </a:prstGeom>
          <a:noFill/>
          <a:ln w="12700">
            <a:solidFill>
              <a:prstClr val="black"/>
            </a:solidFill>
          </a:ln>
        </p:spPr>
        <p:txBody>
          <a:bodyPr vert="horz" lIns="289983" tIns="144991" rIns="289983" bIns="144991" rtlCol="0" anchor="ctr"/>
          <a:lstStyle/>
          <a:p>
            <a:endParaRPr lang="en-US"/>
          </a:p>
        </p:txBody>
      </p:sp>
      <p:sp>
        <p:nvSpPr>
          <p:cNvPr id="5" name="Notes Placeholder 4"/>
          <p:cNvSpPr>
            <a:spLocks noGrp="1"/>
          </p:cNvSpPr>
          <p:nvPr>
            <p:ph type="body" sz="quarter" idx="3"/>
          </p:nvPr>
        </p:nvSpPr>
        <p:spPr>
          <a:xfrm>
            <a:off x="2092960" y="14164310"/>
            <a:ext cx="16743680" cy="13418820"/>
          </a:xfrm>
          <a:prstGeom prst="rect">
            <a:avLst/>
          </a:prstGeom>
        </p:spPr>
        <p:txBody>
          <a:bodyPr vert="horz" lIns="289983" tIns="144991" rIns="289983" bIns="1449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28323446"/>
            <a:ext cx="9069492" cy="1490981"/>
          </a:xfrm>
          <a:prstGeom prst="rect">
            <a:avLst/>
          </a:prstGeom>
        </p:spPr>
        <p:txBody>
          <a:bodyPr vert="horz" lIns="289983" tIns="144991" rIns="289983" bIns="144991" rtlCol="0" anchor="b"/>
          <a:lstStyle>
            <a:lvl1pPr algn="l">
              <a:defRPr sz="3800"/>
            </a:lvl1pPr>
          </a:lstStyle>
          <a:p>
            <a:endParaRPr lang="en-US"/>
          </a:p>
        </p:txBody>
      </p:sp>
      <p:sp>
        <p:nvSpPr>
          <p:cNvPr id="7" name="Slide Number Placeholder 6"/>
          <p:cNvSpPr>
            <a:spLocks noGrp="1"/>
          </p:cNvSpPr>
          <p:nvPr>
            <p:ph type="sldNum" sz="quarter" idx="5"/>
          </p:nvPr>
        </p:nvSpPr>
        <p:spPr>
          <a:xfrm>
            <a:off x="11855266" y="28323446"/>
            <a:ext cx="9069492" cy="1490981"/>
          </a:xfrm>
          <a:prstGeom prst="rect">
            <a:avLst/>
          </a:prstGeom>
        </p:spPr>
        <p:txBody>
          <a:bodyPr vert="horz" lIns="289983" tIns="144991" rIns="289983" bIns="144991" rtlCol="0" anchor="b"/>
          <a:lstStyle>
            <a:lvl1pPr algn="r">
              <a:defRPr sz="3800"/>
            </a:lvl1pPr>
          </a:lstStyle>
          <a:p>
            <a:fld id="{0C9488B5-A94D-4304-BF81-1A8A9676F4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2952110" rtl="0" eaLnBrk="1" latinLnBrk="0" hangingPunct="1">
      <a:defRPr sz="3900" kern="1200">
        <a:solidFill>
          <a:schemeClr val="tx1"/>
        </a:solidFill>
        <a:latin typeface="+mn-lt"/>
        <a:ea typeface="+mn-ea"/>
        <a:cs typeface="+mn-cs"/>
      </a:defRPr>
    </a:lvl1pPr>
    <a:lvl2pPr marL="1476055" algn="l" defTabSz="2952110" rtl="0" eaLnBrk="1" latinLnBrk="0" hangingPunct="1">
      <a:defRPr sz="3900" kern="1200">
        <a:solidFill>
          <a:schemeClr val="tx1"/>
        </a:solidFill>
        <a:latin typeface="+mn-lt"/>
        <a:ea typeface="+mn-ea"/>
        <a:cs typeface="+mn-cs"/>
      </a:defRPr>
    </a:lvl2pPr>
    <a:lvl3pPr marL="2952110" algn="l" defTabSz="2952110" rtl="0" eaLnBrk="1" latinLnBrk="0" hangingPunct="1">
      <a:defRPr sz="3900" kern="1200">
        <a:solidFill>
          <a:schemeClr val="tx1"/>
        </a:solidFill>
        <a:latin typeface="+mn-lt"/>
        <a:ea typeface="+mn-ea"/>
        <a:cs typeface="+mn-cs"/>
      </a:defRPr>
    </a:lvl3pPr>
    <a:lvl4pPr marL="4428169" algn="l" defTabSz="2952110" rtl="0" eaLnBrk="1" latinLnBrk="0" hangingPunct="1">
      <a:defRPr sz="3900" kern="1200">
        <a:solidFill>
          <a:schemeClr val="tx1"/>
        </a:solidFill>
        <a:latin typeface="+mn-lt"/>
        <a:ea typeface="+mn-ea"/>
        <a:cs typeface="+mn-cs"/>
      </a:defRPr>
    </a:lvl4pPr>
    <a:lvl5pPr marL="5904224" algn="l" defTabSz="2952110" rtl="0" eaLnBrk="1" latinLnBrk="0" hangingPunct="1">
      <a:defRPr sz="3900" kern="1200">
        <a:solidFill>
          <a:schemeClr val="tx1"/>
        </a:solidFill>
        <a:latin typeface="+mn-lt"/>
        <a:ea typeface="+mn-ea"/>
        <a:cs typeface="+mn-cs"/>
      </a:defRPr>
    </a:lvl5pPr>
    <a:lvl6pPr marL="7380279" algn="l" defTabSz="2952110" rtl="0" eaLnBrk="1" latinLnBrk="0" hangingPunct="1">
      <a:defRPr sz="3900" kern="1200">
        <a:solidFill>
          <a:schemeClr val="tx1"/>
        </a:solidFill>
        <a:latin typeface="+mn-lt"/>
        <a:ea typeface="+mn-ea"/>
        <a:cs typeface="+mn-cs"/>
      </a:defRPr>
    </a:lvl6pPr>
    <a:lvl7pPr marL="8856337" algn="l" defTabSz="2952110" rtl="0" eaLnBrk="1" latinLnBrk="0" hangingPunct="1">
      <a:defRPr sz="3900" kern="1200">
        <a:solidFill>
          <a:schemeClr val="tx1"/>
        </a:solidFill>
        <a:latin typeface="+mn-lt"/>
        <a:ea typeface="+mn-ea"/>
        <a:cs typeface="+mn-cs"/>
      </a:defRPr>
    </a:lvl7pPr>
    <a:lvl8pPr marL="10332392" algn="l" defTabSz="2952110" rtl="0" eaLnBrk="1" latinLnBrk="0" hangingPunct="1">
      <a:defRPr sz="3900" kern="1200">
        <a:solidFill>
          <a:schemeClr val="tx1"/>
        </a:solidFill>
        <a:latin typeface="+mn-lt"/>
        <a:ea typeface="+mn-ea"/>
        <a:cs typeface="+mn-cs"/>
      </a:defRPr>
    </a:lvl8pPr>
    <a:lvl9pPr marL="11808447" algn="l" defTabSz="2952110"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9488B5-A94D-4304-BF81-1A8A9676F48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5"/>
            <a:ext cx="18178780" cy="6490569"/>
          </a:xfrm>
        </p:spPr>
        <p:txBody>
          <a:bodyPr/>
          <a:lstStyle/>
          <a:p>
            <a:r>
              <a:rPr lang="en-US"/>
              <a:t>Click to edit Master title style</a:t>
            </a:r>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055" indent="0" algn="ctr">
              <a:buNone/>
              <a:defRPr>
                <a:solidFill>
                  <a:schemeClr val="tx1">
                    <a:tint val="75000"/>
                  </a:schemeClr>
                </a:solidFill>
              </a:defRPr>
            </a:lvl2pPr>
            <a:lvl3pPr marL="2952110" indent="0" algn="ctr">
              <a:buNone/>
              <a:defRPr>
                <a:solidFill>
                  <a:schemeClr val="tx1">
                    <a:tint val="75000"/>
                  </a:schemeClr>
                </a:solidFill>
              </a:defRPr>
            </a:lvl3pPr>
            <a:lvl4pPr marL="4428169" indent="0" algn="ctr">
              <a:buNone/>
              <a:defRPr>
                <a:solidFill>
                  <a:schemeClr val="tx1">
                    <a:tint val="75000"/>
                  </a:schemeClr>
                </a:solidFill>
              </a:defRPr>
            </a:lvl4pPr>
            <a:lvl5pPr marL="5904224" indent="0" algn="ctr">
              <a:buNone/>
              <a:defRPr>
                <a:solidFill>
                  <a:schemeClr val="tx1">
                    <a:tint val="75000"/>
                  </a:schemeClr>
                </a:solidFill>
              </a:defRPr>
            </a:lvl5pPr>
            <a:lvl6pPr marL="7380279" indent="0" algn="ctr">
              <a:buNone/>
              <a:defRPr>
                <a:solidFill>
                  <a:schemeClr val="tx1">
                    <a:tint val="75000"/>
                  </a:schemeClr>
                </a:solidFill>
              </a:defRPr>
            </a:lvl6pPr>
            <a:lvl7pPr marL="8856337" indent="0" algn="ctr">
              <a:buNone/>
              <a:defRPr>
                <a:solidFill>
                  <a:schemeClr val="tx1">
                    <a:tint val="75000"/>
                  </a:schemeClr>
                </a:solidFill>
              </a:defRPr>
            </a:lvl7pPr>
            <a:lvl8pPr marL="10332392" indent="0" algn="ctr">
              <a:buNone/>
              <a:defRPr>
                <a:solidFill>
                  <a:schemeClr val="tx1">
                    <a:tint val="75000"/>
                  </a:schemeClr>
                </a:solidFill>
              </a:defRPr>
            </a:lvl8pPr>
            <a:lvl9pPr marL="118084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1212605"/>
            <a:ext cx="4812030" cy="258361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340" y="1212605"/>
            <a:ext cx="14079643" cy="258361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5"/>
            <a:ext cx="18178780" cy="6013939"/>
          </a:xfrm>
        </p:spPr>
        <p:txBody>
          <a:bodyPr anchor="t"/>
          <a:lstStyle>
            <a:lvl1pPr algn="l">
              <a:defRPr sz="12900" b="1" cap="all"/>
            </a:lvl1pPr>
          </a:lstStyle>
          <a:p>
            <a:r>
              <a:rPr lang="en-US"/>
              <a:t>Click to edit Master title style</a:t>
            </a:r>
          </a:p>
        </p:txBody>
      </p:sp>
      <p:sp>
        <p:nvSpPr>
          <p:cNvPr id="3" name="Text Placeholder 2"/>
          <p:cNvSpPr>
            <a:spLocks noGrp="1"/>
          </p:cNvSpPr>
          <p:nvPr>
            <p:ph type="body" idx="1"/>
          </p:nvPr>
        </p:nvSpPr>
        <p:spPr>
          <a:xfrm>
            <a:off x="1689410" y="12833952"/>
            <a:ext cx="18178780" cy="6623742"/>
          </a:xfrm>
        </p:spPr>
        <p:txBody>
          <a:bodyPr anchor="b"/>
          <a:lstStyle>
            <a:lvl1pPr marL="0" indent="0">
              <a:buNone/>
              <a:defRPr sz="6500">
                <a:solidFill>
                  <a:schemeClr val="tx1">
                    <a:tint val="75000"/>
                  </a:schemeClr>
                </a:solidFill>
              </a:defRPr>
            </a:lvl1pPr>
            <a:lvl2pPr marL="1476055" indent="0">
              <a:buNone/>
              <a:defRPr sz="5800">
                <a:solidFill>
                  <a:schemeClr val="tx1">
                    <a:tint val="75000"/>
                  </a:schemeClr>
                </a:solidFill>
              </a:defRPr>
            </a:lvl2pPr>
            <a:lvl3pPr marL="2952110" indent="0">
              <a:buNone/>
              <a:defRPr sz="5200">
                <a:solidFill>
                  <a:schemeClr val="tx1">
                    <a:tint val="75000"/>
                  </a:schemeClr>
                </a:solidFill>
              </a:defRPr>
            </a:lvl3pPr>
            <a:lvl4pPr marL="4428169" indent="0">
              <a:buNone/>
              <a:defRPr sz="4500">
                <a:solidFill>
                  <a:schemeClr val="tx1">
                    <a:tint val="75000"/>
                  </a:schemeClr>
                </a:solidFill>
              </a:defRPr>
            </a:lvl4pPr>
            <a:lvl5pPr marL="5904224" indent="0">
              <a:buNone/>
              <a:defRPr sz="4500">
                <a:solidFill>
                  <a:schemeClr val="tx1">
                    <a:tint val="75000"/>
                  </a:schemeClr>
                </a:solidFill>
              </a:defRPr>
            </a:lvl5pPr>
            <a:lvl6pPr marL="7380279" indent="0">
              <a:buNone/>
              <a:defRPr sz="4500">
                <a:solidFill>
                  <a:schemeClr val="tx1">
                    <a:tint val="75000"/>
                  </a:schemeClr>
                </a:solidFill>
              </a:defRPr>
            </a:lvl6pPr>
            <a:lvl7pPr marL="8856337" indent="0">
              <a:buNone/>
              <a:defRPr sz="4500">
                <a:solidFill>
                  <a:schemeClr val="tx1">
                    <a:tint val="75000"/>
                  </a:schemeClr>
                </a:solidFill>
              </a:defRPr>
            </a:lvl7pPr>
            <a:lvl8pPr marL="10332392" indent="0">
              <a:buNone/>
              <a:defRPr sz="4500">
                <a:solidFill>
                  <a:schemeClr val="tx1">
                    <a:tint val="75000"/>
                  </a:schemeClr>
                </a:solidFill>
              </a:defRPr>
            </a:lvl8pPr>
            <a:lvl9pPr marL="11808447"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340" y="7065334"/>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1623" y="7065334"/>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055" indent="0">
              <a:buNone/>
              <a:defRPr sz="6500" b="1"/>
            </a:lvl2pPr>
            <a:lvl3pPr marL="2952110" indent="0">
              <a:buNone/>
              <a:defRPr sz="5800" b="1"/>
            </a:lvl3pPr>
            <a:lvl4pPr marL="4428169" indent="0">
              <a:buNone/>
              <a:defRPr sz="5200" b="1"/>
            </a:lvl4pPr>
            <a:lvl5pPr marL="5904224" indent="0">
              <a:buNone/>
              <a:defRPr sz="5200" b="1"/>
            </a:lvl5pPr>
            <a:lvl6pPr marL="7380279" indent="0">
              <a:buNone/>
              <a:defRPr sz="5200" b="1"/>
            </a:lvl6pPr>
            <a:lvl7pPr marL="8856337" indent="0">
              <a:buNone/>
              <a:defRPr sz="5200" b="1"/>
            </a:lvl7pPr>
            <a:lvl8pPr marL="10332392" indent="0">
              <a:buNone/>
              <a:defRPr sz="5200" b="1"/>
            </a:lvl8pPr>
            <a:lvl9pPr marL="11808447"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4201" y="6777950"/>
            <a:ext cx="9453263" cy="2824727"/>
          </a:xfrm>
        </p:spPr>
        <p:txBody>
          <a:bodyPr anchor="b"/>
          <a:lstStyle>
            <a:lvl1pPr marL="0" indent="0">
              <a:buNone/>
              <a:defRPr sz="7700" b="1"/>
            </a:lvl1pPr>
            <a:lvl2pPr marL="1476055" indent="0">
              <a:buNone/>
              <a:defRPr sz="6500" b="1"/>
            </a:lvl2pPr>
            <a:lvl3pPr marL="2952110" indent="0">
              <a:buNone/>
              <a:defRPr sz="5800" b="1"/>
            </a:lvl3pPr>
            <a:lvl4pPr marL="4428169" indent="0">
              <a:buNone/>
              <a:defRPr sz="5200" b="1"/>
            </a:lvl4pPr>
            <a:lvl5pPr marL="5904224" indent="0">
              <a:buNone/>
              <a:defRPr sz="5200" b="1"/>
            </a:lvl5pPr>
            <a:lvl6pPr marL="7380279" indent="0">
              <a:buNone/>
              <a:defRPr sz="5200" b="1"/>
            </a:lvl6pPr>
            <a:lvl7pPr marL="8856337" indent="0">
              <a:buNone/>
              <a:defRPr sz="5200" b="1"/>
            </a:lvl7pPr>
            <a:lvl8pPr marL="10332392" indent="0">
              <a:buNone/>
              <a:defRPr sz="5200" b="1"/>
            </a:lvl8pPr>
            <a:lvl9pPr marL="11808447"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4201"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8361645" y="1205598"/>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055" indent="0">
              <a:buNone/>
              <a:defRPr sz="3900"/>
            </a:lvl2pPr>
            <a:lvl3pPr marL="2952110" indent="0">
              <a:buNone/>
              <a:defRPr sz="3200"/>
            </a:lvl3pPr>
            <a:lvl4pPr marL="4428169" indent="0">
              <a:buNone/>
              <a:defRPr sz="2900"/>
            </a:lvl4pPr>
            <a:lvl5pPr marL="5904224" indent="0">
              <a:buNone/>
              <a:defRPr sz="2900"/>
            </a:lvl5pPr>
            <a:lvl6pPr marL="7380279" indent="0">
              <a:buNone/>
              <a:defRPr sz="2900"/>
            </a:lvl6pPr>
            <a:lvl7pPr marL="8856337" indent="0">
              <a:buNone/>
              <a:defRPr sz="2900"/>
            </a:lvl7pPr>
            <a:lvl8pPr marL="10332392" indent="0">
              <a:buNone/>
              <a:defRPr sz="2900"/>
            </a:lvl8pPr>
            <a:lvl9pPr marL="11808447"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055" indent="0">
              <a:buNone/>
              <a:defRPr sz="9000"/>
            </a:lvl2pPr>
            <a:lvl3pPr marL="2952110" indent="0">
              <a:buNone/>
              <a:defRPr sz="7700"/>
            </a:lvl3pPr>
            <a:lvl4pPr marL="4428169" indent="0">
              <a:buNone/>
              <a:defRPr sz="6500"/>
            </a:lvl4pPr>
            <a:lvl5pPr marL="5904224" indent="0">
              <a:buNone/>
              <a:defRPr sz="6500"/>
            </a:lvl5pPr>
            <a:lvl6pPr marL="7380279" indent="0">
              <a:buNone/>
              <a:defRPr sz="6500"/>
            </a:lvl6pPr>
            <a:lvl7pPr marL="8856337" indent="0">
              <a:buNone/>
              <a:defRPr sz="6500"/>
            </a:lvl7pPr>
            <a:lvl8pPr marL="10332392" indent="0">
              <a:buNone/>
              <a:defRPr sz="6500"/>
            </a:lvl8pPr>
            <a:lvl9pPr marL="11808447" indent="0">
              <a:buNone/>
              <a:defRPr sz="6500"/>
            </a:lvl9pPr>
          </a:lstStyle>
          <a:p>
            <a:endParaRPr lang="en-US"/>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055" indent="0">
              <a:buNone/>
              <a:defRPr sz="3900"/>
            </a:lvl2pPr>
            <a:lvl3pPr marL="2952110" indent="0">
              <a:buNone/>
              <a:defRPr sz="3200"/>
            </a:lvl3pPr>
            <a:lvl4pPr marL="4428169" indent="0">
              <a:buNone/>
              <a:defRPr sz="2900"/>
            </a:lvl4pPr>
            <a:lvl5pPr marL="5904224" indent="0">
              <a:buNone/>
              <a:defRPr sz="2900"/>
            </a:lvl5pPr>
            <a:lvl6pPr marL="7380279" indent="0">
              <a:buNone/>
              <a:defRPr sz="2900"/>
            </a:lvl6pPr>
            <a:lvl7pPr marL="8856337" indent="0">
              <a:buNone/>
              <a:defRPr sz="2900"/>
            </a:lvl7pPr>
            <a:lvl8pPr marL="10332392" indent="0">
              <a:buNone/>
              <a:defRPr sz="2900"/>
            </a:lvl8pPr>
            <a:lvl9pPr marL="11808447"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7D2079A9-C9BD-4A79-812D-A19DFBA1A5E6}" type="datetimeFigureOut">
              <a:rPr lang="fr-FR" smtClean="0"/>
              <a:pPr/>
              <a:t>05/08/2016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10" tIns="147606" rIns="295210" bIns="147606" rtlCol="0" anchor="ctr">
            <a:normAutofit/>
          </a:bodyPr>
          <a:lstStyle/>
          <a:p>
            <a:r>
              <a:rPr lang="en-US"/>
              <a:t>Click to edit Master title style</a:t>
            </a:r>
          </a:p>
        </p:txBody>
      </p:sp>
      <p:sp>
        <p:nvSpPr>
          <p:cNvPr id="3" name="Text Placeholder 2"/>
          <p:cNvSpPr>
            <a:spLocks noGrp="1"/>
          </p:cNvSpPr>
          <p:nvPr>
            <p:ph type="body" idx="1"/>
          </p:nvPr>
        </p:nvSpPr>
        <p:spPr>
          <a:xfrm>
            <a:off x="1069340" y="7065334"/>
            <a:ext cx="19248120" cy="19983384"/>
          </a:xfrm>
          <a:prstGeom prst="rect">
            <a:avLst/>
          </a:prstGeom>
        </p:spPr>
        <p:txBody>
          <a:bodyPr vert="horz" lIns="295210" tIns="147606" rIns="295210" bIns="1476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10" tIns="147606" rIns="295210" bIns="147606" rtlCol="0" anchor="ctr"/>
          <a:lstStyle>
            <a:lvl1pPr algn="l">
              <a:defRPr sz="3900">
                <a:solidFill>
                  <a:schemeClr val="tx1">
                    <a:tint val="75000"/>
                  </a:schemeClr>
                </a:solidFill>
              </a:defRPr>
            </a:lvl1pPr>
          </a:lstStyle>
          <a:p>
            <a:fld id="{7D2079A9-C9BD-4A79-812D-A19DFBA1A5E6}" type="datetimeFigureOut">
              <a:rPr lang="fr-FR" smtClean="0"/>
              <a:pPr/>
              <a:t>05/08/2016</a:t>
            </a:fld>
            <a:endParaRPr lang="en-US"/>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10" tIns="147606" rIns="295210" bIns="147606"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10" tIns="147606" rIns="295210" bIns="147606" rtlCol="0" anchor="ctr"/>
          <a:lstStyle>
            <a:lvl1pPr algn="r">
              <a:defRPr sz="3900">
                <a:solidFill>
                  <a:schemeClr val="tx1">
                    <a:tint val="75000"/>
                  </a:schemeClr>
                </a:solidFill>
              </a:defRPr>
            </a:lvl1pPr>
          </a:lstStyle>
          <a:p>
            <a:fld id="{01E3118B-9A3A-459F-B35E-10AB442878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110" rtl="0" eaLnBrk="1" latinLnBrk="0" hangingPunct="1">
        <a:spcBef>
          <a:spcPct val="0"/>
        </a:spcBef>
        <a:buNone/>
        <a:defRPr sz="14200" kern="1200">
          <a:solidFill>
            <a:schemeClr val="tx1"/>
          </a:solidFill>
          <a:latin typeface="+mj-lt"/>
          <a:ea typeface="+mj-ea"/>
          <a:cs typeface="+mj-cs"/>
        </a:defRPr>
      </a:lvl1pPr>
    </p:titleStyle>
    <p:bodyStyle>
      <a:lvl1pPr marL="1107041" indent="-1107041" algn="l" defTabSz="2952110"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592" indent="-922536" algn="l" defTabSz="295211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139" indent="-738029" algn="l" defTabSz="2952110"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194"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253"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308"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4363"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0418"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6476"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fr-FR"/>
      </a:defPPr>
      <a:lvl1pPr marL="0" algn="l" defTabSz="2952110" rtl="0" eaLnBrk="1" latinLnBrk="0" hangingPunct="1">
        <a:defRPr sz="5800" kern="1200">
          <a:solidFill>
            <a:schemeClr val="tx1"/>
          </a:solidFill>
          <a:latin typeface="+mn-lt"/>
          <a:ea typeface="+mn-ea"/>
          <a:cs typeface="+mn-cs"/>
        </a:defRPr>
      </a:lvl1pPr>
      <a:lvl2pPr marL="1476055" algn="l" defTabSz="2952110" rtl="0" eaLnBrk="1" latinLnBrk="0" hangingPunct="1">
        <a:defRPr sz="5800" kern="1200">
          <a:solidFill>
            <a:schemeClr val="tx1"/>
          </a:solidFill>
          <a:latin typeface="+mn-lt"/>
          <a:ea typeface="+mn-ea"/>
          <a:cs typeface="+mn-cs"/>
        </a:defRPr>
      </a:lvl2pPr>
      <a:lvl3pPr marL="2952110" algn="l" defTabSz="2952110" rtl="0" eaLnBrk="1" latinLnBrk="0" hangingPunct="1">
        <a:defRPr sz="5800" kern="1200">
          <a:solidFill>
            <a:schemeClr val="tx1"/>
          </a:solidFill>
          <a:latin typeface="+mn-lt"/>
          <a:ea typeface="+mn-ea"/>
          <a:cs typeface="+mn-cs"/>
        </a:defRPr>
      </a:lvl3pPr>
      <a:lvl4pPr marL="4428169" algn="l" defTabSz="2952110" rtl="0" eaLnBrk="1" latinLnBrk="0" hangingPunct="1">
        <a:defRPr sz="5800" kern="1200">
          <a:solidFill>
            <a:schemeClr val="tx1"/>
          </a:solidFill>
          <a:latin typeface="+mn-lt"/>
          <a:ea typeface="+mn-ea"/>
          <a:cs typeface="+mn-cs"/>
        </a:defRPr>
      </a:lvl4pPr>
      <a:lvl5pPr marL="5904224" algn="l" defTabSz="2952110" rtl="0" eaLnBrk="1" latinLnBrk="0" hangingPunct="1">
        <a:defRPr sz="5800" kern="1200">
          <a:solidFill>
            <a:schemeClr val="tx1"/>
          </a:solidFill>
          <a:latin typeface="+mn-lt"/>
          <a:ea typeface="+mn-ea"/>
          <a:cs typeface="+mn-cs"/>
        </a:defRPr>
      </a:lvl5pPr>
      <a:lvl6pPr marL="7380279" algn="l" defTabSz="2952110" rtl="0" eaLnBrk="1" latinLnBrk="0" hangingPunct="1">
        <a:defRPr sz="5800" kern="1200">
          <a:solidFill>
            <a:schemeClr val="tx1"/>
          </a:solidFill>
          <a:latin typeface="+mn-lt"/>
          <a:ea typeface="+mn-ea"/>
          <a:cs typeface="+mn-cs"/>
        </a:defRPr>
      </a:lvl6pPr>
      <a:lvl7pPr marL="8856337" algn="l" defTabSz="2952110" rtl="0" eaLnBrk="1" latinLnBrk="0" hangingPunct="1">
        <a:defRPr sz="5800" kern="1200">
          <a:solidFill>
            <a:schemeClr val="tx1"/>
          </a:solidFill>
          <a:latin typeface="+mn-lt"/>
          <a:ea typeface="+mn-ea"/>
          <a:cs typeface="+mn-cs"/>
        </a:defRPr>
      </a:lvl7pPr>
      <a:lvl8pPr marL="10332392" algn="l" defTabSz="2952110" rtl="0" eaLnBrk="1" latinLnBrk="0" hangingPunct="1">
        <a:defRPr sz="5800" kern="1200">
          <a:solidFill>
            <a:schemeClr val="tx1"/>
          </a:solidFill>
          <a:latin typeface="+mn-lt"/>
          <a:ea typeface="+mn-ea"/>
          <a:cs typeface="+mn-cs"/>
        </a:defRPr>
      </a:lvl8pPr>
      <a:lvl9pPr marL="11808447" algn="l" defTabSz="295211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jpe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2729" y="699140"/>
            <a:ext cx="20765621" cy="3653709"/>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82" name="Group 81"/>
          <p:cNvGrpSpPr/>
          <p:nvPr/>
        </p:nvGrpSpPr>
        <p:grpSpPr>
          <a:xfrm>
            <a:off x="354753" y="4730547"/>
            <a:ext cx="20758723" cy="2571768"/>
            <a:chOff x="354753" y="4567163"/>
            <a:chExt cx="20758723" cy="2571768"/>
          </a:xfrm>
        </p:grpSpPr>
        <p:sp>
          <p:nvSpPr>
            <p:cNvPr id="6" name="Rounded Rectangle 5"/>
            <p:cNvSpPr/>
            <p:nvPr/>
          </p:nvSpPr>
          <p:spPr>
            <a:xfrm>
              <a:off x="354753" y="4567163"/>
              <a:ext cx="20758723" cy="2571768"/>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TextBox 19"/>
            <p:cNvSpPr txBox="1"/>
            <p:nvPr/>
          </p:nvSpPr>
          <p:spPr>
            <a:xfrm>
              <a:off x="475944" y="4776250"/>
              <a:ext cx="20609379" cy="2123658"/>
            </a:xfrm>
            <a:prstGeom prst="rect">
              <a:avLst/>
            </a:prstGeom>
            <a:noFill/>
          </p:spPr>
          <p:txBody>
            <a:bodyPr wrap="square" rtlCol="0">
              <a:spAutoFit/>
            </a:bodyPr>
            <a:lstStyle/>
            <a:p>
              <a:r>
                <a:rPr lang="en-US" sz="3600" b="1" dirty="0"/>
                <a:t>Abstract</a:t>
              </a:r>
            </a:p>
            <a:p>
              <a:pPr algn="just"/>
              <a:r>
                <a:rPr lang="en-US" sz="2400" dirty="0">
                  <a:latin typeface="Arial" pitchFamily="34" charset="0"/>
                  <a:cs typeface="Arial" pitchFamily="34" charset="0"/>
                </a:rPr>
                <a:t>While very topical, creating 3D content is still very challenging. It's even more tedious when aiming at large scale contents like a whole city. In this work, we tackle grammar-based techniques [1] to generate efficiently large scale urban environment. We will propose a general framework adapted from the work of Muller &amp; al [2,3] to cope with image-based reconstruction of Paris buildings. Although the optimization method will not be considered in details, some clues are given to understand why such techniques can efficiently represent complex geometry and  may solve 3D reconstruction problems.</a:t>
              </a:r>
            </a:p>
          </p:txBody>
        </p:sp>
      </p:grpSp>
      <p:pic>
        <p:nvPicPr>
          <p:cNvPr id="41" name="Picture 7"/>
          <p:cNvPicPr>
            <a:picLocks noChangeAspect="1" noChangeArrowheads="1"/>
          </p:cNvPicPr>
          <p:nvPr/>
        </p:nvPicPr>
        <p:blipFill>
          <a:blip r:embed="rId3"/>
          <a:srcRect/>
          <a:stretch>
            <a:fillRect/>
          </a:stretch>
        </p:blipFill>
        <p:spPr bwMode="auto">
          <a:xfrm>
            <a:off x="15979812" y="13639789"/>
            <a:ext cx="2428892" cy="2272921"/>
          </a:xfrm>
          <a:prstGeom prst="rect">
            <a:avLst/>
          </a:prstGeom>
          <a:noFill/>
          <a:ln w="9525">
            <a:noFill/>
            <a:miter lim="800000"/>
            <a:headEnd/>
            <a:tailEnd/>
          </a:ln>
        </p:spPr>
      </p:pic>
      <p:cxnSp>
        <p:nvCxnSpPr>
          <p:cNvPr id="34" name="Straight Arrow Connector 33"/>
          <p:cNvCxnSpPr>
            <a:stCxn id="1034" idx="3"/>
            <a:endCxn id="126" idx="1"/>
          </p:cNvCxnSpPr>
          <p:nvPr/>
        </p:nvCxnSpPr>
        <p:spPr>
          <a:xfrm>
            <a:off x="13321263" y="8777861"/>
            <a:ext cx="928694" cy="1521919"/>
          </a:xfrm>
          <a:prstGeom prst="straightConnector1">
            <a:avLst/>
          </a:prstGeom>
          <a:ln>
            <a:solidFill>
              <a:schemeClr val="accent1"/>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36" name="Straight Arrow Connector 35"/>
          <p:cNvCxnSpPr>
            <a:stCxn id="1035" idx="3"/>
            <a:endCxn id="126" idx="1"/>
          </p:cNvCxnSpPr>
          <p:nvPr/>
        </p:nvCxnSpPr>
        <p:spPr>
          <a:xfrm flipV="1">
            <a:off x="13103512" y="10299780"/>
            <a:ext cx="1146445" cy="284504"/>
          </a:xfrm>
          <a:prstGeom prst="straightConnector1">
            <a:avLst/>
          </a:prstGeom>
          <a:ln>
            <a:solidFill>
              <a:schemeClr val="accent1"/>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a:stCxn id="31" idx="0"/>
            <a:endCxn id="126" idx="1"/>
          </p:cNvCxnSpPr>
          <p:nvPr/>
        </p:nvCxnSpPr>
        <p:spPr>
          <a:xfrm rot="5400000" flipH="1" flipV="1">
            <a:off x="12867717" y="10360418"/>
            <a:ext cx="1442877" cy="1321603"/>
          </a:xfrm>
          <a:prstGeom prst="straightConnector1">
            <a:avLst/>
          </a:prstGeom>
          <a:ln>
            <a:solidFill>
              <a:schemeClr val="accent1"/>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a:stCxn id="126" idx="3"/>
            <a:endCxn id="1063" idx="1"/>
          </p:cNvCxnSpPr>
          <p:nvPr/>
        </p:nvCxnSpPr>
        <p:spPr>
          <a:xfrm>
            <a:off x="15464403" y="10299780"/>
            <a:ext cx="500066" cy="16989"/>
          </a:xfrm>
          <a:prstGeom prst="straightConnector1">
            <a:avLst/>
          </a:prstGeom>
          <a:ln>
            <a:solidFill>
              <a:schemeClr val="accent1"/>
            </a:solidFill>
            <a:tailEnd type="triangle" w="lg" len="lg"/>
          </a:ln>
        </p:spPr>
        <p:style>
          <a:lnRef idx="3">
            <a:schemeClr val="accent3"/>
          </a:lnRef>
          <a:fillRef idx="0">
            <a:schemeClr val="accent3"/>
          </a:fillRef>
          <a:effectRef idx="2">
            <a:schemeClr val="accent3"/>
          </a:effectRef>
          <a:fontRef idx="minor">
            <a:schemeClr val="tx1"/>
          </a:fontRef>
        </p:style>
      </p:cxnSp>
      <p:grpSp>
        <p:nvGrpSpPr>
          <p:cNvPr id="86" name="Group 85"/>
          <p:cNvGrpSpPr/>
          <p:nvPr/>
        </p:nvGrpSpPr>
        <p:grpSpPr>
          <a:xfrm>
            <a:off x="322729" y="638074"/>
            <a:ext cx="20822771" cy="3724096"/>
            <a:chOff x="322729" y="638074"/>
            <a:chExt cx="20822771" cy="3724096"/>
          </a:xfrm>
        </p:grpSpPr>
        <p:sp>
          <p:nvSpPr>
            <p:cNvPr id="4" name="TextBox 3"/>
            <p:cNvSpPr txBox="1"/>
            <p:nvPr/>
          </p:nvSpPr>
          <p:spPr>
            <a:xfrm>
              <a:off x="322729" y="638074"/>
              <a:ext cx="20822771" cy="3724096"/>
            </a:xfrm>
            <a:prstGeom prst="rect">
              <a:avLst/>
            </a:prstGeom>
            <a:noFill/>
          </p:spPr>
          <p:txBody>
            <a:bodyPr wrap="square" rtlCol="0">
              <a:spAutoFit/>
            </a:bodyPr>
            <a:lstStyle/>
            <a:p>
              <a:pPr algn="ctr"/>
              <a:r>
                <a:rPr lang="en-US" sz="6600" dirty="0">
                  <a:latin typeface="Arial" pitchFamily="34" charset="0"/>
                  <a:cs typeface="Arial" pitchFamily="34" charset="0"/>
                </a:rPr>
                <a:t>Shape Grammar and Image based</a:t>
              </a:r>
            </a:p>
            <a:p>
              <a:pPr algn="ctr"/>
              <a:r>
                <a:rPr lang="en-US" sz="6600" dirty="0">
                  <a:latin typeface="Arial" pitchFamily="34" charset="0"/>
                  <a:cs typeface="Arial" pitchFamily="34" charset="0"/>
                </a:rPr>
                <a:t> 3D reconstruction of buildings</a:t>
              </a:r>
            </a:p>
            <a:p>
              <a:pPr algn="ctr"/>
              <a:endParaRPr lang="en-US" sz="3200" dirty="0">
                <a:latin typeface="Arial" pitchFamily="34" charset="0"/>
                <a:cs typeface="Arial" pitchFamily="34" charset="0"/>
              </a:endParaRPr>
            </a:p>
            <a:p>
              <a:pPr algn="ctr"/>
              <a:r>
                <a:rPr lang="en-US" sz="3600" dirty="0">
                  <a:latin typeface="Arial" pitchFamily="34" charset="0"/>
                  <a:cs typeface="Arial" pitchFamily="34" charset="0"/>
                </a:rPr>
                <a:t>Olivier </a:t>
              </a:r>
              <a:r>
                <a:rPr lang="en-US" sz="3600" dirty="0" err="1">
                  <a:latin typeface="Arial" pitchFamily="34" charset="0"/>
                  <a:cs typeface="Arial" pitchFamily="34" charset="0"/>
                </a:rPr>
                <a:t>Teboul</a:t>
              </a:r>
              <a:r>
                <a:rPr lang="en-US" sz="3600" dirty="0">
                  <a:latin typeface="Arial" pitchFamily="34" charset="0"/>
                  <a:cs typeface="Arial" pitchFamily="34" charset="0"/>
                </a:rPr>
                <a:t>, </a:t>
              </a:r>
              <a:r>
                <a:rPr lang="en-US" sz="3600" dirty="0" err="1">
                  <a:latin typeface="Arial" pitchFamily="34" charset="0"/>
                  <a:cs typeface="Arial" pitchFamily="34" charset="0"/>
                </a:rPr>
                <a:t>Loic</a:t>
              </a:r>
              <a:r>
                <a:rPr lang="en-US" sz="3600" dirty="0">
                  <a:latin typeface="Arial" pitchFamily="34" charset="0"/>
                  <a:cs typeface="Arial" pitchFamily="34" charset="0"/>
                </a:rPr>
                <a:t> Simon, </a:t>
              </a:r>
              <a:r>
                <a:rPr lang="en-US" sz="3600" dirty="0" err="1">
                  <a:latin typeface="Arial" pitchFamily="34" charset="0"/>
                  <a:cs typeface="Arial" pitchFamily="34" charset="0"/>
                </a:rPr>
                <a:t>Panagiotis</a:t>
              </a:r>
              <a:r>
                <a:rPr lang="en-US" sz="3600" dirty="0">
                  <a:latin typeface="Arial" pitchFamily="34" charset="0"/>
                  <a:cs typeface="Arial" pitchFamily="34" charset="0"/>
                </a:rPr>
                <a:t> </a:t>
              </a:r>
              <a:r>
                <a:rPr lang="en-US" sz="3600" dirty="0" err="1">
                  <a:latin typeface="Arial" pitchFamily="34" charset="0"/>
                  <a:cs typeface="Arial" pitchFamily="34" charset="0"/>
                </a:rPr>
                <a:t>Koutsourakis</a:t>
              </a:r>
              <a:r>
                <a:rPr lang="en-US" sz="3600" dirty="0">
                  <a:latin typeface="Arial" pitchFamily="34" charset="0"/>
                  <a:cs typeface="Arial" pitchFamily="34" charset="0"/>
                </a:rPr>
                <a:t>, Nikos </a:t>
              </a:r>
              <a:r>
                <a:rPr lang="en-US" sz="3600" dirty="0" err="1">
                  <a:latin typeface="Arial" pitchFamily="34" charset="0"/>
                  <a:cs typeface="Arial" pitchFamily="34" charset="0"/>
                </a:rPr>
                <a:t>Paragios</a:t>
              </a:r>
              <a:endParaRPr lang="en-US" sz="3600" dirty="0">
                <a:latin typeface="Arial" pitchFamily="34" charset="0"/>
                <a:cs typeface="Arial" pitchFamily="34" charset="0"/>
              </a:endParaRPr>
            </a:p>
            <a:p>
              <a:pPr algn="ctr"/>
              <a:r>
                <a:rPr lang="en-US" sz="3600" dirty="0" err="1">
                  <a:latin typeface="Arial" pitchFamily="34" charset="0"/>
                  <a:cs typeface="Arial" pitchFamily="34" charset="0"/>
                </a:rPr>
                <a:t>Ecole</a:t>
              </a:r>
              <a:r>
                <a:rPr lang="en-US" sz="3600" dirty="0">
                  <a:latin typeface="Arial" pitchFamily="34" charset="0"/>
                  <a:cs typeface="Arial" pitchFamily="34" charset="0"/>
                </a:rPr>
                <a:t> </a:t>
              </a:r>
              <a:r>
                <a:rPr lang="en-US" sz="3600" dirty="0" err="1">
                  <a:latin typeface="Arial" pitchFamily="34" charset="0"/>
                  <a:cs typeface="Arial" pitchFamily="34" charset="0"/>
                </a:rPr>
                <a:t>Centrale</a:t>
              </a:r>
              <a:r>
                <a:rPr lang="en-US" sz="3600" dirty="0">
                  <a:latin typeface="Arial" pitchFamily="34" charset="0"/>
                  <a:cs typeface="Arial" pitchFamily="34" charset="0"/>
                </a:rPr>
                <a:t> Paris</a:t>
              </a:r>
            </a:p>
          </p:txBody>
        </p:sp>
        <p:grpSp>
          <p:nvGrpSpPr>
            <p:cNvPr id="84" name="Group 83"/>
            <p:cNvGrpSpPr/>
            <p:nvPr/>
          </p:nvGrpSpPr>
          <p:grpSpPr>
            <a:xfrm>
              <a:off x="692080" y="923825"/>
              <a:ext cx="20283605" cy="2071702"/>
              <a:chOff x="692080" y="923825"/>
              <a:chExt cx="20283605" cy="2071702"/>
            </a:xfrm>
          </p:grpSpPr>
          <p:pic>
            <p:nvPicPr>
              <p:cNvPr id="1028" name="Picture 4"/>
              <p:cNvPicPr>
                <a:picLocks noChangeAspect="1" noChangeArrowheads="1"/>
              </p:cNvPicPr>
              <p:nvPr/>
            </p:nvPicPr>
            <p:blipFill>
              <a:blip r:embed="rId4"/>
              <a:srcRect/>
              <a:stretch>
                <a:fillRect/>
              </a:stretch>
            </p:blipFill>
            <p:spPr bwMode="auto">
              <a:xfrm>
                <a:off x="692080" y="923825"/>
                <a:ext cx="2655667" cy="2071702"/>
              </a:xfrm>
              <a:prstGeom prst="rect">
                <a:avLst/>
              </a:prstGeom>
              <a:noFill/>
              <a:ln w="9525">
                <a:noFill/>
                <a:miter lim="800000"/>
                <a:headEnd/>
                <a:tailEnd/>
              </a:ln>
              <a:effectLst/>
            </p:spPr>
          </p:pic>
          <p:pic>
            <p:nvPicPr>
              <p:cNvPr id="1074" name="Picture 50" descr="C:\PhD\Documents\Poster\images\MS_research_logo.png"/>
              <p:cNvPicPr>
                <a:picLocks noChangeAspect="1" noChangeArrowheads="1"/>
              </p:cNvPicPr>
              <p:nvPr/>
            </p:nvPicPr>
            <p:blipFill>
              <a:blip r:embed="rId5"/>
              <a:srcRect/>
              <a:stretch>
                <a:fillRect/>
              </a:stretch>
            </p:blipFill>
            <p:spPr bwMode="auto">
              <a:xfrm>
                <a:off x="17480010" y="1638205"/>
                <a:ext cx="3495675" cy="974725"/>
              </a:xfrm>
              <a:prstGeom prst="rect">
                <a:avLst/>
              </a:prstGeom>
              <a:noFill/>
            </p:spPr>
          </p:pic>
        </p:grpSp>
      </p:grpSp>
      <p:grpSp>
        <p:nvGrpSpPr>
          <p:cNvPr id="95" name="Group 94"/>
          <p:cNvGrpSpPr/>
          <p:nvPr/>
        </p:nvGrpSpPr>
        <p:grpSpPr>
          <a:xfrm>
            <a:off x="406328" y="7670691"/>
            <a:ext cx="20329582" cy="21860028"/>
            <a:chOff x="406328" y="7670691"/>
            <a:chExt cx="20329582" cy="21860028"/>
          </a:xfrm>
        </p:grpSpPr>
        <p:grpSp>
          <p:nvGrpSpPr>
            <p:cNvPr id="120" name="Group 119"/>
            <p:cNvGrpSpPr/>
            <p:nvPr/>
          </p:nvGrpSpPr>
          <p:grpSpPr>
            <a:xfrm>
              <a:off x="18765894" y="7732593"/>
              <a:ext cx="1970016" cy="21736225"/>
              <a:chOff x="18765894" y="7853311"/>
              <a:chExt cx="1970016" cy="21736225"/>
            </a:xfrm>
          </p:grpSpPr>
          <p:pic>
            <p:nvPicPr>
              <p:cNvPr id="85" name="Picture 29" descr="C:\PhD\Documents\Poster\images\sequences\xray2\8.png"/>
              <p:cNvPicPr>
                <a:picLocks noChangeAspect="1" noChangeArrowheads="1"/>
              </p:cNvPicPr>
              <p:nvPr/>
            </p:nvPicPr>
            <p:blipFill>
              <a:blip r:embed="rId6" cstate="print"/>
              <a:srcRect/>
              <a:stretch>
                <a:fillRect/>
              </a:stretch>
            </p:blipFill>
            <p:spPr bwMode="auto">
              <a:xfrm>
                <a:off x="18765894" y="27427323"/>
                <a:ext cx="1970016" cy="2162213"/>
              </a:xfrm>
              <a:prstGeom prst="rect">
                <a:avLst/>
              </a:prstGeom>
              <a:noFill/>
            </p:spPr>
          </p:pic>
          <p:pic>
            <p:nvPicPr>
              <p:cNvPr id="87" name="Picture 31" descr="C:\PhD\Documents\Poster\images\sequences\xray2\1.png"/>
              <p:cNvPicPr>
                <a:picLocks noChangeAspect="1" noChangeArrowheads="1"/>
              </p:cNvPicPr>
              <p:nvPr/>
            </p:nvPicPr>
            <p:blipFill>
              <a:blip r:embed="rId7"/>
              <a:srcRect/>
              <a:stretch>
                <a:fillRect/>
              </a:stretch>
            </p:blipFill>
            <p:spPr bwMode="auto">
              <a:xfrm>
                <a:off x="18765894" y="9362439"/>
                <a:ext cx="1970016" cy="2162213"/>
              </a:xfrm>
              <a:prstGeom prst="rect">
                <a:avLst/>
              </a:prstGeom>
              <a:noFill/>
            </p:spPr>
          </p:pic>
          <p:pic>
            <p:nvPicPr>
              <p:cNvPr id="88" name="Picture 32" descr="C:\PhD\Documents\Poster\images\sequences\xray2\2.png"/>
              <p:cNvPicPr>
                <a:picLocks noChangeAspect="1" noChangeArrowheads="1"/>
              </p:cNvPicPr>
              <p:nvPr/>
            </p:nvPicPr>
            <p:blipFill>
              <a:blip r:embed="rId8"/>
              <a:srcRect/>
              <a:stretch>
                <a:fillRect/>
              </a:stretch>
            </p:blipFill>
            <p:spPr bwMode="auto">
              <a:xfrm>
                <a:off x="18765894" y="11943137"/>
                <a:ext cx="1970016" cy="2162213"/>
              </a:xfrm>
              <a:prstGeom prst="rect">
                <a:avLst/>
              </a:prstGeom>
              <a:noFill/>
            </p:spPr>
          </p:pic>
          <p:pic>
            <p:nvPicPr>
              <p:cNvPr id="89" name="Picture 33" descr="C:\PhD\Documents\Poster\images\sequences\xray2\3.png"/>
              <p:cNvPicPr>
                <a:picLocks noChangeAspect="1" noChangeArrowheads="1"/>
              </p:cNvPicPr>
              <p:nvPr/>
            </p:nvPicPr>
            <p:blipFill>
              <a:blip r:embed="rId9"/>
              <a:srcRect/>
              <a:stretch>
                <a:fillRect/>
              </a:stretch>
            </p:blipFill>
            <p:spPr bwMode="auto">
              <a:xfrm>
                <a:off x="18765894" y="14523835"/>
                <a:ext cx="1970016" cy="2162213"/>
              </a:xfrm>
              <a:prstGeom prst="rect">
                <a:avLst/>
              </a:prstGeom>
              <a:noFill/>
            </p:spPr>
          </p:pic>
          <p:pic>
            <p:nvPicPr>
              <p:cNvPr id="90" name="Picture 34" descr="C:\PhD\Documents\Poster\images\sequences\xray2\4.png"/>
              <p:cNvPicPr>
                <a:picLocks noChangeAspect="1" noChangeArrowheads="1"/>
              </p:cNvPicPr>
              <p:nvPr/>
            </p:nvPicPr>
            <p:blipFill>
              <a:blip r:embed="rId10" cstate="print"/>
              <a:srcRect/>
              <a:stretch>
                <a:fillRect/>
              </a:stretch>
            </p:blipFill>
            <p:spPr bwMode="auto">
              <a:xfrm>
                <a:off x="18765894" y="17104533"/>
                <a:ext cx="1970016" cy="2162213"/>
              </a:xfrm>
              <a:prstGeom prst="rect">
                <a:avLst/>
              </a:prstGeom>
              <a:noFill/>
            </p:spPr>
          </p:pic>
          <p:pic>
            <p:nvPicPr>
              <p:cNvPr id="91" name="Picture 35" descr="C:\PhD\Documents\Poster\images\sequences\xray2\5.png"/>
              <p:cNvPicPr>
                <a:picLocks noChangeAspect="1" noChangeArrowheads="1"/>
              </p:cNvPicPr>
              <p:nvPr/>
            </p:nvPicPr>
            <p:blipFill>
              <a:blip r:embed="rId11" cstate="print"/>
              <a:srcRect/>
              <a:stretch>
                <a:fillRect/>
              </a:stretch>
            </p:blipFill>
            <p:spPr bwMode="auto">
              <a:xfrm>
                <a:off x="18765894" y="19685231"/>
                <a:ext cx="1970016" cy="2162213"/>
              </a:xfrm>
              <a:prstGeom prst="rect">
                <a:avLst/>
              </a:prstGeom>
              <a:noFill/>
            </p:spPr>
          </p:pic>
          <p:pic>
            <p:nvPicPr>
              <p:cNvPr id="93" name="Picture 36" descr="C:\PhD\Documents\Poster\images\sequences\xray2\6.png"/>
              <p:cNvPicPr>
                <a:picLocks noChangeAspect="1" noChangeArrowheads="1"/>
              </p:cNvPicPr>
              <p:nvPr/>
            </p:nvPicPr>
            <p:blipFill>
              <a:blip r:embed="rId12" cstate="print"/>
              <a:srcRect/>
              <a:stretch>
                <a:fillRect/>
              </a:stretch>
            </p:blipFill>
            <p:spPr bwMode="auto">
              <a:xfrm>
                <a:off x="18765894" y="22265929"/>
                <a:ext cx="1970016" cy="2162213"/>
              </a:xfrm>
              <a:prstGeom prst="rect">
                <a:avLst/>
              </a:prstGeom>
              <a:noFill/>
            </p:spPr>
          </p:pic>
          <p:pic>
            <p:nvPicPr>
              <p:cNvPr id="94" name="Picture 37" descr="C:\PhD\Documents\Poster\images\sequences\xray2\7.png"/>
              <p:cNvPicPr>
                <a:picLocks noChangeAspect="1" noChangeArrowheads="1"/>
              </p:cNvPicPr>
              <p:nvPr/>
            </p:nvPicPr>
            <p:blipFill>
              <a:blip r:embed="rId13"/>
              <a:srcRect/>
              <a:stretch>
                <a:fillRect/>
              </a:stretch>
            </p:blipFill>
            <p:spPr bwMode="auto">
              <a:xfrm>
                <a:off x="18765894" y="24846627"/>
                <a:ext cx="1970016" cy="2162213"/>
              </a:xfrm>
              <a:prstGeom prst="rect">
                <a:avLst/>
              </a:prstGeom>
              <a:noFill/>
            </p:spPr>
          </p:pic>
          <p:pic>
            <p:nvPicPr>
              <p:cNvPr id="119" name="Picture 30" descr="C:\PhD\Documents\Poster\images\sequences\xray2\0.png"/>
              <p:cNvPicPr>
                <a:picLocks noChangeAspect="1" noChangeArrowheads="1"/>
              </p:cNvPicPr>
              <p:nvPr/>
            </p:nvPicPr>
            <p:blipFill>
              <a:blip r:embed="rId14" cstate="print"/>
              <a:srcRect t="49559"/>
              <a:stretch>
                <a:fillRect/>
              </a:stretch>
            </p:blipFill>
            <p:spPr bwMode="auto">
              <a:xfrm>
                <a:off x="18765894" y="7853311"/>
                <a:ext cx="1970016" cy="1090643"/>
              </a:xfrm>
              <a:prstGeom prst="rect">
                <a:avLst/>
              </a:prstGeom>
              <a:noFill/>
            </p:spPr>
          </p:pic>
        </p:grpSp>
        <p:grpSp>
          <p:nvGrpSpPr>
            <p:cNvPr id="233" name="Group 232"/>
            <p:cNvGrpSpPr/>
            <p:nvPr/>
          </p:nvGrpSpPr>
          <p:grpSpPr>
            <a:xfrm>
              <a:off x="406328" y="7964712"/>
              <a:ext cx="1790982" cy="21271987"/>
              <a:chOff x="406328" y="8210501"/>
              <a:chExt cx="1790982" cy="21271987"/>
            </a:xfrm>
          </p:grpSpPr>
          <p:pic>
            <p:nvPicPr>
              <p:cNvPr id="1064" name="Picture 40" descr="C:\PhD\Documents\Poster\images\sequences\xray3\9.png"/>
              <p:cNvPicPr>
                <a:picLocks noChangeAspect="1" noChangeArrowheads="1"/>
              </p:cNvPicPr>
              <p:nvPr/>
            </p:nvPicPr>
            <p:blipFill>
              <a:blip r:embed="rId15" cstate="print"/>
              <a:srcRect/>
              <a:stretch>
                <a:fillRect/>
              </a:stretch>
            </p:blipFill>
            <p:spPr bwMode="auto">
              <a:xfrm>
                <a:off x="406328" y="27227409"/>
                <a:ext cx="1790982" cy="2255079"/>
              </a:xfrm>
              <a:prstGeom prst="rect">
                <a:avLst/>
              </a:prstGeom>
              <a:noFill/>
            </p:spPr>
          </p:pic>
          <p:pic>
            <p:nvPicPr>
              <p:cNvPr id="1065" name="Picture 41" descr="C:\PhD\Documents\Poster\images\sequences\xray3\0.png"/>
              <p:cNvPicPr>
                <a:picLocks noChangeAspect="1" noChangeArrowheads="1"/>
              </p:cNvPicPr>
              <p:nvPr/>
            </p:nvPicPr>
            <p:blipFill>
              <a:blip r:embed="rId16" cstate="print"/>
              <a:srcRect t="59947"/>
              <a:stretch>
                <a:fillRect/>
              </a:stretch>
            </p:blipFill>
            <p:spPr bwMode="auto">
              <a:xfrm>
                <a:off x="406329" y="8210501"/>
                <a:ext cx="1790981" cy="903228"/>
              </a:xfrm>
              <a:prstGeom prst="rect">
                <a:avLst/>
              </a:prstGeom>
              <a:noFill/>
            </p:spPr>
          </p:pic>
          <p:pic>
            <p:nvPicPr>
              <p:cNvPr id="1066" name="Picture 42" descr="C:\PhD\Documents\Poster\images\sequences\xray3\1.png"/>
              <p:cNvPicPr>
                <a:picLocks noChangeAspect="1" noChangeArrowheads="1"/>
              </p:cNvPicPr>
              <p:nvPr/>
            </p:nvPicPr>
            <p:blipFill>
              <a:blip r:embed="rId17"/>
              <a:srcRect/>
              <a:stretch>
                <a:fillRect/>
              </a:stretch>
            </p:blipFill>
            <p:spPr bwMode="auto">
              <a:xfrm>
                <a:off x="406328" y="9404745"/>
                <a:ext cx="1790982" cy="2255079"/>
              </a:xfrm>
              <a:prstGeom prst="rect">
                <a:avLst/>
              </a:prstGeom>
              <a:noFill/>
            </p:spPr>
          </p:pic>
          <p:pic>
            <p:nvPicPr>
              <p:cNvPr id="1067" name="Picture 43" descr="C:\PhD\Documents\Poster\images\sequences\xray3\2.png"/>
              <p:cNvPicPr>
                <a:picLocks noChangeAspect="1" noChangeArrowheads="1"/>
              </p:cNvPicPr>
              <p:nvPr/>
            </p:nvPicPr>
            <p:blipFill>
              <a:blip r:embed="rId18"/>
              <a:srcRect/>
              <a:stretch>
                <a:fillRect/>
              </a:stretch>
            </p:blipFill>
            <p:spPr bwMode="auto">
              <a:xfrm>
                <a:off x="406328" y="11950840"/>
                <a:ext cx="1790982" cy="2255079"/>
              </a:xfrm>
              <a:prstGeom prst="rect">
                <a:avLst/>
              </a:prstGeom>
              <a:noFill/>
            </p:spPr>
          </p:pic>
          <p:pic>
            <p:nvPicPr>
              <p:cNvPr id="1068" name="Picture 44" descr="C:\PhD\Documents\Poster\images\sequences\xray3\3.png"/>
              <p:cNvPicPr>
                <a:picLocks noChangeAspect="1" noChangeArrowheads="1"/>
              </p:cNvPicPr>
              <p:nvPr/>
            </p:nvPicPr>
            <p:blipFill>
              <a:blip r:embed="rId19"/>
              <a:srcRect/>
              <a:stretch>
                <a:fillRect/>
              </a:stretch>
            </p:blipFill>
            <p:spPr bwMode="auto">
              <a:xfrm>
                <a:off x="406328" y="14496935"/>
                <a:ext cx="1790982" cy="2255079"/>
              </a:xfrm>
              <a:prstGeom prst="rect">
                <a:avLst/>
              </a:prstGeom>
              <a:noFill/>
            </p:spPr>
          </p:pic>
          <p:pic>
            <p:nvPicPr>
              <p:cNvPr id="1070" name="Picture 46" descr="C:\PhD\Documents\Poster\images\sequences\xray3\5.png"/>
              <p:cNvPicPr>
                <a:picLocks noChangeAspect="1" noChangeArrowheads="1"/>
              </p:cNvPicPr>
              <p:nvPr/>
            </p:nvPicPr>
            <p:blipFill>
              <a:blip r:embed="rId20" cstate="print"/>
              <a:srcRect/>
              <a:stretch>
                <a:fillRect/>
              </a:stretch>
            </p:blipFill>
            <p:spPr bwMode="auto">
              <a:xfrm>
                <a:off x="406328" y="17043030"/>
                <a:ext cx="1790982" cy="2255079"/>
              </a:xfrm>
              <a:prstGeom prst="rect">
                <a:avLst/>
              </a:prstGeom>
              <a:noFill/>
            </p:spPr>
          </p:pic>
          <p:pic>
            <p:nvPicPr>
              <p:cNvPr id="1071" name="Picture 47" descr="C:\PhD\Documents\Poster\images\sequences\xray3\6.png"/>
              <p:cNvPicPr>
                <a:picLocks noChangeAspect="1" noChangeArrowheads="1"/>
              </p:cNvPicPr>
              <p:nvPr/>
            </p:nvPicPr>
            <p:blipFill>
              <a:blip r:embed="rId21" cstate="print"/>
              <a:srcRect/>
              <a:stretch>
                <a:fillRect/>
              </a:stretch>
            </p:blipFill>
            <p:spPr bwMode="auto">
              <a:xfrm>
                <a:off x="406328" y="19589125"/>
                <a:ext cx="1790982" cy="2255079"/>
              </a:xfrm>
              <a:prstGeom prst="rect">
                <a:avLst/>
              </a:prstGeom>
              <a:noFill/>
            </p:spPr>
          </p:pic>
          <p:pic>
            <p:nvPicPr>
              <p:cNvPr id="1072" name="Picture 48" descr="C:\PhD\Documents\Poster\images\sequences\xray3\7.png"/>
              <p:cNvPicPr>
                <a:picLocks noChangeAspect="1" noChangeArrowheads="1"/>
              </p:cNvPicPr>
              <p:nvPr/>
            </p:nvPicPr>
            <p:blipFill>
              <a:blip r:embed="rId22"/>
              <a:srcRect/>
              <a:stretch>
                <a:fillRect/>
              </a:stretch>
            </p:blipFill>
            <p:spPr bwMode="auto">
              <a:xfrm>
                <a:off x="406328" y="22135220"/>
                <a:ext cx="1790982" cy="2255079"/>
              </a:xfrm>
              <a:prstGeom prst="rect">
                <a:avLst/>
              </a:prstGeom>
              <a:noFill/>
            </p:spPr>
          </p:pic>
          <p:pic>
            <p:nvPicPr>
              <p:cNvPr id="1073" name="Picture 49" descr="C:\PhD\Documents\Poster\images\sequences\xray3\8.png"/>
              <p:cNvPicPr>
                <a:picLocks noChangeAspect="1" noChangeArrowheads="1"/>
              </p:cNvPicPr>
              <p:nvPr/>
            </p:nvPicPr>
            <p:blipFill>
              <a:blip r:embed="rId23"/>
              <a:srcRect/>
              <a:stretch>
                <a:fillRect/>
              </a:stretch>
            </p:blipFill>
            <p:spPr bwMode="auto">
              <a:xfrm>
                <a:off x="406328" y="24681315"/>
                <a:ext cx="1790982" cy="2255079"/>
              </a:xfrm>
              <a:prstGeom prst="rect">
                <a:avLst/>
              </a:prstGeom>
              <a:noFill/>
            </p:spPr>
          </p:pic>
        </p:grpSp>
        <p:grpSp>
          <p:nvGrpSpPr>
            <p:cNvPr id="81" name="Group 80"/>
            <p:cNvGrpSpPr/>
            <p:nvPr/>
          </p:nvGrpSpPr>
          <p:grpSpPr>
            <a:xfrm>
              <a:off x="2516265" y="7670691"/>
              <a:ext cx="15930674" cy="21860028"/>
              <a:chOff x="2478030" y="7638997"/>
              <a:chExt cx="15930674" cy="21860028"/>
            </a:xfrm>
          </p:grpSpPr>
          <p:grpSp>
            <p:nvGrpSpPr>
              <p:cNvPr id="211" name="Group 210"/>
              <p:cNvGrpSpPr/>
              <p:nvPr/>
            </p:nvGrpSpPr>
            <p:grpSpPr>
              <a:xfrm>
                <a:off x="2549468" y="7638997"/>
                <a:ext cx="15787798" cy="5214974"/>
                <a:chOff x="2603046" y="7638997"/>
                <a:chExt cx="15787798" cy="5214974"/>
              </a:xfrm>
            </p:grpSpPr>
            <p:sp>
              <p:nvSpPr>
                <p:cNvPr id="135" name="Rounded Rectangle 134"/>
                <p:cNvSpPr/>
                <p:nvPr/>
              </p:nvSpPr>
              <p:spPr>
                <a:xfrm>
                  <a:off x="2603046" y="7638997"/>
                  <a:ext cx="15787798" cy="521497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3049534" y="7853311"/>
                  <a:ext cx="14930542" cy="4857784"/>
                  <a:chOff x="3049534" y="7853311"/>
                  <a:chExt cx="14930542" cy="4857784"/>
                </a:xfrm>
              </p:grpSpPr>
              <p:grpSp>
                <p:nvGrpSpPr>
                  <p:cNvPr id="201" name="Group 200"/>
                  <p:cNvGrpSpPr/>
                  <p:nvPr/>
                </p:nvGrpSpPr>
                <p:grpSpPr>
                  <a:xfrm>
                    <a:off x="10050458" y="7853311"/>
                    <a:ext cx="7929618" cy="4857784"/>
                    <a:chOff x="11122028" y="8067625"/>
                    <a:chExt cx="7929618" cy="4857784"/>
                  </a:xfrm>
                </p:grpSpPr>
                <p:pic>
                  <p:nvPicPr>
                    <p:cNvPr id="1063" name="Picture 39" descr="C:\PhD\Documents\Poster\images\model.png"/>
                    <p:cNvPicPr>
                      <a:picLocks noChangeAspect="1" noChangeArrowheads="1"/>
                    </p:cNvPicPr>
                    <p:nvPr/>
                  </p:nvPicPr>
                  <p:blipFill>
                    <a:blip r:embed="rId24" cstate="print"/>
                    <a:srcRect l="17683" r="26132"/>
                    <a:stretch>
                      <a:fillRect/>
                    </a:stretch>
                  </p:blipFill>
                  <p:spPr bwMode="auto">
                    <a:xfrm>
                      <a:off x="17051382" y="9353509"/>
                      <a:ext cx="2000264" cy="2291759"/>
                    </a:xfrm>
                    <a:prstGeom prst="rect">
                      <a:avLst/>
                    </a:prstGeom>
                    <a:noFill/>
                  </p:spPr>
                </p:pic>
                <p:sp>
                  <p:nvSpPr>
                    <p:cNvPr id="31" name="Rectangle 30"/>
                    <p:cNvSpPr/>
                    <p:nvPr/>
                  </p:nvSpPr>
                  <p:spPr>
                    <a:xfrm>
                      <a:off x="12836540" y="11925277"/>
                      <a:ext cx="2357454" cy="1000132"/>
                    </a:xfrm>
                    <a:prstGeom prst="rect">
                      <a:avLst/>
                    </a:prstGeom>
                    <a:noFill/>
                    <a:ln>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2">
                              <a:lumMod val="75000"/>
                            </a:schemeClr>
                          </a:solidFill>
                          <a:latin typeface="Arial" pitchFamily="34" charset="0"/>
                          <a:cs typeface="Arial" pitchFamily="34" charset="0"/>
                        </a:rPr>
                        <a:t>Shape Grammar</a:t>
                      </a:r>
                    </a:p>
                    <a:p>
                      <a:pPr algn="ctr"/>
                      <a:r>
                        <a:rPr lang="en-US" sz="2000" dirty="0">
                          <a:solidFill>
                            <a:schemeClr val="tx2">
                              <a:lumMod val="75000"/>
                            </a:schemeClr>
                          </a:solidFill>
                          <a:latin typeface="Arial" pitchFamily="34" charset="0"/>
                          <a:cs typeface="Arial" pitchFamily="34" charset="0"/>
                        </a:rPr>
                        <a:t>(Procedural Model)</a:t>
                      </a:r>
                    </a:p>
                  </p:txBody>
                </p:sp>
                <p:sp>
                  <p:nvSpPr>
                    <p:cNvPr id="126" name="TextBox 125"/>
                    <p:cNvSpPr txBox="1"/>
                    <p:nvPr/>
                  </p:nvSpPr>
                  <p:spPr>
                    <a:xfrm>
                      <a:off x="15336870" y="9282071"/>
                      <a:ext cx="1214446" cy="2400657"/>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15000" b="1" dirty="0">
                          <a:ln w="12700">
                            <a:solidFill>
                              <a:srgbClr val="002060"/>
                            </a:solidFill>
                            <a:prstDash val="solid"/>
                          </a:ln>
                          <a:solidFill>
                            <a:schemeClr val="bg2"/>
                          </a:solidFill>
                          <a:effectLst>
                            <a:outerShdw blurRad="41275" dist="20320" dir="1800000" algn="tl" rotWithShape="0">
                              <a:srgbClr val="000000">
                                <a:alpha val="40000"/>
                              </a:srgbClr>
                            </a:outerShdw>
                          </a:effectLst>
                        </a:rPr>
                        <a:t>?</a:t>
                      </a:r>
                      <a:endParaRPr lang="en-US" sz="15000" b="1" dirty="0">
                        <a:ln w="12700">
                          <a:solidFill>
                            <a:srgbClr val="002060"/>
                          </a:solidFill>
                          <a:prstDash val="solid"/>
                        </a:ln>
                        <a:solidFill>
                          <a:schemeClr val="tx2">
                            <a:lumMod val="75000"/>
                          </a:schemeClr>
                        </a:solidFill>
                        <a:effectLst>
                          <a:outerShdw blurRad="41275" dist="20320" dir="1800000" algn="tl" rotWithShape="0">
                            <a:srgbClr val="000000">
                              <a:alpha val="40000"/>
                            </a:srgbClr>
                          </a:outerShdw>
                        </a:effectLst>
                      </a:endParaRPr>
                    </a:p>
                  </p:txBody>
                </p:sp>
                <p:grpSp>
                  <p:nvGrpSpPr>
                    <p:cNvPr id="196" name="Group 195"/>
                    <p:cNvGrpSpPr/>
                    <p:nvPr/>
                  </p:nvGrpSpPr>
                  <p:grpSpPr>
                    <a:xfrm>
                      <a:off x="11336342" y="8067625"/>
                      <a:ext cx="3071834" cy="1785712"/>
                      <a:chOff x="11907846" y="7853311"/>
                      <a:chExt cx="3071834" cy="1785712"/>
                    </a:xfrm>
                  </p:grpSpPr>
                  <p:sp>
                    <p:nvSpPr>
                      <p:cNvPr id="92" name="TextBox 91"/>
                      <p:cNvSpPr txBox="1"/>
                      <p:nvPr/>
                    </p:nvSpPr>
                    <p:spPr>
                      <a:xfrm>
                        <a:off x="11907846" y="8353377"/>
                        <a:ext cx="1357322" cy="707886"/>
                      </a:xfrm>
                      <a:prstGeom prst="rect">
                        <a:avLst/>
                      </a:prstGeom>
                      <a:noFill/>
                      <a:ln>
                        <a:solidFill>
                          <a:schemeClr val="accent1"/>
                        </a:solid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tx2">
                                <a:lumMod val="75000"/>
                              </a:schemeClr>
                            </a:solidFill>
                            <a:latin typeface="Arial" pitchFamily="34" charset="0"/>
                            <a:cs typeface="Arial" pitchFamily="34" charset="0"/>
                          </a:rPr>
                          <a:t>Cadastral </a:t>
                        </a:r>
                      </a:p>
                      <a:p>
                        <a:pPr algn="ctr"/>
                        <a:r>
                          <a:rPr lang="en-US" sz="2000" dirty="0">
                            <a:solidFill>
                              <a:schemeClr val="tx2">
                                <a:lumMod val="75000"/>
                              </a:schemeClr>
                            </a:solidFill>
                            <a:latin typeface="Arial" pitchFamily="34" charset="0"/>
                            <a:cs typeface="Arial" pitchFamily="34" charset="0"/>
                          </a:rPr>
                          <a:t>Map</a:t>
                        </a:r>
                      </a:p>
                    </p:txBody>
                  </p:sp>
                  <p:pic>
                    <p:nvPicPr>
                      <p:cNvPr id="1034" name="Picture 10" descr="C:\PhD\Documents\Poster\images\map.png"/>
                      <p:cNvPicPr>
                        <a:picLocks noChangeAspect="1" noChangeArrowheads="1"/>
                      </p:cNvPicPr>
                      <p:nvPr/>
                    </p:nvPicPr>
                    <p:blipFill>
                      <a:blip r:embed="rId25"/>
                      <a:srcRect/>
                      <a:stretch>
                        <a:fillRect/>
                      </a:stretch>
                    </p:blipFill>
                    <p:spPr bwMode="auto">
                      <a:xfrm>
                        <a:off x="13479482" y="7853311"/>
                        <a:ext cx="1500198" cy="1785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97" name="Group 196"/>
                    <p:cNvGrpSpPr/>
                    <p:nvPr/>
                  </p:nvGrpSpPr>
                  <p:grpSpPr>
                    <a:xfrm>
                      <a:off x="11122028" y="10067889"/>
                      <a:ext cx="3068397" cy="1398029"/>
                      <a:chOff x="10979152" y="10210765"/>
                      <a:chExt cx="3068397" cy="1398029"/>
                    </a:xfrm>
                  </p:grpSpPr>
                  <p:pic>
                    <p:nvPicPr>
                      <p:cNvPr id="1035" name="Picture 11" descr="C:\PhD\data\kostas\Place Monge\IMG_6268.JPG"/>
                      <p:cNvPicPr>
                        <a:picLocks noChangeAspect="1" noChangeArrowheads="1"/>
                      </p:cNvPicPr>
                      <p:nvPr/>
                    </p:nvPicPr>
                    <p:blipFill>
                      <a:blip r:embed="rId26" cstate="print"/>
                      <a:srcRect/>
                      <a:stretch>
                        <a:fillRect/>
                      </a:stretch>
                    </p:blipFill>
                    <p:spPr bwMode="auto">
                      <a:xfrm>
                        <a:off x="12193598" y="10210765"/>
                        <a:ext cx="1853951" cy="1398029"/>
                      </a:xfrm>
                      <a:prstGeom prst="rect">
                        <a:avLst/>
                      </a:prstGeom>
                      <a:noFill/>
                      <a:effectLst/>
                    </p:spPr>
                  </p:pic>
                  <p:sp>
                    <p:nvSpPr>
                      <p:cNvPr id="96" name="TextBox 95"/>
                      <p:cNvSpPr txBox="1"/>
                      <p:nvPr/>
                    </p:nvSpPr>
                    <p:spPr>
                      <a:xfrm>
                        <a:off x="10979152" y="10639393"/>
                        <a:ext cx="1071570" cy="707886"/>
                      </a:xfrm>
                      <a:prstGeom prst="rect">
                        <a:avLst/>
                      </a:prstGeom>
                      <a:noFill/>
                      <a:ln>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tx2">
                                <a:lumMod val="75000"/>
                              </a:schemeClr>
                            </a:solidFill>
                            <a:latin typeface="Arial" pitchFamily="34" charset="0"/>
                            <a:cs typeface="Arial" pitchFamily="34" charset="0"/>
                          </a:rPr>
                          <a:t>Façade</a:t>
                        </a:r>
                      </a:p>
                      <a:p>
                        <a:pPr algn="ctr"/>
                        <a:r>
                          <a:rPr lang="en-US" sz="2000" dirty="0">
                            <a:solidFill>
                              <a:schemeClr val="tx2">
                                <a:lumMod val="75000"/>
                              </a:schemeClr>
                            </a:solidFill>
                            <a:latin typeface="Arial" pitchFamily="34" charset="0"/>
                            <a:cs typeface="Arial" pitchFamily="34" charset="0"/>
                          </a:rPr>
                          <a:t>picture</a:t>
                        </a:r>
                      </a:p>
                    </p:txBody>
                  </p:sp>
                </p:grpSp>
              </p:grpSp>
              <p:sp>
                <p:nvSpPr>
                  <p:cNvPr id="139" name="TextBox 138"/>
                  <p:cNvSpPr txBox="1"/>
                  <p:nvPr/>
                </p:nvSpPr>
                <p:spPr>
                  <a:xfrm>
                    <a:off x="3049534" y="7853311"/>
                    <a:ext cx="6429420" cy="4462760"/>
                  </a:xfrm>
                  <a:prstGeom prst="rect">
                    <a:avLst/>
                  </a:prstGeom>
                  <a:noFill/>
                </p:spPr>
                <p:txBody>
                  <a:bodyPr wrap="square" rtlCol="0">
                    <a:spAutoFit/>
                  </a:bodyPr>
                  <a:lstStyle/>
                  <a:p>
                    <a:r>
                      <a:rPr lang="en-US" sz="3200" b="1" dirty="0">
                        <a:latin typeface="Arial" pitchFamily="34" charset="0"/>
                        <a:cs typeface="Arial" pitchFamily="34" charset="0"/>
                      </a:rPr>
                      <a:t>Problem</a:t>
                    </a:r>
                  </a:p>
                  <a:p>
                    <a:endParaRPr lang="en-US" sz="2000" b="1" dirty="0">
                      <a:latin typeface="Arial" pitchFamily="34" charset="0"/>
                      <a:cs typeface="Arial" pitchFamily="34" charset="0"/>
                    </a:endParaRPr>
                  </a:p>
                  <a:p>
                    <a:r>
                      <a:rPr lang="en-US" sz="2000" dirty="0">
                        <a:latin typeface="Arial" pitchFamily="34" charset="0"/>
                        <a:cs typeface="Arial" pitchFamily="34" charset="0"/>
                      </a:rPr>
                      <a:t>Knowing the footprint of a building and a single image of its façade, and having a model of the architectural style, am I able to reconstruct a 3D model of the observed building ?</a:t>
                    </a:r>
                  </a:p>
                  <a:p>
                    <a:r>
                      <a:rPr lang="en-US" sz="2000" b="1" dirty="0">
                        <a:latin typeface="Arial" pitchFamily="34" charset="0"/>
                        <a:cs typeface="Arial" pitchFamily="34" charset="0"/>
                      </a:rPr>
                      <a:t> </a:t>
                    </a:r>
                    <a:endParaRPr lang="en-US" sz="2000" dirty="0">
                      <a:latin typeface="Arial" pitchFamily="34" charset="0"/>
                      <a:cs typeface="Arial" pitchFamily="34" charset="0"/>
                    </a:endParaRPr>
                  </a:p>
                  <a:p>
                    <a:endParaRPr lang="en-US" sz="2000" dirty="0">
                      <a:latin typeface="Arial" pitchFamily="34" charset="0"/>
                      <a:cs typeface="Arial" pitchFamily="34" charset="0"/>
                    </a:endParaRPr>
                  </a:p>
                  <a:p>
                    <a:r>
                      <a:rPr lang="en-US" sz="3200" b="1" dirty="0">
                        <a:latin typeface="Arial" pitchFamily="34" charset="0"/>
                        <a:cs typeface="Arial" pitchFamily="34" charset="0"/>
                      </a:rPr>
                      <a:t>Hint</a:t>
                    </a:r>
                  </a:p>
                  <a:p>
                    <a:endParaRPr lang="en-US" sz="2000" b="1" dirty="0">
                      <a:latin typeface="Arial" pitchFamily="34" charset="0"/>
                      <a:cs typeface="Arial" pitchFamily="34" charset="0"/>
                    </a:endParaRPr>
                  </a:p>
                  <a:p>
                    <a:r>
                      <a:rPr lang="en-US" sz="2000" dirty="0">
                        <a:latin typeface="Arial" pitchFamily="34" charset="0"/>
                        <a:cs typeface="Arial" pitchFamily="34" charset="0"/>
                      </a:rPr>
                      <a:t>Despite its apparent complexity, the geometry of buildings is highly structured and associated with strong semantics.</a:t>
                    </a:r>
                  </a:p>
                </p:txBody>
              </p:sp>
            </p:grpSp>
          </p:grpSp>
          <p:grpSp>
            <p:nvGrpSpPr>
              <p:cNvPr id="80" name="Group 79"/>
              <p:cNvGrpSpPr/>
              <p:nvPr/>
            </p:nvGrpSpPr>
            <p:grpSpPr>
              <a:xfrm>
                <a:off x="2478030" y="13175442"/>
                <a:ext cx="15930674" cy="16323583"/>
                <a:chOff x="2478030" y="13175442"/>
                <a:chExt cx="15930674" cy="16323583"/>
              </a:xfrm>
            </p:grpSpPr>
            <p:grpSp>
              <p:nvGrpSpPr>
                <p:cNvPr id="76" name="Group 75"/>
                <p:cNvGrpSpPr/>
                <p:nvPr/>
              </p:nvGrpSpPr>
              <p:grpSpPr>
                <a:xfrm>
                  <a:off x="2478030" y="13175442"/>
                  <a:ext cx="7733164" cy="7713383"/>
                  <a:chOff x="2478030" y="13175442"/>
                  <a:chExt cx="7733164" cy="7713383"/>
                </a:xfrm>
              </p:grpSpPr>
              <p:sp>
                <p:nvSpPr>
                  <p:cNvPr id="136" name="Rounded Rectangle 135"/>
                  <p:cNvSpPr/>
                  <p:nvPr/>
                </p:nvSpPr>
                <p:spPr>
                  <a:xfrm>
                    <a:off x="2478030" y="13175442"/>
                    <a:ext cx="7733164" cy="771338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p:cNvSpPr txBox="1"/>
                  <p:nvPr/>
                </p:nvSpPr>
                <p:spPr>
                  <a:xfrm>
                    <a:off x="2978096" y="13568351"/>
                    <a:ext cx="7072362" cy="6924973"/>
                  </a:xfrm>
                  <a:prstGeom prst="rect">
                    <a:avLst/>
                  </a:prstGeom>
                  <a:noFill/>
                </p:spPr>
                <p:txBody>
                  <a:bodyPr wrap="square" rtlCol="0">
                    <a:spAutoFit/>
                  </a:bodyPr>
                  <a:lstStyle/>
                  <a:p>
                    <a:r>
                      <a:rPr lang="en-US" sz="3200" b="1" dirty="0">
                        <a:latin typeface="Arial" pitchFamily="34" charset="0"/>
                        <a:cs typeface="Arial" pitchFamily="34" charset="0"/>
                      </a:rPr>
                      <a:t>Challenges</a:t>
                    </a:r>
                  </a:p>
                  <a:p>
                    <a:endParaRPr lang="en-US" sz="2000" dirty="0">
                      <a:latin typeface="Arial" pitchFamily="34" charset="0"/>
                      <a:cs typeface="Arial" pitchFamily="34" charset="0"/>
                    </a:endParaRPr>
                  </a:p>
                  <a:p>
                    <a:r>
                      <a:rPr lang="en-US" sz="2000" dirty="0">
                        <a:latin typeface="Arial" pitchFamily="34" charset="0"/>
                        <a:cs typeface="Arial" pitchFamily="34" charset="0"/>
                      </a:rPr>
                      <a:t>Find a proper representation of 3D geometry with the following properties :</a:t>
                    </a:r>
                  </a:p>
                  <a:p>
                    <a:pPr>
                      <a:buFont typeface="Arial" pitchFamily="34" charset="0"/>
                      <a:buChar char="•"/>
                    </a:pPr>
                    <a:r>
                      <a:rPr lang="en-US" sz="2000" dirty="0">
                        <a:latin typeface="Arial" pitchFamily="34" charset="0"/>
                        <a:cs typeface="Arial" pitchFamily="34" charset="0"/>
                      </a:rPr>
                      <a:t> spans a space of 3D models (buildings)</a:t>
                    </a:r>
                  </a:p>
                  <a:p>
                    <a:pPr>
                      <a:buFont typeface="Arial" pitchFamily="34" charset="0"/>
                      <a:buChar char="•"/>
                    </a:pPr>
                    <a:r>
                      <a:rPr lang="en-US" sz="2000" dirty="0">
                        <a:latin typeface="Arial" pitchFamily="34" charset="0"/>
                        <a:cs typeface="Arial" pitchFamily="34" charset="0"/>
                      </a:rPr>
                      <a:t> compact representation</a:t>
                    </a:r>
                  </a:p>
                  <a:p>
                    <a:pPr>
                      <a:buFont typeface="Arial" pitchFamily="34" charset="0"/>
                      <a:buChar char="•"/>
                    </a:pPr>
                    <a:r>
                      <a:rPr lang="en-US" sz="2000" dirty="0">
                        <a:latin typeface="Arial" pitchFamily="34" charset="0"/>
                        <a:cs typeface="Arial" pitchFamily="34" charset="0"/>
                      </a:rPr>
                      <a:t> highly flexible</a:t>
                    </a:r>
                  </a:p>
                  <a:p>
                    <a:pPr>
                      <a:buFont typeface="Arial" pitchFamily="34" charset="0"/>
                      <a:buChar char="•"/>
                    </a:pPr>
                    <a:r>
                      <a:rPr lang="en-US" sz="2000" dirty="0">
                        <a:latin typeface="Arial" pitchFamily="34" charset="0"/>
                        <a:cs typeface="Arial" pitchFamily="34" charset="0"/>
                      </a:rPr>
                      <a:t> semantic information</a:t>
                    </a:r>
                  </a:p>
                  <a:p>
                    <a:pPr>
                      <a:buFont typeface="Arial" pitchFamily="34" charset="0"/>
                      <a:buChar char="•"/>
                    </a:pPr>
                    <a:r>
                      <a:rPr lang="en-US" sz="2000" dirty="0">
                        <a:latin typeface="Arial" pitchFamily="34" charset="0"/>
                        <a:cs typeface="Arial" pitchFamily="34" charset="0"/>
                      </a:rPr>
                      <a:t> highly structured</a:t>
                    </a:r>
                  </a:p>
                  <a:p>
                    <a:pPr>
                      <a:buFont typeface="Arial" pitchFamily="34" charset="0"/>
                      <a:buChar char="•"/>
                    </a:pPr>
                    <a:endParaRPr lang="en-US" sz="2000" dirty="0">
                      <a:latin typeface="Arial" pitchFamily="34" charset="0"/>
                      <a:cs typeface="Arial" pitchFamily="34" charset="0"/>
                    </a:endParaRPr>
                  </a:p>
                  <a:p>
                    <a:r>
                      <a:rPr lang="en-US" sz="2000" dirty="0">
                        <a:latin typeface="Arial" pitchFamily="34" charset="0"/>
                        <a:cs typeface="Arial" pitchFamily="34" charset="0"/>
                      </a:rPr>
                      <a:t>In order to perform efficiently : </a:t>
                    </a:r>
                  </a:p>
                  <a:p>
                    <a:pPr>
                      <a:buFont typeface="Arial" pitchFamily="34" charset="0"/>
                      <a:buChar char="•"/>
                    </a:pPr>
                    <a:r>
                      <a:rPr lang="en-US" sz="2000" dirty="0">
                        <a:latin typeface="Arial" pitchFamily="34" charset="0"/>
                        <a:cs typeface="Arial" pitchFamily="34" charset="0"/>
                      </a:rPr>
                      <a:t> 3D reconstruction of a building from a single 2D image</a:t>
                    </a:r>
                  </a:p>
                  <a:p>
                    <a:pPr>
                      <a:buFont typeface="Arial" pitchFamily="34" charset="0"/>
                      <a:buChar char="•"/>
                    </a:pPr>
                    <a:r>
                      <a:rPr lang="en-US" sz="2000" dirty="0">
                        <a:latin typeface="Arial" pitchFamily="34" charset="0"/>
                        <a:cs typeface="Arial" pitchFamily="34" charset="0"/>
                      </a:rPr>
                      <a:t> Large scale reconstruction of a whole city</a:t>
                    </a:r>
                  </a:p>
                  <a:p>
                    <a:pPr>
                      <a:buFont typeface="Arial" pitchFamily="34" charset="0"/>
                      <a:buChar char="•"/>
                    </a:pPr>
                    <a:endParaRPr lang="en-US" sz="2000" dirty="0">
                      <a:latin typeface="Arial" pitchFamily="34" charset="0"/>
                      <a:cs typeface="Arial" pitchFamily="34" charset="0"/>
                    </a:endParaRPr>
                  </a:p>
                  <a:p>
                    <a:pPr>
                      <a:buFont typeface="Arial" pitchFamily="34" charset="0"/>
                      <a:buChar char="•"/>
                    </a:pPr>
                    <a:endParaRPr lang="en-US" sz="2000" dirty="0">
                      <a:latin typeface="Arial" pitchFamily="34" charset="0"/>
                      <a:cs typeface="Arial" pitchFamily="34" charset="0"/>
                    </a:endParaRPr>
                  </a:p>
                  <a:p>
                    <a:r>
                      <a:rPr lang="en-US" sz="3200" b="1" dirty="0">
                        <a:latin typeface="Arial" pitchFamily="34" charset="0"/>
                        <a:cs typeface="Arial" pitchFamily="34" charset="0"/>
                      </a:rPr>
                      <a:t>Applications </a:t>
                    </a:r>
                  </a:p>
                  <a:p>
                    <a:endParaRPr lang="en-US" sz="2000"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Video Games</a:t>
                    </a:r>
                  </a:p>
                  <a:p>
                    <a:pPr>
                      <a:buFont typeface="Arial" pitchFamily="34" charset="0"/>
                      <a:buChar char="•"/>
                    </a:pPr>
                    <a:r>
                      <a:rPr lang="en-US" sz="2000" dirty="0">
                        <a:latin typeface="Arial" pitchFamily="34" charset="0"/>
                        <a:cs typeface="Arial" pitchFamily="34" charset="0"/>
                      </a:rPr>
                      <a:t>Cinema</a:t>
                    </a:r>
                  </a:p>
                  <a:p>
                    <a:pPr>
                      <a:buFont typeface="Arial" pitchFamily="34" charset="0"/>
                      <a:buChar char="•"/>
                    </a:pPr>
                    <a:r>
                      <a:rPr lang="en-US" sz="2000" dirty="0">
                        <a:latin typeface="Arial" pitchFamily="34" charset="0"/>
                        <a:cs typeface="Arial" pitchFamily="34" charset="0"/>
                      </a:rPr>
                      <a:t>Online 3D applications </a:t>
                    </a:r>
                  </a:p>
                  <a:p>
                    <a:pPr>
                      <a:buFont typeface="Arial" pitchFamily="34" charset="0"/>
                      <a:buChar char="•"/>
                    </a:pPr>
                    <a:r>
                      <a:rPr lang="en-US" sz="2000" dirty="0">
                        <a:latin typeface="Arial" pitchFamily="34" charset="0"/>
                        <a:cs typeface="Arial" pitchFamily="34" charset="0"/>
                      </a:rPr>
                      <a:t> Architecture design and prototyping</a:t>
                    </a:r>
                  </a:p>
                </p:txBody>
              </p:sp>
              <p:grpSp>
                <p:nvGrpSpPr>
                  <p:cNvPr id="67" name="Group 66"/>
                  <p:cNvGrpSpPr/>
                  <p:nvPr/>
                </p:nvGrpSpPr>
                <p:grpSpPr>
                  <a:xfrm>
                    <a:off x="6407120" y="17997507"/>
                    <a:ext cx="3643338" cy="2286016"/>
                    <a:chOff x="6549996" y="17926069"/>
                    <a:chExt cx="3643338" cy="2250341"/>
                  </a:xfrm>
                </p:grpSpPr>
                <p:pic>
                  <p:nvPicPr>
                    <p:cNvPr id="1029" name="Picture 5" descr="C:\PhD\data\cellPhone\DSC00072.JPG"/>
                    <p:cNvPicPr>
                      <a:picLocks noChangeAspect="1" noChangeArrowheads="1"/>
                    </p:cNvPicPr>
                    <p:nvPr/>
                  </p:nvPicPr>
                  <p:blipFill>
                    <a:blip r:embed="rId27" cstate="print"/>
                    <a:srcRect/>
                    <a:stretch>
                      <a:fillRect/>
                    </a:stretch>
                  </p:blipFill>
                  <p:spPr bwMode="auto">
                    <a:xfrm>
                      <a:off x="6549996" y="17926069"/>
                      <a:ext cx="2000265" cy="15001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4" descr="C:\PhD\data\kostas\Place St George\IMG_6300.JPG"/>
                    <p:cNvPicPr>
                      <a:picLocks noChangeAspect="1" noChangeArrowheads="1"/>
                    </p:cNvPicPr>
                    <p:nvPr/>
                  </p:nvPicPr>
                  <p:blipFill>
                    <a:blip r:embed="rId28" cstate="print"/>
                    <a:srcRect/>
                    <a:stretch>
                      <a:fillRect/>
                    </a:stretch>
                  </p:blipFill>
                  <p:spPr bwMode="auto">
                    <a:xfrm>
                      <a:off x="7335814" y="18426135"/>
                      <a:ext cx="1809705" cy="13573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3" descr="C:\PhD\data\kostas\Place Monge\IMG_6293.JPG"/>
                    <p:cNvPicPr>
                      <a:picLocks noChangeAspect="1" noChangeArrowheads="1"/>
                    </p:cNvPicPr>
                    <p:nvPr/>
                  </p:nvPicPr>
                  <p:blipFill>
                    <a:blip r:embed="rId29" cstate="print"/>
                    <a:srcRect/>
                    <a:stretch>
                      <a:fillRect/>
                    </a:stretch>
                  </p:blipFill>
                  <p:spPr bwMode="auto">
                    <a:xfrm>
                      <a:off x="8335946" y="18783325"/>
                      <a:ext cx="1857388" cy="13930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grpSp>
            <p:grpSp>
              <p:nvGrpSpPr>
                <p:cNvPr id="77" name="Group 76"/>
                <p:cNvGrpSpPr/>
                <p:nvPr/>
              </p:nvGrpSpPr>
              <p:grpSpPr>
                <a:xfrm>
                  <a:off x="10586243" y="13175442"/>
                  <a:ext cx="7822461" cy="7713383"/>
                  <a:chOff x="10586243" y="13175442"/>
                  <a:chExt cx="7822461" cy="7713383"/>
                </a:xfrm>
              </p:grpSpPr>
              <p:sp>
                <p:nvSpPr>
                  <p:cNvPr id="127" name="TextBox 126"/>
                  <p:cNvSpPr txBox="1"/>
                  <p:nvPr/>
                </p:nvSpPr>
                <p:spPr>
                  <a:xfrm>
                    <a:off x="10907714" y="13496913"/>
                    <a:ext cx="7500990" cy="7294305"/>
                  </a:xfrm>
                  <a:prstGeom prst="rect">
                    <a:avLst/>
                  </a:prstGeom>
                  <a:noFill/>
                </p:spPr>
                <p:txBody>
                  <a:bodyPr wrap="square" rtlCol="0">
                    <a:spAutoFit/>
                  </a:bodyPr>
                  <a:lstStyle/>
                  <a:p>
                    <a:r>
                      <a:rPr lang="en-US" sz="3600" b="1" dirty="0"/>
                      <a:t> </a:t>
                    </a:r>
                    <a:r>
                      <a:rPr lang="en-US" sz="3200" b="1" dirty="0">
                        <a:latin typeface="Arial" pitchFamily="34" charset="0"/>
                        <a:cs typeface="Arial" pitchFamily="34" charset="0"/>
                      </a:rPr>
                      <a:t>Research on Shape Grammars</a:t>
                    </a:r>
                  </a:p>
                  <a:p>
                    <a:endParaRPr lang="en-US" sz="2000" b="1" dirty="0">
                      <a:latin typeface="Arial" pitchFamily="34" charset="0"/>
                      <a:cs typeface="Arial" pitchFamily="34" charset="0"/>
                    </a:endParaRPr>
                  </a:p>
                  <a:p>
                    <a:r>
                      <a:rPr lang="en-US" sz="2000" i="1" u="sng" dirty="0">
                        <a:latin typeface="Arial" pitchFamily="34" charset="0"/>
                        <a:cs typeface="Arial" pitchFamily="34" charset="0"/>
                      </a:rPr>
                      <a:t>Generic Definition</a:t>
                    </a:r>
                    <a:r>
                      <a:rPr lang="en-US" sz="2000" dirty="0">
                        <a:latin typeface="Arial" pitchFamily="34" charset="0"/>
                        <a:cs typeface="Arial" pitchFamily="34" charset="0"/>
                      </a:rPr>
                      <a:t> : a shape grammar is a made of</a:t>
                    </a:r>
                  </a:p>
                  <a:p>
                    <a:pPr>
                      <a:buFont typeface="Arial" pitchFamily="34" charset="0"/>
                      <a:buChar char="•"/>
                    </a:pPr>
                    <a:r>
                      <a:rPr lang="en-US" sz="2000" dirty="0">
                        <a:latin typeface="Arial" pitchFamily="34" charset="0"/>
                        <a:cs typeface="Arial" pitchFamily="34" charset="0"/>
                      </a:rPr>
                      <a:t> An axiom shape</a:t>
                    </a:r>
                  </a:p>
                  <a:p>
                    <a:pPr>
                      <a:buFont typeface="Arial" pitchFamily="34" charset="0"/>
                      <a:buChar char="•"/>
                    </a:pPr>
                    <a:r>
                      <a:rPr lang="en-US" sz="2000" dirty="0">
                        <a:latin typeface="Arial" pitchFamily="34" charset="0"/>
                        <a:cs typeface="Arial" pitchFamily="34" charset="0"/>
                      </a:rPr>
                      <a:t> Basic shapes</a:t>
                    </a:r>
                  </a:p>
                  <a:p>
                    <a:pPr>
                      <a:buFont typeface="Arial" pitchFamily="34" charset="0"/>
                      <a:buChar char="•"/>
                    </a:pPr>
                    <a:r>
                      <a:rPr lang="en-US" sz="2000" dirty="0">
                        <a:latin typeface="Arial" pitchFamily="34" charset="0"/>
                        <a:cs typeface="Arial" pitchFamily="34" charset="0"/>
                      </a:rPr>
                      <a:t> Rules</a:t>
                    </a:r>
                  </a:p>
                  <a:p>
                    <a:pPr algn="just"/>
                    <a:endParaRPr lang="en-US" sz="2000" dirty="0">
                      <a:latin typeface="Arial" pitchFamily="34" charset="0"/>
                      <a:cs typeface="Arial" pitchFamily="34" charset="0"/>
                    </a:endParaRPr>
                  </a:p>
                  <a:p>
                    <a:pPr algn="just"/>
                    <a:r>
                      <a:rPr lang="en-US" sz="2000" dirty="0">
                        <a:latin typeface="Arial" pitchFamily="34" charset="0"/>
                        <a:cs typeface="Arial" pitchFamily="34" charset="0"/>
                      </a:rPr>
                      <a:t>Starting from the </a:t>
                    </a:r>
                    <a:r>
                      <a:rPr lang="en-US" sz="2000" b="1" i="1" dirty="0">
                        <a:latin typeface="Arial" pitchFamily="34" charset="0"/>
                        <a:cs typeface="Arial" pitchFamily="34" charset="0"/>
                      </a:rPr>
                      <a:t>axiom</a:t>
                    </a:r>
                    <a:r>
                      <a:rPr lang="en-US" sz="2000" dirty="0">
                        <a:latin typeface="Arial" pitchFamily="34" charset="0"/>
                        <a:cs typeface="Arial" pitchFamily="34" charset="0"/>
                      </a:rPr>
                      <a:t> a sequence of </a:t>
                    </a:r>
                    <a:r>
                      <a:rPr lang="en-US" sz="2000" b="1" i="1" dirty="0">
                        <a:latin typeface="Arial" pitchFamily="34" charset="0"/>
                        <a:cs typeface="Arial" pitchFamily="34" charset="0"/>
                      </a:rPr>
                      <a:t>rules</a:t>
                    </a:r>
                    <a:r>
                      <a:rPr lang="en-US" sz="2000" dirty="0">
                        <a:latin typeface="Arial" pitchFamily="34" charset="0"/>
                        <a:cs typeface="Arial" pitchFamily="34" charset="0"/>
                      </a:rPr>
                      <a:t> is applied to create a complex shape. </a:t>
                    </a:r>
                  </a:p>
                  <a:p>
                    <a:pPr algn="just"/>
                    <a:endParaRPr lang="en-US" sz="2000" dirty="0">
                      <a:latin typeface="Arial" pitchFamily="34" charset="0"/>
                      <a:cs typeface="Arial" pitchFamily="34" charset="0"/>
                    </a:endParaRPr>
                  </a:p>
                  <a:p>
                    <a:pPr algn="just"/>
                    <a:r>
                      <a:rPr lang="en-US" sz="2000" i="1" u="sng" dirty="0">
                        <a:latin typeface="Arial" pitchFamily="34" charset="0"/>
                        <a:cs typeface="Arial" pitchFamily="34" charset="0"/>
                      </a:rPr>
                      <a:t>Contribution</a:t>
                    </a:r>
                    <a:r>
                      <a:rPr lang="en-US" sz="2000" i="1" dirty="0">
                        <a:latin typeface="Arial" pitchFamily="34" charset="0"/>
                        <a:cs typeface="Arial" pitchFamily="34" charset="0"/>
                      </a:rPr>
                      <a:t> </a:t>
                    </a:r>
                    <a:r>
                      <a:rPr lang="en-US" sz="2000" dirty="0">
                        <a:latin typeface="Arial" pitchFamily="34" charset="0"/>
                        <a:cs typeface="Arial" pitchFamily="34" charset="0"/>
                      </a:rPr>
                      <a:t>:</a:t>
                    </a:r>
                  </a:p>
                  <a:p>
                    <a:pPr algn="just"/>
                    <a:r>
                      <a:rPr lang="en-US" sz="2000" dirty="0">
                        <a:latin typeface="Arial" pitchFamily="34" charset="0"/>
                        <a:cs typeface="Arial" pitchFamily="34" charset="0"/>
                      </a:rPr>
                      <a:t>We record a shape as a tree made of </a:t>
                    </a:r>
                    <a:r>
                      <a:rPr lang="en-US" sz="2000" b="1" i="1" dirty="0">
                        <a:latin typeface="Arial" pitchFamily="34" charset="0"/>
                        <a:cs typeface="Arial" pitchFamily="34" charset="0"/>
                      </a:rPr>
                      <a:t>basic shapes</a:t>
                    </a:r>
                    <a:r>
                      <a:rPr lang="en-US" sz="2000" dirty="0">
                        <a:latin typeface="Arial" pitchFamily="34" charset="0"/>
                        <a:cs typeface="Arial" pitchFamily="34" charset="0"/>
                      </a:rPr>
                      <a:t>. Each node of the tree is associated to a </a:t>
                    </a:r>
                    <a:r>
                      <a:rPr lang="en-US" sz="2000" b="1" i="1" dirty="0">
                        <a:latin typeface="Arial" pitchFamily="34" charset="0"/>
                        <a:cs typeface="Arial" pitchFamily="34" charset="0"/>
                      </a:rPr>
                      <a:t>scope </a:t>
                    </a:r>
                    <a:r>
                      <a:rPr lang="en-US" sz="2000" dirty="0">
                        <a:latin typeface="Arial" pitchFamily="34" charset="0"/>
                        <a:cs typeface="Arial" pitchFamily="34" charset="0"/>
                      </a:rPr>
                      <a:t>which provides a local frame. </a:t>
                    </a:r>
                  </a:p>
                  <a:p>
                    <a:pPr algn="just"/>
                    <a:endParaRPr lang="en-US" sz="2000" dirty="0">
                      <a:latin typeface="Arial" pitchFamily="34" charset="0"/>
                      <a:cs typeface="Arial" pitchFamily="34" charset="0"/>
                    </a:endParaRPr>
                  </a:p>
                  <a:p>
                    <a:pPr algn="just"/>
                    <a:r>
                      <a:rPr lang="en-US" sz="2000" dirty="0">
                        <a:latin typeface="Arial" pitchFamily="34" charset="0"/>
                        <a:cs typeface="Arial" pitchFamily="34" charset="0"/>
                      </a:rPr>
                      <a:t>A rule adds children to a node, and defined their scopes. The defined rules comes from generic shape operators such as :</a:t>
                    </a:r>
                  </a:p>
                  <a:p>
                    <a:pPr algn="just"/>
                    <a:endParaRPr lang="en-US" sz="2000" dirty="0">
                      <a:latin typeface="Arial" pitchFamily="34" charset="0"/>
                      <a:cs typeface="Arial" pitchFamily="34" charset="0"/>
                    </a:endParaRPr>
                  </a:p>
                  <a:p>
                    <a:pPr algn="just">
                      <a:buFont typeface="Arial" pitchFamily="34" charset="0"/>
                      <a:buChar char="•"/>
                    </a:pPr>
                    <a:r>
                      <a:rPr lang="en-US" sz="2000" dirty="0">
                        <a:latin typeface="Arial" pitchFamily="34" charset="0"/>
                        <a:cs typeface="Arial" pitchFamily="34" charset="0"/>
                      </a:rPr>
                      <a:t> Split</a:t>
                    </a:r>
                  </a:p>
                  <a:p>
                    <a:pPr algn="just">
                      <a:buFont typeface="Arial" pitchFamily="34" charset="0"/>
                      <a:buChar char="•"/>
                    </a:pPr>
                    <a:r>
                      <a:rPr lang="en-US" sz="2000" dirty="0">
                        <a:latin typeface="Arial" pitchFamily="34" charset="0"/>
                        <a:cs typeface="Arial" pitchFamily="34" charset="0"/>
                      </a:rPr>
                      <a:t>Extrude (2D to 3D)</a:t>
                    </a:r>
                  </a:p>
                  <a:p>
                    <a:pPr algn="just">
                      <a:buFont typeface="Arial" pitchFamily="34" charset="0"/>
                      <a:buChar char="•"/>
                    </a:pPr>
                    <a:r>
                      <a:rPr lang="en-US" sz="2000" dirty="0">
                        <a:latin typeface="Arial" pitchFamily="34" charset="0"/>
                        <a:cs typeface="Arial" pitchFamily="34" charset="0"/>
                      </a:rPr>
                      <a:t> Facade (3D to 2D)</a:t>
                    </a:r>
                  </a:p>
                  <a:p>
                    <a:pPr algn="just">
                      <a:buFont typeface="Arial" pitchFamily="34" charset="0"/>
                      <a:buChar char="•"/>
                    </a:pPr>
                    <a:endParaRPr lang="en-US" sz="3200" dirty="0"/>
                  </a:p>
                </p:txBody>
              </p:sp>
              <p:sp>
                <p:nvSpPr>
                  <p:cNvPr id="72" name="Rounded Rectangle 71"/>
                  <p:cNvSpPr/>
                  <p:nvPr/>
                </p:nvSpPr>
                <p:spPr>
                  <a:xfrm>
                    <a:off x="10586243" y="13175442"/>
                    <a:ext cx="7733164" cy="771338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2478030" y="21355093"/>
                  <a:ext cx="7733164" cy="8143932"/>
                  <a:chOff x="2478030" y="21355093"/>
                  <a:chExt cx="7733164" cy="8143932"/>
                </a:xfrm>
              </p:grpSpPr>
              <p:grpSp>
                <p:nvGrpSpPr>
                  <p:cNvPr id="207" name="Group 206"/>
                  <p:cNvGrpSpPr/>
                  <p:nvPr/>
                </p:nvGrpSpPr>
                <p:grpSpPr>
                  <a:xfrm>
                    <a:off x="2797725" y="21795229"/>
                    <a:ext cx="7297126" cy="6471374"/>
                    <a:chOff x="2835220" y="21783721"/>
                    <a:chExt cx="7358114" cy="6302164"/>
                  </a:xfrm>
                </p:grpSpPr>
                <p:grpSp>
                  <p:nvGrpSpPr>
                    <p:cNvPr id="206" name="Group 205"/>
                    <p:cNvGrpSpPr/>
                    <p:nvPr/>
                  </p:nvGrpSpPr>
                  <p:grpSpPr>
                    <a:xfrm>
                      <a:off x="2978096" y="25569935"/>
                      <a:ext cx="7072362" cy="2515950"/>
                      <a:chOff x="2978096" y="25569935"/>
                      <a:chExt cx="7072362" cy="2515950"/>
                    </a:xfrm>
                  </p:grpSpPr>
                  <p:pic>
                    <p:nvPicPr>
                      <p:cNvPr id="1027" name="Picture 3" descr="C:\PhD\Documents\Results\06-08\district_09_06_08.png"/>
                      <p:cNvPicPr>
                        <a:picLocks noChangeAspect="1" noChangeArrowheads="1"/>
                      </p:cNvPicPr>
                      <p:nvPr/>
                    </p:nvPicPr>
                    <p:blipFill>
                      <a:blip r:embed="rId30" cstate="print"/>
                      <a:srcRect/>
                      <a:stretch>
                        <a:fillRect/>
                      </a:stretch>
                    </p:blipFill>
                    <p:spPr bwMode="auto">
                      <a:xfrm>
                        <a:off x="6549996" y="25569935"/>
                        <a:ext cx="3500462" cy="2515950"/>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pic>
                    <p:nvPicPr>
                      <p:cNvPr id="1026" name="Picture 2" descr="C:\PhD\Documents\Results\building_09_06_08.png"/>
                      <p:cNvPicPr>
                        <a:picLocks noChangeAspect="1" noChangeArrowheads="1"/>
                      </p:cNvPicPr>
                      <p:nvPr/>
                    </p:nvPicPr>
                    <p:blipFill>
                      <a:blip r:embed="rId31" cstate="print"/>
                      <a:srcRect/>
                      <a:stretch>
                        <a:fillRect/>
                      </a:stretch>
                    </p:blipFill>
                    <p:spPr bwMode="auto">
                      <a:xfrm>
                        <a:off x="2978096" y="25577746"/>
                        <a:ext cx="3551210" cy="25003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204" name="TextBox 203"/>
                    <p:cNvSpPr txBox="1"/>
                    <p:nvPr/>
                  </p:nvSpPr>
                  <p:spPr>
                    <a:xfrm>
                      <a:off x="2835220" y="21783721"/>
                      <a:ext cx="7358114" cy="3539430"/>
                    </a:xfrm>
                    <a:prstGeom prst="rect">
                      <a:avLst/>
                    </a:prstGeom>
                    <a:noFill/>
                  </p:spPr>
                  <p:txBody>
                    <a:bodyPr wrap="square" rtlCol="0">
                      <a:spAutoFit/>
                    </a:bodyPr>
                    <a:lstStyle/>
                    <a:p>
                      <a:r>
                        <a:rPr lang="en-US" sz="3200" b="1" dirty="0">
                          <a:latin typeface="Arial" pitchFamily="34" charset="0"/>
                          <a:cs typeface="Arial" pitchFamily="34" charset="0"/>
                        </a:rPr>
                        <a:t>Current Results : </a:t>
                      </a:r>
                    </a:p>
                    <a:p>
                      <a:r>
                        <a:rPr lang="en-US" sz="3200" b="1" dirty="0">
                          <a:latin typeface="Arial" pitchFamily="34" charset="0"/>
                          <a:cs typeface="Arial" pitchFamily="34" charset="0"/>
                        </a:rPr>
                        <a:t>grammar based building generation</a:t>
                      </a:r>
                    </a:p>
                    <a:p>
                      <a:endParaRPr lang="en-US" sz="2000" b="1"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 Implementation of a generic shape grammar for architecture</a:t>
                      </a:r>
                    </a:p>
                    <a:p>
                      <a:pPr>
                        <a:buFont typeface="Arial" pitchFamily="34" charset="0"/>
                        <a:buChar char="•"/>
                      </a:pPr>
                      <a:endParaRPr lang="en-US" sz="2000"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 Architectural survey of different styles in Paris [3] + data acquisition, supervised by Eric Mathieu.</a:t>
                      </a:r>
                    </a:p>
                    <a:p>
                      <a:pPr>
                        <a:buFont typeface="Arial" pitchFamily="34" charset="0"/>
                        <a:buChar char="•"/>
                      </a:pPr>
                      <a:endParaRPr lang="en-US" sz="2000"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 Implementation of  a specific grammar for </a:t>
                      </a:r>
                      <a:r>
                        <a:rPr lang="en-US" sz="2000" dirty="0" err="1">
                          <a:latin typeface="Arial" pitchFamily="34" charset="0"/>
                          <a:cs typeface="Arial" pitchFamily="34" charset="0"/>
                        </a:rPr>
                        <a:t>Haussmannian</a:t>
                      </a:r>
                      <a:r>
                        <a:rPr lang="en-US" sz="2000" dirty="0">
                          <a:latin typeface="Arial" pitchFamily="34" charset="0"/>
                          <a:cs typeface="Arial" pitchFamily="34" charset="0"/>
                        </a:rPr>
                        <a:t>-like buildings</a:t>
                      </a:r>
                      <a:endParaRPr lang="en-US" sz="2000" b="1" dirty="0">
                        <a:latin typeface="Arial" pitchFamily="34" charset="0"/>
                        <a:cs typeface="Arial" pitchFamily="34" charset="0"/>
                      </a:endParaRPr>
                    </a:p>
                  </p:txBody>
                </p:sp>
              </p:grpSp>
              <p:sp>
                <p:nvSpPr>
                  <p:cNvPr id="74" name="Rounded Rectangle 73"/>
                  <p:cNvSpPr/>
                  <p:nvPr/>
                </p:nvSpPr>
                <p:spPr>
                  <a:xfrm>
                    <a:off x="2478030" y="21355093"/>
                    <a:ext cx="7733164" cy="814393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0586243" y="21355093"/>
                  <a:ext cx="7733164" cy="8143932"/>
                  <a:chOff x="10586243" y="21355093"/>
                  <a:chExt cx="7733164" cy="8143932"/>
                </a:xfrm>
              </p:grpSpPr>
              <p:sp>
                <p:nvSpPr>
                  <p:cNvPr id="213" name="TextBox 212"/>
                  <p:cNvSpPr txBox="1"/>
                  <p:nvPr/>
                </p:nvSpPr>
                <p:spPr>
                  <a:xfrm>
                    <a:off x="11009740" y="21743306"/>
                    <a:ext cx="7185886" cy="7540526"/>
                  </a:xfrm>
                  <a:prstGeom prst="rect">
                    <a:avLst/>
                  </a:prstGeom>
                  <a:noFill/>
                </p:spPr>
                <p:txBody>
                  <a:bodyPr wrap="square" rtlCol="0">
                    <a:spAutoFit/>
                  </a:bodyPr>
                  <a:lstStyle/>
                  <a:p>
                    <a:r>
                      <a:rPr lang="en-US" sz="3200" b="1" dirty="0">
                        <a:latin typeface="Arial" pitchFamily="34" charset="0"/>
                        <a:cs typeface="Arial" pitchFamily="34" charset="0"/>
                      </a:rPr>
                      <a:t>Future Work</a:t>
                    </a:r>
                  </a:p>
                  <a:p>
                    <a:endParaRPr lang="en-US" sz="2000" b="1"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 Fully functional grammar (complex roofs, balconies,…)</a:t>
                    </a:r>
                  </a:p>
                  <a:p>
                    <a:pPr>
                      <a:buFont typeface="Arial" pitchFamily="34" charset="0"/>
                      <a:buChar char="•"/>
                    </a:pPr>
                    <a:endParaRPr lang="en-US" sz="2000"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 Design a grammar for each studied architectural style from the 17</a:t>
                    </a:r>
                    <a:r>
                      <a:rPr lang="en-US" sz="2000" baseline="30000" dirty="0">
                        <a:latin typeface="Arial" pitchFamily="34" charset="0"/>
                        <a:cs typeface="Arial" pitchFamily="34" charset="0"/>
                      </a:rPr>
                      <a:t>th</a:t>
                    </a:r>
                    <a:r>
                      <a:rPr lang="en-US" sz="2000" dirty="0">
                        <a:latin typeface="Arial" pitchFamily="34" charset="0"/>
                        <a:cs typeface="Arial" pitchFamily="34" charset="0"/>
                      </a:rPr>
                      <a:t> century to the early 20</a:t>
                    </a:r>
                    <a:r>
                      <a:rPr lang="en-US" sz="2000" baseline="30000" dirty="0">
                        <a:latin typeface="Arial" pitchFamily="34" charset="0"/>
                        <a:cs typeface="Arial" pitchFamily="34" charset="0"/>
                      </a:rPr>
                      <a:t>th</a:t>
                    </a:r>
                    <a:r>
                      <a:rPr lang="en-US" sz="2000" dirty="0">
                        <a:latin typeface="Arial" pitchFamily="34" charset="0"/>
                        <a:cs typeface="Arial" pitchFamily="34" charset="0"/>
                      </a:rPr>
                      <a:t> century</a:t>
                    </a:r>
                  </a:p>
                  <a:p>
                    <a:pPr>
                      <a:buFont typeface="Arial" pitchFamily="34" charset="0"/>
                      <a:buChar char="•"/>
                    </a:pPr>
                    <a:endParaRPr lang="en-US" sz="2000"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 Image-based reconstruction of a building, assuming that the camera is calibrated. This problem is to be formulated as a discrete optimization, involving machine learning as well as  low and mid level computer vision.</a:t>
                    </a:r>
                  </a:p>
                  <a:p>
                    <a:pPr>
                      <a:buFont typeface="Arial" pitchFamily="34" charset="0"/>
                      <a:buChar char="•"/>
                    </a:pPr>
                    <a:endParaRPr lang="en-US" sz="2000"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 Learning the grammar rules of an architectural style from images.</a:t>
                    </a:r>
                  </a:p>
                  <a:p>
                    <a:pPr>
                      <a:buFont typeface="Arial" pitchFamily="34" charset="0"/>
                      <a:buChar char="•"/>
                    </a:pPr>
                    <a:endParaRPr lang="en-US" sz="2000" dirty="0">
                      <a:latin typeface="Arial" pitchFamily="34" charset="0"/>
                      <a:cs typeface="Arial" pitchFamily="34" charset="0"/>
                    </a:endParaRPr>
                  </a:p>
                  <a:p>
                    <a:endParaRPr lang="en-US" sz="2000" dirty="0">
                      <a:latin typeface="Arial" pitchFamily="34" charset="0"/>
                      <a:cs typeface="Arial" pitchFamily="34" charset="0"/>
                    </a:endParaRPr>
                  </a:p>
                  <a:p>
                    <a:r>
                      <a:rPr lang="en-US" sz="3200" b="1" dirty="0">
                        <a:latin typeface="Arial" pitchFamily="34" charset="0"/>
                        <a:cs typeface="Arial" pitchFamily="34" charset="0"/>
                      </a:rPr>
                      <a:t>Bibliography :</a:t>
                    </a:r>
                  </a:p>
                  <a:p>
                    <a:r>
                      <a:rPr lang="en-US" sz="2000" dirty="0">
                        <a:latin typeface="Arial" pitchFamily="34" charset="0"/>
                        <a:cs typeface="Arial" pitchFamily="34" charset="0"/>
                      </a:rPr>
                      <a:t>[1] </a:t>
                    </a:r>
                    <a:r>
                      <a:rPr lang="en-US" sz="2000" i="1" dirty="0">
                        <a:latin typeface="Arial" pitchFamily="34" charset="0"/>
                        <a:cs typeface="Arial" pitchFamily="34" charset="0"/>
                      </a:rPr>
                      <a:t>Introduction to shape and shape grammars</a:t>
                    </a:r>
                    <a:r>
                      <a:rPr lang="en-US" sz="2000" dirty="0">
                        <a:latin typeface="Arial" pitchFamily="34" charset="0"/>
                        <a:cs typeface="Arial" pitchFamily="34" charset="0"/>
                      </a:rPr>
                      <a:t>. </a:t>
                    </a:r>
                  </a:p>
                  <a:p>
                    <a:r>
                      <a:rPr lang="en-US" sz="2000" dirty="0">
                        <a:latin typeface="Arial" pitchFamily="34" charset="0"/>
                        <a:cs typeface="Arial" pitchFamily="34" charset="0"/>
                      </a:rPr>
                      <a:t>G. </a:t>
                    </a:r>
                    <a:r>
                      <a:rPr lang="en-US" sz="2000" dirty="0" err="1">
                        <a:latin typeface="Arial" pitchFamily="34" charset="0"/>
                        <a:cs typeface="Arial" pitchFamily="34" charset="0"/>
                      </a:rPr>
                      <a:t>Stiny</a:t>
                    </a:r>
                    <a:r>
                      <a:rPr lang="en-US" sz="2000" dirty="0">
                        <a:latin typeface="Arial" pitchFamily="34" charset="0"/>
                        <a:cs typeface="Arial" pitchFamily="34" charset="0"/>
                      </a:rPr>
                      <a:t>, Environment and Planning, 1980</a:t>
                    </a:r>
                  </a:p>
                  <a:p>
                    <a:r>
                      <a:rPr lang="en-US" sz="2000" dirty="0">
                        <a:latin typeface="Arial" pitchFamily="34" charset="0"/>
                        <a:cs typeface="Arial" pitchFamily="34" charset="0"/>
                      </a:rPr>
                      <a:t>[2] </a:t>
                    </a:r>
                    <a:r>
                      <a:rPr lang="en-US" sz="2000" i="1" dirty="0">
                        <a:latin typeface="Arial" pitchFamily="34" charset="0"/>
                        <a:cs typeface="Arial" pitchFamily="34" charset="0"/>
                      </a:rPr>
                      <a:t>Procedural Modeling of buildings</a:t>
                    </a:r>
                    <a:r>
                      <a:rPr lang="en-US" sz="2000" dirty="0">
                        <a:latin typeface="Arial" pitchFamily="34" charset="0"/>
                        <a:cs typeface="Arial" pitchFamily="34" charset="0"/>
                      </a:rPr>
                      <a:t>, P. </a:t>
                    </a:r>
                    <a:r>
                      <a:rPr lang="en-US" sz="2000" dirty="0" err="1">
                        <a:latin typeface="Arial" pitchFamily="34" charset="0"/>
                        <a:cs typeface="Arial" pitchFamily="34" charset="0"/>
                      </a:rPr>
                      <a:t>Müller</a:t>
                    </a:r>
                    <a:r>
                      <a:rPr lang="en-US" sz="2000" dirty="0">
                        <a:latin typeface="Arial" pitchFamily="34" charset="0"/>
                        <a:cs typeface="Arial" pitchFamily="34" charset="0"/>
                      </a:rPr>
                      <a:t>, P. </a:t>
                    </a:r>
                    <a:r>
                      <a:rPr lang="en-US" sz="2000" dirty="0" err="1">
                        <a:latin typeface="Arial" pitchFamily="34" charset="0"/>
                        <a:cs typeface="Arial" pitchFamily="34" charset="0"/>
                      </a:rPr>
                      <a:t>Wonka</a:t>
                    </a:r>
                    <a:r>
                      <a:rPr lang="en-US" sz="2000" dirty="0">
                        <a:latin typeface="Arial" pitchFamily="34" charset="0"/>
                        <a:cs typeface="Arial" pitchFamily="34" charset="0"/>
                      </a:rPr>
                      <a:t>, S. </a:t>
                    </a:r>
                    <a:r>
                      <a:rPr lang="en-US" sz="2000" dirty="0" err="1">
                        <a:latin typeface="Arial" pitchFamily="34" charset="0"/>
                        <a:cs typeface="Arial" pitchFamily="34" charset="0"/>
                      </a:rPr>
                      <a:t>Haegler</a:t>
                    </a:r>
                    <a:r>
                      <a:rPr lang="en-US" sz="2000" dirty="0">
                        <a:latin typeface="Arial" pitchFamily="34" charset="0"/>
                        <a:cs typeface="Arial" pitchFamily="34" charset="0"/>
                      </a:rPr>
                      <a:t>, A. Ulmer, L. Van </a:t>
                    </a:r>
                    <a:r>
                      <a:rPr lang="en-US" sz="2000" dirty="0" err="1">
                        <a:latin typeface="Arial" pitchFamily="34" charset="0"/>
                        <a:cs typeface="Arial" pitchFamily="34" charset="0"/>
                      </a:rPr>
                      <a:t>Gool</a:t>
                    </a:r>
                    <a:r>
                      <a:rPr lang="en-US" sz="2000" dirty="0">
                        <a:latin typeface="Arial" pitchFamily="34" charset="0"/>
                        <a:cs typeface="Arial" pitchFamily="34" charset="0"/>
                      </a:rPr>
                      <a:t>, SIGGRAPH 2006</a:t>
                    </a:r>
                    <a:endParaRPr lang="en-US" sz="2400" dirty="0">
                      <a:latin typeface="Arial" pitchFamily="34" charset="0"/>
                      <a:cs typeface="Arial" pitchFamily="34" charset="0"/>
                    </a:endParaRPr>
                  </a:p>
                  <a:p>
                    <a:r>
                      <a:rPr lang="en-US" sz="2000" dirty="0">
                        <a:latin typeface="Arial" pitchFamily="34" charset="0"/>
                        <a:cs typeface="Arial" pitchFamily="34" charset="0"/>
                      </a:rPr>
                      <a:t>[3] </a:t>
                    </a:r>
                    <a:r>
                      <a:rPr lang="en-US" sz="2000" i="1" dirty="0">
                        <a:latin typeface="Arial" pitchFamily="34" charset="0"/>
                        <a:cs typeface="Arial" pitchFamily="34" charset="0"/>
                      </a:rPr>
                      <a:t>Paris </a:t>
                    </a:r>
                    <a:r>
                      <a:rPr lang="en-US" sz="2000" i="1" dirty="0" err="1">
                        <a:latin typeface="Arial" pitchFamily="34" charset="0"/>
                        <a:cs typeface="Arial" pitchFamily="34" charset="0"/>
                      </a:rPr>
                      <a:t>XIXème</a:t>
                    </a:r>
                    <a:r>
                      <a:rPr lang="en-US" sz="2000" i="1" dirty="0">
                        <a:latin typeface="Arial" pitchFamily="34" charset="0"/>
                        <a:cs typeface="Arial" pitchFamily="34" charset="0"/>
                      </a:rPr>
                      <a:t> siècle, </a:t>
                    </a:r>
                    <a:r>
                      <a:rPr lang="en-US" sz="2000" i="1" dirty="0" err="1">
                        <a:latin typeface="Arial" pitchFamily="34" charset="0"/>
                        <a:cs typeface="Arial" pitchFamily="34" charset="0"/>
                      </a:rPr>
                      <a:t>L’immeuble</a:t>
                    </a:r>
                    <a:r>
                      <a:rPr lang="en-US" sz="2000" i="1" dirty="0">
                        <a:latin typeface="Arial" pitchFamily="34" charset="0"/>
                        <a:cs typeface="Arial" pitchFamily="34" charset="0"/>
                      </a:rPr>
                      <a:t> et la rue.</a:t>
                    </a:r>
                    <a:r>
                      <a:rPr lang="en-US" sz="2000" dirty="0">
                        <a:latin typeface="Arial" pitchFamily="34" charset="0"/>
                        <a:cs typeface="Arial" pitchFamily="34" charset="0"/>
                      </a:rPr>
                      <a:t> François </a:t>
                    </a:r>
                    <a:r>
                      <a:rPr lang="en-US" sz="2000" dirty="0" err="1">
                        <a:latin typeface="Arial" pitchFamily="34" charset="0"/>
                        <a:cs typeface="Arial" pitchFamily="34" charset="0"/>
                      </a:rPr>
                      <a:t>Loyer</a:t>
                    </a:r>
                    <a:r>
                      <a:rPr lang="en-US" sz="2000" dirty="0">
                        <a:latin typeface="Arial" pitchFamily="34" charset="0"/>
                        <a:cs typeface="Arial" pitchFamily="34" charset="0"/>
                      </a:rPr>
                      <a:t>, </a:t>
                    </a:r>
                  </a:p>
                  <a:p>
                    <a:r>
                      <a:rPr lang="en-US" sz="2000" dirty="0">
                        <a:latin typeface="Arial" pitchFamily="34" charset="0"/>
                        <a:cs typeface="Arial" pitchFamily="34" charset="0"/>
                      </a:rPr>
                      <a:t>Edition </a:t>
                    </a:r>
                    <a:r>
                      <a:rPr lang="en-US" sz="2000" dirty="0" err="1">
                        <a:latin typeface="Arial" pitchFamily="34" charset="0"/>
                        <a:cs typeface="Arial" pitchFamily="34" charset="0"/>
                      </a:rPr>
                      <a:t>Hazan</a:t>
                    </a:r>
                    <a:r>
                      <a:rPr lang="en-US" sz="2000" dirty="0">
                        <a:latin typeface="Arial" pitchFamily="34" charset="0"/>
                        <a:cs typeface="Arial" pitchFamily="34" charset="0"/>
                      </a:rPr>
                      <a:t>, 1994</a:t>
                    </a:r>
                  </a:p>
                </p:txBody>
              </p:sp>
              <p:sp>
                <p:nvSpPr>
                  <p:cNvPr id="75" name="Rounded Rectangle 74"/>
                  <p:cNvSpPr/>
                  <p:nvPr/>
                </p:nvSpPr>
                <p:spPr>
                  <a:xfrm>
                    <a:off x="10586243" y="21355093"/>
                    <a:ext cx="7733164" cy="814393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1034</TotalTime>
  <Words>575</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 Grammar and Image based 3D reconstruction of buildings</dc:title>
  <dc:creator>Olivier Teboul</dc:creator>
  <cp:lastModifiedBy>Clare Scallon (Vega Consulting LLC)</cp:lastModifiedBy>
  <cp:revision>125</cp:revision>
  <dcterms:created xsi:type="dcterms:W3CDTF">2008-06-09T08:59:06Z</dcterms:created>
  <dcterms:modified xsi:type="dcterms:W3CDTF">2016-08-05T16:54:20Z</dcterms:modified>
</cp:coreProperties>
</file>