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diagrams/data6.xml" ContentType="application/vnd.openxmlformats-officedocument.drawingml.diagramData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layout6.xml" ContentType="application/vnd.openxmlformats-officedocument.drawingml.diagramLayout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diagrams/data7.xml" ContentType="application/vnd.openxmlformats-officedocument.drawingml.diagramData+xml"/>
  <Override PartName="/ppt/notesSlides/notesSlide60.xml" ContentType="application/vnd.openxmlformats-officedocument.presentationml.notesSlide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21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40.xml" ContentType="application/vnd.openxmlformats-officedocument.presentationml.notesSlide+xml"/>
  <Override PartName="/ppt/diagrams/colors7.xml" ContentType="application/vnd.openxmlformats-officedocument.drawingml.diagramColor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handoutMasterIdLst>
    <p:handoutMasterId r:id="rId74"/>
  </p:handoutMasterIdLst>
  <p:sldIdLst>
    <p:sldId id="297" r:id="rId2"/>
    <p:sldId id="416" r:id="rId3"/>
    <p:sldId id="417" r:id="rId4"/>
    <p:sldId id="419" r:id="rId5"/>
    <p:sldId id="350" r:id="rId6"/>
    <p:sldId id="353" r:id="rId7"/>
    <p:sldId id="354" r:id="rId8"/>
    <p:sldId id="358" r:id="rId9"/>
    <p:sldId id="359" r:id="rId10"/>
    <p:sldId id="352" r:id="rId11"/>
    <p:sldId id="361" r:id="rId12"/>
    <p:sldId id="366" r:id="rId13"/>
    <p:sldId id="362" r:id="rId14"/>
    <p:sldId id="363" r:id="rId15"/>
    <p:sldId id="364" r:id="rId16"/>
    <p:sldId id="365" r:id="rId17"/>
    <p:sldId id="367" r:id="rId18"/>
    <p:sldId id="420" r:id="rId19"/>
    <p:sldId id="377" r:id="rId20"/>
    <p:sldId id="378" r:id="rId21"/>
    <p:sldId id="382" r:id="rId22"/>
    <p:sldId id="371" r:id="rId23"/>
    <p:sldId id="433" r:id="rId24"/>
    <p:sldId id="374" r:id="rId25"/>
    <p:sldId id="373" r:id="rId26"/>
    <p:sldId id="375" r:id="rId27"/>
    <p:sldId id="421" r:id="rId28"/>
    <p:sldId id="422" r:id="rId29"/>
    <p:sldId id="383" r:id="rId30"/>
    <p:sldId id="384" r:id="rId31"/>
    <p:sldId id="385" r:id="rId32"/>
    <p:sldId id="386" r:id="rId33"/>
    <p:sldId id="438" r:id="rId34"/>
    <p:sldId id="292" r:id="rId35"/>
    <p:sldId id="293" r:id="rId36"/>
    <p:sldId id="294" r:id="rId37"/>
    <p:sldId id="390" r:id="rId38"/>
    <p:sldId id="439" r:id="rId39"/>
    <p:sldId id="423" r:id="rId40"/>
    <p:sldId id="397" r:id="rId41"/>
    <p:sldId id="398" r:id="rId42"/>
    <p:sldId id="380" r:id="rId43"/>
    <p:sldId id="379" r:id="rId44"/>
    <p:sldId id="387" r:id="rId45"/>
    <p:sldId id="381" r:id="rId46"/>
    <p:sldId id="432" r:id="rId47"/>
    <p:sldId id="409" r:id="rId48"/>
    <p:sldId id="442" r:id="rId49"/>
    <p:sldId id="399" r:id="rId50"/>
    <p:sldId id="410" r:id="rId51"/>
    <p:sldId id="440" r:id="rId52"/>
    <p:sldId id="429" r:id="rId53"/>
    <p:sldId id="401" r:id="rId54"/>
    <p:sldId id="411" r:id="rId55"/>
    <p:sldId id="412" r:id="rId56"/>
    <p:sldId id="413" r:id="rId57"/>
    <p:sldId id="414" r:id="rId58"/>
    <p:sldId id="430" r:id="rId59"/>
    <p:sldId id="425" r:id="rId60"/>
    <p:sldId id="402" r:id="rId61"/>
    <p:sldId id="426" r:id="rId62"/>
    <p:sldId id="405" r:id="rId63"/>
    <p:sldId id="406" r:id="rId64"/>
    <p:sldId id="407" r:id="rId65"/>
    <p:sldId id="403" r:id="rId66"/>
    <p:sldId id="443" r:id="rId67"/>
    <p:sldId id="424" r:id="rId68"/>
    <p:sldId id="408" r:id="rId69"/>
    <p:sldId id="268" r:id="rId70"/>
    <p:sldId id="436" r:id="rId71"/>
    <p:sldId id="435" r:id="rId72"/>
  </p:sldIdLst>
  <p:sldSz cx="9144000" cy="6858000" type="screen4x3"/>
  <p:notesSz cx="6794500" cy="9918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AD1F"/>
    <a:srgbClr val="F8F8F8"/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77" autoAdjust="0"/>
    <p:restoredTop sz="74333" autoAdjust="0"/>
  </p:normalViewPr>
  <p:slideViewPr>
    <p:cSldViewPr>
      <p:cViewPr varScale="1">
        <p:scale>
          <a:sx n="80" d="100"/>
          <a:sy n="80" d="100"/>
        </p:scale>
        <p:origin x="-5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9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6DFAACC5-CC40-45B3-A536-A4B5F3856C78}" type="presOf" srcId="{5CEA5A3D-BDEE-4F66-AD61-42B21D7C4966}" destId="{44B0B419-69BB-437F-BD0E-ADE411A15C4C}" srcOrd="0" destOrd="0" presId="urn:microsoft.com/office/officeart/2005/8/layout/radial4"/>
    <dgm:cxn modelId="{A601075A-2E33-4945-BDD0-92B60004F81A}" type="presOf" srcId="{01042DFB-5086-4FA1-901C-D710205B2503}" destId="{4ACAF6F0-4B12-41A1-AF0D-B0B81D9DBFCD}" srcOrd="0" destOrd="0" presId="urn:microsoft.com/office/officeart/2005/8/layout/radial4"/>
    <dgm:cxn modelId="{F0C158B0-8C77-4478-8AC3-888C554A4D79}" type="presOf" srcId="{C135BF2B-8606-4E2C-9102-E14C3A0BA7E2}" destId="{5DAB878F-6F2D-4780-82D7-ECB9876461EB}" srcOrd="0" destOrd="0" presId="urn:microsoft.com/office/officeart/2005/8/layout/radial4"/>
    <dgm:cxn modelId="{40E65327-3DC7-4532-859A-EA2B07B1BC9D}" type="presOf" srcId="{149B2241-0C9F-4F4F-8E25-065450DC618F}" destId="{63253B0A-CC3B-48F5-B5CC-DC38D3E4F39C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CFA5B0A6-A76A-4C10-89ED-AF2576B17F84}" type="presOf" srcId="{C5B229A6-D8F3-420A-915A-ABA2DD4007A5}" destId="{42A2D2B3-B7A0-42C4-9DBF-1FC6BFEC2095}" srcOrd="0" destOrd="0" presId="urn:microsoft.com/office/officeart/2005/8/layout/radial4"/>
    <dgm:cxn modelId="{64760FEA-5BC7-4C6D-ABEE-6CC37166DC44}" type="presOf" srcId="{3DA213A0-AC84-46CC-826E-4EDC84F8443D}" destId="{D7C80047-2018-4427-8D84-0CE04E9CD0AD}" srcOrd="0" destOrd="0" presId="urn:microsoft.com/office/officeart/2005/8/layout/radial4"/>
    <dgm:cxn modelId="{5059C02D-3AE2-44DA-8E46-1E865627EA7A}" type="presOf" srcId="{EE6A30D3-137B-41A5-AD66-36A28B3F13E4}" destId="{5AFED123-615D-4F09-9881-663A586E1558}" srcOrd="0" destOrd="0" presId="urn:microsoft.com/office/officeart/2005/8/layout/radial4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FCE7FF64-D2F9-4B10-9FE1-6E339B9FE9A9}" type="presOf" srcId="{DC18F953-D512-4378-A678-D9A52984B2C6}" destId="{5F5530D4-C275-4B0D-A331-E8D8D67D77EF}" srcOrd="0" destOrd="0" presId="urn:microsoft.com/office/officeart/2005/8/layout/radial4"/>
    <dgm:cxn modelId="{CA6CE560-8516-4E68-A229-AD8621D31F23}" type="presOf" srcId="{4B54A524-F17B-4B24-8FC5-8C8F1FF30A78}" destId="{CCC609CB-F66D-4681-9BD5-70599C8929F0}" srcOrd="0" destOrd="0" presId="urn:microsoft.com/office/officeart/2005/8/layout/radial4"/>
    <dgm:cxn modelId="{7899B094-31B9-4447-B68D-D46C26E15B67}" type="presOf" srcId="{C85A6C27-0813-4940-ABB9-29F98039D38B}" destId="{2C93C6B4-2151-41C1-8699-336BADC38EE3}" srcOrd="0" destOrd="0" presId="urn:microsoft.com/office/officeart/2005/8/layout/radial4"/>
    <dgm:cxn modelId="{9425EA3D-EF33-46F6-A649-54D073C87629}" type="presOf" srcId="{A406E0F4-F738-4E34-91F5-4800E2E7D870}" destId="{07AE3831-3720-4CF6-A702-9A9F34CB0C52}" srcOrd="0" destOrd="0" presId="urn:microsoft.com/office/officeart/2005/8/layout/radial4"/>
    <dgm:cxn modelId="{77D4D1D5-4F6B-484E-820F-95E845C25D60}" type="presOf" srcId="{DF57C485-AE1A-4591-AC22-5AC8609C22FA}" destId="{11C603EC-9990-44EC-A40C-A3B98D6959BF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67A20583-BC67-40A0-8691-6A4E5102240B}" type="presOf" srcId="{FB9DB84E-A206-4060-BC28-8535FC104B1E}" destId="{A20045BA-90ED-461C-B822-6B7331A99BED}" srcOrd="0" destOrd="0" presId="urn:microsoft.com/office/officeart/2005/8/layout/radial4"/>
    <dgm:cxn modelId="{E90A2E09-140E-4AC9-9A4F-DCF9A1988CF9}" type="presOf" srcId="{2B6008F5-CF19-4B84-845E-F7BA915BDAFB}" destId="{D78A73D9-5A0E-4A4B-B653-B30688581D49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0EF36E22-8340-4247-B515-D57ED35747AD}" type="presOf" srcId="{6DEB10B5-4CD7-4A19-A6FD-CF10B0C56461}" destId="{E968678E-B953-41F7-BFCB-39B1E77E7D8C}" srcOrd="0" destOrd="0" presId="urn:microsoft.com/office/officeart/2005/8/layout/radial4"/>
    <dgm:cxn modelId="{B0289E01-62B1-4825-807D-A318526225D5}" type="presOf" srcId="{8B8CC200-9FA2-474E-B785-15C78965BC59}" destId="{43D67478-6136-4393-A351-5DD46835E6F3}" srcOrd="0" destOrd="0" presId="urn:microsoft.com/office/officeart/2005/8/layout/radial4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45F440AF-ACD1-4276-B52F-F18CEA93C4B6}" type="presOf" srcId="{FF2E2007-5319-47C7-B51D-D3453B8827A2}" destId="{0AFF926D-5B82-4074-9001-E9384AE20F42}" srcOrd="0" destOrd="0" presId="urn:microsoft.com/office/officeart/2005/8/layout/radial4"/>
    <dgm:cxn modelId="{73620C81-E203-433E-8C8C-F09C7E581EBA}" type="presOf" srcId="{6CED9349-CFC6-4D17-830C-56106C118AC9}" destId="{E340E84F-5281-421D-8A0D-AF466035F69A}" srcOrd="0" destOrd="0" presId="urn:microsoft.com/office/officeart/2005/8/layout/radial4"/>
    <dgm:cxn modelId="{76B1C24C-FA95-4CC7-A641-AD37A8CACD39}" type="presParOf" srcId="{5DAB878F-6F2D-4780-82D7-ECB9876461EB}" destId="{D78A73D9-5A0E-4A4B-B653-B30688581D49}" srcOrd="0" destOrd="0" presId="urn:microsoft.com/office/officeart/2005/8/layout/radial4"/>
    <dgm:cxn modelId="{4E133E67-516C-4540-9D2D-4DB5D53C17B8}" type="presParOf" srcId="{5DAB878F-6F2D-4780-82D7-ECB9876461EB}" destId="{5AFED123-615D-4F09-9881-663A586E1558}" srcOrd="1" destOrd="0" presId="urn:microsoft.com/office/officeart/2005/8/layout/radial4"/>
    <dgm:cxn modelId="{49B743E3-F01A-465F-A51E-5B2AE09C41B4}" type="presParOf" srcId="{5DAB878F-6F2D-4780-82D7-ECB9876461EB}" destId="{2C93C6B4-2151-41C1-8699-336BADC38EE3}" srcOrd="2" destOrd="0" presId="urn:microsoft.com/office/officeart/2005/8/layout/radial4"/>
    <dgm:cxn modelId="{C48C2080-F712-4C34-8874-E95F907E6F47}" type="presParOf" srcId="{5DAB878F-6F2D-4780-82D7-ECB9876461EB}" destId="{07AE3831-3720-4CF6-A702-9A9F34CB0C52}" srcOrd="3" destOrd="0" presId="urn:microsoft.com/office/officeart/2005/8/layout/radial4"/>
    <dgm:cxn modelId="{5F1B6ED1-5917-47D1-B7AC-437194F83576}" type="presParOf" srcId="{5DAB878F-6F2D-4780-82D7-ECB9876461EB}" destId="{63253B0A-CC3B-48F5-B5CC-DC38D3E4F39C}" srcOrd="4" destOrd="0" presId="urn:microsoft.com/office/officeart/2005/8/layout/radial4"/>
    <dgm:cxn modelId="{F9F166A1-96F5-477E-87E2-C52F83F43BC4}" type="presParOf" srcId="{5DAB878F-6F2D-4780-82D7-ECB9876461EB}" destId="{0AFF926D-5B82-4074-9001-E9384AE20F42}" srcOrd="5" destOrd="0" presId="urn:microsoft.com/office/officeart/2005/8/layout/radial4"/>
    <dgm:cxn modelId="{E6B8D630-3BDD-4788-9038-8B6BDC5BDBAC}" type="presParOf" srcId="{5DAB878F-6F2D-4780-82D7-ECB9876461EB}" destId="{E968678E-B953-41F7-BFCB-39B1E77E7D8C}" srcOrd="6" destOrd="0" presId="urn:microsoft.com/office/officeart/2005/8/layout/radial4"/>
    <dgm:cxn modelId="{C4C94AD6-E55D-4086-966D-41D28BEE6318}" type="presParOf" srcId="{5DAB878F-6F2D-4780-82D7-ECB9876461EB}" destId="{43D67478-6136-4393-A351-5DD46835E6F3}" srcOrd="7" destOrd="0" presId="urn:microsoft.com/office/officeart/2005/8/layout/radial4"/>
    <dgm:cxn modelId="{58496E63-A161-49D2-9F3C-F2B664A21B5A}" type="presParOf" srcId="{5DAB878F-6F2D-4780-82D7-ECB9876461EB}" destId="{D7C80047-2018-4427-8D84-0CE04E9CD0AD}" srcOrd="8" destOrd="0" presId="urn:microsoft.com/office/officeart/2005/8/layout/radial4"/>
    <dgm:cxn modelId="{D30E663D-F8CF-47F4-8EF0-BF599AEE7FDD}" type="presParOf" srcId="{5DAB878F-6F2D-4780-82D7-ECB9876461EB}" destId="{42A2D2B3-B7A0-42C4-9DBF-1FC6BFEC2095}" srcOrd="9" destOrd="0" presId="urn:microsoft.com/office/officeart/2005/8/layout/radial4"/>
    <dgm:cxn modelId="{A1DAFA42-C54B-4AEF-A5E6-25E80EB76350}" type="presParOf" srcId="{5DAB878F-6F2D-4780-82D7-ECB9876461EB}" destId="{4ACAF6F0-4B12-41A1-AF0D-B0B81D9DBFCD}" srcOrd="10" destOrd="0" presId="urn:microsoft.com/office/officeart/2005/8/layout/radial4"/>
    <dgm:cxn modelId="{5E68D39C-D3E7-42F2-89AC-3D72E48DBB91}" type="presParOf" srcId="{5DAB878F-6F2D-4780-82D7-ECB9876461EB}" destId="{A20045BA-90ED-461C-B822-6B7331A99BED}" srcOrd="11" destOrd="0" presId="urn:microsoft.com/office/officeart/2005/8/layout/radial4"/>
    <dgm:cxn modelId="{B98E0172-E7EC-4534-87D5-E0D9AB04AAC3}" type="presParOf" srcId="{5DAB878F-6F2D-4780-82D7-ECB9876461EB}" destId="{E340E84F-5281-421D-8A0D-AF466035F69A}" srcOrd="12" destOrd="0" presId="urn:microsoft.com/office/officeart/2005/8/layout/radial4"/>
    <dgm:cxn modelId="{80EF0D53-1E16-4E49-BBC8-44A514EEAA41}" type="presParOf" srcId="{5DAB878F-6F2D-4780-82D7-ECB9876461EB}" destId="{44B0B419-69BB-437F-BD0E-ADE411A15C4C}" srcOrd="13" destOrd="0" presId="urn:microsoft.com/office/officeart/2005/8/layout/radial4"/>
    <dgm:cxn modelId="{BB0BDC8D-DB11-44D7-A876-2CF40F0F58B1}" type="presParOf" srcId="{5DAB878F-6F2D-4780-82D7-ECB9876461EB}" destId="{5F5530D4-C275-4B0D-A331-E8D8D67D77EF}" srcOrd="14" destOrd="0" presId="urn:microsoft.com/office/officeart/2005/8/layout/radial4"/>
    <dgm:cxn modelId="{AC4D8F4D-8E8D-4E9E-9393-FBBD7B49B1BA}" type="presParOf" srcId="{5DAB878F-6F2D-4780-82D7-ECB9876461EB}" destId="{11C603EC-9990-44EC-A40C-A3B98D6959BF}" srcOrd="15" destOrd="0" presId="urn:microsoft.com/office/officeart/2005/8/layout/radial4"/>
    <dgm:cxn modelId="{238133AF-327E-4367-B217-44234BC52850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0DF2507-47CA-4B7D-90BB-51B81B2868C9}" type="presOf" srcId="{3DA213A0-AC84-46CC-826E-4EDC84F8443D}" destId="{D7C80047-2018-4427-8D84-0CE04E9CD0AD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D800263E-DBDB-4B4D-B723-D2865AF74F21}" type="presOf" srcId="{2B6008F5-CF19-4B84-845E-F7BA915BDAFB}" destId="{D78A73D9-5A0E-4A4B-B653-B30688581D49}" srcOrd="0" destOrd="0" presId="urn:microsoft.com/office/officeart/2005/8/layout/radial4"/>
    <dgm:cxn modelId="{B2F5AD76-49DC-4AA4-A0A9-50F8523E1E34}" type="presOf" srcId="{C5B229A6-D8F3-420A-915A-ABA2DD4007A5}" destId="{42A2D2B3-B7A0-42C4-9DBF-1FC6BFEC2095}" srcOrd="0" destOrd="0" presId="urn:microsoft.com/office/officeart/2005/8/layout/radial4"/>
    <dgm:cxn modelId="{10DC63AB-8EDC-476B-BCA6-1AD374A7BC30}" type="presOf" srcId="{01042DFB-5086-4FA1-901C-D710205B2503}" destId="{4ACAF6F0-4B12-41A1-AF0D-B0B81D9DBFCD}" srcOrd="0" destOrd="0" presId="urn:microsoft.com/office/officeart/2005/8/layout/radial4"/>
    <dgm:cxn modelId="{6B64D302-7EBB-4297-8009-5EBFAFDFFCF2}" type="presOf" srcId="{8B8CC200-9FA2-474E-B785-15C78965BC59}" destId="{43D67478-6136-4393-A351-5DD46835E6F3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C0AD7E6D-9BAA-438B-B7FB-27CEB3E2E8A3}" type="presOf" srcId="{A406E0F4-F738-4E34-91F5-4800E2E7D870}" destId="{07AE3831-3720-4CF6-A702-9A9F34CB0C52}" srcOrd="0" destOrd="0" presId="urn:microsoft.com/office/officeart/2005/8/layout/radial4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BE370FDD-7D82-4536-BC11-A07D36ED07AF}" type="presOf" srcId="{4B54A524-F17B-4B24-8FC5-8C8F1FF30A78}" destId="{CCC609CB-F66D-4681-9BD5-70599C8929F0}" srcOrd="0" destOrd="0" presId="urn:microsoft.com/office/officeart/2005/8/layout/radial4"/>
    <dgm:cxn modelId="{E865FBD9-433C-49F1-9EC8-4C2437709E9B}" type="presOf" srcId="{FB9DB84E-A206-4060-BC28-8535FC104B1E}" destId="{A20045BA-90ED-461C-B822-6B7331A99BED}" srcOrd="0" destOrd="0" presId="urn:microsoft.com/office/officeart/2005/8/layout/radial4"/>
    <dgm:cxn modelId="{36C001F0-7BC0-46A1-B954-393D051FB7DA}" type="presOf" srcId="{FF2E2007-5319-47C7-B51D-D3453B8827A2}" destId="{0AFF926D-5B82-4074-9001-E9384AE20F42}" srcOrd="0" destOrd="0" presId="urn:microsoft.com/office/officeart/2005/8/layout/radial4"/>
    <dgm:cxn modelId="{3B1B7318-3FF6-4D7D-8097-1F7C6E1DC0D0}" type="presOf" srcId="{DC18F953-D512-4378-A678-D9A52984B2C6}" destId="{5F5530D4-C275-4B0D-A331-E8D8D67D77EF}" srcOrd="0" destOrd="0" presId="urn:microsoft.com/office/officeart/2005/8/layout/radial4"/>
    <dgm:cxn modelId="{8DE7BAC5-F307-442B-9061-DE42BC1F091B}" type="presOf" srcId="{C85A6C27-0813-4940-ABB9-29F98039D38B}" destId="{2C93C6B4-2151-41C1-8699-336BADC38EE3}" srcOrd="0" destOrd="0" presId="urn:microsoft.com/office/officeart/2005/8/layout/radial4"/>
    <dgm:cxn modelId="{3FD09659-4598-4F75-B319-3968B91AE996}" type="presOf" srcId="{5CEA5A3D-BDEE-4F66-AD61-42B21D7C4966}" destId="{44B0B419-69BB-437F-BD0E-ADE411A15C4C}" srcOrd="0" destOrd="0" presId="urn:microsoft.com/office/officeart/2005/8/layout/radial4"/>
    <dgm:cxn modelId="{77AB4841-FBC7-4097-B248-620A94CF06DA}" type="presOf" srcId="{149B2241-0C9F-4F4F-8E25-065450DC618F}" destId="{63253B0A-CC3B-48F5-B5CC-DC38D3E4F39C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FB8F9BAD-4AB4-41FB-AB0B-73DADDC0B1C1}" type="presOf" srcId="{6CED9349-CFC6-4D17-830C-56106C118AC9}" destId="{E340E84F-5281-421D-8A0D-AF466035F69A}" srcOrd="0" destOrd="0" presId="urn:microsoft.com/office/officeart/2005/8/layout/radial4"/>
    <dgm:cxn modelId="{C97DDA34-C334-4276-BBA9-56E777A8A89C}" type="presOf" srcId="{DF57C485-AE1A-4591-AC22-5AC8609C22FA}" destId="{11C603EC-9990-44EC-A40C-A3B98D6959BF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AAD9005B-7B8C-4C01-BEA6-A793A703EC14}" type="presOf" srcId="{EE6A30D3-137B-41A5-AD66-36A28B3F13E4}" destId="{5AFED123-615D-4F09-9881-663A586E1558}" srcOrd="0" destOrd="0" presId="urn:microsoft.com/office/officeart/2005/8/layout/radial4"/>
    <dgm:cxn modelId="{05A1C6CA-D8D3-4C29-8177-99D3F19A3B63}" type="presOf" srcId="{6DEB10B5-4CD7-4A19-A6FD-CF10B0C56461}" destId="{E968678E-B953-41F7-BFCB-39B1E77E7D8C}" srcOrd="0" destOrd="0" presId="urn:microsoft.com/office/officeart/2005/8/layout/radial4"/>
    <dgm:cxn modelId="{6DF9B30F-6FBB-4933-8FCE-2398BA8374CC}" type="presOf" srcId="{C135BF2B-8606-4E2C-9102-E14C3A0BA7E2}" destId="{5DAB878F-6F2D-4780-82D7-ECB9876461EB}" srcOrd="0" destOrd="0" presId="urn:microsoft.com/office/officeart/2005/8/layout/radial4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E7A142DE-4C7B-4B0B-84BA-C76211F8C2DB}" type="presParOf" srcId="{5DAB878F-6F2D-4780-82D7-ECB9876461EB}" destId="{D78A73D9-5A0E-4A4B-B653-B30688581D49}" srcOrd="0" destOrd="0" presId="urn:microsoft.com/office/officeart/2005/8/layout/radial4"/>
    <dgm:cxn modelId="{741685F1-CCB8-4DA9-BF7B-96320B4ECD3F}" type="presParOf" srcId="{5DAB878F-6F2D-4780-82D7-ECB9876461EB}" destId="{5AFED123-615D-4F09-9881-663A586E1558}" srcOrd="1" destOrd="0" presId="urn:microsoft.com/office/officeart/2005/8/layout/radial4"/>
    <dgm:cxn modelId="{D9B1C253-F2CB-41EC-9937-C0454AC4535E}" type="presParOf" srcId="{5DAB878F-6F2D-4780-82D7-ECB9876461EB}" destId="{2C93C6B4-2151-41C1-8699-336BADC38EE3}" srcOrd="2" destOrd="0" presId="urn:microsoft.com/office/officeart/2005/8/layout/radial4"/>
    <dgm:cxn modelId="{9D9AFA3F-6AF2-4D97-AB66-917EA9D99623}" type="presParOf" srcId="{5DAB878F-6F2D-4780-82D7-ECB9876461EB}" destId="{07AE3831-3720-4CF6-A702-9A9F34CB0C52}" srcOrd="3" destOrd="0" presId="urn:microsoft.com/office/officeart/2005/8/layout/radial4"/>
    <dgm:cxn modelId="{7F0D0A44-6E3A-453B-8325-91941A1C62F7}" type="presParOf" srcId="{5DAB878F-6F2D-4780-82D7-ECB9876461EB}" destId="{63253B0A-CC3B-48F5-B5CC-DC38D3E4F39C}" srcOrd="4" destOrd="0" presId="urn:microsoft.com/office/officeart/2005/8/layout/radial4"/>
    <dgm:cxn modelId="{FCBEF700-8B93-49C2-93A7-CD86E39AA604}" type="presParOf" srcId="{5DAB878F-6F2D-4780-82D7-ECB9876461EB}" destId="{0AFF926D-5B82-4074-9001-E9384AE20F42}" srcOrd="5" destOrd="0" presId="urn:microsoft.com/office/officeart/2005/8/layout/radial4"/>
    <dgm:cxn modelId="{36820510-61EA-43EB-9D22-D75294253C30}" type="presParOf" srcId="{5DAB878F-6F2D-4780-82D7-ECB9876461EB}" destId="{E968678E-B953-41F7-BFCB-39B1E77E7D8C}" srcOrd="6" destOrd="0" presId="urn:microsoft.com/office/officeart/2005/8/layout/radial4"/>
    <dgm:cxn modelId="{92A488DF-47B6-4A09-9FBC-6CDFBF52819B}" type="presParOf" srcId="{5DAB878F-6F2D-4780-82D7-ECB9876461EB}" destId="{43D67478-6136-4393-A351-5DD46835E6F3}" srcOrd="7" destOrd="0" presId="urn:microsoft.com/office/officeart/2005/8/layout/radial4"/>
    <dgm:cxn modelId="{2D5CFBB7-04C1-4DC4-BCEE-175106FB8D43}" type="presParOf" srcId="{5DAB878F-6F2D-4780-82D7-ECB9876461EB}" destId="{D7C80047-2018-4427-8D84-0CE04E9CD0AD}" srcOrd="8" destOrd="0" presId="urn:microsoft.com/office/officeart/2005/8/layout/radial4"/>
    <dgm:cxn modelId="{A3548897-7D54-4CA3-99D6-6EBB7084BBD5}" type="presParOf" srcId="{5DAB878F-6F2D-4780-82D7-ECB9876461EB}" destId="{42A2D2B3-B7A0-42C4-9DBF-1FC6BFEC2095}" srcOrd="9" destOrd="0" presId="urn:microsoft.com/office/officeart/2005/8/layout/radial4"/>
    <dgm:cxn modelId="{0F25FA92-C7E7-4CC3-8293-C43732E43F47}" type="presParOf" srcId="{5DAB878F-6F2D-4780-82D7-ECB9876461EB}" destId="{4ACAF6F0-4B12-41A1-AF0D-B0B81D9DBFCD}" srcOrd="10" destOrd="0" presId="urn:microsoft.com/office/officeart/2005/8/layout/radial4"/>
    <dgm:cxn modelId="{DEFFD3F9-7767-4169-9385-7B4E801C4975}" type="presParOf" srcId="{5DAB878F-6F2D-4780-82D7-ECB9876461EB}" destId="{A20045BA-90ED-461C-B822-6B7331A99BED}" srcOrd="11" destOrd="0" presId="urn:microsoft.com/office/officeart/2005/8/layout/radial4"/>
    <dgm:cxn modelId="{90F184E6-00EA-45AD-BABD-5E189597ED4D}" type="presParOf" srcId="{5DAB878F-6F2D-4780-82D7-ECB9876461EB}" destId="{E340E84F-5281-421D-8A0D-AF466035F69A}" srcOrd="12" destOrd="0" presId="urn:microsoft.com/office/officeart/2005/8/layout/radial4"/>
    <dgm:cxn modelId="{7E018283-37B0-4E1D-A73B-6C9A7B1B52F2}" type="presParOf" srcId="{5DAB878F-6F2D-4780-82D7-ECB9876461EB}" destId="{44B0B419-69BB-437F-BD0E-ADE411A15C4C}" srcOrd="13" destOrd="0" presId="urn:microsoft.com/office/officeart/2005/8/layout/radial4"/>
    <dgm:cxn modelId="{F36A2161-3342-411D-BCCB-8077F7D35E0D}" type="presParOf" srcId="{5DAB878F-6F2D-4780-82D7-ECB9876461EB}" destId="{5F5530D4-C275-4B0D-A331-E8D8D67D77EF}" srcOrd="14" destOrd="0" presId="urn:microsoft.com/office/officeart/2005/8/layout/radial4"/>
    <dgm:cxn modelId="{6654C54D-0BBE-4111-877F-0A118B915BAD}" type="presParOf" srcId="{5DAB878F-6F2D-4780-82D7-ECB9876461EB}" destId="{11C603EC-9990-44EC-A40C-A3B98D6959BF}" srcOrd="15" destOrd="0" presId="urn:microsoft.com/office/officeart/2005/8/layout/radial4"/>
    <dgm:cxn modelId="{5A866833-FA2C-467E-8115-6EB626E8D3AB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B0D44664-B15E-418E-B68D-A43211DA2E1E}" type="presOf" srcId="{FB9DB84E-A206-4060-BC28-8535FC104B1E}" destId="{A20045BA-90ED-461C-B822-6B7331A99BED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895B8871-BFCE-4068-93A7-B0916113B0A8}" type="presOf" srcId="{5CEA5A3D-BDEE-4F66-AD61-42B21D7C4966}" destId="{44B0B419-69BB-437F-BD0E-ADE411A15C4C}" srcOrd="0" destOrd="0" presId="urn:microsoft.com/office/officeart/2005/8/layout/radial4"/>
    <dgm:cxn modelId="{6FF47AA8-2B84-4867-9CF8-17B50996A29B}" type="presOf" srcId="{EE6A30D3-137B-41A5-AD66-36A28B3F13E4}" destId="{5AFED123-615D-4F09-9881-663A586E1558}" srcOrd="0" destOrd="0" presId="urn:microsoft.com/office/officeart/2005/8/layout/radial4"/>
    <dgm:cxn modelId="{0D26A0DC-BAEA-4593-8630-9131747122B4}" type="presOf" srcId="{C135BF2B-8606-4E2C-9102-E14C3A0BA7E2}" destId="{5DAB878F-6F2D-4780-82D7-ECB9876461EB}" srcOrd="0" destOrd="0" presId="urn:microsoft.com/office/officeart/2005/8/layout/radial4"/>
    <dgm:cxn modelId="{87488E73-D2BE-42C4-8851-BA8CB3688CFB}" type="presOf" srcId="{2B6008F5-CF19-4B84-845E-F7BA915BDAFB}" destId="{D78A73D9-5A0E-4A4B-B653-B30688581D49}" srcOrd="0" destOrd="0" presId="urn:microsoft.com/office/officeart/2005/8/layout/radial4"/>
    <dgm:cxn modelId="{5B83959E-39E7-423C-B2DE-AE43AB95AF80}" type="presOf" srcId="{4B54A524-F17B-4B24-8FC5-8C8F1FF30A78}" destId="{CCC609CB-F66D-4681-9BD5-70599C8929F0}" srcOrd="0" destOrd="0" presId="urn:microsoft.com/office/officeart/2005/8/layout/radial4"/>
    <dgm:cxn modelId="{D1102F38-4B1C-4A8B-9976-810F3F2228B3}" type="presOf" srcId="{149B2241-0C9F-4F4F-8E25-065450DC618F}" destId="{63253B0A-CC3B-48F5-B5CC-DC38D3E4F39C}" srcOrd="0" destOrd="0" presId="urn:microsoft.com/office/officeart/2005/8/layout/radial4"/>
    <dgm:cxn modelId="{95E234F4-713D-4AD4-991B-D96B79C54196}" type="presOf" srcId="{FF2E2007-5319-47C7-B51D-D3453B8827A2}" destId="{0AFF926D-5B82-4074-9001-E9384AE20F42}" srcOrd="0" destOrd="0" presId="urn:microsoft.com/office/officeart/2005/8/layout/radial4"/>
    <dgm:cxn modelId="{60BE62B5-9E54-4FE5-9A8F-50BC1FC7AFE2}" type="presOf" srcId="{C5B229A6-D8F3-420A-915A-ABA2DD4007A5}" destId="{42A2D2B3-B7A0-42C4-9DBF-1FC6BFEC2095}" srcOrd="0" destOrd="0" presId="urn:microsoft.com/office/officeart/2005/8/layout/radial4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DA1C9F55-83BB-4272-A081-C682925530A6}" type="presOf" srcId="{DF57C485-AE1A-4591-AC22-5AC8609C22FA}" destId="{11C603EC-9990-44EC-A40C-A3B98D6959BF}" srcOrd="0" destOrd="0" presId="urn:microsoft.com/office/officeart/2005/8/layout/radial4"/>
    <dgm:cxn modelId="{4FD742D7-C5B8-43FB-891D-1DF7D5045B7F}" type="presOf" srcId="{6CED9349-CFC6-4D17-830C-56106C118AC9}" destId="{E340E84F-5281-421D-8A0D-AF466035F69A}" srcOrd="0" destOrd="0" presId="urn:microsoft.com/office/officeart/2005/8/layout/radial4"/>
    <dgm:cxn modelId="{2ED3732C-D8FA-4507-A54B-8619570F661D}" type="presOf" srcId="{6DEB10B5-4CD7-4A19-A6FD-CF10B0C56461}" destId="{E968678E-B953-41F7-BFCB-39B1E77E7D8C}" srcOrd="0" destOrd="0" presId="urn:microsoft.com/office/officeart/2005/8/layout/radial4"/>
    <dgm:cxn modelId="{02F97386-DDCE-4468-BD0B-89999CE0481D}" type="presOf" srcId="{A406E0F4-F738-4E34-91F5-4800E2E7D870}" destId="{07AE3831-3720-4CF6-A702-9A9F34CB0C52}" srcOrd="0" destOrd="0" presId="urn:microsoft.com/office/officeart/2005/8/layout/radial4"/>
    <dgm:cxn modelId="{38F32850-3FEF-4C0A-A202-81B68C2481B4}" type="presOf" srcId="{8B8CC200-9FA2-474E-B785-15C78965BC59}" destId="{43D67478-6136-4393-A351-5DD46835E6F3}" srcOrd="0" destOrd="0" presId="urn:microsoft.com/office/officeart/2005/8/layout/radial4"/>
    <dgm:cxn modelId="{B8E7AC3E-7E59-4020-86B7-C91542060DEA}" type="presOf" srcId="{01042DFB-5086-4FA1-901C-D710205B2503}" destId="{4ACAF6F0-4B12-41A1-AF0D-B0B81D9DBFCD}" srcOrd="0" destOrd="0" presId="urn:microsoft.com/office/officeart/2005/8/layout/radial4"/>
    <dgm:cxn modelId="{A271B6A1-6C37-4B47-8C86-918FF682F91E}" type="presOf" srcId="{DC18F953-D512-4378-A678-D9A52984B2C6}" destId="{5F5530D4-C275-4B0D-A331-E8D8D67D77EF}" srcOrd="0" destOrd="0" presId="urn:microsoft.com/office/officeart/2005/8/layout/radial4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0231AFBF-7A06-4F2C-B11A-65FCC39763C7}" type="presOf" srcId="{C85A6C27-0813-4940-ABB9-29F98039D38B}" destId="{2C93C6B4-2151-41C1-8699-336BADC38EE3}" srcOrd="0" destOrd="0" presId="urn:microsoft.com/office/officeart/2005/8/layout/radial4"/>
    <dgm:cxn modelId="{A3A5E1C6-C731-4CCB-946E-F546AEABB65E}" type="presOf" srcId="{3DA213A0-AC84-46CC-826E-4EDC84F8443D}" destId="{D7C80047-2018-4427-8D84-0CE04E9CD0AD}" srcOrd="0" destOrd="0" presId="urn:microsoft.com/office/officeart/2005/8/layout/radial4"/>
    <dgm:cxn modelId="{EA5EF77A-452C-4F10-93E9-A1E8DDE24E03}" type="presParOf" srcId="{5DAB878F-6F2D-4780-82D7-ECB9876461EB}" destId="{D78A73D9-5A0E-4A4B-B653-B30688581D49}" srcOrd="0" destOrd="0" presId="urn:microsoft.com/office/officeart/2005/8/layout/radial4"/>
    <dgm:cxn modelId="{E9633645-5EC8-4621-A6B0-21855FA4691C}" type="presParOf" srcId="{5DAB878F-6F2D-4780-82D7-ECB9876461EB}" destId="{5AFED123-615D-4F09-9881-663A586E1558}" srcOrd="1" destOrd="0" presId="urn:microsoft.com/office/officeart/2005/8/layout/radial4"/>
    <dgm:cxn modelId="{68DDC156-E31B-46E5-9D7B-1A0E66F41DFB}" type="presParOf" srcId="{5DAB878F-6F2D-4780-82D7-ECB9876461EB}" destId="{2C93C6B4-2151-41C1-8699-336BADC38EE3}" srcOrd="2" destOrd="0" presId="urn:microsoft.com/office/officeart/2005/8/layout/radial4"/>
    <dgm:cxn modelId="{569D914B-07FB-487A-9684-FF1B3ED149AA}" type="presParOf" srcId="{5DAB878F-6F2D-4780-82D7-ECB9876461EB}" destId="{07AE3831-3720-4CF6-A702-9A9F34CB0C52}" srcOrd="3" destOrd="0" presId="urn:microsoft.com/office/officeart/2005/8/layout/radial4"/>
    <dgm:cxn modelId="{34EF0643-FC84-4B24-A330-3684C65997DC}" type="presParOf" srcId="{5DAB878F-6F2D-4780-82D7-ECB9876461EB}" destId="{63253B0A-CC3B-48F5-B5CC-DC38D3E4F39C}" srcOrd="4" destOrd="0" presId="urn:microsoft.com/office/officeart/2005/8/layout/radial4"/>
    <dgm:cxn modelId="{3DDA27A6-1D98-4780-AB75-8B8C6CD3FC5E}" type="presParOf" srcId="{5DAB878F-6F2D-4780-82D7-ECB9876461EB}" destId="{0AFF926D-5B82-4074-9001-E9384AE20F42}" srcOrd="5" destOrd="0" presId="urn:microsoft.com/office/officeart/2005/8/layout/radial4"/>
    <dgm:cxn modelId="{67C1260A-132C-40B0-9730-E5667B281D3F}" type="presParOf" srcId="{5DAB878F-6F2D-4780-82D7-ECB9876461EB}" destId="{E968678E-B953-41F7-BFCB-39B1E77E7D8C}" srcOrd="6" destOrd="0" presId="urn:microsoft.com/office/officeart/2005/8/layout/radial4"/>
    <dgm:cxn modelId="{17C4017C-D2A6-4EF5-BA6B-89E5C7575D22}" type="presParOf" srcId="{5DAB878F-6F2D-4780-82D7-ECB9876461EB}" destId="{43D67478-6136-4393-A351-5DD46835E6F3}" srcOrd="7" destOrd="0" presId="urn:microsoft.com/office/officeart/2005/8/layout/radial4"/>
    <dgm:cxn modelId="{0C019C93-7667-4F54-B2A3-166F6860D5E3}" type="presParOf" srcId="{5DAB878F-6F2D-4780-82D7-ECB9876461EB}" destId="{D7C80047-2018-4427-8D84-0CE04E9CD0AD}" srcOrd="8" destOrd="0" presId="urn:microsoft.com/office/officeart/2005/8/layout/radial4"/>
    <dgm:cxn modelId="{9AEE2344-C659-4D3F-853C-6DFE5F4A0E93}" type="presParOf" srcId="{5DAB878F-6F2D-4780-82D7-ECB9876461EB}" destId="{42A2D2B3-B7A0-42C4-9DBF-1FC6BFEC2095}" srcOrd="9" destOrd="0" presId="urn:microsoft.com/office/officeart/2005/8/layout/radial4"/>
    <dgm:cxn modelId="{9E3226A5-4D91-45D0-8DBD-A2B61484CCA5}" type="presParOf" srcId="{5DAB878F-6F2D-4780-82D7-ECB9876461EB}" destId="{4ACAF6F0-4B12-41A1-AF0D-B0B81D9DBFCD}" srcOrd="10" destOrd="0" presId="urn:microsoft.com/office/officeart/2005/8/layout/radial4"/>
    <dgm:cxn modelId="{B9D83252-C42C-42AB-9E30-6124D87F2755}" type="presParOf" srcId="{5DAB878F-6F2D-4780-82D7-ECB9876461EB}" destId="{A20045BA-90ED-461C-B822-6B7331A99BED}" srcOrd="11" destOrd="0" presId="urn:microsoft.com/office/officeart/2005/8/layout/radial4"/>
    <dgm:cxn modelId="{CCDB4EEE-BC18-4BD6-AA2B-ED8DD72FDC42}" type="presParOf" srcId="{5DAB878F-6F2D-4780-82D7-ECB9876461EB}" destId="{E340E84F-5281-421D-8A0D-AF466035F69A}" srcOrd="12" destOrd="0" presId="urn:microsoft.com/office/officeart/2005/8/layout/radial4"/>
    <dgm:cxn modelId="{A7E5732E-C609-4E4C-BA14-16CD0C2ADE06}" type="presParOf" srcId="{5DAB878F-6F2D-4780-82D7-ECB9876461EB}" destId="{44B0B419-69BB-437F-BD0E-ADE411A15C4C}" srcOrd="13" destOrd="0" presId="urn:microsoft.com/office/officeart/2005/8/layout/radial4"/>
    <dgm:cxn modelId="{2DFBE592-2695-4BF5-BCFD-81EC26917D30}" type="presParOf" srcId="{5DAB878F-6F2D-4780-82D7-ECB9876461EB}" destId="{5F5530D4-C275-4B0D-A331-E8D8D67D77EF}" srcOrd="14" destOrd="0" presId="urn:microsoft.com/office/officeart/2005/8/layout/radial4"/>
    <dgm:cxn modelId="{C7F440CA-9E7F-403B-8977-3ECA82B48B20}" type="presParOf" srcId="{5DAB878F-6F2D-4780-82D7-ECB9876461EB}" destId="{11C603EC-9990-44EC-A40C-A3B98D6959BF}" srcOrd="15" destOrd="0" presId="urn:microsoft.com/office/officeart/2005/8/layout/radial4"/>
    <dgm:cxn modelId="{38FB1DEB-704B-4A71-ACC7-3E2707A33667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B95D6BF-D753-41A2-8BCE-FA961B791798}" type="presOf" srcId="{FF2E2007-5319-47C7-B51D-D3453B8827A2}" destId="{0AFF926D-5B82-4074-9001-E9384AE20F42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3EBD3C85-DE76-4F23-A525-B2F9807011E4}" type="presOf" srcId="{C85A6C27-0813-4940-ABB9-29F98039D38B}" destId="{2C93C6B4-2151-41C1-8699-336BADC38EE3}" srcOrd="0" destOrd="0" presId="urn:microsoft.com/office/officeart/2005/8/layout/radial4"/>
    <dgm:cxn modelId="{5935B884-3230-4AC4-9D96-91034F4E9539}" type="presOf" srcId="{C5B229A6-D8F3-420A-915A-ABA2DD4007A5}" destId="{42A2D2B3-B7A0-42C4-9DBF-1FC6BFEC2095}" srcOrd="0" destOrd="0" presId="urn:microsoft.com/office/officeart/2005/8/layout/radial4"/>
    <dgm:cxn modelId="{C5D172C1-5AB9-4622-8743-354DA6C3BFEF}" type="presOf" srcId="{6CED9349-CFC6-4D17-830C-56106C118AC9}" destId="{E340E84F-5281-421D-8A0D-AF466035F69A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CB69FF6F-B8F3-43C6-BF05-4BF48B99359A}" type="presOf" srcId="{C135BF2B-8606-4E2C-9102-E14C3A0BA7E2}" destId="{5DAB878F-6F2D-4780-82D7-ECB9876461EB}" srcOrd="0" destOrd="0" presId="urn:microsoft.com/office/officeart/2005/8/layout/radial4"/>
    <dgm:cxn modelId="{7EAAFF0A-56D6-4994-84DB-6AD3047DF3B7}" type="presOf" srcId="{DF57C485-AE1A-4591-AC22-5AC8609C22FA}" destId="{11C603EC-9990-44EC-A40C-A3B98D6959BF}" srcOrd="0" destOrd="0" presId="urn:microsoft.com/office/officeart/2005/8/layout/radial4"/>
    <dgm:cxn modelId="{B16D3B4F-CAD9-4B57-B36A-F76183DBFF28}" type="presOf" srcId="{8B8CC200-9FA2-474E-B785-15C78965BC59}" destId="{43D67478-6136-4393-A351-5DD46835E6F3}" srcOrd="0" destOrd="0" presId="urn:microsoft.com/office/officeart/2005/8/layout/radial4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968F6937-4176-4F63-8FCD-501103BBC9CC}" type="presOf" srcId="{149B2241-0C9F-4F4F-8E25-065450DC618F}" destId="{63253B0A-CC3B-48F5-B5CC-DC38D3E4F39C}" srcOrd="0" destOrd="0" presId="urn:microsoft.com/office/officeart/2005/8/layout/radial4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1AEC669A-11E1-4A67-AB29-6DF809595E0E}" type="presOf" srcId="{EE6A30D3-137B-41A5-AD66-36A28B3F13E4}" destId="{5AFED123-615D-4F09-9881-663A586E1558}" srcOrd="0" destOrd="0" presId="urn:microsoft.com/office/officeart/2005/8/layout/radial4"/>
    <dgm:cxn modelId="{E5F0C91F-3E67-417C-9182-64B936969416}" type="presOf" srcId="{4B54A524-F17B-4B24-8FC5-8C8F1FF30A78}" destId="{CCC609CB-F66D-4681-9BD5-70599C8929F0}" srcOrd="0" destOrd="0" presId="urn:microsoft.com/office/officeart/2005/8/layout/radial4"/>
    <dgm:cxn modelId="{3ECD4568-F68F-4E78-8FC4-FC82407F3755}" type="presOf" srcId="{3DA213A0-AC84-46CC-826E-4EDC84F8443D}" destId="{D7C80047-2018-4427-8D84-0CE04E9CD0AD}" srcOrd="0" destOrd="0" presId="urn:microsoft.com/office/officeart/2005/8/layout/radial4"/>
    <dgm:cxn modelId="{D0E3A567-483E-48AB-B10F-4F5F323ABA9C}" type="presOf" srcId="{6DEB10B5-4CD7-4A19-A6FD-CF10B0C56461}" destId="{E968678E-B953-41F7-BFCB-39B1E77E7D8C}" srcOrd="0" destOrd="0" presId="urn:microsoft.com/office/officeart/2005/8/layout/radial4"/>
    <dgm:cxn modelId="{768FB49E-F3C5-49AB-B7D0-8FF06AD3F895}" type="presOf" srcId="{01042DFB-5086-4FA1-901C-D710205B2503}" destId="{4ACAF6F0-4B12-41A1-AF0D-B0B81D9DBFCD}" srcOrd="0" destOrd="0" presId="urn:microsoft.com/office/officeart/2005/8/layout/radial4"/>
    <dgm:cxn modelId="{CCC71E0C-0709-4E00-9B63-9F9BCE11BC8D}" type="presOf" srcId="{2B6008F5-CF19-4B84-845E-F7BA915BDAFB}" destId="{D78A73D9-5A0E-4A4B-B653-B30688581D49}" srcOrd="0" destOrd="0" presId="urn:microsoft.com/office/officeart/2005/8/layout/radial4"/>
    <dgm:cxn modelId="{59D9A98B-3FC4-4427-AD32-D447CB1D3231}" type="presOf" srcId="{DC18F953-D512-4378-A678-D9A52984B2C6}" destId="{5F5530D4-C275-4B0D-A331-E8D8D67D77EF}" srcOrd="0" destOrd="0" presId="urn:microsoft.com/office/officeart/2005/8/layout/radial4"/>
    <dgm:cxn modelId="{BC5D80D6-C6CB-461E-BC47-C7A9A7A4FCC6}" type="presOf" srcId="{A406E0F4-F738-4E34-91F5-4800E2E7D870}" destId="{07AE3831-3720-4CF6-A702-9A9F34CB0C52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26132940-90D5-4A3F-B7DC-C6DBDCDE1B01}" type="presOf" srcId="{FB9DB84E-A206-4060-BC28-8535FC104B1E}" destId="{A20045BA-90ED-461C-B822-6B7331A99BED}" srcOrd="0" destOrd="0" presId="urn:microsoft.com/office/officeart/2005/8/layout/radial4"/>
    <dgm:cxn modelId="{47A14448-7403-466B-891D-18F2D4CEB76E}" type="presOf" srcId="{5CEA5A3D-BDEE-4F66-AD61-42B21D7C4966}" destId="{44B0B419-69BB-437F-BD0E-ADE411A15C4C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2B5C521F-E672-4475-B468-92C1F399625F}" type="presParOf" srcId="{5DAB878F-6F2D-4780-82D7-ECB9876461EB}" destId="{D78A73D9-5A0E-4A4B-B653-B30688581D49}" srcOrd="0" destOrd="0" presId="urn:microsoft.com/office/officeart/2005/8/layout/radial4"/>
    <dgm:cxn modelId="{C8AD02D8-9C6C-4FDB-9797-FCAE3AE61660}" type="presParOf" srcId="{5DAB878F-6F2D-4780-82D7-ECB9876461EB}" destId="{5AFED123-615D-4F09-9881-663A586E1558}" srcOrd="1" destOrd="0" presId="urn:microsoft.com/office/officeart/2005/8/layout/radial4"/>
    <dgm:cxn modelId="{334EFFFA-2974-40FF-9FB5-E1CEC11C2D6A}" type="presParOf" srcId="{5DAB878F-6F2D-4780-82D7-ECB9876461EB}" destId="{2C93C6B4-2151-41C1-8699-336BADC38EE3}" srcOrd="2" destOrd="0" presId="urn:microsoft.com/office/officeart/2005/8/layout/radial4"/>
    <dgm:cxn modelId="{E02195A1-8D24-4532-955A-DD9318DBC7F5}" type="presParOf" srcId="{5DAB878F-6F2D-4780-82D7-ECB9876461EB}" destId="{07AE3831-3720-4CF6-A702-9A9F34CB0C52}" srcOrd="3" destOrd="0" presId="urn:microsoft.com/office/officeart/2005/8/layout/radial4"/>
    <dgm:cxn modelId="{677D6662-4012-49C3-8C97-230BA3371BBB}" type="presParOf" srcId="{5DAB878F-6F2D-4780-82D7-ECB9876461EB}" destId="{63253B0A-CC3B-48F5-B5CC-DC38D3E4F39C}" srcOrd="4" destOrd="0" presId="urn:microsoft.com/office/officeart/2005/8/layout/radial4"/>
    <dgm:cxn modelId="{2B96F4F7-FF59-4987-ABE3-B33B05B3D8B7}" type="presParOf" srcId="{5DAB878F-6F2D-4780-82D7-ECB9876461EB}" destId="{0AFF926D-5B82-4074-9001-E9384AE20F42}" srcOrd="5" destOrd="0" presId="urn:microsoft.com/office/officeart/2005/8/layout/radial4"/>
    <dgm:cxn modelId="{41EE8845-8E5E-41E7-95F6-93A1D3838807}" type="presParOf" srcId="{5DAB878F-6F2D-4780-82D7-ECB9876461EB}" destId="{E968678E-B953-41F7-BFCB-39B1E77E7D8C}" srcOrd="6" destOrd="0" presId="urn:microsoft.com/office/officeart/2005/8/layout/radial4"/>
    <dgm:cxn modelId="{FFCDEFD2-521A-4364-969D-F701918C6039}" type="presParOf" srcId="{5DAB878F-6F2D-4780-82D7-ECB9876461EB}" destId="{43D67478-6136-4393-A351-5DD46835E6F3}" srcOrd="7" destOrd="0" presId="urn:microsoft.com/office/officeart/2005/8/layout/radial4"/>
    <dgm:cxn modelId="{2B109966-D5B1-4A6A-9657-0A0FF5CBD194}" type="presParOf" srcId="{5DAB878F-6F2D-4780-82D7-ECB9876461EB}" destId="{D7C80047-2018-4427-8D84-0CE04E9CD0AD}" srcOrd="8" destOrd="0" presId="urn:microsoft.com/office/officeart/2005/8/layout/radial4"/>
    <dgm:cxn modelId="{F6AAE2D2-DFF1-4B1E-9209-B9850DA0D9D9}" type="presParOf" srcId="{5DAB878F-6F2D-4780-82D7-ECB9876461EB}" destId="{42A2D2B3-B7A0-42C4-9DBF-1FC6BFEC2095}" srcOrd="9" destOrd="0" presId="urn:microsoft.com/office/officeart/2005/8/layout/radial4"/>
    <dgm:cxn modelId="{4568CBB0-D366-42A0-9550-5EFC375C808E}" type="presParOf" srcId="{5DAB878F-6F2D-4780-82D7-ECB9876461EB}" destId="{4ACAF6F0-4B12-41A1-AF0D-B0B81D9DBFCD}" srcOrd="10" destOrd="0" presId="urn:microsoft.com/office/officeart/2005/8/layout/radial4"/>
    <dgm:cxn modelId="{73A9D5B1-FD52-4554-81B6-E5B42A3E83C5}" type="presParOf" srcId="{5DAB878F-6F2D-4780-82D7-ECB9876461EB}" destId="{A20045BA-90ED-461C-B822-6B7331A99BED}" srcOrd="11" destOrd="0" presId="urn:microsoft.com/office/officeart/2005/8/layout/radial4"/>
    <dgm:cxn modelId="{47C18080-65B1-428F-951A-651EE8BA2031}" type="presParOf" srcId="{5DAB878F-6F2D-4780-82D7-ECB9876461EB}" destId="{E340E84F-5281-421D-8A0D-AF466035F69A}" srcOrd="12" destOrd="0" presId="urn:microsoft.com/office/officeart/2005/8/layout/radial4"/>
    <dgm:cxn modelId="{F0D8D2C3-5175-4E29-B57C-26F265509976}" type="presParOf" srcId="{5DAB878F-6F2D-4780-82D7-ECB9876461EB}" destId="{44B0B419-69BB-437F-BD0E-ADE411A15C4C}" srcOrd="13" destOrd="0" presId="urn:microsoft.com/office/officeart/2005/8/layout/radial4"/>
    <dgm:cxn modelId="{45216E2D-30F3-4653-B89A-47F1E5E1E635}" type="presParOf" srcId="{5DAB878F-6F2D-4780-82D7-ECB9876461EB}" destId="{5F5530D4-C275-4B0D-A331-E8D8D67D77EF}" srcOrd="14" destOrd="0" presId="urn:microsoft.com/office/officeart/2005/8/layout/radial4"/>
    <dgm:cxn modelId="{8B28E67E-330F-4A8A-87DC-8A3549CDE6A0}" type="presParOf" srcId="{5DAB878F-6F2D-4780-82D7-ECB9876461EB}" destId="{11C603EC-9990-44EC-A40C-A3B98D6959BF}" srcOrd="15" destOrd="0" presId="urn:microsoft.com/office/officeart/2005/8/layout/radial4"/>
    <dgm:cxn modelId="{641A8DB4-385B-4BDC-8020-06D483E0EBBD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28256C8-AE09-462C-BACC-9F46FC1CB64F}" type="presOf" srcId="{01042DFB-5086-4FA1-901C-D710205B2503}" destId="{4ACAF6F0-4B12-41A1-AF0D-B0B81D9DBFCD}" srcOrd="0" destOrd="0" presId="urn:microsoft.com/office/officeart/2005/8/layout/radial4"/>
    <dgm:cxn modelId="{79B3338C-DE2F-4405-B495-4D1F7D0B6907}" type="presOf" srcId="{DC18F953-D512-4378-A678-D9A52984B2C6}" destId="{5F5530D4-C275-4B0D-A331-E8D8D67D77EF}" srcOrd="0" destOrd="0" presId="urn:microsoft.com/office/officeart/2005/8/layout/radial4"/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09CBFF3B-EB3B-4BDC-88AF-DB4FEB0350D8}" type="presOf" srcId="{6DEB10B5-4CD7-4A19-A6FD-CF10B0C56461}" destId="{E968678E-B953-41F7-BFCB-39B1E77E7D8C}" srcOrd="0" destOrd="0" presId="urn:microsoft.com/office/officeart/2005/8/layout/radial4"/>
    <dgm:cxn modelId="{5AF4FAD9-A389-46A6-9B7B-CF085B3F90F4}" type="presOf" srcId="{149B2241-0C9F-4F4F-8E25-065450DC618F}" destId="{63253B0A-CC3B-48F5-B5CC-DC38D3E4F39C}" srcOrd="0" destOrd="0" presId="urn:microsoft.com/office/officeart/2005/8/layout/radial4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22FB41BD-8978-48B9-AF6C-26E3C2656C57}" type="presOf" srcId="{2B6008F5-CF19-4B84-845E-F7BA915BDAFB}" destId="{D78A73D9-5A0E-4A4B-B653-B30688581D49}" srcOrd="0" destOrd="0" presId="urn:microsoft.com/office/officeart/2005/8/layout/radial4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A7D98397-92BF-4F90-9B98-FC22DF940DD7}" type="presOf" srcId="{C85A6C27-0813-4940-ABB9-29F98039D38B}" destId="{2C93C6B4-2151-41C1-8699-336BADC38EE3}" srcOrd="0" destOrd="0" presId="urn:microsoft.com/office/officeart/2005/8/layout/radial4"/>
    <dgm:cxn modelId="{40216375-005B-49B2-9AFA-91B2836A39CD}" type="presOf" srcId="{A406E0F4-F738-4E34-91F5-4800E2E7D870}" destId="{07AE3831-3720-4CF6-A702-9A9F34CB0C52}" srcOrd="0" destOrd="0" presId="urn:microsoft.com/office/officeart/2005/8/layout/radial4"/>
    <dgm:cxn modelId="{5453E330-67C7-49CD-B1CA-838548B50158}" type="presOf" srcId="{5CEA5A3D-BDEE-4F66-AD61-42B21D7C4966}" destId="{44B0B419-69BB-437F-BD0E-ADE411A15C4C}" srcOrd="0" destOrd="0" presId="urn:microsoft.com/office/officeart/2005/8/layout/radial4"/>
    <dgm:cxn modelId="{1A0CD3B6-B878-4658-93E9-D5776B5B881C}" type="presOf" srcId="{EE6A30D3-137B-41A5-AD66-36A28B3F13E4}" destId="{5AFED123-615D-4F09-9881-663A586E1558}" srcOrd="0" destOrd="0" presId="urn:microsoft.com/office/officeart/2005/8/layout/radial4"/>
    <dgm:cxn modelId="{D01B99B9-7D5A-48CD-9B2C-BCCADCCB19DC}" type="presOf" srcId="{8B8CC200-9FA2-474E-B785-15C78965BC59}" destId="{43D67478-6136-4393-A351-5DD46835E6F3}" srcOrd="0" destOrd="0" presId="urn:microsoft.com/office/officeart/2005/8/layout/radial4"/>
    <dgm:cxn modelId="{1AD1CBFC-ACDB-4F17-9A6F-3A0BDA67AB5B}" type="presOf" srcId="{FB9DB84E-A206-4060-BC28-8535FC104B1E}" destId="{A20045BA-90ED-461C-B822-6B7331A99BED}" srcOrd="0" destOrd="0" presId="urn:microsoft.com/office/officeart/2005/8/layout/radial4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319C2080-4C03-41B2-AAB9-8E3FEF36268E}" type="presOf" srcId="{3DA213A0-AC84-46CC-826E-4EDC84F8443D}" destId="{D7C80047-2018-4427-8D84-0CE04E9CD0AD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920062E7-224F-4A95-AD47-7DFBC307D1F0}" type="presOf" srcId="{C135BF2B-8606-4E2C-9102-E14C3A0BA7E2}" destId="{5DAB878F-6F2D-4780-82D7-ECB9876461EB}" srcOrd="0" destOrd="0" presId="urn:microsoft.com/office/officeart/2005/8/layout/radial4"/>
    <dgm:cxn modelId="{E3AC2EC9-539C-4F0A-AE4E-90B0CCC4499C}" type="presOf" srcId="{C5B229A6-D8F3-420A-915A-ABA2DD4007A5}" destId="{42A2D2B3-B7A0-42C4-9DBF-1FC6BFEC2095}" srcOrd="0" destOrd="0" presId="urn:microsoft.com/office/officeart/2005/8/layout/radial4"/>
    <dgm:cxn modelId="{B8538C55-D7D1-48C6-8950-B9FFFED557E2}" type="presOf" srcId="{6CED9349-CFC6-4D17-830C-56106C118AC9}" destId="{E340E84F-5281-421D-8A0D-AF466035F69A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D7651DDD-7C0F-425A-B9E6-F4FA73BEF98B}" type="presOf" srcId="{4B54A524-F17B-4B24-8FC5-8C8F1FF30A78}" destId="{CCC609CB-F66D-4681-9BD5-70599C8929F0}" srcOrd="0" destOrd="0" presId="urn:microsoft.com/office/officeart/2005/8/layout/radial4"/>
    <dgm:cxn modelId="{52F307CA-3D3D-4475-BE0F-6FAD19803C53}" type="presOf" srcId="{DF57C485-AE1A-4591-AC22-5AC8609C22FA}" destId="{11C603EC-9990-44EC-A40C-A3B98D6959BF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D9585143-F520-4C58-9A8D-5524FA715FF7}" type="presOf" srcId="{FF2E2007-5319-47C7-B51D-D3453B8827A2}" destId="{0AFF926D-5B82-4074-9001-E9384AE20F42}" srcOrd="0" destOrd="0" presId="urn:microsoft.com/office/officeart/2005/8/layout/radial4"/>
    <dgm:cxn modelId="{BAB7742D-2174-4350-8F46-5825D3622587}" type="presParOf" srcId="{5DAB878F-6F2D-4780-82D7-ECB9876461EB}" destId="{D78A73D9-5A0E-4A4B-B653-B30688581D49}" srcOrd="0" destOrd="0" presId="urn:microsoft.com/office/officeart/2005/8/layout/radial4"/>
    <dgm:cxn modelId="{D46D053D-A2F9-4E6F-895C-AEFB2AE30B5F}" type="presParOf" srcId="{5DAB878F-6F2D-4780-82D7-ECB9876461EB}" destId="{5AFED123-615D-4F09-9881-663A586E1558}" srcOrd="1" destOrd="0" presId="urn:microsoft.com/office/officeart/2005/8/layout/radial4"/>
    <dgm:cxn modelId="{40D2527A-0B85-40B7-A6FE-59CB3554831C}" type="presParOf" srcId="{5DAB878F-6F2D-4780-82D7-ECB9876461EB}" destId="{2C93C6B4-2151-41C1-8699-336BADC38EE3}" srcOrd="2" destOrd="0" presId="urn:microsoft.com/office/officeart/2005/8/layout/radial4"/>
    <dgm:cxn modelId="{FD1AE0E7-5088-4633-B25A-8A9E564C5C7B}" type="presParOf" srcId="{5DAB878F-6F2D-4780-82D7-ECB9876461EB}" destId="{07AE3831-3720-4CF6-A702-9A9F34CB0C52}" srcOrd="3" destOrd="0" presId="urn:microsoft.com/office/officeart/2005/8/layout/radial4"/>
    <dgm:cxn modelId="{7F78195A-A454-4663-9AC3-42AA47679A9D}" type="presParOf" srcId="{5DAB878F-6F2D-4780-82D7-ECB9876461EB}" destId="{63253B0A-CC3B-48F5-B5CC-DC38D3E4F39C}" srcOrd="4" destOrd="0" presId="urn:microsoft.com/office/officeart/2005/8/layout/radial4"/>
    <dgm:cxn modelId="{6755CD36-2D53-4EDC-8126-D535041422B9}" type="presParOf" srcId="{5DAB878F-6F2D-4780-82D7-ECB9876461EB}" destId="{0AFF926D-5B82-4074-9001-E9384AE20F42}" srcOrd="5" destOrd="0" presId="urn:microsoft.com/office/officeart/2005/8/layout/radial4"/>
    <dgm:cxn modelId="{8F10BDF6-43CE-4BAC-A8F4-07B82FC7760E}" type="presParOf" srcId="{5DAB878F-6F2D-4780-82D7-ECB9876461EB}" destId="{E968678E-B953-41F7-BFCB-39B1E77E7D8C}" srcOrd="6" destOrd="0" presId="urn:microsoft.com/office/officeart/2005/8/layout/radial4"/>
    <dgm:cxn modelId="{8AF9BF92-216B-48E8-9521-50BB29313AD1}" type="presParOf" srcId="{5DAB878F-6F2D-4780-82D7-ECB9876461EB}" destId="{43D67478-6136-4393-A351-5DD46835E6F3}" srcOrd="7" destOrd="0" presId="urn:microsoft.com/office/officeart/2005/8/layout/radial4"/>
    <dgm:cxn modelId="{589D692C-1ED2-44F4-8D29-17168D3DA345}" type="presParOf" srcId="{5DAB878F-6F2D-4780-82D7-ECB9876461EB}" destId="{D7C80047-2018-4427-8D84-0CE04E9CD0AD}" srcOrd="8" destOrd="0" presId="urn:microsoft.com/office/officeart/2005/8/layout/radial4"/>
    <dgm:cxn modelId="{5105A565-2147-4FA3-8A6B-7BBB117480EA}" type="presParOf" srcId="{5DAB878F-6F2D-4780-82D7-ECB9876461EB}" destId="{42A2D2B3-B7A0-42C4-9DBF-1FC6BFEC2095}" srcOrd="9" destOrd="0" presId="urn:microsoft.com/office/officeart/2005/8/layout/radial4"/>
    <dgm:cxn modelId="{20EEF11A-46D4-4EB6-A9A8-71A38B3A9C5A}" type="presParOf" srcId="{5DAB878F-6F2D-4780-82D7-ECB9876461EB}" destId="{4ACAF6F0-4B12-41A1-AF0D-B0B81D9DBFCD}" srcOrd="10" destOrd="0" presId="urn:microsoft.com/office/officeart/2005/8/layout/radial4"/>
    <dgm:cxn modelId="{1996384A-E551-4B9A-842C-148219C81712}" type="presParOf" srcId="{5DAB878F-6F2D-4780-82D7-ECB9876461EB}" destId="{A20045BA-90ED-461C-B822-6B7331A99BED}" srcOrd="11" destOrd="0" presId="urn:microsoft.com/office/officeart/2005/8/layout/radial4"/>
    <dgm:cxn modelId="{DCC2739C-27B3-4993-A1C0-CF64023EE7B4}" type="presParOf" srcId="{5DAB878F-6F2D-4780-82D7-ECB9876461EB}" destId="{E340E84F-5281-421D-8A0D-AF466035F69A}" srcOrd="12" destOrd="0" presId="urn:microsoft.com/office/officeart/2005/8/layout/radial4"/>
    <dgm:cxn modelId="{4C2B1DB6-0C09-440F-88EF-DBA977A845F9}" type="presParOf" srcId="{5DAB878F-6F2D-4780-82D7-ECB9876461EB}" destId="{44B0B419-69BB-437F-BD0E-ADE411A15C4C}" srcOrd="13" destOrd="0" presId="urn:microsoft.com/office/officeart/2005/8/layout/radial4"/>
    <dgm:cxn modelId="{22C491D5-119F-4E3E-9132-117E5BC52F39}" type="presParOf" srcId="{5DAB878F-6F2D-4780-82D7-ECB9876461EB}" destId="{5F5530D4-C275-4B0D-A331-E8D8D67D77EF}" srcOrd="14" destOrd="0" presId="urn:microsoft.com/office/officeart/2005/8/layout/radial4"/>
    <dgm:cxn modelId="{DF43CC72-D587-4D49-B378-4D62691E9603}" type="presParOf" srcId="{5DAB878F-6F2D-4780-82D7-ECB9876461EB}" destId="{11C603EC-9990-44EC-A40C-A3B98D6959BF}" srcOrd="15" destOrd="0" presId="urn:microsoft.com/office/officeart/2005/8/layout/radial4"/>
    <dgm:cxn modelId="{2BE2023B-5992-446E-8564-E7591F5327B0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D1B82DD-AEEF-4DF6-986C-28875D92B0E2}" type="presOf" srcId="{6DEB10B5-4CD7-4A19-A6FD-CF10B0C56461}" destId="{E968678E-B953-41F7-BFCB-39B1E77E7D8C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3914C45D-9FC9-4F70-B3EA-7FC452D249FD}" type="presOf" srcId="{6CED9349-CFC6-4D17-830C-56106C118AC9}" destId="{E340E84F-5281-421D-8A0D-AF466035F69A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2937D80F-5D93-4C6A-9CA3-DD216F4C6429}" type="presOf" srcId="{C135BF2B-8606-4E2C-9102-E14C3A0BA7E2}" destId="{5DAB878F-6F2D-4780-82D7-ECB9876461EB}" srcOrd="0" destOrd="0" presId="urn:microsoft.com/office/officeart/2005/8/layout/radial4"/>
    <dgm:cxn modelId="{6883F4BD-FD29-41DB-8771-288C101BF491}" type="presOf" srcId="{FB9DB84E-A206-4060-BC28-8535FC104B1E}" destId="{A20045BA-90ED-461C-B822-6B7331A99BED}" srcOrd="0" destOrd="0" presId="urn:microsoft.com/office/officeart/2005/8/layout/radial4"/>
    <dgm:cxn modelId="{ECB3EF86-4F6A-4CD3-948D-08FD0B07F13E}" type="presOf" srcId="{C85A6C27-0813-4940-ABB9-29F98039D38B}" destId="{2C93C6B4-2151-41C1-8699-336BADC38EE3}" srcOrd="0" destOrd="0" presId="urn:microsoft.com/office/officeart/2005/8/layout/radial4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18832282-5386-4666-B15E-072B41117365}" type="presOf" srcId="{DC18F953-D512-4378-A678-D9A52984B2C6}" destId="{5F5530D4-C275-4B0D-A331-E8D8D67D77EF}" srcOrd="0" destOrd="0" presId="urn:microsoft.com/office/officeart/2005/8/layout/radial4"/>
    <dgm:cxn modelId="{15804C8F-7443-4317-BB14-AA559667C384}" type="presOf" srcId="{8B8CC200-9FA2-474E-B785-15C78965BC59}" destId="{43D67478-6136-4393-A351-5DD46835E6F3}" srcOrd="0" destOrd="0" presId="urn:microsoft.com/office/officeart/2005/8/layout/radial4"/>
    <dgm:cxn modelId="{B5AE20BE-1367-40E1-B464-AAE79FDF1F1A}" type="presOf" srcId="{EE6A30D3-137B-41A5-AD66-36A28B3F13E4}" destId="{5AFED123-615D-4F09-9881-663A586E1558}" srcOrd="0" destOrd="0" presId="urn:microsoft.com/office/officeart/2005/8/layout/radial4"/>
    <dgm:cxn modelId="{A0E5D4ED-649C-4264-92BA-C0FED56884F4}" type="presOf" srcId="{01042DFB-5086-4FA1-901C-D710205B2503}" destId="{4ACAF6F0-4B12-41A1-AF0D-B0B81D9DBFCD}" srcOrd="0" destOrd="0" presId="urn:microsoft.com/office/officeart/2005/8/layout/radial4"/>
    <dgm:cxn modelId="{4609176B-E1D6-4D39-A8B7-491D2A817C24}" type="presOf" srcId="{5CEA5A3D-BDEE-4F66-AD61-42B21D7C4966}" destId="{44B0B419-69BB-437F-BD0E-ADE411A15C4C}" srcOrd="0" destOrd="0" presId="urn:microsoft.com/office/officeart/2005/8/layout/radial4"/>
    <dgm:cxn modelId="{26A41C9E-D444-4791-A83C-07A069A1B8D6}" type="presOf" srcId="{A406E0F4-F738-4E34-91F5-4800E2E7D870}" destId="{07AE3831-3720-4CF6-A702-9A9F34CB0C52}" srcOrd="0" destOrd="0" presId="urn:microsoft.com/office/officeart/2005/8/layout/radial4"/>
    <dgm:cxn modelId="{BB9E6C4C-C67F-4138-B265-A073B4391B8F}" type="presOf" srcId="{2B6008F5-CF19-4B84-845E-F7BA915BDAFB}" destId="{D78A73D9-5A0E-4A4B-B653-B30688581D49}" srcOrd="0" destOrd="0" presId="urn:microsoft.com/office/officeart/2005/8/layout/radial4"/>
    <dgm:cxn modelId="{384FAF62-A705-4EA9-B161-3A90596BDDD4}" type="presOf" srcId="{C5B229A6-D8F3-420A-915A-ABA2DD4007A5}" destId="{42A2D2B3-B7A0-42C4-9DBF-1FC6BFEC2095}" srcOrd="0" destOrd="0" presId="urn:microsoft.com/office/officeart/2005/8/layout/radial4"/>
    <dgm:cxn modelId="{930DACE8-A564-42F9-834A-83763CA5DD30}" type="presOf" srcId="{149B2241-0C9F-4F4F-8E25-065450DC618F}" destId="{63253B0A-CC3B-48F5-B5CC-DC38D3E4F39C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C2E881EB-0696-410A-AA71-61B7CE9075A5}" type="presOf" srcId="{4B54A524-F17B-4B24-8FC5-8C8F1FF30A78}" destId="{CCC609CB-F66D-4681-9BD5-70599C8929F0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C409F637-F1B9-4828-9795-D6480D31FA85}" type="presOf" srcId="{3DA213A0-AC84-46CC-826E-4EDC84F8443D}" destId="{D7C80047-2018-4427-8D84-0CE04E9CD0AD}" srcOrd="0" destOrd="0" presId="urn:microsoft.com/office/officeart/2005/8/layout/radial4"/>
    <dgm:cxn modelId="{8BA7BBC0-ED67-457A-90B3-7D65E3A11F5A}" type="presOf" srcId="{DF57C485-AE1A-4591-AC22-5AC8609C22FA}" destId="{11C603EC-9990-44EC-A40C-A3B98D6959BF}" srcOrd="0" destOrd="0" presId="urn:microsoft.com/office/officeart/2005/8/layout/radial4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B9296F6F-CA0C-40BA-AC4B-990A205F732B}" type="presOf" srcId="{FF2E2007-5319-47C7-B51D-D3453B8827A2}" destId="{0AFF926D-5B82-4074-9001-E9384AE20F42}" srcOrd="0" destOrd="0" presId="urn:microsoft.com/office/officeart/2005/8/layout/radial4"/>
    <dgm:cxn modelId="{D25FB5CE-028D-4EEB-81D7-C1B5FB814647}" type="presParOf" srcId="{5DAB878F-6F2D-4780-82D7-ECB9876461EB}" destId="{D78A73D9-5A0E-4A4B-B653-B30688581D49}" srcOrd="0" destOrd="0" presId="urn:microsoft.com/office/officeart/2005/8/layout/radial4"/>
    <dgm:cxn modelId="{EB45B4F7-D09A-45E2-81FB-A4AFBA870934}" type="presParOf" srcId="{5DAB878F-6F2D-4780-82D7-ECB9876461EB}" destId="{5AFED123-615D-4F09-9881-663A586E1558}" srcOrd="1" destOrd="0" presId="urn:microsoft.com/office/officeart/2005/8/layout/radial4"/>
    <dgm:cxn modelId="{B7018ECF-924E-4AA9-A8C6-435D8992C1EA}" type="presParOf" srcId="{5DAB878F-6F2D-4780-82D7-ECB9876461EB}" destId="{2C93C6B4-2151-41C1-8699-336BADC38EE3}" srcOrd="2" destOrd="0" presId="urn:microsoft.com/office/officeart/2005/8/layout/radial4"/>
    <dgm:cxn modelId="{FBD3C4EF-E41F-49B8-BEED-3467B428B7F3}" type="presParOf" srcId="{5DAB878F-6F2D-4780-82D7-ECB9876461EB}" destId="{07AE3831-3720-4CF6-A702-9A9F34CB0C52}" srcOrd="3" destOrd="0" presId="urn:microsoft.com/office/officeart/2005/8/layout/radial4"/>
    <dgm:cxn modelId="{16C7F109-1DD1-4E77-9BF8-AFE6B53D458B}" type="presParOf" srcId="{5DAB878F-6F2D-4780-82D7-ECB9876461EB}" destId="{63253B0A-CC3B-48F5-B5CC-DC38D3E4F39C}" srcOrd="4" destOrd="0" presId="urn:microsoft.com/office/officeart/2005/8/layout/radial4"/>
    <dgm:cxn modelId="{0D3BC76F-09BA-4767-A8F4-3094D70D43B8}" type="presParOf" srcId="{5DAB878F-6F2D-4780-82D7-ECB9876461EB}" destId="{0AFF926D-5B82-4074-9001-E9384AE20F42}" srcOrd="5" destOrd="0" presId="urn:microsoft.com/office/officeart/2005/8/layout/radial4"/>
    <dgm:cxn modelId="{8917F168-026A-4CB2-93D4-B983BC4E41DF}" type="presParOf" srcId="{5DAB878F-6F2D-4780-82D7-ECB9876461EB}" destId="{E968678E-B953-41F7-BFCB-39B1E77E7D8C}" srcOrd="6" destOrd="0" presId="urn:microsoft.com/office/officeart/2005/8/layout/radial4"/>
    <dgm:cxn modelId="{5F4757B4-18A7-4F50-8901-5A35DFFBF591}" type="presParOf" srcId="{5DAB878F-6F2D-4780-82D7-ECB9876461EB}" destId="{43D67478-6136-4393-A351-5DD46835E6F3}" srcOrd="7" destOrd="0" presId="urn:microsoft.com/office/officeart/2005/8/layout/radial4"/>
    <dgm:cxn modelId="{DB19A7E4-B74B-4FC9-B85F-E7B414123F44}" type="presParOf" srcId="{5DAB878F-6F2D-4780-82D7-ECB9876461EB}" destId="{D7C80047-2018-4427-8D84-0CE04E9CD0AD}" srcOrd="8" destOrd="0" presId="urn:microsoft.com/office/officeart/2005/8/layout/radial4"/>
    <dgm:cxn modelId="{2BD28762-0AD2-46EA-8397-4C819D841DFF}" type="presParOf" srcId="{5DAB878F-6F2D-4780-82D7-ECB9876461EB}" destId="{42A2D2B3-B7A0-42C4-9DBF-1FC6BFEC2095}" srcOrd="9" destOrd="0" presId="urn:microsoft.com/office/officeart/2005/8/layout/radial4"/>
    <dgm:cxn modelId="{6257FC2A-6105-4ED8-9C08-3CC57C35D98F}" type="presParOf" srcId="{5DAB878F-6F2D-4780-82D7-ECB9876461EB}" destId="{4ACAF6F0-4B12-41A1-AF0D-B0B81D9DBFCD}" srcOrd="10" destOrd="0" presId="urn:microsoft.com/office/officeart/2005/8/layout/radial4"/>
    <dgm:cxn modelId="{A3CF5E8E-15DD-486C-91E9-9A84896DB731}" type="presParOf" srcId="{5DAB878F-6F2D-4780-82D7-ECB9876461EB}" destId="{A20045BA-90ED-461C-B822-6B7331A99BED}" srcOrd="11" destOrd="0" presId="urn:microsoft.com/office/officeart/2005/8/layout/radial4"/>
    <dgm:cxn modelId="{03DCA62D-8452-4426-903F-529DBBEBD0FF}" type="presParOf" srcId="{5DAB878F-6F2D-4780-82D7-ECB9876461EB}" destId="{E340E84F-5281-421D-8A0D-AF466035F69A}" srcOrd="12" destOrd="0" presId="urn:microsoft.com/office/officeart/2005/8/layout/radial4"/>
    <dgm:cxn modelId="{4FADFB30-BD52-4D37-B454-CA11A8DC3BC9}" type="presParOf" srcId="{5DAB878F-6F2D-4780-82D7-ECB9876461EB}" destId="{44B0B419-69BB-437F-BD0E-ADE411A15C4C}" srcOrd="13" destOrd="0" presId="urn:microsoft.com/office/officeart/2005/8/layout/radial4"/>
    <dgm:cxn modelId="{87161B74-DA52-44DD-AE6A-B0E5BF42BD20}" type="presParOf" srcId="{5DAB878F-6F2D-4780-82D7-ECB9876461EB}" destId="{5F5530D4-C275-4B0D-A331-E8D8D67D77EF}" srcOrd="14" destOrd="0" presId="urn:microsoft.com/office/officeart/2005/8/layout/radial4"/>
    <dgm:cxn modelId="{22ADCADD-8BAD-40B7-ADD5-54AFE9866B6B}" type="presParOf" srcId="{5DAB878F-6F2D-4780-82D7-ECB9876461EB}" destId="{11C603EC-9990-44EC-A40C-A3B98D6959BF}" srcOrd="15" destOrd="0" presId="urn:microsoft.com/office/officeart/2005/8/layout/radial4"/>
    <dgm:cxn modelId="{C167AFB7-4DDD-4E4F-8091-03E199F90E88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EBC1DD10-7759-4717-B006-BCBE9CBCD72E}" type="presOf" srcId="{6DEB10B5-4CD7-4A19-A6FD-CF10B0C56461}" destId="{E968678E-B953-41F7-BFCB-39B1E77E7D8C}" srcOrd="0" destOrd="0" presId="urn:microsoft.com/office/officeart/2005/8/layout/radial4"/>
    <dgm:cxn modelId="{FEE3B5F0-30F1-4F45-AE66-614A2467D814}" type="presOf" srcId="{8B8CC200-9FA2-474E-B785-15C78965BC59}" destId="{43D67478-6136-4393-A351-5DD46835E6F3}" srcOrd="0" destOrd="0" presId="urn:microsoft.com/office/officeart/2005/8/layout/radial4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60CEA34D-08BF-4EE5-9C1D-0CB40F317989}" type="presOf" srcId="{EE6A30D3-137B-41A5-AD66-36A28B3F13E4}" destId="{5AFED123-615D-4F09-9881-663A586E1558}" srcOrd="0" destOrd="0" presId="urn:microsoft.com/office/officeart/2005/8/layout/radial4"/>
    <dgm:cxn modelId="{6F11772A-477F-412C-9822-BA55313875C6}" type="presOf" srcId="{2B6008F5-CF19-4B84-845E-F7BA915BDAFB}" destId="{D78A73D9-5A0E-4A4B-B653-B30688581D49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23402B73-C267-4562-B6A5-E376D625BED4}" type="presOf" srcId="{3DA213A0-AC84-46CC-826E-4EDC84F8443D}" destId="{D7C80047-2018-4427-8D84-0CE04E9CD0AD}" srcOrd="0" destOrd="0" presId="urn:microsoft.com/office/officeart/2005/8/layout/radial4"/>
    <dgm:cxn modelId="{66E6620D-FC3E-4DA0-8928-6C2F5C5F2556}" type="presOf" srcId="{A406E0F4-F738-4E34-91F5-4800E2E7D870}" destId="{07AE3831-3720-4CF6-A702-9A9F34CB0C52}" srcOrd="0" destOrd="0" presId="urn:microsoft.com/office/officeart/2005/8/layout/radial4"/>
    <dgm:cxn modelId="{6263AA8C-E8A2-4D0C-BBD1-5C5E5427909F}" type="presOf" srcId="{149B2241-0C9F-4F4F-8E25-065450DC618F}" destId="{63253B0A-CC3B-48F5-B5CC-DC38D3E4F39C}" srcOrd="0" destOrd="0" presId="urn:microsoft.com/office/officeart/2005/8/layout/radial4"/>
    <dgm:cxn modelId="{87586290-AA1A-46F7-928E-A476933DF27B}" type="presOf" srcId="{01042DFB-5086-4FA1-901C-D710205B2503}" destId="{4ACAF6F0-4B12-41A1-AF0D-B0B81D9DBFCD}" srcOrd="0" destOrd="0" presId="urn:microsoft.com/office/officeart/2005/8/layout/radial4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F43DF15A-276A-4388-BB8B-DBF1A6832F53}" type="presOf" srcId="{FF2E2007-5319-47C7-B51D-D3453B8827A2}" destId="{0AFF926D-5B82-4074-9001-E9384AE20F42}" srcOrd="0" destOrd="0" presId="urn:microsoft.com/office/officeart/2005/8/layout/radial4"/>
    <dgm:cxn modelId="{11FACF8F-9BD6-4E18-862E-B5318E4662FA}" type="presOf" srcId="{DC18F953-D512-4378-A678-D9A52984B2C6}" destId="{5F5530D4-C275-4B0D-A331-E8D8D67D77EF}" srcOrd="0" destOrd="0" presId="urn:microsoft.com/office/officeart/2005/8/layout/radial4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042536BB-1D49-4F9C-86A0-A25D431EA843}" type="presOf" srcId="{C85A6C27-0813-4940-ABB9-29F98039D38B}" destId="{2C93C6B4-2151-41C1-8699-336BADC38EE3}" srcOrd="0" destOrd="0" presId="urn:microsoft.com/office/officeart/2005/8/layout/radial4"/>
    <dgm:cxn modelId="{C8EE13F1-4072-42B5-AA18-CC1B5AA9634A}" type="presOf" srcId="{5CEA5A3D-BDEE-4F66-AD61-42B21D7C4966}" destId="{44B0B419-69BB-437F-BD0E-ADE411A15C4C}" srcOrd="0" destOrd="0" presId="urn:microsoft.com/office/officeart/2005/8/layout/radial4"/>
    <dgm:cxn modelId="{EA5C315D-4D02-4F74-9CB6-70166218365B}" type="presOf" srcId="{C5B229A6-D8F3-420A-915A-ABA2DD4007A5}" destId="{42A2D2B3-B7A0-42C4-9DBF-1FC6BFEC2095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01206414-2B2B-408B-9619-FE61EC5DE063}" type="presOf" srcId="{6CED9349-CFC6-4D17-830C-56106C118AC9}" destId="{E340E84F-5281-421D-8A0D-AF466035F69A}" srcOrd="0" destOrd="0" presId="urn:microsoft.com/office/officeart/2005/8/layout/radial4"/>
    <dgm:cxn modelId="{A0538A52-DE8A-4767-B3A5-C5B5866A04E1}" type="presOf" srcId="{4B54A524-F17B-4B24-8FC5-8C8F1FF30A78}" destId="{CCC609CB-F66D-4681-9BD5-70599C8929F0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DBB0A4BA-CF7C-4D79-8BEE-8DADB60F8155}" type="presOf" srcId="{DF57C485-AE1A-4591-AC22-5AC8609C22FA}" destId="{11C603EC-9990-44EC-A40C-A3B98D6959BF}" srcOrd="0" destOrd="0" presId="urn:microsoft.com/office/officeart/2005/8/layout/radial4"/>
    <dgm:cxn modelId="{0AA178DF-6449-452D-B973-9E1828C5B879}" type="presOf" srcId="{FB9DB84E-A206-4060-BC28-8535FC104B1E}" destId="{A20045BA-90ED-461C-B822-6B7331A99BED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B857D3CD-A7A3-4899-9F02-6B24EF299D68}" type="presOf" srcId="{C135BF2B-8606-4E2C-9102-E14C3A0BA7E2}" destId="{5DAB878F-6F2D-4780-82D7-ECB9876461EB}" srcOrd="0" destOrd="0" presId="urn:microsoft.com/office/officeart/2005/8/layout/radial4"/>
    <dgm:cxn modelId="{BE48A6B3-F961-4038-9140-E52D0024F2E7}" type="presParOf" srcId="{5DAB878F-6F2D-4780-82D7-ECB9876461EB}" destId="{D78A73D9-5A0E-4A4B-B653-B30688581D49}" srcOrd="0" destOrd="0" presId="urn:microsoft.com/office/officeart/2005/8/layout/radial4"/>
    <dgm:cxn modelId="{5558D8DA-758E-42FB-92C4-D538DE4A08DA}" type="presParOf" srcId="{5DAB878F-6F2D-4780-82D7-ECB9876461EB}" destId="{5AFED123-615D-4F09-9881-663A586E1558}" srcOrd="1" destOrd="0" presId="urn:microsoft.com/office/officeart/2005/8/layout/radial4"/>
    <dgm:cxn modelId="{2DA1868B-3CDF-4645-9683-D0263FA46F9A}" type="presParOf" srcId="{5DAB878F-6F2D-4780-82D7-ECB9876461EB}" destId="{2C93C6B4-2151-41C1-8699-336BADC38EE3}" srcOrd="2" destOrd="0" presId="urn:microsoft.com/office/officeart/2005/8/layout/radial4"/>
    <dgm:cxn modelId="{FF8CD448-1FB8-4E17-B805-794B205C905B}" type="presParOf" srcId="{5DAB878F-6F2D-4780-82D7-ECB9876461EB}" destId="{07AE3831-3720-4CF6-A702-9A9F34CB0C52}" srcOrd="3" destOrd="0" presId="urn:microsoft.com/office/officeart/2005/8/layout/radial4"/>
    <dgm:cxn modelId="{B363201D-4341-4EA1-B7B0-949CC1B955A8}" type="presParOf" srcId="{5DAB878F-6F2D-4780-82D7-ECB9876461EB}" destId="{63253B0A-CC3B-48F5-B5CC-DC38D3E4F39C}" srcOrd="4" destOrd="0" presId="urn:microsoft.com/office/officeart/2005/8/layout/radial4"/>
    <dgm:cxn modelId="{BB081C88-2FDD-4312-B169-A38FF5267649}" type="presParOf" srcId="{5DAB878F-6F2D-4780-82D7-ECB9876461EB}" destId="{0AFF926D-5B82-4074-9001-E9384AE20F42}" srcOrd="5" destOrd="0" presId="urn:microsoft.com/office/officeart/2005/8/layout/radial4"/>
    <dgm:cxn modelId="{E57AF63D-3CEA-4761-8941-D4F1598A46AB}" type="presParOf" srcId="{5DAB878F-6F2D-4780-82D7-ECB9876461EB}" destId="{E968678E-B953-41F7-BFCB-39B1E77E7D8C}" srcOrd="6" destOrd="0" presId="urn:microsoft.com/office/officeart/2005/8/layout/radial4"/>
    <dgm:cxn modelId="{91DA09F2-DCF6-4C7A-8F4E-12E3A57638D5}" type="presParOf" srcId="{5DAB878F-6F2D-4780-82D7-ECB9876461EB}" destId="{43D67478-6136-4393-A351-5DD46835E6F3}" srcOrd="7" destOrd="0" presId="urn:microsoft.com/office/officeart/2005/8/layout/radial4"/>
    <dgm:cxn modelId="{4F94340B-EC49-40EC-8A40-2BEF9DF2FCA0}" type="presParOf" srcId="{5DAB878F-6F2D-4780-82D7-ECB9876461EB}" destId="{D7C80047-2018-4427-8D84-0CE04E9CD0AD}" srcOrd="8" destOrd="0" presId="urn:microsoft.com/office/officeart/2005/8/layout/radial4"/>
    <dgm:cxn modelId="{E9F4EB2C-995C-498C-ACB4-F1D8BF36DEE4}" type="presParOf" srcId="{5DAB878F-6F2D-4780-82D7-ECB9876461EB}" destId="{42A2D2B3-B7A0-42C4-9DBF-1FC6BFEC2095}" srcOrd="9" destOrd="0" presId="urn:microsoft.com/office/officeart/2005/8/layout/radial4"/>
    <dgm:cxn modelId="{E93A6B95-41DB-44D4-95E3-21DB9301D991}" type="presParOf" srcId="{5DAB878F-6F2D-4780-82D7-ECB9876461EB}" destId="{4ACAF6F0-4B12-41A1-AF0D-B0B81D9DBFCD}" srcOrd="10" destOrd="0" presId="urn:microsoft.com/office/officeart/2005/8/layout/radial4"/>
    <dgm:cxn modelId="{B3B26163-D015-48FA-8A9D-776CD7F36EB0}" type="presParOf" srcId="{5DAB878F-6F2D-4780-82D7-ECB9876461EB}" destId="{A20045BA-90ED-461C-B822-6B7331A99BED}" srcOrd="11" destOrd="0" presId="urn:microsoft.com/office/officeart/2005/8/layout/radial4"/>
    <dgm:cxn modelId="{95FE9ABE-3CE5-40B3-8F30-68226D277C5B}" type="presParOf" srcId="{5DAB878F-6F2D-4780-82D7-ECB9876461EB}" destId="{E340E84F-5281-421D-8A0D-AF466035F69A}" srcOrd="12" destOrd="0" presId="urn:microsoft.com/office/officeart/2005/8/layout/radial4"/>
    <dgm:cxn modelId="{DDDD7F9D-4891-405F-BE99-3CB08242A3B0}" type="presParOf" srcId="{5DAB878F-6F2D-4780-82D7-ECB9876461EB}" destId="{44B0B419-69BB-437F-BD0E-ADE411A15C4C}" srcOrd="13" destOrd="0" presId="urn:microsoft.com/office/officeart/2005/8/layout/radial4"/>
    <dgm:cxn modelId="{31570DDA-469D-41C5-BBAC-E8A5C2A3A94F}" type="presParOf" srcId="{5DAB878F-6F2D-4780-82D7-ECB9876461EB}" destId="{5F5530D4-C275-4B0D-A331-E8D8D67D77EF}" srcOrd="14" destOrd="0" presId="urn:microsoft.com/office/officeart/2005/8/layout/radial4"/>
    <dgm:cxn modelId="{55498844-145F-45FF-8A80-6F75FDDDB187}" type="presParOf" srcId="{5DAB878F-6F2D-4780-82D7-ECB9876461EB}" destId="{11C603EC-9990-44EC-A40C-A3B98D6959BF}" srcOrd="15" destOrd="0" presId="urn:microsoft.com/office/officeart/2005/8/layout/radial4"/>
    <dgm:cxn modelId="{4BE54665-74D9-4790-957D-C0F494AA8CC3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51F0DDAE-D1E5-434E-BE6F-76269B78DAE6}" type="presOf" srcId="{149B2241-0C9F-4F4F-8E25-065450DC618F}" destId="{63253B0A-CC3B-48F5-B5CC-DC38D3E4F39C}" srcOrd="0" destOrd="0" presId="urn:microsoft.com/office/officeart/2005/8/layout/radial4"/>
    <dgm:cxn modelId="{CA005256-338E-4220-B9B3-EB0695380256}" type="presOf" srcId="{DC18F953-D512-4378-A678-D9A52984B2C6}" destId="{5F5530D4-C275-4B0D-A331-E8D8D67D77EF}" srcOrd="0" destOrd="0" presId="urn:microsoft.com/office/officeart/2005/8/layout/radial4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374C534D-0846-48AB-989C-BA00E2FECF8B}" type="presOf" srcId="{6DEB10B5-4CD7-4A19-A6FD-CF10B0C56461}" destId="{E968678E-B953-41F7-BFCB-39B1E77E7D8C}" srcOrd="0" destOrd="0" presId="urn:microsoft.com/office/officeart/2005/8/layout/radial4"/>
    <dgm:cxn modelId="{EC3C6BFD-E506-49DB-8DF5-CCADD8FDA719}" type="presOf" srcId="{2B6008F5-CF19-4B84-845E-F7BA915BDAFB}" destId="{D78A73D9-5A0E-4A4B-B653-B30688581D49}" srcOrd="0" destOrd="0" presId="urn:microsoft.com/office/officeart/2005/8/layout/radial4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1A18240C-154A-4F9F-A2E9-B7CB3D508BA7}" type="presOf" srcId="{C135BF2B-8606-4E2C-9102-E14C3A0BA7E2}" destId="{5DAB878F-6F2D-4780-82D7-ECB9876461EB}" srcOrd="0" destOrd="0" presId="urn:microsoft.com/office/officeart/2005/8/layout/radial4"/>
    <dgm:cxn modelId="{8A2557C6-4EA6-42B8-B857-B5FE37FB3E28}" type="presOf" srcId="{FB9DB84E-A206-4060-BC28-8535FC104B1E}" destId="{A20045BA-90ED-461C-B822-6B7331A99BED}" srcOrd="0" destOrd="0" presId="urn:microsoft.com/office/officeart/2005/8/layout/radial4"/>
    <dgm:cxn modelId="{92347740-DC02-4ED3-8698-FE39EF956394}" type="presOf" srcId="{6CED9349-CFC6-4D17-830C-56106C118AC9}" destId="{E340E84F-5281-421D-8A0D-AF466035F69A}" srcOrd="0" destOrd="0" presId="urn:microsoft.com/office/officeart/2005/8/layout/radial4"/>
    <dgm:cxn modelId="{D5413100-32BE-438E-AE89-609E9B724A46}" type="presOf" srcId="{C5B229A6-D8F3-420A-915A-ABA2DD4007A5}" destId="{42A2D2B3-B7A0-42C4-9DBF-1FC6BFEC2095}" srcOrd="0" destOrd="0" presId="urn:microsoft.com/office/officeart/2005/8/layout/radial4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D6AD56A1-002B-4F72-BADD-3BEEB91148AF}" type="presOf" srcId="{3DA213A0-AC84-46CC-826E-4EDC84F8443D}" destId="{D7C80047-2018-4427-8D84-0CE04E9CD0AD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D36BEE92-53E2-415D-8A03-24B8F39EE103}" type="presOf" srcId="{C85A6C27-0813-4940-ABB9-29F98039D38B}" destId="{2C93C6B4-2151-41C1-8699-336BADC38EE3}" srcOrd="0" destOrd="0" presId="urn:microsoft.com/office/officeart/2005/8/layout/radial4"/>
    <dgm:cxn modelId="{C42DC6FC-C987-4D7C-A2F5-A55A8634D08F}" type="presOf" srcId="{8B8CC200-9FA2-474E-B785-15C78965BC59}" destId="{43D67478-6136-4393-A351-5DD46835E6F3}" srcOrd="0" destOrd="0" presId="urn:microsoft.com/office/officeart/2005/8/layout/radial4"/>
    <dgm:cxn modelId="{FB9D726C-9A95-4975-8235-E5F2B4AAA295}" type="presOf" srcId="{EE6A30D3-137B-41A5-AD66-36A28B3F13E4}" destId="{5AFED123-615D-4F09-9881-663A586E1558}" srcOrd="0" destOrd="0" presId="urn:microsoft.com/office/officeart/2005/8/layout/radial4"/>
    <dgm:cxn modelId="{C4F0C64B-3DD3-4AB9-82D6-C7186E16DBEE}" type="presOf" srcId="{01042DFB-5086-4FA1-901C-D710205B2503}" destId="{4ACAF6F0-4B12-41A1-AF0D-B0B81D9DBFCD}" srcOrd="0" destOrd="0" presId="urn:microsoft.com/office/officeart/2005/8/layout/radial4"/>
    <dgm:cxn modelId="{C4594D01-69E2-41E5-A20D-0FD49C692594}" type="presOf" srcId="{FF2E2007-5319-47C7-B51D-D3453B8827A2}" destId="{0AFF926D-5B82-4074-9001-E9384AE20F42}" srcOrd="0" destOrd="0" presId="urn:microsoft.com/office/officeart/2005/8/layout/radial4"/>
    <dgm:cxn modelId="{35B01877-1DB6-41D1-9AE5-E1E26E618824}" type="presOf" srcId="{4B54A524-F17B-4B24-8FC5-8C8F1FF30A78}" destId="{CCC609CB-F66D-4681-9BD5-70599C8929F0}" srcOrd="0" destOrd="0" presId="urn:microsoft.com/office/officeart/2005/8/layout/radial4"/>
    <dgm:cxn modelId="{2B482C4B-F225-405A-AB91-DE3708A60B95}" type="presOf" srcId="{A406E0F4-F738-4E34-91F5-4800E2E7D870}" destId="{07AE3831-3720-4CF6-A702-9A9F34CB0C52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075A31AC-9A1F-466E-90D2-1E07B3DBCD55}" type="presOf" srcId="{DF57C485-AE1A-4591-AC22-5AC8609C22FA}" destId="{11C603EC-9990-44EC-A40C-A3B98D6959BF}" srcOrd="0" destOrd="0" presId="urn:microsoft.com/office/officeart/2005/8/layout/radial4"/>
    <dgm:cxn modelId="{784691EB-A91A-4ABA-B1AA-E3D400370C46}" type="presOf" srcId="{5CEA5A3D-BDEE-4F66-AD61-42B21D7C4966}" destId="{44B0B419-69BB-437F-BD0E-ADE411A15C4C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A8D34219-0618-4546-8C57-054825A83483}" type="presParOf" srcId="{5DAB878F-6F2D-4780-82D7-ECB9876461EB}" destId="{D78A73D9-5A0E-4A4B-B653-B30688581D49}" srcOrd="0" destOrd="0" presId="urn:microsoft.com/office/officeart/2005/8/layout/radial4"/>
    <dgm:cxn modelId="{A86C07F2-DB82-42F0-97B8-97FCCE6EE3EC}" type="presParOf" srcId="{5DAB878F-6F2D-4780-82D7-ECB9876461EB}" destId="{5AFED123-615D-4F09-9881-663A586E1558}" srcOrd="1" destOrd="0" presId="urn:microsoft.com/office/officeart/2005/8/layout/radial4"/>
    <dgm:cxn modelId="{01946070-B8A4-49E0-B0F7-7F96D8A12EDC}" type="presParOf" srcId="{5DAB878F-6F2D-4780-82D7-ECB9876461EB}" destId="{2C93C6B4-2151-41C1-8699-336BADC38EE3}" srcOrd="2" destOrd="0" presId="urn:microsoft.com/office/officeart/2005/8/layout/radial4"/>
    <dgm:cxn modelId="{6A6585D1-E0AA-47E9-A33F-57333E62818A}" type="presParOf" srcId="{5DAB878F-6F2D-4780-82D7-ECB9876461EB}" destId="{07AE3831-3720-4CF6-A702-9A9F34CB0C52}" srcOrd="3" destOrd="0" presId="urn:microsoft.com/office/officeart/2005/8/layout/radial4"/>
    <dgm:cxn modelId="{5992536C-30DD-4F54-80A2-8006F9EA01E2}" type="presParOf" srcId="{5DAB878F-6F2D-4780-82D7-ECB9876461EB}" destId="{63253B0A-CC3B-48F5-B5CC-DC38D3E4F39C}" srcOrd="4" destOrd="0" presId="urn:microsoft.com/office/officeart/2005/8/layout/radial4"/>
    <dgm:cxn modelId="{F3E6281D-84FD-411D-A4E5-B6FCD8D39B71}" type="presParOf" srcId="{5DAB878F-6F2D-4780-82D7-ECB9876461EB}" destId="{0AFF926D-5B82-4074-9001-E9384AE20F42}" srcOrd="5" destOrd="0" presId="urn:microsoft.com/office/officeart/2005/8/layout/radial4"/>
    <dgm:cxn modelId="{BC32BB6F-E1DA-40FF-A528-F6F28014C04C}" type="presParOf" srcId="{5DAB878F-6F2D-4780-82D7-ECB9876461EB}" destId="{E968678E-B953-41F7-BFCB-39B1E77E7D8C}" srcOrd="6" destOrd="0" presId="urn:microsoft.com/office/officeart/2005/8/layout/radial4"/>
    <dgm:cxn modelId="{644669A2-1EC4-45E5-B2D4-27B0A9E5E0C8}" type="presParOf" srcId="{5DAB878F-6F2D-4780-82D7-ECB9876461EB}" destId="{43D67478-6136-4393-A351-5DD46835E6F3}" srcOrd="7" destOrd="0" presId="urn:microsoft.com/office/officeart/2005/8/layout/radial4"/>
    <dgm:cxn modelId="{9736A763-F813-4443-92D8-A5D565E677DF}" type="presParOf" srcId="{5DAB878F-6F2D-4780-82D7-ECB9876461EB}" destId="{D7C80047-2018-4427-8D84-0CE04E9CD0AD}" srcOrd="8" destOrd="0" presId="urn:microsoft.com/office/officeart/2005/8/layout/radial4"/>
    <dgm:cxn modelId="{C9FDBDD5-19CA-427E-8F40-73B021120A0C}" type="presParOf" srcId="{5DAB878F-6F2D-4780-82D7-ECB9876461EB}" destId="{42A2D2B3-B7A0-42C4-9DBF-1FC6BFEC2095}" srcOrd="9" destOrd="0" presId="urn:microsoft.com/office/officeart/2005/8/layout/radial4"/>
    <dgm:cxn modelId="{26401186-6D1E-4070-8DFE-AC431227D22B}" type="presParOf" srcId="{5DAB878F-6F2D-4780-82D7-ECB9876461EB}" destId="{4ACAF6F0-4B12-41A1-AF0D-B0B81D9DBFCD}" srcOrd="10" destOrd="0" presId="urn:microsoft.com/office/officeart/2005/8/layout/radial4"/>
    <dgm:cxn modelId="{4319C8ED-8EDB-44E3-AC97-89C20FA822A1}" type="presParOf" srcId="{5DAB878F-6F2D-4780-82D7-ECB9876461EB}" destId="{A20045BA-90ED-461C-B822-6B7331A99BED}" srcOrd="11" destOrd="0" presId="urn:microsoft.com/office/officeart/2005/8/layout/radial4"/>
    <dgm:cxn modelId="{5D6B3F73-BC41-4749-8C32-6424788CD7FD}" type="presParOf" srcId="{5DAB878F-6F2D-4780-82D7-ECB9876461EB}" destId="{E340E84F-5281-421D-8A0D-AF466035F69A}" srcOrd="12" destOrd="0" presId="urn:microsoft.com/office/officeart/2005/8/layout/radial4"/>
    <dgm:cxn modelId="{DB6CFFE9-35BD-4FA8-8AFF-C3990BB8A777}" type="presParOf" srcId="{5DAB878F-6F2D-4780-82D7-ECB9876461EB}" destId="{44B0B419-69BB-437F-BD0E-ADE411A15C4C}" srcOrd="13" destOrd="0" presId="urn:microsoft.com/office/officeart/2005/8/layout/radial4"/>
    <dgm:cxn modelId="{7451A876-1312-4ED4-907E-F82F7F8A0737}" type="presParOf" srcId="{5DAB878F-6F2D-4780-82D7-ECB9876461EB}" destId="{5F5530D4-C275-4B0D-A331-E8D8D67D77EF}" srcOrd="14" destOrd="0" presId="urn:microsoft.com/office/officeart/2005/8/layout/radial4"/>
    <dgm:cxn modelId="{B8153BF5-23DB-47BA-8F5C-C47D8DF1FFF7}" type="presParOf" srcId="{5DAB878F-6F2D-4780-82D7-ECB9876461EB}" destId="{11C603EC-9990-44EC-A40C-A3B98D6959BF}" srcOrd="15" destOrd="0" presId="urn:microsoft.com/office/officeart/2005/8/layout/radial4"/>
    <dgm:cxn modelId="{7DC5BF8F-8977-44A8-B13A-7BDB61103807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135BF2B-8606-4E2C-9102-E14C3A0BA7E2}" type="doc">
      <dgm:prSet loTypeId="urn:microsoft.com/office/officeart/2005/8/layout/radial4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B6008F5-CF19-4B84-845E-F7BA915BDAFB}">
      <dgm:prSet/>
      <dgm:spPr/>
      <dgm:t>
        <a:bodyPr/>
        <a:lstStyle/>
        <a:p>
          <a:pPr rtl="0"/>
          <a:r>
            <a:rPr lang="en-GB" dirty="0" smtClean="0"/>
            <a:t>Questions for today</a:t>
          </a:r>
          <a:endParaRPr lang="en-GB" dirty="0"/>
        </a:p>
      </dgm:t>
    </dgm:pt>
    <dgm:pt modelId="{3753CD60-8460-45BD-9253-FB4CB5FB3318}" type="parTrans" cxnId="{CC84365F-D850-4A85-8AB3-536885948A6B}">
      <dgm:prSet/>
      <dgm:spPr/>
      <dgm:t>
        <a:bodyPr/>
        <a:lstStyle/>
        <a:p>
          <a:endParaRPr lang="en-GB"/>
        </a:p>
      </dgm:t>
    </dgm:pt>
    <dgm:pt modelId="{41A71CFA-A8E1-4AEE-9BCF-1AB814A08800}" type="sibTrans" cxnId="{CC84365F-D850-4A85-8AB3-536885948A6B}">
      <dgm:prSet/>
      <dgm:spPr/>
      <dgm:t>
        <a:bodyPr/>
        <a:lstStyle/>
        <a:p>
          <a:endParaRPr lang="en-GB"/>
        </a:p>
      </dgm:t>
    </dgm:pt>
    <dgm:pt modelId="{C85A6C27-0813-4940-ABB9-29F98039D38B}">
      <dgm:prSet/>
      <dgm:spPr/>
      <dgm:t>
        <a:bodyPr/>
        <a:lstStyle/>
        <a:p>
          <a:pPr rtl="0"/>
          <a:r>
            <a:rPr lang="en-GB" dirty="0" smtClean="0"/>
            <a:t>How can information move from A to B</a:t>
          </a:r>
          <a:endParaRPr lang="en-GB" dirty="0"/>
        </a:p>
      </dgm:t>
    </dgm:pt>
    <dgm:pt modelId="{EE6A30D3-137B-41A5-AD66-36A28B3F13E4}" type="parTrans" cxnId="{6DA01AD0-0DD2-45F4-A2B1-760BFCDCFFE4}">
      <dgm:prSet/>
      <dgm:spPr/>
      <dgm:t>
        <a:bodyPr/>
        <a:lstStyle/>
        <a:p>
          <a:endParaRPr lang="en-GB"/>
        </a:p>
      </dgm:t>
    </dgm:pt>
    <dgm:pt modelId="{E5871ECD-0016-4A61-88BE-D61C6BC9B5D0}" type="sibTrans" cxnId="{6DA01AD0-0DD2-45F4-A2B1-760BFCDCFFE4}">
      <dgm:prSet/>
      <dgm:spPr/>
      <dgm:t>
        <a:bodyPr/>
        <a:lstStyle/>
        <a:p>
          <a:endParaRPr lang="en-GB"/>
        </a:p>
      </dgm:t>
    </dgm:pt>
    <dgm:pt modelId="{149B2241-0C9F-4F4F-8E25-065450DC618F}">
      <dgm:prSet/>
      <dgm:spPr/>
      <dgm:t>
        <a:bodyPr/>
        <a:lstStyle/>
        <a:p>
          <a:pPr rtl="0"/>
          <a:r>
            <a:rPr lang="en-GB" dirty="0" smtClean="0"/>
            <a:t>Why do we have packets and what are they</a:t>
          </a:r>
          <a:endParaRPr lang="en-GB" dirty="0"/>
        </a:p>
      </dgm:t>
    </dgm:pt>
    <dgm:pt modelId="{A406E0F4-F738-4E34-91F5-4800E2E7D870}" type="parTrans" cxnId="{A3394172-569C-4D36-9CB3-EE09F9948DC4}">
      <dgm:prSet/>
      <dgm:spPr/>
      <dgm:t>
        <a:bodyPr/>
        <a:lstStyle/>
        <a:p>
          <a:endParaRPr lang="en-GB"/>
        </a:p>
      </dgm:t>
    </dgm:pt>
    <dgm:pt modelId="{10C1FFB1-A2F4-4949-BFA3-A8AFAB2980F0}" type="sibTrans" cxnId="{A3394172-569C-4D36-9CB3-EE09F9948DC4}">
      <dgm:prSet/>
      <dgm:spPr/>
      <dgm:t>
        <a:bodyPr/>
        <a:lstStyle/>
        <a:p>
          <a:endParaRPr lang="en-GB"/>
        </a:p>
      </dgm:t>
    </dgm:pt>
    <dgm:pt modelId="{6DEB10B5-4CD7-4A19-A6FD-CF10B0C56461}">
      <dgm:prSet/>
      <dgm:spPr/>
      <dgm:t>
        <a:bodyPr/>
        <a:lstStyle/>
        <a:p>
          <a:pPr rtl="0"/>
          <a:r>
            <a:rPr lang="en-GB" dirty="0" smtClean="0"/>
            <a:t>How does Ethernet work</a:t>
          </a:r>
          <a:endParaRPr lang="en-GB" dirty="0"/>
        </a:p>
      </dgm:t>
    </dgm:pt>
    <dgm:pt modelId="{FF2E2007-5319-47C7-B51D-D3453B8827A2}" type="parTrans" cxnId="{27EA19AF-C580-4F04-AC30-34DCA4E9AE6A}">
      <dgm:prSet/>
      <dgm:spPr/>
      <dgm:t>
        <a:bodyPr/>
        <a:lstStyle/>
        <a:p>
          <a:endParaRPr lang="en-GB"/>
        </a:p>
      </dgm:t>
    </dgm:pt>
    <dgm:pt modelId="{9B842C92-974E-46F3-8762-62295FC067DA}" type="sibTrans" cxnId="{27EA19AF-C580-4F04-AC30-34DCA4E9AE6A}">
      <dgm:prSet/>
      <dgm:spPr/>
      <dgm:t>
        <a:bodyPr/>
        <a:lstStyle/>
        <a:p>
          <a:endParaRPr lang="en-GB"/>
        </a:p>
      </dgm:t>
    </dgm:pt>
    <dgm:pt modelId="{3DA213A0-AC84-46CC-826E-4EDC84F8443D}">
      <dgm:prSet/>
      <dgm:spPr/>
      <dgm:t>
        <a:bodyPr/>
        <a:lstStyle/>
        <a:p>
          <a:pPr rtl="0"/>
          <a:r>
            <a:rPr lang="en-GB" dirty="0" smtClean="0"/>
            <a:t>How do packets cross networks </a:t>
          </a:r>
          <a:endParaRPr lang="en-GB" dirty="0"/>
        </a:p>
      </dgm:t>
    </dgm:pt>
    <dgm:pt modelId="{8B8CC200-9FA2-474E-B785-15C78965BC59}" type="parTrans" cxnId="{6224B733-389A-4371-9983-135618D35FB5}">
      <dgm:prSet/>
      <dgm:spPr/>
      <dgm:t>
        <a:bodyPr/>
        <a:lstStyle/>
        <a:p>
          <a:endParaRPr lang="en-GB"/>
        </a:p>
      </dgm:t>
    </dgm:pt>
    <dgm:pt modelId="{35FE865E-8FE0-4657-8209-E2336D72E8A6}" type="sibTrans" cxnId="{6224B733-389A-4371-9983-135618D35FB5}">
      <dgm:prSet/>
      <dgm:spPr/>
      <dgm:t>
        <a:bodyPr/>
        <a:lstStyle/>
        <a:p>
          <a:endParaRPr lang="en-GB"/>
        </a:p>
      </dgm:t>
    </dgm:pt>
    <dgm:pt modelId="{01042DFB-5086-4FA1-901C-D710205B2503}">
      <dgm:prSet/>
      <dgm:spPr/>
      <dgm:t>
        <a:bodyPr/>
        <a:lstStyle/>
        <a:p>
          <a:pPr rtl="0"/>
          <a:r>
            <a:rPr lang="en-GB" dirty="0" smtClean="0"/>
            <a:t>How does the Internet know where to send my packets</a:t>
          </a:r>
          <a:endParaRPr lang="en-GB" dirty="0"/>
        </a:p>
      </dgm:t>
    </dgm:pt>
    <dgm:pt modelId="{C5B229A6-D8F3-420A-915A-ABA2DD4007A5}" type="parTrans" cxnId="{2515DDAD-FD4B-4F2D-B7AA-C04D34B8E203}">
      <dgm:prSet/>
      <dgm:spPr/>
      <dgm:t>
        <a:bodyPr/>
        <a:lstStyle/>
        <a:p>
          <a:endParaRPr lang="en-GB"/>
        </a:p>
      </dgm:t>
    </dgm:pt>
    <dgm:pt modelId="{392EE460-BD8B-4AB6-8853-61A5B43F8C6C}" type="sibTrans" cxnId="{2515DDAD-FD4B-4F2D-B7AA-C04D34B8E203}">
      <dgm:prSet/>
      <dgm:spPr/>
      <dgm:t>
        <a:bodyPr/>
        <a:lstStyle/>
        <a:p>
          <a:endParaRPr lang="en-GB"/>
        </a:p>
      </dgm:t>
    </dgm:pt>
    <dgm:pt modelId="{6CED9349-CFC6-4D17-830C-56106C118AC9}">
      <dgm:prSet/>
      <dgm:spPr/>
      <dgm:t>
        <a:bodyPr/>
        <a:lstStyle/>
        <a:p>
          <a:pPr rtl="0"/>
          <a:r>
            <a:rPr lang="en-GB" dirty="0" smtClean="0"/>
            <a:t>How does it find news.bbc.co.uk</a:t>
          </a:r>
          <a:endParaRPr lang="en-GB" dirty="0"/>
        </a:p>
      </dgm:t>
    </dgm:pt>
    <dgm:pt modelId="{FB9DB84E-A206-4060-BC28-8535FC104B1E}" type="parTrans" cxnId="{2A0B4C27-7BA6-4C17-8681-55971658C61D}">
      <dgm:prSet/>
      <dgm:spPr/>
      <dgm:t>
        <a:bodyPr/>
        <a:lstStyle/>
        <a:p>
          <a:endParaRPr lang="en-GB"/>
        </a:p>
      </dgm:t>
    </dgm:pt>
    <dgm:pt modelId="{E1834F9E-6CD0-4AE6-B68B-EBB06D7AEF0F}" type="sibTrans" cxnId="{2A0B4C27-7BA6-4C17-8681-55971658C61D}">
      <dgm:prSet/>
      <dgm:spPr/>
      <dgm:t>
        <a:bodyPr/>
        <a:lstStyle/>
        <a:p>
          <a:endParaRPr lang="en-GB"/>
        </a:p>
      </dgm:t>
    </dgm:pt>
    <dgm:pt modelId="{DC18F953-D512-4378-A678-D9A52984B2C6}">
      <dgm:prSet/>
      <dgm:spPr/>
      <dgm:t>
        <a:bodyPr/>
        <a:lstStyle/>
        <a:p>
          <a:pPr rtl="0"/>
          <a:r>
            <a:rPr lang="en-GB" dirty="0" smtClean="0"/>
            <a:t>How does data move reliably</a:t>
          </a:r>
          <a:endParaRPr lang="en-GB" dirty="0"/>
        </a:p>
      </dgm:t>
    </dgm:pt>
    <dgm:pt modelId="{5CEA5A3D-BDEE-4F66-AD61-42B21D7C4966}" type="parTrans" cxnId="{41791E8F-930B-4253-BF0C-38A2600767E6}">
      <dgm:prSet/>
      <dgm:spPr/>
      <dgm:t>
        <a:bodyPr/>
        <a:lstStyle/>
        <a:p>
          <a:endParaRPr lang="en-GB"/>
        </a:p>
      </dgm:t>
    </dgm:pt>
    <dgm:pt modelId="{0EF9C4B0-D798-4A9E-B331-5B1D86D82382}" type="sibTrans" cxnId="{41791E8F-930B-4253-BF0C-38A2600767E6}">
      <dgm:prSet/>
      <dgm:spPr/>
      <dgm:t>
        <a:bodyPr/>
        <a:lstStyle/>
        <a:p>
          <a:endParaRPr lang="en-GB"/>
        </a:p>
      </dgm:t>
    </dgm:pt>
    <dgm:pt modelId="{4B54A524-F17B-4B24-8FC5-8C8F1FF30A78}">
      <dgm:prSet/>
      <dgm:spPr/>
      <dgm:t>
        <a:bodyPr/>
        <a:lstStyle/>
        <a:p>
          <a:pPr rtl="0"/>
          <a:r>
            <a:rPr lang="en-GB" dirty="0" smtClean="0"/>
            <a:t>I’ve heard of </a:t>
          </a:r>
          <a:r>
            <a:rPr lang="en-GB" i="0" dirty="0" smtClean="0"/>
            <a:t>NAT</a:t>
          </a:r>
          <a:r>
            <a:rPr lang="en-GB" dirty="0" smtClean="0"/>
            <a:t>, what’s that</a:t>
          </a:r>
          <a:endParaRPr lang="en-GB" dirty="0"/>
        </a:p>
      </dgm:t>
    </dgm:pt>
    <dgm:pt modelId="{DF57C485-AE1A-4591-AC22-5AC8609C22FA}" type="parTrans" cxnId="{22BF1D2E-EB90-49CC-830F-3AE2F2039719}">
      <dgm:prSet/>
      <dgm:spPr/>
      <dgm:t>
        <a:bodyPr/>
        <a:lstStyle/>
        <a:p>
          <a:endParaRPr lang="en-GB"/>
        </a:p>
      </dgm:t>
    </dgm:pt>
    <dgm:pt modelId="{D4B9EC04-78C9-49D4-AD10-926AEB3F674D}" type="sibTrans" cxnId="{22BF1D2E-EB90-49CC-830F-3AE2F2039719}">
      <dgm:prSet/>
      <dgm:spPr/>
      <dgm:t>
        <a:bodyPr/>
        <a:lstStyle/>
        <a:p>
          <a:endParaRPr lang="en-GB"/>
        </a:p>
      </dgm:t>
    </dgm:pt>
    <dgm:pt modelId="{5DAB878F-6F2D-4780-82D7-ECB9876461EB}" type="pres">
      <dgm:prSet presAssocID="{C135BF2B-8606-4E2C-9102-E14C3A0BA7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78A73D9-5A0E-4A4B-B653-B30688581D49}" type="pres">
      <dgm:prSet presAssocID="{2B6008F5-CF19-4B84-845E-F7BA915BDAFB}" presName="centerShape" presStyleLbl="node0" presStyleIdx="0" presStyleCnt="1"/>
      <dgm:spPr/>
      <dgm:t>
        <a:bodyPr/>
        <a:lstStyle/>
        <a:p>
          <a:endParaRPr lang="en-GB"/>
        </a:p>
      </dgm:t>
    </dgm:pt>
    <dgm:pt modelId="{5AFED123-615D-4F09-9881-663A586E1558}" type="pres">
      <dgm:prSet presAssocID="{EE6A30D3-137B-41A5-AD66-36A28B3F13E4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2C93C6B4-2151-41C1-8699-336BADC38EE3}" type="pres">
      <dgm:prSet presAssocID="{C85A6C27-0813-4940-ABB9-29F98039D38B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AE3831-3720-4CF6-A702-9A9F34CB0C52}" type="pres">
      <dgm:prSet presAssocID="{A406E0F4-F738-4E34-91F5-4800E2E7D870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63253B0A-CC3B-48F5-B5CC-DC38D3E4F39C}" type="pres">
      <dgm:prSet presAssocID="{149B2241-0C9F-4F4F-8E25-065450DC618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FF926D-5B82-4074-9001-E9384AE20F42}" type="pres">
      <dgm:prSet presAssocID="{FF2E2007-5319-47C7-B51D-D3453B8827A2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968678E-B953-41F7-BFCB-39B1E77E7D8C}" type="pres">
      <dgm:prSet presAssocID="{6DEB10B5-4CD7-4A19-A6FD-CF10B0C56461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3D67478-6136-4393-A351-5DD46835E6F3}" type="pres">
      <dgm:prSet presAssocID="{8B8CC200-9FA2-474E-B785-15C78965BC59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D7C80047-2018-4427-8D84-0CE04E9CD0AD}" type="pres">
      <dgm:prSet presAssocID="{3DA213A0-AC84-46CC-826E-4EDC84F8443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A2D2B3-B7A0-42C4-9DBF-1FC6BFEC2095}" type="pres">
      <dgm:prSet presAssocID="{C5B229A6-D8F3-420A-915A-ABA2DD4007A5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4ACAF6F0-4B12-41A1-AF0D-B0B81D9DBFCD}" type="pres">
      <dgm:prSet presAssocID="{01042DFB-5086-4FA1-901C-D710205B250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0045BA-90ED-461C-B822-6B7331A99BED}" type="pres">
      <dgm:prSet presAssocID="{FB9DB84E-A206-4060-BC28-8535FC104B1E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E340E84F-5281-421D-8A0D-AF466035F69A}" type="pres">
      <dgm:prSet presAssocID="{6CED9349-CFC6-4D17-830C-56106C118AC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4B0B419-69BB-437F-BD0E-ADE411A15C4C}" type="pres">
      <dgm:prSet presAssocID="{5CEA5A3D-BDEE-4F66-AD61-42B21D7C4966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5F5530D4-C275-4B0D-A331-E8D8D67D77EF}" type="pres">
      <dgm:prSet presAssocID="{DC18F953-D512-4378-A678-D9A52984B2C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C603EC-9990-44EC-A40C-A3B98D6959BF}" type="pres">
      <dgm:prSet presAssocID="{DF57C485-AE1A-4591-AC22-5AC8609C22FA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CCC609CB-F66D-4681-9BD5-70599C8929F0}" type="pres">
      <dgm:prSet presAssocID="{4B54A524-F17B-4B24-8FC5-8C8F1FF30A7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122CC70-4CC9-4521-B187-8A4DC7FAB1ED}" type="presOf" srcId="{C135BF2B-8606-4E2C-9102-E14C3A0BA7E2}" destId="{5DAB878F-6F2D-4780-82D7-ECB9876461EB}" srcOrd="0" destOrd="0" presId="urn:microsoft.com/office/officeart/2005/8/layout/radial4"/>
    <dgm:cxn modelId="{CC84365F-D850-4A85-8AB3-536885948A6B}" srcId="{C135BF2B-8606-4E2C-9102-E14C3A0BA7E2}" destId="{2B6008F5-CF19-4B84-845E-F7BA915BDAFB}" srcOrd="0" destOrd="0" parTransId="{3753CD60-8460-45BD-9253-FB4CB5FB3318}" sibTransId="{41A71CFA-A8E1-4AEE-9BCF-1AB814A08800}"/>
    <dgm:cxn modelId="{2E090FB9-D4F9-4FB5-8FBE-D1C8914F7C52}" type="presOf" srcId="{FB9DB84E-A206-4060-BC28-8535FC104B1E}" destId="{A20045BA-90ED-461C-B822-6B7331A99BED}" srcOrd="0" destOrd="0" presId="urn:microsoft.com/office/officeart/2005/8/layout/radial4"/>
    <dgm:cxn modelId="{2ECA6881-393B-484E-A35B-2E0649A1975C}" type="presOf" srcId="{DC18F953-D512-4378-A678-D9A52984B2C6}" destId="{5F5530D4-C275-4B0D-A331-E8D8D67D77EF}" srcOrd="0" destOrd="0" presId="urn:microsoft.com/office/officeart/2005/8/layout/radial4"/>
    <dgm:cxn modelId="{6DA01AD0-0DD2-45F4-A2B1-760BFCDCFFE4}" srcId="{2B6008F5-CF19-4B84-845E-F7BA915BDAFB}" destId="{C85A6C27-0813-4940-ABB9-29F98039D38B}" srcOrd="0" destOrd="0" parTransId="{EE6A30D3-137B-41A5-AD66-36A28B3F13E4}" sibTransId="{E5871ECD-0016-4A61-88BE-D61C6BC9B5D0}"/>
    <dgm:cxn modelId="{A3394172-569C-4D36-9CB3-EE09F9948DC4}" srcId="{2B6008F5-CF19-4B84-845E-F7BA915BDAFB}" destId="{149B2241-0C9F-4F4F-8E25-065450DC618F}" srcOrd="1" destOrd="0" parTransId="{A406E0F4-F738-4E34-91F5-4800E2E7D870}" sibTransId="{10C1FFB1-A2F4-4949-BFA3-A8AFAB2980F0}"/>
    <dgm:cxn modelId="{41791E8F-930B-4253-BF0C-38A2600767E6}" srcId="{2B6008F5-CF19-4B84-845E-F7BA915BDAFB}" destId="{DC18F953-D512-4378-A678-D9A52984B2C6}" srcOrd="6" destOrd="0" parTransId="{5CEA5A3D-BDEE-4F66-AD61-42B21D7C4966}" sibTransId="{0EF9C4B0-D798-4A9E-B331-5B1D86D82382}"/>
    <dgm:cxn modelId="{27EA19AF-C580-4F04-AC30-34DCA4E9AE6A}" srcId="{2B6008F5-CF19-4B84-845E-F7BA915BDAFB}" destId="{6DEB10B5-4CD7-4A19-A6FD-CF10B0C56461}" srcOrd="2" destOrd="0" parTransId="{FF2E2007-5319-47C7-B51D-D3453B8827A2}" sibTransId="{9B842C92-974E-46F3-8762-62295FC067DA}"/>
    <dgm:cxn modelId="{22BF1D2E-EB90-49CC-830F-3AE2F2039719}" srcId="{2B6008F5-CF19-4B84-845E-F7BA915BDAFB}" destId="{4B54A524-F17B-4B24-8FC5-8C8F1FF30A78}" srcOrd="7" destOrd="0" parTransId="{DF57C485-AE1A-4591-AC22-5AC8609C22FA}" sibTransId="{D4B9EC04-78C9-49D4-AD10-926AEB3F674D}"/>
    <dgm:cxn modelId="{59EED6CB-DB3E-425F-9019-6EEA667D1BD0}" type="presOf" srcId="{A406E0F4-F738-4E34-91F5-4800E2E7D870}" destId="{07AE3831-3720-4CF6-A702-9A9F34CB0C52}" srcOrd="0" destOrd="0" presId="urn:microsoft.com/office/officeart/2005/8/layout/radial4"/>
    <dgm:cxn modelId="{AD2A840A-BA90-4EB1-8E6E-6F0C644BB228}" type="presOf" srcId="{01042DFB-5086-4FA1-901C-D710205B2503}" destId="{4ACAF6F0-4B12-41A1-AF0D-B0B81D9DBFCD}" srcOrd="0" destOrd="0" presId="urn:microsoft.com/office/officeart/2005/8/layout/radial4"/>
    <dgm:cxn modelId="{AC62EE86-CA4A-4BC1-91D4-09D63B43656E}" type="presOf" srcId="{149B2241-0C9F-4F4F-8E25-065450DC618F}" destId="{63253B0A-CC3B-48F5-B5CC-DC38D3E4F39C}" srcOrd="0" destOrd="0" presId="urn:microsoft.com/office/officeart/2005/8/layout/radial4"/>
    <dgm:cxn modelId="{75652DB9-1B93-41F2-BFF0-67BD0EC5C3A1}" type="presOf" srcId="{6DEB10B5-4CD7-4A19-A6FD-CF10B0C56461}" destId="{E968678E-B953-41F7-BFCB-39B1E77E7D8C}" srcOrd="0" destOrd="0" presId="urn:microsoft.com/office/officeart/2005/8/layout/radial4"/>
    <dgm:cxn modelId="{B3780D75-D648-43C3-9434-A38AFAFFC495}" type="presOf" srcId="{8B8CC200-9FA2-474E-B785-15C78965BC59}" destId="{43D67478-6136-4393-A351-5DD46835E6F3}" srcOrd="0" destOrd="0" presId="urn:microsoft.com/office/officeart/2005/8/layout/radial4"/>
    <dgm:cxn modelId="{0CAF681D-AD0C-4A20-B2D9-877BCBA57263}" type="presOf" srcId="{FF2E2007-5319-47C7-B51D-D3453B8827A2}" destId="{0AFF926D-5B82-4074-9001-E9384AE20F42}" srcOrd="0" destOrd="0" presId="urn:microsoft.com/office/officeart/2005/8/layout/radial4"/>
    <dgm:cxn modelId="{C62E2557-3F44-4A90-B5EA-1640BC45DA52}" type="presOf" srcId="{5CEA5A3D-BDEE-4F66-AD61-42B21D7C4966}" destId="{44B0B419-69BB-437F-BD0E-ADE411A15C4C}" srcOrd="0" destOrd="0" presId="urn:microsoft.com/office/officeart/2005/8/layout/radial4"/>
    <dgm:cxn modelId="{36F3A945-A693-4D73-A8B1-20E38830BEF0}" type="presOf" srcId="{2B6008F5-CF19-4B84-845E-F7BA915BDAFB}" destId="{D78A73D9-5A0E-4A4B-B653-B30688581D49}" srcOrd="0" destOrd="0" presId="urn:microsoft.com/office/officeart/2005/8/layout/radial4"/>
    <dgm:cxn modelId="{2A0B4C27-7BA6-4C17-8681-55971658C61D}" srcId="{2B6008F5-CF19-4B84-845E-F7BA915BDAFB}" destId="{6CED9349-CFC6-4D17-830C-56106C118AC9}" srcOrd="5" destOrd="0" parTransId="{FB9DB84E-A206-4060-BC28-8535FC104B1E}" sibTransId="{E1834F9E-6CD0-4AE6-B68B-EBB06D7AEF0F}"/>
    <dgm:cxn modelId="{2DB9667D-7A62-4001-A44D-61012A55238C}" type="presOf" srcId="{4B54A524-F17B-4B24-8FC5-8C8F1FF30A78}" destId="{CCC609CB-F66D-4681-9BD5-70599C8929F0}" srcOrd="0" destOrd="0" presId="urn:microsoft.com/office/officeart/2005/8/layout/radial4"/>
    <dgm:cxn modelId="{2515DDAD-FD4B-4F2D-B7AA-C04D34B8E203}" srcId="{2B6008F5-CF19-4B84-845E-F7BA915BDAFB}" destId="{01042DFB-5086-4FA1-901C-D710205B2503}" srcOrd="4" destOrd="0" parTransId="{C5B229A6-D8F3-420A-915A-ABA2DD4007A5}" sibTransId="{392EE460-BD8B-4AB6-8853-61A5B43F8C6C}"/>
    <dgm:cxn modelId="{25D86219-53DA-435C-8BA2-B712763E1433}" type="presOf" srcId="{DF57C485-AE1A-4591-AC22-5AC8609C22FA}" destId="{11C603EC-9990-44EC-A40C-A3B98D6959BF}" srcOrd="0" destOrd="0" presId="urn:microsoft.com/office/officeart/2005/8/layout/radial4"/>
    <dgm:cxn modelId="{D8F6B894-85E3-4A65-92F9-F4C9FEAE1CA6}" type="presOf" srcId="{C85A6C27-0813-4940-ABB9-29F98039D38B}" destId="{2C93C6B4-2151-41C1-8699-336BADC38EE3}" srcOrd="0" destOrd="0" presId="urn:microsoft.com/office/officeart/2005/8/layout/radial4"/>
    <dgm:cxn modelId="{03CDE975-7D8D-4AE2-8E74-12210C8C7482}" type="presOf" srcId="{C5B229A6-D8F3-420A-915A-ABA2DD4007A5}" destId="{42A2D2B3-B7A0-42C4-9DBF-1FC6BFEC2095}" srcOrd="0" destOrd="0" presId="urn:microsoft.com/office/officeart/2005/8/layout/radial4"/>
    <dgm:cxn modelId="{A6AFC6CE-9364-407E-8BEC-1E9E0596F72F}" type="presOf" srcId="{EE6A30D3-137B-41A5-AD66-36A28B3F13E4}" destId="{5AFED123-615D-4F09-9881-663A586E1558}" srcOrd="0" destOrd="0" presId="urn:microsoft.com/office/officeart/2005/8/layout/radial4"/>
    <dgm:cxn modelId="{7657F85A-3DA6-4158-B947-3CB8E8E1A520}" type="presOf" srcId="{3DA213A0-AC84-46CC-826E-4EDC84F8443D}" destId="{D7C80047-2018-4427-8D84-0CE04E9CD0AD}" srcOrd="0" destOrd="0" presId="urn:microsoft.com/office/officeart/2005/8/layout/radial4"/>
    <dgm:cxn modelId="{6224B733-389A-4371-9983-135618D35FB5}" srcId="{2B6008F5-CF19-4B84-845E-F7BA915BDAFB}" destId="{3DA213A0-AC84-46CC-826E-4EDC84F8443D}" srcOrd="3" destOrd="0" parTransId="{8B8CC200-9FA2-474E-B785-15C78965BC59}" sibTransId="{35FE865E-8FE0-4657-8209-E2336D72E8A6}"/>
    <dgm:cxn modelId="{29B894D1-716A-4455-A1DF-B953799D5558}" type="presOf" srcId="{6CED9349-CFC6-4D17-830C-56106C118AC9}" destId="{E340E84F-5281-421D-8A0D-AF466035F69A}" srcOrd="0" destOrd="0" presId="urn:microsoft.com/office/officeart/2005/8/layout/radial4"/>
    <dgm:cxn modelId="{7B28F700-98BA-41A7-B46E-D5FD676DAE16}" type="presParOf" srcId="{5DAB878F-6F2D-4780-82D7-ECB9876461EB}" destId="{D78A73D9-5A0E-4A4B-B653-B30688581D49}" srcOrd="0" destOrd="0" presId="urn:microsoft.com/office/officeart/2005/8/layout/radial4"/>
    <dgm:cxn modelId="{AFA23A52-42CA-4266-BD28-9A0671C24877}" type="presParOf" srcId="{5DAB878F-6F2D-4780-82D7-ECB9876461EB}" destId="{5AFED123-615D-4F09-9881-663A586E1558}" srcOrd="1" destOrd="0" presId="urn:microsoft.com/office/officeart/2005/8/layout/radial4"/>
    <dgm:cxn modelId="{ACE1A0C6-C1D6-43F4-84D8-EEC77E7872F0}" type="presParOf" srcId="{5DAB878F-6F2D-4780-82D7-ECB9876461EB}" destId="{2C93C6B4-2151-41C1-8699-336BADC38EE3}" srcOrd="2" destOrd="0" presId="urn:microsoft.com/office/officeart/2005/8/layout/radial4"/>
    <dgm:cxn modelId="{B722B74B-0604-48EB-B1D9-89ABAC467CFF}" type="presParOf" srcId="{5DAB878F-6F2D-4780-82D7-ECB9876461EB}" destId="{07AE3831-3720-4CF6-A702-9A9F34CB0C52}" srcOrd="3" destOrd="0" presId="urn:microsoft.com/office/officeart/2005/8/layout/radial4"/>
    <dgm:cxn modelId="{9877315E-5BDD-44C7-B9A7-B9858ED2DDC9}" type="presParOf" srcId="{5DAB878F-6F2D-4780-82D7-ECB9876461EB}" destId="{63253B0A-CC3B-48F5-B5CC-DC38D3E4F39C}" srcOrd="4" destOrd="0" presId="urn:microsoft.com/office/officeart/2005/8/layout/radial4"/>
    <dgm:cxn modelId="{F915416A-4C2F-4B01-B63D-51DADD21872D}" type="presParOf" srcId="{5DAB878F-6F2D-4780-82D7-ECB9876461EB}" destId="{0AFF926D-5B82-4074-9001-E9384AE20F42}" srcOrd="5" destOrd="0" presId="urn:microsoft.com/office/officeart/2005/8/layout/radial4"/>
    <dgm:cxn modelId="{A2A1C56D-AF98-4421-A3EA-F5FBDE945B6A}" type="presParOf" srcId="{5DAB878F-6F2D-4780-82D7-ECB9876461EB}" destId="{E968678E-B953-41F7-BFCB-39B1E77E7D8C}" srcOrd="6" destOrd="0" presId="urn:microsoft.com/office/officeart/2005/8/layout/radial4"/>
    <dgm:cxn modelId="{A2BCB614-C1A6-4979-9E9E-65869EAA17A6}" type="presParOf" srcId="{5DAB878F-6F2D-4780-82D7-ECB9876461EB}" destId="{43D67478-6136-4393-A351-5DD46835E6F3}" srcOrd="7" destOrd="0" presId="urn:microsoft.com/office/officeart/2005/8/layout/radial4"/>
    <dgm:cxn modelId="{00392E1A-C95A-4C93-AE94-004A9A266FE1}" type="presParOf" srcId="{5DAB878F-6F2D-4780-82D7-ECB9876461EB}" destId="{D7C80047-2018-4427-8D84-0CE04E9CD0AD}" srcOrd="8" destOrd="0" presId="urn:microsoft.com/office/officeart/2005/8/layout/radial4"/>
    <dgm:cxn modelId="{D3AF3B42-C46F-453A-A251-8E06DC6735B7}" type="presParOf" srcId="{5DAB878F-6F2D-4780-82D7-ECB9876461EB}" destId="{42A2D2B3-B7A0-42C4-9DBF-1FC6BFEC2095}" srcOrd="9" destOrd="0" presId="urn:microsoft.com/office/officeart/2005/8/layout/radial4"/>
    <dgm:cxn modelId="{E88A9F3C-6117-4A64-8D43-0F5D5C9677C9}" type="presParOf" srcId="{5DAB878F-6F2D-4780-82D7-ECB9876461EB}" destId="{4ACAF6F0-4B12-41A1-AF0D-B0B81D9DBFCD}" srcOrd="10" destOrd="0" presId="urn:microsoft.com/office/officeart/2005/8/layout/radial4"/>
    <dgm:cxn modelId="{F12C7E6A-14C0-46CF-91AE-3641C84ABC90}" type="presParOf" srcId="{5DAB878F-6F2D-4780-82D7-ECB9876461EB}" destId="{A20045BA-90ED-461C-B822-6B7331A99BED}" srcOrd="11" destOrd="0" presId="urn:microsoft.com/office/officeart/2005/8/layout/radial4"/>
    <dgm:cxn modelId="{315018B6-D34A-4841-881C-6AD374BC7F7C}" type="presParOf" srcId="{5DAB878F-6F2D-4780-82D7-ECB9876461EB}" destId="{E340E84F-5281-421D-8A0D-AF466035F69A}" srcOrd="12" destOrd="0" presId="urn:microsoft.com/office/officeart/2005/8/layout/radial4"/>
    <dgm:cxn modelId="{B1C40EC3-4AF5-4C42-AA41-2754A3467B7E}" type="presParOf" srcId="{5DAB878F-6F2D-4780-82D7-ECB9876461EB}" destId="{44B0B419-69BB-437F-BD0E-ADE411A15C4C}" srcOrd="13" destOrd="0" presId="urn:microsoft.com/office/officeart/2005/8/layout/radial4"/>
    <dgm:cxn modelId="{94FCB25B-E3BB-455D-ADD1-8974EA20A2D8}" type="presParOf" srcId="{5DAB878F-6F2D-4780-82D7-ECB9876461EB}" destId="{5F5530D4-C275-4B0D-A331-E8D8D67D77EF}" srcOrd="14" destOrd="0" presId="urn:microsoft.com/office/officeart/2005/8/layout/radial4"/>
    <dgm:cxn modelId="{DE0E16F4-2B6A-40AC-8747-3B85BCDF7BEF}" type="presParOf" srcId="{5DAB878F-6F2D-4780-82D7-ECB9876461EB}" destId="{11C603EC-9990-44EC-A40C-A3B98D6959BF}" srcOrd="15" destOrd="0" presId="urn:microsoft.com/office/officeart/2005/8/layout/radial4"/>
    <dgm:cxn modelId="{6C29251D-8BC6-417F-9C0E-7640146FC0C4}" type="presParOf" srcId="{5DAB878F-6F2D-4780-82D7-ECB9876461EB}" destId="{CCC609CB-F66D-4681-9BD5-70599C8929F0}" srcOrd="16" destOrd="0" presId="urn:microsoft.com/office/officeart/2005/8/layout/radial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554E7-1851-4A33-BD85-A1DBE51962FC}" type="datetimeFigureOut">
              <a:rPr lang="en-US" smtClean="0"/>
              <a:pPr/>
              <a:t>7/15/2008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18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100" y="94218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6E5BD-200E-4CC1-A691-0D1F799A3A7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708A2-566D-4ABB-852C-DC31A1C3D5D8}" type="datetimeFigureOut">
              <a:rPr lang="en-US" smtClean="0"/>
              <a:pPr/>
              <a:t>7/15/2008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24968-83A8-468D-9CD8-BAB087E7C32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24</a:t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25</a:t>
            </a:fld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27</a:t>
            </a:fld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28</a:t>
            </a:fld>
            <a:endParaRPr lang="en-GB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29</a:t>
            </a:fld>
            <a:endParaRPr lang="en-GB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30</a:t>
            </a:fld>
            <a:endParaRPr lang="en-GB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31</a:t>
            </a:fld>
            <a:endParaRPr lang="en-GB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32</a:t>
            </a:fld>
            <a:endParaRPr lang="en-GB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33</a:t>
            </a:fld>
            <a:endParaRPr lang="en-GB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34</a:t>
            </a:fld>
            <a:endParaRPr lang="en-GB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35</a:t>
            </a:fld>
            <a:endParaRPr lang="en-GB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36</a:t>
            </a:fld>
            <a:endParaRPr lang="en-GB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37</a:t>
            </a:fld>
            <a:endParaRPr lang="en-GB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38</a:t>
            </a:fld>
            <a:endParaRPr lang="en-GB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39</a:t>
            </a:fld>
            <a:endParaRPr lang="en-GB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40</a:t>
            </a:fld>
            <a:endParaRPr lang="en-GB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41</a:t>
            </a:fld>
            <a:endParaRPr lang="en-GB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42</a:t>
            </a:fld>
            <a:endParaRPr lang="en-GB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43</a:t>
            </a:fld>
            <a:endParaRPr lang="en-GB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44</a:t>
            </a:fld>
            <a:endParaRPr lang="en-GB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45</a:t>
            </a:fld>
            <a:endParaRPr lang="en-GB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46</a:t>
            </a:fld>
            <a:endParaRPr lang="en-GB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47</a:t>
            </a:fld>
            <a:endParaRPr lang="en-GB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48</a:t>
            </a:fld>
            <a:endParaRPr lang="en-GB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49</a:t>
            </a:fld>
            <a:endParaRPr lang="en-GB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50</a:t>
            </a:fld>
            <a:endParaRPr lang="en-GB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51</a:t>
            </a:fld>
            <a:endParaRPr lang="en-GB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52</a:t>
            </a:fld>
            <a:endParaRPr lang="en-GB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53</a:t>
            </a:fld>
            <a:endParaRPr lang="en-GB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54</a:t>
            </a:fld>
            <a:endParaRPr lang="en-GB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55</a:t>
            </a:fld>
            <a:endParaRPr lang="en-GB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56</a:t>
            </a:fld>
            <a:endParaRPr lang="en-GB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57</a:t>
            </a:fld>
            <a:endParaRPr lang="en-GB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58</a:t>
            </a:fld>
            <a:endParaRPr lang="en-GB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59</a:t>
            </a:fld>
            <a:endParaRPr lang="en-GB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60</a:t>
            </a:fld>
            <a:endParaRPr lang="en-GB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61</a:t>
            </a:fld>
            <a:endParaRPr lang="en-GB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62</a:t>
            </a:fld>
            <a:endParaRPr lang="en-GB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63</a:t>
            </a:fld>
            <a:endParaRPr lang="en-GB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64</a:t>
            </a:fld>
            <a:endParaRPr lang="en-GB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65</a:t>
            </a:fld>
            <a:endParaRPr lang="en-GB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66</a:t>
            </a:fld>
            <a:endParaRPr lang="en-GB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67</a:t>
            </a:fld>
            <a:endParaRPr lang="en-GB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68</a:t>
            </a:fld>
            <a:endParaRPr lang="en-GB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69</a:t>
            </a:fld>
            <a:endParaRPr lang="en-GB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70</a:t>
            </a:fld>
            <a:endParaRPr lang="en-GB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24968-83A8-468D-9CD8-BAB087E7C32C}" type="slidenum">
              <a:rPr lang="en-GB" smtClean="0"/>
              <a:pPr/>
              <a:t>71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886200"/>
            <a:ext cx="7143800" cy="232888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85721" y="785813"/>
            <a:ext cx="8572530" cy="5500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B9E3BEE-780A-4C28-B572-C9B71F3C17B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23BA5FB-61BE-46A3-8EAB-52F100B7DA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428625" y="1071546"/>
            <a:ext cx="8286750" cy="5214954"/>
          </a:xfrm>
        </p:spPr>
        <p:txBody>
          <a:bodyPr>
            <a:normAutofit/>
          </a:bodyPr>
          <a:lstStyle>
            <a:lvl1pPr>
              <a:buNone/>
              <a:defRPr sz="2000">
                <a:latin typeface="Consolas" pitchFamily="49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Text besid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28613" y="1785926"/>
            <a:ext cx="4167187" cy="450059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167188" cy="450059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792185"/>
            <a:ext cx="8229600" cy="993741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Lab_PP_Banner copy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792185"/>
            <a:ext cx="8229600" cy="9937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85927"/>
            <a:ext cx="8229600" cy="4500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" pitchFamily="34" charset="0"/>
              </a:defRPr>
            </a:lvl1pPr>
          </a:lstStyle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" pitchFamily="34" charset="0"/>
              </a:defRPr>
            </a:lvl1pPr>
          </a:lstStyle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egoe" pitchFamily="34" charset="0"/>
              </a:defRPr>
            </a:lvl1pPr>
          </a:lstStyle>
          <a:p>
            <a:fld id="{41EB6EB7-295C-4852-9B00-99BFD212F73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7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  <p:sldLayoutId id="2147483673" r:id="rId14"/>
    <p:sldLayoutId id="2147483674" r:id="rId15"/>
    <p:sldLayoutId id="2147483676" r:id="rId16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B0F0"/>
          </a:solidFill>
          <a:latin typeface="Segoe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egoe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egoe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egoe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egoe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egoe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://en.wikipedia.org/wiki/Image:Fourier2.jpg" TargetMode="Externa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1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does the Internet work?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6"/>
                </a:solidFill>
              </a:rPr>
              <a:t>Richard Black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800" dirty="0" smtClean="0">
                <a:solidFill>
                  <a:schemeClr val="tx2"/>
                </a:solidFill>
              </a:rPr>
              <a:t>PhD Summer School 2008</a:t>
            </a:r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/>
              <a:t>Microsoft Research Cambridge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What’s your Internet score?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1026" name="Picture 2" descr="C:\Users\RJBlack\AppData\Local\Microsoft\Windows\Temporary Internet Files\Content.IE5\21N6V4L2\MPj0314254000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3403480" y="-260263"/>
            <a:ext cx="2357454" cy="6735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3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142844" y="4286256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5" name="Picture 4" descr="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foo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19" y="2857496"/>
            <a:ext cx="4760985" cy="3571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Waves have a height (“Amplitude”), speed, frequency and length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Speed = frequency x length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786314" y="2928934"/>
            <a:ext cx="2714644" cy="1588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 flipH="1" flipV="1">
            <a:off x="3178959" y="3821910"/>
            <a:ext cx="1643075" cy="1588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643570" y="2928934"/>
            <a:ext cx="907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chemeClr val="tx2"/>
                </a:solidFill>
              </a:rPr>
              <a:t>Length</a:t>
            </a:r>
            <a:endParaRPr lang="en-GB" sz="2000" b="1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14612" y="3774048"/>
            <a:ext cx="13051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chemeClr val="tx2"/>
                </a:solidFill>
              </a:rPr>
              <a:t>Amplitude</a:t>
            </a:r>
            <a:endParaRPr lang="en-GB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7</a:t>
            </a:fld>
            <a:endParaRPr lang="en-GB"/>
          </a:p>
        </p:txBody>
      </p:sp>
      <p:pic>
        <p:nvPicPr>
          <p:cNvPr id="5" name="Picture 4" descr="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Shape of the wave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Pure “sine” wave has</a:t>
            </a:r>
            <a:br>
              <a:rPr lang="en-GB" dirty="0" smtClean="0"/>
            </a:br>
            <a:r>
              <a:rPr lang="en-GB" dirty="0" smtClean="0"/>
              <a:t>a single frequency</a:t>
            </a:r>
          </a:p>
          <a:p>
            <a:endParaRPr lang="en-GB" dirty="0" smtClean="0"/>
          </a:p>
          <a:p>
            <a:r>
              <a:rPr lang="en-GB" dirty="0" smtClean="0"/>
              <a:t>Joseph Fourier (1769-1830)</a:t>
            </a:r>
          </a:p>
          <a:p>
            <a:r>
              <a:rPr lang="en-GB" dirty="0" smtClean="0"/>
              <a:t>Showed any other shape wave</a:t>
            </a:r>
            <a:br>
              <a:rPr lang="en-GB" dirty="0" smtClean="0"/>
            </a:br>
            <a:r>
              <a:rPr lang="en-GB" dirty="0" smtClean="0"/>
              <a:t>is made up of many sine waves</a:t>
            </a:r>
            <a:br>
              <a:rPr lang="en-GB" dirty="0" smtClean="0"/>
            </a:br>
            <a:r>
              <a:rPr lang="en-GB" dirty="0" smtClean="0"/>
              <a:t>of different frequencies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pic>
        <p:nvPicPr>
          <p:cNvPr id="210947" name="Picture 3" descr="C:\Users\rjblack\AppData\Local\Microsoft\Windows\Temporary Internet Files\Content.IE5\RXDT27XQ\MCj0279544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683555" y="1317314"/>
            <a:ext cx="500066" cy="1865919"/>
          </a:xfrm>
          <a:prstGeom prst="rect">
            <a:avLst/>
          </a:prstGeom>
          <a:noFill/>
        </p:spPr>
      </p:pic>
      <p:pic>
        <p:nvPicPr>
          <p:cNvPr id="210951" name="Picture 7" descr="C:\Users\rjblack\AppData\Local\Microsoft\Windows\Temporary Internet Files\Content.IE5\B5VHZXYM\MPj043280600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1500174"/>
            <a:ext cx="1330527" cy="1843078"/>
          </a:xfrm>
          <a:prstGeom prst="rect">
            <a:avLst/>
          </a:prstGeom>
          <a:noFill/>
        </p:spPr>
      </p:pic>
      <p:pic>
        <p:nvPicPr>
          <p:cNvPr id="13" name="Picture 2" descr="http://upload.wikimedia.org/wikipedia/en/thumb/a/aa/Fourier2.jpg/180px-Fourier2.jpg">
            <a:hlinkClick r:id="rId5" tooltip="Fourier2.jpg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3643314"/>
            <a:ext cx="1714500" cy="1962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Example shape</a:t>
            </a:r>
            <a:endParaRPr lang="en-GB" dirty="0"/>
          </a:p>
        </p:txBody>
      </p:sp>
      <p:pic>
        <p:nvPicPr>
          <p:cNvPr id="9" name="Content Placeholder 8" descr="foo.emf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2533951"/>
            <a:ext cx="4038600" cy="3029935"/>
          </a:xfrm>
        </p:spPr>
      </p:pic>
      <p:pic>
        <p:nvPicPr>
          <p:cNvPr id="8" name="Content Placeholder 7" descr="foo.emf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48200" y="2533951"/>
            <a:ext cx="4038600" cy="3029935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9</a:t>
            </a:fld>
            <a:endParaRPr lang="en-GB"/>
          </a:p>
        </p:txBody>
      </p:sp>
      <p:pic>
        <p:nvPicPr>
          <p:cNvPr id="14" name="Picture 13" descr="foo.em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1142984"/>
            <a:ext cx="3929090" cy="928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Frequency response for wire</a:t>
            </a:r>
            <a:endParaRPr lang="en-GB" dirty="0"/>
          </a:p>
        </p:txBody>
      </p:sp>
      <p:pic>
        <p:nvPicPr>
          <p:cNvPr id="7" name="Content Placeholder 6" descr="foo.em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74092" y="1785938"/>
            <a:ext cx="5995815" cy="4500562"/>
          </a:xfr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pic>
        <p:nvPicPr>
          <p:cNvPr id="104449" name="Picture 1" descr="C:\Users\RJBlack\AppData\Local\Microsoft\Windows\Temporary Internet Files\Content.IE5\OKYYQXF5\MPj0285105000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2000240"/>
            <a:ext cx="1244346" cy="1904612"/>
          </a:xfrm>
          <a:prstGeom prst="rect">
            <a:avLst/>
          </a:prstGeom>
          <a:noFill/>
        </p:spPr>
      </p:pic>
      <p:pic>
        <p:nvPicPr>
          <p:cNvPr id="104451" name="Picture 3" descr="C:\Users\RJBlack\AppData\Local\Microsoft\Windows\Temporary Internet Files\Content.IE5\OMLTNW9F\MPj0285106000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000240"/>
            <a:ext cx="1232170" cy="1871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of Attenuation</a:t>
            </a:r>
            <a:endParaRPr lang="en-GB" dirty="0"/>
          </a:p>
        </p:txBody>
      </p:sp>
      <p:pic>
        <p:nvPicPr>
          <p:cNvPr id="7" name="Content Placeholder 6" descr="foo.em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74092" y="1785938"/>
            <a:ext cx="5995815" cy="4500562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8" name="Right Arrow 7"/>
          <p:cNvSpPr/>
          <p:nvPr/>
        </p:nvSpPr>
        <p:spPr>
          <a:xfrm>
            <a:off x="5572132" y="2285992"/>
            <a:ext cx="185738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Distance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</a:t>
            </a:r>
            <a:endParaRPr lang="en-GB" dirty="0"/>
          </a:p>
        </p:txBody>
      </p:sp>
      <p:sp>
        <p:nvSpPr>
          <p:cNvPr id="25" name="Content Placeholder 2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Interference noise from outside</a:t>
            </a:r>
          </a:p>
          <a:p>
            <a:r>
              <a:rPr lang="en-GB" dirty="0" smtClean="0"/>
              <a:t>Thermal noise from inside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9" name="Right Arrow 8"/>
          <p:cNvSpPr/>
          <p:nvPr/>
        </p:nvSpPr>
        <p:spPr>
          <a:xfrm>
            <a:off x="6215074" y="2928934"/>
            <a:ext cx="1000132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42910" y="3000372"/>
            <a:ext cx="845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Sender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230645" y="3059668"/>
            <a:ext cx="984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Receiver</a:t>
            </a:r>
            <a:endParaRPr lang="en-GB" dirty="0"/>
          </a:p>
        </p:txBody>
      </p:sp>
      <p:sp>
        <p:nvSpPr>
          <p:cNvPr id="12" name="Flowchart: Magnetic Disk 11"/>
          <p:cNvSpPr/>
          <p:nvPr/>
        </p:nvSpPr>
        <p:spPr>
          <a:xfrm rot="16200000">
            <a:off x="4000496" y="1428736"/>
            <a:ext cx="785818" cy="3500462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1571604" y="2928934"/>
            <a:ext cx="1000132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 rot="5400000">
            <a:off x="3250397" y="2107397"/>
            <a:ext cx="928694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5400000">
            <a:off x="3607587" y="2107397"/>
            <a:ext cx="928694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 rot="5400000">
            <a:off x="3964777" y="2107397"/>
            <a:ext cx="928694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5400000">
            <a:off x="4321967" y="2107397"/>
            <a:ext cx="928694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 rot="5400000">
            <a:off x="4679157" y="2107397"/>
            <a:ext cx="928694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7"/>
          <p:cNvSpPr/>
          <p:nvPr/>
        </p:nvSpPr>
        <p:spPr>
          <a:xfrm rot="5400000">
            <a:off x="5036347" y="2107397"/>
            <a:ext cx="928694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6840641">
            <a:off x="4536281" y="3393281"/>
            <a:ext cx="357190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3997500">
            <a:off x="5607851" y="3036091"/>
            <a:ext cx="357190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12474651">
            <a:off x="5036347" y="2964653"/>
            <a:ext cx="357190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2623747">
            <a:off x="4121158" y="3012756"/>
            <a:ext cx="357190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2"/>
          <p:cNvSpPr/>
          <p:nvPr/>
        </p:nvSpPr>
        <p:spPr>
          <a:xfrm rot="7800661">
            <a:off x="3036083" y="3250405"/>
            <a:ext cx="357190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Arrow 23"/>
          <p:cNvSpPr/>
          <p:nvPr/>
        </p:nvSpPr>
        <p:spPr>
          <a:xfrm rot="12691874">
            <a:off x="3607587" y="3036091"/>
            <a:ext cx="357190" cy="28575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Enter Digital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Don’t try to send complex shapes</a:t>
            </a:r>
          </a:p>
          <a:p>
            <a:pPr lvl="1"/>
            <a:r>
              <a:rPr lang="en-GB" dirty="0" smtClean="0"/>
              <a:t>Two shapes of wave, one for 1 and one for 0</a:t>
            </a:r>
          </a:p>
          <a:p>
            <a:pPr lvl="1"/>
            <a:r>
              <a:rPr lang="en-GB" dirty="0" smtClean="0"/>
              <a:t>Chose them carefully so we can still tell them apart after attenuation and noise</a:t>
            </a:r>
          </a:p>
          <a:p>
            <a:pPr lvl="1"/>
            <a:r>
              <a:rPr lang="en-GB" dirty="0" smtClean="0"/>
              <a:t>Agreed clock to know how many 1s or 0s – i.e. length of a bit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Morse Code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Short silence = clock tick (separating the bits)</a:t>
            </a:r>
          </a:p>
          <a:p>
            <a:r>
              <a:rPr lang="en-GB" dirty="0" smtClean="0"/>
              <a:t>Short tone = zero</a:t>
            </a:r>
          </a:p>
          <a:p>
            <a:r>
              <a:rPr lang="en-GB" dirty="0" smtClean="0"/>
              <a:t>Longer tone = one</a:t>
            </a:r>
          </a:p>
          <a:p>
            <a:r>
              <a:rPr lang="en-GB" dirty="0" smtClean="0"/>
              <a:t>Longer silence = grouping bits into letters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2571736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2000232" y="4786322"/>
            <a:ext cx="214314" cy="714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714480" y="4786322"/>
            <a:ext cx="214314" cy="714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428860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724136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000364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3143240" y="4786322"/>
            <a:ext cx="214314" cy="714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428992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714744" y="4786322"/>
            <a:ext cx="214314" cy="714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000496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143372" y="4786322"/>
            <a:ext cx="214314" cy="714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429124" y="478632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Serial Line (RS232)</a:t>
            </a:r>
            <a:endParaRPr lang="en-GB" dirty="0"/>
          </a:p>
        </p:txBody>
      </p:sp>
      <p:sp>
        <p:nvSpPr>
          <p:cNvPr id="28" name="Content Placeholder 2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Start bit tells receiver to start clock</a:t>
            </a:r>
          </a:p>
          <a:p>
            <a:r>
              <a:rPr lang="en-GB" dirty="0" smtClean="0"/>
              <a:t>Receiver samples each bit in middle of bit time (when likely to be most accurate)</a:t>
            </a:r>
          </a:p>
          <a:p>
            <a:r>
              <a:rPr lang="en-GB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Advanced ideas:</a:t>
            </a:r>
          </a:p>
          <a:p>
            <a:pPr lvl="1"/>
            <a:r>
              <a:rPr lang="en-GB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Needs ½ bit sync over 9 bits i.e. ~5%</a:t>
            </a:r>
          </a:p>
          <a:p>
            <a:pPr lvl="1"/>
            <a:r>
              <a:rPr lang="en-GB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 stop bits ensures receiver will lock on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>
            <a:off x="214282" y="2071678"/>
            <a:ext cx="8643998" cy="1083712"/>
            <a:chOff x="214282" y="2071678"/>
            <a:chExt cx="8643998" cy="1083712"/>
          </a:xfrm>
        </p:grpSpPr>
        <p:sp>
          <p:nvSpPr>
            <p:cNvPr id="25" name="TextBox 24"/>
            <p:cNvSpPr txBox="1"/>
            <p:nvPr/>
          </p:nvSpPr>
          <p:spPr>
            <a:xfrm>
              <a:off x="357158" y="2345288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chemeClr val="tx2"/>
                  </a:solidFill>
                </a:rPr>
                <a:t>Idle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71448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0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42886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1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14324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2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85762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3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57200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4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28638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5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00076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6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715140" y="2071678"/>
              <a:ext cx="714380" cy="714380"/>
            </a:xfrm>
            <a:prstGeom prst="rect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2"/>
                  </a:solidFill>
                </a:rPr>
                <a:t>7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000100" y="2786058"/>
              <a:ext cx="71438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214282" y="2071678"/>
              <a:ext cx="785818" cy="1588"/>
            </a:xfrm>
            <a:prstGeom prst="line">
              <a:avLst/>
            </a:prstGeom>
            <a:ln w="254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>
              <a:off x="643307" y="2428471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0800000">
              <a:off x="7429520" y="2071678"/>
              <a:ext cx="142876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857224" y="2786058"/>
              <a:ext cx="9368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chemeClr val="tx2"/>
                  </a:solidFill>
                </a:rPr>
                <a:t>Start bit</a:t>
              </a:r>
              <a:endParaRPr lang="en-GB" dirty="0">
                <a:solidFill>
                  <a:schemeClr val="tx2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715272" y="2214554"/>
              <a:ext cx="10031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chemeClr val="tx2"/>
                  </a:solidFill>
                </a:rPr>
                <a:t>Stop bits</a:t>
              </a:r>
              <a:endParaRPr lang="en-GB" dirty="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Manchester Encoding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428860" y="2857496"/>
            <a:ext cx="602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Zero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71604" y="2285992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Bit time</a:t>
            </a:r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1714480" y="2714620"/>
            <a:ext cx="714380" cy="715968"/>
            <a:chOff x="1643042" y="3429000"/>
            <a:chExt cx="714380" cy="715968"/>
          </a:xfrm>
        </p:grpSpPr>
        <p:cxnSp>
          <p:nvCxnSpPr>
            <p:cNvPr id="18" name="Straight Connector 17"/>
            <p:cNvCxnSpPr/>
            <p:nvPr/>
          </p:nvCxnSpPr>
          <p:spPr>
            <a:xfrm rot="10800000">
              <a:off x="2000232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5400000">
              <a:off x="1642645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0800000">
              <a:off x="1643042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3857620" y="2714620"/>
            <a:ext cx="714379" cy="715968"/>
            <a:chOff x="2428861" y="3429000"/>
            <a:chExt cx="714379" cy="715968"/>
          </a:xfrm>
        </p:grpSpPr>
        <p:cxnSp>
          <p:nvCxnSpPr>
            <p:cNvPr id="26" name="Straight Connector 25"/>
            <p:cNvCxnSpPr/>
            <p:nvPr/>
          </p:nvCxnSpPr>
          <p:spPr>
            <a:xfrm rot="10800000">
              <a:off x="2428861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2428463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0800000">
              <a:off x="2786050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/>
          <p:cNvSpPr txBox="1"/>
          <p:nvPr/>
        </p:nvSpPr>
        <p:spPr>
          <a:xfrm>
            <a:off x="4572000" y="2857496"/>
            <a:ext cx="574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One</a:t>
            </a:r>
            <a:endParaRPr lang="en-GB" dirty="0">
              <a:solidFill>
                <a:schemeClr val="tx2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4929587" y="4500173"/>
            <a:ext cx="714380" cy="794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714480" y="4143380"/>
            <a:ext cx="714380" cy="715968"/>
            <a:chOff x="1643042" y="3429000"/>
            <a:chExt cx="714380" cy="715968"/>
          </a:xfrm>
        </p:grpSpPr>
        <p:cxnSp>
          <p:nvCxnSpPr>
            <p:cNvPr id="37" name="Straight Connector 36"/>
            <p:cNvCxnSpPr/>
            <p:nvPr/>
          </p:nvCxnSpPr>
          <p:spPr>
            <a:xfrm rot="10800000">
              <a:off x="2000232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1642645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0800000">
              <a:off x="1643042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39"/>
          <p:cNvGrpSpPr/>
          <p:nvPr/>
        </p:nvGrpSpPr>
        <p:grpSpPr>
          <a:xfrm>
            <a:off x="2428860" y="4143380"/>
            <a:ext cx="714379" cy="715968"/>
            <a:chOff x="2428861" y="3429000"/>
            <a:chExt cx="714379" cy="715968"/>
          </a:xfrm>
        </p:grpSpPr>
        <p:cxnSp>
          <p:nvCxnSpPr>
            <p:cNvPr id="41" name="Straight Connector 40"/>
            <p:cNvCxnSpPr/>
            <p:nvPr/>
          </p:nvCxnSpPr>
          <p:spPr>
            <a:xfrm rot="10800000">
              <a:off x="2428861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2428463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10800000">
              <a:off x="2786050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/>
          <p:cNvGrpSpPr/>
          <p:nvPr/>
        </p:nvGrpSpPr>
        <p:grpSpPr>
          <a:xfrm>
            <a:off x="3143240" y="4143380"/>
            <a:ext cx="714380" cy="715968"/>
            <a:chOff x="1643042" y="3429000"/>
            <a:chExt cx="714380" cy="715968"/>
          </a:xfrm>
        </p:grpSpPr>
        <p:cxnSp>
          <p:nvCxnSpPr>
            <p:cNvPr id="46" name="Straight Connector 45"/>
            <p:cNvCxnSpPr/>
            <p:nvPr/>
          </p:nvCxnSpPr>
          <p:spPr>
            <a:xfrm rot="10800000">
              <a:off x="2000232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5400000">
              <a:off x="1642645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0800000">
              <a:off x="1643042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48"/>
          <p:cNvGrpSpPr/>
          <p:nvPr/>
        </p:nvGrpSpPr>
        <p:grpSpPr>
          <a:xfrm>
            <a:off x="3857620" y="4143380"/>
            <a:ext cx="714379" cy="715968"/>
            <a:chOff x="2428861" y="3429000"/>
            <a:chExt cx="714379" cy="715968"/>
          </a:xfrm>
        </p:grpSpPr>
        <p:cxnSp>
          <p:nvCxnSpPr>
            <p:cNvPr id="50" name="Straight Connector 49"/>
            <p:cNvCxnSpPr/>
            <p:nvPr/>
          </p:nvCxnSpPr>
          <p:spPr>
            <a:xfrm rot="10800000">
              <a:off x="2428861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5400000">
              <a:off x="2428463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10800000">
              <a:off x="2786050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4572000" y="4143380"/>
            <a:ext cx="714380" cy="715968"/>
            <a:chOff x="1643042" y="3429000"/>
            <a:chExt cx="714380" cy="715968"/>
          </a:xfrm>
        </p:grpSpPr>
        <p:cxnSp>
          <p:nvCxnSpPr>
            <p:cNvPr id="54" name="Straight Connector 53"/>
            <p:cNvCxnSpPr/>
            <p:nvPr/>
          </p:nvCxnSpPr>
          <p:spPr>
            <a:xfrm rot="10800000">
              <a:off x="2000232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5400000">
              <a:off x="1642645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10800000">
              <a:off x="1643042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5286380" y="4143380"/>
            <a:ext cx="714380" cy="715968"/>
            <a:chOff x="1643042" y="3429000"/>
            <a:chExt cx="714380" cy="715968"/>
          </a:xfrm>
        </p:grpSpPr>
        <p:cxnSp>
          <p:nvCxnSpPr>
            <p:cNvPr id="58" name="Straight Connector 57"/>
            <p:cNvCxnSpPr/>
            <p:nvPr/>
          </p:nvCxnSpPr>
          <p:spPr>
            <a:xfrm rot="10800000">
              <a:off x="2000232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1642645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0800000">
              <a:off x="1643042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60"/>
          <p:cNvGrpSpPr/>
          <p:nvPr/>
        </p:nvGrpSpPr>
        <p:grpSpPr>
          <a:xfrm>
            <a:off x="6000760" y="4143380"/>
            <a:ext cx="714379" cy="715968"/>
            <a:chOff x="2428861" y="3429000"/>
            <a:chExt cx="714379" cy="715968"/>
          </a:xfrm>
        </p:grpSpPr>
        <p:cxnSp>
          <p:nvCxnSpPr>
            <p:cNvPr id="62" name="Straight Connector 61"/>
            <p:cNvCxnSpPr/>
            <p:nvPr/>
          </p:nvCxnSpPr>
          <p:spPr>
            <a:xfrm rot="10800000">
              <a:off x="2428861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2428463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0800000">
              <a:off x="2786050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/>
          <p:cNvGrpSpPr/>
          <p:nvPr/>
        </p:nvGrpSpPr>
        <p:grpSpPr>
          <a:xfrm>
            <a:off x="6715140" y="4143380"/>
            <a:ext cx="714380" cy="715968"/>
            <a:chOff x="1643042" y="3429000"/>
            <a:chExt cx="714380" cy="715968"/>
          </a:xfrm>
        </p:grpSpPr>
        <p:cxnSp>
          <p:nvCxnSpPr>
            <p:cNvPr id="66" name="Straight Connector 65"/>
            <p:cNvCxnSpPr/>
            <p:nvPr/>
          </p:nvCxnSpPr>
          <p:spPr>
            <a:xfrm rot="10800000">
              <a:off x="2000232" y="342900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1642645" y="3785793"/>
              <a:ext cx="714380" cy="794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0800000">
              <a:off x="1643042" y="4143380"/>
              <a:ext cx="357190" cy="1588"/>
            </a:xfrm>
            <a:prstGeom prst="line">
              <a:avLst/>
            </a:prstGeom>
            <a:ln w="254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TextBox 68"/>
          <p:cNvSpPr txBox="1"/>
          <p:nvPr/>
        </p:nvSpPr>
        <p:spPr>
          <a:xfrm>
            <a:off x="1928794" y="4929198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0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286116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0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786314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0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500694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0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072330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0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643174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1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071934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1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215074" y="4929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1</a:t>
            </a:r>
            <a:endParaRPr lang="en-GB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Big picture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27" name="Left-Right Arrow 26"/>
          <p:cNvSpPr/>
          <p:nvPr/>
        </p:nvSpPr>
        <p:spPr>
          <a:xfrm>
            <a:off x="2928926" y="4714884"/>
            <a:ext cx="3286148" cy="428628"/>
          </a:xfrm>
          <a:prstGeom prst="leftRightArrow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bits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1714480" y="5214950"/>
            <a:ext cx="142876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modulation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6000760" y="5214950"/>
            <a:ext cx="142876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modulation</a:t>
            </a:r>
            <a:endParaRPr lang="en-GB" dirty="0"/>
          </a:p>
        </p:txBody>
      </p:sp>
      <p:sp>
        <p:nvSpPr>
          <p:cNvPr id="31" name="Left-Right Arrow 30"/>
          <p:cNvSpPr/>
          <p:nvPr/>
        </p:nvSpPr>
        <p:spPr>
          <a:xfrm>
            <a:off x="2928926" y="5786454"/>
            <a:ext cx="3286148" cy="4286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waves</a:t>
            </a:r>
            <a:endParaRPr lang="en-GB" dirty="0"/>
          </a:p>
        </p:txBody>
      </p:sp>
      <p:pic>
        <p:nvPicPr>
          <p:cNvPr id="32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000372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34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3143248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18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428596" y="2714620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a packet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Computers exchange data in “packets”</a:t>
            </a:r>
          </a:p>
          <a:p>
            <a:r>
              <a:rPr lang="en-GB" dirty="0" smtClean="0"/>
              <a:t>Packet </a:t>
            </a:r>
            <a:r>
              <a:rPr lang="en-GB" dirty="0"/>
              <a:t>is a group of bits </a:t>
            </a:r>
            <a:r>
              <a:rPr lang="en-GB" dirty="0" smtClean="0"/>
              <a:t>sent </a:t>
            </a:r>
            <a:r>
              <a:rPr lang="en-GB" dirty="0"/>
              <a:t>together</a:t>
            </a:r>
          </a:p>
          <a:p>
            <a:r>
              <a:rPr lang="en-GB" dirty="0" smtClean="0"/>
              <a:t>Comprised of:</a:t>
            </a:r>
          </a:p>
          <a:p>
            <a:pPr lvl="1"/>
            <a:r>
              <a:rPr lang="en-GB" i="1" dirty="0" smtClean="0">
                <a:solidFill>
                  <a:schemeClr val="tx2"/>
                </a:solidFill>
              </a:rPr>
              <a:t>Header</a:t>
            </a:r>
            <a:r>
              <a:rPr lang="en-GB" dirty="0" smtClean="0"/>
              <a:t>: indicates </a:t>
            </a:r>
            <a:r>
              <a:rPr lang="en-GB" dirty="0"/>
              <a:t>how to deliver </a:t>
            </a:r>
            <a:r>
              <a:rPr lang="en-GB" dirty="0" smtClean="0"/>
              <a:t>it</a:t>
            </a:r>
          </a:p>
          <a:p>
            <a:pPr lvl="1"/>
            <a:r>
              <a:rPr lang="en-GB" i="1" dirty="0" smtClean="0">
                <a:solidFill>
                  <a:schemeClr val="tx2"/>
                </a:solidFill>
              </a:rPr>
              <a:t>Payload</a:t>
            </a:r>
            <a:r>
              <a:rPr lang="en-GB" dirty="0" smtClean="0"/>
              <a:t>: the data</a:t>
            </a:r>
            <a:endParaRPr lang="en-GB" dirty="0"/>
          </a:p>
        </p:txBody>
      </p:sp>
      <p:sp>
        <p:nvSpPr>
          <p:cNvPr id="4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B99C7A5-B382-4844-BE27-B5A8BF994CDA}" type="slidenum">
              <a:rPr lang="en-GB"/>
              <a:pPr/>
              <a:t>19</a:t>
            </a:fld>
            <a:endParaRPr lang="en-GB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040313" y="3990993"/>
            <a:ext cx="2952750" cy="2081213"/>
            <a:chOff x="3175" y="2364"/>
            <a:chExt cx="1860" cy="1311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3175" y="2522"/>
              <a:ext cx="1078" cy="1153"/>
              <a:chOff x="2472" y="2840"/>
              <a:chExt cx="1078" cy="1153"/>
            </a:xfrm>
          </p:grpSpPr>
          <p:sp>
            <p:nvSpPr>
              <p:cNvPr id="171014" name="AutoShape 6"/>
              <p:cNvSpPr>
                <a:spLocks noChangeAspect="1" noChangeArrowheads="1" noTextEdit="1"/>
              </p:cNvSpPr>
              <p:nvPr/>
            </p:nvSpPr>
            <p:spPr bwMode="auto">
              <a:xfrm>
                <a:off x="2472" y="2840"/>
                <a:ext cx="1078" cy="11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15" name="Freeform 7"/>
              <p:cNvSpPr>
                <a:spLocks/>
              </p:cNvSpPr>
              <p:nvPr/>
            </p:nvSpPr>
            <p:spPr bwMode="auto">
              <a:xfrm>
                <a:off x="2871" y="3201"/>
                <a:ext cx="624" cy="235"/>
              </a:xfrm>
              <a:custGeom>
                <a:avLst/>
                <a:gdLst/>
                <a:ahLst/>
                <a:cxnLst>
                  <a:cxn ang="0">
                    <a:pos x="0" y="461"/>
                  </a:cxn>
                  <a:cxn ang="0">
                    <a:pos x="180" y="43"/>
                  </a:cxn>
                  <a:cxn ang="0">
                    <a:pos x="1020" y="0"/>
                  </a:cxn>
                  <a:cxn ang="0">
                    <a:pos x="1250" y="472"/>
                  </a:cxn>
                  <a:cxn ang="0">
                    <a:pos x="0" y="461"/>
                  </a:cxn>
                </a:cxnLst>
                <a:rect l="0" t="0" r="r" b="b"/>
                <a:pathLst>
                  <a:path w="1250" h="472">
                    <a:moveTo>
                      <a:pt x="0" y="461"/>
                    </a:moveTo>
                    <a:lnTo>
                      <a:pt x="180" y="43"/>
                    </a:lnTo>
                    <a:lnTo>
                      <a:pt x="1020" y="0"/>
                    </a:lnTo>
                    <a:lnTo>
                      <a:pt x="1250" y="472"/>
                    </a:lnTo>
                    <a:lnTo>
                      <a:pt x="0" y="46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16" name="Freeform 8"/>
              <p:cNvSpPr>
                <a:spLocks/>
              </p:cNvSpPr>
              <p:nvPr/>
            </p:nvSpPr>
            <p:spPr bwMode="auto">
              <a:xfrm>
                <a:off x="2862" y="3196"/>
                <a:ext cx="642" cy="246"/>
              </a:xfrm>
              <a:custGeom>
                <a:avLst/>
                <a:gdLst/>
                <a:ahLst/>
                <a:cxnLst>
                  <a:cxn ang="0">
                    <a:pos x="1037" y="0"/>
                  </a:cxn>
                  <a:cxn ang="0">
                    <a:pos x="188" y="43"/>
                  </a:cxn>
                  <a:cxn ang="0">
                    <a:pos x="0" y="480"/>
                  </a:cxn>
                  <a:cxn ang="0">
                    <a:pos x="1284" y="491"/>
                  </a:cxn>
                  <a:cxn ang="0">
                    <a:pos x="1045" y="0"/>
                  </a:cxn>
                  <a:cxn ang="0">
                    <a:pos x="1037" y="0"/>
                  </a:cxn>
                </a:cxnLst>
                <a:rect l="0" t="0" r="r" b="b"/>
                <a:pathLst>
                  <a:path w="1284" h="491">
                    <a:moveTo>
                      <a:pt x="1037" y="0"/>
                    </a:moveTo>
                    <a:lnTo>
                      <a:pt x="188" y="43"/>
                    </a:lnTo>
                    <a:lnTo>
                      <a:pt x="0" y="480"/>
                    </a:lnTo>
                    <a:lnTo>
                      <a:pt x="1284" y="491"/>
                    </a:lnTo>
                    <a:lnTo>
                      <a:pt x="1045" y="0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17" name="Freeform 9"/>
              <p:cNvSpPr>
                <a:spLocks/>
              </p:cNvSpPr>
              <p:nvPr/>
            </p:nvSpPr>
            <p:spPr bwMode="auto">
              <a:xfrm>
                <a:off x="2879" y="3206"/>
                <a:ext cx="607" cy="226"/>
              </a:xfrm>
              <a:custGeom>
                <a:avLst/>
                <a:gdLst/>
                <a:ahLst/>
                <a:cxnLst>
                  <a:cxn ang="0">
                    <a:pos x="999" y="7"/>
                  </a:cxn>
                  <a:cxn ang="0">
                    <a:pos x="1017" y="44"/>
                  </a:cxn>
                  <a:cxn ang="0">
                    <a:pos x="1046" y="105"/>
                  </a:cxn>
                  <a:cxn ang="0">
                    <a:pos x="1083" y="181"/>
                  </a:cxn>
                  <a:cxn ang="0">
                    <a:pos x="1122" y="261"/>
                  </a:cxn>
                  <a:cxn ang="0">
                    <a:pos x="1160" y="339"/>
                  </a:cxn>
                  <a:cxn ang="0">
                    <a:pos x="1190" y="402"/>
                  </a:cxn>
                  <a:cxn ang="0">
                    <a:pos x="1209" y="442"/>
                  </a:cxn>
                  <a:cxn ang="0">
                    <a:pos x="1208" y="452"/>
                  </a:cxn>
                  <a:cxn ang="0">
                    <a:pos x="1177" y="452"/>
                  </a:cxn>
                  <a:cxn ang="0">
                    <a:pos x="1125" y="450"/>
                  </a:cxn>
                  <a:cxn ang="0">
                    <a:pos x="1055" y="450"/>
                  </a:cxn>
                  <a:cxn ang="0">
                    <a:pos x="971" y="449"/>
                  </a:cxn>
                  <a:cxn ang="0">
                    <a:pos x="875" y="449"/>
                  </a:cxn>
                  <a:cxn ang="0">
                    <a:pos x="770" y="448"/>
                  </a:cxn>
                  <a:cxn ang="0">
                    <a:pos x="662" y="447"/>
                  </a:cxn>
                  <a:cxn ang="0">
                    <a:pos x="552" y="446"/>
                  </a:cxn>
                  <a:cxn ang="0">
                    <a:pos x="442" y="445"/>
                  </a:cxn>
                  <a:cxn ang="0">
                    <a:pos x="338" y="443"/>
                  </a:cxn>
                  <a:cxn ang="0">
                    <a:pos x="242" y="443"/>
                  </a:cxn>
                  <a:cxn ang="0">
                    <a:pos x="157" y="442"/>
                  </a:cxn>
                  <a:cxn ang="0">
                    <a:pos x="88" y="442"/>
                  </a:cxn>
                  <a:cxn ang="0">
                    <a:pos x="36" y="441"/>
                  </a:cxn>
                  <a:cxn ang="0">
                    <a:pos x="5" y="441"/>
                  </a:cxn>
                  <a:cxn ang="0">
                    <a:pos x="10" y="418"/>
                  </a:cxn>
                  <a:cxn ang="0">
                    <a:pos x="57" y="307"/>
                  </a:cxn>
                  <a:cxn ang="0">
                    <a:pos x="118" y="166"/>
                  </a:cxn>
                  <a:cxn ang="0">
                    <a:pos x="164" y="60"/>
                  </a:cxn>
                  <a:cxn ang="0">
                    <a:pos x="176" y="40"/>
                  </a:cxn>
                  <a:cxn ang="0">
                    <a:pos x="195" y="39"/>
                  </a:cxn>
                  <a:cxn ang="0">
                    <a:pos x="230" y="38"/>
                  </a:cxn>
                  <a:cxn ang="0">
                    <a:pos x="277" y="36"/>
                  </a:cxn>
                  <a:cxn ang="0">
                    <a:pos x="335" y="32"/>
                  </a:cxn>
                  <a:cxn ang="0">
                    <a:pos x="399" y="30"/>
                  </a:cxn>
                  <a:cxn ang="0">
                    <a:pos x="471" y="26"/>
                  </a:cxn>
                  <a:cxn ang="0">
                    <a:pos x="545" y="22"/>
                  </a:cxn>
                  <a:cxn ang="0">
                    <a:pos x="621" y="18"/>
                  </a:cxn>
                  <a:cxn ang="0">
                    <a:pos x="696" y="15"/>
                  </a:cxn>
                  <a:cxn ang="0">
                    <a:pos x="766" y="11"/>
                  </a:cxn>
                  <a:cxn ang="0">
                    <a:pos x="832" y="8"/>
                  </a:cxn>
                  <a:cxn ang="0">
                    <a:pos x="889" y="6"/>
                  </a:cxn>
                  <a:cxn ang="0">
                    <a:pos x="936" y="3"/>
                  </a:cxn>
                  <a:cxn ang="0">
                    <a:pos x="971" y="1"/>
                  </a:cxn>
                  <a:cxn ang="0">
                    <a:pos x="992" y="0"/>
                  </a:cxn>
                </a:cxnLst>
                <a:rect l="0" t="0" r="r" b="b"/>
                <a:pathLst>
                  <a:path w="1214" h="452">
                    <a:moveTo>
                      <a:pt x="995" y="0"/>
                    </a:moveTo>
                    <a:lnTo>
                      <a:pt x="999" y="7"/>
                    </a:lnTo>
                    <a:lnTo>
                      <a:pt x="1006" y="22"/>
                    </a:lnTo>
                    <a:lnTo>
                      <a:pt x="1017" y="44"/>
                    </a:lnTo>
                    <a:lnTo>
                      <a:pt x="1030" y="72"/>
                    </a:lnTo>
                    <a:lnTo>
                      <a:pt x="1046" y="105"/>
                    </a:lnTo>
                    <a:lnTo>
                      <a:pt x="1064" y="142"/>
                    </a:lnTo>
                    <a:lnTo>
                      <a:pt x="1083" y="181"/>
                    </a:lnTo>
                    <a:lnTo>
                      <a:pt x="1102" y="221"/>
                    </a:lnTo>
                    <a:lnTo>
                      <a:pt x="1122" y="261"/>
                    </a:lnTo>
                    <a:lnTo>
                      <a:pt x="1141" y="302"/>
                    </a:lnTo>
                    <a:lnTo>
                      <a:pt x="1160" y="339"/>
                    </a:lnTo>
                    <a:lnTo>
                      <a:pt x="1176" y="373"/>
                    </a:lnTo>
                    <a:lnTo>
                      <a:pt x="1190" y="402"/>
                    </a:lnTo>
                    <a:lnTo>
                      <a:pt x="1201" y="426"/>
                    </a:lnTo>
                    <a:lnTo>
                      <a:pt x="1209" y="442"/>
                    </a:lnTo>
                    <a:lnTo>
                      <a:pt x="1214" y="452"/>
                    </a:lnTo>
                    <a:lnTo>
                      <a:pt x="1208" y="452"/>
                    </a:lnTo>
                    <a:lnTo>
                      <a:pt x="1196" y="452"/>
                    </a:lnTo>
                    <a:lnTo>
                      <a:pt x="1177" y="452"/>
                    </a:lnTo>
                    <a:lnTo>
                      <a:pt x="1154" y="452"/>
                    </a:lnTo>
                    <a:lnTo>
                      <a:pt x="1125" y="450"/>
                    </a:lnTo>
                    <a:lnTo>
                      <a:pt x="1092" y="450"/>
                    </a:lnTo>
                    <a:lnTo>
                      <a:pt x="1055" y="450"/>
                    </a:lnTo>
                    <a:lnTo>
                      <a:pt x="1015" y="450"/>
                    </a:lnTo>
                    <a:lnTo>
                      <a:pt x="971" y="449"/>
                    </a:lnTo>
                    <a:lnTo>
                      <a:pt x="924" y="449"/>
                    </a:lnTo>
                    <a:lnTo>
                      <a:pt x="875" y="449"/>
                    </a:lnTo>
                    <a:lnTo>
                      <a:pt x="823" y="448"/>
                    </a:lnTo>
                    <a:lnTo>
                      <a:pt x="770" y="448"/>
                    </a:lnTo>
                    <a:lnTo>
                      <a:pt x="716" y="447"/>
                    </a:lnTo>
                    <a:lnTo>
                      <a:pt x="662" y="447"/>
                    </a:lnTo>
                    <a:lnTo>
                      <a:pt x="607" y="446"/>
                    </a:lnTo>
                    <a:lnTo>
                      <a:pt x="552" y="446"/>
                    </a:lnTo>
                    <a:lnTo>
                      <a:pt x="496" y="446"/>
                    </a:lnTo>
                    <a:lnTo>
                      <a:pt x="442" y="445"/>
                    </a:lnTo>
                    <a:lnTo>
                      <a:pt x="389" y="445"/>
                    </a:lnTo>
                    <a:lnTo>
                      <a:pt x="338" y="443"/>
                    </a:lnTo>
                    <a:lnTo>
                      <a:pt x="289" y="443"/>
                    </a:lnTo>
                    <a:lnTo>
                      <a:pt x="242" y="443"/>
                    </a:lnTo>
                    <a:lnTo>
                      <a:pt x="198" y="442"/>
                    </a:lnTo>
                    <a:lnTo>
                      <a:pt x="157" y="442"/>
                    </a:lnTo>
                    <a:lnTo>
                      <a:pt x="121" y="442"/>
                    </a:lnTo>
                    <a:lnTo>
                      <a:pt x="88" y="442"/>
                    </a:lnTo>
                    <a:lnTo>
                      <a:pt x="59" y="441"/>
                    </a:lnTo>
                    <a:lnTo>
                      <a:pt x="36" y="441"/>
                    </a:lnTo>
                    <a:lnTo>
                      <a:pt x="18" y="441"/>
                    </a:lnTo>
                    <a:lnTo>
                      <a:pt x="5" y="441"/>
                    </a:lnTo>
                    <a:lnTo>
                      <a:pt x="0" y="441"/>
                    </a:lnTo>
                    <a:lnTo>
                      <a:pt x="10" y="418"/>
                    </a:lnTo>
                    <a:lnTo>
                      <a:pt x="31" y="371"/>
                    </a:lnTo>
                    <a:lnTo>
                      <a:pt x="57" y="307"/>
                    </a:lnTo>
                    <a:lnTo>
                      <a:pt x="88" y="237"/>
                    </a:lnTo>
                    <a:lnTo>
                      <a:pt x="118" y="166"/>
                    </a:lnTo>
                    <a:lnTo>
                      <a:pt x="145" y="105"/>
                    </a:lnTo>
                    <a:lnTo>
                      <a:pt x="164" y="60"/>
                    </a:lnTo>
                    <a:lnTo>
                      <a:pt x="172" y="40"/>
                    </a:lnTo>
                    <a:lnTo>
                      <a:pt x="176" y="40"/>
                    </a:lnTo>
                    <a:lnTo>
                      <a:pt x="184" y="40"/>
                    </a:lnTo>
                    <a:lnTo>
                      <a:pt x="195" y="39"/>
                    </a:lnTo>
                    <a:lnTo>
                      <a:pt x="212" y="39"/>
                    </a:lnTo>
                    <a:lnTo>
                      <a:pt x="230" y="38"/>
                    </a:lnTo>
                    <a:lnTo>
                      <a:pt x="252" y="37"/>
                    </a:lnTo>
                    <a:lnTo>
                      <a:pt x="277" y="36"/>
                    </a:lnTo>
                    <a:lnTo>
                      <a:pt x="305" y="34"/>
                    </a:lnTo>
                    <a:lnTo>
                      <a:pt x="335" y="32"/>
                    </a:lnTo>
                    <a:lnTo>
                      <a:pt x="366" y="31"/>
                    </a:lnTo>
                    <a:lnTo>
                      <a:pt x="399" y="30"/>
                    </a:lnTo>
                    <a:lnTo>
                      <a:pt x="435" y="27"/>
                    </a:lnTo>
                    <a:lnTo>
                      <a:pt x="471" y="26"/>
                    </a:lnTo>
                    <a:lnTo>
                      <a:pt x="508" y="24"/>
                    </a:lnTo>
                    <a:lnTo>
                      <a:pt x="545" y="22"/>
                    </a:lnTo>
                    <a:lnTo>
                      <a:pt x="583" y="21"/>
                    </a:lnTo>
                    <a:lnTo>
                      <a:pt x="621" y="18"/>
                    </a:lnTo>
                    <a:lnTo>
                      <a:pt x="659" y="17"/>
                    </a:lnTo>
                    <a:lnTo>
                      <a:pt x="696" y="15"/>
                    </a:lnTo>
                    <a:lnTo>
                      <a:pt x="731" y="14"/>
                    </a:lnTo>
                    <a:lnTo>
                      <a:pt x="766" y="11"/>
                    </a:lnTo>
                    <a:lnTo>
                      <a:pt x="799" y="10"/>
                    </a:lnTo>
                    <a:lnTo>
                      <a:pt x="832" y="8"/>
                    </a:lnTo>
                    <a:lnTo>
                      <a:pt x="861" y="7"/>
                    </a:lnTo>
                    <a:lnTo>
                      <a:pt x="889" y="6"/>
                    </a:lnTo>
                    <a:lnTo>
                      <a:pt x="914" y="4"/>
                    </a:lnTo>
                    <a:lnTo>
                      <a:pt x="936" y="3"/>
                    </a:lnTo>
                    <a:lnTo>
                      <a:pt x="956" y="2"/>
                    </a:lnTo>
                    <a:lnTo>
                      <a:pt x="971" y="1"/>
                    </a:lnTo>
                    <a:lnTo>
                      <a:pt x="984" y="1"/>
                    </a:lnTo>
                    <a:lnTo>
                      <a:pt x="992" y="0"/>
                    </a:lnTo>
                    <a:lnTo>
                      <a:pt x="995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18" name="Freeform 10"/>
              <p:cNvSpPr>
                <a:spLocks/>
              </p:cNvSpPr>
              <p:nvPr/>
            </p:nvSpPr>
            <p:spPr bwMode="auto">
              <a:xfrm>
                <a:off x="2978" y="3223"/>
                <a:ext cx="397" cy="66"/>
              </a:xfrm>
              <a:custGeom>
                <a:avLst/>
                <a:gdLst/>
                <a:ahLst/>
                <a:cxnLst>
                  <a:cxn ang="0">
                    <a:pos x="2" y="50"/>
                  </a:cxn>
                  <a:cxn ang="0">
                    <a:pos x="19" y="48"/>
                  </a:cxn>
                  <a:cxn ang="0">
                    <a:pos x="52" y="45"/>
                  </a:cxn>
                  <a:cxn ang="0">
                    <a:pos x="97" y="41"/>
                  </a:cxn>
                  <a:cxn ang="0">
                    <a:pos x="152" y="36"/>
                  </a:cxn>
                  <a:cxn ang="0">
                    <a:pos x="217" y="31"/>
                  </a:cxn>
                  <a:cxn ang="0">
                    <a:pos x="286" y="26"/>
                  </a:cxn>
                  <a:cxn ang="0">
                    <a:pos x="358" y="20"/>
                  </a:cxn>
                  <a:cxn ang="0">
                    <a:pos x="432" y="14"/>
                  </a:cxn>
                  <a:cxn ang="0">
                    <a:pos x="503" y="10"/>
                  </a:cxn>
                  <a:cxn ang="0">
                    <a:pos x="573" y="5"/>
                  </a:cxn>
                  <a:cxn ang="0">
                    <a:pos x="635" y="3"/>
                  </a:cxn>
                  <a:cxn ang="0">
                    <a:pos x="689" y="0"/>
                  </a:cxn>
                  <a:cxn ang="0">
                    <a:pos x="733" y="0"/>
                  </a:cxn>
                  <a:cxn ang="0">
                    <a:pos x="764" y="2"/>
                  </a:cxn>
                  <a:cxn ang="0">
                    <a:pos x="779" y="6"/>
                  </a:cxn>
                  <a:cxn ang="0">
                    <a:pos x="778" y="33"/>
                  </a:cxn>
                  <a:cxn ang="0">
                    <a:pos x="789" y="75"/>
                  </a:cxn>
                  <a:cxn ang="0">
                    <a:pos x="790" y="82"/>
                  </a:cxn>
                  <a:cxn ang="0">
                    <a:pos x="773" y="84"/>
                  </a:cxn>
                  <a:cxn ang="0">
                    <a:pos x="741" y="87"/>
                  </a:cxn>
                  <a:cxn ang="0">
                    <a:pos x="696" y="90"/>
                  </a:cxn>
                  <a:cxn ang="0">
                    <a:pos x="639" y="96"/>
                  </a:cxn>
                  <a:cxn ang="0">
                    <a:pos x="576" y="101"/>
                  </a:cxn>
                  <a:cxn ang="0">
                    <a:pos x="507" y="106"/>
                  </a:cxn>
                  <a:cxn ang="0">
                    <a:pos x="433" y="112"/>
                  </a:cxn>
                  <a:cxn ang="0">
                    <a:pos x="359" y="117"/>
                  </a:cxn>
                  <a:cxn ang="0">
                    <a:pos x="286" y="123"/>
                  </a:cxn>
                  <a:cxn ang="0">
                    <a:pos x="217" y="126"/>
                  </a:cxn>
                  <a:cxn ang="0">
                    <a:pos x="153" y="129"/>
                  </a:cxn>
                  <a:cxn ang="0">
                    <a:pos x="97" y="131"/>
                  </a:cxn>
                  <a:cxn ang="0">
                    <a:pos x="52" y="132"/>
                  </a:cxn>
                  <a:cxn ang="0">
                    <a:pos x="19" y="129"/>
                  </a:cxn>
                  <a:cxn ang="0">
                    <a:pos x="2" y="126"/>
                  </a:cxn>
                  <a:cxn ang="0">
                    <a:pos x="0" y="99"/>
                  </a:cxn>
                  <a:cxn ang="0">
                    <a:pos x="0" y="57"/>
                  </a:cxn>
                </a:cxnLst>
                <a:rect l="0" t="0" r="r" b="b"/>
                <a:pathLst>
                  <a:path w="793" h="132">
                    <a:moveTo>
                      <a:pt x="0" y="50"/>
                    </a:moveTo>
                    <a:lnTo>
                      <a:pt x="2" y="50"/>
                    </a:lnTo>
                    <a:lnTo>
                      <a:pt x="9" y="49"/>
                    </a:lnTo>
                    <a:lnTo>
                      <a:pt x="19" y="48"/>
                    </a:lnTo>
                    <a:lnTo>
                      <a:pt x="34" y="46"/>
                    </a:lnTo>
                    <a:lnTo>
                      <a:pt x="52" y="45"/>
                    </a:lnTo>
                    <a:lnTo>
                      <a:pt x="72" y="43"/>
                    </a:lnTo>
                    <a:lnTo>
                      <a:pt x="97" y="41"/>
                    </a:lnTo>
                    <a:lnTo>
                      <a:pt x="123" y="38"/>
                    </a:lnTo>
                    <a:lnTo>
                      <a:pt x="152" y="36"/>
                    </a:lnTo>
                    <a:lnTo>
                      <a:pt x="183" y="34"/>
                    </a:lnTo>
                    <a:lnTo>
                      <a:pt x="217" y="31"/>
                    </a:lnTo>
                    <a:lnTo>
                      <a:pt x="250" y="28"/>
                    </a:lnTo>
                    <a:lnTo>
                      <a:pt x="286" y="26"/>
                    </a:lnTo>
                    <a:lnTo>
                      <a:pt x="321" y="22"/>
                    </a:lnTo>
                    <a:lnTo>
                      <a:pt x="358" y="20"/>
                    </a:lnTo>
                    <a:lnTo>
                      <a:pt x="395" y="16"/>
                    </a:lnTo>
                    <a:lnTo>
                      <a:pt x="432" y="14"/>
                    </a:lnTo>
                    <a:lnTo>
                      <a:pt x="468" y="12"/>
                    </a:lnTo>
                    <a:lnTo>
                      <a:pt x="503" y="10"/>
                    </a:lnTo>
                    <a:lnTo>
                      <a:pt x="539" y="7"/>
                    </a:lnTo>
                    <a:lnTo>
                      <a:pt x="573" y="5"/>
                    </a:lnTo>
                    <a:lnTo>
                      <a:pt x="605" y="4"/>
                    </a:lnTo>
                    <a:lnTo>
                      <a:pt x="635" y="3"/>
                    </a:lnTo>
                    <a:lnTo>
                      <a:pt x="664" y="2"/>
                    </a:lnTo>
                    <a:lnTo>
                      <a:pt x="689" y="0"/>
                    </a:lnTo>
                    <a:lnTo>
                      <a:pt x="713" y="0"/>
                    </a:lnTo>
                    <a:lnTo>
                      <a:pt x="733" y="0"/>
                    </a:lnTo>
                    <a:lnTo>
                      <a:pt x="750" y="2"/>
                    </a:lnTo>
                    <a:lnTo>
                      <a:pt x="764" y="2"/>
                    </a:lnTo>
                    <a:lnTo>
                      <a:pt x="773" y="4"/>
                    </a:lnTo>
                    <a:lnTo>
                      <a:pt x="779" y="6"/>
                    </a:lnTo>
                    <a:lnTo>
                      <a:pt x="780" y="8"/>
                    </a:lnTo>
                    <a:lnTo>
                      <a:pt x="778" y="33"/>
                    </a:lnTo>
                    <a:lnTo>
                      <a:pt x="782" y="57"/>
                    </a:lnTo>
                    <a:lnTo>
                      <a:pt x="789" y="75"/>
                    </a:lnTo>
                    <a:lnTo>
                      <a:pt x="793" y="82"/>
                    </a:lnTo>
                    <a:lnTo>
                      <a:pt x="790" y="82"/>
                    </a:lnTo>
                    <a:lnTo>
                      <a:pt x="783" y="83"/>
                    </a:lnTo>
                    <a:lnTo>
                      <a:pt x="773" y="84"/>
                    </a:lnTo>
                    <a:lnTo>
                      <a:pt x="758" y="86"/>
                    </a:lnTo>
                    <a:lnTo>
                      <a:pt x="741" y="87"/>
                    </a:lnTo>
                    <a:lnTo>
                      <a:pt x="720" y="89"/>
                    </a:lnTo>
                    <a:lnTo>
                      <a:pt x="696" y="90"/>
                    </a:lnTo>
                    <a:lnTo>
                      <a:pt x="669" y="93"/>
                    </a:lnTo>
                    <a:lnTo>
                      <a:pt x="639" y="96"/>
                    </a:lnTo>
                    <a:lnTo>
                      <a:pt x="608" y="98"/>
                    </a:lnTo>
                    <a:lnTo>
                      <a:pt x="576" y="101"/>
                    </a:lnTo>
                    <a:lnTo>
                      <a:pt x="541" y="104"/>
                    </a:lnTo>
                    <a:lnTo>
                      <a:pt x="507" y="106"/>
                    </a:lnTo>
                    <a:lnTo>
                      <a:pt x="470" y="109"/>
                    </a:lnTo>
                    <a:lnTo>
                      <a:pt x="433" y="112"/>
                    </a:lnTo>
                    <a:lnTo>
                      <a:pt x="396" y="114"/>
                    </a:lnTo>
                    <a:lnTo>
                      <a:pt x="359" y="117"/>
                    </a:lnTo>
                    <a:lnTo>
                      <a:pt x="323" y="120"/>
                    </a:lnTo>
                    <a:lnTo>
                      <a:pt x="286" y="123"/>
                    </a:lnTo>
                    <a:lnTo>
                      <a:pt x="251" y="124"/>
                    </a:lnTo>
                    <a:lnTo>
                      <a:pt x="217" y="126"/>
                    </a:lnTo>
                    <a:lnTo>
                      <a:pt x="184" y="128"/>
                    </a:lnTo>
                    <a:lnTo>
                      <a:pt x="153" y="129"/>
                    </a:lnTo>
                    <a:lnTo>
                      <a:pt x="124" y="131"/>
                    </a:lnTo>
                    <a:lnTo>
                      <a:pt x="97" y="131"/>
                    </a:lnTo>
                    <a:lnTo>
                      <a:pt x="72" y="132"/>
                    </a:lnTo>
                    <a:lnTo>
                      <a:pt x="52" y="132"/>
                    </a:lnTo>
                    <a:lnTo>
                      <a:pt x="34" y="131"/>
                    </a:lnTo>
                    <a:lnTo>
                      <a:pt x="19" y="129"/>
                    </a:lnTo>
                    <a:lnTo>
                      <a:pt x="9" y="128"/>
                    </a:lnTo>
                    <a:lnTo>
                      <a:pt x="2" y="126"/>
                    </a:lnTo>
                    <a:lnTo>
                      <a:pt x="0" y="124"/>
                    </a:lnTo>
                    <a:lnTo>
                      <a:pt x="0" y="99"/>
                    </a:lnTo>
                    <a:lnTo>
                      <a:pt x="0" y="75"/>
                    </a:lnTo>
                    <a:lnTo>
                      <a:pt x="0" y="57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19" name="Freeform 11"/>
              <p:cNvSpPr>
                <a:spLocks/>
              </p:cNvSpPr>
              <p:nvPr/>
            </p:nvSpPr>
            <p:spPr bwMode="auto">
              <a:xfrm>
                <a:off x="2976" y="3221"/>
                <a:ext cx="402" cy="70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4" y="131"/>
                  </a:cxn>
                  <a:cxn ang="0">
                    <a:pos x="18" y="135"/>
                  </a:cxn>
                  <a:cxn ang="0">
                    <a:pos x="45" y="137"/>
                  </a:cxn>
                  <a:cxn ang="0">
                    <a:pos x="84" y="138"/>
                  </a:cxn>
                  <a:cxn ang="0">
                    <a:pos x="133" y="137"/>
                  </a:cxn>
                  <a:cxn ang="0">
                    <a:pos x="188" y="135"/>
                  </a:cxn>
                  <a:cxn ang="0">
                    <a:pos x="250" y="131"/>
                  </a:cxn>
                  <a:cxn ang="0">
                    <a:pos x="317" y="127"/>
                  </a:cxn>
                  <a:cxn ang="0">
                    <a:pos x="385" y="122"/>
                  </a:cxn>
                  <a:cxn ang="0">
                    <a:pos x="454" y="117"/>
                  </a:cxn>
                  <a:cxn ang="0">
                    <a:pos x="522" y="112"/>
                  </a:cxn>
                  <a:cxn ang="0">
                    <a:pos x="587" y="107"/>
                  </a:cxn>
                  <a:cxn ang="0">
                    <a:pos x="647" y="102"/>
                  </a:cxn>
                  <a:cxn ang="0">
                    <a:pos x="699" y="98"/>
                  </a:cxn>
                  <a:cxn ang="0">
                    <a:pos x="742" y="93"/>
                  </a:cxn>
                  <a:cxn ang="0">
                    <a:pos x="777" y="91"/>
                  </a:cxn>
                  <a:cxn ang="0">
                    <a:pos x="798" y="89"/>
                  </a:cxn>
                  <a:cxn ang="0">
                    <a:pos x="801" y="83"/>
                  </a:cxn>
                  <a:cxn ang="0">
                    <a:pos x="791" y="59"/>
                  </a:cxn>
                  <a:cxn ang="0">
                    <a:pos x="790" y="13"/>
                  </a:cxn>
                  <a:cxn ang="0">
                    <a:pos x="790" y="9"/>
                  </a:cxn>
                  <a:cxn ang="0">
                    <a:pos x="788" y="7"/>
                  </a:cxn>
                  <a:cxn ang="0">
                    <a:pos x="777" y="3"/>
                  </a:cxn>
                  <a:cxn ang="0">
                    <a:pos x="752" y="1"/>
                  </a:cxn>
                  <a:cxn ang="0">
                    <a:pos x="717" y="0"/>
                  </a:cxn>
                  <a:cxn ang="0">
                    <a:pos x="672" y="1"/>
                  </a:cxn>
                  <a:cxn ang="0">
                    <a:pos x="620" y="3"/>
                  </a:cxn>
                  <a:cxn ang="0">
                    <a:pos x="561" y="6"/>
                  </a:cxn>
                  <a:cxn ang="0">
                    <a:pos x="499" y="10"/>
                  </a:cxn>
                  <a:cxn ang="0">
                    <a:pos x="434" y="14"/>
                  </a:cxn>
                  <a:cxn ang="0">
                    <a:pos x="367" y="19"/>
                  </a:cxn>
                  <a:cxn ang="0">
                    <a:pos x="301" y="24"/>
                  </a:cxn>
                  <a:cxn ang="0">
                    <a:pos x="237" y="30"/>
                  </a:cxn>
                  <a:cxn ang="0">
                    <a:pos x="177" y="34"/>
                  </a:cxn>
                  <a:cxn ang="0">
                    <a:pos x="121" y="39"/>
                  </a:cxn>
                  <a:cxn ang="0">
                    <a:pos x="74" y="44"/>
                  </a:cxn>
                  <a:cxn ang="0">
                    <a:pos x="34" y="47"/>
                  </a:cxn>
                  <a:cxn ang="0">
                    <a:pos x="5" y="49"/>
                  </a:cxn>
                </a:cxnLst>
                <a:rect l="0" t="0" r="r" b="b"/>
                <a:pathLst>
                  <a:path w="805" h="138">
                    <a:moveTo>
                      <a:pt x="5" y="49"/>
                    </a:moveTo>
                    <a:lnTo>
                      <a:pt x="0" y="49"/>
                    </a:lnTo>
                    <a:lnTo>
                      <a:pt x="0" y="127"/>
                    </a:lnTo>
                    <a:lnTo>
                      <a:pt x="4" y="131"/>
                    </a:lnTo>
                    <a:lnTo>
                      <a:pt x="10" y="134"/>
                    </a:lnTo>
                    <a:lnTo>
                      <a:pt x="18" y="135"/>
                    </a:lnTo>
                    <a:lnTo>
                      <a:pt x="30" y="137"/>
                    </a:lnTo>
                    <a:lnTo>
                      <a:pt x="45" y="137"/>
                    </a:lnTo>
                    <a:lnTo>
                      <a:pt x="64" y="138"/>
                    </a:lnTo>
                    <a:lnTo>
                      <a:pt x="84" y="138"/>
                    </a:lnTo>
                    <a:lnTo>
                      <a:pt x="107" y="137"/>
                    </a:lnTo>
                    <a:lnTo>
                      <a:pt x="133" y="137"/>
                    </a:lnTo>
                    <a:lnTo>
                      <a:pt x="159" y="136"/>
                    </a:lnTo>
                    <a:lnTo>
                      <a:pt x="188" y="135"/>
                    </a:lnTo>
                    <a:lnTo>
                      <a:pt x="219" y="134"/>
                    </a:lnTo>
                    <a:lnTo>
                      <a:pt x="250" y="131"/>
                    </a:lnTo>
                    <a:lnTo>
                      <a:pt x="284" y="129"/>
                    </a:lnTo>
                    <a:lnTo>
                      <a:pt x="317" y="127"/>
                    </a:lnTo>
                    <a:lnTo>
                      <a:pt x="351" y="124"/>
                    </a:lnTo>
                    <a:lnTo>
                      <a:pt x="385" y="122"/>
                    </a:lnTo>
                    <a:lnTo>
                      <a:pt x="420" y="120"/>
                    </a:lnTo>
                    <a:lnTo>
                      <a:pt x="454" y="117"/>
                    </a:lnTo>
                    <a:lnTo>
                      <a:pt x="489" y="115"/>
                    </a:lnTo>
                    <a:lnTo>
                      <a:pt x="522" y="112"/>
                    </a:lnTo>
                    <a:lnTo>
                      <a:pt x="555" y="109"/>
                    </a:lnTo>
                    <a:lnTo>
                      <a:pt x="587" y="107"/>
                    </a:lnTo>
                    <a:lnTo>
                      <a:pt x="617" y="105"/>
                    </a:lnTo>
                    <a:lnTo>
                      <a:pt x="647" y="102"/>
                    </a:lnTo>
                    <a:lnTo>
                      <a:pt x="673" y="100"/>
                    </a:lnTo>
                    <a:lnTo>
                      <a:pt x="699" y="98"/>
                    </a:lnTo>
                    <a:lnTo>
                      <a:pt x="722" y="96"/>
                    </a:lnTo>
                    <a:lnTo>
                      <a:pt x="742" y="93"/>
                    </a:lnTo>
                    <a:lnTo>
                      <a:pt x="761" y="92"/>
                    </a:lnTo>
                    <a:lnTo>
                      <a:pt x="777" y="91"/>
                    </a:lnTo>
                    <a:lnTo>
                      <a:pt x="788" y="90"/>
                    </a:lnTo>
                    <a:lnTo>
                      <a:pt x="798" y="89"/>
                    </a:lnTo>
                    <a:lnTo>
                      <a:pt x="805" y="87"/>
                    </a:lnTo>
                    <a:lnTo>
                      <a:pt x="801" y="83"/>
                    </a:lnTo>
                    <a:lnTo>
                      <a:pt x="798" y="76"/>
                    </a:lnTo>
                    <a:lnTo>
                      <a:pt x="791" y="59"/>
                    </a:lnTo>
                    <a:lnTo>
                      <a:pt x="786" y="36"/>
                    </a:lnTo>
                    <a:lnTo>
                      <a:pt x="790" y="13"/>
                    </a:lnTo>
                    <a:lnTo>
                      <a:pt x="790" y="11"/>
                    </a:lnTo>
                    <a:lnTo>
                      <a:pt x="790" y="9"/>
                    </a:lnTo>
                    <a:lnTo>
                      <a:pt x="790" y="8"/>
                    </a:lnTo>
                    <a:lnTo>
                      <a:pt x="788" y="7"/>
                    </a:lnTo>
                    <a:lnTo>
                      <a:pt x="784" y="5"/>
                    </a:lnTo>
                    <a:lnTo>
                      <a:pt x="777" y="3"/>
                    </a:lnTo>
                    <a:lnTo>
                      <a:pt x="765" y="2"/>
                    </a:lnTo>
                    <a:lnTo>
                      <a:pt x="752" y="1"/>
                    </a:lnTo>
                    <a:lnTo>
                      <a:pt x="735" y="0"/>
                    </a:lnTo>
                    <a:lnTo>
                      <a:pt x="717" y="0"/>
                    </a:lnTo>
                    <a:lnTo>
                      <a:pt x="695" y="1"/>
                    </a:lnTo>
                    <a:lnTo>
                      <a:pt x="672" y="1"/>
                    </a:lnTo>
                    <a:lnTo>
                      <a:pt x="647" y="2"/>
                    </a:lnTo>
                    <a:lnTo>
                      <a:pt x="620" y="3"/>
                    </a:lnTo>
                    <a:lnTo>
                      <a:pt x="591" y="5"/>
                    </a:lnTo>
                    <a:lnTo>
                      <a:pt x="561" y="6"/>
                    </a:lnTo>
                    <a:lnTo>
                      <a:pt x="530" y="8"/>
                    </a:lnTo>
                    <a:lnTo>
                      <a:pt x="499" y="10"/>
                    </a:lnTo>
                    <a:lnTo>
                      <a:pt x="466" y="13"/>
                    </a:lnTo>
                    <a:lnTo>
                      <a:pt x="434" y="14"/>
                    </a:lnTo>
                    <a:lnTo>
                      <a:pt x="400" y="17"/>
                    </a:lnTo>
                    <a:lnTo>
                      <a:pt x="367" y="19"/>
                    </a:lnTo>
                    <a:lnTo>
                      <a:pt x="333" y="22"/>
                    </a:lnTo>
                    <a:lnTo>
                      <a:pt x="301" y="24"/>
                    </a:lnTo>
                    <a:lnTo>
                      <a:pt x="269" y="26"/>
                    </a:lnTo>
                    <a:lnTo>
                      <a:pt x="237" y="30"/>
                    </a:lnTo>
                    <a:lnTo>
                      <a:pt x="207" y="32"/>
                    </a:lnTo>
                    <a:lnTo>
                      <a:pt x="177" y="34"/>
                    </a:lnTo>
                    <a:lnTo>
                      <a:pt x="148" y="37"/>
                    </a:lnTo>
                    <a:lnTo>
                      <a:pt x="121" y="39"/>
                    </a:lnTo>
                    <a:lnTo>
                      <a:pt x="97" y="41"/>
                    </a:lnTo>
                    <a:lnTo>
                      <a:pt x="74" y="44"/>
                    </a:lnTo>
                    <a:lnTo>
                      <a:pt x="52" y="45"/>
                    </a:lnTo>
                    <a:lnTo>
                      <a:pt x="34" y="47"/>
                    </a:lnTo>
                    <a:lnTo>
                      <a:pt x="18" y="48"/>
                    </a:lnTo>
                    <a:lnTo>
                      <a:pt x="5" y="4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0" name="Freeform 12"/>
              <p:cNvSpPr>
                <a:spLocks/>
              </p:cNvSpPr>
              <p:nvPr/>
            </p:nvSpPr>
            <p:spPr bwMode="auto">
              <a:xfrm>
                <a:off x="2981" y="3225"/>
                <a:ext cx="390" cy="62"/>
              </a:xfrm>
              <a:custGeom>
                <a:avLst/>
                <a:gdLst/>
                <a:ahLst/>
                <a:cxnLst>
                  <a:cxn ang="0">
                    <a:pos x="770" y="9"/>
                  </a:cxn>
                  <a:cxn ang="0">
                    <a:pos x="768" y="19"/>
                  </a:cxn>
                  <a:cxn ang="0">
                    <a:pos x="769" y="39"/>
                  </a:cxn>
                  <a:cxn ang="0">
                    <a:pos x="777" y="66"/>
                  </a:cxn>
                  <a:cxn ang="0">
                    <a:pos x="753" y="77"/>
                  </a:cxn>
                  <a:cxn ang="0">
                    <a:pos x="694" y="83"/>
                  </a:cxn>
                  <a:cxn ang="0">
                    <a:pos x="633" y="89"/>
                  </a:cxn>
                  <a:cxn ang="0">
                    <a:pos x="570" y="93"/>
                  </a:cxn>
                  <a:cxn ang="0">
                    <a:pos x="505" y="99"/>
                  </a:cxn>
                  <a:cxn ang="0">
                    <a:pos x="442" y="104"/>
                  </a:cxn>
                  <a:cxn ang="0">
                    <a:pos x="379" y="108"/>
                  </a:cxn>
                  <a:cxn ang="0">
                    <a:pos x="318" y="113"/>
                  </a:cxn>
                  <a:cxn ang="0">
                    <a:pos x="259" y="116"/>
                  </a:cxn>
                  <a:cxn ang="0">
                    <a:pos x="205" y="120"/>
                  </a:cxn>
                  <a:cxn ang="0">
                    <a:pos x="154" y="122"/>
                  </a:cxn>
                  <a:cxn ang="0">
                    <a:pos x="109" y="124"/>
                  </a:cxn>
                  <a:cxn ang="0">
                    <a:pos x="71" y="124"/>
                  </a:cxn>
                  <a:cxn ang="0">
                    <a:pos x="40" y="124"/>
                  </a:cxn>
                  <a:cxn ang="0">
                    <a:pos x="17" y="123"/>
                  </a:cxn>
                  <a:cxn ang="0">
                    <a:pos x="3" y="121"/>
                  </a:cxn>
                  <a:cxn ang="0">
                    <a:pos x="0" y="109"/>
                  </a:cxn>
                  <a:cxn ang="0">
                    <a:pos x="0" y="62"/>
                  </a:cxn>
                  <a:cxn ang="0">
                    <a:pos x="27" y="47"/>
                  </a:cxn>
                  <a:cxn ang="0">
                    <a:pos x="85" y="41"/>
                  </a:cxn>
                  <a:cxn ang="0">
                    <a:pos x="145" y="37"/>
                  </a:cxn>
                  <a:cxn ang="0">
                    <a:pos x="207" y="31"/>
                  </a:cxn>
                  <a:cxn ang="0">
                    <a:pos x="270" y="26"/>
                  </a:cxn>
                  <a:cxn ang="0">
                    <a:pos x="333" y="22"/>
                  </a:cxn>
                  <a:cxn ang="0">
                    <a:pos x="395" y="17"/>
                  </a:cxn>
                  <a:cxn ang="0">
                    <a:pos x="456" y="12"/>
                  </a:cxn>
                  <a:cxn ang="0">
                    <a:pos x="513" y="9"/>
                  </a:cxn>
                  <a:cxn ang="0">
                    <a:pos x="568" y="6"/>
                  </a:cxn>
                  <a:cxn ang="0">
                    <a:pos x="617" y="3"/>
                  </a:cxn>
                  <a:cxn ang="0">
                    <a:pos x="662" y="1"/>
                  </a:cxn>
                  <a:cxn ang="0">
                    <a:pos x="700" y="0"/>
                  </a:cxn>
                  <a:cxn ang="0">
                    <a:pos x="731" y="0"/>
                  </a:cxn>
                  <a:cxn ang="0">
                    <a:pos x="754" y="1"/>
                  </a:cxn>
                  <a:cxn ang="0">
                    <a:pos x="768" y="3"/>
                  </a:cxn>
                </a:cxnLst>
                <a:rect l="0" t="0" r="r" b="b"/>
                <a:pathLst>
                  <a:path w="781" h="124">
                    <a:moveTo>
                      <a:pt x="772" y="4"/>
                    </a:moveTo>
                    <a:lnTo>
                      <a:pt x="770" y="9"/>
                    </a:lnTo>
                    <a:lnTo>
                      <a:pt x="769" y="14"/>
                    </a:lnTo>
                    <a:lnTo>
                      <a:pt x="768" y="19"/>
                    </a:lnTo>
                    <a:lnTo>
                      <a:pt x="768" y="24"/>
                    </a:lnTo>
                    <a:lnTo>
                      <a:pt x="769" y="39"/>
                    </a:lnTo>
                    <a:lnTo>
                      <a:pt x="773" y="54"/>
                    </a:lnTo>
                    <a:lnTo>
                      <a:pt x="777" y="66"/>
                    </a:lnTo>
                    <a:lnTo>
                      <a:pt x="781" y="75"/>
                    </a:lnTo>
                    <a:lnTo>
                      <a:pt x="753" y="77"/>
                    </a:lnTo>
                    <a:lnTo>
                      <a:pt x="724" y="80"/>
                    </a:lnTo>
                    <a:lnTo>
                      <a:pt x="694" y="83"/>
                    </a:lnTo>
                    <a:lnTo>
                      <a:pt x="663" y="85"/>
                    </a:lnTo>
                    <a:lnTo>
                      <a:pt x="633" y="89"/>
                    </a:lnTo>
                    <a:lnTo>
                      <a:pt x="601" y="91"/>
                    </a:lnTo>
                    <a:lnTo>
                      <a:pt x="570" y="93"/>
                    </a:lnTo>
                    <a:lnTo>
                      <a:pt x="538" y="95"/>
                    </a:lnTo>
                    <a:lnTo>
                      <a:pt x="505" y="99"/>
                    </a:lnTo>
                    <a:lnTo>
                      <a:pt x="473" y="101"/>
                    </a:lnTo>
                    <a:lnTo>
                      <a:pt x="442" y="104"/>
                    </a:lnTo>
                    <a:lnTo>
                      <a:pt x="410" y="106"/>
                    </a:lnTo>
                    <a:lnTo>
                      <a:pt x="379" y="108"/>
                    </a:lnTo>
                    <a:lnTo>
                      <a:pt x="348" y="110"/>
                    </a:lnTo>
                    <a:lnTo>
                      <a:pt x="318" y="113"/>
                    </a:lnTo>
                    <a:lnTo>
                      <a:pt x="288" y="114"/>
                    </a:lnTo>
                    <a:lnTo>
                      <a:pt x="259" y="116"/>
                    </a:lnTo>
                    <a:lnTo>
                      <a:pt x="231" y="119"/>
                    </a:lnTo>
                    <a:lnTo>
                      <a:pt x="205" y="120"/>
                    </a:lnTo>
                    <a:lnTo>
                      <a:pt x="178" y="121"/>
                    </a:lnTo>
                    <a:lnTo>
                      <a:pt x="154" y="122"/>
                    </a:lnTo>
                    <a:lnTo>
                      <a:pt x="131" y="123"/>
                    </a:lnTo>
                    <a:lnTo>
                      <a:pt x="109" y="124"/>
                    </a:lnTo>
                    <a:lnTo>
                      <a:pt x="89" y="124"/>
                    </a:lnTo>
                    <a:lnTo>
                      <a:pt x="71" y="124"/>
                    </a:lnTo>
                    <a:lnTo>
                      <a:pt x="54" y="124"/>
                    </a:lnTo>
                    <a:lnTo>
                      <a:pt x="40" y="124"/>
                    </a:lnTo>
                    <a:lnTo>
                      <a:pt x="27" y="124"/>
                    </a:lnTo>
                    <a:lnTo>
                      <a:pt x="17" y="123"/>
                    </a:lnTo>
                    <a:lnTo>
                      <a:pt x="9" y="122"/>
                    </a:lnTo>
                    <a:lnTo>
                      <a:pt x="3" y="121"/>
                    </a:lnTo>
                    <a:lnTo>
                      <a:pt x="0" y="120"/>
                    </a:lnTo>
                    <a:lnTo>
                      <a:pt x="0" y="109"/>
                    </a:lnTo>
                    <a:lnTo>
                      <a:pt x="0" y="86"/>
                    </a:lnTo>
                    <a:lnTo>
                      <a:pt x="0" y="62"/>
                    </a:lnTo>
                    <a:lnTo>
                      <a:pt x="0" y="49"/>
                    </a:lnTo>
                    <a:lnTo>
                      <a:pt x="27" y="47"/>
                    </a:lnTo>
                    <a:lnTo>
                      <a:pt x="56" y="45"/>
                    </a:lnTo>
                    <a:lnTo>
                      <a:pt x="85" y="41"/>
                    </a:lnTo>
                    <a:lnTo>
                      <a:pt x="115" y="39"/>
                    </a:lnTo>
                    <a:lnTo>
                      <a:pt x="145" y="37"/>
                    </a:lnTo>
                    <a:lnTo>
                      <a:pt x="176" y="34"/>
                    </a:lnTo>
                    <a:lnTo>
                      <a:pt x="207" y="31"/>
                    </a:lnTo>
                    <a:lnTo>
                      <a:pt x="238" y="29"/>
                    </a:lnTo>
                    <a:lnTo>
                      <a:pt x="270" y="26"/>
                    </a:lnTo>
                    <a:lnTo>
                      <a:pt x="301" y="24"/>
                    </a:lnTo>
                    <a:lnTo>
                      <a:pt x="333" y="22"/>
                    </a:lnTo>
                    <a:lnTo>
                      <a:pt x="365" y="19"/>
                    </a:lnTo>
                    <a:lnTo>
                      <a:pt x="395" y="17"/>
                    </a:lnTo>
                    <a:lnTo>
                      <a:pt x="426" y="15"/>
                    </a:lnTo>
                    <a:lnTo>
                      <a:pt x="456" y="12"/>
                    </a:lnTo>
                    <a:lnTo>
                      <a:pt x="485" y="10"/>
                    </a:lnTo>
                    <a:lnTo>
                      <a:pt x="513" y="9"/>
                    </a:lnTo>
                    <a:lnTo>
                      <a:pt x="541" y="7"/>
                    </a:lnTo>
                    <a:lnTo>
                      <a:pt x="568" y="6"/>
                    </a:lnTo>
                    <a:lnTo>
                      <a:pt x="593" y="4"/>
                    </a:lnTo>
                    <a:lnTo>
                      <a:pt x="617" y="3"/>
                    </a:lnTo>
                    <a:lnTo>
                      <a:pt x="640" y="2"/>
                    </a:lnTo>
                    <a:lnTo>
                      <a:pt x="662" y="1"/>
                    </a:lnTo>
                    <a:lnTo>
                      <a:pt x="682" y="1"/>
                    </a:lnTo>
                    <a:lnTo>
                      <a:pt x="700" y="0"/>
                    </a:lnTo>
                    <a:lnTo>
                      <a:pt x="716" y="0"/>
                    </a:lnTo>
                    <a:lnTo>
                      <a:pt x="731" y="0"/>
                    </a:lnTo>
                    <a:lnTo>
                      <a:pt x="744" y="0"/>
                    </a:lnTo>
                    <a:lnTo>
                      <a:pt x="754" y="1"/>
                    </a:lnTo>
                    <a:lnTo>
                      <a:pt x="762" y="2"/>
                    </a:lnTo>
                    <a:lnTo>
                      <a:pt x="768" y="3"/>
                    </a:lnTo>
                    <a:lnTo>
                      <a:pt x="772" y="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1" name="Freeform 13"/>
              <p:cNvSpPr>
                <a:spLocks/>
              </p:cNvSpPr>
              <p:nvPr/>
            </p:nvSpPr>
            <p:spPr bwMode="auto">
              <a:xfrm>
                <a:off x="3367" y="3227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2" name="Rectangle 14"/>
              <p:cNvSpPr>
                <a:spLocks noChangeArrowheads="1"/>
              </p:cNvSpPr>
              <p:nvPr/>
            </p:nvSpPr>
            <p:spPr bwMode="auto">
              <a:xfrm>
                <a:off x="2852" y="3414"/>
                <a:ext cx="667" cy="359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3" name="Freeform 15"/>
              <p:cNvSpPr>
                <a:spLocks/>
              </p:cNvSpPr>
              <p:nvPr/>
            </p:nvSpPr>
            <p:spPr bwMode="auto">
              <a:xfrm>
                <a:off x="2847" y="3409"/>
                <a:ext cx="678" cy="368"/>
              </a:xfrm>
              <a:custGeom>
                <a:avLst/>
                <a:gdLst/>
                <a:ahLst/>
                <a:cxnLst>
                  <a:cxn ang="0">
                    <a:pos x="1345" y="0"/>
                  </a:cxn>
                  <a:cxn ang="0">
                    <a:pos x="0" y="0"/>
                  </a:cxn>
                  <a:cxn ang="0">
                    <a:pos x="0" y="738"/>
                  </a:cxn>
                  <a:cxn ang="0">
                    <a:pos x="1357" y="738"/>
                  </a:cxn>
                  <a:cxn ang="0">
                    <a:pos x="1357" y="0"/>
                  </a:cxn>
                  <a:cxn ang="0">
                    <a:pos x="1345" y="0"/>
                  </a:cxn>
                </a:cxnLst>
                <a:rect l="0" t="0" r="r" b="b"/>
                <a:pathLst>
                  <a:path w="1357" h="738">
                    <a:moveTo>
                      <a:pt x="1345" y="0"/>
                    </a:moveTo>
                    <a:lnTo>
                      <a:pt x="0" y="0"/>
                    </a:lnTo>
                    <a:lnTo>
                      <a:pt x="0" y="738"/>
                    </a:lnTo>
                    <a:lnTo>
                      <a:pt x="1357" y="738"/>
                    </a:lnTo>
                    <a:lnTo>
                      <a:pt x="1357" y="0"/>
                    </a:lnTo>
                    <a:lnTo>
                      <a:pt x="134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4" name="Freeform 16"/>
              <p:cNvSpPr>
                <a:spLocks/>
              </p:cNvSpPr>
              <p:nvPr/>
            </p:nvSpPr>
            <p:spPr bwMode="auto">
              <a:xfrm>
                <a:off x="2859" y="3419"/>
                <a:ext cx="654" cy="349"/>
              </a:xfrm>
              <a:custGeom>
                <a:avLst/>
                <a:gdLst/>
                <a:ahLst/>
                <a:cxnLst>
                  <a:cxn ang="0">
                    <a:pos x="1309" y="114"/>
                  </a:cxn>
                  <a:cxn ang="0">
                    <a:pos x="1309" y="585"/>
                  </a:cxn>
                  <a:cxn ang="0">
                    <a:pos x="1303" y="700"/>
                  </a:cxn>
                  <a:cxn ang="0">
                    <a:pos x="1272" y="700"/>
                  </a:cxn>
                  <a:cxn ang="0">
                    <a:pos x="1217" y="700"/>
                  </a:cxn>
                  <a:cxn ang="0">
                    <a:pos x="1142" y="700"/>
                  </a:cxn>
                  <a:cxn ang="0">
                    <a:pos x="1050" y="700"/>
                  </a:cxn>
                  <a:cxn ang="0">
                    <a:pos x="946" y="700"/>
                  </a:cxn>
                  <a:cxn ang="0">
                    <a:pos x="833" y="700"/>
                  </a:cxn>
                  <a:cxn ang="0">
                    <a:pos x="715" y="700"/>
                  </a:cxn>
                  <a:cxn ang="0">
                    <a:pos x="594" y="700"/>
                  </a:cxn>
                  <a:cxn ang="0">
                    <a:pos x="476" y="700"/>
                  </a:cxn>
                  <a:cxn ang="0">
                    <a:pos x="362" y="700"/>
                  </a:cxn>
                  <a:cxn ang="0">
                    <a:pos x="258" y="700"/>
                  </a:cxn>
                  <a:cxn ang="0">
                    <a:pos x="167" y="700"/>
                  </a:cxn>
                  <a:cxn ang="0">
                    <a:pos x="92" y="700"/>
                  </a:cxn>
                  <a:cxn ang="0">
                    <a:pos x="37" y="700"/>
                  </a:cxn>
                  <a:cxn ang="0">
                    <a:pos x="6" y="700"/>
                  </a:cxn>
                  <a:cxn ang="0">
                    <a:pos x="0" y="585"/>
                  </a:cxn>
                  <a:cxn ang="0">
                    <a:pos x="0" y="114"/>
                  </a:cxn>
                  <a:cxn ang="0">
                    <a:pos x="6" y="0"/>
                  </a:cxn>
                  <a:cxn ang="0">
                    <a:pos x="37" y="0"/>
                  </a:cxn>
                  <a:cxn ang="0">
                    <a:pos x="92" y="0"/>
                  </a:cxn>
                  <a:cxn ang="0">
                    <a:pos x="167" y="0"/>
                  </a:cxn>
                  <a:cxn ang="0">
                    <a:pos x="258" y="0"/>
                  </a:cxn>
                  <a:cxn ang="0">
                    <a:pos x="362" y="0"/>
                  </a:cxn>
                  <a:cxn ang="0">
                    <a:pos x="476" y="0"/>
                  </a:cxn>
                  <a:cxn ang="0">
                    <a:pos x="594" y="0"/>
                  </a:cxn>
                  <a:cxn ang="0">
                    <a:pos x="715" y="0"/>
                  </a:cxn>
                  <a:cxn ang="0">
                    <a:pos x="833" y="0"/>
                  </a:cxn>
                  <a:cxn ang="0">
                    <a:pos x="946" y="0"/>
                  </a:cxn>
                  <a:cxn ang="0">
                    <a:pos x="1050" y="0"/>
                  </a:cxn>
                  <a:cxn ang="0">
                    <a:pos x="1142" y="0"/>
                  </a:cxn>
                  <a:cxn ang="0">
                    <a:pos x="1217" y="0"/>
                  </a:cxn>
                  <a:cxn ang="0">
                    <a:pos x="1272" y="0"/>
                  </a:cxn>
                  <a:cxn ang="0">
                    <a:pos x="1303" y="0"/>
                  </a:cxn>
                </a:cxnLst>
                <a:rect l="0" t="0" r="r" b="b"/>
                <a:pathLst>
                  <a:path w="1309" h="700">
                    <a:moveTo>
                      <a:pt x="1309" y="0"/>
                    </a:moveTo>
                    <a:lnTo>
                      <a:pt x="1309" y="114"/>
                    </a:lnTo>
                    <a:lnTo>
                      <a:pt x="1309" y="349"/>
                    </a:lnTo>
                    <a:lnTo>
                      <a:pt x="1309" y="585"/>
                    </a:lnTo>
                    <a:lnTo>
                      <a:pt x="1309" y="700"/>
                    </a:lnTo>
                    <a:lnTo>
                      <a:pt x="1303" y="700"/>
                    </a:lnTo>
                    <a:lnTo>
                      <a:pt x="1291" y="700"/>
                    </a:lnTo>
                    <a:lnTo>
                      <a:pt x="1272" y="700"/>
                    </a:lnTo>
                    <a:lnTo>
                      <a:pt x="1247" y="700"/>
                    </a:lnTo>
                    <a:lnTo>
                      <a:pt x="1217" y="700"/>
                    </a:lnTo>
                    <a:lnTo>
                      <a:pt x="1181" y="700"/>
                    </a:lnTo>
                    <a:lnTo>
                      <a:pt x="1142" y="700"/>
                    </a:lnTo>
                    <a:lnTo>
                      <a:pt x="1097" y="700"/>
                    </a:lnTo>
                    <a:lnTo>
                      <a:pt x="1050" y="700"/>
                    </a:lnTo>
                    <a:lnTo>
                      <a:pt x="999" y="700"/>
                    </a:lnTo>
                    <a:lnTo>
                      <a:pt x="946" y="700"/>
                    </a:lnTo>
                    <a:lnTo>
                      <a:pt x="891" y="700"/>
                    </a:lnTo>
                    <a:lnTo>
                      <a:pt x="833" y="700"/>
                    </a:lnTo>
                    <a:lnTo>
                      <a:pt x="775" y="700"/>
                    </a:lnTo>
                    <a:lnTo>
                      <a:pt x="715" y="700"/>
                    </a:lnTo>
                    <a:lnTo>
                      <a:pt x="655" y="700"/>
                    </a:lnTo>
                    <a:lnTo>
                      <a:pt x="594" y="700"/>
                    </a:lnTo>
                    <a:lnTo>
                      <a:pt x="535" y="700"/>
                    </a:lnTo>
                    <a:lnTo>
                      <a:pt x="476" y="700"/>
                    </a:lnTo>
                    <a:lnTo>
                      <a:pt x="419" y="700"/>
                    </a:lnTo>
                    <a:lnTo>
                      <a:pt x="362" y="700"/>
                    </a:lnTo>
                    <a:lnTo>
                      <a:pt x="309" y="700"/>
                    </a:lnTo>
                    <a:lnTo>
                      <a:pt x="258" y="700"/>
                    </a:lnTo>
                    <a:lnTo>
                      <a:pt x="211" y="700"/>
                    </a:lnTo>
                    <a:lnTo>
                      <a:pt x="167" y="700"/>
                    </a:lnTo>
                    <a:lnTo>
                      <a:pt x="127" y="700"/>
                    </a:lnTo>
                    <a:lnTo>
                      <a:pt x="92" y="700"/>
                    </a:lnTo>
                    <a:lnTo>
                      <a:pt x="62" y="700"/>
                    </a:lnTo>
                    <a:lnTo>
                      <a:pt x="37" y="700"/>
                    </a:lnTo>
                    <a:lnTo>
                      <a:pt x="19" y="700"/>
                    </a:lnTo>
                    <a:lnTo>
                      <a:pt x="6" y="700"/>
                    </a:lnTo>
                    <a:lnTo>
                      <a:pt x="0" y="700"/>
                    </a:lnTo>
                    <a:lnTo>
                      <a:pt x="0" y="585"/>
                    </a:lnTo>
                    <a:lnTo>
                      <a:pt x="0" y="349"/>
                    </a:lnTo>
                    <a:lnTo>
                      <a:pt x="0" y="114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7" y="0"/>
                    </a:lnTo>
                    <a:lnTo>
                      <a:pt x="62" y="0"/>
                    </a:lnTo>
                    <a:lnTo>
                      <a:pt x="92" y="0"/>
                    </a:lnTo>
                    <a:lnTo>
                      <a:pt x="127" y="0"/>
                    </a:lnTo>
                    <a:lnTo>
                      <a:pt x="167" y="0"/>
                    </a:lnTo>
                    <a:lnTo>
                      <a:pt x="211" y="0"/>
                    </a:lnTo>
                    <a:lnTo>
                      <a:pt x="258" y="0"/>
                    </a:lnTo>
                    <a:lnTo>
                      <a:pt x="309" y="0"/>
                    </a:lnTo>
                    <a:lnTo>
                      <a:pt x="362" y="0"/>
                    </a:lnTo>
                    <a:lnTo>
                      <a:pt x="419" y="0"/>
                    </a:lnTo>
                    <a:lnTo>
                      <a:pt x="476" y="0"/>
                    </a:lnTo>
                    <a:lnTo>
                      <a:pt x="535" y="0"/>
                    </a:lnTo>
                    <a:lnTo>
                      <a:pt x="594" y="0"/>
                    </a:lnTo>
                    <a:lnTo>
                      <a:pt x="655" y="0"/>
                    </a:lnTo>
                    <a:lnTo>
                      <a:pt x="715" y="0"/>
                    </a:lnTo>
                    <a:lnTo>
                      <a:pt x="775" y="0"/>
                    </a:lnTo>
                    <a:lnTo>
                      <a:pt x="833" y="0"/>
                    </a:lnTo>
                    <a:lnTo>
                      <a:pt x="891" y="0"/>
                    </a:lnTo>
                    <a:lnTo>
                      <a:pt x="946" y="0"/>
                    </a:lnTo>
                    <a:lnTo>
                      <a:pt x="999" y="0"/>
                    </a:lnTo>
                    <a:lnTo>
                      <a:pt x="1050" y="0"/>
                    </a:lnTo>
                    <a:lnTo>
                      <a:pt x="1097" y="0"/>
                    </a:lnTo>
                    <a:lnTo>
                      <a:pt x="1142" y="0"/>
                    </a:lnTo>
                    <a:lnTo>
                      <a:pt x="1181" y="0"/>
                    </a:lnTo>
                    <a:lnTo>
                      <a:pt x="1217" y="0"/>
                    </a:lnTo>
                    <a:lnTo>
                      <a:pt x="1247" y="0"/>
                    </a:lnTo>
                    <a:lnTo>
                      <a:pt x="1272" y="0"/>
                    </a:lnTo>
                    <a:lnTo>
                      <a:pt x="1291" y="0"/>
                    </a:lnTo>
                    <a:lnTo>
                      <a:pt x="1303" y="0"/>
                    </a:lnTo>
                    <a:lnTo>
                      <a:pt x="1309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5" name="Freeform 17"/>
              <p:cNvSpPr>
                <a:spLocks/>
              </p:cNvSpPr>
              <p:nvPr/>
            </p:nvSpPr>
            <p:spPr bwMode="auto">
              <a:xfrm>
                <a:off x="3351" y="3470"/>
                <a:ext cx="126" cy="104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53" y="0"/>
                  </a:cxn>
                  <a:cxn ang="0">
                    <a:pos x="253" y="208"/>
                  </a:cxn>
                  <a:cxn ang="0">
                    <a:pos x="0" y="179"/>
                  </a:cxn>
                  <a:cxn ang="0">
                    <a:pos x="36" y="0"/>
                  </a:cxn>
                </a:cxnLst>
                <a:rect l="0" t="0" r="r" b="b"/>
                <a:pathLst>
                  <a:path w="253" h="208">
                    <a:moveTo>
                      <a:pt x="36" y="0"/>
                    </a:moveTo>
                    <a:lnTo>
                      <a:pt x="253" y="0"/>
                    </a:lnTo>
                    <a:lnTo>
                      <a:pt x="253" y="208"/>
                    </a:lnTo>
                    <a:lnTo>
                      <a:pt x="0" y="179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6" name="Freeform 18"/>
              <p:cNvSpPr>
                <a:spLocks/>
              </p:cNvSpPr>
              <p:nvPr/>
            </p:nvSpPr>
            <p:spPr bwMode="auto">
              <a:xfrm>
                <a:off x="3348" y="3468"/>
                <a:ext cx="131" cy="108"/>
              </a:xfrm>
              <a:custGeom>
                <a:avLst/>
                <a:gdLst/>
                <a:ahLst/>
                <a:cxnLst>
                  <a:cxn ang="0">
                    <a:pos x="257" y="0"/>
                  </a:cxn>
                  <a:cxn ang="0">
                    <a:pos x="37" y="0"/>
                  </a:cxn>
                  <a:cxn ang="0">
                    <a:pos x="0" y="187"/>
                  </a:cxn>
                  <a:cxn ang="0">
                    <a:pos x="261" y="216"/>
                  </a:cxn>
                  <a:cxn ang="0">
                    <a:pos x="261" y="0"/>
                  </a:cxn>
                  <a:cxn ang="0">
                    <a:pos x="257" y="0"/>
                  </a:cxn>
                </a:cxnLst>
                <a:rect l="0" t="0" r="r" b="b"/>
                <a:pathLst>
                  <a:path w="261" h="216">
                    <a:moveTo>
                      <a:pt x="257" y="0"/>
                    </a:moveTo>
                    <a:lnTo>
                      <a:pt x="37" y="0"/>
                    </a:lnTo>
                    <a:lnTo>
                      <a:pt x="0" y="187"/>
                    </a:lnTo>
                    <a:lnTo>
                      <a:pt x="261" y="216"/>
                    </a:lnTo>
                    <a:lnTo>
                      <a:pt x="261" y="0"/>
                    </a:lnTo>
                    <a:lnTo>
                      <a:pt x="25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7" name="Freeform 19"/>
              <p:cNvSpPr>
                <a:spLocks/>
              </p:cNvSpPr>
              <p:nvPr/>
            </p:nvSpPr>
            <p:spPr bwMode="auto">
              <a:xfrm>
                <a:off x="3354" y="3472"/>
                <a:ext cx="121" cy="100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242" y="33"/>
                  </a:cxn>
                  <a:cxn ang="0">
                    <a:pos x="242" y="100"/>
                  </a:cxn>
                  <a:cxn ang="0">
                    <a:pos x="242" y="167"/>
                  </a:cxn>
                  <a:cxn ang="0">
                    <a:pos x="242" y="201"/>
                  </a:cxn>
                  <a:cxn ang="0">
                    <a:pos x="237" y="201"/>
                  </a:cxn>
                  <a:cxn ang="0">
                    <a:pos x="229" y="199"/>
                  </a:cxn>
                  <a:cxn ang="0">
                    <a:pos x="217" y="198"/>
                  </a:cxn>
                  <a:cxn ang="0">
                    <a:pos x="202" y="196"/>
                  </a:cxn>
                  <a:cxn ang="0">
                    <a:pos x="183" y="194"/>
                  </a:cxn>
                  <a:cxn ang="0">
                    <a:pos x="164" y="193"/>
                  </a:cxn>
                  <a:cxn ang="0">
                    <a:pos x="143" y="190"/>
                  </a:cxn>
                  <a:cxn ang="0">
                    <a:pos x="121" y="187"/>
                  </a:cxn>
                  <a:cxn ang="0">
                    <a:pos x="99" y="184"/>
                  </a:cxn>
                  <a:cxn ang="0">
                    <a:pos x="77" y="182"/>
                  </a:cxn>
                  <a:cxn ang="0">
                    <a:pos x="58" y="181"/>
                  </a:cxn>
                  <a:cxn ang="0">
                    <a:pos x="40" y="179"/>
                  </a:cxn>
                  <a:cxn ang="0">
                    <a:pos x="24" y="176"/>
                  </a:cxn>
                  <a:cxn ang="0">
                    <a:pos x="13" y="175"/>
                  </a:cxn>
                  <a:cxn ang="0">
                    <a:pos x="4" y="174"/>
                  </a:cxn>
                  <a:cxn ang="0">
                    <a:pos x="0" y="174"/>
                  </a:cxn>
                  <a:cxn ang="0">
                    <a:pos x="2" y="165"/>
                  </a:cxn>
                  <a:cxn ang="0">
                    <a:pos x="6" y="145"/>
                  </a:cxn>
                  <a:cxn ang="0">
                    <a:pos x="12" y="118"/>
                  </a:cxn>
                  <a:cxn ang="0">
                    <a:pos x="17" y="86"/>
                  </a:cxn>
                  <a:cxn ang="0">
                    <a:pos x="23" y="55"/>
                  </a:cxn>
                  <a:cxn ang="0">
                    <a:pos x="29" y="29"/>
                  </a:cxn>
                  <a:cxn ang="0">
                    <a:pos x="32" y="9"/>
                  </a:cxn>
                  <a:cxn ang="0">
                    <a:pos x="35" y="0"/>
                  </a:cxn>
                  <a:cxn ang="0">
                    <a:pos x="38" y="0"/>
                  </a:cxn>
                  <a:cxn ang="0">
                    <a:pos x="45" y="0"/>
                  </a:cxn>
                  <a:cxn ang="0">
                    <a:pos x="55" y="0"/>
                  </a:cxn>
                  <a:cxn ang="0">
                    <a:pos x="69" y="0"/>
                  </a:cxn>
                  <a:cxn ang="0">
                    <a:pos x="84" y="0"/>
                  </a:cxn>
                  <a:cxn ang="0">
                    <a:pos x="101" y="0"/>
                  </a:cxn>
                  <a:cxn ang="0">
                    <a:pos x="119" y="0"/>
                  </a:cxn>
                  <a:cxn ang="0">
                    <a:pos x="138" y="0"/>
                  </a:cxn>
                  <a:cxn ang="0">
                    <a:pos x="157" y="0"/>
                  </a:cxn>
                  <a:cxn ang="0">
                    <a:pos x="175" y="0"/>
                  </a:cxn>
                  <a:cxn ang="0">
                    <a:pos x="191" y="0"/>
                  </a:cxn>
                  <a:cxn ang="0">
                    <a:pos x="207" y="0"/>
                  </a:cxn>
                  <a:cxn ang="0">
                    <a:pos x="220" y="0"/>
                  </a:cxn>
                  <a:cxn ang="0">
                    <a:pos x="232" y="0"/>
                  </a:cxn>
                  <a:cxn ang="0">
                    <a:pos x="239" y="0"/>
                  </a:cxn>
                  <a:cxn ang="0">
                    <a:pos x="242" y="0"/>
                  </a:cxn>
                </a:cxnLst>
                <a:rect l="0" t="0" r="r" b="b"/>
                <a:pathLst>
                  <a:path w="242" h="201">
                    <a:moveTo>
                      <a:pt x="242" y="0"/>
                    </a:moveTo>
                    <a:lnTo>
                      <a:pt x="242" y="33"/>
                    </a:lnTo>
                    <a:lnTo>
                      <a:pt x="242" y="100"/>
                    </a:lnTo>
                    <a:lnTo>
                      <a:pt x="242" y="167"/>
                    </a:lnTo>
                    <a:lnTo>
                      <a:pt x="242" y="201"/>
                    </a:lnTo>
                    <a:lnTo>
                      <a:pt x="237" y="201"/>
                    </a:lnTo>
                    <a:lnTo>
                      <a:pt x="229" y="199"/>
                    </a:lnTo>
                    <a:lnTo>
                      <a:pt x="217" y="198"/>
                    </a:lnTo>
                    <a:lnTo>
                      <a:pt x="202" y="196"/>
                    </a:lnTo>
                    <a:lnTo>
                      <a:pt x="183" y="194"/>
                    </a:lnTo>
                    <a:lnTo>
                      <a:pt x="164" y="193"/>
                    </a:lnTo>
                    <a:lnTo>
                      <a:pt x="143" y="190"/>
                    </a:lnTo>
                    <a:lnTo>
                      <a:pt x="121" y="187"/>
                    </a:lnTo>
                    <a:lnTo>
                      <a:pt x="99" y="184"/>
                    </a:lnTo>
                    <a:lnTo>
                      <a:pt x="77" y="182"/>
                    </a:lnTo>
                    <a:lnTo>
                      <a:pt x="58" y="181"/>
                    </a:lnTo>
                    <a:lnTo>
                      <a:pt x="40" y="179"/>
                    </a:lnTo>
                    <a:lnTo>
                      <a:pt x="24" y="176"/>
                    </a:lnTo>
                    <a:lnTo>
                      <a:pt x="13" y="175"/>
                    </a:lnTo>
                    <a:lnTo>
                      <a:pt x="4" y="174"/>
                    </a:lnTo>
                    <a:lnTo>
                      <a:pt x="0" y="174"/>
                    </a:lnTo>
                    <a:lnTo>
                      <a:pt x="2" y="165"/>
                    </a:lnTo>
                    <a:lnTo>
                      <a:pt x="6" y="145"/>
                    </a:lnTo>
                    <a:lnTo>
                      <a:pt x="12" y="118"/>
                    </a:lnTo>
                    <a:lnTo>
                      <a:pt x="17" y="86"/>
                    </a:lnTo>
                    <a:lnTo>
                      <a:pt x="23" y="55"/>
                    </a:lnTo>
                    <a:lnTo>
                      <a:pt x="29" y="29"/>
                    </a:lnTo>
                    <a:lnTo>
                      <a:pt x="32" y="9"/>
                    </a:lnTo>
                    <a:lnTo>
                      <a:pt x="35" y="0"/>
                    </a:lnTo>
                    <a:lnTo>
                      <a:pt x="38" y="0"/>
                    </a:lnTo>
                    <a:lnTo>
                      <a:pt x="45" y="0"/>
                    </a:lnTo>
                    <a:lnTo>
                      <a:pt x="55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101" y="0"/>
                    </a:lnTo>
                    <a:lnTo>
                      <a:pt x="119" y="0"/>
                    </a:lnTo>
                    <a:lnTo>
                      <a:pt x="138" y="0"/>
                    </a:lnTo>
                    <a:lnTo>
                      <a:pt x="157" y="0"/>
                    </a:lnTo>
                    <a:lnTo>
                      <a:pt x="175" y="0"/>
                    </a:lnTo>
                    <a:lnTo>
                      <a:pt x="191" y="0"/>
                    </a:lnTo>
                    <a:lnTo>
                      <a:pt x="207" y="0"/>
                    </a:lnTo>
                    <a:lnTo>
                      <a:pt x="220" y="0"/>
                    </a:lnTo>
                    <a:lnTo>
                      <a:pt x="232" y="0"/>
                    </a:lnTo>
                    <a:lnTo>
                      <a:pt x="239" y="0"/>
                    </a:lnTo>
                    <a:lnTo>
                      <a:pt x="24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8" name="Freeform 20"/>
              <p:cNvSpPr>
                <a:spLocks/>
              </p:cNvSpPr>
              <p:nvPr/>
            </p:nvSpPr>
            <p:spPr bwMode="auto">
              <a:xfrm>
                <a:off x="3381" y="3484"/>
                <a:ext cx="66" cy="66"/>
              </a:xfrm>
              <a:custGeom>
                <a:avLst/>
                <a:gdLst/>
                <a:ahLst/>
                <a:cxnLst>
                  <a:cxn ang="0">
                    <a:pos x="13" y="38"/>
                  </a:cxn>
                  <a:cxn ang="0">
                    <a:pos x="0" y="113"/>
                  </a:cxn>
                  <a:cxn ang="0">
                    <a:pos x="133" y="133"/>
                  </a:cxn>
                  <a:cxn ang="0">
                    <a:pos x="133" y="0"/>
                  </a:cxn>
                  <a:cxn ang="0">
                    <a:pos x="24" y="10"/>
                  </a:cxn>
                  <a:cxn ang="0">
                    <a:pos x="13" y="38"/>
                  </a:cxn>
                </a:cxnLst>
                <a:rect l="0" t="0" r="r" b="b"/>
                <a:pathLst>
                  <a:path w="133" h="133">
                    <a:moveTo>
                      <a:pt x="13" y="38"/>
                    </a:moveTo>
                    <a:lnTo>
                      <a:pt x="0" y="113"/>
                    </a:lnTo>
                    <a:lnTo>
                      <a:pt x="133" y="133"/>
                    </a:lnTo>
                    <a:lnTo>
                      <a:pt x="133" y="0"/>
                    </a:lnTo>
                    <a:lnTo>
                      <a:pt x="24" y="10"/>
                    </a:lnTo>
                    <a:lnTo>
                      <a:pt x="13" y="3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29" name="Freeform 21"/>
              <p:cNvSpPr>
                <a:spLocks/>
              </p:cNvSpPr>
              <p:nvPr/>
            </p:nvSpPr>
            <p:spPr bwMode="auto">
              <a:xfrm>
                <a:off x="3378" y="3482"/>
                <a:ext cx="71" cy="71"/>
              </a:xfrm>
              <a:custGeom>
                <a:avLst/>
                <a:gdLst/>
                <a:ahLst/>
                <a:cxnLst>
                  <a:cxn ang="0">
                    <a:pos x="137" y="1"/>
                  </a:cxn>
                  <a:cxn ang="0">
                    <a:pos x="25" y="10"/>
                  </a:cxn>
                  <a:cxn ang="0">
                    <a:pos x="12" y="41"/>
                  </a:cxn>
                  <a:cxn ang="0">
                    <a:pos x="0" y="121"/>
                  </a:cxn>
                  <a:cxn ang="0">
                    <a:pos x="141" y="142"/>
                  </a:cxn>
                  <a:cxn ang="0">
                    <a:pos x="141" y="0"/>
                  </a:cxn>
                  <a:cxn ang="0">
                    <a:pos x="137" y="1"/>
                  </a:cxn>
                </a:cxnLst>
                <a:rect l="0" t="0" r="r" b="b"/>
                <a:pathLst>
                  <a:path w="141" h="142">
                    <a:moveTo>
                      <a:pt x="137" y="1"/>
                    </a:moveTo>
                    <a:lnTo>
                      <a:pt x="25" y="10"/>
                    </a:lnTo>
                    <a:lnTo>
                      <a:pt x="12" y="41"/>
                    </a:lnTo>
                    <a:lnTo>
                      <a:pt x="0" y="121"/>
                    </a:lnTo>
                    <a:lnTo>
                      <a:pt x="141" y="142"/>
                    </a:lnTo>
                    <a:lnTo>
                      <a:pt x="141" y="0"/>
                    </a:lnTo>
                    <a:lnTo>
                      <a:pt x="137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0" name="Freeform 22"/>
              <p:cNvSpPr>
                <a:spLocks/>
              </p:cNvSpPr>
              <p:nvPr/>
            </p:nvSpPr>
            <p:spPr bwMode="auto">
              <a:xfrm>
                <a:off x="3383" y="3486"/>
                <a:ext cx="62" cy="62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122" y="22"/>
                  </a:cxn>
                  <a:cxn ang="0">
                    <a:pos x="122" y="62"/>
                  </a:cxn>
                  <a:cxn ang="0">
                    <a:pos x="122" y="102"/>
                  </a:cxn>
                  <a:cxn ang="0">
                    <a:pos x="122" y="124"/>
                  </a:cxn>
                  <a:cxn ang="0">
                    <a:pos x="114" y="123"/>
                  </a:cxn>
                  <a:cxn ang="0">
                    <a:pos x="100" y="121"/>
                  </a:cxn>
                  <a:cxn ang="0">
                    <a:pos x="82" y="119"/>
                  </a:cxn>
                  <a:cxn ang="0">
                    <a:pos x="60" y="115"/>
                  </a:cxn>
                  <a:cxn ang="0">
                    <a:pos x="39" y="113"/>
                  </a:cxn>
                  <a:cxn ang="0">
                    <a:pos x="21" y="110"/>
                  </a:cxn>
                  <a:cxn ang="0">
                    <a:pos x="7" y="108"/>
                  </a:cxn>
                  <a:cxn ang="0">
                    <a:pos x="0" y="107"/>
                  </a:cxn>
                  <a:cxn ang="0">
                    <a:pos x="1" y="93"/>
                  </a:cxn>
                  <a:cxn ang="0">
                    <a:pos x="6" y="69"/>
                  </a:cxn>
                  <a:cxn ang="0">
                    <a:pos x="9" y="46"/>
                  </a:cxn>
                  <a:cxn ang="0">
                    <a:pos x="12" y="34"/>
                  </a:cxn>
                  <a:cxn ang="0">
                    <a:pos x="13" y="31"/>
                  </a:cxn>
                  <a:cxn ang="0">
                    <a:pos x="16" y="23"/>
                  </a:cxn>
                  <a:cxn ang="0">
                    <a:pos x="20" y="15"/>
                  </a:cxn>
                  <a:cxn ang="0">
                    <a:pos x="22" y="9"/>
                  </a:cxn>
                  <a:cxn ang="0">
                    <a:pos x="28" y="8"/>
                  </a:cxn>
                  <a:cxn ang="0">
                    <a:pos x="39" y="7"/>
                  </a:cxn>
                  <a:cxn ang="0">
                    <a:pos x="54" y="6"/>
                  </a:cxn>
                  <a:cxn ang="0">
                    <a:pos x="70" y="4"/>
                  </a:cxn>
                  <a:cxn ang="0">
                    <a:pos x="88" y="3"/>
                  </a:cxn>
                  <a:cxn ang="0">
                    <a:pos x="104" y="2"/>
                  </a:cxn>
                  <a:cxn ang="0">
                    <a:pos x="115" y="1"/>
                  </a:cxn>
                  <a:cxn ang="0">
                    <a:pos x="122" y="0"/>
                  </a:cxn>
                </a:cxnLst>
                <a:rect l="0" t="0" r="r" b="b"/>
                <a:pathLst>
                  <a:path w="122" h="124">
                    <a:moveTo>
                      <a:pt x="122" y="0"/>
                    </a:moveTo>
                    <a:lnTo>
                      <a:pt x="122" y="22"/>
                    </a:lnTo>
                    <a:lnTo>
                      <a:pt x="122" y="62"/>
                    </a:lnTo>
                    <a:lnTo>
                      <a:pt x="122" y="102"/>
                    </a:lnTo>
                    <a:lnTo>
                      <a:pt x="122" y="124"/>
                    </a:lnTo>
                    <a:lnTo>
                      <a:pt x="114" y="123"/>
                    </a:lnTo>
                    <a:lnTo>
                      <a:pt x="100" y="121"/>
                    </a:lnTo>
                    <a:lnTo>
                      <a:pt x="82" y="119"/>
                    </a:lnTo>
                    <a:lnTo>
                      <a:pt x="60" y="115"/>
                    </a:lnTo>
                    <a:lnTo>
                      <a:pt x="39" y="113"/>
                    </a:lnTo>
                    <a:lnTo>
                      <a:pt x="21" y="110"/>
                    </a:lnTo>
                    <a:lnTo>
                      <a:pt x="7" y="108"/>
                    </a:lnTo>
                    <a:lnTo>
                      <a:pt x="0" y="107"/>
                    </a:lnTo>
                    <a:lnTo>
                      <a:pt x="1" y="93"/>
                    </a:lnTo>
                    <a:lnTo>
                      <a:pt x="6" y="69"/>
                    </a:lnTo>
                    <a:lnTo>
                      <a:pt x="9" y="46"/>
                    </a:lnTo>
                    <a:lnTo>
                      <a:pt x="12" y="34"/>
                    </a:lnTo>
                    <a:lnTo>
                      <a:pt x="13" y="31"/>
                    </a:lnTo>
                    <a:lnTo>
                      <a:pt x="16" y="23"/>
                    </a:lnTo>
                    <a:lnTo>
                      <a:pt x="20" y="15"/>
                    </a:lnTo>
                    <a:lnTo>
                      <a:pt x="22" y="9"/>
                    </a:lnTo>
                    <a:lnTo>
                      <a:pt x="28" y="8"/>
                    </a:lnTo>
                    <a:lnTo>
                      <a:pt x="39" y="7"/>
                    </a:lnTo>
                    <a:lnTo>
                      <a:pt x="54" y="6"/>
                    </a:lnTo>
                    <a:lnTo>
                      <a:pt x="70" y="4"/>
                    </a:lnTo>
                    <a:lnTo>
                      <a:pt x="88" y="3"/>
                    </a:lnTo>
                    <a:lnTo>
                      <a:pt x="104" y="2"/>
                    </a:lnTo>
                    <a:lnTo>
                      <a:pt x="115" y="1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1" name="Freeform 23"/>
              <p:cNvSpPr>
                <a:spLocks/>
              </p:cNvSpPr>
              <p:nvPr/>
            </p:nvSpPr>
            <p:spPr bwMode="auto">
              <a:xfrm>
                <a:off x="2991" y="3503"/>
                <a:ext cx="282" cy="38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565" y="0"/>
                  </a:cxn>
                  <a:cxn ang="0">
                    <a:pos x="552" y="38"/>
                  </a:cxn>
                  <a:cxn ang="0">
                    <a:pos x="13" y="75"/>
                  </a:cxn>
                  <a:cxn ang="0">
                    <a:pos x="0" y="19"/>
                  </a:cxn>
                </a:cxnLst>
                <a:rect l="0" t="0" r="r" b="b"/>
                <a:pathLst>
                  <a:path w="565" h="75">
                    <a:moveTo>
                      <a:pt x="0" y="19"/>
                    </a:moveTo>
                    <a:lnTo>
                      <a:pt x="565" y="0"/>
                    </a:lnTo>
                    <a:lnTo>
                      <a:pt x="552" y="38"/>
                    </a:lnTo>
                    <a:lnTo>
                      <a:pt x="13" y="75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2" name="Freeform 24"/>
              <p:cNvSpPr>
                <a:spLocks/>
              </p:cNvSpPr>
              <p:nvPr/>
            </p:nvSpPr>
            <p:spPr bwMode="auto">
              <a:xfrm>
                <a:off x="2988" y="3501"/>
                <a:ext cx="288" cy="42"/>
              </a:xfrm>
              <a:custGeom>
                <a:avLst/>
                <a:gdLst/>
                <a:ahLst/>
                <a:cxnLst>
                  <a:cxn ang="0">
                    <a:pos x="569" y="1"/>
                  </a:cxn>
                  <a:cxn ang="0">
                    <a:pos x="0" y="19"/>
                  </a:cxn>
                  <a:cxn ang="0">
                    <a:pos x="13" y="84"/>
                  </a:cxn>
                  <a:cxn ang="0">
                    <a:pos x="561" y="45"/>
                  </a:cxn>
                  <a:cxn ang="0">
                    <a:pos x="575" y="0"/>
                  </a:cxn>
                  <a:cxn ang="0">
                    <a:pos x="569" y="1"/>
                  </a:cxn>
                </a:cxnLst>
                <a:rect l="0" t="0" r="r" b="b"/>
                <a:pathLst>
                  <a:path w="575" h="84">
                    <a:moveTo>
                      <a:pt x="569" y="1"/>
                    </a:moveTo>
                    <a:lnTo>
                      <a:pt x="0" y="19"/>
                    </a:lnTo>
                    <a:lnTo>
                      <a:pt x="13" y="84"/>
                    </a:lnTo>
                    <a:lnTo>
                      <a:pt x="561" y="45"/>
                    </a:lnTo>
                    <a:lnTo>
                      <a:pt x="575" y="0"/>
                    </a:lnTo>
                    <a:lnTo>
                      <a:pt x="569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3" name="Freeform 25"/>
              <p:cNvSpPr>
                <a:spLocks/>
              </p:cNvSpPr>
              <p:nvPr/>
            </p:nvSpPr>
            <p:spPr bwMode="auto">
              <a:xfrm>
                <a:off x="2993" y="3505"/>
                <a:ext cx="276" cy="34"/>
              </a:xfrm>
              <a:custGeom>
                <a:avLst/>
                <a:gdLst/>
                <a:ahLst/>
                <a:cxnLst>
                  <a:cxn ang="0">
                    <a:pos x="552" y="0"/>
                  </a:cxn>
                  <a:cxn ang="0">
                    <a:pos x="550" y="7"/>
                  </a:cxn>
                  <a:cxn ang="0">
                    <a:pos x="547" y="16"/>
                  </a:cxn>
                  <a:cxn ang="0">
                    <a:pos x="545" y="25"/>
                  </a:cxn>
                  <a:cxn ang="0">
                    <a:pos x="543" y="31"/>
                  </a:cxn>
                  <a:cxn ang="0">
                    <a:pos x="536" y="31"/>
                  </a:cxn>
                  <a:cxn ang="0">
                    <a:pos x="518" y="32"/>
                  </a:cxn>
                  <a:cxn ang="0">
                    <a:pos x="492" y="34"/>
                  </a:cxn>
                  <a:cxn ang="0">
                    <a:pos x="458" y="37"/>
                  </a:cxn>
                  <a:cxn ang="0">
                    <a:pos x="418" y="39"/>
                  </a:cxn>
                  <a:cxn ang="0">
                    <a:pos x="373" y="43"/>
                  </a:cxn>
                  <a:cxn ang="0">
                    <a:pos x="326" y="46"/>
                  </a:cxn>
                  <a:cxn ang="0">
                    <a:pos x="278" y="49"/>
                  </a:cxn>
                  <a:cxn ang="0">
                    <a:pos x="228" y="53"/>
                  </a:cxn>
                  <a:cxn ang="0">
                    <a:pos x="181" y="56"/>
                  </a:cxn>
                  <a:cxn ang="0">
                    <a:pos x="136" y="60"/>
                  </a:cxn>
                  <a:cxn ang="0">
                    <a:pos x="95" y="62"/>
                  </a:cxn>
                  <a:cxn ang="0">
                    <a:pos x="62" y="64"/>
                  </a:cxn>
                  <a:cxn ang="0">
                    <a:pos x="36" y="67"/>
                  </a:cxn>
                  <a:cxn ang="0">
                    <a:pos x="17" y="68"/>
                  </a:cxn>
                  <a:cxn ang="0">
                    <a:pos x="10" y="68"/>
                  </a:cxn>
                  <a:cxn ang="0">
                    <a:pos x="8" y="59"/>
                  </a:cxn>
                  <a:cxn ang="0">
                    <a:pos x="6" y="44"/>
                  </a:cxn>
                  <a:cxn ang="0">
                    <a:pos x="2" y="29"/>
                  </a:cxn>
                  <a:cxn ang="0">
                    <a:pos x="0" y="18"/>
                  </a:cxn>
                  <a:cxn ang="0">
                    <a:pos x="8" y="18"/>
                  </a:cxn>
                  <a:cxn ang="0">
                    <a:pos x="25" y="17"/>
                  </a:cxn>
                  <a:cxn ang="0">
                    <a:pos x="53" y="17"/>
                  </a:cxn>
                  <a:cxn ang="0">
                    <a:pos x="89" y="15"/>
                  </a:cxn>
                  <a:cxn ang="0">
                    <a:pos x="130" y="14"/>
                  </a:cxn>
                  <a:cxn ang="0">
                    <a:pos x="175" y="13"/>
                  </a:cxn>
                  <a:cxn ang="0">
                    <a:pos x="225" y="10"/>
                  </a:cxn>
                  <a:cxn ang="0">
                    <a:pos x="275" y="9"/>
                  </a:cxn>
                  <a:cxn ang="0">
                    <a:pos x="326" y="8"/>
                  </a:cxn>
                  <a:cxn ang="0">
                    <a:pos x="374" y="6"/>
                  </a:cxn>
                  <a:cxn ang="0">
                    <a:pos x="420" y="5"/>
                  </a:cxn>
                  <a:cxn ang="0">
                    <a:pos x="462" y="2"/>
                  </a:cxn>
                  <a:cxn ang="0">
                    <a:pos x="498" y="1"/>
                  </a:cxn>
                  <a:cxn ang="0">
                    <a:pos x="525" y="1"/>
                  </a:cxn>
                  <a:cxn ang="0">
                    <a:pos x="544" y="0"/>
                  </a:cxn>
                  <a:cxn ang="0">
                    <a:pos x="552" y="0"/>
                  </a:cxn>
                </a:cxnLst>
                <a:rect l="0" t="0" r="r" b="b"/>
                <a:pathLst>
                  <a:path w="552" h="68">
                    <a:moveTo>
                      <a:pt x="552" y="0"/>
                    </a:moveTo>
                    <a:lnTo>
                      <a:pt x="550" y="7"/>
                    </a:lnTo>
                    <a:lnTo>
                      <a:pt x="547" y="16"/>
                    </a:lnTo>
                    <a:lnTo>
                      <a:pt x="545" y="25"/>
                    </a:lnTo>
                    <a:lnTo>
                      <a:pt x="543" y="31"/>
                    </a:lnTo>
                    <a:lnTo>
                      <a:pt x="536" y="31"/>
                    </a:lnTo>
                    <a:lnTo>
                      <a:pt x="518" y="32"/>
                    </a:lnTo>
                    <a:lnTo>
                      <a:pt x="492" y="34"/>
                    </a:lnTo>
                    <a:lnTo>
                      <a:pt x="458" y="37"/>
                    </a:lnTo>
                    <a:lnTo>
                      <a:pt x="418" y="39"/>
                    </a:lnTo>
                    <a:lnTo>
                      <a:pt x="373" y="43"/>
                    </a:lnTo>
                    <a:lnTo>
                      <a:pt x="326" y="46"/>
                    </a:lnTo>
                    <a:lnTo>
                      <a:pt x="278" y="49"/>
                    </a:lnTo>
                    <a:lnTo>
                      <a:pt x="228" y="53"/>
                    </a:lnTo>
                    <a:lnTo>
                      <a:pt x="181" y="56"/>
                    </a:lnTo>
                    <a:lnTo>
                      <a:pt x="136" y="60"/>
                    </a:lnTo>
                    <a:lnTo>
                      <a:pt x="95" y="62"/>
                    </a:lnTo>
                    <a:lnTo>
                      <a:pt x="62" y="64"/>
                    </a:lnTo>
                    <a:lnTo>
                      <a:pt x="36" y="67"/>
                    </a:lnTo>
                    <a:lnTo>
                      <a:pt x="17" y="68"/>
                    </a:lnTo>
                    <a:lnTo>
                      <a:pt x="10" y="68"/>
                    </a:lnTo>
                    <a:lnTo>
                      <a:pt x="8" y="59"/>
                    </a:lnTo>
                    <a:lnTo>
                      <a:pt x="6" y="44"/>
                    </a:lnTo>
                    <a:lnTo>
                      <a:pt x="2" y="29"/>
                    </a:lnTo>
                    <a:lnTo>
                      <a:pt x="0" y="18"/>
                    </a:lnTo>
                    <a:lnTo>
                      <a:pt x="8" y="18"/>
                    </a:lnTo>
                    <a:lnTo>
                      <a:pt x="25" y="17"/>
                    </a:lnTo>
                    <a:lnTo>
                      <a:pt x="53" y="17"/>
                    </a:lnTo>
                    <a:lnTo>
                      <a:pt x="89" y="15"/>
                    </a:lnTo>
                    <a:lnTo>
                      <a:pt x="130" y="14"/>
                    </a:lnTo>
                    <a:lnTo>
                      <a:pt x="175" y="13"/>
                    </a:lnTo>
                    <a:lnTo>
                      <a:pt x="225" y="10"/>
                    </a:lnTo>
                    <a:lnTo>
                      <a:pt x="275" y="9"/>
                    </a:lnTo>
                    <a:lnTo>
                      <a:pt x="326" y="8"/>
                    </a:lnTo>
                    <a:lnTo>
                      <a:pt x="374" y="6"/>
                    </a:lnTo>
                    <a:lnTo>
                      <a:pt x="420" y="5"/>
                    </a:lnTo>
                    <a:lnTo>
                      <a:pt x="462" y="2"/>
                    </a:lnTo>
                    <a:lnTo>
                      <a:pt x="498" y="1"/>
                    </a:lnTo>
                    <a:lnTo>
                      <a:pt x="525" y="1"/>
                    </a:lnTo>
                    <a:lnTo>
                      <a:pt x="544" y="0"/>
                    </a:lnTo>
                    <a:lnTo>
                      <a:pt x="55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4" name="Freeform 26"/>
              <p:cNvSpPr>
                <a:spLocks/>
              </p:cNvSpPr>
              <p:nvPr/>
            </p:nvSpPr>
            <p:spPr bwMode="auto">
              <a:xfrm>
                <a:off x="3009" y="3579"/>
                <a:ext cx="317" cy="38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635" y="0"/>
                  </a:cxn>
                  <a:cxn ang="0">
                    <a:pos x="623" y="57"/>
                  </a:cxn>
                  <a:cxn ang="0">
                    <a:pos x="0" y="76"/>
                  </a:cxn>
                  <a:cxn ang="0">
                    <a:pos x="0" y="20"/>
                  </a:cxn>
                </a:cxnLst>
                <a:rect l="0" t="0" r="r" b="b"/>
                <a:pathLst>
                  <a:path w="635" h="76">
                    <a:moveTo>
                      <a:pt x="0" y="20"/>
                    </a:moveTo>
                    <a:lnTo>
                      <a:pt x="635" y="0"/>
                    </a:lnTo>
                    <a:lnTo>
                      <a:pt x="623" y="57"/>
                    </a:lnTo>
                    <a:lnTo>
                      <a:pt x="0" y="76"/>
                    </a:ln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5" name="Freeform 27"/>
              <p:cNvSpPr>
                <a:spLocks/>
              </p:cNvSpPr>
              <p:nvPr/>
            </p:nvSpPr>
            <p:spPr bwMode="auto">
              <a:xfrm>
                <a:off x="3007" y="3577"/>
                <a:ext cx="322" cy="41"/>
              </a:xfrm>
              <a:custGeom>
                <a:avLst/>
                <a:gdLst/>
                <a:ahLst/>
                <a:cxnLst>
                  <a:cxn ang="0">
                    <a:pos x="640" y="0"/>
                  </a:cxn>
                  <a:cxn ang="0">
                    <a:pos x="0" y="20"/>
                  </a:cxn>
                  <a:cxn ang="0">
                    <a:pos x="0" y="83"/>
                  </a:cxn>
                  <a:cxn ang="0">
                    <a:pos x="632" y="63"/>
                  </a:cxn>
                  <a:cxn ang="0">
                    <a:pos x="646" y="0"/>
                  </a:cxn>
                  <a:cxn ang="0">
                    <a:pos x="640" y="0"/>
                  </a:cxn>
                </a:cxnLst>
                <a:rect l="0" t="0" r="r" b="b"/>
                <a:pathLst>
                  <a:path w="646" h="83">
                    <a:moveTo>
                      <a:pt x="640" y="0"/>
                    </a:moveTo>
                    <a:lnTo>
                      <a:pt x="0" y="20"/>
                    </a:lnTo>
                    <a:lnTo>
                      <a:pt x="0" y="83"/>
                    </a:lnTo>
                    <a:lnTo>
                      <a:pt x="632" y="63"/>
                    </a:lnTo>
                    <a:lnTo>
                      <a:pt x="646" y="0"/>
                    </a:lnTo>
                    <a:lnTo>
                      <a:pt x="6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6" name="Freeform 28"/>
              <p:cNvSpPr>
                <a:spLocks/>
              </p:cNvSpPr>
              <p:nvPr/>
            </p:nvSpPr>
            <p:spPr bwMode="auto">
              <a:xfrm>
                <a:off x="3011" y="3580"/>
                <a:ext cx="313" cy="35"/>
              </a:xfrm>
              <a:custGeom>
                <a:avLst/>
                <a:gdLst/>
                <a:ahLst/>
                <a:cxnLst>
                  <a:cxn ang="0">
                    <a:pos x="627" y="0"/>
                  </a:cxn>
                  <a:cxn ang="0">
                    <a:pos x="625" y="10"/>
                  </a:cxn>
                  <a:cxn ang="0">
                    <a:pos x="623" y="25"/>
                  </a:cxn>
                  <a:cxn ang="0">
                    <a:pos x="619" y="40"/>
                  </a:cxn>
                  <a:cxn ang="0">
                    <a:pos x="617" y="49"/>
                  </a:cxn>
                  <a:cxn ang="0">
                    <a:pos x="609" y="49"/>
                  </a:cxn>
                  <a:cxn ang="0">
                    <a:pos x="588" y="51"/>
                  </a:cxn>
                  <a:cxn ang="0">
                    <a:pos x="558" y="52"/>
                  </a:cxn>
                  <a:cxn ang="0">
                    <a:pos x="519" y="53"/>
                  </a:cxn>
                  <a:cxn ang="0">
                    <a:pos x="472" y="54"/>
                  </a:cxn>
                  <a:cxn ang="0">
                    <a:pos x="421" y="56"/>
                  </a:cxn>
                  <a:cxn ang="0">
                    <a:pos x="366" y="57"/>
                  </a:cxn>
                  <a:cxn ang="0">
                    <a:pos x="309" y="59"/>
                  </a:cxn>
                  <a:cxn ang="0">
                    <a:pos x="253" y="61"/>
                  </a:cxn>
                  <a:cxn ang="0">
                    <a:pos x="197" y="62"/>
                  </a:cxn>
                  <a:cxn ang="0">
                    <a:pos x="146" y="64"/>
                  </a:cxn>
                  <a:cxn ang="0">
                    <a:pos x="100" y="66"/>
                  </a:cxn>
                  <a:cxn ang="0">
                    <a:pos x="60" y="67"/>
                  </a:cxn>
                  <a:cxn ang="0">
                    <a:pos x="29" y="68"/>
                  </a:cxn>
                  <a:cxn ang="0">
                    <a:pos x="8" y="69"/>
                  </a:cxn>
                  <a:cxn ang="0">
                    <a:pos x="0" y="69"/>
                  </a:cxn>
                  <a:cxn ang="0">
                    <a:pos x="0" y="59"/>
                  </a:cxn>
                  <a:cxn ang="0">
                    <a:pos x="0" y="44"/>
                  </a:cxn>
                  <a:cxn ang="0">
                    <a:pos x="0" y="29"/>
                  </a:cxn>
                  <a:cxn ang="0">
                    <a:pos x="0" y="19"/>
                  </a:cxn>
                  <a:cxn ang="0">
                    <a:pos x="8" y="19"/>
                  </a:cxn>
                  <a:cxn ang="0">
                    <a:pos x="29" y="18"/>
                  </a:cxn>
                  <a:cxn ang="0">
                    <a:pos x="60" y="17"/>
                  </a:cxn>
                  <a:cxn ang="0">
                    <a:pos x="101" y="16"/>
                  </a:cxn>
                  <a:cxn ang="0">
                    <a:pos x="148" y="15"/>
                  </a:cxn>
                  <a:cxn ang="0">
                    <a:pos x="200" y="13"/>
                  </a:cxn>
                  <a:cxn ang="0">
                    <a:pos x="255" y="11"/>
                  </a:cxn>
                  <a:cxn ang="0">
                    <a:pos x="313" y="9"/>
                  </a:cxn>
                  <a:cxn ang="0">
                    <a:pos x="370" y="8"/>
                  </a:cxn>
                  <a:cxn ang="0">
                    <a:pos x="427" y="7"/>
                  </a:cxn>
                  <a:cxn ang="0">
                    <a:pos x="479" y="4"/>
                  </a:cxn>
                  <a:cxn ang="0">
                    <a:pos x="526" y="3"/>
                  </a:cxn>
                  <a:cxn ang="0">
                    <a:pos x="566" y="2"/>
                  </a:cxn>
                  <a:cxn ang="0">
                    <a:pos x="597" y="1"/>
                  </a:cxn>
                  <a:cxn ang="0">
                    <a:pos x="618" y="0"/>
                  </a:cxn>
                  <a:cxn ang="0">
                    <a:pos x="627" y="0"/>
                  </a:cxn>
                </a:cxnLst>
                <a:rect l="0" t="0" r="r" b="b"/>
                <a:pathLst>
                  <a:path w="627" h="69">
                    <a:moveTo>
                      <a:pt x="627" y="0"/>
                    </a:moveTo>
                    <a:lnTo>
                      <a:pt x="625" y="10"/>
                    </a:lnTo>
                    <a:lnTo>
                      <a:pt x="623" y="25"/>
                    </a:lnTo>
                    <a:lnTo>
                      <a:pt x="619" y="40"/>
                    </a:lnTo>
                    <a:lnTo>
                      <a:pt x="617" y="49"/>
                    </a:lnTo>
                    <a:lnTo>
                      <a:pt x="609" y="49"/>
                    </a:lnTo>
                    <a:lnTo>
                      <a:pt x="588" y="51"/>
                    </a:lnTo>
                    <a:lnTo>
                      <a:pt x="558" y="52"/>
                    </a:lnTo>
                    <a:lnTo>
                      <a:pt x="519" y="53"/>
                    </a:lnTo>
                    <a:lnTo>
                      <a:pt x="472" y="54"/>
                    </a:lnTo>
                    <a:lnTo>
                      <a:pt x="421" y="56"/>
                    </a:lnTo>
                    <a:lnTo>
                      <a:pt x="366" y="57"/>
                    </a:lnTo>
                    <a:lnTo>
                      <a:pt x="309" y="59"/>
                    </a:lnTo>
                    <a:lnTo>
                      <a:pt x="253" y="61"/>
                    </a:lnTo>
                    <a:lnTo>
                      <a:pt x="197" y="62"/>
                    </a:lnTo>
                    <a:lnTo>
                      <a:pt x="146" y="64"/>
                    </a:lnTo>
                    <a:lnTo>
                      <a:pt x="100" y="66"/>
                    </a:lnTo>
                    <a:lnTo>
                      <a:pt x="60" y="67"/>
                    </a:lnTo>
                    <a:lnTo>
                      <a:pt x="29" y="68"/>
                    </a:lnTo>
                    <a:lnTo>
                      <a:pt x="8" y="69"/>
                    </a:lnTo>
                    <a:lnTo>
                      <a:pt x="0" y="69"/>
                    </a:lnTo>
                    <a:lnTo>
                      <a:pt x="0" y="59"/>
                    </a:lnTo>
                    <a:lnTo>
                      <a:pt x="0" y="44"/>
                    </a:lnTo>
                    <a:lnTo>
                      <a:pt x="0" y="29"/>
                    </a:lnTo>
                    <a:lnTo>
                      <a:pt x="0" y="19"/>
                    </a:lnTo>
                    <a:lnTo>
                      <a:pt x="8" y="19"/>
                    </a:lnTo>
                    <a:lnTo>
                      <a:pt x="29" y="18"/>
                    </a:lnTo>
                    <a:lnTo>
                      <a:pt x="60" y="17"/>
                    </a:lnTo>
                    <a:lnTo>
                      <a:pt x="101" y="16"/>
                    </a:lnTo>
                    <a:lnTo>
                      <a:pt x="148" y="15"/>
                    </a:lnTo>
                    <a:lnTo>
                      <a:pt x="200" y="13"/>
                    </a:lnTo>
                    <a:lnTo>
                      <a:pt x="255" y="11"/>
                    </a:lnTo>
                    <a:lnTo>
                      <a:pt x="313" y="9"/>
                    </a:lnTo>
                    <a:lnTo>
                      <a:pt x="370" y="8"/>
                    </a:lnTo>
                    <a:lnTo>
                      <a:pt x="427" y="7"/>
                    </a:lnTo>
                    <a:lnTo>
                      <a:pt x="479" y="4"/>
                    </a:lnTo>
                    <a:lnTo>
                      <a:pt x="526" y="3"/>
                    </a:lnTo>
                    <a:lnTo>
                      <a:pt x="566" y="2"/>
                    </a:lnTo>
                    <a:lnTo>
                      <a:pt x="597" y="1"/>
                    </a:lnTo>
                    <a:lnTo>
                      <a:pt x="618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7" name="Freeform 29"/>
              <p:cNvSpPr>
                <a:spLocks/>
              </p:cNvSpPr>
              <p:nvPr/>
            </p:nvSpPr>
            <p:spPr bwMode="auto">
              <a:xfrm>
                <a:off x="3021" y="3650"/>
                <a:ext cx="324" cy="2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8" y="0"/>
                  </a:cxn>
                  <a:cxn ang="0">
                    <a:pos x="53" y="0"/>
                  </a:cxn>
                  <a:cxn ang="0">
                    <a:pos x="89" y="0"/>
                  </a:cxn>
                  <a:cxn ang="0">
                    <a:pos x="133" y="0"/>
                  </a:cxn>
                  <a:cxn ang="0">
                    <a:pos x="181" y="0"/>
                  </a:cxn>
                  <a:cxn ang="0">
                    <a:pos x="235" y="0"/>
                  </a:cxn>
                  <a:cxn ang="0">
                    <a:pos x="292" y="0"/>
                  </a:cxn>
                  <a:cxn ang="0">
                    <a:pos x="348" y="0"/>
                  </a:cxn>
                  <a:cxn ang="0">
                    <a:pos x="406" y="0"/>
                  </a:cxn>
                  <a:cxn ang="0">
                    <a:pos x="460" y="0"/>
                  </a:cxn>
                  <a:cxn ang="0">
                    <a:pos x="510" y="0"/>
                  </a:cxn>
                  <a:cxn ang="0">
                    <a:pos x="557" y="0"/>
                  </a:cxn>
                  <a:cxn ang="0">
                    <a:pos x="595" y="0"/>
                  </a:cxn>
                  <a:cxn ang="0">
                    <a:pos x="623" y="0"/>
                  </a:cxn>
                  <a:cxn ang="0">
                    <a:pos x="642" y="0"/>
                  </a:cxn>
                  <a:cxn ang="0">
                    <a:pos x="649" y="0"/>
                  </a:cxn>
                  <a:cxn ang="0">
                    <a:pos x="612" y="47"/>
                  </a:cxn>
                  <a:cxn ang="0">
                    <a:pos x="0" y="58"/>
                  </a:cxn>
                  <a:cxn ang="0">
                    <a:pos x="13" y="0"/>
                  </a:cxn>
                </a:cxnLst>
                <a:rect l="0" t="0" r="r" b="b"/>
                <a:pathLst>
                  <a:path w="649" h="58">
                    <a:moveTo>
                      <a:pt x="13" y="0"/>
                    </a:moveTo>
                    <a:lnTo>
                      <a:pt x="28" y="0"/>
                    </a:lnTo>
                    <a:lnTo>
                      <a:pt x="53" y="0"/>
                    </a:lnTo>
                    <a:lnTo>
                      <a:pt x="89" y="0"/>
                    </a:lnTo>
                    <a:lnTo>
                      <a:pt x="133" y="0"/>
                    </a:lnTo>
                    <a:lnTo>
                      <a:pt x="181" y="0"/>
                    </a:lnTo>
                    <a:lnTo>
                      <a:pt x="235" y="0"/>
                    </a:lnTo>
                    <a:lnTo>
                      <a:pt x="292" y="0"/>
                    </a:lnTo>
                    <a:lnTo>
                      <a:pt x="348" y="0"/>
                    </a:lnTo>
                    <a:lnTo>
                      <a:pt x="406" y="0"/>
                    </a:lnTo>
                    <a:lnTo>
                      <a:pt x="460" y="0"/>
                    </a:lnTo>
                    <a:lnTo>
                      <a:pt x="510" y="0"/>
                    </a:lnTo>
                    <a:lnTo>
                      <a:pt x="557" y="0"/>
                    </a:lnTo>
                    <a:lnTo>
                      <a:pt x="595" y="0"/>
                    </a:lnTo>
                    <a:lnTo>
                      <a:pt x="623" y="0"/>
                    </a:lnTo>
                    <a:lnTo>
                      <a:pt x="642" y="0"/>
                    </a:lnTo>
                    <a:lnTo>
                      <a:pt x="649" y="0"/>
                    </a:lnTo>
                    <a:lnTo>
                      <a:pt x="612" y="47"/>
                    </a:lnTo>
                    <a:lnTo>
                      <a:pt x="0" y="58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8" name="Freeform 30"/>
              <p:cNvSpPr>
                <a:spLocks/>
              </p:cNvSpPr>
              <p:nvPr/>
            </p:nvSpPr>
            <p:spPr bwMode="auto">
              <a:xfrm>
                <a:off x="3018" y="3648"/>
                <a:ext cx="331" cy="32"/>
              </a:xfrm>
              <a:custGeom>
                <a:avLst/>
                <a:gdLst/>
                <a:ahLst/>
                <a:cxnLst>
                  <a:cxn ang="0">
                    <a:pos x="654" y="0"/>
                  </a:cxn>
                  <a:cxn ang="0">
                    <a:pos x="14" y="0"/>
                  </a:cxn>
                  <a:cxn ang="0">
                    <a:pos x="0" y="64"/>
                  </a:cxn>
                  <a:cxn ang="0">
                    <a:pos x="620" y="55"/>
                  </a:cxn>
                  <a:cxn ang="0">
                    <a:pos x="662" y="0"/>
                  </a:cxn>
                  <a:cxn ang="0">
                    <a:pos x="654" y="0"/>
                  </a:cxn>
                </a:cxnLst>
                <a:rect l="0" t="0" r="r" b="b"/>
                <a:pathLst>
                  <a:path w="662" h="64">
                    <a:moveTo>
                      <a:pt x="654" y="0"/>
                    </a:moveTo>
                    <a:lnTo>
                      <a:pt x="14" y="0"/>
                    </a:lnTo>
                    <a:lnTo>
                      <a:pt x="0" y="64"/>
                    </a:lnTo>
                    <a:lnTo>
                      <a:pt x="620" y="55"/>
                    </a:lnTo>
                    <a:lnTo>
                      <a:pt x="662" y="0"/>
                    </a:lnTo>
                    <a:lnTo>
                      <a:pt x="65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39" name="Freeform 31"/>
              <p:cNvSpPr>
                <a:spLocks/>
              </p:cNvSpPr>
              <p:nvPr/>
            </p:nvSpPr>
            <p:spPr bwMode="auto">
              <a:xfrm>
                <a:off x="3023" y="3652"/>
                <a:ext cx="318" cy="25"/>
              </a:xfrm>
              <a:custGeom>
                <a:avLst/>
                <a:gdLst/>
                <a:ahLst/>
                <a:cxnLst>
                  <a:cxn ang="0">
                    <a:pos x="635" y="0"/>
                  </a:cxn>
                  <a:cxn ang="0">
                    <a:pos x="628" y="9"/>
                  </a:cxn>
                  <a:cxn ang="0">
                    <a:pos x="617" y="22"/>
                  </a:cxn>
                  <a:cxn ang="0">
                    <a:pos x="608" y="33"/>
                  </a:cxn>
                  <a:cxn ang="0">
                    <a:pos x="604" y="39"/>
                  </a:cxn>
                  <a:cxn ang="0">
                    <a:pos x="597" y="39"/>
                  </a:cxn>
                  <a:cxn ang="0">
                    <a:pos x="577" y="40"/>
                  </a:cxn>
                  <a:cxn ang="0">
                    <a:pos x="547" y="40"/>
                  </a:cxn>
                  <a:cxn ang="0">
                    <a:pos x="509" y="41"/>
                  </a:cxn>
                  <a:cxn ang="0">
                    <a:pos x="464" y="41"/>
                  </a:cxn>
                  <a:cxn ang="0">
                    <a:pos x="413" y="42"/>
                  </a:cxn>
                  <a:cxn ang="0">
                    <a:pos x="359" y="44"/>
                  </a:cxn>
                  <a:cxn ang="0">
                    <a:pos x="304" y="44"/>
                  </a:cxn>
                  <a:cxn ang="0">
                    <a:pos x="249" y="45"/>
                  </a:cxn>
                  <a:cxn ang="0">
                    <a:pos x="195" y="46"/>
                  </a:cxn>
                  <a:cxn ang="0">
                    <a:pos x="144" y="47"/>
                  </a:cxn>
                  <a:cxn ang="0">
                    <a:pos x="98" y="47"/>
                  </a:cxn>
                  <a:cxn ang="0">
                    <a:pos x="59" y="48"/>
                  </a:cxn>
                  <a:cxn ang="0">
                    <a:pos x="29" y="48"/>
                  </a:cxn>
                  <a:cxn ang="0">
                    <a:pos x="8" y="49"/>
                  </a:cxn>
                  <a:cxn ang="0">
                    <a:pos x="0" y="49"/>
                  </a:cxn>
                  <a:cxn ang="0">
                    <a:pos x="2" y="39"/>
                  </a:cxn>
                  <a:cxn ang="0">
                    <a:pos x="6" y="24"/>
                  </a:cxn>
                  <a:cxn ang="0">
                    <a:pos x="8" y="9"/>
                  </a:cxn>
                  <a:cxn ang="0">
                    <a:pos x="10" y="0"/>
                  </a:cxn>
                  <a:cxn ang="0">
                    <a:pos x="18" y="0"/>
                  </a:cxn>
                  <a:cxn ang="0">
                    <a:pos x="39" y="0"/>
                  </a:cxn>
                  <a:cxn ang="0">
                    <a:pos x="69" y="0"/>
                  </a:cxn>
                  <a:cxn ang="0">
                    <a:pos x="109" y="0"/>
                  </a:cxn>
                  <a:cxn ang="0">
                    <a:pos x="155" y="0"/>
                  </a:cxn>
                  <a:cxn ang="0">
                    <a:pos x="207" y="0"/>
                  </a:cxn>
                  <a:cxn ang="0">
                    <a:pos x="263" y="0"/>
                  </a:cxn>
                  <a:cxn ang="0">
                    <a:pos x="319" y="0"/>
                  </a:cxn>
                  <a:cxn ang="0">
                    <a:pos x="377" y="0"/>
                  </a:cxn>
                  <a:cxn ang="0">
                    <a:pos x="432" y="0"/>
                  </a:cxn>
                  <a:cxn ang="0">
                    <a:pos x="484" y="0"/>
                  </a:cxn>
                  <a:cxn ang="0">
                    <a:pos x="531" y="0"/>
                  </a:cxn>
                  <a:cxn ang="0">
                    <a:pos x="571" y="0"/>
                  </a:cxn>
                  <a:cxn ang="0">
                    <a:pos x="604" y="0"/>
                  </a:cxn>
                  <a:cxn ang="0">
                    <a:pos x="625" y="0"/>
                  </a:cxn>
                  <a:cxn ang="0">
                    <a:pos x="635" y="0"/>
                  </a:cxn>
                </a:cxnLst>
                <a:rect l="0" t="0" r="r" b="b"/>
                <a:pathLst>
                  <a:path w="635" h="49">
                    <a:moveTo>
                      <a:pt x="635" y="0"/>
                    </a:moveTo>
                    <a:lnTo>
                      <a:pt x="628" y="9"/>
                    </a:lnTo>
                    <a:lnTo>
                      <a:pt x="617" y="22"/>
                    </a:lnTo>
                    <a:lnTo>
                      <a:pt x="608" y="33"/>
                    </a:lnTo>
                    <a:lnTo>
                      <a:pt x="604" y="39"/>
                    </a:lnTo>
                    <a:lnTo>
                      <a:pt x="597" y="39"/>
                    </a:lnTo>
                    <a:lnTo>
                      <a:pt x="577" y="40"/>
                    </a:lnTo>
                    <a:lnTo>
                      <a:pt x="547" y="40"/>
                    </a:lnTo>
                    <a:lnTo>
                      <a:pt x="509" y="41"/>
                    </a:lnTo>
                    <a:lnTo>
                      <a:pt x="464" y="41"/>
                    </a:lnTo>
                    <a:lnTo>
                      <a:pt x="413" y="42"/>
                    </a:lnTo>
                    <a:lnTo>
                      <a:pt x="359" y="44"/>
                    </a:lnTo>
                    <a:lnTo>
                      <a:pt x="304" y="44"/>
                    </a:lnTo>
                    <a:lnTo>
                      <a:pt x="249" y="45"/>
                    </a:lnTo>
                    <a:lnTo>
                      <a:pt x="195" y="46"/>
                    </a:lnTo>
                    <a:lnTo>
                      <a:pt x="144" y="47"/>
                    </a:lnTo>
                    <a:lnTo>
                      <a:pt x="98" y="47"/>
                    </a:lnTo>
                    <a:lnTo>
                      <a:pt x="59" y="48"/>
                    </a:lnTo>
                    <a:lnTo>
                      <a:pt x="29" y="48"/>
                    </a:lnTo>
                    <a:lnTo>
                      <a:pt x="8" y="49"/>
                    </a:lnTo>
                    <a:lnTo>
                      <a:pt x="0" y="49"/>
                    </a:lnTo>
                    <a:lnTo>
                      <a:pt x="2" y="39"/>
                    </a:lnTo>
                    <a:lnTo>
                      <a:pt x="6" y="24"/>
                    </a:lnTo>
                    <a:lnTo>
                      <a:pt x="8" y="9"/>
                    </a:lnTo>
                    <a:lnTo>
                      <a:pt x="10" y="0"/>
                    </a:lnTo>
                    <a:lnTo>
                      <a:pt x="18" y="0"/>
                    </a:lnTo>
                    <a:lnTo>
                      <a:pt x="39" y="0"/>
                    </a:lnTo>
                    <a:lnTo>
                      <a:pt x="69" y="0"/>
                    </a:lnTo>
                    <a:lnTo>
                      <a:pt x="109" y="0"/>
                    </a:lnTo>
                    <a:lnTo>
                      <a:pt x="155" y="0"/>
                    </a:lnTo>
                    <a:lnTo>
                      <a:pt x="207" y="0"/>
                    </a:lnTo>
                    <a:lnTo>
                      <a:pt x="263" y="0"/>
                    </a:lnTo>
                    <a:lnTo>
                      <a:pt x="319" y="0"/>
                    </a:lnTo>
                    <a:lnTo>
                      <a:pt x="377" y="0"/>
                    </a:lnTo>
                    <a:lnTo>
                      <a:pt x="432" y="0"/>
                    </a:lnTo>
                    <a:lnTo>
                      <a:pt x="484" y="0"/>
                    </a:lnTo>
                    <a:lnTo>
                      <a:pt x="531" y="0"/>
                    </a:lnTo>
                    <a:lnTo>
                      <a:pt x="571" y="0"/>
                    </a:lnTo>
                    <a:lnTo>
                      <a:pt x="604" y="0"/>
                    </a:lnTo>
                    <a:lnTo>
                      <a:pt x="625" y="0"/>
                    </a:lnTo>
                    <a:lnTo>
                      <a:pt x="6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0" name="Freeform 32"/>
              <p:cNvSpPr>
                <a:spLocks/>
              </p:cNvSpPr>
              <p:nvPr/>
            </p:nvSpPr>
            <p:spPr bwMode="auto">
              <a:xfrm>
                <a:off x="2480" y="3002"/>
                <a:ext cx="727" cy="417"/>
              </a:xfrm>
              <a:custGeom>
                <a:avLst/>
                <a:gdLst/>
                <a:ahLst/>
                <a:cxnLst>
                  <a:cxn ang="0">
                    <a:pos x="288" y="0"/>
                  </a:cxn>
                  <a:cxn ang="0">
                    <a:pos x="0" y="624"/>
                  </a:cxn>
                  <a:cxn ang="0">
                    <a:pos x="1128" y="833"/>
                  </a:cxn>
                  <a:cxn ang="0">
                    <a:pos x="1453" y="89"/>
                  </a:cxn>
                  <a:cxn ang="0">
                    <a:pos x="288" y="0"/>
                  </a:cxn>
                </a:cxnLst>
                <a:rect l="0" t="0" r="r" b="b"/>
                <a:pathLst>
                  <a:path w="1453" h="833">
                    <a:moveTo>
                      <a:pt x="288" y="0"/>
                    </a:moveTo>
                    <a:lnTo>
                      <a:pt x="0" y="624"/>
                    </a:lnTo>
                    <a:lnTo>
                      <a:pt x="1128" y="833"/>
                    </a:lnTo>
                    <a:lnTo>
                      <a:pt x="1453" y="89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1" name="Freeform 33"/>
              <p:cNvSpPr>
                <a:spLocks/>
              </p:cNvSpPr>
              <p:nvPr/>
            </p:nvSpPr>
            <p:spPr bwMode="auto">
              <a:xfrm>
                <a:off x="2472" y="2997"/>
                <a:ext cx="743" cy="427"/>
              </a:xfrm>
              <a:custGeom>
                <a:avLst/>
                <a:gdLst/>
                <a:ahLst/>
                <a:cxnLst>
                  <a:cxn ang="0">
                    <a:pos x="293" y="7"/>
                  </a:cxn>
                  <a:cxn ang="0">
                    <a:pos x="0" y="642"/>
                  </a:cxn>
                  <a:cxn ang="0">
                    <a:pos x="1152" y="854"/>
                  </a:cxn>
                  <a:cxn ang="0">
                    <a:pos x="1485" y="92"/>
                  </a:cxn>
                  <a:cxn ang="0">
                    <a:pos x="296" y="0"/>
                  </a:cxn>
                  <a:cxn ang="0">
                    <a:pos x="293" y="7"/>
                  </a:cxn>
                </a:cxnLst>
                <a:rect l="0" t="0" r="r" b="b"/>
                <a:pathLst>
                  <a:path w="1485" h="854">
                    <a:moveTo>
                      <a:pt x="293" y="7"/>
                    </a:moveTo>
                    <a:lnTo>
                      <a:pt x="0" y="642"/>
                    </a:lnTo>
                    <a:lnTo>
                      <a:pt x="1152" y="854"/>
                    </a:lnTo>
                    <a:lnTo>
                      <a:pt x="1485" y="92"/>
                    </a:lnTo>
                    <a:lnTo>
                      <a:pt x="296" y="0"/>
                    </a:lnTo>
                    <a:lnTo>
                      <a:pt x="293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2" name="Freeform 34"/>
              <p:cNvSpPr>
                <a:spLocks/>
              </p:cNvSpPr>
              <p:nvPr/>
            </p:nvSpPr>
            <p:spPr bwMode="auto">
              <a:xfrm>
                <a:off x="2488" y="3007"/>
                <a:ext cx="711" cy="406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314" y="3"/>
                  </a:cxn>
                  <a:cxn ang="0">
                    <a:pos x="361" y="6"/>
                  </a:cxn>
                  <a:cxn ang="0">
                    <a:pos x="425" y="11"/>
                  </a:cxn>
                  <a:cxn ang="0">
                    <a:pos x="504" y="17"/>
                  </a:cxn>
                  <a:cxn ang="0">
                    <a:pos x="595" y="24"/>
                  </a:cxn>
                  <a:cxn ang="0">
                    <a:pos x="693" y="31"/>
                  </a:cxn>
                  <a:cxn ang="0">
                    <a:pos x="795" y="39"/>
                  </a:cxn>
                  <a:cxn ang="0">
                    <a:pos x="900" y="47"/>
                  </a:cxn>
                  <a:cxn ang="0">
                    <a:pos x="1003" y="56"/>
                  </a:cxn>
                  <a:cxn ang="0">
                    <a:pos x="1102" y="62"/>
                  </a:cxn>
                  <a:cxn ang="0">
                    <a:pos x="1193" y="69"/>
                  </a:cxn>
                  <a:cxn ang="0">
                    <a:pos x="1272" y="76"/>
                  </a:cxn>
                  <a:cxn ang="0">
                    <a:pos x="1338" y="81"/>
                  </a:cxn>
                  <a:cxn ang="0">
                    <a:pos x="1388" y="84"/>
                  </a:cxn>
                  <a:cxn ang="0">
                    <a:pos x="1416" y="87"/>
                  </a:cxn>
                  <a:cxn ang="0">
                    <a:pos x="1416" y="98"/>
                  </a:cxn>
                  <a:cxn ang="0">
                    <a:pos x="1390" y="160"/>
                  </a:cxn>
                  <a:cxn ang="0">
                    <a:pos x="1345" y="261"/>
                  </a:cxn>
                  <a:cxn ang="0">
                    <a:pos x="1291" y="385"/>
                  </a:cxn>
                  <a:cxn ang="0">
                    <a:pos x="1234" y="516"/>
                  </a:cxn>
                  <a:cxn ang="0">
                    <a:pos x="1180" y="641"/>
                  </a:cxn>
                  <a:cxn ang="0">
                    <a:pos x="1136" y="740"/>
                  </a:cxn>
                  <a:cxn ang="0">
                    <a:pos x="1111" y="801"/>
                  </a:cxn>
                  <a:cxn ang="0">
                    <a:pos x="1102" y="810"/>
                  </a:cxn>
                  <a:cxn ang="0">
                    <a:pos x="1075" y="806"/>
                  </a:cxn>
                  <a:cxn ang="0">
                    <a:pos x="1029" y="798"/>
                  </a:cxn>
                  <a:cxn ang="0">
                    <a:pos x="966" y="786"/>
                  </a:cxn>
                  <a:cxn ang="0">
                    <a:pos x="889" y="771"/>
                  </a:cxn>
                  <a:cxn ang="0">
                    <a:pos x="801" y="755"/>
                  </a:cxn>
                  <a:cxn ang="0">
                    <a:pos x="706" y="738"/>
                  </a:cxn>
                  <a:cxn ang="0">
                    <a:pos x="606" y="719"/>
                  </a:cxn>
                  <a:cxn ang="0">
                    <a:pos x="505" y="701"/>
                  </a:cxn>
                  <a:cxn ang="0">
                    <a:pos x="405" y="682"/>
                  </a:cxn>
                  <a:cxn ang="0">
                    <a:pos x="310" y="664"/>
                  </a:cxn>
                  <a:cxn ang="0">
                    <a:pos x="221" y="648"/>
                  </a:cxn>
                  <a:cxn ang="0">
                    <a:pos x="144" y="634"/>
                  </a:cxn>
                  <a:cxn ang="0">
                    <a:pos x="81" y="623"/>
                  </a:cxn>
                  <a:cxn ang="0">
                    <a:pos x="34" y="613"/>
                  </a:cxn>
                  <a:cxn ang="0">
                    <a:pos x="6" y="609"/>
                  </a:cxn>
                  <a:cxn ang="0">
                    <a:pos x="5" y="597"/>
                  </a:cxn>
                  <a:cxn ang="0">
                    <a:pos x="29" y="545"/>
                  </a:cxn>
                  <a:cxn ang="0">
                    <a:pos x="68" y="460"/>
                  </a:cxn>
                  <a:cxn ang="0">
                    <a:pos x="116" y="356"/>
                  </a:cxn>
                  <a:cxn ang="0">
                    <a:pos x="167" y="246"/>
                  </a:cxn>
                  <a:cxn ang="0">
                    <a:pos x="216" y="143"/>
                  </a:cxn>
                  <a:cxn ang="0">
                    <a:pos x="254" y="59"/>
                  </a:cxn>
                  <a:cxn ang="0">
                    <a:pos x="278" y="9"/>
                  </a:cxn>
                </a:cxnLst>
                <a:rect l="0" t="0" r="r" b="b"/>
                <a:pathLst>
                  <a:path w="1422" h="812">
                    <a:moveTo>
                      <a:pt x="281" y="0"/>
                    </a:moveTo>
                    <a:lnTo>
                      <a:pt x="286" y="0"/>
                    </a:lnTo>
                    <a:lnTo>
                      <a:pt x="296" y="1"/>
                    </a:lnTo>
                    <a:lnTo>
                      <a:pt x="314" y="3"/>
                    </a:lnTo>
                    <a:lnTo>
                      <a:pt x="334" y="4"/>
                    </a:lnTo>
                    <a:lnTo>
                      <a:pt x="361" y="6"/>
                    </a:lnTo>
                    <a:lnTo>
                      <a:pt x="391" y="8"/>
                    </a:lnTo>
                    <a:lnTo>
                      <a:pt x="425" y="11"/>
                    </a:lnTo>
                    <a:lnTo>
                      <a:pt x="463" y="14"/>
                    </a:lnTo>
                    <a:lnTo>
                      <a:pt x="504" y="17"/>
                    </a:lnTo>
                    <a:lnTo>
                      <a:pt x="547" y="21"/>
                    </a:lnTo>
                    <a:lnTo>
                      <a:pt x="595" y="24"/>
                    </a:lnTo>
                    <a:lnTo>
                      <a:pt x="642" y="28"/>
                    </a:lnTo>
                    <a:lnTo>
                      <a:pt x="693" y="31"/>
                    </a:lnTo>
                    <a:lnTo>
                      <a:pt x="743" y="36"/>
                    </a:lnTo>
                    <a:lnTo>
                      <a:pt x="795" y="39"/>
                    </a:lnTo>
                    <a:lnTo>
                      <a:pt x="847" y="43"/>
                    </a:lnTo>
                    <a:lnTo>
                      <a:pt x="900" y="47"/>
                    </a:lnTo>
                    <a:lnTo>
                      <a:pt x="952" y="51"/>
                    </a:lnTo>
                    <a:lnTo>
                      <a:pt x="1003" y="56"/>
                    </a:lnTo>
                    <a:lnTo>
                      <a:pt x="1053" y="59"/>
                    </a:lnTo>
                    <a:lnTo>
                      <a:pt x="1102" y="62"/>
                    </a:lnTo>
                    <a:lnTo>
                      <a:pt x="1148" y="66"/>
                    </a:lnTo>
                    <a:lnTo>
                      <a:pt x="1193" y="69"/>
                    </a:lnTo>
                    <a:lnTo>
                      <a:pt x="1234" y="73"/>
                    </a:lnTo>
                    <a:lnTo>
                      <a:pt x="1272" y="76"/>
                    </a:lnTo>
                    <a:lnTo>
                      <a:pt x="1307" y="79"/>
                    </a:lnTo>
                    <a:lnTo>
                      <a:pt x="1338" y="81"/>
                    </a:lnTo>
                    <a:lnTo>
                      <a:pt x="1366" y="83"/>
                    </a:lnTo>
                    <a:lnTo>
                      <a:pt x="1388" y="84"/>
                    </a:lnTo>
                    <a:lnTo>
                      <a:pt x="1405" y="85"/>
                    </a:lnTo>
                    <a:lnTo>
                      <a:pt x="1416" y="87"/>
                    </a:lnTo>
                    <a:lnTo>
                      <a:pt x="1422" y="87"/>
                    </a:lnTo>
                    <a:lnTo>
                      <a:pt x="1416" y="98"/>
                    </a:lnTo>
                    <a:lnTo>
                      <a:pt x="1406" y="124"/>
                    </a:lnTo>
                    <a:lnTo>
                      <a:pt x="1390" y="160"/>
                    </a:lnTo>
                    <a:lnTo>
                      <a:pt x="1369" y="206"/>
                    </a:lnTo>
                    <a:lnTo>
                      <a:pt x="1345" y="261"/>
                    </a:lnTo>
                    <a:lnTo>
                      <a:pt x="1320" y="322"/>
                    </a:lnTo>
                    <a:lnTo>
                      <a:pt x="1291" y="385"/>
                    </a:lnTo>
                    <a:lnTo>
                      <a:pt x="1263" y="451"/>
                    </a:lnTo>
                    <a:lnTo>
                      <a:pt x="1234" y="516"/>
                    </a:lnTo>
                    <a:lnTo>
                      <a:pt x="1207" y="581"/>
                    </a:lnTo>
                    <a:lnTo>
                      <a:pt x="1180" y="641"/>
                    </a:lnTo>
                    <a:lnTo>
                      <a:pt x="1157" y="694"/>
                    </a:lnTo>
                    <a:lnTo>
                      <a:pt x="1136" y="740"/>
                    </a:lnTo>
                    <a:lnTo>
                      <a:pt x="1121" y="777"/>
                    </a:lnTo>
                    <a:lnTo>
                      <a:pt x="1111" y="801"/>
                    </a:lnTo>
                    <a:lnTo>
                      <a:pt x="1106" y="812"/>
                    </a:lnTo>
                    <a:lnTo>
                      <a:pt x="1102" y="810"/>
                    </a:lnTo>
                    <a:lnTo>
                      <a:pt x="1091" y="809"/>
                    </a:lnTo>
                    <a:lnTo>
                      <a:pt x="1075" y="806"/>
                    </a:lnTo>
                    <a:lnTo>
                      <a:pt x="1054" y="802"/>
                    </a:lnTo>
                    <a:lnTo>
                      <a:pt x="1029" y="798"/>
                    </a:lnTo>
                    <a:lnTo>
                      <a:pt x="999" y="792"/>
                    </a:lnTo>
                    <a:lnTo>
                      <a:pt x="966" y="786"/>
                    </a:lnTo>
                    <a:lnTo>
                      <a:pt x="929" y="779"/>
                    </a:lnTo>
                    <a:lnTo>
                      <a:pt x="889" y="771"/>
                    </a:lnTo>
                    <a:lnTo>
                      <a:pt x="846" y="763"/>
                    </a:lnTo>
                    <a:lnTo>
                      <a:pt x="801" y="755"/>
                    </a:lnTo>
                    <a:lnTo>
                      <a:pt x="755" y="747"/>
                    </a:lnTo>
                    <a:lnTo>
                      <a:pt x="706" y="738"/>
                    </a:lnTo>
                    <a:lnTo>
                      <a:pt x="657" y="729"/>
                    </a:lnTo>
                    <a:lnTo>
                      <a:pt x="606" y="719"/>
                    </a:lnTo>
                    <a:lnTo>
                      <a:pt x="556" y="710"/>
                    </a:lnTo>
                    <a:lnTo>
                      <a:pt x="505" y="701"/>
                    </a:lnTo>
                    <a:lnTo>
                      <a:pt x="455" y="692"/>
                    </a:lnTo>
                    <a:lnTo>
                      <a:pt x="405" y="682"/>
                    </a:lnTo>
                    <a:lnTo>
                      <a:pt x="356" y="673"/>
                    </a:lnTo>
                    <a:lnTo>
                      <a:pt x="310" y="664"/>
                    </a:lnTo>
                    <a:lnTo>
                      <a:pt x="264" y="656"/>
                    </a:lnTo>
                    <a:lnTo>
                      <a:pt x="221" y="648"/>
                    </a:lnTo>
                    <a:lnTo>
                      <a:pt x="181" y="641"/>
                    </a:lnTo>
                    <a:lnTo>
                      <a:pt x="144" y="634"/>
                    </a:lnTo>
                    <a:lnTo>
                      <a:pt x="111" y="628"/>
                    </a:lnTo>
                    <a:lnTo>
                      <a:pt x="81" y="623"/>
                    </a:lnTo>
                    <a:lnTo>
                      <a:pt x="54" y="618"/>
                    </a:lnTo>
                    <a:lnTo>
                      <a:pt x="34" y="613"/>
                    </a:lnTo>
                    <a:lnTo>
                      <a:pt x="16" y="611"/>
                    </a:lnTo>
                    <a:lnTo>
                      <a:pt x="6" y="609"/>
                    </a:lnTo>
                    <a:lnTo>
                      <a:pt x="0" y="608"/>
                    </a:lnTo>
                    <a:lnTo>
                      <a:pt x="5" y="597"/>
                    </a:lnTo>
                    <a:lnTo>
                      <a:pt x="15" y="576"/>
                    </a:lnTo>
                    <a:lnTo>
                      <a:pt x="29" y="545"/>
                    </a:lnTo>
                    <a:lnTo>
                      <a:pt x="47" y="506"/>
                    </a:lnTo>
                    <a:lnTo>
                      <a:pt x="68" y="460"/>
                    </a:lnTo>
                    <a:lnTo>
                      <a:pt x="91" y="410"/>
                    </a:lnTo>
                    <a:lnTo>
                      <a:pt x="116" y="356"/>
                    </a:lnTo>
                    <a:lnTo>
                      <a:pt x="142" y="301"/>
                    </a:lnTo>
                    <a:lnTo>
                      <a:pt x="167" y="246"/>
                    </a:lnTo>
                    <a:lnTo>
                      <a:pt x="193" y="193"/>
                    </a:lnTo>
                    <a:lnTo>
                      <a:pt x="216" y="143"/>
                    </a:lnTo>
                    <a:lnTo>
                      <a:pt x="236" y="98"/>
                    </a:lnTo>
                    <a:lnTo>
                      <a:pt x="254" y="59"/>
                    </a:lnTo>
                    <a:lnTo>
                      <a:pt x="267" y="29"/>
                    </a:lnTo>
                    <a:lnTo>
                      <a:pt x="278" y="9"/>
                    </a:lnTo>
                    <a:lnTo>
                      <a:pt x="28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3" name="Freeform 35"/>
              <p:cNvSpPr>
                <a:spLocks/>
              </p:cNvSpPr>
              <p:nvPr/>
            </p:nvSpPr>
            <p:spPr bwMode="auto">
              <a:xfrm>
                <a:off x="2546" y="3046"/>
                <a:ext cx="564" cy="308"/>
              </a:xfrm>
              <a:custGeom>
                <a:avLst/>
                <a:gdLst/>
                <a:ahLst/>
                <a:cxnLst>
                  <a:cxn ang="0">
                    <a:pos x="253" y="0"/>
                  </a:cxn>
                  <a:cxn ang="0">
                    <a:pos x="0" y="466"/>
                  </a:cxn>
                  <a:cxn ang="0">
                    <a:pos x="914" y="615"/>
                  </a:cxn>
                  <a:cxn ang="0">
                    <a:pos x="1130" y="70"/>
                  </a:cxn>
                  <a:cxn ang="0">
                    <a:pos x="253" y="0"/>
                  </a:cxn>
                </a:cxnLst>
                <a:rect l="0" t="0" r="r" b="b"/>
                <a:pathLst>
                  <a:path w="1130" h="615">
                    <a:moveTo>
                      <a:pt x="253" y="0"/>
                    </a:moveTo>
                    <a:lnTo>
                      <a:pt x="0" y="466"/>
                    </a:lnTo>
                    <a:lnTo>
                      <a:pt x="914" y="615"/>
                    </a:lnTo>
                    <a:lnTo>
                      <a:pt x="1130" y="70"/>
                    </a:lnTo>
                    <a:lnTo>
                      <a:pt x="253" y="0"/>
                    </a:lnTo>
                    <a:close/>
                  </a:path>
                </a:pathLst>
              </a:custGeom>
              <a:solidFill>
                <a:srgbClr val="7F8CD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4" name="Freeform 36"/>
              <p:cNvSpPr>
                <a:spLocks/>
              </p:cNvSpPr>
              <p:nvPr/>
            </p:nvSpPr>
            <p:spPr bwMode="auto">
              <a:xfrm>
                <a:off x="2674" y="3068"/>
                <a:ext cx="166" cy="136"/>
              </a:xfrm>
              <a:custGeom>
                <a:avLst/>
                <a:gdLst/>
                <a:ahLst/>
                <a:cxnLst>
                  <a:cxn ang="0">
                    <a:pos x="333" y="142"/>
                  </a:cxn>
                  <a:cxn ang="0">
                    <a:pos x="223" y="178"/>
                  </a:cxn>
                  <a:cxn ang="0">
                    <a:pos x="197" y="271"/>
                  </a:cxn>
                  <a:cxn ang="0">
                    <a:pos x="120" y="199"/>
                  </a:cxn>
                  <a:cxn ang="0">
                    <a:pos x="0" y="209"/>
                  </a:cxn>
                  <a:cxn ang="0">
                    <a:pos x="64" y="128"/>
                  </a:cxn>
                  <a:cxn ang="0">
                    <a:pos x="15" y="42"/>
                  </a:cxn>
                  <a:cxn ang="0">
                    <a:pos x="132" y="64"/>
                  </a:cxn>
                  <a:cxn ang="0">
                    <a:pos x="220" y="0"/>
                  </a:cxn>
                  <a:cxn ang="0">
                    <a:pos x="230" y="95"/>
                  </a:cxn>
                  <a:cxn ang="0">
                    <a:pos x="333" y="142"/>
                  </a:cxn>
                </a:cxnLst>
                <a:rect l="0" t="0" r="r" b="b"/>
                <a:pathLst>
                  <a:path w="333" h="271">
                    <a:moveTo>
                      <a:pt x="333" y="142"/>
                    </a:moveTo>
                    <a:lnTo>
                      <a:pt x="223" y="178"/>
                    </a:lnTo>
                    <a:lnTo>
                      <a:pt x="197" y="271"/>
                    </a:lnTo>
                    <a:lnTo>
                      <a:pt x="120" y="199"/>
                    </a:lnTo>
                    <a:lnTo>
                      <a:pt x="0" y="209"/>
                    </a:lnTo>
                    <a:lnTo>
                      <a:pt x="64" y="128"/>
                    </a:lnTo>
                    <a:lnTo>
                      <a:pt x="15" y="42"/>
                    </a:lnTo>
                    <a:lnTo>
                      <a:pt x="132" y="64"/>
                    </a:lnTo>
                    <a:lnTo>
                      <a:pt x="220" y="0"/>
                    </a:lnTo>
                    <a:lnTo>
                      <a:pt x="230" y="95"/>
                    </a:lnTo>
                    <a:lnTo>
                      <a:pt x="333" y="142"/>
                    </a:lnTo>
                    <a:close/>
                  </a:path>
                </a:pathLst>
              </a:custGeom>
              <a:solidFill>
                <a:srgbClr val="F7AD1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5" name="Freeform 37"/>
              <p:cNvSpPr>
                <a:spLocks/>
              </p:cNvSpPr>
              <p:nvPr/>
            </p:nvSpPr>
            <p:spPr bwMode="auto">
              <a:xfrm>
                <a:off x="2860" y="3115"/>
                <a:ext cx="105" cy="86"/>
              </a:xfrm>
              <a:custGeom>
                <a:avLst/>
                <a:gdLst/>
                <a:ahLst/>
                <a:cxnLst>
                  <a:cxn ang="0">
                    <a:pos x="130" y="170"/>
                  </a:cxn>
                  <a:cxn ang="0">
                    <a:pos x="24" y="144"/>
                  </a:cxn>
                  <a:cxn ang="0">
                    <a:pos x="0" y="59"/>
                  </a:cxn>
                  <a:cxn ang="0">
                    <a:pos x="81" y="0"/>
                  </a:cxn>
                  <a:cxn ang="0">
                    <a:pos x="187" y="26"/>
                  </a:cxn>
                  <a:cxn ang="0">
                    <a:pos x="210" y="112"/>
                  </a:cxn>
                  <a:cxn ang="0">
                    <a:pos x="130" y="170"/>
                  </a:cxn>
                </a:cxnLst>
                <a:rect l="0" t="0" r="r" b="b"/>
                <a:pathLst>
                  <a:path w="210" h="170">
                    <a:moveTo>
                      <a:pt x="130" y="170"/>
                    </a:moveTo>
                    <a:lnTo>
                      <a:pt x="24" y="144"/>
                    </a:lnTo>
                    <a:lnTo>
                      <a:pt x="0" y="59"/>
                    </a:lnTo>
                    <a:lnTo>
                      <a:pt x="81" y="0"/>
                    </a:lnTo>
                    <a:lnTo>
                      <a:pt x="187" y="26"/>
                    </a:lnTo>
                    <a:lnTo>
                      <a:pt x="210" y="112"/>
                    </a:lnTo>
                    <a:lnTo>
                      <a:pt x="130" y="170"/>
                    </a:lnTo>
                    <a:close/>
                  </a:path>
                </a:pathLst>
              </a:custGeom>
              <a:solidFill>
                <a:srgbClr val="000F8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6" name="Freeform 38"/>
              <p:cNvSpPr>
                <a:spLocks/>
              </p:cNvSpPr>
              <p:nvPr/>
            </p:nvSpPr>
            <p:spPr bwMode="auto">
              <a:xfrm>
                <a:off x="2630" y="3215"/>
                <a:ext cx="72" cy="57"/>
              </a:xfrm>
              <a:custGeom>
                <a:avLst/>
                <a:gdLst/>
                <a:ahLst/>
                <a:cxnLst>
                  <a:cxn ang="0">
                    <a:pos x="145" y="58"/>
                  </a:cxn>
                  <a:cxn ang="0">
                    <a:pos x="144" y="69"/>
                  </a:cxn>
                  <a:cxn ang="0">
                    <a:pos x="139" y="80"/>
                  </a:cxn>
                  <a:cxn ang="0">
                    <a:pos x="132" y="89"/>
                  </a:cxn>
                  <a:cxn ang="0">
                    <a:pos x="124" y="98"/>
                  </a:cxn>
                  <a:cxn ang="0">
                    <a:pos x="113" y="105"/>
                  </a:cxn>
                  <a:cxn ang="0">
                    <a:pos x="101" y="110"/>
                  </a:cxn>
                  <a:cxn ang="0">
                    <a:pos x="87" y="113"/>
                  </a:cxn>
                  <a:cxn ang="0">
                    <a:pos x="72" y="114"/>
                  </a:cxn>
                  <a:cxn ang="0">
                    <a:pos x="57" y="113"/>
                  </a:cxn>
                  <a:cxn ang="0">
                    <a:pos x="44" y="110"/>
                  </a:cxn>
                  <a:cxn ang="0">
                    <a:pos x="32" y="105"/>
                  </a:cxn>
                  <a:cxn ang="0">
                    <a:pos x="20" y="98"/>
                  </a:cxn>
                  <a:cxn ang="0">
                    <a:pos x="12" y="89"/>
                  </a:cxn>
                  <a:cxn ang="0">
                    <a:pos x="5" y="80"/>
                  </a:cxn>
                  <a:cxn ang="0">
                    <a:pos x="1" y="69"/>
                  </a:cxn>
                  <a:cxn ang="0">
                    <a:pos x="0" y="58"/>
                  </a:cxn>
                  <a:cxn ang="0">
                    <a:pos x="1" y="46"/>
                  </a:cxn>
                  <a:cxn ang="0">
                    <a:pos x="5" y="36"/>
                  </a:cxn>
                  <a:cxn ang="0">
                    <a:pos x="12" y="25"/>
                  </a:cxn>
                  <a:cxn ang="0">
                    <a:pos x="20" y="17"/>
                  </a:cxn>
                  <a:cxn ang="0">
                    <a:pos x="32" y="10"/>
                  </a:cxn>
                  <a:cxn ang="0">
                    <a:pos x="44" y="5"/>
                  </a:cxn>
                  <a:cxn ang="0">
                    <a:pos x="57" y="1"/>
                  </a:cxn>
                  <a:cxn ang="0">
                    <a:pos x="72" y="0"/>
                  </a:cxn>
                  <a:cxn ang="0">
                    <a:pos x="87" y="1"/>
                  </a:cxn>
                  <a:cxn ang="0">
                    <a:pos x="101" y="5"/>
                  </a:cxn>
                  <a:cxn ang="0">
                    <a:pos x="113" y="10"/>
                  </a:cxn>
                  <a:cxn ang="0">
                    <a:pos x="124" y="17"/>
                  </a:cxn>
                  <a:cxn ang="0">
                    <a:pos x="132" y="25"/>
                  </a:cxn>
                  <a:cxn ang="0">
                    <a:pos x="139" y="36"/>
                  </a:cxn>
                  <a:cxn ang="0">
                    <a:pos x="144" y="46"/>
                  </a:cxn>
                  <a:cxn ang="0">
                    <a:pos x="145" y="58"/>
                  </a:cxn>
                </a:cxnLst>
                <a:rect l="0" t="0" r="r" b="b"/>
                <a:pathLst>
                  <a:path w="145" h="114">
                    <a:moveTo>
                      <a:pt x="145" y="58"/>
                    </a:moveTo>
                    <a:lnTo>
                      <a:pt x="144" y="69"/>
                    </a:lnTo>
                    <a:lnTo>
                      <a:pt x="139" y="80"/>
                    </a:lnTo>
                    <a:lnTo>
                      <a:pt x="132" y="89"/>
                    </a:lnTo>
                    <a:lnTo>
                      <a:pt x="124" y="98"/>
                    </a:lnTo>
                    <a:lnTo>
                      <a:pt x="113" y="105"/>
                    </a:lnTo>
                    <a:lnTo>
                      <a:pt x="101" y="110"/>
                    </a:lnTo>
                    <a:lnTo>
                      <a:pt x="87" y="113"/>
                    </a:lnTo>
                    <a:lnTo>
                      <a:pt x="72" y="114"/>
                    </a:lnTo>
                    <a:lnTo>
                      <a:pt x="57" y="113"/>
                    </a:lnTo>
                    <a:lnTo>
                      <a:pt x="44" y="110"/>
                    </a:lnTo>
                    <a:lnTo>
                      <a:pt x="32" y="105"/>
                    </a:lnTo>
                    <a:lnTo>
                      <a:pt x="20" y="98"/>
                    </a:lnTo>
                    <a:lnTo>
                      <a:pt x="12" y="89"/>
                    </a:lnTo>
                    <a:lnTo>
                      <a:pt x="5" y="80"/>
                    </a:lnTo>
                    <a:lnTo>
                      <a:pt x="1" y="69"/>
                    </a:lnTo>
                    <a:lnTo>
                      <a:pt x="0" y="58"/>
                    </a:lnTo>
                    <a:lnTo>
                      <a:pt x="1" y="46"/>
                    </a:lnTo>
                    <a:lnTo>
                      <a:pt x="5" y="36"/>
                    </a:lnTo>
                    <a:lnTo>
                      <a:pt x="12" y="25"/>
                    </a:lnTo>
                    <a:lnTo>
                      <a:pt x="20" y="17"/>
                    </a:lnTo>
                    <a:lnTo>
                      <a:pt x="32" y="10"/>
                    </a:lnTo>
                    <a:lnTo>
                      <a:pt x="44" y="5"/>
                    </a:lnTo>
                    <a:lnTo>
                      <a:pt x="57" y="1"/>
                    </a:lnTo>
                    <a:lnTo>
                      <a:pt x="72" y="0"/>
                    </a:lnTo>
                    <a:lnTo>
                      <a:pt x="87" y="1"/>
                    </a:lnTo>
                    <a:lnTo>
                      <a:pt x="101" y="5"/>
                    </a:lnTo>
                    <a:lnTo>
                      <a:pt x="113" y="10"/>
                    </a:lnTo>
                    <a:lnTo>
                      <a:pt x="124" y="17"/>
                    </a:lnTo>
                    <a:lnTo>
                      <a:pt x="132" y="25"/>
                    </a:lnTo>
                    <a:lnTo>
                      <a:pt x="139" y="36"/>
                    </a:lnTo>
                    <a:lnTo>
                      <a:pt x="144" y="46"/>
                    </a:lnTo>
                    <a:lnTo>
                      <a:pt x="145" y="58"/>
                    </a:lnTo>
                    <a:close/>
                  </a:path>
                </a:pathLst>
              </a:custGeom>
              <a:solidFill>
                <a:srgbClr val="000F8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7" name="Freeform 39"/>
              <p:cNvSpPr>
                <a:spLocks/>
              </p:cNvSpPr>
              <p:nvPr/>
            </p:nvSpPr>
            <p:spPr bwMode="auto">
              <a:xfrm>
                <a:off x="2787" y="3243"/>
                <a:ext cx="35" cy="29"/>
              </a:xfrm>
              <a:custGeom>
                <a:avLst/>
                <a:gdLst/>
                <a:ahLst/>
                <a:cxnLst>
                  <a:cxn ang="0">
                    <a:pos x="72" y="27"/>
                  </a:cxn>
                  <a:cxn ang="0">
                    <a:pos x="70" y="33"/>
                  </a:cxn>
                  <a:cxn ang="0">
                    <a:pos x="69" y="39"/>
                  </a:cxn>
                  <a:cxn ang="0">
                    <a:pos x="66" y="43"/>
                  </a:cxn>
                  <a:cxn ang="0">
                    <a:pos x="61" y="48"/>
                  </a:cxn>
                  <a:cxn ang="0">
                    <a:pos x="55" y="52"/>
                  </a:cxn>
                  <a:cxn ang="0">
                    <a:pos x="50" y="54"/>
                  </a:cxn>
                  <a:cxn ang="0">
                    <a:pos x="43" y="55"/>
                  </a:cxn>
                  <a:cxn ang="0">
                    <a:pos x="36" y="56"/>
                  </a:cxn>
                  <a:cxn ang="0">
                    <a:pos x="29" y="55"/>
                  </a:cxn>
                  <a:cxn ang="0">
                    <a:pos x="22" y="54"/>
                  </a:cxn>
                  <a:cxn ang="0">
                    <a:pos x="16" y="52"/>
                  </a:cxn>
                  <a:cxn ang="0">
                    <a:pos x="11" y="48"/>
                  </a:cxn>
                  <a:cxn ang="0">
                    <a:pos x="6" y="43"/>
                  </a:cxn>
                  <a:cxn ang="0">
                    <a:pos x="2" y="39"/>
                  </a:cxn>
                  <a:cxn ang="0">
                    <a:pos x="1" y="33"/>
                  </a:cxn>
                  <a:cxn ang="0">
                    <a:pos x="0" y="27"/>
                  </a:cxn>
                  <a:cxn ang="0">
                    <a:pos x="1" y="22"/>
                  </a:cxn>
                  <a:cxn ang="0">
                    <a:pos x="2" y="17"/>
                  </a:cxn>
                  <a:cxn ang="0">
                    <a:pos x="6" y="12"/>
                  </a:cxn>
                  <a:cxn ang="0">
                    <a:pos x="11" y="8"/>
                  </a:cxn>
                  <a:cxn ang="0">
                    <a:pos x="16" y="4"/>
                  </a:cxn>
                  <a:cxn ang="0">
                    <a:pos x="22" y="2"/>
                  </a:cxn>
                  <a:cxn ang="0">
                    <a:pos x="29" y="0"/>
                  </a:cxn>
                  <a:cxn ang="0">
                    <a:pos x="36" y="0"/>
                  </a:cxn>
                  <a:cxn ang="0">
                    <a:pos x="43" y="0"/>
                  </a:cxn>
                  <a:cxn ang="0">
                    <a:pos x="50" y="2"/>
                  </a:cxn>
                  <a:cxn ang="0">
                    <a:pos x="55" y="4"/>
                  </a:cxn>
                  <a:cxn ang="0">
                    <a:pos x="61" y="8"/>
                  </a:cxn>
                  <a:cxn ang="0">
                    <a:pos x="66" y="12"/>
                  </a:cxn>
                  <a:cxn ang="0">
                    <a:pos x="69" y="17"/>
                  </a:cxn>
                  <a:cxn ang="0">
                    <a:pos x="70" y="22"/>
                  </a:cxn>
                  <a:cxn ang="0">
                    <a:pos x="72" y="27"/>
                  </a:cxn>
                </a:cxnLst>
                <a:rect l="0" t="0" r="r" b="b"/>
                <a:pathLst>
                  <a:path w="72" h="56">
                    <a:moveTo>
                      <a:pt x="72" y="27"/>
                    </a:moveTo>
                    <a:lnTo>
                      <a:pt x="70" y="33"/>
                    </a:lnTo>
                    <a:lnTo>
                      <a:pt x="69" y="39"/>
                    </a:lnTo>
                    <a:lnTo>
                      <a:pt x="66" y="43"/>
                    </a:lnTo>
                    <a:lnTo>
                      <a:pt x="61" y="48"/>
                    </a:lnTo>
                    <a:lnTo>
                      <a:pt x="55" y="52"/>
                    </a:lnTo>
                    <a:lnTo>
                      <a:pt x="50" y="54"/>
                    </a:lnTo>
                    <a:lnTo>
                      <a:pt x="43" y="55"/>
                    </a:lnTo>
                    <a:lnTo>
                      <a:pt x="36" y="56"/>
                    </a:lnTo>
                    <a:lnTo>
                      <a:pt x="29" y="55"/>
                    </a:lnTo>
                    <a:lnTo>
                      <a:pt x="22" y="54"/>
                    </a:lnTo>
                    <a:lnTo>
                      <a:pt x="16" y="52"/>
                    </a:lnTo>
                    <a:lnTo>
                      <a:pt x="11" y="48"/>
                    </a:lnTo>
                    <a:lnTo>
                      <a:pt x="6" y="43"/>
                    </a:lnTo>
                    <a:lnTo>
                      <a:pt x="2" y="39"/>
                    </a:lnTo>
                    <a:lnTo>
                      <a:pt x="1" y="33"/>
                    </a:lnTo>
                    <a:lnTo>
                      <a:pt x="0" y="27"/>
                    </a:lnTo>
                    <a:lnTo>
                      <a:pt x="1" y="22"/>
                    </a:lnTo>
                    <a:lnTo>
                      <a:pt x="2" y="17"/>
                    </a:lnTo>
                    <a:lnTo>
                      <a:pt x="6" y="12"/>
                    </a:lnTo>
                    <a:lnTo>
                      <a:pt x="11" y="8"/>
                    </a:lnTo>
                    <a:lnTo>
                      <a:pt x="16" y="4"/>
                    </a:lnTo>
                    <a:lnTo>
                      <a:pt x="22" y="2"/>
                    </a:lnTo>
                    <a:lnTo>
                      <a:pt x="29" y="0"/>
                    </a:lnTo>
                    <a:lnTo>
                      <a:pt x="36" y="0"/>
                    </a:lnTo>
                    <a:lnTo>
                      <a:pt x="43" y="0"/>
                    </a:lnTo>
                    <a:lnTo>
                      <a:pt x="50" y="2"/>
                    </a:lnTo>
                    <a:lnTo>
                      <a:pt x="55" y="4"/>
                    </a:lnTo>
                    <a:lnTo>
                      <a:pt x="61" y="8"/>
                    </a:lnTo>
                    <a:lnTo>
                      <a:pt x="66" y="12"/>
                    </a:lnTo>
                    <a:lnTo>
                      <a:pt x="69" y="17"/>
                    </a:lnTo>
                    <a:lnTo>
                      <a:pt x="70" y="22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F7AD1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8" name="Freeform 40"/>
              <p:cNvSpPr>
                <a:spLocks/>
              </p:cNvSpPr>
              <p:nvPr/>
            </p:nvSpPr>
            <p:spPr bwMode="auto">
              <a:xfrm>
                <a:off x="2997" y="3115"/>
                <a:ext cx="42" cy="33"/>
              </a:xfrm>
              <a:custGeom>
                <a:avLst/>
                <a:gdLst/>
                <a:ahLst/>
                <a:cxnLst>
                  <a:cxn ang="0">
                    <a:pos x="84" y="33"/>
                  </a:cxn>
                  <a:cxn ang="0">
                    <a:pos x="83" y="40"/>
                  </a:cxn>
                  <a:cxn ang="0">
                    <a:pos x="80" y="46"/>
                  </a:cxn>
                  <a:cxn ang="0">
                    <a:pos x="77" y="52"/>
                  </a:cxn>
                  <a:cxn ang="0">
                    <a:pos x="71" y="56"/>
                  </a:cxn>
                  <a:cxn ang="0">
                    <a:pos x="64" y="60"/>
                  </a:cxn>
                  <a:cxn ang="0">
                    <a:pos x="57" y="63"/>
                  </a:cxn>
                  <a:cxn ang="0">
                    <a:pos x="49" y="64"/>
                  </a:cxn>
                  <a:cxn ang="0">
                    <a:pos x="41" y="66"/>
                  </a:cxn>
                  <a:cxn ang="0">
                    <a:pos x="33" y="64"/>
                  </a:cxn>
                  <a:cxn ang="0">
                    <a:pos x="25" y="63"/>
                  </a:cxn>
                  <a:cxn ang="0">
                    <a:pos x="18" y="60"/>
                  </a:cxn>
                  <a:cxn ang="0">
                    <a:pos x="12" y="56"/>
                  </a:cxn>
                  <a:cxn ang="0">
                    <a:pos x="7" y="52"/>
                  </a:cxn>
                  <a:cxn ang="0">
                    <a:pos x="3" y="46"/>
                  </a:cxn>
                  <a:cxn ang="0">
                    <a:pos x="1" y="40"/>
                  </a:cxn>
                  <a:cxn ang="0">
                    <a:pos x="0" y="33"/>
                  </a:cxn>
                  <a:cxn ang="0">
                    <a:pos x="1" y="26"/>
                  </a:cxn>
                  <a:cxn ang="0">
                    <a:pos x="3" y="21"/>
                  </a:cxn>
                  <a:cxn ang="0">
                    <a:pos x="7" y="15"/>
                  </a:cxn>
                  <a:cxn ang="0">
                    <a:pos x="12" y="9"/>
                  </a:cxn>
                  <a:cxn ang="0">
                    <a:pos x="18" y="6"/>
                  </a:cxn>
                  <a:cxn ang="0">
                    <a:pos x="25" y="2"/>
                  </a:cxn>
                  <a:cxn ang="0">
                    <a:pos x="33" y="1"/>
                  </a:cxn>
                  <a:cxn ang="0">
                    <a:pos x="41" y="0"/>
                  </a:cxn>
                  <a:cxn ang="0">
                    <a:pos x="49" y="1"/>
                  </a:cxn>
                  <a:cxn ang="0">
                    <a:pos x="57" y="2"/>
                  </a:cxn>
                  <a:cxn ang="0">
                    <a:pos x="64" y="6"/>
                  </a:cxn>
                  <a:cxn ang="0">
                    <a:pos x="71" y="9"/>
                  </a:cxn>
                  <a:cxn ang="0">
                    <a:pos x="77" y="15"/>
                  </a:cxn>
                  <a:cxn ang="0">
                    <a:pos x="80" y="21"/>
                  </a:cxn>
                  <a:cxn ang="0">
                    <a:pos x="83" y="26"/>
                  </a:cxn>
                  <a:cxn ang="0">
                    <a:pos x="84" y="33"/>
                  </a:cxn>
                </a:cxnLst>
                <a:rect l="0" t="0" r="r" b="b"/>
                <a:pathLst>
                  <a:path w="84" h="66">
                    <a:moveTo>
                      <a:pt x="84" y="33"/>
                    </a:moveTo>
                    <a:lnTo>
                      <a:pt x="83" y="40"/>
                    </a:lnTo>
                    <a:lnTo>
                      <a:pt x="80" y="46"/>
                    </a:lnTo>
                    <a:lnTo>
                      <a:pt x="77" y="52"/>
                    </a:lnTo>
                    <a:lnTo>
                      <a:pt x="71" y="56"/>
                    </a:lnTo>
                    <a:lnTo>
                      <a:pt x="64" y="60"/>
                    </a:lnTo>
                    <a:lnTo>
                      <a:pt x="57" y="63"/>
                    </a:lnTo>
                    <a:lnTo>
                      <a:pt x="49" y="64"/>
                    </a:lnTo>
                    <a:lnTo>
                      <a:pt x="41" y="66"/>
                    </a:lnTo>
                    <a:lnTo>
                      <a:pt x="33" y="64"/>
                    </a:lnTo>
                    <a:lnTo>
                      <a:pt x="25" y="63"/>
                    </a:lnTo>
                    <a:lnTo>
                      <a:pt x="18" y="60"/>
                    </a:lnTo>
                    <a:lnTo>
                      <a:pt x="12" y="56"/>
                    </a:lnTo>
                    <a:lnTo>
                      <a:pt x="7" y="52"/>
                    </a:lnTo>
                    <a:lnTo>
                      <a:pt x="3" y="46"/>
                    </a:lnTo>
                    <a:lnTo>
                      <a:pt x="1" y="40"/>
                    </a:lnTo>
                    <a:lnTo>
                      <a:pt x="0" y="33"/>
                    </a:lnTo>
                    <a:lnTo>
                      <a:pt x="1" y="26"/>
                    </a:lnTo>
                    <a:lnTo>
                      <a:pt x="3" y="21"/>
                    </a:lnTo>
                    <a:lnTo>
                      <a:pt x="7" y="15"/>
                    </a:lnTo>
                    <a:lnTo>
                      <a:pt x="12" y="9"/>
                    </a:lnTo>
                    <a:lnTo>
                      <a:pt x="18" y="6"/>
                    </a:lnTo>
                    <a:lnTo>
                      <a:pt x="25" y="2"/>
                    </a:lnTo>
                    <a:lnTo>
                      <a:pt x="33" y="1"/>
                    </a:lnTo>
                    <a:lnTo>
                      <a:pt x="41" y="0"/>
                    </a:lnTo>
                    <a:lnTo>
                      <a:pt x="49" y="1"/>
                    </a:lnTo>
                    <a:lnTo>
                      <a:pt x="57" y="2"/>
                    </a:lnTo>
                    <a:lnTo>
                      <a:pt x="64" y="6"/>
                    </a:lnTo>
                    <a:lnTo>
                      <a:pt x="71" y="9"/>
                    </a:lnTo>
                    <a:lnTo>
                      <a:pt x="77" y="15"/>
                    </a:lnTo>
                    <a:lnTo>
                      <a:pt x="80" y="21"/>
                    </a:lnTo>
                    <a:lnTo>
                      <a:pt x="83" y="26"/>
                    </a:lnTo>
                    <a:lnTo>
                      <a:pt x="84" y="33"/>
                    </a:lnTo>
                    <a:close/>
                  </a:path>
                </a:pathLst>
              </a:custGeom>
              <a:solidFill>
                <a:srgbClr val="9B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49" name="Freeform 41"/>
              <p:cNvSpPr>
                <a:spLocks/>
              </p:cNvSpPr>
              <p:nvPr/>
            </p:nvSpPr>
            <p:spPr bwMode="auto">
              <a:xfrm>
                <a:off x="2948" y="3229"/>
                <a:ext cx="25" cy="19"/>
              </a:xfrm>
              <a:custGeom>
                <a:avLst/>
                <a:gdLst/>
                <a:ahLst/>
                <a:cxnLst>
                  <a:cxn ang="0">
                    <a:pos x="48" y="19"/>
                  </a:cxn>
                  <a:cxn ang="0">
                    <a:pos x="46" y="26"/>
                  </a:cxn>
                  <a:cxn ang="0">
                    <a:pos x="41" y="32"/>
                  </a:cxn>
                  <a:cxn ang="0">
                    <a:pos x="33" y="37"/>
                  </a:cxn>
                  <a:cxn ang="0">
                    <a:pos x="24" y="38"/>
                  </a:cxn>
                  <a:cxn ang="0">
                    <a:pos x="15" y="37"/>
                  </a:cxn>
                  <a:cxn ang="0">
                    <a:pos x="7" y="32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7" y="6"/>
                  </a:cxn>
                  <a:cxn ang="0">
                    <a:pos x="15" y="1"/>
                  </a:cxn>
                  <a:cxn ang="0">
                    <a:pos x="24" y="0"/>
                  </a:cxn>
                  <a:cxn ang="0">
                    <a:pos x="33" y="1"/>
                  </a:cxn>
                  <a:cxn ang="0">
                    <a:pos x="41" y="6"/>
                  </a:cxn>
                  <a:cxn ang="0">
                    <a:pos x="46" y="11"/>
                  </a:cxn>
                  <a:cxn ang="0">
                    <a:pos x="48" y="19"/>
                  </a:cxn>
                </a:cxnLst>
                <a:rect l="0" t="0" r="r" b="b"/>
                <a:pathLst>
                  <a:path w="48" h="38">
                    <a:moveTo>
                      <a:pt x="48" y="19"/>
                    </a:moveTo>
                    <a:lnTo>
                      <a:pt x="46" y="26"/>
                    </a:lnTo>
                    <a:lnTo>
                      <a:pt x="41" y="32"/>
                    </a:lnTo>
                    <a:lnTo>
                      <a:pt x="33" y="37"/>
                    </a:lnTo>
                    <a:lnTo>
                      <a:pt x="24" y="38"/>
                    </a:lnTo>
                    <a:lnTo>
                      <a:pt x="15" y="37"/>
                    </a:lnTo>
                    <a:lnTo>
                      <a:pt x="7" y="32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7" y="6"/>
                    </a:lnTo>
                    <a:lnTo>
                      <a:pt x="15" y="1"/>
                    </a:lnTo>
                    <a:lnTo>
                      <a:pt x="24" y="0"/>
                    </a:lnTo>
                    <a:lnTo>
                      <a:pt x="33" y="1"/>
                    </a:lnTo>
                    <a:lnTo>
                      <a:pt x="41" y="6"/>
                    </a:lnTo>
                    <a:lnTo>
                      <a:pt x="46" y="11"/>
                    </a:lnTo>
                    <a:lnTo>
                      <a:pt x="48" y="19"/>
                    </a:lnTo>
                    <a:close/>
                  </a:path>
                </a:pathLst>
              </a:custGeom>
              <a:solidFill>
                <a:srgbClr val="9B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1050" name="Freeform 42"/>
              <p:cNvSpPr>
                <a:spLocks/>
              </p:cNvSpPr>
              <p:nvPr/>
            </p:nvSpPr>
            <p:spPr bwMode="auto">
              <a:xfrm>
                <a:off x="2873" y="3259"/>
                <a:ext cx="59" cy="50"/>
              </a:xfrm>
              <a:custGeom>
                <a:avLst/>
                <a:gdLst/>
                <a:ahLst/>
                <a:cxnLst>
                  <a:cxn ang="0">
                    <a:pos x="119" y="51"/>
                  </a:cxn>
                  <a:cxn ang="0">
                    <a:pos x="118" y="61"/>
                  </a:cxn>
                  <a:cxn ang="0">
                    <a:pos x="114" y="70"/>
                  </a:cxn>
                  <a:cxn ang="0">
                    <a:pos x="108" y="78"/>
                  </a:cxn>
                  <a:cxn ang="0">
                    <a:pos x="101" y="85"/>
                  </a:cxn>
                  <a:cxn ang="0">
                    <a:pos x="92" y="92"/>
                  </a:cxn>
                  <a:cxn ang="0">
                    <a:pos x="83" y="97"/>
                  </a:cxn>
                  <a:cxn ang="0">
                    <a:pos x="71" y="99"/>
                  </a:cxn>
                  <a:cxn ang="0">
                    <a:pos x="60" y="100"/>
                  </a:cxn>
                  <a:cxn ang="0">
                    <a:pos x="47" y="99"/>
                  </a:cxn>
                  <a:cxn ang="0">
                    <a:pos x="37" y="97"/>
                  </a:cxn>
                  <a:cxn ang="0">
                    <a:pos x="27" y="92"/>
                  </a:cxn>
                  <a:cxn ang="0">
                    <a:pos x="17" y="85"/>
                  </a:cxn>
                  <a:cxn ang="0">
                    <a:pos x="10" y="78"/>
                  </a:cxn>
                  <a:cxn ang="0">
                    <a:pos x="5" y="70"/>
                  </a:cxn>
                  <a:cxn ang="0">
                    <a:pos x="1" y="61"/>
                  </a:cxn>
                  <a:cxn ang="0">
                    <a:pos x="0" y="51"/>
                  </a:cxn>
                  <a:cxn ang="0">
                    <a:pos x="1" y="40"/>
                  </a:cxn>
                  <a:cxn ang="0">
                    <a:pos x="5" y="31"/>
                  </a:cxn>
                  <a:cxn ang="0">
                    <a:pos x="10" y="23"/>
                  </a:cxn>
                  <a:cxn ang="0">
                    <a:pos x="17" y="15"/>
                  </a:cxn>
                  <a:cxn ang="0">
                    <a:pos x="27" y="9"/>
                  </a:cxn>
                  <a:cxn ang="0">
                    <a:pos x="37" y="3"/>
                  </a:cxn>
                  <a:cxn ang="0">
                    <a:pos x="47" y="1"/>
                  </a:cxn>
                  <a:cxn ang="0">
                    <a:pos x="60" y="0"/>
                  </a:cxn>
                  <a:cxn ang="0">
                    <a:pos x="71" y="1"/>
                  </a:cxn>
                  <a:cxn ang="0">
                    <a:pos x="83" y="3"/>
                  </a:cxn>
                  <a:cxn ang="0">
                    <a:pos x="92" y="9"/>
                  </a:cxn>
                  <a:cxn ang="0">
                    <a:pos x="101" y="15"/>
                  </a:cxn>
                  <a:cxn ang="0">
                    <a:pos x="108" y="23"/>
                  </a:cxn>
                  <a:cxn ang="0">
                    <a:pos x="114" y="31"/>
                  </a:cxn>
                  <a:cxn ang="0">
                    <a:pos x="118" y="40"/>
                  </a:cxn>
                  <a:cxn ang="0">
                    <a:pos x="119" y="51"/>
                  </a:cxn>
                </a:cxnLst>
                <a:rect l="0" t="0" r="r" b="b"/>
                <a:pathLst>
                  <a:path w="119" h="100">
                    <a:moveTo>
                      <a:pt x="119" y="51"/>
                    </a:moveTo>
                    <a:lnTo>
                      <a:pt x="118" y="61"/>
                    </a:lnTo>
                    <a:lnTo>
                      <a:pt x="114" y="70"/>
                    </a:lnTo>
                    <a:lnTo>
                      <a:pt x="108" y="78"/>
                    </a:lnTo>
                    <a:lnTo>
                      <a:pt x="101" y="85"/>
                    </a:lnTo>
                    <a:lnTo>
                      <a:pt x="92" y="92"/>
                    </a:lnTo>
                    <a:lnTo>
                      <a:pt x="83" y="97"/>
                    </a:lnTo>
                    <a:lnTo>
                      <a:pt x="71" y="99"/>
                    </a:lnTo>
                    <a:lnTo>
                      <a:pt x="60" y="100"/>
                    </a:lnTo>
                    <a:lnTo>
                      <a:pt x="47" y="99"/>
                    </a:lnTo>
                    <a:lnTo>
                      <a:pt x="37" y="97"/>
                    </a:lnTo>
                    <a:lnTo>
                      <a:pt x="27" y="92"/>
                    </a:lnTo>
                    <a:lnTo>
                      <a:pt x="17" y="85"/>
                    </a:lnTo>
                    <a:lnTo>
                      <a:pt x="10" y="78"/>
                    </a:lnTo>
                    <a:lnTo>
                      <a:pt x="5" y="70"/>
                    </a:lnTo>
                    <a:lnTo>
                      <a:pt x="1" y="61"/>
                    </a:lnTo>
                    <a:lnTo>
                      <a:pt x="0" y="51"/>
                    </a:lnTo>
                    <a:lnTo>
                      <a:pt x="1" y="40"/>
                    </a:lnTo>
                    <a:lnTo>
                      <a:pt x="5" y="31"/>
                    </a:lnTo>
                    <a:lnTo>
                      <a:pt x="10" y="23"/>
                    </a:lnTo>
                    <a:lnTo>
                      <a:pt x="17" y="15"/>
                    </a:lnTo>
                    <a:lnTo>
                      <a:pt x="27" y="9"/>
                    </a:lnTo>
                    <a:lnTo>
                      <a:pt x="37" y="3"/>
                    </a:lnTo>
                    <a:lnTo>
                      <a:pt x="47" y="1"/>
                    </a:lnTo>
                    <a:lnTo>
                      <a:pt x="60" y="0"/>
                    </a:lnTo>
                    <a:lnTo>
                      <a:pt x="71" y="1"/>
                    </a:lnTo>
                    <a:lnTo>
                      <a:pt x="83" y="3"/>
                    </a:lnTo>
                    <a:lnTo>
                      <a:pt x="92" y="9"/>
                    </a:lnTo>
                    <a:lnTo>
                      <a:pt x="101" y="15"/>
                    </a:lnTo>
                    <a:lnTo>
                      <a:pt x="108" y="23"/>
                    </a:lnTo>
                    <a:lnTo>
                      <a:pt x="114" y="31"/>
                    </a:lnTo>
                    <a:lnTo>
                      <a:pt x="118" y="40"/>
                    </a:lnTo>
                    <a:lnTo>
                      <a:pt x="119" y="51"/>
                    </a:lnTo>
                    <a:close/>
                  </a:path>
                </a:pathLst>
              </a:custGeom>
              <a:solidFill>
                <a:srgbClr val="9B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71051" name="AutoShape 43"/>
            <p:cNvSpPr>
              <a:spLocks noChangeArrowheads="1"/>
            </p:cNvSpPr>
            <p:nvPr/>
          </p:nvSpPr>
          <p:spPr bwMode="auto">
            <a:xfrm>
              <a:off x="4128" y="2364"/>
              <a:ext cx="771" cy="249"/>
            </a:xfrm>
            <a:prstGeom prst="wedgeRoundRectCallout">
              <a:avLst>
                <a:gd name="adj1" fmla="val -122116"/>
                <a:gd name="adj2" fmla="val 122287"/>
                <a:gd name="adj3" fmla="val 16667"/>
              </a:avLst>
            </a:prstGeom>
            <a:solidFill>
              <a:srgbClr val="66CCFF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ctr"/>
              <a: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  <a:t>Payload</a:t>
              </a:r>
            </a:p>
          </p:txBody>
        </p:sp>
        <p:sp>
          <p:nvSpPr>
            <p:cNvPr id="171052" name="AutoShape 44"/>
            <p:cNvSpPr>
              <a:spLocks noChangeArrowheads="1"/>
            </p:cNvSpPr>
            <p:nvPr/>
          </p:nvSpPr>
          <p:spPr bwMode="auto">
            <a:xfrm>
              <a:off x="4377" y="2953"/>
              <a:ext cx="658" cy="227"/>
            </a:xfrm>
            <a:prstGeom prst="wedgeRoundRectCallout">
              <a:avLst>
                <a:gd name="adj1" fmla="val -119148"/>
                <a:gd name="adj2" fmla="val 87884"/>
                <a:gd name="adj3" fmla="val 16667"/>
              </a:avLst>
            </a:prstGeom>
            <a:solidFill>
              <a:srgbClr val="66CCFF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ctr"/>
              <a: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  <a:t>Header</a:t>
              </a:r>
            </a:p>
          </p:txBody>
        </p:sp>
      </p:grpSp>
      <p:sp>
        <p:nvSpPr>
          <p:cNvPr id="46" name="Date Placeholder 4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7" name="Footer Placeholder 4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Data is split into Packets</a:t>
            </a:r>
            <a:endParaRPr lang="en-GB"/>
          </a:p>
        </p:txBody>
      </p:sp>
      <p:sp>
        <p:nvSpPr>
          <p:cNvPr id="172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packet has a maximum size</a:t>
            </a:r>
          </a:p>
          <a:p>
            <a:pPr lvl="1"/>
            <a:r>
              <a:rPr lang="en-GB" dirty="0" smtClean="0"/>
              <a:t>About a paragraph; thousands for photograph</a:t>
            </a:r>
          </a:p>
          <a:p>
            <a:pPr lvl="1"/>
            <a:r>
              <a:rPr lang="en-GB" dirty="0" smtClean="0"/>
              <a:t>Headers include information to reassemble</a:t>
            </a:r>
            <a:endParaRPr lang="en-GB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C5F3D9-F6CF-4ED9-A498-0C9C6125EAF6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172037" name="Rectangle 5"/>
          <p:cNvSpPr>
            <a:spLocks noChangeArrowheads="1"/>
          </p:cNvSpPr>
          <p:nvPr/>
        </p:nvSpPr>
        <p:spPr bwMode="auto">
          <a:xfrm>
            <a:off x="2428860" y="3929066"/>
            <a:ext cx="4321175" cy="576263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Web Page or email</a:t>
            </a:r>
          </a:p>
        </p:txBody>
      </p:sp>
      <p:sp>
        <p:nvSpPr>
          <p:cNvPr id="172038" name="Rectangle 6"/>
          <p:cNvSpPr>
            <a:spLocks noChangeArrowheads="1"/>
          </p:cNvSpPr>
          <p:nvPr/>
        </p:nvSpPr>
        <p:spPr bwMode="auto">
          <a:xfrm>
            <a:off x="1365221" y="5222909"/>
            <a:ext cx="1439862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Data</a:t>
            </a:r>
          </a:p>
        </p:txBody>
      </p:sp>
      <p:sp>
        <p:nvSpPr>
          <p:cNvPr id="172039" name="Rectangle 7"/>
          <p:cNvSpPr>
            <a:spLocks noChangeArrowheads="1"/>
          </p:cNvSpPr>
          <p:nvPr/>
        </p:nvSpPr>
        <p:spPr bwMode="auto">
          <a:xfrm>
            <a:off x="500034" y="5222909"/>
            <a:ext cx="863600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Header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2040" name="Rectangle 8"/>
          <p:cNvSpPr>
            <a:spLocks noChangeArrowheads="1"/>
          </p:cNvSpPr>
          <p:nvPr/>
        </p:nvSpPr>
        <p:spPr bwMode="auto">
          <a:xfrm>
            <a:off x="3713163" y="5853133"/>
            <a:ext cx="1439862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Data</a:t>
            </a:r>
          </a:p>
        </p:txBody>
      </p:sp>
      <p:sp>
        <p:nvSpPr>
          <p:cNvPr id="172041" name="Rectangle 9"/>
          <p:cNvSpPr>
            <a:spLocks noChangeArrowheads="1"/>
          </p:cNvSpPr>
          <p:nvPr/>
        </p:nvSpPr>
        <p:spPr bwMode="auto">
          <a:xfrm>
            <a:off x="2847975" y="5853133"/>
            <a:ext cx="863600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Header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2042" name="Rectangle 10"/>
          <p:cNvSpPr>
            <a:spLocks noChangeArrowheads="1"/>
          </p:cNvSpPr>
          <p:nvPr/>
        </p:nvSpPr>
        <p:spPr bwMode="auto">
          <a:xfrm>
            <a:off x="6088063" y="5222909"/>
            <a:ext cx="1439862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Data</a:t>
            </a:r>
          </a:p>
        </p:txBody>
      </p:sp>
      <p:sp>
        <p:nvSpPr>
          <p:cNvPr id="172043" name="Rectangle 11"/>
          <p:cNvSpPr>
            <a:spLocks noChangeArrowheads="1"/>
          </p:cNvSpPr>
          <p:nvPr/>
        </p:nvSpPr>
        <p:spPr bwMode="auto">
          <a:xfrm>
            <a:off x="5222875" y="5222909"/>
            <a:ext cx="863600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Header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2044" name="Line 12"/>
          <p:cNvSpPr>
            <a:spLocks noChangeShapeType="1"/>
          </p:cNvSpPr>
          <p:nvPr/>
        </p:nvSpPr>
        <p:spPr bwMode="auto">
          <a:xfrm flipH="1">
            <a:off x="2071670" y="4441850"/>
            <a:ext cx="720725" cy="86360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2045" name="Line 13"/>
          <p:cNvSpPr>
            <a:spLocks noChangeShapeType="1"/>
          </p:cNvSpPr>
          <p:nvPr/>
        </p:nvSpPr>
        <p:spPr bwMode="auto">
          <a:xfrm flipH="1">
            <a:off x="4432300" y="4441850"/>
            <a:ext cx="139700" cy="1411283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2046" name="Line 14"/>
          <p:cNvSpPr>
            <a:spLocks noChangeShapeType="1"/>
          </p:cNvSpPr>
          <p:nvPr/>
        </p:nvSpPr>
        <p:spPr bwMode="auto">
          <a:xfrm>
            <a:off x="6215074" y="4441850"/>
            <a:ext cx="720725" cy="792162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Things a header contains</a:t>
            </a:r>
            <a:endParaRPr lang="en-GB" dirty="0"/>
          </a:p>
        </p:txBody>
      </p:sp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The destination address</a:t>
            </a:r>
          </a:p>
          <a:p>
            <a:pPr lvl="1"/>
            <a:r>
              <a:rPr lang="en-GB" smtClean="0"/>
              <a:t>i.e. where the data is going</a:t>
            </a:r>
          </a:p>
          <a:p>
            <a:r>
              <a:rPr lang="en-GB" smtClean="0"/>
              <a:t>The sender’s address</a:t>
            </a:r>
          </a:p>
          <a:p>
            <a:pPr lvl="1"/>
            <a:r>
              <a:rPr lang="en-GB" smtClean="0"/>
              <a:t>usually called the source address</a:t>
            </a:r>
          </a:p>
          <a:p>
            <a:r>
              <a:rPr lang="en-GB" smtClean="0"/>
              <a:t>The type of the data (e.g. email or web)</a:t>
            </a:r>
          </a:p>
          <a:p>
            <a:r>
              <a:rPr lang="en-GB" smtClean="0"/>
              <a:t>The length of the packet</a:t>
            </a:r>
          </a:p>
          <a:p>
            <a:r>
              <a:rPr lang="en-GB" smtClean="0"/>
              <a:t>Has a check-sum (to protect from errors)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72780A9-E54F-4FBA-BA4E-7FD9F79AAC1D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Packets needed due to Multiplexing</a:t>
            </a:r>
            <a:endParaRPr lang="en-GB" dirty="0"/>
          </a:p>
        </p:txBody>
      </p:sp>
      <p:sp>
        <p:nvSpPr>
          <p:cNvPr id="64" name="Content Placeholder 6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Multiplexing is sharing a channel</a:t>
            </a:r>
          </a:p>
          <a:p>
            <a:pPr lvl="1"/>
            <a:r>
              <a:rPr lang="en-GB" dirty="0" smtClean="0"/>
              <a:t>Coding to distinguish higher level channels</a:t>
            </a:r>
          </a:p>
          <a:p>
            <a:pPr lvl="1"/>
            <a:r>
              <a:rPr lang="en-GB" dirty="0" smtClean="0"/>
              <a:t>Policy needed to determine sharing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71472" y="3429000"/>
            <a:ext cx="1000132" cy="78581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next</a:t>
            </a:r>
          </a:p>
          <a:p>
            <a:pPr algn="ctr"/>
            <a:r>
              <a:rPr lang="en-GB" dirty="0" smtClean="0"/>
              <a:t>layer entity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572396" y="3429000"/>
            <a:ext cx="1000132" cy="78581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next</a:t>
            </a:r>
          </a:p>
          <a:p>
            <a:pPr algn="ctr"/>
            <a:r>
              <a:rPr lang="en-GB" dirty="0" smtClean="0"/>
              <a:t>layer entity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1428728" y="4786322"/>
            <a:ext cx="100013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lower</a:t>
            </a:r>
          </a:p>
          <a:p>
            <a:pPr algn="ctr"/>
            <a:r>
              <a:rPr lang="en-GB" dirty="0" smtClean="0"/>
              <a:t>layer entity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6715140" y="4786322"/>
            <a:ext cx="100013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lower</a:t>
            </a:r>
          </a:p>
          <a:p>
            <a:pPr algn="ctr"/>
            <a:r>
              <a:rPr lang="en-GB" dirty="0" smtClean="0"/>
              <a:t>layer entity</a:t>
            </a:r>
            <a:endParaRPr lang="en-GB" dirty="0"/>
          </a:p>
        </p:txBody>
      </p:sp>
      <p:sp>
        <p:nvSpPr>
          <p:cNvPr id="35" name="Rectangle 34"/>
          <p:cNvSpPr/>
          <p:nvPr/>
        </p:nvSpPr>
        <p:spPr>
          <a:xfrm>
            <a:off x="2285984" y="3429000"/>
            <a:ext cx="1000132" cy="78581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next</a:t>
            </a:r>
          </a:p>
          <a:p>
            <a:pPr algn="ctr"/>
            <a:r>
              <a:rPr lang="en-GB" dirty="0" smtClean="0"/>
              <a:t>layer entity</a:t>
            </a:r>
            <a:endParaRPr lang="en-GB" dirty="0"/>
          </a:p>
        </p:txBody>
      </p:sp>
      <p:sp>
        <p:nvSpPr>
          <p:cNvPr id="36" name="Rectangle 35"/>
          <p:cNvSpPr/>
          <p:nvPr/>
        </p:nvSpPr>
        <p:spPr>
          <a:xfrm>
            <a:off x="5857884" y="3429000"/>
            <a:ext cx="1000132" cy="78581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next</a:t>
            </a:r>
          </a:p>
          <a:p>
            <a:pPr algn="ctr"/>
            <a:r>
              <a:rPr lang="en-GB" dirty="0" smtClean="0"/>
              <a:t>layer entity</a:t>
            </a:r>
            <a:endParaRPr lang="en-GB" dirty="0"/>
          </a:p>
        </p:txBody>
      </p:sp>
      <p:grpSp>
        <p:nvGrpSpPr>
          <p:cNvPr id="52" name="Group 51"/>
          <p:cNvGrpSpPr/>
          <p:nvPr/>
        </p:nvGrpSpPr>
        <p:grpSpPr>
          <a:xfrm>
            <a:off x="1071538" y="4214818"/>
            <a:ext cx="715174" cy="573092"/>
            <a:chOff x="1071538" y="4214818"/>
            <a:chExt cx="715174" cy="573092"/>
          </a:xfrm>
        </p:grpSpPr>
        <p:cxnSp>
          <p:nvCxnSpPr>
            <p:cNvPr id="43" name="Straight Arrow Connector 42"/>
            <p:cNvCxnSpPr/>
            <p:nvPr/>
          </p:nvCxnSpPr>
          <p:spPr>
            <a:xfrm rot="5400000">
              <a:off x="1642645" y="4643843"/>
              <a:ext cx="286546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hape 45"/>
            <p:cNvCxnSpPr>
              <a:stCxn id="9" idx="2"/>
            </p:cNvCxnSpPr>
            <p:nvPr/>
          </p:nvCxnSpPr>
          <p:spPr>
            <a:xfrm rot="16200000" flipH="1">
              <a:off x="1285852" y="4000504"/>
              <a:ext cx="285752" cy="714380"/>
            </a:xfrm>
            <a:prstGeom prst="bentConnector2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>
            <a:off x="2071670" y="4214818"/>
            <a:ext cx="714380" cy="572298"/>
            <a:chOff x="2071670" y="4214818"/>
            <a:chExt cx="714380" cy="572298"/>
          </a:xfrm>
        </p:grpSpPr>
        <p:cxnSp>
          <p:nvCxnSpPr>
            <p:cNvPr id="47" name="Straight Arrow Connector 46"/>
            <p:cNvCxnSpPr/>
            <p:nvPr/>
          </p:nvCxnSpPr>
          <p:spPr>
            <a:xfrm rot="5400000">
              <a:off x="1929191" y="4643049"/>
              <a:ext cx="286546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Elbow Connector 48"/>
            <p:cNvCxnSpPr>
              <a:endCxn id="35" idx="2"/>
            </p:cNvCxnSpPr>
            <p:nvPr/>
          </p:nvCxnSpPr>
          <p:spPr>
            <a:xfrm flipV="1">
              <a:off x="2071670" y="4214818"/>
              <a:ext cx="714380" cy="285752"/>
            </a:xfrm>
            <a:prstGeom prst="bentConnector2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4" name="Elbow Connector 53"/>
          <p:cNvCxnSpPr>
            <a:stCxn id="29" idx="2"/>
            <a:endCxn id="30" idx="2"/>
          </p:cNvCxnSpPr>
          <p:nvPr/>
        </p:nvCxnSpPr>
        <p:spPr>
          <a:xfrm rot="16200000" flipH="1">
            <a:off x="4572000" y="2928934"/>
            <a:ext cx="1588" cy="5286412"/>
          </a:xfrm>
          <a:prstGeom prst="bentConnector3">
            <a:avLst>
              <a:gd name="adj1" fmla="val 24384139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 61"/>
          <p:cNvGrpSpPr/>
          <p:nvPr/>
        </p:nvGrpSpPr>
        <p:grpSpPr>
          <a:xfrm>
            <a:off x="6357950" y="4214818"/>
            <a:ext cx="715174" cy="573092"/>
            <a:chOff x="6357950" y="4214818"/>
            <a:chExt cx="715174" cy="573092"/>
          </a:xfrm>
        </p:grpSpPr>
        <p:cxnSp>
          <p:nvCxnSpPr>
            <p:cNvPr id="57" name="Straight Arrow Connector 56"/>
            <p:cNvCxnSpPr/>
            <p:nvPr/>
          </p:nvCxnSpPr>
          <p:spPr>
            <a:xfrm rot="5400000">
              <a:off x="6929057" y="4643843"/>
              <a:ext cx="286546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hape 57"/>
            <p:cNvCxnSpPr/>
            <p:nvPr/>
          </p:nvCxnSpPr>
          <p:spPr>
            <a:xfrm rot="16200000" flipH="1">
              <a:off x="6572264" y="4000504"/>
              <a:ext cx="285752" cy="714380"/>
            </a:xfrm>
            <a:prstGeom prst="bentConnector2">
              <a:avLst/>
            </a:prstGeom>
            <a:ln w="28575"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62"/>
          <p:cNvGrpSpPr/>
          <p:nvPr/>
        </p:nvGrpSpPr>
        <p:grpSpPr>
          <a:xfrm>
            <a:off x="7358082" y="4214818"/>
            <a:ext cx="714380" cy="572298"/>
            <a:chOff x="7358082" y="4214818"/>
            <a:chExt cx="714380" cy="572298"/>
          </a:xfrm>
        </p:grpSpPr>
        <p:cxnSp>
          <p:nvCxnSpPr>
            <p:cNvPr id="60" name="Straight Arrow Connector 59"/>
            <p:cNvCxnSpPr/>
            <p:nvPr/>
          </p:nvCxnSpPr>
          <p:spPr>
            <a:xfrm rot="5400000">
              <a:off x="7215603" y="4643049"/>
              <a:ext cx="286546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Elbow Connector 48"/>
            <p:cNvCxnSpPr/>
            <p:nvPr/>
          </p:nvCxnSpPr>
          <p:spPr>
            <a:xfrm flipV="1">
              <a:off x="7358082" y="4214818"/>
              <a:ext cx="714380" cy="285752"/>
            </a:xfrm>
            <a:prstGeom prst="bentConnector2">
              <a:avLst/>
            </a:prstGeom>
            <a:ln w="28575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381389"/>
            <a:ext cx="1733166" cy="2833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Radio &amp; Television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Three ways to multiplex</a:t>
            </a:r>
          </a:p>
          <a:p>
            <a:pPr lvl="1"/>
            <a:r>
              <a:rPr lang="en-GB" dirty="0" smtClean="0"/>
              <a:t>Different frequencies</a:t>
            </a:r>
          </a:p>
          <a:p>
            <a:pPr lvl="1"/>
            <a:r>
              <a:rPr lang="en-GB" dirty="0" smtClean="0"/>
              <a:t>Different locations</a:t>
            </a:r>
          </a:p>
          <a:p>
            <a:pPr lvl="1"/>
            <a:r>
              <a:rPr lang="en-GB" dirty="0" smtClean="0"/>
              <a:t>Different times</a:t>
            </a:r>
          </a:p>
          <a:p>
            <a:endParaRPr lang="en-GB" dirty="0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2933" y="2357430"/>
            <a:ext cx="409637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Users\rjblack\AppData\Local\Microsoft\Windows\Temporary Internet Files\Content.IE5\XXQBBNB0\MCj0424232000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4214818"/>
            <a:ext cx="1765300" cy="1765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Telephones</a:t>
            </a:r>
            <a:endParaRPr lang="en-GB" dirty="0"/>
          </a:p>
        </p:txBody>
      </p:sp>
      <p:sp>
        <p:nvSpPr>
          <p:cNvPr id="86" name="Content Placeholder 8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Times of higher layer channels periodic</a:t>
            </a:r>
          </a:p>
          <a:p>
            <a:r>
              <a:rPr lang="en-GB" dirty="0" smtClean="0"/>
              <a:t>One 8-bit sample every 8kHz</a:t>
            </a:r>
          </a:p>
          <a:p>
            <a:r>
              <a:rPr lang="en-GB" dirty="0" smtClean="0"/>
              <a:t>Great for constant rate information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grpSp>
        <p:nvGrpSpPr>
          <p:cNvPr id="45" name="Group 44"/>
          <p:cNvGrpSpPr/>
          <p:nvPr/>
        </p:nvGrpSpPr>
        <p:grpSpPr>
          <a:xfrm>
            <a:off x="928662" y="2214554"/>
            <a:ext cx="1357322" cy="714380"/>
            <a:chOff x="928662" y="2714620"/>
            <a:chExt cx="1357322" cy="714380"/>
          </a:xfrm>
        </p:grpSpPr>
        <p:grpSp>
          <p:nvGrpSpPr>
            <p:cNvPr id="20" name="Group 19"/>
            <p:cNvGrpSpPr/>
            <p:nvPr/>
          </p:nvGrpSpPr>
          <p:grpSpPr>
            <a:xfrm>
              <a:off x="928662" y="2714620"/>
              <a:ext cx="500066" cy="714380"/>
              <a:chOff x="928662" y="2714620"/>
              <a:chExt cx="500066" cy="714380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928662" y="2714620"/>
                <a:ext cx="71438" cy="71438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000100" y="2714620"/>
                <a:ext cx="71438" cy="71438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071538" y="2714620"/>
                <a:ext cx="71438" cy="71438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2976" y="2714620"/>
                <a:ext cx="71438" cy="71438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214414" y="2714620"/>
                <a:ext cx="71438" cy="71438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285852" y="2714620"/>
                <a:ext cx="71438" cy="71438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357290" y="2714620"/>
                <a:ext cx="71438" cy="71438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1643042" y="3071810"/>
              <a:ext cx="642942" cy="71438"/>
              <a:chOff x="1643042" y="3071810"/>
              <a:chExt cx="642942" cy="71438"/>
            </a:xfrm>
          </p:grpSpPr>
          <p:sp>
            <p:nvSpPr>
              <p:cNvPr id="37" name="Oval 36"/>
              <p:cNvSpPr/>
              <p:nvPr/>
            </p:nvSpPr>
            <p:spPr>
              <a:xfrm>
                <a:off x="1643042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1928794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2214546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46" name="Group 45"/>
          <p:cNvGrpSpPr/>
          <p:nvPr/>
        </p:nvGrpSpPr>
        <p:grpSpPr>
          <a:xfrm>
            <a:off x="3071802" y="2214554"/>
            <a:ext cx="1357322" cy="714380"/>
            <a:chOff x="928662" y="2714620"/>
            <a:chExt cx="1357322" cy="714380"/>
          </a:xfrm>
        </p:grpSpPr>
        <p:grpSp>
          <p:nvGrpSpPr>
            <p:cNvPr id="47" name="Group 19"/>
            <p:cNvGrpSpPr/>
            <p:nvPr/>
          </p:nvGrpSpPr>
          <p:grpSpPr>
            <a:xfrm>
              <a:off x="928662" y="2714620"/>
              <a:ext cx="500066" cy="714380"/>
              <a:chOff x="928662" y="2714620"/>
              <a:chExt cx="500066" cy="714380"/>
            </a:xfrm>
          </p:grpSpPr>
          <p:sp>
            <p:nvSpPr>
              <p:cNvPr id="52" name="Rectangle 51"/>
              <p:cNvSpPr/>
              <p:nvPr/>
            </p:nvSpPr>
            <p:spPr>
              <a:xfrm>
                <a:off x="928662" y="2714620"/>
                <a:ext cx="71438" cy="71438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1000100" y="2714620"/>
                <a:ext cx="71438" cy="71438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1071538" y="2714620"/>
                <a:ext cx="71438" cy="71438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5" name="Rectangle 54"/>
              <p:cNvSpPr/>
              <p:nvPr/>
            </p:nvSpPr>
            <p:spPr>
              <a:xfrm>
                <a:off x="1142976" y="2714620"/>
                <a:ext cx="71438" cy="71438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1214414" y="2714620"/>
                <a:ext cx="71438" cy="71438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1285852" y="2714620"/>
                <a:ext cx="71438" cy="71438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1357290" y="2714620"/>
                <a:ext cx="71438" cy="71438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48" name="Group 39"/>
            <p:cNvGrpSpPr/>
            <p:nvPr/>
          </p:nvGrpSpPr>
          <p:grpSpPr>
            <a:xfrm>
              <a:off x="1643042" y="3071810"/>
              <a:ext cx="642942" cy="71438"/>
              <a:chOff x="1643042" y="3071810"/>
              <a:chExt cx="642942" cy="71438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1643042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1928794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2214546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59" name="Group 58"/>
          <p:cNvGrpSpPr/>
          <p:nvPr/>
        </p:nvGrpSpPr>
        <p:grpSpPr>
          <a:xfrm>
            <a:off x="5286380" y="2214554"/>
            <a:ext cx="1357322" cy="714380"/>
            <a:chOff x="928662" y="2714620"/>
            <a:chExt cx="1357322" cy="714380"/>
          </a:xfrm>
        </p:grpSpPr>
        <p:grpSp>
          <p:nvGrpSpPr>
            <p:cNvPr id="60" name="Group 19"/>
            <p:cNvGrpSpPr/>
            <p:nvPr/>
          </p:nvGrpSpPr>
          <p:grpSpPr>
            <a:xfrm>
              <a:off x="928662" y="2714620"/>
              <a:ext cx="500066" cy="714380"/>
              <a:chOff x="928662" y="2714620"/>
              <a:chExt cx="500066" cy="714380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928662" y="2714620"/>
                <a:ext cx="71438" cy="71438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1000100" y="2714620"/>
                <a:ext cx="71438" cy="71438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7" name="Rectangle 66"/>
              <p:cNvSpPr/>
              <p:nvPr/>
            </p:nvSpPr>
            <p:spPr>
              <a:xfrm>
                <a:off x="1071538" y="2714620"/>
                <a:ext cx="71438" cy="71438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8" name="Rectangle 67"/>
              <p:cNvSpPr/>
              <p:nvPr/>
            </p:nvSpPr>
            <p:spPr>
              <a:xfrm>
                <a:off x="1142976" y="2714620"/>
                <a:ext cx="71438" cy="71438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1214414" y="2714620"/>
                <a:ext cx="71438" cy="71438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1285852" y="2714620"/>
                <a:ext cx="71438" cy="71438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1" name="Rectangle 70"/>
              <p:cNvSpPr/>
              <p:nvPr/>
            </p:nvSpPr>
            <p:spPr>
              <a:xfrm>
                <a:off x="1357290" y="2714620"/>
                <a:ext cx="71438" cy="71438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61" name="Group 39"/>
            <p:cNvGrpSpPr/>
            <p:nvPr/>
          </p:nvGrpSpPr>
          <p:grpSpPr>
            <a:xfrm>
              <a:off x="1643042" y="3071810"/>
              <a:ext cx="642942" cy="71438"/>
              <a:chOff x="1643042" y="3071810"/>
              <a:chExt cx="642942" cy="71438"/>
            </a:xfrm>
          </p:grpSpPr>
          <p:sp>
            <p:nvSpPr>
              <p:cNvPr id="62" name="Oval 61"/>
              <p:cNvSpPr/>
              <p:nvPr/>
            </p:nvSpPr>
            <p:spPr>
              <a:xfrm>
                <a:off x="1643042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1928794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2214546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72" name="Group 71"/>
          <p:cNvGrpSpPr/>
          <p:nvPr/>
        </p:nvGrpSpPr>
        <p:grpSpPr>
          <a:xfrm>
            <a:off x="7429520" y="2214554"/>
            <a:ext cx="1357322" cy="714380"/>
            <a:chOff x="928662" y="2714620"/>
            <a:chExt cx="1357322" cy="714380"/>
          </a:xfrm>
        </p:grpSpPr>
        <p:grpSp>
          <p:nvGrpSpPr>
            <p:cNvPr id="73" name="Group 19"/>
            <p:cNvGrpSpPr/>
            <p:nvPr/>
          </p:nvGrpSpPr>
          <p:grpSpPr>
            <a:xfrm>
              <a:off x="928662" y="2714620"/>
              <a:ext cx="500066" cy="714380"/>
              <a:chOff x="928662" y="2714620"/>
              <a:chExt cx="500066" cy="714380"/>
            </a:xfrm>
          </p:grpSpPr>
          <p:sp>
            <p:nvSpPr>
              <p:cNvPr id="78" name="Rectangle 77"/>
              <p:cNvSpPr/>
              <p:nvPr/>
            </p:nvSpPr>
            <p:spPr>
              <a:xfrm>
                <a:off x="928662" y="2714620"/>
                <a:ext cx="71438" cy="71438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1000100" y="2714620"/>
                <a:ext cx="71438" cy="71438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1071538" y="2714620"/>
                <a:ext cx="71438" cy="71438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1142976" y="2714620"/>
                <a:ext cx="71438" cy="71438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2" name="Rectangle 81"/>
              <p:cNvSpPr/>
              <p:nvPr/>
            </p:nvSpPr>
            <p:spPr>
              <a:xfrm>
                <a:off x="1214414" y="2714620"/>
                <a:ext cx="71438" cy="71438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3" name="Rectangle 82"/>
              <p:cNvSpPr/>
              <p:nvPr/>
            </p:nvSpPr>
            <p:spPr>
              <a:xfrm>
                <a:off x="1285852" y="2714620"/>
                <a:ext cx="71438" cy="71438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4" name="Rectangle 83"/>
              <p:cNvSpPr/>
              <p:nvPr/>
            </p:nvSpPr>
            <p:spPr>
              <a:xfrm>
                <a:off x="1357290" y="2714620"/>
                <a:ext cx="71438" cy="71438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74" name="Group 39"/>
            <p:cNvGrpSpPr/>
            <p:nvPr/>
          </p:nvGrpSpPr>
          <p:grpSpPr>
            <a:xfrm>
              <a:off x="1643042" y="3071810"/>
              <a:ext cx="642942" cy="71438"/>
              <a:chOff x="1643042" y="3071810"/>
              <a:chExt cx="642942" cy="7143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1643042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1928794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2214546" y="3071810"/>
                <a:ext cx="71438" cy="7143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85" name="Left-Right Arrow 84"/>
          <p:cNvSpPr/>
          <p:nvPr/>
        </p:nvSpPr>
        <p:spPr>
          <a:xfrm>
            <a:off x="928662" y="3000372"/>
            <a:ext cx="2143140" cy="357190"/>
          </a:xfrm>
          <a:prstGeom prst="leftRightArrow">
            <a:avLst>
              <a:gd name="adj1" fmla="val 65673"/>
              <a:gd name="adj2" fmla="val 11970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Frame time 125</a:t>
            </a:r>
            <a:r>
              <a:rPr lang="el-GR" sz="1400" dirty="0" smtClean="0"/>
              <a:t>μ</a:t>
            </a:r>
            <a:r>
              <a:rPr lang="en-GB" sz="1400" dirty="0" smtClean="0"/>
              <a:t>s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if you don’t always need to send?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Imagine machines send with 25% chance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Called “Statistical Multiplexing”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pic>
        <p:nvPicPr>
          <p:cNvPr id="6" name="Picture 5" descr="foo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81136"/>
            <a:ext cx="2918848" cy="2190937"/>
          </a:xfrm>
          <a:prstGeom prst="rect">
            <a:avLst/>
          </a:prstGeom>
        </p:spPr>
      </p:pic>
      <p:pic>
        <p:nvPicPr>
          <p:cNvPr id="7" name="Picture 6" descr="foo.e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2881136"/>
            <a:ext cx="2918848" cy="2190937"/>
          </a:xfrm>
          <a:prstGeom prst="rect">
            <a:avLst/>
          </a:prstGeom>
        </p:spPr>
      </p:pic>
      <p:pic>
        <p:nvPicPr>
          <p:cNvPr id="8" name="Picture 7" descr="foo.em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5152" y="2881136"/>
            <a:ext cx="2918848" cy="219093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2910" y="2523946"/>
            <a:ext cx="16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1 sender at 25%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786182" y="2523946"/>
            <a:ext cx="1892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10 senders at 25%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15140" y="2511804"/>
            <a:ext cx="2009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100 senders at 25%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-32" y="27860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000364" y="278605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000760" y="2786058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100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0" y="47148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3143240" y="464344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6143636" y="464344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1214414" y="4929198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Time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4357686" y="4929198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Time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7429520" y="4929198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Time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Send when something to send</a:t>
            </a:r>
            <a:endParaRPr lang="en-GB" dirty="0"/>
          </a:p>
        </p:txBody>
      </p:sp>
      <p:sp>
        <p:nvSpPr>
          <p:cNvPr id="20" name="Content Placeholder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Sending at any time means must label what was sent</a:t>
            </a:r>
          </a:p>
          <a:p>
            <a:r>
              <a:rPr lang="en-GB" b="1" dirty="0" smtClean="0"/>
              <a:t>That’s what a packet is: label plus data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grpSp>
        <p:nvGrpSpPr>
          <p:cNvPr id="19" name="Group 18"/>
          <p:cNvGrpSpPr/>
          <p:nvPr/>
        </p:nvGrpSpPr>
        <p:grpSpPr>
          <a:xfrm>
            <a:off x="785786" y="4071942"/>
            <a:ext cx="7215238" cy="714380"/>
            <a:chOff x="928662" y="2000240"/>
            <a:chExt cx="7215238" cy="714380"/>
          </a:xfrm>
        </p:grpSpPr>
        <p:sp>
          <p:nvSpPr>
            <p:cNvPr id="12" name="Rectangle 11"/>
            <p:cNvSpPr/>
            <p:nvPr/>
          </p:nvSpPr>
          <p:spPr>
            <a:xfrm>
              <a:off x="928662" y="2000240"/>
              <a:ext cx="500066" cy="71438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4</a:t>
              </a:r>
              <a:endParaRPr lang="en-GB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500166" y="2000240"/>
              <a:ext cx="285752" cy="7143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3</a:t>
              </a:r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857356" y="2000240"/>
              <a:ext cx="2000264" cy="7143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12</a:t>
              </a:r>
              <a:endParaRPr lang="en-GB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929058" y="2000240"/>
              <a:ext cx="571504" cy="71438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7</a:t>
              </a:r>
              <a:endParaRPr lang="en-GB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2000" y="2000240"/>
              <a:ext cx="1785950" cy="71438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9</a:t>
              </a:r>
              <a:endParaRPr lang="en-GB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429388" y="2000240"/>
              <a:ext cx="285752" cy="71438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1</a:t>
              </a:r>
              <a:endParaRPr lang="en-GB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786578" y="2000240"/>
              <a:ext cx="1357322" cy="71438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/>
                <a:t>6</a:t>
              </a: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27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1428728" y="1428736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Ethernet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Local Area Network (LAN)</a:t>
            </a:r>
          </a:p>
          <a:p>
            <a:r>
              <a:rPr lang="en-GB" dirty="0" smtClean="0"/>
              <a:t>Based on packets</a:t>
            </a:r>
          </a:p>
          <a:p>
            <a:pPr lvl="1"/>
            <a:r>
              <a:rPr lang="en-GB" dirty="0" smtClean="0"/>
              <a:t>Header of 14 bytes</a:t>
            </a:r>
          </a:p>
          <a:p>
            <a:pPr lvl="1"/>
            <a:r>
              <a:rPr lang="en-GB" dirty="0" smtClean="0"/>
              <a:t>Payload of up to 1500 bytes</a:t>
            </a:r>
          </a:p>
          <a:p>
            <a:r>
              <a:rPr lang="en-GB" dirty="0" smtClean="0"/>
              <a:t>Has 6 byte addresses</a:t>
            </a:r>
          </a:p>
          <a:p>
            <a:pPr lvl="1"/>
            <a:r>
              <a:rPr lang="en-GB" dirty="0" smtClean="0"/>
              <a:t>Written as hex numbers: 00-15-c5-59-cf-bb</a:t>
            </a:r>
          </a:p>
          <a:p>
            <a:pPr lvl="1"/>
            <a:r>
              <a:rPr lang="en-GB" dirty="0" smtClean="0"/>
              <a:t>Permanent part of your computer</a:t>
            </a:r>
          </a:p>
          <a:p>
            <a:pPr lvl="1"/>
            <a:r>
              <a:rPr lang="en-GB" dirty="0" smtClean="0"/>
              <a:t>Header has source and destination addresses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28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5" name="Picture 3" descr="IMG_038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>
          <a:xfrm>
            <a:off x="1571625" y="1785938"/>
            <a:ext cx="6000749" cy="4500562"/>
          </a:xfrm>
        </p:spPr>
      </p:pic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An Ethernet Card</a:t>
            </a:r>
            <a:endParaRPr lang="en-GB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0A669C-BA4F-4D96-9F5A-BD611202E447}" type="slidenum">
              <a:rPr lang="en-GB" smtClean="0"/>
              <a:pPr/>
              <a:t>29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177156" name="AutoShape 4"/>
          <p:cNvSpPr>
            <a:spLocks noChangeArrowheads="1"/>
          </p:cNvSpPr>
          <p:nvPr/>
        </p:nvSpPr>
        <p:spPr bwMode="auto">
          <a:xfrm>
            <a:off x="5940425" y="5876925"/>
            <a:ext cx="1728788" cy="360363"/>
          </a:xfrm>
          <a:prstGeom prst="wedgeRoundRectCallout">
            <a:avLst>
              <a:gd name="adj1" fmla="val -62087"/>
              <a:gd name="adj2" fmla="val -178618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PCI connector</a:t>
            </a:r>
          </a:p>
        </p:txBody>
      </p:sp>
      <p:sp>
        <p:nvSpPr>
          <p:cNvPr id="177157" name="AutoShape 5"/>
          <p:cNvSpPr>
            <a:spLocks noChangeArrowheads="1"/>
          </p:cNvSpPr>
          <p:nvPr/>
        </p:nvSpPr>
        <p:spPr bwMode="auto">
          <a:xfrm>
            <a:off x="6877050" y="5013325"/>
            <a:ext cx="1366838" cy="647700"/>
          </a:xfrm>
          <a:prstGeom prst="wedgeRoundRectCallout">
            <a:avLst>
              <a:gd name="adj1" fmla="val -110122"/>
              <a:gd name="adj2" fmla="val -100543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Socket for boot ROM</a:t>
            </a:r>
          </a:p>
        </p:txBody>
      </p:sp>
      <p:sp>
        <p:nvSpPr>
          <p:cNvPr id="177158" name="AutoShape 6"/>
          <p:cNvSpPr>
            <a:spLocks noChangeArrowheads="1"/>
          </p:cNvSpPr>
          <p:nvPr/>
        </p:nvSpPr>
        <p:spPr bwMode="auto">
          <a:xfrm>
            <a:off x="5429256" y="3714752"/>
            <a:ext cx="2016125" cy="428628"/>
          </a:xfrm>
          <a:prstGeom prst="wedgeRoundRectCallout">
            <a:avLst>
              <a:gd name="adj1" fmla="val -80000"/>
              <a:gd name="adj2" fmla="val 141852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Ethernet </a:t>
            </a: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chip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7159" name="AutoShape 7"/>
          <p:cNvSpPr>
            <a:spLocks noChangeArrowheads="1"/>
          </p:cNvSpPr>
          <p:nvPr/>
        </p:nvSpPr>
        <p:spPr bwMode="auto">
          <a:xfrm>
            <a:off x="3924300" y="3354390"/>
            <a:ext cx="792163" cy="360362"/>
          </a:xfrm>
          <a:prstGeom prst="wedgeRoundRectCallout">
            <a:avLst>
              <a:gd name="adj1" fmla="val -12727"/>
              <a:gd name="adj2" fmla="val 222245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Clock</a:t>
            </a:r>
          </a:p>
        </p:txBody>
      </p:sp>
      <p:sp>
        <p:nvSpPr>
          <p:cNvPr id="177160" name="AutoShape 8"/>
          <p:cNvSpPr>
            <a:spLocks noChangeArrowheads="1"/>
          </p:cNvSpPr>
          <p:nvPr/>
        </p:nvSpPr>
        <p:spPr bwMode="auto">
          <a:xfrm>
            <a:off x="3348038" y="5734050"/>
            <a:ext cx="1008062" cy="360363"/>
          </a:xfrm>
          <a:prstGeom prst="wedgeRoundRectCallout">
            <a:avLst>
              <a:gd name="adj1" fmla="val -15629"/>
              <a:gd name="adj2" fmla="val -327299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isolator</a:t>
            </a:r>
          </a:p>
        </p:txBody>
      </p:sp>
      <p:sp>
        <p:nvSpPr>
          <p:cNvPr id="177161" name="AutoShape 9"/>
          <p:cNvSpPr>
            <a:spLocks noChangeArrowheads="1"/>
          </p:cNvSpPr>
          <p:nvPr/>
        </p:nvSpPr>
        <p:spPr bwMode="auto">
          <a:xfrm>
            <a:off x="1116013" y="4652963"/>
            <a:ext cx="1296987" cy="647700"/>
          </a:xfrm>
          <a:prstGeom prst="wedgeRoundRectCallout">
            <a:avLst>
              <a:gd name="adj1" fmla="val 99083"/>
              <a:gd name="adj2" fmla="val -20588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 cable connector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packets are sent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Imagine the network as a pipe … </a:t>
            </a:r>
          </a:p>
          <a:p>
            <a:r>
              <a:rPr lang="en-GB"/>
              <a:t>… and the packet being poured in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C1C90BA-F21F-4ADF-852C-256878AC1C4D}" type="slidenum">
              <a:rPr lang="en-GB"/>
              <a:pPr/>
              <a:t>30</a:t>
            </a:fld>
            <a:endParaRPr lang="en-GB"/>
          </a:p>
        </p:txBody>
      </p:sp>
      <p:sp>
        <p:nvSpPr>
          <p:cNvPr id="178183" name="Line 7"/>
          <p:cNvSpPr>
            <a:spLocks noChangeShapeType="1"/>
          </p:cNvSpPr>
          <p:nvPr/>
        </p:nvSpPr>
        <p:spPr bwMode="auto">
          <a:xfrm>
            <a:off x="971550" y="4356109"/>
            <a:ext cx="6480175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8184" name="Line 8"/>
          <p:cNvSpPr>
            <a:spLocks noChangeShapeType="1"/>
          </p:cNvSpPr>
          <p:nvPr/>
        </p:nvSpPr>
        <p:spPr bwMode="auto">
          <a:xfrm>
            <a:off x="1042988" y="4572009"/>
            <a:ext cx="63373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8185" name="Rectangle 9"/>
          <p:cNvSpPr>
            <a:spLocks noChangeArrowheads="1"/>
          </p:cNvSpPr>
          <p:nvPr/>
        </p:nvSpPr>
        <p:spPr bwMode="auto">
          <a:xfrm>
            <a:off x="971550" y="4427547"/>
            <a:ext cx="3240088" cy="287337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8186" name="Rectangle 10"/>
          <p:cNvSpPr>
            <a:spLocks noChangeArrowheads="1"/>
          </p:cNvSpPr>
          <p:nvPr/>
        </p:nvSpPr>
        <p:spPr bwMode="auto">
          <a:xfrm>
            <a:off x="4211638" y="4427547"/>
            <a:ext cx="3240087" cy="287337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8187" name="Line 11"/>
          <p:cNvSpPr>
            <a:spLocks noChangeShapeType="1"/>
          </p:cNvSpPr>
          <p:nvPr/>
        </p:nvSpPr>
        <p:spPr bwMode="auto">
          <a:xfrm>
            <a:off x="4140200" y="4211647"/>
            <a:ext cx="0" cy="360362"/>
          </a:xfrm>
          <a:prstGeom prst="line">
            <a:avLst/>
          </a:prstGeom>
          <a:noFill/>
          <a:ln w="76200" cap="sq">
            <a:solidFill>
              <a:srgbClr val="FF99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178188" name="Picture 12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2525" y="3116272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8189" name="Picture 13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7275" y="3073409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8190" name="Picture 14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7250" y="3149609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5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06358E-6 L -0.4842 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06358E-6 L 0.48438 0.0002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5" grpId="0" animBg="1"/>
      <p:bldP spid="178186" grpId="0" animBg="1"/>
      <p:bldP spid="17818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How packets are sent (continued)</a:t>
            </a:r>
          </a:p>
        </p:txBody>
      </p:sp>
      <p:sp>
        <p:nvSpPr>
          <p:cNvPr id="181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 what happens if two computers try to send at the same time?</a:t>
            </a:r>
          </a:p>
        </p:txBody>
      </p:sp>
      <p:sp>
        <p:nvSpPr>
          <p:cNvPr id="17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8924D74-37D0-45AC-BA16-27B90D30C02E}" type="slidenum">
              <a:rPr lang="en-GB"/>
              <a:pPr/>
              <a:t>31</a:t>
            </a:fld>
            <a:endParaRPr lang="en-GB"/>
          </a:p>
        </p:txBody>
      </p:sp>
      <p:sp>
        <p:nvSpPr>
          <p:cNvPr id="181255" name="Line 7"/>
          <p:cNvSpPr>
            <a:spLocks noChangeShapeType="1"/>
          </p:cNvSpPr>
          <p:nvPr/>
        </p:nvSpPr>
        <p:spPr bwMode="auto">
          <a:xfrm>
            <a:off x="971550" y="4413262"/>
            <a:ext cx="6480175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1256" name="Line 8"/>
          <p:cNvSpPr>
            <a:spLocks noChangeShapeType="1"/>
          </p:cNvSpPr>
          <p:nvPr/>
        </p:nvSpPr>
        <p:spPr bwMode="auto">
          <a:xfrm>
            <a:off x="1042988" y="4629162"/>
            <a:ext cx="6337300" cy="0"/>
          </a:xfrm>
          <a:prstGeom prst="line">
            <a:avLst/>
          </a:prstGeom>
          <a:noFill/>
          <a:ln w="38100" cap="sq">
            <a:solidFill>
              <a:schemeClr val="hlink"/>
            </a:solidFill>
            <a:round/>
            <a:headEnd type="none" w="sm" len="sm"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1042988" y="4987937"/>
            <a:ext cx="6337300" cy="0"/>
          </a:xfrm>
          <a:prstGeom prst="line">
            <a:avLst/>
          </a:prstGeom>
          <a:noFill/>
          <a:ln w="38100" cap="sq">
            <a:solidFill>
              <a:schemeClr val="folHlink"/>
            </a:solidFill>
            <a:round/>
            <a:headEnd type="none" w="sm" len="sm"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1258" name="Rectangle 10"/>
          <p:cNvSpPr>
            <a:spLocks noChangeArrowheads="1"/>
          </p:cNvSpPr>
          <p:nvPr/>
        </p:nvSpPr>
        <p:spPr bwMode="auto">
          <a:xfrm>
            <a:off x="971550" y="4484700"/>
            <a:ext cx="720725" cy="287337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1259" name="Rectangle 11"/>
          <p:cNvSpPr>
            <a:spLocks noChangeArrowheads="1"/>
          </p:cNvSpPr>
          <p:nvPr/>
        </p:nvSpPr>
        <p:spPr bwMode="auto">
          <a:xfrm>
            <a:off x="1692275" y="4484700"/>
            <a:ext cx="5759450" cy="287337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1260" name="Rectangle 12"/>
          <p:cNvSpPr>
            <a:spLocks noChangeArrowheads="1"/>
          </p:cNvSpPr>
          <p:nvPr/>
        </p:nvSpPr>
        <p:spPr bwMode="auto">
          <a:xfrm>
            <a:off x="971550" y="4845062"/>
            <a:ext cx="5761038" cy="287338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6732588" y="4845062"/>
            <a:ext cx="719137" cy="287338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GB"/>
          </a:p>
        </p:txBody>
      </p:sp>
      <p:pic>
        <p:nvPicPr>
          <p:cNvPr id="181262" name="Picture 14" descr="MCBD07308_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4484700"/>
            <a:ext cx="1827212" cy="658812"/>
          </a:xfrm>
          <a:prstGeom prst="rect">
            <a:avLst/>
          </a:prstGeom>
          <a:noFill/>
        </p:spPr>
      </p:pic>
      <p:sp>
        <p:nvSpPr>
          <p:cNvPr id="181263" name="Line 15"/>
          <p:cNvSpPr>
            <a:spLocks noChangeShapeType="1"/>
          </p:cNvSpPr>
          <p:nvPr/>
        </p:nvSpPr>
        <p:spPr bwMode="auto">
          <a:xfrm>
            <a:off x="6659563" y="4268800"/>
            <a:ext cx="0" cy="719137"/>
          </a:xfrm>
          <a:prstGeom prst="line">
            <a:avLst/>
          </a:prstGeom>
          <a:noFill/>
          <a:ln w="76200" cap="sq">
            <a:solidFill>
              <a:schemeClr val="folHlink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1264" name="Line 16"/>
          <p:cNvSpPr>
            <a:spLocks noChangeShapeType="1"/>
          </p:cNvSpPr>
          <p:nvPr/>
        </p:nvSpPr>
        <p:spPr bwMode="auto">
          <a:xfrm>
            <a:off x="1835150" y="4268800"/>
            <a:ext cx="0" cy="360362"/>
          </a:xfrm>
          <a:prstGeom prst="line">
            <a:avLst/>
          </a:prstGeom>
          <a:noFill/>
          <a:ln w="76200" cap="sq">
            <a:solidFill>
              <a:schemeClr val="hlink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181265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2850" y="3046425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81266" name="Picture 18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5063" y="3028962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81267" name="Picture 19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5038" y="3062300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1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1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65365 0.00023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0.70868 0.00023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1812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-0.80902 -0.00023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1812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76406 1.11111E-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8" grpId="0" animBg="1"/>
      <p:bldP spid="181259" grpId="0" animBg="1"/>
      <p:bldP spid="181260" grpId="0" animBg="1"/>
      <p:bldP spid="181261" grpId="0" animBg="1"/>
      <p:bldP spid="181263" grpId="0" animBg="1"/>
      <p:bldP spid="18126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Dealing with contention (1)</a:t>
            </a:r>
            <a:endParaRPr lang="en-GB" dirty="0"/>
          </a:p>
        </p:txBody>
      </p:sp>
      <p:sp>
        <p:nvSpPr>
          <p:cNvPr id="182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Solved with “media </a:t>
            </a:r>
            <a:r>
              <a:rPr lang="en-GB" dirty="0"/>
              <a:t>access control” (MAC)</a:t>
            </a:r>
          </a:p>
          <a:p>
            <a:pPr lvl="1"/>
            <a:r>
              <a:rPr lang="en-GB" dirty="0" smtClean="0"/>
              <a:t>Control when computers </a:t>
            </a:r>
            <a:r>
              <a:rPr lang="en-GB" dirty="0"/>
              <a:t>send </a:t>
            </a:r>
            <a:r>
              <a:rPr lang="en-GB" dirty="0" smtClean="0"/>
              <a:t>packets </a:t>
            </a:r>
            <a:r>
              <a:rPr lang="en-GB" dirty="0"/>
              <a:t>so that they do not collide.</a:t>
            </a:r>
          </a:p>
          <a:p>
            <a:r>
              <a:rPr lang="en-GB" dirty="0"/>
              <a:t>A bit like conversation when two people start talking at once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Wait for a while and try sending again</a:t>
            </a:r>
          </a:p>
          <a:p>
            <a:pPr lvl="1"/>
            <a:r>
              <a:rPr lang="en-GB" dirty="0" smtClean="0"/>
              <a:t>If collision happens again, wait for longer, ...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FCDE93-3770-46DC-9B1C-0EC6EDDBD6FD}" type="slidenum">
              <a:rPr lang="en-GB"/>
              <a:pPr/>
              <a:t>32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Dealing with contention (2)</a:t>
            </a:r>
            <a:endParaRPr lang="en-GB" dirty="0"/>
          </a:p>
        </p:txBody>
      </p:sp>
      <p:sp>
        <p:nvSpPr>
          <p:cNvPr id="28" name="Content Placeholder 27"/>
          <p:cNvSpPr>
            <a:spLocks noGrp="1"/>
          </p:cNvSpPr>
          <p:nvPr>
            <p:ph sz="half" idx="1"/>
          </p:nvPr>
        </p:nvSpPr>
        <p:spPr>
          <a:xfrm>
            <a:off x="457200" y="1785927"/>
            <a:ext cx="4038600" cy="785818"/>
          </a:xfrm>
        </p:spPr>
        <p:txBody>
          <a:bodyPr/>
          <a:lstStyle/>
          <a:p>
            <a:r>
              <a:rPr lang="en-GB" dirty="0" smtClean="0"/>
              <a:t>Replace this</a:t>
            </a:r>
            <a:endParaRPr lang="en-GB" dirty="0"/>
          </a:p>
        </p:txBody>
      </p:sp>
      <p:sp>
        <p:nvSpPr>
          <p:cNvPr id="29" name="Content Placeholder 28"/>
          <p:cNvSpPr>
            <a:spLocks noGrp="1"/>
          </p:cNvSpPr>
          <p:nvPr>
            <p:ph sz="half" idx="2"/>
          </p:nvPr>
        </p:nvSpPr>
        <p:spPr>
          <a:xfrm>
            <a:off x="4648200" y="1785927"/>
            <a:ext cx="4038600" cy="785818"/>
          </a:xfrm>
        </p:spPr>
        <p:txBody>
          <a:bodyPr/>
          <a:lstStyle/>
          <a:p>
            <a:r>
              <a:rPr lang="en-GB" dirty="0" smtClean="0"/>
              <a:t>With “switches”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33</a:t>
            </a:fld>
            <a:endParaRPr lang="en-GB"/>
          </a:p>
        </p:txBody>
      </p:sp>
      <p:pic>
        <p:nvPicPr>
          <p:cNvPr id="7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14818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1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4214818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2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4214818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3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214818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4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496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5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5944" y="2857496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6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857496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857496"/>
            <a:ext cx="645910" cy="571504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cxnSp>
        <p:nvCxnSpPr>
          <p:cNvPr id="19" name="Straight Connector 18"/>
          <p:cNvCxnSpPr/>
          <p:nvPr/>
        </p:nvCxnSpPr>
        <p:spPr>
          <a:xfrm>
            <a:off x="285720" y="3786190"/>
            <a:ext cx="321471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4" idx="2"/>
            <a:endCxn id="7" idx="0"/>
          </p:cNvCxnSpPr>
          <p:nvPr/>
        </p:nvCxnSpPr>
        <p:spPr>
          <a:xfrm rot="5400000">
            <a:off x="287204" y="3821909"/>
            <a:ext cx="78581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5" idx="2"/>
            <a:endCxn id="11" idx="0"/>
          </p:cNvCxnSpPr>
          <p:nvPr/>
        </p:nvCxnSpPr>
        <p:spPr>
          <a:xfrm rot="5400000">
            <a:off x="1074506" y="3820425"/>
            <a:ext cx="785818" cy="296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6" idx="2"/>
            <a:endCxn id="12" idx="0"/>
          </p:cNvCxnSpPr>
          <p:nvPr/>
        </p:nvCxnSpPr>
        <p:spPr>
          <a:xfrm rot="5400000">
            <a:off x="1858840" y="3821909"/>
            <a:ext cx="78581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7" idx="2"/>
            <a:endCxn id="13" idx="0"/>
          </p:cNvCxnSpPr>
          <p:nvPr/>
        </p:nvCxnSpPr>
        <p:spPr>
          <a:xfrm rot="5400000">
            <a:off x="2644658" y="3821909"/>
            <a:ext cx="78581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5" name="Group 64"/>
          <p:cNvGrpSpPr/>
          <p:nvPr/>
        </p:nvGrpSpPr>
        <p:grpSpPr>
          <a:xfrm>
            <a:off x="4500562" y="2714620"/>
            <a:ext cx="3503430" cy="3429024"/>
            <a:chOff x="4500562" y="2714620"/>
            <a:chExt cx="3503430" cy="3429024"/>
          </a:xfrm>
        </p:grpSpPr>
        <p:pic>
          <p:nvPicPr>
            <p:cNvPr id="30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286512" y="3643314"/>
              <a:ext cx="1000125" cy="590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072066" y="4429132"/>
              <a:ext cx="1000125" cy="590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1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00562" y="557214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2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86380" y="557214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3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72198" y="557214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4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58016" y="557214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5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000628" y="271462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6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89414" y="271462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7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72264" y="271462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8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58082" y="2714620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cxnSp>
          <p:nvCxnSpPr>
            <p:cNvPr id="40" name="Straight Connector 39"/>
            <p:cNvCxnSpPr>
              <a:stCxn id="31" idx="0"/>
            </p:cNvCxnSpPr>
            <p:nvPr/>
          </p:nvCxnSpPr>
          <p:spPr>
            <a:xfrm rot="5400000" flipH="1" flipV="1">
              <a:off x="4662039" y="5019238"/>
              <a:ext cx="714380" cy="39142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16200000" flipV="1">
              <a:off x="5197825" y="5160629"/>
              <a:ext cx="714380" cy="10864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33" idx="0"/>
            </p:cNvCxnSpPr>
            <p:nvPr/>
          </p:nvCxnSpPr>
          <p:spPr>
            <a:xfrm rot="16200000" flipV="1">
              <a:off x="5769329" y="4946315"/>
              <a:ext cx="642942" cy="60870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0800000">
              <a:off x="5929323" y="4857760"/>
              <a:ext cx="1251649" cy="71438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35" idx="2"/>
            </p:cNvCxnSpPr>
            <p:nvPr/>
          </p:nvCxnSpPr>
          <p:spPr>
            <a:xfrm rot="16200000" flipH="1">
              <a:off x="5626452" y="2983254"/>
              <a:ext cx="571504" cy="1177243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36" idx="2"/>
            </p:cNvCxnSpPr>
            <p:nvPr/>
          </p:nvCxnSpPr>
          <p:spPr>
            <a:xfrm rot="16200000" flipH="1">
              <a:off x="6128002" y="3270490"/>
              <a:ext cx="500068" cy="53133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37" idx="2"/>
            </p:cNvCxnSpPr>
            <p:nvPr/>
          </p:nvCxnSpPr>
          <p:spPr>
            <a:xfrm rot="5400000">
              <a:off x="6590865" y="3481838"/>
              <a:ext cx="500068" cy="10864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38" idx="2"/>
            </p:cNvCxnSpPr>
            <p:nvPr/>
          </p:nvCxnSpPr>
          <p:spPr>
            <a:xfrm rot="5400000">
              <a:off x="7126650" y="3303243"/>
              <a:ext cx="571506" cy="537269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10800000" flipV="1">
              <a:off x="5929322" y="4143380"/>
              <a:ext cx="642942" cy="50006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5211234" y="3857628"/>
            <a:ext cx="2789790" cy="928694"/>
            <a:chOff x="5211234" y="3857628"/>
            <a:chExt cx="2789790" cy="928694"/>
          </a:xfrm>
        </p:grpSpPr>
        <p:cxnSp>
          <p:nvCxnSpPr>
            <p:cNvPr id="37" name="Straight Connector 36"/>
            <p:cNvCxnSpPr>
              <a:endCxn id="23" idx="0"/>
            </p:cNvCxnSpPr>
            <p:nvPr/>
          </p:nvCxnSpPr>
          <p:spPr>
            <a:xfrm rot="5400000">
              <a:off x="5041379" y="4098923"/>
              <a:ext cx="772049" cy="43233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16200000" flipH="1">
              <a:off x="6181211" y="4252393"/>
              <a:ext cx="928694" cy="13916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7359938" y="4073798"/>
              <a:ext cx="785818" cy="49635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Dealing with contention (2)</a:t>
            </a:r>
            <a:endParaRPr lang="en-GB" dirty="0"/>
          </a:p>
        </p:txBody>
      </p:sp>
      <p:sp>
        <p:nvSpPr>
          <p:cNvPr id="106519" name="Rectangle 2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Switches provide a similar interface by learning where machines are</a:t>
            </a:r>
            <a:br>
              <a:rPr lang="en-GB" dirty="0" smtClean="0"/>
            </a:br>
            <a:endParaRPr lang="en-GB" dirty="0" smtClean="0"/>
          </a:p>
          <a:p>
            <a:pPr>
              <a:buNone/>
            </a:pPr>
            <a:r>
              <a:rPr lang="en-GB" dirty="0" smtClean="0">
                <a:solidFill>
                  <a:schemeClr val="accent1"/>
                </a:solidFill>
              </a:rPr>
              <a:t>Consider this network</a:t>
            </a:r>
          </a:p>
          <a:p>
            <a:r>
              <a:rPr lang="en-GB" dirty="0" smtClean="0"/>
              <a:t>A sends a packet to C</a:t>
            </a:r>
          </a:p>
          <a:p>
            <a:pPr lvl="1"/>
            <a:r>
              <a:rPr lang="en-GB" dirty="0" smtClean="0"/>
              <a:t>S learns where A is</a:t>
            </a:r>
          </a:p>
          <a:p>
            <a:pPr lvl="1"/>
            <a:r>
              <a:rPr lang="en-GB" dirty="0" smtClean="0"/>
              <a:t>Floods for C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2" name="Date Placeholder 3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7D460E5-8620-4701-BA01-8CED9F26C935}" type="slidenum">
              <a:rPr lang="en-GB" smtClean="0"/>
              <a:pPr/>
              <a:t>34</a:t>
            </a:fld>
            <a:endParaRPr lang="en-GB"/>
          </a:p>
        </p:txBody>
      </p:sp>
      <p:sp>
        <p:nvSpPr>
          <p:cNvPr id="35" name="Footer Placeholder 3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grpSp>
        <p:nvGrpSpPr>
          <p:cNvPr id="2" name="Group 44"/>
          <p:cNvGrpSpPr/>
          <p:nvPr/>
        </p:nvGrpSpPr>
        <p:grpSpPr>
          <a:xfrm>
            <a:off x="4563533" y="3183467"/>
            <a:ext cx="4377267" cy="2999376"/>
            <a:chOff x="4563533" y="3183467"/>
            <a:chExt cx="4377267" cy="2999376"/>
          </a:xfrm>
        </p:grpSpPr>
        <p:pic>
          <p:nvPicPr>
            <p:cNvPr id="23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3533" y="4701117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24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72200" y="4701116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25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45400" y="4633384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sp>
          <p:nvSpPr>
            <p:cNvPr id="26" name="TextBox 25"/>
            <p:cNvSpPr txBox="1"/>
            <p:nvPr/>
          </p:nvSpPr>
          <p:spPr>
            <a:xfrm>
              <a:off x="5147733" y="5757333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A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04000" y="5774266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B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44933" y="5782733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C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477942" y="3183467"/>
              <a:ext cx="2125133" cy="770466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Switch “S”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435592" y="3674529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  <a:latin typeface="+mn-lt"/>
              </a:rPr>
              <a:t>A</a:t>
            </a:r>
            <a:endParaRPr lang="en-GB" b="1" dirty="0">
              <a:solidFill>
                <a:schemeClr val="accent6"/>
              </a:solidFill>
              <a:latin typeface="+mn-lt"/>
            </a:endParaRPr>
          </a:p>
        </p:txBody>
      </p:sp>
      <p:grpSp>
        <p:nvGrpSpPr>
          <p:cNvPr id="3" name="Group 38"/>
          <p:cNvGrpSpPr/>
          <p:nvPr/>
        </p:nvGrpSpPr>
        <p:grpSpPr>
          <a:xfrm>
            <a:off x="5181593" y="3953933"/>
            <a:ext cx="457200" cy="711200"/>
            <a:chOff x="5181593" y="3953933"/>
            <a:chExt cx="457200" cy="711200"/>
          </a:xfrm>
        </p:grpSpPr>
        <p:sp>
          <p:nvSpPr>
            <p:cNvPr id="30" name="Down Arrow 29"/>
            <p:cNvSpPr/>
            <p:nvPr/>
          </p:nvSpPr>
          <p:spPr bwMode="auto">
            <a:xfrm rot="12349415">
              <a:off x="5181593" y="3953933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283193" y="4097859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C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  <p:grpSp>
        <p:nvGrpSpPr>
          <p:cNvPr id="4" name="Group 40"/>
          <p:cNvGrpSpPr/>
          <p:nvPr/>
        </p:nvGrpSpPr>
        <p:grpSpPr>
          <a:xfrm>
            <a:off x="6409253" y="3945466"/>
            <a:ext cx="457200" cy="711200"/>
            <a:chOff x="6409253" y="3945466"/>
            <a:chExt cx="457200" cy="711200"/>
          </a:xfrm>
        </p:grpSpPr>
        <p:sp>
          <p:nvSpPr>
            <p:cNvPr id="31" name="Down Arrow 30"/>
            <p:cNvSpPr/>
            <p:nvPr/>
          </p:nvSpPr>
          <p:spPr bwMode="auto">
            <a:xfrm rot="20670041">
              <a:off x="6409253" y="3945466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510860" y="4284136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C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  <p:grpSp>
        <p:nvGrpSpPr>
          <p:cNvPr id="5" name="Group 42"/>
          <p:cNvGrpSpPr/>
          <p:nvPr/>
        </p:nvGrpSpPr>
        <p:grpSpPr>
          <a:xfrm>
            <a:off x="7569190" y="3945466"/>
            <a:ext cx="460500" cy="711200"/>
            <a:chOff x="7569190" y="3945466"/>
            <a:chExt cx="460500" cy="711200"/>
          </a:xfrm>
        </p:grpSpPr>
        <p:sp>
          <p:nvSpPr>
            <p:cNvPr id="33" name="Down Arrow 32"/>
            <p:cNvSpPr/>
            <p:nvPr/>
          </p:nvSpPr>
          <p:spPr bwMode="auto">
            <a:xfrm rot="19330262">
              <a:off x="7569190" y="3945466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721592" y="4258730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C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 rot="5400000">
            <a:off x="5041379" y="4098923"/>
            <a:ext cx="772049" cy="43233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6200000" flipH="1">
            <a:off x="6181211" y="4252393"/>
            <a:ext cx="928694" cy="1391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16200000" flipH="1">
            <a:off x="7359938" y="4073798"/>
            <a:ext cx="785818" cy="4963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Dealing with contention (2)</a:t>
            </a:r>
            <a:endParaRPr lang="en-GB" dirty="0"/>
          </a:p>
        </p:txBody>
      </p:sp>
      <p:sp>
        <p:nvSpPr>
          <p:cNvPr id="106519" name="Rectangle 2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Switches provide a similar interface by learning where machines are</a:t>
            </a:r>
            <a:br>
              <a:rPr lang="en-GB" dirty="0" smtClean="0"/>
            </a:br>
            <a:endParaRPr lang="en-GB" dirty="0" smtClean="0"/>
          </a:p>
          <a:p>
            <a:pPr>
              <a:buNone/>
            </a:pPr>
            <a:r>
              <a:rPr lang="en-GB" dirty="0" smtClean="0">
                <a:solidFill>
                  <a:schemeClr val="accent1"/>
                </a:solidFill>
              </a:rPr>
              <a:t>Consider this network</a:t>
            </a:r>
          </a:p>
          <a:p>
            <a:r>
              <a:rPr lang="en-GB" dirty="0" smtClean="0"/>
              <a:t>A sends a packet to C</a:t>
            </a:r>
          </a:p>
          <a:p>
            <a:r>
              <a:rPr lang="en-GB" dirty="0" smtClean="0"/>
              <a:t>C sends packet to A</a:t>
            </a:r>
          </a:p>
          <a:p>
            <a:pPr lvl="1"/>
            <a:r>
              <a:rPr lang="en-GB" dirty="0" smtClean="0"/>
              <a:t>S learns where C is</a:t>
            </a:r>
          </a:p>
          <a:p>
            <a:pPr lvl="1"/>
            <a:r>
              <a:rPr lang="en-GB" dirty="0" smtClean="0"/>
              <a:t>Sends directly to A</a:t>
            </a:r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7D460E5-8620-4701-BA01-8CED9F26C935}" type="slidenum">
              <a:rPr lang="en-GB" smtClean="0"/>
              <a:pPr/>
              <a:t>35</a:t>
            </a:fld>
            <a:endParaRPr lang="en-GB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grpSp>
        <p:nvGrpSpPr>
          <p:cNvPr id="2" name="Group 44"/>
          <p:cNvGrpSpPr/>
          <p:nvPr/>
        </p:nvGrpSpPr>
        <p:grpSpPr>
          <a:xfrm>
            <a:off x="4563533" y="3183467"/>
            <a:ext cx="4377267" cy="2999376"/>
            <a:chOff x="4563533" y="3183467"/>
            <a:chExt cx="4377267" cy="2999376"/>
          </a:xfrm>
        </p:grpSpPr>
        <p:pic>
          <p:nvPicPr>
            <p:cNvPr id="23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3533" y="4701117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24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72200" y="4701116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25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45400" y="4633384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sp>
          <p:nvSpPr>
            <p:cNvPr id="26" name="TextBox 25"/>
            <p:cNvSpPr txBox="1"/>
            <p:nvPr/>
          </p:nvSpPr>
          <p:spPr>
            <a:xfrm>
              <a:off x="5147733" y="5757333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A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04000" y="5774266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B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44933" y="5782733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C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477942" y="3183467"/>
              <a:ext cx="2125133" cy="770466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Switch “S”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435592" y="3674529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  <a:latin typeface="+mn-lt"/>
              </a:rPr>
              <a:t>A</a:t>
            </a:r>
            <a:endParaRPr lang="en-GB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06725" y="367453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  <a:latin typeface="+mn-lt"/>
              </a:rPr>
              <a:t>C</a:t>
            </a:r>
            <a:endParaRPr lang="en-GB" b="1" dirty="0">
              <a:solidFill>
                <a:schemeClr val="accent6"/>
              </a:solidFill>
              <a:latin typeface="+mn-lt"/>
            </a:endParaRPr>
          </a:p>
        </p:txBody>
      </p:sp>
      <p:grpSp>
        <p:nvGrpSpPr>
          <p:cNvPr id="3" name="Group 31"/>
          <p:cNvGrpSpPr/>
          <p:nvPr/>
        </p:nvGrpSpPr>
        <p:grpSpPr>
          <a:xfrm>
            <a:off x="5181593" y="3953933"/>
            <a:ext cx="457200" cy="711200"/>
            <a:chOff x="5181593" y="3953933"/>
            <a:chExt cx="457200" cy="711200"/>
          </a:xfrm>
        </p:grpSpPr>
        <p:sp>
          <p:nvSpPr>
            <p:cNvPr id="30" name="Down Arrow 29"/>
            <p:cNvSpPr/>
            <p:nvPr/>
          </p:nvSpPr>
          <p:spPr bwMode="auto">
            <a:xfrm rot="1264145">
              <a:off x="5181593" y="3953933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198523" y="4284133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A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  <p:grpSp>
        <p:nvGrpSpPr>
          <p:cNvPr id="4" name="Group 42"/>
          <p:cNvGrpSpPr/>
          <p:nvPr/>
        </p:nvGrpSpPr>
        <p:grpSpPr>
          <a:xfrm rot="11082191">
            <a:off x="7571693" y="3945569"/>
            <a:ext cx="464405" cy="711200"/>
            <a:chOff x="7569190" y="3945466"/>
            <a:chExt cx="464405" cy="711200"/>
          </a:xfrm>
        </p:grpSpPr>
        <p:sp>
          <p:nvSpPr>
            <p:cNvPr id="33" name="Down Arrow 32"/>
            <p:cNvSpPr/>
            <p:nvPr/>
          </p:nvSpPr>
          <p:spPr bwMode="auto">
            <a:xfrm rot="19330262">
              <a:off x="7569190" y="3945466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 rot="10517809">
              <a:off x="7709467" y="4197672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A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 rot="5400000">
            <a:off x="5041379" y="4098923"/>
            <a:ext cx="772049" cy="43233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6200000" flipH="1">
            <a:off x="6181211" y="4252393"/>
            <a:ext cx="928694" cy="1391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6200000" flipH="1">
            <a:off x="7359938" y="4073798"/>
            <a:ext cx="785818" cy="4963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Dealing with contention (2)</a:t>
            </a:r>
            <a:endParaRPr lang="en-GB" dirty="0"/>
          </a:p>
        </p:txBody>
      </p:sp>
      <p:sp>
        <p:nvSpPr>
          <p:cNvPr id="106519" name="Rectangle 2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Switches provide a similar interface by learning where machines are</a:t>
            </a:r>
            <a:br>
              <a:rPr lang="en-GB" dirty="0" smtClean="0"/>
            </a:br>
            <a:endParaRPr lang="en-GB" dirty="0" smtClean="0"/>
          </a:p>
          <a:p>
            <a:pPr>
              <a:buNone/>
            </a:pPr>
            <a:r>
              <a:rPr lang="en-GB" dirty="0" smtClean="0">
                <a:solidFill>
                  <a:schemeClr val="accent1"/>
                </a:solidFill>
              </a:rPr>
              <a:t>Consider this network</a:t>
            </a:r>
          </a:p>
          <a:p>
            <a:r>
              <a:rPr lang="en-GB" dirty="0" smtClean="0"/>
              <a:t>A sends a packet to C</a:t>
            </a:r>
          </a:p>
          <a:p>
            <a:r>
              <a:rPr lang="en-GB" dirty="0" smtClean="0"/>
              <a:t>C sends packet to A</a:t>
            </a:r>
          </a:p>
          <a:p>
            <a:r>
              <a:rPr lang="en-GB" dirty="0" smtClean="0"/>
              <a:t>A sends packet to C</a:t>
            </a:r>
          </a:p>
          <a:p>
            <a:pPr lvl="1"/>
            <a:r>
              <a:rPr lang="en-GB" dirty="0" smtClean="0"/>
              <a:t>S sends to C only.</a:t>
            </a:r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7D460E5-8620-4701-BA01-8CED9F26C935}" type="slidenum">
              <a:rPr lang="en-GB" smtClean="0"/>
              <a:pPr/>
              <a:t>36</a:t>
            </a:fld>
            <a:endParaRPr lang="en-GB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grpSp>
        <p:nvGrpSpPr>
          <p:cNvPr id="2" name="Group 44"/>
          <p:cNvGrpSpPr/>
          <p:nvPr/>
        </p:nvGrpSpPr>
        <p:grpSpPr>
          <a:xfrm>
            <a:off x="4563533" y="3183467"/>
            <a:ext cx="4377267" cy="2999376"/>
            <a:chOff x="4563533" y="3183467"/>
            <a:chExt cx="4377267" cy="2999376"/>
          </a:xfrm>
        </p:grpSpPr>
        <p:pic>
          <p:nvPicPr>
            <p:cNvPr id="23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3533" y="4701117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24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72200" y="4701116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25" name="Picture 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45400" y="4633384"/>
              <a:ext cx="1295400" cy="1146175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sp>
          <p:nvSpPr>
            <p:cNvPr id="26" name="TextBox 25"/>
            <p:cNvSpPr txBox="1"/>
            <p:nvPr/>
          </p:nvSpPr>
          <p:spPr>
            <a:xfrm>
              <a:off x="5147733" y="5757333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A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04000" y="5774266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B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44933" y="5782733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 smtClean="0">
                  <a:solidFill>
                    <a:schemeClr val="tx1"/>
                  </a:solidFill>
                  <a:latin typeface="+mn-lt"/>
                </a:rPr>
                <a:t>C</a:t>
              </a:r>
              <a:endParaRPr lang="en-GB" sz="20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477942" y="3183467"/>
              <a:ext cx="2125133" cy="770466"/>
            </a:xfrm>
            <a:prstGeom prst="rect">
              <a:avLst/>
            </a:prstGeom>
            <a:ln>
              <a:headEnd type="none" w="med" len="med"/>
              <a:tailEnd type="none" w="med" len="med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Switch “S”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435592" y="3674529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  <a:latin typeface="+mn-lt"/>
              </a:rPr>
              <a:t>A</a:t>
            </a:r>
            <a:endParaRPr lang="en-GB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06725" y="367453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  <a:latin typeface="+mn-lt"/>
              </a:rPr>
              <a:t>C</a:t>
            </a:r>
            <a:endParaRPr lang="en-GB" b="1" dirty="0">
              <a:solidFill>
                <a:schemeClr val="accent6"/>
              </a:solidFill>
              <a:latin typeface="+mn-lt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5181593" y="3953933"/>
            <a:ext cx="457200" cy="711200"/>
            <a:chOff x="5181593" y="3953933"/>
            <a:chExt cx="457200" cy="711200"/>
          </a:xfrm>
        </p:grpSpPr>
        <p:sp>
          <p:nvSpPr>
            <p:cNvPr id="30" name="Down Arrow 29"/>
            <p:cNvSpPr/>
            <p:nvPr/>
          </p:nvSpPr>
          <p:spPr bwMode="auto">
            <a:xfrm rot="12276449">
              <a:off x="5181593" y="3953933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300123" y="4063999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C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7578886" y="3945864"/>
            <a:ext cx="457200" cy="711200"/>
            <a:chOff x="7578886" y="3945864"/>
            <a:chExt cx="457200" cy="711200"/>
          </a:xfrm>
        </p:grpSpPr>
        <p:sp>
          <p:nvSpPr>
            <p:cNvPr id="33" name="Down Arrow 32"/>
            <p:cNvSpPr/>
            <p:nvPr/>
          </p:nvSpPr>
          <p:spPr bwMode="auto">
            <a:xfrm rot="19416758">
              <a:off x="7578886" y="3945864"/>
              <a:ext cx="457200" cy="711200"/>
            </a:xfrm>
            <a:prstGeom prst="downArrow">
              <a:avLst/>
            </a:prstGeom>
            <a:solidFill>
              <a:schemeClr val="accent1"/>
            </a:solidFill>
            <a:ln w="2032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400" b="1" i="0" u="none" strike="noStrike" cap="none" normalizeH="0" baseline="0" smtClean="0">
                <a:ln>
                  <a:noFill/>
                </a:ln>
                <a:solidFill>
                  <a:schemeClr val="accent6"/>
                </a:solidFill>
                <a:effectLst/>
                <a:latin typeface="Arial Narrow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722532" y="4224494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 smtClean="0">
                  <a:solidFill>
                    <a:schemeClr val="accent6"/>
                  </a:solidFill>
                  <a:latin typeface="+mn-lt"/>
                </a:rPr>
                <a:t>C</a:t>
              </a:r>
              <a:endParaRPr lang="en-GB" b="1" dirty="0">
                <a:solidFill>
                  <a:schemeClr val="accent6"/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large Ethernet switch</a:t>
            </a:r>
          </a:p>
        </p:txBody>
      </p:sp>
      <p:pic>
        <p:nvPicPr>
          <p:cNvPr id="186371" name="Picture 3" descr="IMG_039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28728" y="1643049"/>
            <a:ext cx="6232550" cy="4674413"/>
          </a:xfrm>
          <a:noFill/>
          <a:ln/>
        </p:spPr>
      </p:pic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771DC1-29C4-4BC5-AAF6-E96E8FCA5D1E}" type="slidenum">
              <a:rPr lang="en-GB"/>
              <a:pPr/>
              <a:t>37</a:t>
            </a:fld>
            <a:endParaRPr lang="en-GB"/>
          </a:p>
        </p:txBody>
      </p:sp>
      <p:sp>
        <p:nvSpPr>
          <p:cNvPr id="186372" name="AutoShape 4"/>
          <p:cNvSpPr>
            <a:spLocks noChangeArrowheads="1"/>
          </p:cNvSpPr>
          <p:nvPr/>
        </p:nvSpPr>
        <p:spPr bwMode="auto">
          <a:xfrm>
            <a:off x="7740650" y="1557338"/>
            <a:ext cx="1296988" cy="935037"/>
          </a:xfrm>
          <a:prstGeom prst="wedgeRoundRectCallout">
            <a:avLst>
              <a:gd name="adj1" fmla="val -130051"/>
              <a:gd name="adj2" fmla="val -16722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Three</a:t>
            </a:r>
            <a:br>
              <a:rPr lang="en-GB" sz="1800" b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power</a:t>
            </a:r>
            <a:br>
              <a:rPr lang="en-GB" sz="1800" b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supplies!</a:t>
            </a:r>
          </a:p>
        </p:txBody>
      </p:sp>
      <p:sp>
        <p:nvSpPr>
          <p:cNvPr id="186373" name="AutoShape 5"/>
          <p:cNvSpPr>
            <a:spLocks noChangeArrowheads="1"/>
          </p:cNvSpPr>
          <p:nvPr/>
        </p:nvSpPr>
        <p:spPr bwMode="auto">
          <a:xfrm>
            <a:off x="7812088" y="3716338"/>
            <a:ext cx="1223962" cy="935037"/>
          </a:xfrm>
          <a:prstGeom prst="wedgeRoundRectCallout">
            <a:avLst>
              <a:gd name="adj1" fmla="val -118807"/>
              <a:gd name="adj2" fmla="val 13998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Line card </a:t>
            </a:r>
            <a:br>
              <a:rPr lang="en-GB" sz="1800" b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with 48 x 100 Mbit</a:t>
            </a:r>
          </a:p>
        </p:txBody>
      </p:sp>
      <p:sp>
        <p:nvSpPr>
          <p:cNvPr id="186374" name="AutoShape 6"/>
          <p:cNvSpPr>
            <a:spLocks noChangeArrowheads="1"/>
          </p:cNvSpPr>
          <p:nvPr/>
        </p:nvSpPr>
        <p:spPr bwMode="auto">
          <a:xfrm>
            <a:off x="250824" y="2492375"/>
            <a:ext cx="1606532" cy="722312"/>
          </a:xfrm>
          <a:prstGeom prst="wedgeRoundRectCallout">
            <a:avLst>
              <a:gd name="adj1" fmla="val 169363"/>
              <a:gd name="adj2" fmla="val 53925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dirty="0" smtClean="0">
                <a:latin typeface="Tahoma" pitchFamily="34" charset="0"/>
              </a:rPr>
              <a:t>f</a:t>
            </a: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ibre ports</a:t>
            </a:r>
            <a:b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2x 1000 </a:t>
            </a:r>
            <a:r>
              <a:rPr lang="en-GB" sz="1800" b="0" dirty="0" err="1" smtClean="0">
                <a:solidFill>
                  <a:schemeClr val="tx1"/>
                </a:solidFill>
                <a:latin typeface="Tahoma" pitchFamily="34" charset="0"/>
              </a:rPr>
              <a:t>Mbit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86375" name="AutoShape 7"/>
          <p:cNvSpPr>
            <a:spLocks noChangeArrowheads="1"/>
          </p:cNvSpPr>
          <p:nvPr/>
        </p:nvSpPr>
        <p:spPr bwMode="auto">
          <a:xfrm>
            <a:off x="8027988" y="5373688"/>
            <a:ext cx="865187" cy="647700"/>
          </a:xfrm>
          <a:prstGeom prst="wedgeRoundRectCallout">
            <a:avLst>
              <a:gd name="adj1" fmla="val -180644"/>
              <a:gd name="adj2" fmla="val 14463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spare </a:t>
            </a: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slot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86376" name="AutoShape 8"/>
          <p:cNvSpPr>
            <a:spLocks noChangeArrowheads="1"/>
          </p:cNvSpPr>
          <p:nvPr/>
        </p:nvSpPr>
        <p:spPr bwMode="auto">
          <a:xfrm>
            <a:off x="250825" y="1773238"/>
            <a:ext cx="1441450" cy="649287"/>
          </a:xfrm>
          <a:prstGeom prst="wedgeRoundRectCallout">
            <a:avLst>
              <a:gd name="adj1" fmla="val 335555"/>
              <a:gd name="adj2" fmla="val 192497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console access</a:t>
            </a:r>
          </a:p>
        </p:txBody>
      </p:sp>
      <p:sp>
        <p:nvSpPr>
          <p:cNvPr id="186377" name="AutoShape 9"/>
          <p:cNvSpPr>
            <a:spLocks noChangeArrowheads="1"/>
          </p:cNvSpPr>
          <p:nvPr/>
        </p:nvSpPr>
        <p:spPr bwMode="auto">
          <a:xfrm>
            <a:off x="7596188" y="2925762"/>
            <a:ext cx="1441450" cy="646113"/>
          </a:xfrm>
          <a:prstGeom prst="wedgeRoundRectCallout">
            <a:avLst>
              <a:gd name="adj1" fmla="val -136773"/>
              <a:gd name="adj2" fmla="val 31851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flash </a:t>
            </a: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card</a:t>
            </a:r>
          </a:p>
          <a:p>
            <a:pPr algn="ctr"/>
            <a:r>
              <a:rPr lang="en-GB" dirty="0" smtClean="0">
                <a:latin typeface="Tahoma" pitchFamily="34" charset="0"/>
              </a:rPr>
              <a:t>(no disk)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86378" name="AutoShape 10"/>
          <p:cNvSpPr>
            <a:spLocks noChangeArrowheads="1"/>
          </p:cNvSpPr>
          <p:nvPr/>
        </p:nvSpPr>
        <p:spPr bwMode="auto">
          <a:xfrm>
            <a:off x="250825" y="5013324"/>
            <a:ext cx="892151" cy="701692"/>
          </a:xfrm>
          <a:prstGeom prst="wedgeRoundRectCallout">
            <a:avLst>
              <a:gd name="adj1" fmla="val 257652"/>
              <a:gd name="adj2" fmla="val 52630"/>
              <a:gd name="adj3" fmla="val 16667"/>
            </a:avLst>
          </a:prstGeom>
          <a:solidFill>
            <a:srgbClr val="66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30cm ruler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Big picture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38</a:t>
            </a:fld>
            <a:endParaRPr lang="en-GB"/>
          </a:p>
        </p:txBody>
      </p:sp>
      <p:sp>
        <p:nvSpPr>
          <p:cNvPr id="27" name="Left-Right Arrow 26"/>
          <p:cNvSpPr/>
          <p:nvPr/>
        </p:nvSpPr>
        <p:spPr>
          <a:xfrm>
            <a:off x="2928926" y="4714884"/>
            <a:ext cx="3286148" cy="428628"/>
          </a:xfrm>
          <a:prstGeom prst="leftRightArrow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bits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1714480" y="5214950"/>
            <a:ext cx="142876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modulation</a:t>
            </a:r>
            <a:endParaRPr lang="en-GB" sz="1600" dirty="0"/>
          </a:p>
        </p:txBody>
      </p:sp>
      <p:sp>
        <p:nvSpPr>
          <p:cNvPr id="30" name="Rectangle 29"/>
          <p:cNvSpPr/>
          <p:nvPr/>
        </p:nvSpPr>
        <p:spPr>
          <a:xfrm>
            <a:off x="6000760" y="5214950"/>
            <a:ext cx="142876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modulation</a:t>
            </a:r>
            <a:endParaRPr lang="en-GB" sz="1600" dirty="0"/>
          </a:p>
        </p:txBody>
      </p:sp>
      <p:sp>
        <p:nvSpPr>
          <p:cNvPr id="31" name="Left-Right Arrow 30"/>
          <p:cNvSpPr/>
          <p:nvPr/>
        </p:nvSpPr>
        <p:spPr>
          <a:xfrm>
            <a:off x="2928926" y="5786454"/>
            <a:ext cx="3286148" cy="4286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waves</a:t>
            </a:r>
            <a:endParaRPr lang="en-GB" sz="1600" dirty="0"/>
          </a:p>
        </p:txBody>
      </p:sp>
      <p:pic>
        <p:nvPicPr>
          <p:cNvPr id="32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000372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34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3143248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1714480" y="4214818"/>
            <a:ext cx="142876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Ethernet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6000760" y="4214818"/>
            <a:ext cx="142876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Ethernet</a:t>
            </a:r>
            <a:endParaRPr lang="en-GB" dirty="0"/>
          </a:p>
        </p:txBody>
      </p:sp>
      <p:sp>
        <p:nvSpPr>
          <p:cNvPr id="14" name="Left-Right Arrow 13"/>
          <p:cNvSpPr/>
          <p:nvPr/>
        </p:nvSpPr>
        <p:spPr>
          <a:xfrm>
            <a:off x="2928926" y="3714752"/>
            <a:ext cx="3286148" cy="428628"/>
          </a:xfrm>
          <a:prstGeom prst="leftRightArrow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Ethernet packets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39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2928926" y="785794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History of the Internet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Started as </a:t>
            </a:r>
            <a:r>
              <a:rPr lang="en-GB" dirty="0" err="1" smtClean="0"/>
              <a:t>DoD</a:t>
            </a:r>
            <a:r>
              <a:rPr lang="en-GB" dirty="0" smtClean="0"/>
              <a:t> ARPA Network “</a:t>
            </a:r>
            <a:r>
              <a:rPr lang="en-GB" i="1" dirty="0" smtClean="0"/>
              <a:t>Arpanet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J.C.R. </a:t>
            </a:r>
            <a:r>
              <a:rPr lang="en-GB" dirty="0" err="1" smtClean="0"/>
              <a:t>Licklider</a:t>
            </a:r>
            <a:r>
              <a:rPr lang="en-GB" dirty="0" smtClean="0"/>
              <a:t> and Bob Taylor, ~1968</a:t>
            </a:r>
          </a:p>
          <a:p>
            <a:pPr lvl="1"/>
            <a:r>
              <a:rPr lang="en-GB" dirty="0" smtClean="0"/>
              <a:t>Idea to connect computers together</a:t>
            </a:r>
          </a:p>
          <a:p>
            <a:pPr lvl="1"/>
            <a:r>
              <a:rPr lang="en-GB" dirty="0" smtClean="0"/>
              <a:t>Make it easier to share, and move information</a:t>
            </a:r>
          </a:p>
          <a:p>
            <a:r>
              <a:rPr lang="en-GB" dirty="0" smtClean="0"/>
              <a:t>Myth about design for nuclear attack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4500570"/>
            <a:ext cx="1739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Inter-networking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End of 1970s</a:t>
            </a:r>
          </a:p>
          <a:p>
            <a:r>
              <a:rPr lang="en-GB" dirty="0" smtClean="0"/>
              <a:t>Lots of manufacturer-specific protocols</a:t>
            </a:r>
          </a:p>
          <a:p>
            <a:pPr lvl="1"/>
            <a:r>
              <a:rPr lang="en-GB" dirty="0" smtClean="0"/>
              <a:t>Networks linked by application gateways</a:t>
            </a:r>
          </a:p>
          <a:p>
            <a:endParaRPr lang="en-GB" dirty="0" smtClean="0"/>
          </a:p>
          <a:p>
            <a:r>
              <a:rPr lang="en-GB" i="1" dirty="0" smtClean="0">
                <a:solidFill>
                  <a:schemeClr val="tx2"/>
                </a:solidFill>
              </a:rPr>
              <a:t>Define a new lowest common denominator every network can do and build on top</a:t>
            </a:r>
          </a:p>
          <a:p>
            <a:pPr lvl="1"/>
            <a:r>
              <a:rPr lang="en-GB" dirty="0" smtClean="0"/>
              <a:t>Called Internet Protocol (IP)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Different types of network</a:t>
            </a:r>
            <a:endParaRPr lang="en-GB"/>
          </a:p>
        </p:txBody>
      </p:sp>
      <p:pic>
        <p:nvPicPr>
          <p:cNvPr id="174083" name="Picture 3" descr="IMG_039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>
          <a:xfrm>
            <a:off x="1571625" y="1785938"/>
            <a:ext cx="6000749" cy="4500562"/>
          </a:xfrm>
        </p:spPr>
      </p:pic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E88873-443A-47C8-B6CA-B0C81420072D}" type="slidenum">
              <a:rPr lang="en-GB" smtClean="0"/>
              <a:pPr/>
              <a:t>42</a:t>
            </a:fld>
            <a:endParaRPr lang="en-GB"/>
          </a:p>
        </p:txBody>
      </p:sp>
      <p:sp>
        <p:nvSpPr>
          <p:cNvPr id="174084" name="AutoShape 4"/>
          <p:cNvSpPr>
            <a:spLocks noChangeArrowheads="1"/>
          </p:cNvSpPr>
          <p:nvPr/>
        </p:nvSpPr>
        <p:spPr bwMode="auto">
          <a:xfrm>
            <a:off x="539750" y="3644900"/>
            <a:ext cx="1584325" cy="1223963"/>
          </a:xfrm>
          <a:prstGeom prst="wedgeRoundRectCallout">
            <a:avLst>
              <a:gd name="adj1" fmla="val 152806"/>
              <a:gd name="adj2" fmla="val -4468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 Ethernet</a:t>
            </a:r>
            <a:br>
              <a:rPr lang="en-GB" sz="1800" b="0" dirty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network interface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4085" name="AutoShape 5"/>
          <p:cNvSpPr>
            <a:spLocks noChangeArrowheads="1"/>
          </p:cNvSpPr>
          <p:nvPr/>
        </p:nvSpPr>
        <p:spPr bwMode="auto">
          <a:xfrm>
            <a:off x="6732588" y="4941888"/>
            <a:ext cx="1944687" cy="1008062"/>
          </a:xfrm>
          <a:prstGeom prst="wedgeRoundRectCallout">
            <a:avLst>
              <a:gd name="adj1" fmla="val -119634"/>
              <a:gd name="adj2" fmla="val -121810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 </a:t>
            </a: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Telephone network interface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Packets go through the network</a:t>
            </a:r>
            <a:endParaRPr lang="en-GB"/>
          </a:p>
        </p:txBody>
      </p:sp>
      <p:sp>
        <p:nvSpPr>
          <p:cNvPr id="21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90615-DC32-4506-82E0-B315DDE97107}" type="slidenum">
              <a:rPr lang="en-GB" smtClean="0"/>
              <a:pPr/>
              <a:t>43</a:t>
            </a:fld>
            <a:endParaRPr lang="en-GB"/>
          </a:p>
        </p:txBody>
      </p:sp>
      <p:sp>
        <p:nvSpPr>
          <p:cNvPr id="173065" name="Oval 9"/>
          <p:cNvSpPr>
            <a:spLocks noChangeArrowheads="1"/>
          </p:cNvSpPr>
          <p:nvPr/>
        </p:nvSpPr>
        <p:spPr bwMode="auto">
          <a:xfrm>
            <a:off x="1763713" y="2492375"/>
            <a:ext cx="5616575" cy="2592388"/>
          </a:xfrm>
          <a:prstGeom prst="ellips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2400" b="0" dirty="0">
                <a:solidFill>
                  <a:schemeClr val="tx1"/>
                </a:solidFill>
                <a:latin typeface="Tahoma" pitchFamily="34" charset="0"/>
              </a:rPr>
              <a:t>The Internet (Inter-Network)</a:t>
            </a:r>
          </a:p>
        </p:txBody>
      </p:sp>
      <p:sp>
        <p:nvSpPr>
          <p:cNvPr id="173066" name="AutoShape 10"/>
          <p:cNvSpPr>
            <a:spLocks noChangeArrowheads="1"/>
          </p:cNvSpPr>
          <p:nvPr/>
        </p:nvSpPr>
        <p:spPr bwMode="auto">
          <a:xfrm rot="3041143">
            <a:off x="1871663" y="2960688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sp>
        <p:nvSpPr>
          <p:cNvPr id="173067" name="AutoShape 11"/>
          <p:cNvSpPr>
            <a:spLocks noChangeArrowheads="1"/>
          </p:cNvSpPr>
          <p:nvPr/>
        </p:nvSpPr>
        <p:spPr bwMode="auto">
          <a:xfrm rot="6835894">
            <a:off x="2663825" y="4473575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sp>
        <p:nvSpPr>
          <p:cNvPr id="173069" name="AutoShape 13"/>
          <p:cNvSpPr>
            <a:spLocks noChangeArrowheads="1"/>
          </p:cNvSpPr>
          <p:nvPr/>
        </p:nvSpPr>
        <p:spPr bwMode="auto">
          <a:xfrm rot="1061831">
            <a:off x="6911975" y="3752850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sp>
        <p:nvSpPr>
          <p:cNvPr id="173070" name="AutoShape 14"/>
          <p:cNvSpPr>
            <a:spLocks noChangeArrowheads="1"/>
          </p:cNvSpPr>
          <p:nvPr/>
        </p:nvSpPr>
        <p:spPr bwMode="auto">
          <a:xfrm rot="8085905">
            <a:off x="6048375" y="2744788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sp>
        <p:nvSpPr>
          <p:cNvPr id="173072" name="Oval 16"/>
          <p:cNvSpPr>
            <a:spLocks noChangeArrowheads="1"/>
          </p:cNvSpPr>
          <p:nvPr/>
        </p:nvSpPr>
        <p:spPr bwMode="auto">
          <a:xfrm>
            <a:off x="2266950" y="3284538"/>
            <a:ext cx="1584325" cy="1008062"/>
          </a:xfrm>
          <a:prstGeom prst="ellips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Network</a:t>
            </a:r>
          </a:p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A</a:t>
            </a:r>
          </a:p>
        </p:txBody>
      </p:sp>
      <p:sp>
        <p:nvSpPr>
          <p:cNvPr id="173073" name="Oval 17"/>
          <p:cNvSpPr>
            <a:spLocks noChangeArrowheads="1"/>
          </p:cNvSpPr>
          <p:nvPr/>
        </p:nvSpPr>
        <p:spPr bwMode="auto">
          <a:xfrm>
            <a:off x="3924300" y="2852738"/>
            <a:ext cx="1584325" cy="1008062"/>
          </a:xfrm>
          <a:prstGeom prst="ellips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Network</a:t>
            </a:r>
          </a:p>
          <a:p>
            <a:pPr algn="ctr"/>
            <a:r>
              <a:rPr lang="en-GB" sz="1800" b="0">
                <a:solidFill>
                  <a:schemeClr val="tx1"/>
                </a:solidFill>
                <a:latin typeface="Tahoma" pitchFamily="34" charset="0"/>
              </a:rPr>
              <a:t>B</a:t>
            </a:r>
          </a:p>
        </p:txBody>
      </p:sp>
      <p:sp>
        <p:nvSpPr>
          <p:cNvPr id="173074" name="Oval 18"/>
          <p:cNvSpPr>
            <a:spLocks noChangeArrowheads="1"/>
          </p:cNvSpPr>
          <p:nvPr/>
        </p:nvSpPr>
        <p:spPr bwMode="auto">
          <a:xfrm>
            <a:off x="5148263" y="3573463"/>
            <a:ext cx="1584325" cy="1008062"/>
          </a:xfrm>
          <a:prstGeom prst="ellips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Network</a:t>
            </a:r>
            <a:br>
              <a:rPr lang="en-GB" sz="1800" b="0" dirty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C</a:t>
            </a:r>
          </a:p>
        </p:txBody>
      </p:sp>
      <p:sp>
        <p:nvSpPr>
          <p:cNvPr id="173075" name="AutoShape 19"/>
          <p:cNvSpPr>
            <a:spLocks noChangeArrowheads="1"/>
          </p:cNvSpPr>
          <p:nvPr/>
        </p:nvSpPr>
        <p:spPr bwMode="auto">
          <a:xfrm rot="8925357">
            <a:off x="3527425" y="3249613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solidFill>
            <a:schemeClr val="accent2"/>
          </a:solidFill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sp>
        <p:nvSpPr>
          <p:cNvPr id="173076" name="AutoShape 20"/>
          <p:cNvSpPr>
            <a:spLocks noChangeArrowheads="1"/>
          </p:cNvSpPr>
          <p:nvPr/>
        </p:nvSpPr>
        <p:spPr bwMode="auto">
          <a:xfrm rot="3041143">
            <a:off x="4985942" y="3368437"/>
            <a:ext cx="601957" cy="431800"/>
          </a:xfrm>
          <a:prstGeom prst="leftRightArrow">
            <a:avLst>
              <a:gd name="adj1" fmla="val 50000"/>
              <a:gd name="adj2" fmla="val 30000"/>
            </a:avLst>
          </a:prstGeom>
          <a:solidFill>
            <a:schemeClr val="accent2"/>
          </a:solidFill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pic>
        <p:nvPicPr>
          <p:cNvPr id="173079" name="Picture 23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738" y="1816100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3080" name="Picture 24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568445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3081" name="Picture 25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7188" y="1670050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3082" name="Picture 26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5388" y="3430588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3083" name="Picture 2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5097463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73084" name="Picture 28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5030788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173068" name="AutoShape 12"/>
          <p:cNvSpPr>
            <a:spLocks noChangeArrowheads="1"/>
          </p:cNvSpPr>
          <p:nvPr/>
        </p:nvSpPr>
        <p:spPr bwMode="auto">
          <a:xfrm rot="4339809">
            <a:off x="5552296" y="4587335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  <p:sp>
        <p:nvSpPr>
          <p:cNvPr id="173071" name="AutoShape 15"/>
          <p:cNvSpPr>
            <a:spLocks noChangeArrowheads="1"/>
          </p:cNvSpPr>
          <p:nvPr/>
        </p:nvSpPr>
        <p:spPr bwMode="auto">
          <a:xfrm rot="3261431">
            <a:off x="4183694" y="2530525"/>
            <a:ext cx="647700" cy="431800"/>
          </a:xfrm>
          <a:prstGeom prst="leftRightArrow">
            <a:avLst>
              <a:gd name="adj1" fmla="val 50000"/>
              <a:gd name="adj2" fmla="val 30000"/>
            </a:avLst>
          </a:prstGeom>
          <a:ln>
            <a:headEnd type="none" w="sm" len="sm"/>
            <a:tailEnd type="none" w="sm" len="sm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3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72" grpId="0" animBg="1"/>
      <p:bldP spid="173073" grpId="0" animBg="1"/>
      <p:bldP spid="173074" grpId="0" animBg="1"/>
      <p:bldP spid="173075" grpId="0" animBg="1"/>
      <p:bldP spid="17307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Connecting networks together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device takes packets off one network</a:t>
            </a:r>
          </a:p>
          <a:p>
            <a:r>
              <a:rPr lang="en-GB" dirty="0"/>
              <a:t>And sends them onto another network</a:t>
            </a:r>
          </a:p>
          <a:p>
            <a:r>
              <a:rPr lang="en-GB" dirty="0"/>
              <a:t>Called a </a:t>
            </a:r>
            <a:r>
              <a:rPr lang="en-GB" dirty="0" smtClean="0"/>
              <a:t>“router” </a:t>
            </a:r>
            <a:r>
              <a:rPr lang="en-GB" dirty="0"/>
              <a:t>or a </a:t>
            </a:r>
            <a:r>
              <a:rPr lang="en-GB" dirty="0" smtClean="0"/>
              <a:t>“gateway”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83957B-42E2-4D77-BAD2-3BD9F37A18F6}" type="slidenum">
              <a:rPr lang="en-GB"/>
              <a:pPr/>
              <a:t>44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19"/>
          <p:cNvSpPr>
            <a:spLocks noChangeArrowheads="1"/>
          </p:cNvSpPr>
          <p:nvPr/>
        </p:nvSpPr>
        <p:spPr bwMode="auto">
          <a:xfrm>
            <a:off x="4929190" y="4638687"/>
            <a:ext cx="935038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PPP</a:t>
            </a:r>
            <a:b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 dirty="0" smtClean="0">
                <a:solidFill>
                  <a:schemeClr val="tx1"/>
                </a:solidFill>
                <a:latin typeface="Tahoma" pitchFamily="34" charset="0"/>
              </a:rPr>
              <a:t>Header</a:t>
            </a:r>
            <a:endParaRPr lang="en-GB" sz="1800" b="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51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smtClean="0"/>
              <a:t>Some headers go right across the Internet from one computer to another</a:t>
            </a:r>
          </a:p>
          <a:p>
            <a:r>
              <a:rPr lang="en-GB" smtClean="0"/>
              <a:t>Some headers are just for one network</a:t>
            </a:r>
            <a:endParaRPr lang="en-GB" dirty="0"/>
          </a:p>
        </p:txBody>
      </p:sp>
      <p:sp>
        <p:nvSpPr>
          <p:cNvPr id="4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1998-D34E-4AA6-92A4-1E2B66D930A9}" type="slidenum">
              <a:rPr lang="en-GB" smtClean="0"/>
              <a:pPr/>
              <a:t>45</a:t>
            </a:fld>
            <a:endParaRPr lang="en-GB"/>
          </a:p>
        </p:txBody>
      </p:sp>
      <p:sp>
        <p:nvSpPr>
          <p:cNvPr id="175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Headers for each network</a:t>
            </a:r>
            <a:endParaRPr lang="en-GB" dirty="0"/>
          </a:p>
        </p:txBody>
      </p:sp>
      <p:grpSp>
        <p:nvGrpSpPr>
          <p:cNvPr id="78" name="Group 77"/>
          <p:cNvGrpSpPr/>
          <p:nvPr/>
        </p:nvGrpSpPr>
        <p:grpSpPr>
          <a:xfrm>
            <a:off x="6300788" y="2147875"/>
            <a:ext cx="1150937" cy="287337"/>
            <a:chOff x="6300788" y="2147875"/>
            <a:chExt cx="1150937" cy="287337"/>
          </a:xfrm>
        </p:grpSpPr>
        <p:sp>
          <p:nvSpPr>
            <p:cNvPr id="175127" name="Line 23"/>
            <p:cNvSpPr>
              <a:spLocks noChangeShapeType="1"/>
            </p:cNvSpPr>
            <p:nvPr/>
          </p:nvSpPr>
          <p:spPr bwMode="auto">
            <a:xfrm flipH="1">
              <a:off x="6300788" y="2147875"/>
              <a:ext cx="0" cy="287337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75128" name="Line 24"/>
            <p:cNvSpPr>
              <a:spLocks noChangeShapeType="1"/>
            </p:cNvSpPr>
            <p:nvPr/>
          </p:nvSpPr>
          <p:spPr bwMode="auto">
            <a:xfrm flipH="1">
              <a:off x="7451725" y="2147875"/>
              <a:ext cx="0" cy="287337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25"/>
          <p:cNvGrpSpPr>
            <a:grpSpLocks/>
          </p:cNvGrpSpPr>
          <p:nvPr/>
        </p:nvGrpSpPr>
        <p:grpSpPr bwMode="auto">
          <a:xfrm>
            <a:off x="5508625" y="3082912"/>
            <a:ext cx="2447925" cy="641350"/>
            <a:chOff x="3470" y="1706"/>
            <a:chExt cx="1542" cy="404"/>
          </a:xfrm>
        </p:grpSpPr>
        <p:sp>
          <p:nvSpPr>
            <p:cNvPr id="175130" name="Line 26"/>
            <p:cNvSpPr>
              <a:spLocks noChangeShapeType="1"/>
            </p:cNvSpPr>
            <p:nvPr/>
          </p:nvSpPr>
          <p:spPr bwMode="auto">
            <a:xfrm>
              <a:off x="5012" y="1706"/>
              <a:ext cx="0" cy="363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75131" name="Text Box 27"/>
            <p:cNvSpPr txBox="1">
              <a:spLocks noChangeArrowheads="1"/>
            </p:cNvSpPr>
            <p:nvPr/>
          </p:nvSpPr>
          <p:spPr bwMode="auto">
            <a:xfrm>
              <a:off x="3560" y="1706"/>
              <a:ext cx="1350" cy="40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  <a:t>Local Area Network</a:t>
              </a:r>
              <a:b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</a:br>
              <a: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  <a:t>(such as Ethernet)</a:t>
              </a:r>
            </a:p>
          </p:txBody>
        </p:sp>
        <p:sp>
          <p:nvSpPr>
            <p:cNvPr id="175132" name="Line 28"/>
            <p:cNvSpPr>
              <a:spLocks noChangeShapeType="1"/>
            </p:cNvSpPr>
            <p:nvPr/>
          </p:nvSpPr>
          <p:spPr bwMode="auto">
            <a:xfrm>
              <a:off x="3470" y="1706"/>
              <a:ext cx="0" cy="363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5508625" y="5178412"/>
            <a:ext cx="2447925" cy="641350"/>
            <a:chOff x="3470" y="3026"/>
            <a:chExt cx="1542" cy="404"/>
          </a:xfrm>
        </p:grpSpPr>
        <p:sp>
          <p:nvSpPr>
            <p:cNvPr id="175134" name="Text Box 30"/>
            <p:cNvSpPr txBox="1">
              <a:spLocks noChangeArrowheads="1"/>
            </p:cNvSpPr>
            <p:nvPr/>
          </p:nvSpPr>
          <p:spPr bwMode="auto">
            <a:xfrm>
              <a:off x="3489" y="3026"/>
              <a:ext cx="1522" cy="40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  <a:t>Wide Area Network</a:t>
              </a:r>
            </a:p>
            <a:p>
              <a:pPr algn="ctr"/>
              <a:r>
                <a:rPr lang="en-GB" sz="1800" b="0">
                  <a:solidFill>
                    <a:schemeClr val="tx1"/>
                  </a:solidFill>
                  <a:latin typeface="Tahoma" pitchFamily="34" charset="0"/>
                </a:rPr>
                <a:t>(phone or broadband)</a:t>
              </a:r>
            </a:p>
          </p:txBody>
        </p:sp>
        <p:sp>
          <p:nvSpPr>
            <p:cNvPr id="175135" name="Line 31"/>
            <p:cNvSpPr>
              <a:spLocks noChangeShapeType="1"/>
            </p:cNvSpPr>
            <p:nvPr/>
          </p:nvSpPr>
          <p:spPr bwMode="auto">
            <a:xfrm>
              <a:off x="5012" y="3067"/>
              <a:ext cx="0" cy="363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75136" name="Line 32"/>
            <p:cNvSpPr>
              <a:spLocks noChangeShapeType="1"/>
            </p:cNvSpPr>
            <p:nvPr/>
          </p:nvSpPr>
          <p:spPr bwMode="auto">
            <a:xfrm>
              <a:off x="3470" y="3067"/>
              <a:ext cx="0" cy="363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75138" name="Picture 34" descr="BBN_WBS0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4025" y="3875075"/>
            <a:ext cx="1035050" cy="1189037"/>
          </a:xfrm>
          <a:prstGeom prst="rect">
            <a:avLst/>
          </a:prstGeom>
          <a:noFill/>
        </p:spPr>
      </p:pic>
      <p:grpSp>
        <p:nvGrpSpPr>
          <p:cNvPr id="79" name="Group 78"/>
          <p:cNvGrpSpPr/>
          <p:nvPr/>
        </p:nvGrpSpPr>
        <p:grpSpPr>
          <a:xfrm>
            <a:off x="6300788" y="4308462"/>
            <a:ext cx="1150937" cy="287338"/>
            <a:chOff x="6300788" y="4308462"/>
            <a:chExt cx="1150937" cy="287338"/>
          </a:xfrm>
        </p:grpSpPr>
        <p:sp>
          <p:nvSpPr>
            <p:cNvPr id="175144" name="Line 40"/>
            <p:cNvSpPr>
              <a:spLocks noChangeShapeType="1"/>
            </p:cNvSpPr>
            <p:nvPr/>
          </p:nvSpPr>
          <p:spPr bwMode="auto">
            <a:xfrm flipH="1">
              <a:off x="7451725" y="4308462"/>
              <a:ext cx="0" cy="28733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75145" name="Line 41"/>
            <p:cNvSpPr>
              <a:spLocks noChangeShapeType="1"/>
            </p:cNvSpPr>
            <p:nvPr/>
          </p:nvSpPr>
          <p:spPr bwMode="auto">
            <a:xfrm flipH="1">
              <a:off x="6300788" y="4308462"/>
              <a:ext cx="0" cy="28733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75149" name="Picture 45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0225" y="1800212"/>
            <a:ext cx="887413" cy="785813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0" name="Footer Placeholder 4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68" name="Rectangle 19"/>
          <p:cNvSpPr>
            <a:spLocks noChangeArrowheads="1"/>
          </p:cNvSpPr>
          <p:nvPr/>
        </p:nvSpPr>
        <p:spPr bwMode="auto">
          <a:xfrm>
            <a:off x="4929190" y="2428868"/>
            <a:ext cx="935038" cy="5048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Ethernet</a:t>
            </a:r>
            <a:br>
              <a:rPr lang="en-GB" sz="1800" b="0" dirty="0">
                <a:solidFill>
                  <a:schemeClr val="tx1"/>
                </a:solidFill>
                <a:latin typeface="Tahoma" pitchFamily="34" charset="0"/>
              </a:rPr>
            </a:br>
            <a:r>
              <a:rPr lang="en-GB" sz="1800" b="0" dirty="0">
                <a:solidFill>
                  <a:schemeClr val="tx1"/>
                </a:solidFill>
                <a:latin typeface="Tahoma" pitchFamily="34" charset="0"/>
              </a:rPr>
              <a:t>Header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5857884" y="2424109"/>
            <a:ext cx="2305051" cy="504825"/>
            <a:chOff x="5867400" y="1643050"/>
            <a:chExt cx="2305051" cy="504825"/>
          </a:xfrm>
        </p:grpSpPr>
        <p:sp>
          <p:nvSpPr>
            <p:cNvPr id="53" name="Rectangle 5"/>
            <p:cNvSpPr>
              <a:spLocks noChangeArrowheads="1"/>
            </p:cNvSpPr>
            <p:nvPr/>
          </p:nvSpPr>
          <p:spPr bwMode="auto">
            <a:xfrm>
              <a:off x="6732588" y="1643050"/>
              <a:ext cx="1439863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Data</a:t>
              </a:r>
            </a:p>
          </p:txBody>
        </p:sp>
        <p:sp>
          <p:nvSpPr>
            <p:cNvPr id="54" name="Rectangle 6"/>
            <p:cNvSpPr>
              <a:spLocks noChangeArrowheads="1"/>
            </p:cNvSpPr>
            <p:nvPr/>
          </p:nvSpPr>
          <p:spPr bwMode="auto">
            <a:xfrm>
              <a:off x="5867400" y="1643050"/>
              <a:ext cx="863600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Header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929190" y="3781431"/>
            <a:ext cx="3233745" cy="509584"/>
            <a:chOff x="4929190" y="3781431"/>
            <a:chExt cx="3233745" cy="509584"/>
          </a:xfrm>
        </p:grpSpPr>
        <p:sp>
          <p:nvSpPr>
            <p:cNvPr id="70" name="Rectangle 19"/>
            <p:cNvSpPr>
              <a:spLocks noChangeArrowheads="1"/>
            </p:cNvSpPr>
            <p:nvPr/>
          </p:nvSpPr>
          <p:spPr bwMode="auto">
            <a:xfrm>
              <a:off x="4929190" y="3781431"/>
              <a:ext cx="935038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Ethernet</a:t>
              </a:r>
              <a:b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</a:br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Header</a:t>
              </a: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5857884" y="3786190"/>
              <a:ext cx="2305051" cy="504825"/>
              <a:chOff x="5867400" y="1643050"/>
              <a:chExt cx="2305051" cy="504825"/>
            </a:xfrm>
          </p:grpSpPr>
          <p:sp>
            <p:nvSpPr>
              <p:cNvPr id="56" name="Rectangle 5"/>
              <p:cNvSpPr>
                <a:spLocks noChangeArrowheads="1"/>
              </p:cNvSpPr>
              <p:nvPr/>
            </p:nvSpPr>
            <p:spPr bwMode="auto">
              <a:xfrm>
                <a:off x="6732588" y="1643050"/>
                <a:ext cx="1439863" cy="504825"/>
              </a:xfrm>
              <a:prstGeom prst="rect">
                <a:avLst/>
              </a:prstGeom>
              <a:ln>
                <a:headEnd type="none" w="sm" len="sm"/>
                <a:tailEnd type="none" w="sm" len="sm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800" b="0" dirty="0">
                    <a:solidFill>
                      <a:schemeClr val="tx1"/>
                    </a:solidFill>
                    <a:latin typeface="Tahoma" pitchFamily="34" charset="0"/>
                  </a:rPr>
                  <a:t>Data</a:t>
                </a:r>
              </a:p>
            </p:txBody>
          </p:sp>
          <p:sp>
            <p:nvSpPr>
              <p:cNvPr id="57" name="Rectangle 6"/>
              <p:cNvSpPr>
                <a:spLocks noChangeArrowheads="1"/>
              </p:cNvSpPr>
              <p:nvPr/>
            </p:nvSpPr>
            <p:spPr bwMode="auto">
              <a:xfrm>
                <a:off x="5867400" y="1643050"/>
                <a:ext cx="863600" cy="504825"/>
              </a:xfrm>
              <a:prstGeom prst="rect">
                <a:avLst/>
              </a:prstGeom>
              <a:ln>
                <a:headEnd type="none" w="sm" len="sm"/>
                <a:tailEnd type="none" w="sm" len="sm"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800" b="0" dirty="0">
                    <a:solidFill>
                      <a:schemeClr val="tx1"/>
                    </a:solidFill>
                    <a:latin typeface="Tahoma" pitchFamily="34" charset="0"/>
                  </a:rPr>
                  <a:t>Header</a:t>
                </a:r>
              </a:p>
            </p:txBody>
          </p:sp>
        </p:grpSp>
      </p:grpSp>
      <p:grpSp>
        <p:nvGrpSpPr>
          <p:cNvPr id="58" name="Group 57"/>
          <p:cNvGrpSpPr/>
          <p:nvPr/>
        </p:nvGrpSpPr>
        <p:grpSpPr>
          <a:xfrm>
            <a:off x="5857884" y="4638687"/>
            <a:ext cx="2305051" cy="504825"/>
            <a:chOff x="5867400" y="1643050"/>
            <a:chExt cx="2305051" cy="504825"/>
          </a:xfrm>
        </p:grpSpPr>
        <p:sp>
          <p:nvSpPr>
            <p:cNvPr id="59" name="Rectangle 5"/>
            <p:cNvSpPr>
              <a:spLocks noChangeArrowheads="1"/>
            </p:cNvSpPr>
            <p:nvPr/>
          </p:nvSpPr>
          <p:spPr bwMode="auto">
            <a:xfrm>
              <a:off x="6732588" y="1643050"/>
              <a:ext cx="1439863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Data</a:t>
              </a:r>
            </a:p>
          </p:txBody>
        </p:sp>
        <p:sp>
          <p:nvSpPr>
            <p:cNvPr id="60" name="Rectangle 6"/>
            <p:cNvSpPr>
              <a:spLocks noChangeArrowheads="1"/>
            </p:cNvSpPr>
            <p:nvPr/>
          </p:nvSpPr>
          <p:spPr bwMode="auto">
            <a:xfrm>
              <a:off x="5867400" y="1643050"/>
              <a:ext cx="863600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Header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4929190" y="5853133"/>
            <a:ext cx="3233745" cy="504825"/>
            <a:chOff x="4929190" y="5853133"/>
            <a:chExt cx="3233745" cy="504825"/>
          </a:xfrm>
        </p:grpSpPr>
        <p:sp>
          <p:nvSpPr>
            <p:cNvPr id="72" name="Rectangle 19"/>
            <p:cNvSpPr>
              <a:spLocks noChangeArrowheads="1"/>
            </p:cNvSpPr>
            <p:nvPr/>
          </p:nvSpPr>
          <p:spPr bwMode="auto">
            <a:xfrm>
              <a:off x="4929190" y="5853133"/>
              <a:ext cx="935038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 smtClean="0">
                  <a:solidFill>
                    <a:schemeClr val="tx1"/>
                  </a:solidFill>
                  <a:latin typeface="Tahoma" pitchFamily="34" charset="0"/>
                </a:rPr>
                <a:t>PPP</a:t>
              </a:r>
              <a:br>
                <a:rPr lang="en-GB" sz="1800" b="0" dirty="0" smtClean="0">
                  <a:solidFill>
                    <a:schemeClr val="tx1"/>
                  </a:solidFill>
                  <a:latin typeface="Tahoma" pitchFamily="34" charset="0"/>
                </a:rPr>
              </a:br>
              <a:r>
                <a:rPr lang="en-GB" sz="1800" b="0" dirty="0" smtClean="0">
                  <a:solidFill>
                    <a:schemeClr val="tx1"/>
                  </a:solidFill>
                  <a:latin typeface="Tahoma" pitchFamily="34" charset="0"/>
                </a:rPr>
                <a:t>Header</a:t>
              </a:r>
              <a:endParaRPr lang="en-GB" sz="1800" b="0" dirty="0">
                <a:solidFill>
                  <a:schemeClr val="tx1"/>
                </a:solidFill>
                <a:latin typeface="Tahoma" pitchFamily="34" charset="0"/>
              </a:endParaRPr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5857884" y="5853133"/>
              <a:ext cx="2305051" cy="504825"/>
              <a:chOff x="5867400" y="1643050"/>
              <a:chExt cx="2305051" cy="504825"/>
            </a:xfrm>
          </p:grpSpPr>
          <p:sp>
            <p:nvSpPr>
              <p:cNvPr id="62" name="Rectangle 5"/>
              <p:cNvSpPr>
                <a:spLocks noChangeArrowheads="1"/>
              </p:cNvSpPr>
              <p:nvPr/>
            </p:nvSpPr>
            <p:spPr bwMode="auto">
              <a:xfrm>
                <a:off x="6732588" y="1643050"/>
                <a:ext cx="1439863" cy="504825"/>
              </a:xfrm>
              <a:prstGeom prst="rect">
                <a:avLst/>
              </a:prstGeom>
              <a:ln>
                <a:headEnd type="none" w="sm" len="sm"/>
                <a:tailEnd type="none" w="sm" len="sm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800" b="0" dirty="0">
                    <a:solidFill>
                      <a:schemeClr val="tx1"/>
                    </a:solidFill>
                    <a:latin typeface="Tahoma" pitchFamily="34" charset="0"/>
                  </a:rPr>
                  <a:t>Data</a:t>
                </a:r>
              </a:p>
            </p:txBody>
          </p:sp>
          <p:sp>
            <p:nvSpPr>
              <p:cNvPr id="63" name="Rectangle 6"/>
              <p:cNvSpPr>
                <a:spLocks noChangeArrowheads="1"/>
              </p:cNvSpPr>
              <p:nvPr/>
            </p:nvSpPr>
            <p:spPr bwMode="auto">
              <a:xfrm>
                <a:off x="5867400" y="1643050"/>
                <a:ext cx="863600" cy="504825"/>
              </a:xfrm>
              <a:prstGeom prst="rect">
                <a:avLst/>
              </a:prstGeom>
              <a:ln>
                <a:headEnd type="none" w="sm" len="sm"/>
                <a:tailEnd type="none" w="sm" len="sm"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800" b="0" dirty="0">
                    <a:solidFill>
                      <a:schemeClr val="tx1"/>
                    </a:solidFill>
                    <a:latin typeface="Tahoma" pitchFamily="34" charset="0"/>
                  </a:rPr>
                  <a:t>Header</a:t>
                </a:r>
              </a:p>
            </p:txBody>
          </p:sp>
        </p:grpSp>
      </p:grpSp>
      <p:grpSp>
        <p:nvGrpSpPr>
          <p:cNvPr id="64" name="Group 63"/>
          <p:cNvGrpSpPr/>
          <p:nvPr/>
        </p:nvGrpSpPr>
        <p:grpSpPr>
          <a:xfrm>
            <a:off x="5857884" y="1571612"/>
            <a:ext cx="2305051" cy="504825"/>
            <a:chOff x="5867400" y="1643050"/>
            <a:chExt cx="2305051" cy="504825"/>
          </a:xfrm>
        </p:grpSpPr>
        <p:sp>
          <p:nvSpPr>
            <p:cNvPr id="65" name="Rectangle 5"/>
            <p:cNvSpPr>
              <a:spLocks noChangeArrowheads="1"/>
            </p:cNvSpPr>
            <p:nvPr/>
          </p:nvSpPr>
          <p:spPr bwMode="auto">
            <a:xfrm>
              <a:off x="6732588" y="1643050"/>
              <a:ext cx="1439863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Data</a:t>
              </a:r>
            </a:p>
          </p:txBody>
        </p:sp>
        <p:sp>
          <p:nvSpPr>
            <p:cNvPr id="66" name="Rectangle 6"/>
            <p:cNvSpPr>
              <a:spLocks noChangeArrowheads="1"/>
            </p:cNvSpPr>
            <p:nvPr/>
          </p:nvSpPr>
          <p:spPr bwMode="auto">
            <a:xfrm>
              <a:off x="5867400" y="1643050"/>
              <a:ext cx="863600" cy="504825"/>
            </a:xfrm>
            <a:prstGeom prst="rect">
              <a:avLst/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GB" sz="1800" b="0" dirty="0">
                  <a:solidFill>
                    <a:schemeClr val="tx1"/>
                  </a:solidFill>
                  <a:latin typeface="Tahoma" pitchFamily="34" charset="0"/>
                </a:rPr>
                <a:t>Header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6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Internet Protocol Address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IP address is 4 bytes</a:t>
            </a:r>
          </a:p>
          <a:p>
            <a:pPr lvl="1"/>
            <a:r>
              <a:rPr lang="en-GB" dirty="0" smtClean="0"/>
              <a:t>Written as four numbers with dots 157.58.63.8</a:t>
            </a:r>
          </a:p>
          <a:p>
            <a:r>
              <a:rPr lang="en-GB" dirty="0" smtClean="0"/>
              <a:t>Two parts, network and host</a:t>
            </a:r>
          </a:p>
          <a:p>
            <a:r>
              <a:rPr lang="en-GB" dirty="0" smtClean="0"/>
              <a:t>Structure designed for easy routeing</a:t>
            </a:r>
          </a:p>
          <a:p>
            <a:pPr lvl="1"/>
            <a:r>
              <a:rPr lang="en-GB" dirty="0" smtClean="0"/>
              <a:t>Like phone numbers</a:t>
            </a:r>
          </a:p>
          <a:p>
            <a:r>
              <a:rPr lang="en-GB" dirty="0" smtClean="0"/>
              <a:t>Networks written /</a:t>
            </a:r>
            <a:r>
              <a:rPr lang="en-GB" dirty="0" err="1" smtClean="0"/>
              <a:t>nn</a:t>
            </a:r>
            <a:r>
              <a:rPr lang="en-GB" dirty="0" smtClean="0"/>
              <a:t> number of network bits</a:t>
            </a:r>
          </a:p>
          <a:p>
            <a:pPr lvl="1"/>
            <a:r>
              <a:rPr lang="en-GB" dirty="0" smtClean="0"/>
              <a:t>Microsoft  has 157.56/14</a:t>
            </a:r>
          </a:p>
          <a:p>
            <a:pPr lvl="1"/>
            <a:r>
              <a:rPr lang="en-GB" dirty="0" smtClean="0"/>
              <a:t>MSRC has 157.58.63.0/25, 157.58.60/24, ...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6000760" y="2786058"/>
            <a:ext cx="2928958" cy="429422"/>
            <a:chOff x="2357422" y="3000372"/>
            <a:chExt cx="2928958" cy="429422"/>
          </a:xfrm>
        </p:grpSpPr>
        <p:sp>
          <p:nvSpPr>
            <p:cNvPr id="8" name="Rectangle 7"/>
            <p:cNvSpPr/>
            <p:nvPr/>
          </p:nvSpPr>
          <p:spPr>
            <a:xfrm>
              <a:off x="2357422" y="3000372"/>
              <a:ext cx="1714512" cy="42862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network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071934" y="3000372"/>
              <a:ext cx="1214446" cy="42862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host</a:t>
              </a:r>
              <a:endParaRPr lang="en-GB" dirty="0"/>
            </a:p>
          </p:txBody>
        </p:sp>
        <p:grpSp>
          <p:nvGrpSpPr>
            <p:cNvPr id="10" name="Group 16"/>
            <p:cNvGrpSpPr/>
            <p:nvPr/>
          </p:nvGrpSpPr>
          <p:grpSpPr>
            <a:xfrm>
              <a:off x="2357422" y="3000372"/>
              <a:ext cx="2928958" cy="429422"/>
              <a:chOff x="2357422" y="3642520"/>
              <a:chExt cx="2928958" cy="429422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2357422" y="3642520"/>
                <a:ext cx="2928958" cy="42862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2" name="Straight Connector 11"/>
              <p:cNvCxnSpPr/>
              <p:nvPr/>
            </p:nvCxnSpPr>
            <p:spPr>
              <a:xfrm rot="5400000">
                <a:off x="2928926" y="3856834"/>
                <a:ext cx="428628" cy="1588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rot="5400000">
                <a:off x="3644100" y="3856040"/>
                <a:ext cx="428628" cy="1588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 rot="5400000">
                <a:off x="4358480" y="3856040"/>
                <a:ext cx="428628" cy="1588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" name="Group 15"/>
          <p:cNvGrpSpPr/>
          <p:nvPr/>
        </p:nvGrpSpPr>
        <p:grpSpPr>
          <a:xfrm>
            <a:off x="6000760" y="1785926"/>
            <a:ext cx="2928958" cy="429422"/>
            <a:chOff x="2357422" y="3714752"/>
            <a:chExt cx="2928958" cy="429422"/>
          </a:xfrm>
        </p:grpSpPr>
        <p:sp>
          <p:nvSpPr>
            <p:cNvPr id="17" name="Rectangle 16"/>
            <p:cNvSpPr/>
            <p:nvPr/>
          </p:nvSpPr>
          <p:spPr>
            <a:xfrm>
              <a:off x="2357422" y="3714752"/>
              <a:ext cx="785818" cy="4286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157</a:t>
              </a:r>
              <a:endParaRPr lang="en-GB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143240" y="3714752"/>
              <a:ext cx="714380" cy="4286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58</a:t>
              </a:r>
              <a:endParaRPr lang="en-GB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857620" y="3714752"/>
              <a:ext cx="714380" cy="4286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63</a:t>
              </a:r>
              <a:endParaRPr lang="en-GB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572000" y="3714752"/>
              <a:ext cx="714380" cy="4286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8</a:t>
              </a:r>
              <a:endParaRPr lang="en-GB" dirty="0"/>
            </a:p>
          </p:txBody>
        </p:sp>
        <p:grpSp>
          <p:nvGrpSpPr>
            <p:cNvPr id="21" name="Group 16"/>
            <p:cNvGrpSpPr/>
            <p:nvPr/>
          </p:nvGrpSpPr>
          <p:grpSpPr>
            <a:xfrm>
              <a:off x="2357422" y="3714752"/>
              <a:ext cx="2928958" cy="429422"/>
              <a:chOff x="2357422" y="3642520"/>
              <a:chExt cx="2928958" cy="429422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2357422" y="3642520"/>
                <a:ext cx="2928958" cy="428628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3" name="Straight Connector 22"/>
              <p:cNvCxnSpPr/>
              <p:nvPr/>
            </p:nvCxnSpPr>
            <p:spPr>
              <a:xfrm rot="5400000">
                <a:off x="2928926" y="3856834"/>
                <a:ext cx="428628" cy="1588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 rot="5400000">
                <a:off x="3644100" y="3856040"/>
                <a:ext cx="428628" cy="1588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 rot="5400000">
                <a:off x="4358480" y="3856040"/>
                <a:ext cx="428628" cy="1588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Getting an IP address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DHCP: </a:t>
            </a:r>
            <a:r>
              <a:rPr lang="en-GB" sz="2800" dirty="0" smtClean="0"/>
              <a:t>Dynamic Host Configuration Protocol</a:t>
            </a:r>
            <a:endParaRPr lang="en-GB" dirty="0" smtClean="0"/>
          </a:p>
          <a:p>
            <a:r>
              <a:rPr lang="en-GB" dirty="0" smtClean="0"/>
              <a:t>Computer connects to network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Please can I have an address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Server(s) offer an address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Client chooses one (e.g. first) and requests it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Server grants for lease</a:t>
            </a:r>
          </a:p>
          <a:p>
            <a:pPr marL="571500" indent="-514350"/>
            <a:r>
              <a:rPr lang="en-GB" dirty="0" smtClean="0"/>
              <a:t>Grant contains other information</a:t>
            </a:r>
          </a:p>
          <a:p>
            <a:pPr marL="971550" lvl="1" indent="-514350"/>
            <a:r>
              <a:rPr lang="en-GB" dirty="0" smtClean="0"/>
              <a:t>Division between network and host</a:t>
            </a:r>
          </a:p>
          <a:p>
            <a:pPr marL="971550" lvl="1" indent="-514350"/>
            <a:r>
              <a:rPr lang="en-GB" dirty="0" smtClean="0"/>
              <a:t>Address of a router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DHCP in action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48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230" y="1857356"/>
            <a:ext cx="8250262" cy="4143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IP Routeing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49</a:t>
            </a:fld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>
            <a:off x="357158" y="4714884"/>
            <a:ext cx="7932586" cy="1785950"/>
            <a:chOff x="357158" y="1357298"/>
            <a:chExt cx="7932586" cy="1785950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857224" y="1785926"/>
              <a:ext cx="357190" cy="1428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42" idx="3"/>
            </p:cNvCxnSpPr>
            <p:nvPr/>
          </p:nvCxnSpPr>
          <p:spPr>
            <a:xfrm flipV="1">
              <a:off x="1003068" y="2285992"/>
              <a:ext cx="354222" cy="21431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7358082" y="1857364"/>
              <a:ext cx="428628" cy="714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7358082" y="2214554"/>
              <a:ext cx="357190" cy="1428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16200000" flipH="1">
              <a:off x="3893339" y="2393149"/>
              <a:ext cx="285752" cy="21431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4572000" y="2285992"/>
              <a:ext cx="285752" cy="21431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Cloud 19"/>
            <p:cNvSpPr/>
            <p:nvPr/>
          </p:nvSpPr>
          <p:spPr>
            <a:xfrm>
              <a:off x="1000100" y="1714488"/>
              <a:ext cx="1143008" cy="714380"/>
            </a:xfrm>
            <a:prstGeom prst="cloud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Net A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2" name="Cloud 21"/>
            <p:cNvSpPr/>
            <p:nvPr/>
          </p:nvSpPr>
          <p:spPr>
            <a:xfrm>
              <a:off x="6429388" y="1714488"/>
              <a:ext cx="1143008" cy="714380"/>
            </a:xfrm>
            <a:prstGeom prst="cloud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Net B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3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9058" y="2571744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074" name="Picture 2" descr="C:\Users\RJBlack\AppData\Local\Microsoft\Windows\Temporary Internet Files\Low\Content.IE5\KQ23QHI3\j0435242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43174" y="1643050"/>
              <a:ext cx="649893" cy="1285860"/>
            </a:xfrm>
            <a:prstGeom prst="rect">
              <a:avLst/>
            </a:prstGeom>
            <a:noFill/>
          </p:spPr>
        </p:pic>
        <p:pic>
          <p:nvPicPr>
            <p:cNvPr id="25" name="Picture 2" descr="C:\Users\RJBlack\AppData\Local\Microsoft\Windows\Temporary Internet Files\Low\Content.IE5\KQ23QHI3\j0435242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29256" y="1643050"/>
              <a:ext cx="649893" cy="1285860"/>
            </a:xfrm>
            <a:prstGeom prst="rect">
              <a:avLst/>
            </a:prstGeom>
            <a:noFill/>
          </p:spPr>
        </p:pic>
        <p:cxnSp>
          <p:nvCxnSpPr>
            <p:cNvPr id="30" name="Straight Connector 29"/>
            <p:cNvCxnSpPr>
              <a:stCxn id="20" idx="0"/>
            </p:cNvCxnSpPr>
            <p:nvPr/>
          </p:nvCxnSpPr>
          <p:spPr>
            <a:xfrm>
              <a:off x="2142155" y="2071678"/>
              <a:ext cx="572457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214678" y="2143116"/>
              <a:ext cx="64294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1" idx="0"/>
            </p:cNvCxnSpPr>
            <p:nvPr/>
          </p:nvCxnSpPr>
          <p:spPr>
            <a:xfrm>
              <a:off x="4856799" y="2143116"/>
              <a:ext cx="6438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22" idx="2"/>
            </p:cNvCxnSpPr>
            <p:nvPr/>
          </p:nvCxnSpPr>
          <p:spPr>
            <a:xfrm rot="10800000">
              <a:off x="6000761" y="2071678"/>
              <a:ext cx="432173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Cloud 20"/>
            <p:cNvSpPr/>
            <p:nvPr/>
          </p:nvSpPr>
          <p:spPr>
            <a:xfrm>
              <a:off x="3714744" y="1785926"/>
              <a:ext cx="1143008" cy="714380"/>
            </a:xfrm>
            <a:prstGeom prst="cloud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Local</a:t>
              </a:r>
            </a:p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Net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9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3346" y="2285992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6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72396" y="1428736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38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43834" y="2143116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41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7158" y="1357298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pic>
          <p:nvPicPr>
            <p:cNvPr id="42" name="Picture 17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7158" y="2214554"/>
              <a:ext cx="645910" cy="57150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bg2"/>
              </a:outerShdw>
            </a:effectLst>
          </p:spPr>
        </p:pic>
        <p:sp>
          <p:nvSpPr>
            <p:cNvPr id="56" name="TextBox 55"/>
            <p:cNvSpPr txBox="1"/>
            <p:nvPr/>
          </p:nvSpPr>
          <p:spPr>
            <a:xfrm>
              <a:off x="2520538" y="2549719"/>
              <a:ext cx="908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 smtClean="0"/>
                <a:t>Router R1</a:t>
              </a:r>
              <a:endParaRPr lang="en-GB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715008" y="2500306"/>
              <a:ext cx="908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 smtClean="0"/>
                <a:t>Router R2</a:t>
              </a:r>
              <a:endParaRPr lang="en-GB" sz="1400" dirty="0"/>
            </a:p>
          </p:txBody>
        </p:sp>
      </p:grpSp>
      <p:sp>
        <p:nvSpPr>
          <p:cNvPr id="67" name="Oval 66"/>
          <p:cNvSpPr>
            <a:spLocks noChangeAspect="1"/>
          </p:cNvSpPr>
          <p:nvPr/>
        </p:nvSpPr>
        <p:spPr>
          <a:xfrm>
            <a:off x="3786182" y="5753711"/>
            <a:ext cx="928694" cy="889999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Decision 6"/>
          <p:cNvSpPr/>
          <p:nvPr/>
        </p:nvSpPr>
        <p:spPr>
          <a:xfrm>
            <a:off x="2000232" y="2357430"/>
            <a:ext cx="2286016" cy="8572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Local</a:t>
            </a:r>
            <a:br>
              <a:rPr lang="en-GB" dirty="0" smtClean="0"/>
            </a:br>
            <a:r>
              <a:rPr lang="en-GB" dirty="0" smtClean="0"/>
              <a:t>Network?</a:t>
            </a:r>
            <a:endParaRPr lang="en-GB" dirty="0"/>
          </a:p>
        </p:txBody>
      </p:sp>
      <p:sp>
        <p:nvSpPr>
          <p:cNvPr id="8" name="Flowchart: Process 7"/>
          <p:cNvSpPr/>
          <p:nvPr/>
        </p:nvSpPr>
        <p:spPr>
          <a:xfrm>
            <a:off x="500034" y="3714752"/>
            <a:ext cx="1428760" cy="64294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Send to host</a:t>
            </a:r>
            <a:br>
              <a:rPr lang="en-GB" dirty="0" smtClean="0"/>
            </a:br>
            <a:r>
              <a:rPr lang="en-GB" dirty="0" smtClean="0"/>
              <a:t>on local net</a:t>
            </a:r>
          </a:p>
        </p:txBody>
      </p:sp>
      <p:sp>
        <p:nvSpPr>
          <p:cNvPr id="9" name="Flowchart: Internal Storage 8"/>
          <p:cNvSpPr/>
          <p:nvPr/>
        </p:nvSpPr>
        <p:spPr>
          <a:xfrm>
            <a:off x="6500826" y="2428868"/>
            <a:ext cx="1928826" cy="1928826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Routing table maps from network to next hop router on local net</a:t>
            </a:r>
            <a:endParaRPr lang="en-GB" dirty="0"/>
          </a:p>
        </p:txBody>
      </p:sp>
      <p:sp>
        <p:nvSpPr>
          <p:cNvPr id="10" name="Flowchart: Process 9"/>
          <p:cNvSpPr/>
          <p:nvPr/>
        </p:nvSpPr>
        <p:spPr>
          <a:xfrm>
            <a:off x="4500562" y="3071810"/>
            <a:ext cx="1357322" cy="64294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Consult table</a:t>
            </a:r>
          </a:p>
        </p:txBody>
      </p:sp>
      <p:cxnSp>
        <p:nvCxnSpPr>
          <p:cNvPr id="13" name="Shape 12"/>
          <p:cNvCxnSpPr>
            <a:stCxn id="7" idx="1"/>
            <a:endCxn id="8" idx="0"/>
          </p:cNvCxnSpPr>
          <p:nvPr/>
        </p:nvCxnSpPr>
        <p:spPr>
          <a:xfrm rot="10800000" flipV="1">
            <a:off x="1214414" y="2786058"/>
            <a:ext cx="785818" cy="928694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hape 14"/>
          <p:cNvCxnSpPr>
            <a:stCxn id="7" idx="3"/>
            <a:endCxn id="10" idx="0"/>
          </p:cNvCxnSpPr>
          <p:nvPr/>
        </p:nvCxnSpPr>
        <p:spPr>
          <a:xfrm>
            <a:off x="4286248" y="2786058"/>
            <a:ext cx="892975" cy="285752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hape 16"/>
          <p:cNvCxnSpPr>
            <a:stCxn id="10" idx="2"/>
            <a:endCxn id="8" idx="3"/>
          </p:cNvCxnSpPr>
          <p:nvPr/>
        </p:nvCxnSpPr>
        <p:spPr>
          <a:xfrm rot="5400000">
            <a:off x="3393274" y="2250273"/>
            <a:ext cx="321471" cy="3250429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40" idx="2"/>
            <a:endCxn id="7" idx="0"/>
          </p:cNvCxnSpPr>
          <p:nvPr/>
        </p:nvCxnSpPr>
        <p:spPr>
          <a:xfrm rot="5400000">
            <a:off x="3000364" y="2214554"/>
            <a:ext cx="285752" cy="1588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10" idx="3"/>
            <a:endCxn id="9" idx="1"/>
          </p:cNvCxnSpPr>
          <p:nvPr/>
        </p:nvCxnSpPr>
        <p:spPr>
          <a:xfrm>
            <a:off x="5857884" y="3393281"/>
            <a:ext cx="642942" cy="1588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643042" y="2285992"/>
            <a:ext cx="485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Yes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4143372" y="2285992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</a:t>
            </a:r>
            <a:endParaRPr lang="en-GB" dirty="0"/>
          </a:p>
        </p:txBody>
      </p:sp>
      <p:sp>
        <p:nvSpPr>
          <p:cNvPr id="40" name="Flowchart: Terminator 39"/>
          <p:cNvSpPr/>
          <p:nvPr/>
        </p:nvSpPr>
        <p:spPr>
          <a:xfrm>
            <a:off x="2357422" y="1643050"/>
            <a:ext cx="1571636" cy="42862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Send packet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6500826" y="1571612"/>
            <a:ext cx="1928826" cy="7858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for Net A use R1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for Net B use R2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Send to host on local network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Need to map IP to Ethernet address</a:t>
            </a:r>
          </a:p>
          <a:p>
            <a:r>
              <a:rPr lang="en-GB" dirty="0" smtClean="0"/>
              <a:t>Use ARP: Address Resolution Protocol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Broadcast “who has 157.58.56.241”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Owner responds</a:t>
            </a:r>
            <a:br>
              <a:rPr lang="en-GB" dirty="0" smtClean="0"/>
            </a:br>
            <a:r>
              <a:rPr lang="en-GB" dirty="0" smtClean="0"/>
              <a:t>“157.58.56.241 is 00-18-8B-1B-65-D7”</a:t>
            </a:r>
            <a:endParaRPr lang="en-GB" dirty="0"/>
          </a:p>
          <a:p>
            <a:r>
              <a:rPr lang="en-GB" dirty="0" smtClean="0"/>
              <a:t>Remember this information in a cache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Big picture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51</a:t>
            </a:fld>
            <a:endParaRPr lang="en-GB"/>
          </a:p>
        </p:txBody>
      </p:sp>
      <p:sp>
        <p:nvSpPr>
          <p:cNvPr id="27" name="Left-Right Arrow 26"/>
          <p:cNvSpPr/>
          <p:nvPr/>
        </p:nvSpPr>
        <p:spPr>
          <a:xfrm>
            <a:off x="2000232" y="4714884"/>
            <a:ext cx="1643074" cy="428628"/>
          </a:xfrm>
          <a:prstGeom prst="leftRightArrow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bits</a:t>
            </a:r>
            <a:endParaRPr lang="en-GB" sz="1600" dirty="0"/>
          </a:p>
        </p:txBody>
      </p:sp>
      <p:sp>
        <p:nvSpPr>
          <p:cNvPr id="29" name="Rectangle 28"/>
          <p:cNvSpPr/>
          <p:nvPr/>
        </p:nvSpPr>
        <p:spPr>
          <a:xfrm>
            <a:off x="1142976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modulation</a:t>
            </a:r>
            <a:endParaRPr lang="en-GB" sz="1400" dirty="0"/>
          </a:p>
        </p:txBody>
      </p:sp>
      <p:sp>
        <p:nvSpPr>
          <p:cNvPr id="31" name="Left-Right Arrow 30"/>
          <p:cNvSpPr/>
          <p:nvPr/>
        </p:nvSpPr>
        <p:spPr>
          <a:xfrm>
            <a:off x="2000232" y="5786454"/>
            <a:ext cx="1643074" cy="4286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waves</a:t>
            </a:r>
            <a:endParaRPr lang="en-GB" sz="1400" dirty="0"/>
          </a:p>
        </p:txBody>
      </p:sp>
      <p:pic>
        <p:nvPicPr>
          <p:cNvPr id="32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000373"/>
            <a:ext cx="888127" cy="785818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34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3143248"/>
            <a:ext cx="968866" cy="857256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1142976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some-net</a:t>
            </a:r>
            <a:endParaRPr lang="en-GB" sz="1600" dirty="0"/>
          </a:p>
        </p:txBody>
      </p:sp>
      <p:sp>
        <p:nvSpPr>
          <p:cNvPr id="14" name="Left-Right Arrow 13"/>
          <p:cNvSpPr/>
          <p:nvPr/>
        </p:nvSpPr>
        <p:spPr>
          <a:xfrm>
            <a:off x="2000232" y="3714752"/>
            <a:ext cx="1643074" cy="428628"/>
          </a:xfrm>
          <a:prstGeom prst="leftRightArrow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packets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142976" y="3214686"/>
            <a:ext cx="1071570" cy="4286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</a:t>
            </a:r>
            <a:endParaRPr lang="en-GB" dirty="0"/>
          </a:p>
        </p:txBody>
      </p:sp>
      <p:sp>
        <p:nvSpPr>
          <p:cNvPr id="16" name="Left-Right Arrow 15"/>
          <p:cNvSpPr/>
          <p:nvPr/>
        </p:nvSpPr>
        <p:spPr>
          <a:xfrm>
            <a:off x="2000232" y="2714620"/>
            <a:ext cx="5072098" cy="428628"/>
          </a:xfrm>
          <a:prstGeom prst="leftRightArrow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 packets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858016" y="3214686"/>
            <a:ext cx="1071570" cy="4286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3428992" y="3214686"/>
            <a:ext cx="2214578" cy="4286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 Router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3428992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modulation</a:t>
            </a:r>
            <a:endParaRPr lang="en-GB" sz="1400" dirty="0"/>
          </a:p>
        </p:txBody>
      </p:sp>
      <p:sp>
        <p:nvSpPr>
          <p:cNvPr id="22" name="Rectangle 21"/>
          <p:cNvSpPr/>
          <p:nvPr/>
        </p:nvSpPr>
        <p:spPr>
          <a:xfrm>
            <a:off x="4572000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modulation</a:t>
            </a:r>
            <a:endParaRPr lang="en-GB" sz="1400" dirty="0"/>
          </a:p>
        </p:txBody>
      </p:sp>
      <p:sp>
        <p:nvSpPr>
          <p:cNvPr id="23" name="Rectangle 22"/>
          <p:cNvSpPr/>
          <p:nvPr/>
        </p:nvSpPr>
        <p:spPr>
          <a:xfrm>
            <a:off x="6858016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modulation</a:t>
            </a:r>
            <a:endParaRPr lang="en-GB" sz="1400" dirty="0"/>
          </a:p>
        </p:txBody>
      </p:sp>
      <p:sp>
        <p:nvSpPr>
          <p:cNvPr id="24" name="Left-Right Arrow 23"/>
          <p:cNvSpPr/>
          <p:nvPr/>
        </p:nvSpPr>
        <p:spPr>
          <a:xfrm>
            <a:off x="5429256" y="5786454"/>
            <a:ext cx="1643074" cy="4286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waves</a:t>
            </a:r>
            <a:endParaRPr lang="en-GB" sz="1400" dirty="0"/>
          </a:p>
        </p:txBody>
      </p:sp>
      <p:sp>
        <p:nvSpPr>
          <p:cNvPr id="25" name="Left-Right Arrow 24"/>
          <p:cNvSpPr/>
          <p:nvPr/>
        </p:nvSpPr>
        <p:spPr>
          <a:xfrm>
            <a:off x="5429256" y="4714884"/>
            <a:ext cx="1643074" cy="428628"/>
          </a:xfrm>
          <a:prstGeom prst="leftRightArrow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bits</a:t>
            </a:r>
            <a:endParaRPr lang="en-GB" sz="1600" dirty="0"/>
          </a:p>
        </p:txBody>
      </p:sp>
      <p:sp>
        <p:nvSpPr>
          <p:cNvPr id="28" name="Rectangle 27"/>
          <p:cNvSpPr/>
          <p:nvPr/>
        </p:nvSpPr>
        <p:spPr>
          <a:xfrm>
            <a:off x="6858016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some-net</a:t>
            </a:r>
            <a:endParaRPr lang="en-GB" sz="1600" dirty="0"/>
          </a:p>
        </p:txBody>
      </p:sp>
      <p:sp>
        <p:nvSpPr>
          <p:cNvPr id="33" name="Rectangle 32"/>
          <p:cNvSpPr/>
          <p:nvPr/>
        </p:nvSpPr>
        <p:spPr>
          <a:xfrm>
            <a:off x="3428992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some-net</a:t>
            </a:r>
            <a:endParaRPr lang="en-GB" sz="1600" dirty="0"/>
          </a:p>
        </p:txBody>
      </p:sp>
      <p:sp>
        <p:nvSpPr>
          <p:cNvPr id="35" name="Rectangle 34"/>
          <p:cNvSpPr/>
          <p:nvPr/>
        </p:nvSpPr>
        <p:spPr>
          <a:xfrm>
            <a:off x="4572000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some-net</a:t>
            </a:r>
            <a:endParaRPr lang="en-GB" sz="1600" dirty="0"/>
          </a:p>
        </p:txBody>
      </p:sp>
      <p:sp>
        <p:nvSpPr>
          <p:cNvPr id="36" name="Left-Right Arrow 35"/>
          <p:cNvSpPr/>
          <p:nvPr/>
        </p:nvSpPr>
        <p:spPr>
          <a:xfrm>
            <a:off x="5419732" y="3714752"/>
            <a:ext cx="1652598" cy="428628"/>
          </a:xfrm>
          <a:prstGeom prst="leftRightArrow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packets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52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4500562" y="785794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Maintaining Routeing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Internet divided into Autonomous Systems</a:t>
            </a:r>
          </a:p>
          <a:p>
            <a:pPr lvl="1"/>
            <a:r>
              <a:rPr lang="en-GB" dirty="0" smtClean="0"/>
              <a:t>Large organisational groups of many networks </a:t>
            </a:r>
          </a:p>
          <a:p>
            <a:r>
              <a:rPr lang="en-GB" dirty="0" smtClean="0"/>
              <a:t>Within AS</a:t>
            </a:r>
          </a:p>
          <a:p>
            <a:pPr lvl="1"/>
            <a:r>
              <a:rPr lang="en-GB" dirty="0" smtClean="0"/>
              <a:t>Topology private to the AS itself</a:t>
            </a:r>
          </a:p>
          <a:p>
            <a:pPr lvl="1"/>
            <a:r>
              <a:rPr lang="en-GB" dirty="0" smtClean="0"/>
              <a:t>Distance-vector or link-state (see next 2 slides)</a:t>
            </a:r>
          </a:p>
          <a:p>
            <a:r>
              <a:rPr lang="en-GB" dirty="0" smtClean="0"/>
              <a:t>Between AS</a:t>
            </a:r>
          </a:p>
          <a:p>
            <a:pPr lvl="1"/>
            <a:r>
              <a:rPr lang="en-GB" dirty="0" smtClean="0"/>
              <a:t>Topology public</a:t>
            </a:r>
          </a:p>
          <a:p>
            <a:pPr lvl="1"/>
            <a:r>
              <a:rPr lang="en-GB" dirty="0" smtClean="0"/>
              <a:t>Path vector with policy (called BGP)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Distance vector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Router sends vector to neighbours of</a:t>
            </a:r>
          </a:p>
          <a:p>
            <a:pPr lvl="1"/>
            <a:r>
              <a:rPr lang="en-GB" dirty="0" smtClean="0"/>
              <a:t>Network, number of hops “157.58.56/24 in 2”</a:t>
            </a:r>
          </a:p>
          <a:p>
            <a:r>
              <a:rPr lang="en-GB" dirty="0" smtClean="0"/>
              <a:t>Router hears vectors from neighbours</a:t>
            </a:r>
          </a:p>
          <a:p>
            <a:pPr lvl="1"/>
            <a:r>
              <a:rPr lang="en-GB" dirty="0" smtClean="0"/>
              <a:t>Updates if new network, fewer hops, or more hops but from current next router.</a:t>
            </a:r>
          </a:p>
          <a:p>
            <a:r>
              <a:rPr lang="en-GB" dirty="0" smtClean="0"/>
              <a:t>Advantages</a:t>
            </a:r>
          </a:p>
          <a:p>
            <a:pPr lvl="1"/>
            <a:r>
              <a:rPr lang="en-GB" dirty="0" smtClean="0"/>
              <a:t>Easy to build</a:t>
            </a:r>
          </a:p>
          <a:p>
            <a:pPr lvl="1"/>
            <a:r>
              <a:rPr lang="en-GB" dirty="0" smtClean="0"/>
              <a:t>Good news travels quickly</a:t>
            </a:r>
          </a:p>
          <a:p>
            <a:pPr lvl="1"/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Distance Vector in action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55</a:t>
            </a:fld>
            <a:endParaRPr lang="en-GB"/>
          </a:p>
        </p:txBody>
      </p:sp>
      <p:sp>
        <p:nvSpPr>
          <p:cNvPr id="23" name="10-Point Star 22"/>
          <p:cNvSpPr/>
          <p:nvPr/>
        </p:nvSpPr>
        <p:spPr>
          <a:xfrm>
            <a:off x="7786710" y="242886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</a:t>
            </a:r>
            <a:endParaRPr lang="en-GB" dirty="0"/>
          </a:p>
        </p:txBody>
      </p:sp>
      <p:sp>
        <p:nvSpPr>
          <p:cNvPr id="24" name="10-Point Star 23"/>
          <p:cNvSpPr/>
          <p:nvPr/>
        </p:nvSpPr>
        <p:spPr>
          <a:xfrm>
            <a:off x="5929322" y="242886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</a:t>
            </a:r>
            <a:endParaRPr lang="en-GB" dirty="0"/>
          </a:p>
        </p:txBody>
      </p:sp>
      <p:cxnSp>
        <p:nvCxnSpPr>
          <p:cNvPr id="26" name="Straight Connector 25"/>
          <p:cNvCxnSpPr>
            <a:stCxn id="24" idx="0"/>
            <a:endCxn id="23" idx="6"/>
          </p:cNvCxnSpPr>
          <p:nvPr/>
        </p:nvCxnSpPr>
        <p:spPr>
          <a:xfrm>
            <a:off x="6500826" y="2675679"/>
            <a:ext cx="12858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10-Point Star 29"/>
          <p:cNvSpPr/>
          <p:nvPr/>
        </p:nvSpPr>
        <p:spPr>
          <a:xfrm>
            <a:off x="7786710" y="421481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</a:t>
            </a:r>
            <a:endParaRPr lang="en-GB" dirty="0"/>
          </a:p>
        </p:txBody>
      </p:sp>
      <p:sp>
        <p:nvSpPr>
          <p:cNvPr id="31" name="10-Point Star 30"/>
          <p:cNvSpPr/>
          <p:nvPr/>
        </p:nvSpPr>
        <p:spPr>
          <a:xfrm>
            <a:off x="5857884" y="421481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</a:t>
            </a:r>
            <a:endParaRPr lang="en-GB" dirty="0"/>
          </a:p>
        </p:txBody>
      </p:sp>
      <p:sp>
        <p:nvSpPr>
          <p:cNvPr id="32" name="10-Point Star 31"/>
          <p:cNvSpPr/>
          <p:nvPr/>
        </p:nvSpPr>
        <p:spPr>
          <a:xfrm>
            <a:off x="4071934" y="421481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</a:t>
            </a:r>
            <a:endParaRPr lang="en-GB" dirty="0"/>
          </a:p>
        </p:txBody>
      </p:sp>
      <p:sp>
        <p:nvSpPr>
          <p:cNvPr id="33" name="10-Point Star 32"/>
          <p:cNvSpPr/>
          <p:nvPr/>
        </p:nvSpPr>
        <p:spPr>
          <a:xfrm>
            <a:off x="4000496" y="242886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</a:t>
            </a:r>
            <a:endParaRPr lang="en-GB" dirty="0"/>
          </a:p>
        </p:txBody>
      </p:sp>
      <p:sp>
        <p:nvSpPr>
          <p:cNvPr id="34" name="10-Point Star 33"/>
          <p:cNvSpPr/>
          <p:nvPr/>
        </p:nvSpPr>
        <p:spPr>
          <a:xfrm>
            <a:off x="2071670" y="421481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</a:t>
            </a:r>
            <a:endParaRPr lang="en-GB" dirty="0"/>
          </a:p>
        </p:txBody>
      </p:sp>
      <p:cxnSp>
        <p:nvCxnSpPr>
          <p:cNvPr id="36" name="Straight Connector 35"/>
          <p:cNvCxnSpPr>
            <a:stCxn id="24" idx="1"/>
            <a:endCxn id="30" idx="7"/>
          </p:cNvCxnSpPr>
          <p:nvPr/>
        </p:nvCxnSpPr>
        <p:spPr>
          <a:xfrm>
            <a:off x="6500826" y="2896437"/>
            <a:ext cx="1395031" cy="13865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23" idx="3"/>
            <a:endCxn id="30" idx="8"/>
          </p:cNvCxnSpPr>
          <p:nvPr/>
        </p:nvCxnSpPr>
        <p:spPr>
          <a:xfrm rot="5400000">
            <a:off x="7536677" y="3679033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31" idx="0"/>
            <a:endCxn id="30" idx="6"/>
          </p:cNvCxnSpPr>
          <p:nvPr/>
        </p:nvCxnSpPr>
        <p:spPr>
          <a:xfrm>
            <a:off x="6429388" y="4461629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33" idx="0"/>
            <a:endCxn id="24" idx="6"/>
          </p:cNvCxnSpPr>
          <p:nvPr/>
        </p:nvCxnSpPr>
        <p:spPr>
          <a:xfrm>
            <a:off x="4572000" y="2675679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33" idx="1"/>
            <a:endCxn id="31" idx="7"/>
          </p:cNvCxnSpPr>
          <p:nvPr/>
        </p:nvCxnSpPr>
        <p:spPr>
          <a:xfrm>
            <a:off x="4572000" y="2896437"/>
            <a:ext cx="1395031" cy="13865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32" idx="0"/>
            <a:endCxn id="31" idx="6"/>
          </p:cNvCxnSpPr>
          <p:nvPr/>
        </p:nvCxnSpPr>
        <p:spPr>
          <a:xfrm>
            <a:off x="4643438" y="4461629"/>
            <a:ext cx="121444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stCxn id="34" idx="0"/>
            <a:endCxn id="32" idx="6"/>
          </p:cNvCxnSpPr>
          <p:nvPr/>
        </p:nvCxnSpPr>
        <p:spPr>
          <a:xfrm>
            <a:off x="2643174" y="4461629"/>
            <a:ext cx="142876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4" idx="0"/>
            <a:endCxn id="33" idx="6"/>
          </p:cNvCxnSpPr>
          <p:nvPr/>
        </p:nvCxnSpPr>
        <p:spPr>
          <a:xfrm>
            <a:off x="1142976" y="2675679"/>
            <a:ext cx="2857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10-Point Star 52"/>
          <p:cNvSpPr/>
          <p:nvPr/>
        </p:nvSpPr>
        <p:spPr>
          <a:xfrm>
            <a:off x="571472" y="421481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54" name="10-Point Star 53"/>
          <p:cNvSpPr/>
          <p:nvPr/>
        </p:nvSpPr>
        <p:spPr>
          <a:xfrm>
            <a:off x="571472" y="2428868"/>
            <a:ext cx="571504" cy="71438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</a:t>
            </a:r>
            <a:endParaRPr lang="en-GB" dirty="0"/>
          </a:p>
        </p:txBody>
      </p:sp>
      <p:cxnSp>
        <p:nvCxnSpPr>
          <p:cNvPr id="58" name="Straight Connector 57"/>
          <p:cNvCxnSpPr>
            <a:stCxn id="54" idx="3"/>
            <a:endCxn id="53" idx="8"/>
          </p:cNvCxnSpPr>
          <p:nvPr/>
        </p:nvCxnSpPr>
        <p:spPr>
          <a:xfrm rot="5400000">
            <a:off x="321439" y="3679033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3" idx="0"/>
            <a:endCxn id="34" idx="6"/>
          </p:cNvCxnSpPr>
          <p:nvPr/>
        </p:nvCxnSpPr>
        <p:spPr>
          <a:xfrm>
            <a:off x="1142976" y="4461629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357158" y="48577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3643306" y="2143116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68" name="TextBox 67"/>
          <p:cNvSpPr txBox="1"/>
          <p:nvPr/>
        </p:nvSpPr>
        <p:spPr>
          <a:xfrm>
            <a:off x="1857356" y="48577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5572132" y="21431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70" name="TextBox 69"/>
          <p:cNvSpPr txBox="1"/>
          <p:nvPr/>
        </p:nvSpPr>
        <p:spPr>
          <a:xfrm>
            <a:off x="3786182" y="47741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71" name="TextBox 70"/>
          <p:cNvSpPr txBox="1"/>
          <p:nvPr/>
        </p:nvSpPr>
        <p:spPr>
          <a:xfrm>
            <a:off x="5643570" y="48456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72" name="TextBox 71"/>
          <p:cNvSpPr txBox="1"/>
          <p:nvPr/>
        </p:nvSpPr>
        <p:spPr>
          <a:xfrm>
            <a:off x="7500958" y="484561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74" name="TextBox 73"/>
          <p:cNvSpPr txBox="1"/>
          <p:nvPr/>
        </p:nvSpPr>
        <p:spPr>
          <a:xfrm>
            <a:off x="7500958" y="214311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75" name="Left Arrow 74"/>
          <p:cNvSpPr/>
          <p:nvPr/>
        </p:nvSpPr>
        <p:spPr>
          <a:xfrm>
            <a:off x="7358082" y="271462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Left Arrow 75"/>
          <p:cNvSpPr/>
          <p:nvPr/>
        </p:nvSpPr>
        <p:spPr>
          <a:xfrm>
            <a:off x="5500694" y="271462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Left Arrow 76"/>
          <p:cNvSpPr/>
          <p:nvPr/>
        </p:nvSpPr>
        <p:spPr>
          <a:xfrm>
            <a:off x="3571868" y="271462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Left Arrow 77"/>
          <p:cNvSpPr/>
          <p:nvPr/>
        </p:nvSpPr>
        <p:spPr>
          <a:xfrm rot="5400000">
            <a:off x="535753" y="3893347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Left Arrow 78"/>
          <p:cNvSpPr/>
          <p:nvPr/>
        </p:nvSpPr>
        <p:spPr>
          <a:xfrm>
            <a:off x="1643042" y="450057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eft Arrow 79"/>
          <p:cNvSpPr/>
          <p:nvPr/>
        </p:nvSpPr>
        <p:spPr>
          <a:xfrm rot="10800000">
            <a:off x="4714876" y="450057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Left Arrow 80"/>
          <p:cNvSpPr/>
          <p:nvPr/>
        </p:nvSpPr>
        <p:spPr>
          <a:xfrm rot="2569467">
            <a:off x="7429520" y="4102863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eft Arrow 81"/>
          <p:cNvSpPr/>
          <p:nvPr/>
        </p:nvSpPr>
        <p:spPr>
          <a:xfrm rot="2569467">
            <a:off x="5501647" y="4102863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2285992"/>
            <a:ext cx="82867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5" name="Left Arrow 84"/>
          <p:cNvSpPr/>
          <p:nvPr/>
        </p:nvSpPr>
        <p:spPr>
          <a:xfrm rot="10800000">
            <a:off x="4643438" y="271462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extBox 85"/>
          <p:cNvSpPr txBox="1"/>
          <p:nvPr/>
        </p:nvSpPr>
        <p:spPr>
          <a:xfrm>
            <a:off x="3883339" y="2143116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87" name="TextBox 86"/>
          <p:cNvSpPr txBox="1"/>
          <p:nvPr/>
        </p:nvSpPr>
        <p:spPr>
          <a:xfrm>
            <a:off x="5770512" y="21431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88" name="TextBox 87"/>
          <p:cNvSpPr txBox="1"/>
          <p:nvPr/>
        </p:nvSpPr>
        <p:spPr>
          <a:xfrm>
            <a:off x="5841950" y="48456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89" name="TextBox 88"/>
          <p:cNvSpPr txBox="1"/>
          <p:nvPr/>
        </p:nvSpPr>
        <p:spPr>
          <a:xfrm>
            <a:off x="7715272" y="214311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90" name="Left Arrow 89"/>
          <p:cNvSpPr/>
          <p:nvPr/>
        </p:nvSpPr>
        <p:spPr>
          <a:xfrm rot="16200000">
            <a:off x="7750991" y="3250406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Left Arrow 90"/>
          <p:cNvSpPr/>
          <p:nvPr/>
        </p:nvSpPr>
        <p:spPr>
          <a:xfrm>
            <a:off x="3571868" y="450057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Box 91"/>
          <p:cNvSpPr txBox="1"/>
          <p:nvPr/>
        </p:nvSpPr>
        <p:spPr>
          <a:xfrm>
            <a:off x="7715272" y="484561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>
            <a:off x="4097653" y="2143116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94" name="Left Arrow 93"/>
          <p:cNvSpPr/>
          <p:nvPr/>
        </p:nvSpPr>
        <p:spPr>
          <a:xfrm rot="10800000">
            <a:off x="6572264" y="2714620"/>
            <a:ext cx="35719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5984826" y="21431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96" name="TextBox 95"/>
          <p:cNvSpPr txBox="1"/>
          <p:nvPr/>
        </p:nvSpPr>
        <p:spPr>
          <a:xfrm>
            <a:off x="1373471" y="5643578"/>
            <a:ext cx="6341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2"/>
                </a:solidFill>
              </a:rPr>
              <a:t>It can take a while to stabilize in the general case!</a:t>
            </a:r>
            <a:endParaRPr lang="en-GB" sz="2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9" grpId="0"/>
      <p:bldP spid="71" grpId="0"/>
      <p:bldP spid="72" grpId="0"/>
      <p:bldP spid="74" grpId="0"/>
      <p:bldP spid="75" grpId="0" animBg="1"/>
      <p:bldP spid="76" grpId="0" animBg="1"/>
      <p:bldP spid="77" grpId="0" animBg="1"/>
      <p:bldP spid="80" grpId="0" animBg="1"/>
      <p:bldP spid="85" grpId="0" animBg="1"/>
      <p:bldP spid="86" grpId="0"/>
      <p:bldP spid="86" grpId="1"/>
      <p:bldP spid="87" grpId="0"/>
      <p:bldP spid="87" grpId="1"/>
      <p:bldP spid="88" grpId="0"/>
      <p:bldP spid="89" grpId="0"/>
      <p:bldP spid="90" grpId="0" animBg="1"/>
      <p:bldP spid="91" grpId="0" animBg="1"/>
      <p:bldP spid="92" grpId="0"/>
      <p:bldP spid="93" grpId="0"/>
      <p:bldP spid="94" grpId="0" animBg="1"/>
      <p:bldP spid="95" grpId="0"/>
      <p:bldP spid="9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Link-state routeing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Distribute the correct topology to all nodes</a:t>
            </a:r>
          </a:p>
          <a:p>
            <a:r>
              <a:rPr lang="en-GB" dirty="0" smtClean="0"/>
              <a:t>When something breaks send </a:t>
            </a:r>
            <a:r>
              <a:rPr lang="en-GB" u="sng" dirty="0" smtClean="0"/>
              <a:t>that</a:t>
            </a:r>
          </a:p>
          <a:p>
            <a:pPr lvl="1"/>
            <a:r>
              <a:rPr lang="en-GB" dirty="0" smtClean="0"/>
              <a:t>e.g. “link B-T is down”</a:t>
            </a:r>
          </a:p>
          <a:p>
            <a:r>
              <a:rPr lang="en-GB" dirty="0" smtClean="0"/>
              <a:t>Advantages: stabilizes faster</a:t>
            </a:r>
          </a:p>
          <a:p>
            <a:r>
              <a:rPr lang="en-GB" dirty="0" smtClean="0"/>
              <a:t>Disadvantages:</a:t>
            </a:r>
          </a:p>
          <a:p>
            <a:pPr lvl="1"/>
            <a:r>
              <a:rPr lang="en-GB" dirty="0" smtClean="0"/>
              <a:t>More complex to build</a:t>
            </a:r>
          </a:p>
          <a:p>
            <a:pPr lvl="1"/>
            <a:r>
              <a:rPr lang="en-GB" dirty="0" smtClean="0"/>
              <a:t>Have to share sensitive topology information</a:t>
            </a:r>
          </a:p>
          <a:p>
            <a:pPr lvl="1"/>
            <a:r>
              <a:rPr lang="en-GB" dirty="0" smtClean="0"/>
              <a:t>Have to share topology correctly!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Path Vector routeing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Like distance vector, but send entire AS path not just length of the path</a:t>
            </a:r>
          </a:p>
          <a:p>
            <a:r>
              <a:rPr lang="en-GB" dirty="0" smtClean="0"/>
              <a:t>Filter or rank options based on business relationship with all path members</a:t>
            </a:r>
          </a:p>
          <a:p>
            <a:pPr lvl="1"/>
            <a:r>
              <a:rPr lang="en-GB" dirty="0" smtClean="0"/>
              <a:t>E.g. “that’s a great path to Iraq, but I’m ignoring it because it goes through Iran”</a:t>
            </a:r>
          </a:p>
          <a:p>
            <a:r>
              <a:rPr lang="en-GB" dirty="0" smtClean="0"/>
              <a:t>Extremely complex to implement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58</a:t>
            </a:fld>
            <a:endParaRPr lang="en-GB"/>
          </a:p>
        </p:txBody>
      </p:sp>
      <p:pic>
        <p:nvPicPr>
          <p:cNvPr id="6" name="Content Placeholder 5" descr="ascore-simple_2007_small.png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1012560" y="785813"/>
            <a:ext cx="7118879" cy="55006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59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6000760" y="1428736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DNS: Domain Name System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60</a:t>
            </a:fld>
            <a:endParaRPr lang="en-GB"/>
          </a:p>
        </p:txBody>
      </p:sp>
      <p:pic>
        <p:nvPicPr>
          <p:cNvPr id="2050" name="Picture 2" descr="C:\Users\RJBlack\AppData\Local\Microsoft\Windows\Temporary Internet Files\Low\Content.IE5\B7J0F96R\j0435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1500174"/>
            <a:ext cx="722117" cy="1428760"/>
          </a:xfrm>
          <a:prstGeom prst="rect">
            <a:avLst/>
          </a:prstGeom>
          <a:noFill/>
        </p:spPr>
      </p:pic>
      <p:pic>
        <p:nvPicPr>
          <p:cNvPr id="9" name="Picture 19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714488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0" name="Picture 2" descr="C:\Users\RJBlack\AppData\Local\Microsoft\Windows\Temporary Internet Files\Low\Content.IE5\B7J0F96R\j0435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429000"/>
            <a:ext cx="722117" cy="1428760"/>
          </a:xfrm>
          <a:prstGeom prst="rect">
            <a:avLst/>
          </a:prstGeom>
          <a:noFill/>
        </p:spPr>
      </p:pic>
      <p:pic>
        <p:nvPicPr>
          <p:cNvPr id="11" name="Picture 2" descr="C:\Users\RJBlack\AppData\Local\Microsoft\Windows\Temporary Internet Files\Low\Content.IE5\B7J0F96R\j0435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4857760"/>
            <a:ext cx="722117" cy="142876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7358082" y="2500306"/>
            <a:ext cx="1276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 smtClean="0"/>
              <a:t>Root server</a:t>
            </a:r>
            <a:br>
              <a:rPr lang="en-GB" sz="1600" dirty="0" smtClean="0"/>
            </a:br>
            <a:r>
              <a:rPr lang="en-GB" sz="1600" dirty="0" smtClean="0"/>
              <a:t>193.0.14.129</a:t>
            </a:r>
            <a:endParaRPr lang="en-GB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7429520" y="4357694"/>
            <a:ext cx="1459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 smtClean="0"/>
              <a:t>Server for “.</a:t>
            </a:r>
            <a:r>
              <a:rPr lang="en-GB" sz="1600" dirty="0" err="1" smtClean="0"/>
              <a:t>uk</a:t>
            </a:r>
            <a:r>
              <a:rPr lang="en-GB" sz="1600" dirty="0" smtClean="0"/>
              <a:t>”</a:t>
            </a:r>
            <a:br>
              <a:rPr lang="en-GB" sz="1600" dirty="0" smtClean="0"/>
            </a:br>
            <a:r>
              <a:rPr lang="en-GB" sz="1600" dirty="0" smtClean="0"/>
              <a:t>199.7.66.44</a:t>
            </a:r>
            <a:endParaRPr lang="en-GB" sz="1600" dirty="0"/>
          </a:p>
        </p:txBody>
      </p:sp>
      <p:grpSp>
        <p:nvGrpSpPr>
          <p:cNvPr id="43" name="Group 42"/>
          <p:cNvGrpSpPr/>
          <p:nvPr/>
        </p:nvGrpSpPr>
        <p:grpSpPr>
          <a:xfrm>
            <a:off x="2214546" y="1857364"/>
            <a:ext cx="5000660" cy="338554"/>
            <a:chOff x="2214546" y="1857364"/>
            <a:chExt cx="5000660" cy="338554"/>
          </a:xfrm>
        </p:grpSpPr>
        <p:sp>
          <p:nvSpPr>
            <p:cNvPr id="7" name="TextBox 6"/>
            <p:cNvSpPr txBox="1"/>
            <p:nvPr/>
          </p:nvSpPr>
          <p:spPr>
            <a:xfrm>
              <a:off x="2571736" y="1857364"/>
              <a:ext cx="1643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/>
                <a:t>news.bbc.co.uk</a:t>
              </a:r>
              <a:endParaRPr lang="en-GB" sz="1600" dirty="0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214546" y="2143116"/>
              <a:ext cx="5000660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39"/>
          <p:cNvGrpSpPr/>
          <p:nvPr/>
        </p:nvGrpSpPr>
        <p:grpSpPr>
          <a:xfrm>
            <a:off x="2143108" y="2285992"/>
            <a:ext cx="5000660" cy="338554"/>
            <a:chOff x="2143108" y="2285992"/>
            <a:chExt cx="5000660" cy="338554"/>
          </a:xfrm>
        </p:grpSpPr>
        <p:sp>
          <p:nvSpPr>
            <p:cNvPr id="13" name="TextBox 12"/>
            <p:cNvSpPr txBox="1"/>
            <p:nvPr/>
          </p:nvSpPr>
          <p:spPr>
            <a:xfrm>
              <a:off x="2928926" y="2285992"/>
              <a:ext cx="410811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 smtClean="0"/>
                <a:t>For .</a:t>
              </a:r>
              <a:r>
                <a:rPr lang="en-GB" sz="1600" dirty="0" err="1" smtClean="0"/>
                <a:t>uk</a:t>
              </a:r>
              <a:r>
                <a:rPr lang="en-GB" sz="1600" dirty="0" smtClean="0"/>
                <a:t> see 199.7.66.44, remember for 2 weeks</a:t>
              </a:r>
              <a:endParaRPr lang="en-GB" sz="1600" dirty="0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2143108" y="2285992"/>
              <a:ext cx="5000660" cy="1588"/>
            </a:xfrm>
            <a:prstGeom prst="straightConnector1">
              <a:avLst/>
            </a:prstGeom>
            <a:ln w="38100"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1857356" y="2786058"/>
            <a:ext cx="5000660" cy="1000132"/>
            <a:chOff x="1857356" y="2786058"/>
            <a:chExt cx="5000660" cy="1000132"/>
          </a:xfrm>
        </p:grpSpPr>
        <p:cxnSp>
          <p:nvCxnSpPr>
            <p:cNvPr id="21" name="Straight Arrow Connector 20"/>
            <p:cNvCxnSpPr/>
            <p:nvPr/>
          </p:nvCxnSpPr>
          <p:spPr>
            <a:xfrm>
              <a:off x="1857356" y="2786058"/>
              <a:ext cx="5000660" cy="1000132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 rot="689604">
              <a:off x="3231934" y="2928934"/>
              <a:ext cx="1643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/>
                <a:t>news.bbc.co.uk</a:t>
              </a:r>
              <a:endParaRPr lang="en-GB" sz="1600" dirty="0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571604" y="2857496"/>
            <a:ext cx="5286412" cy="1214446"/>
            <a:chOff x="1571604" y="2857496"/>
            <a:chExt cx="5286412" cy="1214446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1571604" y="2857496"/>
              <a:ext cx="5286412" cy="1214446"/>
            </a:xfrm>
            <a:prstGeom prst="straightConnector1">
              <a:avLst/>
            </a:prstGeom>
            <a:ln w="38100"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 rot="798103">
              <a:off x="1573990" y="3378933"/>
              <a:ext cx="481772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 smtClean="0"/>
                <a:t>For bbc.co.uk see 132.185.132.21, remember for 4 days</a:t>
              </a:r>
              <a:endParaRPr lang="en-GB" sz="1600" dirty="0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6643702" y="5643578"/>
            <a:ext cx="2025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 smtClean="0"/>
              <a:t>Server for “bbc.co.uk”</a:t>
            </a:r>
            <a:br>
              <a:rPr lang="en-GB" sz="1600" dirty="0" smtClean="0"/>
            </a:br>
            <a:r>
              <a:rPr lang="en-GB" sz="1600" dirty="0" smtClean="0"/>
              <a:t>132.185.132.21</a:t>
            </a:r>
            <a:endParaRPr lang="en-GB" sz="1600" dirty="0"/>
          </a:p>
        </p:txBody>
      </p:sp>
      <p:grpSp>
        <p:nvGrpSpPr>
          <p:cNvPr id="44" name="Group 43"/>
          <p:cNvGrpSpPr/>
          <p:nvPr/>
        </p:nvGrpSpPr>
        <p:grpSpPr>
          <a:xfrm>
            <a:off x="1285852" y="3071810"/>
            <a:ext cx="4786346" cy="2025337"/>
            <a:chOff x="1285852" y="3071810"/>
            <a:chExt cx="4786346" cy="2025337"/>
          </a:xfrm>
        </p:grpSpPr>
        <p:cxnSp>
          <p:nvCxnSpPr>
            <p:cNvPr id="33" name="Straight Arrow Connector 32"/>
            <p:cNvCxnSpPr/>
            <p:nvPr/>
          </p:nvCxnSpPr>
          <p:spPr>
            <a:xfrm>
              <a:off x="1285852" y="3071810"/>
              <a:ext cx="4786346" cy="2025337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 rot="1394680">
              <a:off x="3000243" y="3851530"/>
              <a:ext cx="1643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/>
                <a:t>news.bbc.co.uk</a:t>
              </a:r>
              <a:endParaRPr lang="en-GB" sz="1600" dirty="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896353" y="3000372"/>
            <a:ext cx="5175845" cy="2382527"/>
            <a:chOff x="896353" y="3000372"/>
            <a:chExt cx="5175845" cy="2382527"/>
          </a:xfrm>
        </p:grpSpPr>
        <p:cxnSp>
          <p:nvCxnSpPr>
            <p:cNvPr id="34" name="Straight Arrow Connector 33"/>
            <p:cNvCxnSpPr/>
            <p:nvPr/>
          </p:nvCxnSpPr>
          <p:spPr>
            <a:xfrm>
              <a:off x="928662" y="3000372"/>
              <a:ext cx="5143536" cy="2382527"/>
            </a:xfrm>
            <a:prstGeom prst="straightConnector1">
              <a:avLst/>
            </a:prstGeom>
            <a:ln w="38100"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 rot="1489771">
              <a:off x="896353" y="4191364"/>
              <a:ext cx="48882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/>
                <a:t>news.bbc.co.uk =212.58.226.33, remember for 24 hours</a:t>
              </a:r>
              <a:endParaRPr lang="en-GB" sz="1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61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6929454" y="2714620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Transport Layer Operation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to send divided into frames</a:t>
            </a:r>
          </a:p>
          <a:p>
            <a:r>
              <a:rPr lang="en-GB" dirty="0" smtClean="0"/>
              <a:t>Send packet of 1 frame, </a:t>
            </a:r>
            <a:r>
              <a:rPr lang="en-GB" dirty="0" err="1" smtClean="0"/>
              <a:t>seq.no</a:t>
            </a:r>
            <a:r>
              <a:rPr lang="en-GB" dirty="0" smtClean="0"/>
              <a:t>, checksum </a:t>
            </a:r>
          </a:p>
          <a:p>
            <a:r>
              <a:rPr lang="en-GB" dirty="0" smtClean="0"/>
              <a:t>Receiver checks sum and </a:t>
            </a:r>
            <a:r>
              <a:rPr lang="en-GB" dirty="0" err="1" smtClean="0"/>
              <a:t>seq.no</a:t>
            </a:r>
            <a:r>
              <a:rPr lang="en-GB" dirty="0" smtClean="0"/>
              <a:t>, sends an ACK with the next sequence expected</a:t>
            </a:r>
          </a:p>
          <a:p>
            <a:pPr lvl="1"/>
            <a:r>
              <a:rPr lang="en-GB" dirty="0" smtClean="0"/>
              <a:t>Errors turn into lost packet</a:t>
            </a:r>
          </a:p>
          <a:p>
            <a:r>
              <a:rPr lang="en-GB" dirty="0" smtClean="0"/>
              <a:t>Sender gets ACK,</a:t>
            </a:r>
          </a:p>
          <a:p>
            <a:pPr lvl="1"/>
            <a:r>
              <a:rPr lang="en-GB" dirty="0" smtClean="0"/>
              <a:t>Sends again, or sends next one</a:t>
            </a:r>
          </a:p>
          <a:p>
            <a:r>
              <a:rPr lang="en-GB" dirty="0" smtClean="0"/>
              <a:t>If no ACK after awhile, sender sends again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Transport Flow Control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Acknowledgement contains “window”</a:t>
            </a:r>
          </a:p>
          <a:p>
            <a:r>
              <a:rPr lang="en-GB" dirty="0" smtClean="0"/>
              <a:t>Represents maximum number of frames receiver currently has space for</a:t>
            </a:r>
          </a:p>
          <a:p>
            <a:r>
              <a:rPr lang="en-GB" dirty="0" smtClean="0"/>
              <a:t>Sender will not over-run this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Transport Congestion Control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ACK doesn’t arrive assume loss</a:t>
            </a:r>
          </a:p>
          <a:p>
            <a:r>
              <a:rPr lang="en-GB" dirty="0" smtClean="0"/>
              <a:t>Send packet again, but</a:t>
            </a:r>
          </a:p>
          <a:p>
            <a:pPr lvl="1"/>
            <a:r>
              <a:rPr lang="en-GB" dirty="0" smtClean="0"/>
              <a:t>Reduce window of packets in flight at once</a:t>
            </a:r>
          </a:p>
          <a:p>
            <a:pPr lvl="1"/>
            <a:r>
              <a:rPr lang="en-GB" dirty="0" smtClean="0"/>
              <a:t>Wait longer for ACK than last time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TCP Demo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94692" y="1785938"/>
            <a:ext cx="615461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Big picture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66</a:t>
            </a:fld>
            <a:endParaRPr lang="en-GB"/>
          </a:p>
        </p:txBody>
      </p:sp>
      <p:sp>
        <p:nvSpPr>
          <p:cNvPr id="27" name="Left-Right Arrow 26"/>
          <p:cNvSpPr/>
          <p:nvPr/>
        </p:nvSpPr>
        <p:spPr>
          <a:xfrm>
            <a:off x="2000232" y="4714884"/>
            <a:ext cx="1643074" cy="428628"/>
          </a:xfrm>
          <a:prstGeom prst="leftRightArrow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bits</a:t>
            </a:r>
            <a:endParaRPr lang="en-GB" sz="1400" dirty="0"/>
          </a:p>
        </p:txBody>
      </p:sp>
      <p:sp>
        <p:nvSpPr>
          <p:cNvPr id="29" name="Rectangle 28"/>
          <p:cNvSpPr/>
          <p:nvPr/>
        </p:nvSpPr>
        <p:spPr>
          <a:xfrm>
            <a:off x="1142976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modulation</a:t>
            </a:r>
            <a:endParaRPr lang="en-GB" sz="1200" dirty="0"/>
          </a:p>
        </p:txBody>
      </p:sp>
      <p:sp>
        <p:nvSpPr>
          <p:cNvPr id="31" name="Left-Right Arrow 30"/>
          <p:cNvSpPr/>
          <p:nvPr/>
        </p:nvSpPr>
        <p:spPr>
          <a:xfrm>
            <a:off x="2000232" y="5786454"/>
            <a:ext cx="1643074" cy="4286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waves</a:t>
            </a:r>
            <a:endParaRPr lang="en-GB" sz="1200" dirty="0"/>
          </a:p>
        </p:txBody>
      </p:sp>
      <p:pic>
        <p:nvPicPr>
          <p:cNvPr id="32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000373"/>
            <a:ext cx="888127" cy="785818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34" name="Picture 17" descr="Dell OptiPlex Desktop with Windows Messeng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3143248"/>
            <a:ext cx="968866" cy="857256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1142976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some-net</a:t>
            </a:r>
            <a:endParaRPr lang="en-GB" sz="1400" dirty="0"/>
          </a:p>
        </p:txBody>
      </p:sp>
      <p:sp>
        <p:nvSpPr>
          <p:cNvPr id="14" name="Left-Right Arrow 13"/>
          <p:cNvSpPr/>
          <p:nvPr/>
        </p:nvSpPr>
        <p:spPr>
          <a:xfrm>
            <a:off x="2000232" y="3714752"/>
            <a:ext cx="1643074" cy="428628"/>
          </a:xfrm>
          <a:prstGeom prst="leftRightArrow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packets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1142976" y="3214686"/>
            <a:ext cx="1071570" cy="4286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IP</a:t>
            </a:r>
            <a:endParaRPr lang="en-GB" sz="1600" dirty="0"/>
          </a:p>
        </p:txBody>
      </p:sp>
      <p:sp>
        <p:nvSpPr>
          <p:cNvPr id="16" name="Left-Right Arrow 15"/>
          <p:cNvSpPr/>
          <p:nvPr/>
        </p:nvSpPr>
        <p:spPr>
          <a:xfrm>
            <a:off x="2000232" y="2714620"/>
            <a:ext cx="5072098" cy="428628"/>
          </a:xfrm>
          <a:prstGeom prst="leftRightArrow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IP packets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858016" y="3214686"/>
            <a:ext cx="1071570" cy="4286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IP</a:t>
            </a:r>
            <a:endParaRPr lang="en-GB" sz="1600" dirty="0"/>
          </a:p>
        </p:txBody>
      </p:sp>
      <p:sp>
        <p:nvSpPr>
          <p:cNvPr id="18" name="Rectangle 17"/>
          <p:cNvSpPr/>
          <p:nvPr/>
        </p:nvSpPr>
        <p:spPr>
          <a:xfrm>
            <a:off x="3428992" y="3214686"/>
            <a:ext cx="2214578" cy="4286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IP Router</a:t>
            </a:r>
            <a:endParaRPr lang="en-GB" sz="1600" dirty="0"/>
          </a:p>
        </p:txBody>
      </p:sp>
      <p:sp>
        <p:nvSpPr>
          <p:cNvPr id="21" name="Rectangle 20"/>
          <p:cNvSpPr/>
          <p:nvPr/>
        </p:nvSpPr>
        <p:spPr>
          <a:xfrm>
            <a:off x="3428992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modulation</a:t>
            </a:r>
            <a:endParaRPr lang="en-GB" sz="1200" dirty="0"/>
          </a:p>
        </p:txBody>
      </p:sp>
      <p:sp>
        <p:nvSpPr>
          <p:cNvPr id="22" name="Rectangle 21"/>
          <p:cNvSpPr/>
          <p:nvPr/>
        </p:nvSpPr>
        <p:spPr>
          <a:xfrm>
            <a:off x="4572000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modulation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6858016" y="5214950"/>
            <a:ext cx="107157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modulation</a:t>
            </a:r>
            <a:endParaRPr lang="en-GB" sz="1200" dirty="0"/>
          </a:p>
        </p:txBody>
      </p:sp>
      <p:sp>
        <p:nvSpPr>
          <p:cNvPr id="24" name="Left-Right Arrow 23"/>
          <p:cNvSpPr/>
          <p:nvPr/>
        </p:nvSpPr>
        <p:spPr>
          <a:xfrm>
            <a:off x="5429256" y="5786454"/>
            <a:ext cx="1643074" cy="4286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waves</a:t>
            </a:r>
            <a:endParaRPr lang="en-GB" sz="1200" dirty="0"/>
          </a:p>
        </p:txBody>
      </p:sp>
      <p:sp>
        <p:nvSpPr>
          <p:cNvPr id="25" name="Left-Right Arrow 24"/>
          <p:cNvSpPr/>
          <p:nvPr/>
        </p:nvSpPr>
        <p:spPr>
          <a:xfrm>
            <a:off x="5429256" y="4714884"/>
            <a:ext cx="1643074" cy="428628"/>
          </a:xfrm>
          <a:prstGeom prst="leftRightArrow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bits</a:t>
            </a:r>
            <a:endParaRPr lang="en-GB" sz="1400" dirty="0"/>
          </a:p>
        </p:txBody>
      </p:sp>
      <p:sp>
        <p:nvSpPr>
          <p:cNvPr id="28" name="Rectangle 27"/>
          <p:cNvSpPr/>
          <p:nvPr/>
        </p:nvSpPr>
        <p:spPr>
          <a:xfrm>
            <a:off x="6858016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some-net</a:t>
            </a:r>
            <a:endParaRPr lang="en-GB" sz="1400" dirty="0"/>
          </a:p>
        </p:txBody>
      </p:sp>
      <p:sp>
        <p:nvSpPr>
          <p:cNvPr id="33" name="Rectangle 32"/>
          <p:cNvSpPr/>
          <p:nvPr/>
        </p:nvSpPr>
        <p:spPr>
          <a:xfrm>
            <a:off x="3428992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some-net</a:t>
            </a:r>
            <a:endParaRPr lang="en-GB" sz="1400" dirty="0"/>
          </a:p>
        </p:txBody>
      </p:sp>
      <p:sp>
        <p:nvSpPr>
          <p:cNvPr id="35" name="Rectangle 34"/>
          <p:cNvSpPr/>
          <p:nvPr/>
        </p:nvSpPr>
        <p:spPr>
          <a:xfrm>
            <a:off x="4572000" y="4214818"/>
            <a:ext cx="1071570" cy="42862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some-net</a:t>
            </a:r>
            <a:endParaRPr lang="en-GB" sz="1400" dirty="0"/>
          </a:p>
        </p:txBody>
      </p:sp>
      <p:sp>
        <p:nvSpPr>
          <p:cNvPr id="36" name="Left-Right Arrow 35"/>
          <p:cNvSpPr/>
          <p:nvPr/>
        </p:nvSpPr>
        <p:spPr>
          <a:xfrm>
            <a:off x="5419732" y="3714752"/>
            <a:ext cx="1652598" cy="428628"/>
          </a:xfrm>
          <a:prstGeom prst="leftRightArrow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packets</a:t>
            </a:r>
            <a:endParaRPr lang="en-GB" sz="1600" dirty="0"/>
          </a:p>
        </p:txBody>
      </p:sp>
      <p:sp>
        <p:nvSpPr>
          <p:cNvPr id="26" name="Rectangle 25"/>
          <p:cNvSpPr/>
          <p:nvPr/>
        </p:nvSpPr>
        <p:spPr>
          <a:xfrm>
            <a:off x="1142976" y="2214554"/>
            <a:ext cx="1071570" cy="42862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TCP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6858016" y="2214554"/>
            <a:ext cx="1071570" cy="42862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TCP</a:t>
            </a:r>
            <a:endParaRPr lang="en-GB" dirty="0"/>
          </a:p>
        </p:txBody>
      </p:sp>
      <p:sp>
        <p:nvSpPr>
          <p:cNvPr id="37" name="Left-Right Arrow 36"/>
          <p:cNvSpPr/>
          <p:nvPr/>
        </p:nvSpPr>
        <p:spPr>
          <a:xfrm>
            <a:off x="2000232" y="1714488"/>
            <a:ext cx="5072098" cy="428628"/>
          </a:xfrm>
          <a:prstGeom prst="leftRightArrow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Reliable data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0" grpId="0" animBg="1"/>
      <p:bldP spid="3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67</a:t>
            </a:fld>
            <a:endParaRPr lang="en-GB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</p:nvPr>
        </p:nvGraphicFramePr>
        <p:xfrm>
          <a:off x="285721" y="785813"/>
          <a:ext cx="8572530" cy="550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/>
          <p:cNvSpPr/>
          <p:nvPr/>
        </p:nvSpPr>
        <p:spPr>
          <a:xfrm>
            <a:off x="7286644" y="4286256"/>
            <a:ext cx="1714512" cy="1643074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0" y="3143248"/>
            <a:ext cx="1296848" cy="1147212"/>
            <a:chOff x="2428860" y="4857760"/>
            <a:chExt cx="1296848" cy="1147212"/>
          </a:xfrm>
        </p:grpSpPr>
        <p:pic>
          <p:nvPicPr>
            <p:cNvPr id="27" name="Picture 19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428860" y="4857760"/>
              <a:ext cx="1296848" cy="1147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" name="Rectangle 27"/>
            <p:cNvSpPr/>
            <p:nvPr/>
          </p:nvSpPr>
          <p:spPr>
            <a:xfrm>
              <a:off x="2428860" y="4857760"/>
              <a:ext cx="1285884" cy="1143008"/>
            </a:xfrm>
            <a:prstGeom prst="rect">
              <a:avLst/>
            </a:prstGeom>
            <a:solidFill>
              <a:srgbClr val="F8F8F8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NAT: Network Address Translation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workaround for greedy ISPs</a:t>
            </a:r>
          </a:p>
          <a:p>
            <a:r>
              <a:rPr lang="en-GB" dirty="0" smtClean="0"/>
              <a:t>A whole network uses a single address</a:t>
            </a:r>
          </a:p>
          <a:p>
            <a:pPr lvl="1"/>
            <a:r>
              <a:rPr lang="en-GB" dirty="0" smtClean="0"/>
              <a:t>NAT box rewrites addresses in both directions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3786190"/>
            <a:ext cx="10858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4000504"/>
            <a:ext cx="10191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2643174" y="4000504"/>
            <a:ext cx="1050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192.168.0.1</a:t>
            </a:r>
            <a:endParaRPr lang="en-GB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4143372" y="4000504"/>
            <a:ext cx="11416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65.53.196.90</a:t>
            </a:r>
            <a:endParaRPr lang="en-GB" sz="1400" dirty="0"/>
          </a:p>
        </p:txBody>
      </p:sp>
      <p:cxnSp>
        <p:nvCxnSpPr>
          <p:cNvPr id="15" name="Straight Connector 14"/>
          <p:cNvCxnSpPr>
            <a:stCxn id="7" idx="3"/>
            <a:endCxn id="3076" idx="1"/>
          </p:cNvCxnSpPr>
          <p:nvPr/>
        </p:nvCxnSpPr>
        <p:spPr>
          <a:xfrm>
            <a:off x="1938310" y="4287840"/>
            <a:ext cx="1490682" cy="555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3076" idx="3"/>
            <a:endCxn id="3075" idx="1"/>
          </p:cNvCxnSpPr>
          <p:nvPr/>
        </p:nvCxnSpPr>
        <p:spPr>
          <a:xfrm flipV="1">
            <a:off x="4448167" y="4319590"/>
            <a:ext cx="1338279" cy="2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142844" y="4286256"/>
            <a:ext cx="1296848" cy="1147212"/>
            <a:chOff x="2428860" y="4857760"/>
            <a:chExt cx="1296848" cy="1147212"/>
          </a:xfrm>
        </p:grpSpPr>
        <p:pic>
          <p:nvPicPr>
            <p:cNvPr id="21" name="Picture 19" descr="Dell OptiPlex Desktop with Windows Messenger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428860" y="4857760"/>
              <a:ext cx="1296848" cy="11472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Rectangle 22"/>
            <p:cNvSpPr/>
            <p:nvPr/>
          </p:nvSpPr>
          <p:spPr>
            <a:xfrm>
              <a:off x="2428860" y="4857760"/>
              <a:ext cx="1285884" cy="1143008"/>
            </a:xfrm>
            <a:prstGeom prst="rect">
              <a:avLst/>
            </a:prstGeom>
            <a:solidFill>
              <a:srgbClr val="F8F8F8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19" descr="Dell OptiPlex Desktop with Windows Mess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714752"/>
            <a:ext cx="1295400" cy="1146175"/>
          </a:xfrm>
          <a:prstGeom prst="rect">
            <a:avLst/>
          </a:prstGeom>
          <a:noFill/>
          <a:effectLst>
            <a:outerShdw dist="35921" dir="2700000" algn="ctr" rotWithShape="0">
              <a:schemeClr val="bg2"/>
            </a:outerShdw>
          </a:effectLst>
        </p:spPr>
      </p:pic>
      <p:cxnSp>
        <p:nvCxnSpPr>
          <p:cNvPr id="29" name="Straight Connector 28"/>
          <p:cNvCxnSpPr/>
          <p:nvPr/>
        </p:nvCxnSpPr>
        <p:spPr>
          <a:xfrm>
            <a:off x="1357290" y="3643314"/>
            <a:ext cx="2214578" cy="4286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1" idx="3"/>
          </p:cNvCxnSpPr>
          <p:nvPr/>
        </p:nvCxnSpPr>
        <p:spPr>
          <a:xfrm flipV="1">
            <a:off x="1439692" y="4572008"/>
            <a:ext cx="1917862" cy="2878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767334" y="4357694"/>
            <a:ext cx="12330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192.168.0.101</a:t>
            </a:r>
            <a:endParaRPr lang="en-GB" sz="1400" dirty="0"/>
          </a:p>
        </p:txBody>
      </p:sp>
      <p:sp>
        <p:nvSpPr>
          <p:cNvPr id="35" name="Right Arrow 34"/>
          <p:cNvSpPr/>
          <p:nvPr/>
        </p:nvSpPr>
        <p:spPr>
          <a:xfrm>
            <a:off x="1643042" y="4786322"/>
            <a:ext cx="1928826" cy="785818"/>
          </a:xfrm>
          <a:prstGeom prst="rightArrow">
            <a:avLst>
              <a:gd name="adj1" fmla="val 6865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From 192.168.0.101 to 212.58.226.33</a:t>
            </a:r>
            <a:endParaRPr lang="en-GB" sz="1400" dirty="0"/>
          </a:p>
        </p:txBody>
      </p:sp>
      <p:sp>
        <p:nvSpPr>
          <p:cNvPr id="36" name="Right Arrow 35"/>
          <p:cNvSpPr/>
          <p:nvPr/>
        </p:nvSpPr>
        <p:spPr>
          <a:xfrm>
            <a:off x="4214810" y="4714884"/>
            <a:ext cx="1928826" cy="785818"/>
          </a:xfrm>
          <a:prstGeom prst="rightArrow">
            <a:avLst>
              <a:gd name="adj1" fmla="val 6865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From </a:t>
            </a:r>
            <a:r>
              <a:rPr lang="en-GB" sz="1400" dirty="0" smtClean="0">
                <a:solidFill>
                  <a:schemeClr val="accent6"/>
                </a:solidFill>
              </a:rPr>
              <a:t>65.53.196.90 </a:t>
            </a:r>
            <a:r>
              <a:rPr lang="en-GB" sz="1400" dirty="0" smtClean="0"/>
              <a:t>to 212.58.226.33</a:t>
            </a:r>
            <a:endParaRPr lang="en-GB" sz="1400" dirty="0"/>
          </a:p>
        </p:txBody>
      </p:sp>
      <p:sp>
        <p:nvSpPr>
          <p:cNvPr id="37" name="Left Arrow 36"/>
          <p:cNvSpPr/>
          <p:nvPr/>
        </p:nvSpPr>
        <p:spPr>
          <a:xfrm>
            <a:off x="4214810" y="5500702"/>
            <a:ext cx="2000264" cy="714380"/>
          </a:xfrm>
          <a:prstGeom prst="leftArrow">
            <a:avLst>
              <a:gd name="adj1" fmla="val 7089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From 212.58.226.33</a:t>
            </a:r>
            <a:br>
              <a:rPr lang="en-GB" sz="1400" dirty="0" smtClean="0"/>
            </a:br>
            <a:r>
              <a:rPr lang="en-GB" sz="1400" dirty="0" smtClean="0"/>
              <a:t>to 65.53.196.90</a:t>
            </a:r>
            <a:endParaRPr lang="en-GB" sz="1400" dirty="0"/>
          </a:p>
        </p:txBody>
      </p:sp>
      <p:sp>
        <p:nvSpPr>
          <p:cNvPr id="38" name="Left Arrow 37"/>
          <p:cNvSpPr/>
          <p:nvPr/>
        </p:nvSpPr>
        <p:spPr>
          <a:xfrm>
            <a:off x="1500166" y="5572140"/>
            <a:ext cx="2000264" cy="714380"/>
          </a:xfrm>
          <a:prstGeom prst="leftArrow">
            <a:avLst>
              <a:gd name="adj1" fmla="val 7089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From 212.58.226.33 to </a:t>
            </a:r>
            <a:r>
              <a:rPr lang="en-GB" sz="1400" dirty="0" smtClean="0">
                <a:solidFill>
                  <a:schemeClr val="accent6"/>
                </a:solidFill>
              </a:rPr>
              <a:t>192.168.0.101</a:t>
            </a:r>
            <a:endParaRPr lang="en-GB" sz="14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1" animBg="1"/>
      <p:bldP spid="37" grpId="0" animBg="1"/>
      <p:bldP spid="3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and Discussion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69</a:t>
            </a:fld>
            <a:endParaRPr lang="en-GB"/>
          </a:p>
        </p:txBody>
      </p:sp>
      <p:pic>
        <p:nvPicPr>
          <p:cNvPr id="9" name="Picture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175" y="1600200"/>
            <a:ext cx="8118475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804863" y="5989638"/>
            <a:ext cx="7521575" cy="350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© </a:t>
            </a:r>
            <a:r>
              <a:rPr lang="en-US" sz="9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2008 </a:t>
            </a:r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Microsoft Corporation. All rights reserved.</a:t>
            </a:r>
          </a:p>
          <a:p>
            <a:pPr algn="ctr" eaLnBrk="0" hangingPunct="0"/>
            <a:r>
              <a:rPr lang="en-US" sz="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This presentation </a:t>
            </a:r>
            <a:r>
              <a:rPr lang="en-US" sz="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is </a:t>
            </a:r>
            <a:r>
              <a:rPr lang="en-US" sz="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for </a:t>
            </a:r>
            <a:r>
              <a:rPr lang="en-US" sz="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informational  purposes </a:t>
            </a:r>
            <a:r>
              <a:rPr lang="en-US" sz="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only. Microsoft makes no warranties, express or implied, in this summary.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Acknowledgements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Images taken from</a:t>
            </a:r>
          </a:p>
          <a:p>
            <a:pPr lvl="1"/>
            <a:r>
              <a:rPr lang="en-GB" dirty="0" smtClean="0"/>
              <a:t>CAIDA: the visualisation of the Internet</a:t>
            </a:r>
          </a:p>
          <a:p>
            <a:pPr lvl="1"/>
            <a:r>
              <a:rPr lang="en-GB" dirty="0" smtClean="0"/>
              <a:t>Wikipedia: the portrait of Fourier</a:t>
            </a:r>
          </a:p>
          <a:p>
            <a:pPr lvl="1"/>
            <a:r>
              <a:rPr lang="en-GB" dirty="0" err="1" smtClean="0"/>
              <a:t>Olografix</a:t>
            </a:r>
            <a:r>
              <a:rPr lang="en-GB" dirty="0" smtClean="0"/>
              <a:t>: the photograph of Bob Taylor</a:t>
            </a:r>
          </a:p>
          <a:p>
            <a:r>
              <a:rPr lang="en-GB" dirty="0" smtClean="0"/>
              <a:t>For commenting on drafts</a:t>
            </a:r>
          </a:p>
          <a:p>
            <a:pPr lvl="1"/>
            <a:r>
              <a:rPr lang="en-GB" dirty="0" smtClean="0"/>
              <a:t>Simon PJ, Joy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70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 I’ve skipped today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HTTP</a:t>
            </a:r>
          </a:p>
          <a:p>
            <a:r>
              <a:rPr lang="en-GB" dirty="0" smtClean="0"/>
              <a:t>Firewall</a:t>
            </a:r>
          </a:p>
          <a:p>
            <a:r>
              <a:rPr lang="en-GB" dirty="0" smtClean="0"/>
              <a:t>VPN</a:t>
            </a:r>
          </a:p>
          <a:p>
            <a:r>
              <a:rPr lang="en-GB" dirty="0" smtClean="0"/>
              <a:t>Intranet</a:t>
            </a:r>
          </a:p>
          <a:p>
            <a:r>
              <a:rPr lang="en-GB" dirty="0" smtClean="0"/>
              <a:t>IPSEC</a:t>
            </a:r>
          </a:p>
          <a:p>
            <a:r>
              <a:rPr lang="en-GB" dirty="0" smtClean="0"/>
              <a:t>SMB</a:t>
            </a:r>
          </a:p>
          <a:p>
            <a:r>
              <a:rPr lang="en-GB" dirty="0" smtClean="0"/>
              <a:t>IP version 6</a:t>
            </a:r>
          </a:p>
          <a:p>
            <a:r>
              <a:rPr lang="en-GB" dirty="0" smtClean="0"/>
              <a:t>Mobile IP</a:t>
            </a:r>
          </a:p>
          <a:p>
            <a:r>
              <a:rPr lang="en-GB" dirty="0" smtClean="0"/>
              <a:t>ICMP</a:t>
            </a:r>
          </a:p>
          <a:p>
            <a:r>
              <a:rPr lang="en-GB" dirty="0" smtClean="0"/>
              <a:t>Fragmentation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Proxies</a:t>
            </a:r>
          </a:p>
          <a:p>
            <a:r>
              <a:rPr lang="en-GB" dirty="0" smtClean="0"/>
              <a:t>NAP</a:t>
            </a:r>
          </a:p>
          <a:p>
            <a:r>
              <a:rPr lang="en-GB" dirty="0" smtClean="0"/>
              <a:t>Wi-Fi</a:t>
            </a:r>
          </a:p>
          <a:p>
            <a:r>
              <a:rPr lang="en-GB" dirty="0" smtClean="0"/>
              <a:t>TCP details</a:t>
            </a:r>
          </a:p>
          <a:p>
            <a:r>
              <a:rPr lang="en-GB" dirty="0" smtClean="0"/>
              <a:t>Multi-homing</a:t>
            </a:r>
          </a:p>
          <a:p>
            <a:r>
              <a:rPr lang="en-GB" dirty="0" smtClean="0"/>
              <a:t>Load balancing</a:t>
            </a:r>
          </a:p>
          <a:p>
            <a:r>
              <a:rPr lang="en-GB" dirty="0" smtClean="0"/>
              <a:t>Virtual IP</a:t>
            </a:r>
          </a:p>
          <a:p>
            <a:r>
              <a:rPr lang="en-GB" dirty="0" smtClean="0"/>
              <a:t>Mesh networking</a:t>
            </a:r>
          </a:p>
          <a:p>
            <a:r>
              <a:rPr lang="en-GB" dirty="0" smtClean="0"/>
              <a:t>Traffic Engineering</a:t>
            </a:r>
          </a:p>
          <a:p>
            <a:r>
              <a:rPr lang="en-GB" dirty="0" err="1" smtClean="0"/>
              <a:t>QoS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Thursday 10 July 2008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How does the Internet work?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6EB7-295C-4852-9B00-99BFD212F739}" type="slidenum">
              <a:rPr lang="en-GB" smtClean="0"/>
              <a:pPr/>
              <a:t>71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R_POTX - whit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MSR_POTX - white background</Template>
  <TotalTime>40017</TotalTime>
  <Words>3062</Words>
  <Application>Microsoft Office PowerPoint</Application>
  <PresentationFormat>On-screen Show (4:3)</PresentationFormat>
  <Paragraphs>883</Paragraphs>
  <Slides>71</Slides>
  <Notes>71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2" baseType="lpstr">
      <vt:lpstr>MSR_POTX - white background</vt:lpstr>
      <vt:lpstr>How does the Internet work?</vt:lpstr>
      <vt:lpstr>What’s your Internet score?</vt:lpstr>
      <vt:lpstr>Slide 3</vt:lpstr>
      <vt:lpstr>Slide 4</vt:lpstr>
      <vt:lpstr>Slide 5</vt:lpstr>
      <vt:lpstr>Waves</vt:lpstr>
      <vt:lpstr>Slide 7</vt:lpstr>
      <vt:lpstr>Shape of the wave</vt:lpstr>
      <vt:lpstr>Example shape</vt:lpstr>
      <vt:lpstr>Frequency response for wire</vt:lpstr>
      <vt:lpstr>Example of Attenuation</vt:lpstr>
      <vt:lpstr>Noise</vt:lpstr>
      <vt:lpstr>Enter Digital Communication</vt:lpstr>
      <vt:lpstr>Example: Morse Code</vt:lpstr>
      <vt:lpstr>Example: Serial Line (RS232)</vt:lpstr>
      <vt:lpstr>Example: Manchester Encoding</vt:lpstr>
      <vt:lpstr>Big picture</vt:lpstr>
      <vt:lpstr>Slide 18</vt:lpstr>
      <vt:lpstr>What is a packet</vt:lpstr>
      <vt:lpstr>Data is split into Packets</vt:lpstr>
      <vt:lpstr>Things a header contains</vt:lpstr>
      <vt:lpstr>Packets needed due to Multiplexing</vt:lpstr>
      <vt:lpstr>Example: Radio &amp; Television</vt:lpstr>
      <vt:lpstr>Telephones</vt:lpstr>
      <vt:lpstr>What if you don’t always need to send?</vt:lpstr>
      <vt:lpstr>Send when something to send</vt:lpstr>
      <vt:lpstr>Slide 27</vt:lpstr>
      <vt:lpstr>Ethernet</vt:lpstr>
      <vt:lpstr>An Ethernet Card</vt:lpstr>
      <vt:lpstr>How packets are sent</vt:lpstr>
      <vt:lpstr>How packets are sent (continued)</vt:lpstr>
      <vt:lpstr>Dealing with contention (1)</vt:lpstr>
      <vt:lpstr>Dealing with contention (2)</vt:lpstr>
      <vt:lpstr>Dealing with contention (2)</vt:lpstr>
      <vt:lpstr>Dealing with contention (2)</vt:lpstr>
      <vt:lpstr>Dealing with contention (2)</vt:lpstr>
      <vt:lpstr>A large Ethernet switch</vt:lpstr>
      <vt:lpstr>Big picture</vt:lpstr>
      <vt:lpstr>Slide 39</vt:lpstr>
      <vt:lpstr>History of the Internet</vt:lpstr>
      <vt:lpstr>Inter-networking</vt:lpstr>
      <vt:lpstr>Different types of network</vt:lpstr>
      <vt:lpstr>Packets go through the network</vt:lpstr>
      <vt:lpstr>Connecting networks together</vt:lpstr>
      <vt:lpstr>Headers for each network</vt:lpstr>
      <vt:lpstr>Internet Protocol Address</vt:lpstr>
      <vt:lpstr>Getting an IP address</vt:lpstr>
      <vt:lpstr>DHCP in action</vt:lpstr>
      <vt:lpstr>IP Routeing</vt:lpstr>
      <vt:lpstr>Send to host on local network</vt:lpstr>
      <vt:lpstr>Big picture</vt:lpstr>
      <vt:lpstr>Slide 52</vt:lpstr>
      <vt:lpstr>Maintaining Routeing Tables</vt:lpstr>
      <vt:lpstr>Distance vector</vt:lpstr>
      <vt:lpstr>Distance Vector in action</vt:lpstr>
      <vt:lpstr>Link-state routeing</vt:lpstr>
      <vt:lpstr>Path Vector routeing</vt:lpstr>
      <vt:lpstr>Slide 58</vt:lpstr>
      <vt:lpstr>Slide 59</vt:lpstr>
      <vt:lpstr>DNS: Domain Name System</vt:lpstr>
      <vt:lpstr>Slide 61</vt:lpstr>
      <vt:lpstr>Transport Layer Operation</vt:lpstr>
      <vt:lpstr>Transport Flow Control</vt:lpstr>
      <vt:lpstr>Transport Congestion Control</vt:lpstr>
      <vt:lpstr>TCP Demo</vt:lpstr>
      <vt:lpstr>Big picture</vt:lpstr>
      <vt:lpstr>Slide 67</vt:lpstr>
      <vt:lpstr>NAT: Network Address Translation</vt:lpstr>
      <vt:lpstr>Questions and Discussion</vt:lpstr>
      <vt:lpstr>Acknowledgements</vt:lpstr>
      <vt:lpstr>Topics I’ve skipped today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the Internet work?</dc:title>
  <dc:subject>Internet</dc:subject>
  <dc:creator>Richard Black</dc:creator>
  <cp:lastModifiedBy>Dr Fabien A. P. Petitcolas</cp:lastModifiedBy>
  <cp:revision>806</cp:revision>
  <dcterms:created xsi:type="dcterms:W3CDTF">2007-06-20T12:01:43Z</dcterms:created>
  <dcterms:modified xsi:type="dcterms:W3CDTF">2008-07-15T16:48:46Z</dcterms:modified>
</cp:coreProperties>
</file>