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300" r:id="rId2"/>
    <p:sldId id="258" r:id="rId3"/>
    <p:sldId id="301" r:id="rId4"/>
    <p:sldId id="260" r:id="rId5"/>
    <p:sldId id="261" r:id="rId6"/>
    <p:sldId id="262" r:id="rId7"/>
    <p:sldId id="264" r:id="rId8"/>
    <p:sldId id="265" r:id="rId9"/>
    <p:sldId id="266" r:id="rId10"/>
    <p:sldId id="274" r:id="rId11"/>
    <p:sldId id="303" r:id="rId12"/>
    <p:sldId id="286" r:id="rId13"/>
    <p:sldId id="298" r:id="rId14"/>
    <p:sldId id="275" r:id="rId15"/>
    <p:sldId id="276" r:id="rId16"/>
    <p:sldId id="269" r:id="rId17"/>
    <p:sldId id="268" r:id="rId18"/>
    <p:sldId id="270" r:id="rId19"/>
    <p:sldId id="271" r:id="rId20"/>
    <p:sldId id="272" r:id="rId21"/>
    <p:sldId id="285" r:id="rId22"/>
    <p:sldId id="273" r:id="rId23"/>
    <p:sldId id="287" r:id="rId24"/>
    <p:sldId id="277" r:id="rId25"/>
    <p:sldId id="278" r:id="rId26"/>
    <p:sldId id="297" r:id="rId27"/>
    <p:sldId id="284" r:id="rId28"/>
    <p:sldId id="279" r:id="rId29"/>
    <p:sldId id="280" r:id="rId30"/>
    <p:sldId id="296" r:id="rId31"/>
    <p:sldId id="281" r:id="rId32"/>
    <p:sldId id="304" r:id="rId33"/>
    <p:sldId id="293" r:id="rId34"/>
    <p:sldId id="295" r:id="rId35"/>
    <p:sldId id="282" r:id="rId36"/>
    <p:sldId id="299" r:id="rId37"/>
    <p:sldId id="259" r:id="rId38"/>
    <p:sldId id="257" r:id="rId39"/>
    <p:sldId id="256" r:id="rId40"/>
  </p:sldIdLst>
  <p:sldSz cx="9144000" cy="6858000" type="screen4x3"/>
  <p:notesSz cx="6743700" cy="9880600"/>
  <p:defaultTextStyle>
    <a:defPPr>
      <a:defRPr lang="en-US"/>
    </a:defPPr>
    <a:lvl1pPr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66"/>
    <a:srgbClr val="CCECFF"/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90" d="100"/>
          <a:sy n="90" d="100"/>
        </p:scale>
        <p:origin x="140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3971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3972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0AC9AE-74A0-4AEA-9C3C-48AA6053ECA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7CC926F6-599A-49BB-9378-0F94D4A077A5}" type="datetimeFigureOut">
              <a:rPr lang="en-US"/>
              <a:pPr/>
              <a:t>8/5/2016</a:t>
            </a:fld>
            <a:endParaRPr lang="en-GB"/>
          </a:p>
        </p:txBody>
      </p:sp>
      <p:sp>
        <p:nvSpPr>
          <p:cNvPr id="4301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2650"/>
            <a:ext cx="5394325" cy="44465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30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530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36336E11-C48C-4DFD-A384-A7C6B2A5EAD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FDA2-29EC-4006-8381-0BC600593C46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87176-5B9A-441D-A42B-DCCEC6F4365A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462B4-0AD8-4CD6-88B8-F20CE3AC1C87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4A68-952A-465B-8308-21AE7A8D1323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251488-B605-46D6-A21D-CB7F76AC14C7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BA1D5-3686-4444-B370-6FDE42F8F2C1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6FFAC-9678-491A-BE3C-5CFD9E9018D9}" type="slidenum">
              <a:rPr lang="en-GB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A065B-A556-466B-A468-B323560A4CC6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E52EBE-7699-4B00-8D48-EF633EF4D2FB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EAB1D-243D-4E71-AFC8-E8B4E21259DB}" type="slidenum">
              <a:rPr lang="en-GB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CB1DF9-B6DC-4467-8302-6EF9FFFEC24E}" type="slidenum">
              <a:rPr lang="en-GB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F3C37-6760-458E-A207-D463518D3E3D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3BB26-4E68-4DD7-BEA5-FFF21FCBC518}" type="slidenum">
              <a:rPr lang="en-GB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CAC30-ED93-4254-8D3B-3525BD9A9CEA}" type="slidenum">
              <a:rPr lang="en-GB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74B7E-45FE-4CB8-BCE1-7E02B6E25CAF}" type="slidenum">
              <a:rPr lang="en-GB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1B6B5-8655-4EEF-ABDE-7C2625AAC2E5}" type="slidenum">
              <a:rPr lang="en-GB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C57F7-26CB-402F-8DB8-FBD315A77846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6433C6-988D-4693-886D-B9C4024D6585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53855A-93BC-4749-A34D-FBECE1653841}" type="slidenum">
              <a:rPr lang="en-GB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8E65BA-230E-46EF-A974-AD757A4E576E}" type="slidenum">
              <a:rPr lang="en-GB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6AA33-8AE4-4178-9C81-67080F552547}" type="slidenum">
              <a:rPr lang="en-GB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9DEFF-230C-445B-8E47-C5567A5EAACF}" type="slidenum">
              <a:rPr lang="en-GB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648D9-4860-48C7-89C8-F6A38797EDD0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4737A-9697-4826-B332-AA594B73EA1A}" type="slidenum">
              <a:rPr lang="en-GB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19005-CB0A-4B0B-BE78-42D2CE5906EB}" type="slidenum">
              <a:rPr lang="en-GB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36E11-C48C-4DFD-A384-A7C6B2A5EAD1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00873-7A01-4A3B-AC73-A3719BB4457B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C8B73-A993-4DA5-898A-820D13D77F6E}" type="slidenum">
              <a:rPr lang="en-GB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00B57-A098-47D1-8462-91F6B1D38D18}" type="slidenum">
              <a:rPr lang="en-GB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8BF6C-1866-4230-B5C8-BC72F5C0DEDB}" type="slidenum">
              <a:rPr lang="en-GB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DF3FC-68EE-4031-8B89-FDCABB70D7DE}" type="slidenum">
              <a:rPr lang="en-GB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DF0662-EF69-47E2-B265-31C621CC78B8}" type="slidenum">
              <a:rPr lang="en-GB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31849E-CA49-430E-8F02-4AD14D7FBF3F}" type="slidenum">
              <a:rPr lang="en-GB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C6357-B961-48D0-B984-59B0C3D3B0C4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087866-4F27-45B5-8F45-B793061FBA65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0C5E3-7952-4429-B02D-49302C9B33D0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DD6C7-24D9-41E1-830B-80BCAAF81D6A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94340-15E3-40EB-A517-4072F97A0806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782AF9-2A6D-4484-8A8A-3C3B5981E7D5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5EB7E7-5242-4E4A-BEC3-0EDB1C893A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06D27-064D-45D3-9B78-81FB244D41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D725A-8CAD-4013-894B-A872A2FBFF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87D20-5E48-4AED-96AB-F366F0D9C1D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F420C-C500-4E5D-8DCD-FBC6A952EF9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BF8E2-0E95-4152-AF4C-593275139A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9C333-71B3-4DD0-A9CE-DE5BA2B248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0FD09-1DC2-4F82-9B63-1A5CC4C039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92261-C8BE-47BD-9CFE-6EE6F25D67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23701-E3E3-422E-9A8B-A24DE5AB2E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F674602-5313-4CFD-9E07-A047B07B786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US"/>
              <a:t>How to give a great research talk</a:t>
            </a:r>
            <a:endParaRPr lang="en-GB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/>
              <a:t>Simon Peyton Jones</a:t>
            </a:r>
          </a:p>
          <a:p>
            <a:pPr defTabSz="914400" eaLnBrk="1" hangingPunct="1"/>
            <a:r>
              <a:rPr lang="en-US"/>
              <a:t>Microsoft Research, Cambridge</a:t>
            </a:r>
          </a:p>
          <a:p>
            <a:pPr defTabSz="914400" eaLnBrk="1" hangingPunct="1"/>
            <a:endParaRPr lang="en-US"/>
          </a:p>
          <a:p>
            <a:pPr defTabSz="914400" eaLnBrk="1" hangingPunct="1"/>
            <a:r>
              <a:rPr lang="en-US" sz="2400"/>
              <a:t>1993 paper joint with </a:t>
            </a:r>
            <a:br>
              <a:rPr lang="en-US" sz="2400"/>
            </a:br>
            <a:r>
              <a:rPr lang="en-US" sz="2400"/>
              <a:t>John Hughes (Chalmers), </a:t>
            </a:r>
            <a:br>
              <a:rPr lang="en-US" sz="2400"/>
            </a:br>
            <a:r>
              <a:rPr lang="en-US" sz="2400"/>
              <a:t>John Launchbury (Galois)</a:t>
            </a:r>
            <a:endParaRPr lang="en-GB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136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Motivation</a:t>
            </a:r>
            <a:endParaRPr lang="en-GB"/>
          </a:p>
        </p:txBody>
      </p:sp>
      <p:sp>
        <p:nvSpPr>
          <p:cNvPr id="13314" name="TextBox 113666"/>
          <p:cNvSpPr txBox="1">
            <a:spLocks noChangeArrowheads="1"/>
          </p:cNvSpPr>
          <p:nvPr/>
        </p:nvSpPr>
        <p:spPr bwMode="auto">
          <a:xfrm>
            <a:off x="857250" y="3714750"/>
            <a:ext cx="72199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None/>
            </a:pPr>
            <a:r>
              <a:rPr lang="en-US"/>
              <a:t>They are thinking...</a:t>
            </a:r>
          </a:p>
          <a:p>
            <a:pPr marL="457200" indent="-457200"/>
            <a:r>
              <a:rPr lang="en-US"/>
              <a:t>Why should I tune into this talk?</a:t>
            </a:r>
          </a:p>
          <a:p>
            <a:pPr marL="457200" indent="-457200"/>
            <a:r>
              <a:rPr lang="en-US"/>
              <a:t>What is the problem?</a:t>
            </a:r>
          </a:p>
          <a:p>
            <a:pPr marL="457200" indent="-457200"/>
            <a:r>
              <a:rPr lang="en-US"/>
              <a:t>Why is it an interesting problem?</a:t>
            </a:r>
          </a:p>
          <a:p>
            <a:pPr marL="457200" indent="-457200"/>
            <a:r>
              <a:rPr lang="en-US"/>
              <a:t>Does this talk describe a worthwhile advance?</a:t>
            </a:r>
          </a:p>
        </p:txBody>
      </p:sp>
      <p:sp>
        <p:nvSpPr>
          <p:cNvPr id="13315" name="Rounded Rectangle 4"/>
          <p:cNvSpPr>
            <a:spLocks noChangeArrowheads="1"/>
          </p:cNvSpPr>
          <p:nvPr/>
        </p:nvSpPr>
        <p:spPr bwMode="auto">
          <a:xfrm>
            <a:off x="1857375" y="1500188"/>
            <a:ext cx="5643563" cy="1889125"/>
          </a:xfrm>
          <a:prstGeom prst="roundRect">
            <a:avLst>
              <a:gd name="adj" fmla="val 30648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ClrTx/>
              <a:buFontTx/>
              <a:buNone/>
            </a:pPr>
            <a:r>
              <a:rPr lang="en-US" sz="2800" b="1" i="1">
                <a:solidFill>
                  <a:srgbClr val="FF0000"/>
                </a:solidFill>
              </a:rPr>
              <a:t>You have 2 minutes </a:t>
            </a:r>
          </a:p>
          <a:p>
            <a:pPr marL="457200" indent="-457200" algn="ctr">
              <a:buClrTx/>
              <a:buFontTx/>
              <a:buNone/>
            </a:pPr>
            <a:r>
              <a:rPr lang="en-US" sz="2800" i="1"/>
              <a:t>to engage your audience before they start to doze</a:t>
            </a:r>
            <a:endParaRPr lang="en-US" sz="28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571625"/>
            <a:ext cx="8229600" cy="4648200"/>
          </a:xfrm>
        </p:spPr>
        <p:txBody>
          <a:bodyPr/>
          <a:lstStyle/>
          <a:p>
            <a:pPr defTabSz="914400" eaLnBrk="1" hangingPunct="1">
              <a:buFontTx/>
              <a:buNone/>
            </a:pPr>
            <a:r>
              <a:rPr lang="en-GB"/>
              <a:t>	You have 2 mins to answer these questions.  Don’t waste those 2 mins.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71500" y="3000375"/>
            <a:ext cx="7772400" cy="356393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Java class files are large (brief figures), and get sent over the network.  Can we use language-aware compression to shrink them?  Yes, and I’m going to show you how we can do 50% better than the best generic zipping technology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Synchronisation errors in concurrent programs are a nightmare to find.  I’m going to show you a type system that finds many such errors at compile time.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280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key idea</a:t>
            </a:r>
            <a:endParaRPr lang="en-GB"/>
          </a:p>
        </p:txBody>
      </p:sp>
      <p:sp>
        <p:nvSpPr>
          <p:cNvPr id="15362" name="TextBox 128004"/>
          <p:cNvSpPr txBox="1">
            <a:spLocks noChangeArrowheads="1"/>
          </p:cNvSpPr>
          <p:nvPr/>
        </p:nvSpPr>
        <p:spPr bwMode="auto">
          <a:xfrm>
            <a:off x="1066800" y="1524000"/>
            <a:ext cx="6629400" cy="82232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/>
              <a:t>If the audience remembers only one thing from your talk, what should it be?</a:t>
            </a:r>
            <a:endParaRPr lang="en-GB"/>
          </a:p>
        </p:txBody>
      </p:sp>
      <p:sp>
        <p:nvSpPr>
          <p:cNvPr id="15363" name="TextBox 128005"/>
          <p:cNvSpPr txBox="1">
            <a:spLocks noChangeArrowheads="1"/>
          </p:cNvSpPr>
          <p:nvPr/>
        </p:nvSpPr>
        <p:spPr bwMode="auto">
          <a:xfrm>
            <a:off x="609600" y="2514600"/>
            <a:ext cx="6629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You must identify a key idea</a:t>
            </a:r>
            <a:r>
              <a:rPr lang="en-US"/>
              <a:t>. “What I did this summer” is No Good.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specific</a:t>
            </a:r>
            <a:r>
              <a:rPr lang="en-US"/>
              <a:t>.  Don’t leave your audience to figure it out for themselves.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absolutely specific</a:t>
            </a:r>
            <a:r>
              <a:rPr lang="en-US"/>
              <a:t>.  Say “If you remember nothing else, remember this.”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Organise your talk around this specific goal</a:t>
            </a:r>
            <a:r>
              <a:rPr lang="en-US"/>
              <a:t>.  Ruthlessly prune material that is irrelevant to this goal.</a:t>
            </a:r>
          </a:p>
        </p:txBody>
      </p:sp>
      <p:pic>
        <p:nvPicPr>
          <p:cNvPr id="15364" name="Rectangle 128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5410200"/>
            <a:ext cx="1690688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le 1423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Narrow, deep beats wide, shallow</a:t>
            </a:r>
            <a:endParaRPr lang="en-GB"/>
          </a:p>
        </p:txBody>
      </p:sp>
      <p:sp>
        <p:nvSpPr>
          <p:cNvPr id="16386" name="Rectangle 142338"/>
          <p:cNvSpPr>
            <a:spLocks noChangeArrowheads="1"/>
          </p:cNvSpPr>
          <p:nvPr/>
        </p:nvSpPr>
        <p:spPr bwMode="auto">
          <a:xfrm>
            <a:off x="685800" y="2057400"/>
            <a:ext cx="7848600" cy="2819400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buClr>
                <a:schemeClr val="bg1"/>
              </a:buClr>
            </a:pPr>
            <a:endParaRPr lang="en-US"/>
          </a:p>
        </p:txBody>
      </p:sp>
      <p:sp>
        <p:nvSpPr>
          <p:cNvPr id="16387" name="Rectangle 142339"/>
          <p:cNvSpPr>
            <a:spLocks noChangeArrowheads="1"/>
          </p:cNvSpPr>
          <p:nvPr/>
        </p:nvSpPr>
        <p:spPr bwMode="auto">
          <a:xfrm>
            <a:off x="1371600" y="2057400"/>
            <a:ext cx="2362200" cy="533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8" name="Rectangle 142340"/>
          <p:cNvSpPr>
            <a:spLocks noChangeArrowheads="1"/>
          </p:cNvSpPr>
          <p:nvPr/>
        </p:nvSpPr>
        <p:spPr bwMode="auto">
          <a:xfrm>
            <a:off x="4572000" y="2057400"/>
            <a:ext cx="533400" cy="2743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9" name="Rectangle 142341"/>
          <p:cNvSpPr>
            <a:spLocks noChangeArrowheads="1"/>
          </p:cNvSpPr>
          <p:nvPr/>
        </p:nvSpPr>
        <p:spPr bwMode="auto">
          <a:xfrm>
            <a:off x="4572000" y="2057400"/>
            <a:ext cx="2362200" cy="76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6390" name="Rectangle 1423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2954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Rectangle 1423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5052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Box 142345"/>
          <p:cNvSpPr txBox="1">
            <a:spLocks noChangeArrowheads="1"/>
          </p:cNvSpPr>
          <p:nvPr/>
        </p:nvSpPr>
        <p:spPr bwMode="auto">
          <a:xfrm>
            <a:off x="2209800" y="2673350"/>
            <a:ext cx="788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No</a:t>
            </a:r>
            <a:endParaRPr lang="en-GB" sz="3600"/>
          </a:p>
        </p:txBody>
      </p:sp>
      <p:sp>
        <p:nvSpPr>
          <p:cNvPr id="16393" name="TextBox 142346"/>
          <p:cNvSpPr txBox="1">
            <a:spLocks noChangeArrowheads="1"/>
          </p:cNvSpPr>
          <p:nvPr/>
        </p:nvSpPr>
        <p:spPr bwMode="auto">
          <a:xfrm>
            <a:off x="5334000" y="3886200"/>
            <a:ext cx="947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Yes</a:t>
            </a:r>
            <a:endParaRPr lang="en-GB" sz="3600"/>
          </a:p>
        </p:txBody>
      </p:sp>
      <p:sp>
        <p:nvSpPr>
          <p:cNvPr id="16394" name="TextBox 142347"/>
          <p:cNvSpPr txBox="1">
            <a:spLocks noChangeArrowheads="1"/>
          </p:cNvSpPr>
          <p:nvPr/>
        </p:nvSpPr>
        <p:spPr bwMode="auto">
          <a:xfrm>
            <a:off x="1050925" y="5029200"/>
            <a:ext cx="5929828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</a:pPr>
            <a:r>
              <a:rPr lang="en-US" dirty="0"/>
              <a:t>Avoid shallow overviews at all costs</a:t>
            </a:r>
          </a:p>
          <a:p>
            <a:pPr>
              <a:buClr>
                <a:schemeClr val="bg1"/>
              </a:buClr>
            </a:pPr>
            <a:r>
              <a:rPr lang="en-US" dirty="0"/>
              <a:t>Cut to the chase: the technical “meat”</a:t>
            </a:r>
          </a:p>
          <a:p>
            <a:pPr>
              <a:buClr>
                <a:schemeClr val="bg1"/>
              </a:buClr>
            </a:pPr>
            <a:r>
              <a:rPr lang="en-US" dirty="0"/>
              <a:t>It’s ok to cover only part of your paper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146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main weapon</a:t>
            </a:r>
            <a:endParaRPr lang="en-GB"/>
          </a:p>
        </p:txBody>
      </p:sp>
      <p:sp>
        <p:nvSpPr>
          <p:cNvPr id="17410" name="TextBox 114690"/>
          <p:cNvSpPr txBox="1">
            <a:spLocks noChangeArrowheads="1"/>
          </p:cNvSpPr>
          <p:nvPr/>
        </p:nvSpPr>
        <p:spPr bwMode="auto">
          <a:xfrm>
            <a:off x="1331913" y="333375"/>
            <a:ext cx="6934200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Wingdings" pitchFamily="2" charset="2"/>
              <a:buNone/>
            </a:pPr>
            <a:r>
              <a:rPr lang="en-US" sz="5400"/>
              <a:t>Examples are your main weapon</a:t>
            </a:r>
          </a:p>
        </p:txBody>
      </p:sp>
      <p:sp>
        <p:nvSpPr>
          <p:cNvPr id="17411" name="TextBox 114691"/>
          <p:cNvSpPr txBox="1">
            <a:spLocks noChangeArrowheads="1"/>
          </p:cNvSpPr>
          <p:nvPr/>
        </p:nvSpPr>
        <p:spPr bwMode="auto">
          <a:xfrm>
            <a:off x="900113" y="2420938"/>
            <a:ext cx="7632700" cy="274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30000"/>
              </a:spcBef>
            </a:pPr>
            <a:r>
              <a:rPr lang="en-US" sz="2800"/>
              <a:t>To motivate the work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convey the basic intuition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illustrate The Idea in action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show extreme cases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highlight shortcomings</a:t>
            </a:r>
          </a:p>
        </p:txBody>
      </p:sp>
      <p:sp>
        <p:nvSpPr>
          <p:cNvPr id="17412" name="TextBox 114692"/>
          <p:cNvSpPr txBox="1">
            <a:spLocks noChangeArrowheads="1"/>
          </p:cNvSpPr>
          <p:nvPr/>
        </p:nvSpPr>
        <p:spPr bwMode="auto">
          <a:xfrm>
            <a:off x="395288" y="5373688"/>
            <a:ext cx="8383587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>
                <a:solidFill>
                  <a:schemeClr val="hlink"/>
                </a:solidFill>
              </a:rPr>
              <a:t>When time is short, omit the general case, </a:t>
            </a:r>
            <a:br>
              <a:rPr lang="en-US" sz="3200">
                <a:solidFill>
                  <a:schemeClr val="hlink"/>
                </a:solidFill>
              </a:rPr>
            </a:br>
            <a:r>
              <a:rPr lang="en-US" sz="3200">
                <a:solidFill>
                  <a:schemeClr val="hlink"/>
                </a:solidFill>
              </a:rPr>
              <a:t>not the example</a:t>
            </a:r>
            <a:endParaRPr lang="en-GB"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167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Exceptions in Haskell?</a:t>
            </a:r>
          </a:p>
        </p:txBody>
      </p:sp>
      <p:sp>
        <p:nvSpPr>
          <p:cNvPr id="18434" name="TextBox 116738"/>
          <p:cNvSpPr txBox="1">
            <a:spLocks noChangeArrowheads="1"/>
          </p:cNvSpPr>
          <p:nvPr/>
        </p:nvSpPr>
        <p:spPr bwMode="auto">
          <a:xfrm>
            <a:off x="517525" y="1571625"/>
            <a:ext cx="79819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Exceptions are to do with </a:t>
            </a:r>
            <a:r>
              <a:rPr lang="en-GB">
                <a:solidFill>
                  <a:srgbClr val="FF3300"/>
                </a:solidFill>
                <a:latin typeface="Bookman" pitchFamily="18" charset="0"/>
              </a:rPr>
              <a:t>control flow</a:t>
            </a: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There is no control flow in a lazy functional program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FF3300"/>
                </a:solidFill>
                <a:latin typeface="Bookman" pitchFamily="18" charset="0"/>
              </a:rPr>
              <a:t>Solution 1</a:t>
            </a:r>
            <a:r>
              <a:rPr lang="en-GB">
                <a:latin typeface="Bookman" pitchFamily="18" charset="0"/>
              </a:rPr>
              <a:t>: use data values to carry exceptions</a:t>
            </a:r>
          </a:p>
        </p:txBody>
      </p:sp>
      <p:sp>
        <p:nvSpPr>
          <p:cNvPr id="18435" name="TextBox 116739"/>
          <p:cNvSpPr txBox="1">
            <a:spLocks noChangeArrowheads="1"/>
          </p:cNvSpPr>
          <p:nvPr/>
        </p:nvSpPr>
        <p:spPr bwMode="auto">
          <a:xfrm>
            <a:off x="1127125" y="3292475"/>
            <a:ext cx="6340475" cy="12033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data Maybe a = Nothing 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		| Just a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 sz="1800" b="1">
              <a:solidFill>
                <a:schemeClr val="folHlink"/>
              </a:solidFill>
              <a:latin typeface="Courier New" pitchFamily="49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lookup :: Name -&gt; Dictionary -&gt; Maybe Address</a:t>
            </a:r>
          </a:p>
        </p:txBody>
      </p:sp>
      <p:sp>
        <p:nvSpPr>
          <p:cNvPr id="18436" name="TextBox 116740"/>
          <p:cNvSpPr txBox="1">
            <a:spLocks noChangeArrowheads="1"/>
          </p:cNvSpPr>
          <p:nvPr/>
        </p:nvSpPr>
        <p:spPr bwMode="auto">
          <a:xfrm>
            <a:off x="609600" y="4724400"/>
            <a:ext cx="7254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Often this is Just The Right Thing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[Spivey 1990, Wadler “list of successes”]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085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leave out</a:t>
            </a:r>
            <a:endParaRPr lang="en-GB"/>
          </a:p>
        </p:txBody>
      </p:sp>
      <p:pic>
        <p:nvPicPr>
          <p:cNvPr id="19458" name="Rectangle 1085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981200"/>
            <a:ext cx="4233863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075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Outline of my talk</a:t>
            </a:r>
            <a:endParaRPr lang="en-GB"/>
          </a:p>
        </p:txBody>
      </p:sp>
      <p:sp>
        <p:nvSpPr>
          <p:cNvPr id="20482" name="TextBox 107522"/>
          <p:cNvSpPr txBox="1">
            <a:spLocks noChangeArrowheads="1"/>
          </p:cNvSpPr>
          <p:nvPr/>
        </p:nvSpPr>
        <p:spPr bwMode="auto">
          <a:xfrm>
            <a:off x="762000" y="1600200"/>
            <a:ext cx="6934200" cy="47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Background</a:t>
            </a:r>
          </a:p>
          <a:p>
            <a:pPr marL="457200" indent="-457200"/>
            <a:r>
              <a:rPr lang="en-US"/>
              <a:t>The FLUGOL system</a:t>
            </a:r>
          </a:p>
          <a:p>
            <a:pPr marL="457200" indent="-457200"/>
            <a:r>
              <a:rPr lang="en-US"/>
              <a:t>Shortcomings of FLUGOL</a:t>
            </a:r>
          </a:p>
          <a:p>
            <a:pPr marL="457200" indent="-457200"/>
            <a:r>
              <a:rPr lang="en-US"/>
              <a:t>Overview of synthetic epimorphisms</a:t>
            </a:r>
          </a:p>
          <a:p>
            <a:pPr marL="457200" indent="-457200"/>
            <a:r>
              <a:rPr lang="en-US">
                <a:sym typeface="Symbol" pitchFamily="18" charset="2"/>
              </a:rPr>
              <a:t>-reducible decidability of the pseudo-curried fragment under the Snezkovwski invariant in FLUGOL</a:t>
            </a:r>
            <a:endParaRPr lang="en-US"/>
          </a:p>
          <a:p>
            <a:pPr marL="457200" indent="-457200"/>
            <a:r>
              <a:rPr lang="en-US"/>
              <a:t>Benchmark results</a:t>
            </a:r>
          </a:p>
          <a:p>
            <a:pPr marL="457200" indent="-457200"/>
            <a:r>
              <a:rPr lang="en-US"/>
              <a:t>Related work</a:t>
            </a:r>
          </a:p>
          <a:p>
            <a:pPr marL="457200" indent="-457200"/>
            <a:r>
              <a:rPr lang="en-US"/>
              <a:t>Conclusions and further work</a:t>
            </a:r>
          </a:p>
        </p:txBody>
      </p:sp>
      <p:pic>
        <p:nvPicPr>
          <p:cNvPr id="20483" name="Rectangle 1075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5625" y="4648200"/>
            <a:ext cx="32797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095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No outline!</a:t>
            </a:r>
            <a:endParaRPr lang="en-GB"/>
          </a:p>
        </p:txBody>
      </p:sp>
      <p:sp>
        <p:nvSpPr>
          <p:cNvPr id="21506" name="TextBox 109570"/>
          <p:cNvSpPr txBox="1">
            <a:spLocks noChangeArrowheads="1"/>
          </p:cNvSpPr>
          <p:nvPr/>
        </p:nvSpPr>
        <p:spPr bwMode="auto">
          <a:xfrm>
            <a:off x="762000" y="1752600"/>
            <a:ext cx="6934200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800"/>
              <a:t>“Outline of my talk”: conveys near zero information at the start of your talk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Worse, since your audience only gives you 2 minutes before dozing, you’ve just lost them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But maybe put up an outline for orientation after your motivation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…and signposts at pause points during the talk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105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Related work</a:t>
            </a:r>
            <a:endParaRPr lang="en-GB"/>
          </a:p>
        </p:txBody>
      </p:sp>
      <p:sp>
        <p:nvSpPr>
          <p:cNvPr id="22530" name="TextBox 110594"/>
          <p:cNvSpPr txBox="1">
            <a:spLocks noChangeArrowheads="1"/>
          </p:cNvSpPr>
          <p:nvPr/>
        </p:nvSpPr>
        <p:spPr bwMode="auto">
          <a:xfrm>
            <a:off x="762000" y="1752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8163" indent="-1808163">
              <a:buFont typeface="Wingdings" pitchFamily="2" charset="2"/>
              <a:buNone/>
            </a:pPr>
            <a:r>
              <a:rPr lang="en-US"/>
              <a:t>[PMW83]	The seminal paper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[SPZ88]	First use of epimorphisms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[PN93]	Application of epimorphisms to wibblification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[BXX98]	Lacks full abstraction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[XXB99]	Only runs on Sparc, no integration with GUI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972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Giving a good talk</a:t>
            </a:r>
            <a:endParaRPr lang="en-GB"/>
          </a:p>
        </p:txBody>
      </p:sp>
      <p:sp>
        <p:nvSpPr>
          <p:cNvPr id="4098" name="TextBox 97282"/>
          <p:cNvSpPr txBox="1">
            <a:spLocks noChangeArrowheads="1"/>
          </p:cNvSpPr>
          <p:nvPr/>
        </p:nvSpPr>
        <p:spPr bwMode="auto">
          <a:xfrm>
            <a:off x="762000" y="1752600"/>
            <a:ext cx="6618288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This presentation is about how to give a good research talk</a:t>
            </a:r>
          </a:p>
          <a:p>
            <a:pPr marL="284163" indent="-284163"/>
            <a:r>
              <a:rPr lang="en-US" sz="2800"/>
              <a:t>What your talk is for</a:t>
            </a:r>
          </a:p>
          <a:p>
            <a:pPr marL="284163" indent="-284163"/>
            <a:r>
              <a:rPr lang="en-US" sz="2800"/>
              <a:t>What to put in it (and what not to)</a:t>
            </a:r>
          </a:p>
          <a:p>
            <a:pPr marL="284163" indent="-284163"/>
            <a:r>
              <a:rPr lang="en-US" sz="2800"/>
              <a:t>How to present it</a:t>
            </a:r>
            <a:endParaRPr lang="en-GB" sz="2800"/>
          </a:p>
        </p:txBody>
      </p:sp>
      <p:pic>
        <p:nvPicPr>
          <p:cNvPr id="4099" name="Rectangle 972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4076700"/>
            <a:ext cx="2265362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116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>
                <a:solidFill>
                  <a:schemeClr val="hlink"/>
                </a:solidFill>
              </a:rPr>
              <a:t>Do not</a:t>
            </a:r>
            <a:r>
              <a:rPr lang="en-US"/>
              <a:t> present related work</a:t>
            </a:r>
            <a:endParaRPr lang="en-GB"/>
          </a:p>
        </p:txBody>
      </p:sp>
      <p:sp>
        <p:nvSpPr>
          <p:cNvPr id="23554" name="TextBox 111619"/>
          <p:cNvSpPr txBox="1">
            <a:spLocks noChangeArrowheads="1"/>
          </p:cNvSpPr>
          <p:nvPr/>
        </p:nvSpPr>
        <p:spPr bwMode="auto">
          <a:xfrm>
            <a:off x="685800" y="1752600"/>
            <a:ext cx="69342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None/>
            </a:pPr>
            <a:r>
              <a:rPr lang="en-US" sz="2800"/>
              <a:t>But</a:t>
            </a:r>
          </a:p>
          <a:p>
            <a:pPr marL="457200" indent="-457200"/>
            <a:r>
              <a:rPr lang="en-US" sz="2800"/>
              <a:t>You absolutely must know the related work; respond readily to questions</a:t>
            </a:r>
          </a:p>
          <a:p>
            <a:pPr marL="457200" indent="-457200" eaLnBrk="0" hangingPunct="0"/>
            <a:r>
              <a:rPr lang="en-US" sz="2800"/>
              <a:t>Acknowledge co-authors (title slide), and pre-cursors (as you go along)</a:t>
            </a:r>
          </a:p>
          <a:p>
            <a:pPr marL="457200" indent="-457200" eaLnBrk="0" hangingPunct="0"/>
            <a:r>
              <a:rPr lang="en-US" sz="2800"/>
              <a:t>Praise the opposition</a:t>
            </a:r>
          </a:p>
          <a:p>
            <a:pPr marL="931863" lvl="1" indent="-457200" eaLnBrk="0" hangingPunct="0">
              <a:buFont typeface="Wingdings" pitchFamily="2" charset="2"/>
              <a:buNone/>
            </a:pPr>
            <a:r>
              <a:rPr lang="en-US" sz="2800"/>
              <a:t>“X’s very interesting work does Y; I have extended it to do Z”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269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Technical detail</a:t>
            </a:r>
            <a:endParaRPr lang="en-GB"/>
          </a:p>
        </p:txBody>
      </p:sp>
      <p:pic>
        <p:nvPicPr>
          <p:cNvPr id="24578" name="Rectangle 12697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371600"/>
            <a:ext cx="10210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126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Omit technical details</a:t>
            </a:r>
            <a:endParaRPr lang="en-GB"/>
          </a:p>
        </p:txBody>
      </p:sp>
      <p:sp>
        <p:nvSpPr>
          <p:cNvPr id="25602" name="TextBox 112642"/>
          <p:cNvSpPr txBox="1">
            <a:spLocks noChangeArrowheads="1"/>
          </p:cNvSpPr>
          <p:nvPr/>
        </p:nvSpPr>
        <p:spPr bwMode="auto">
          <a:xfrm>
            <a:off x="685800" y="1752600"/>
            <a:ext cx="6478588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Even though every line is </a:t>
            </a:r>
            <a:r>
              <a:rPr lang="en-US" sz="2800">
                <a:solidFill>
                  <a:schemeClr val="hlink"/>
                </a:solidFill>
              </a:rPr>
              <a:t>drenched</a:t>
            </a:r>
            <a:r>
              <a:rPr lang="en-US" sz="2800"/>
              <a:t> in your </a:t>
            </a:r>
            <a:r>
              <a:rPr lang="en-US" sz="2800">
                <a:solidFill>
                  <a:schemeClr val="hlink"/>
                </a:solidFill>
              </a:rPr>
              <a:t>blood</a:t>
            </a:r>
            <a:r>
              <a:rPr lang="en-US" sz="2800"/>
              <a:t> and </a:t>
            </a:r>
            <a:r>
              <a:rPr lang="en-US" sz="2800">
                <a:solidFill>
                  <a:schemeClr val="hlink"/>
                </a:solidFill>
              </a:rPr>
              <a:t>sweat</a:t>
            </a:r>
            <a:r>
              <a:rPr lang="en-US" sz="2800"/>
              <a:t>, dense clouds of notation will send your audience to sleep</a:t>
            </a:r>
          </a:p>
          <a:p>
            <a:pPr marL="457200" indent="-457200"/>
            <a:r>
              <a:rPr lang="en-US" sz="2800"/>
              <a:t>Present specific aspects only;</a:t>
            </a:r>
            <a:br>
              <a:rPr lang="en-US" sz="2800"/>
            </a:br>
            <a:r>
              <a:rPr lang="en-US" sz="2800"/>
              <a:t>refer to the paper for the</a:t>
            </a:r>
            <a:br>
              <a:rPr lang="en-US" sz="2800"/>
            </a:br>
            <a:r>
              <a:rPr lang="en-US" sz="2800"/>
              <a:t>details</a:t>
            </a:r>
          </a:p>
          <a:p>
            <a:pPr marL="457200" indent="-457200"/>
            <a:r>
              <a:rPr lang="en-US" sz="2800"/>
              <a:t>By all means have backup slides to use in response to questions</a:t>
            </a:r>
          </a:p>
        </p:txBody>
      </p:sp>
      <p:pic>
        <p:nvPicPr>
          <p:cNvPr id="25603" name="Rectangle 1126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7050" y="2565400"/>
            <a:ext cx="172402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290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talk</a:t>
            </a:r>
            <a:endParaRPr lang="en-GB"/>
          </a:p>
        </p:txBody>
      </p:sp>
      <p:pic>
        <p:nvPicPr>
          <p:cNvPr id="26626" name="Rectangle 1290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905000"/>
            <a:ext cx="3767138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177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How to present your talk</a:t>
            </a:r>
            <a:endParaRPr lang="en-GB"/>
          </a:p>
        </p:txBody>
      </p:sp>
      <p:sp>
        <p:nvSpPr>
          <p:cNvPr id="27650" name="TextBox 117762"/>
          <p:cNvSpPr txBox="1">
            <a:spLocks noChangeArrowheads="1"/>
          </p:cNvSpPr>
          <p:nvPr/>
        </p:nvSpPr>
        <p:spPr bwMode="auto">
          <a:xfrm>
            <a:off x="762000" y="16764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2800"/>
              <a:t>Your most potent weapon, by far, is your</a:t>
            </a:r>
          </a:p>
        </p:txBody>
      </p:sp>
      <p:sp>
        <p:nvSpPr>
          <p:cNvPr id="27651" name="TextBox 117763"/>
          <p:cNvSpPr txBox="1">
            <a:spLocks noChangeArrowheads="1"/>
          </p:cNvSpPr>
          <p:nvPr/>
        </p:nvSpPr>
        <p:spPr bwMode="auto">
          <a:xfrm>
            <a:off x="914400" y="2362200"/>
            <a:ext cx="7258050" cy="170815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10600"/>
              <a:t>enthusiasm</a:t>
            </a:r>
          </a:p>
        </p:txBody>
      </p:sp>
      <p:pic>
        <p:nvPicPr>
          <p:cNvPr id="27652" name="Rectangle 1177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581400"/>
            <a:ext cx="29638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187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Enthusiasm</a:t>
            </a:r>
            <a:endParaRPr lang="en-GB"/>
          </a:p>
        </p:txBody>
      </p:sp>
      <p:sp>
        <p:nvSpPr>
          <p:cNvPr id="28674" name="TextBox 118786"/>
          <p:cNvSpPr txBox="1">
            <a:spLocks noChangeArrowheads="1"/>
          </p:cNvSpPr>
          <p:nvPr/>
        </p:nvSpPr>
        <p:spPr bwMode="auto">
          <a:xfrm>
            <a:off x="762000" y="1752600"/>
            <a:ext cx="7697788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If you do not seem excited by your idea, why should the audience be?</a:t>
            </a:r>
          </a:p>
          <a:p>
            <a:pPr marL="457200" indent="-457200"/>
            <a:r>
              <a:rPr lang="en-US" sz="2800"/>
              <a:t>It wakes ‘em up</a:t>
            </a:r>
          </a:p>
          <a:p>
            <a:pPr marL="457200" indent="-457200"/>
            <a:r>
              <a:rPr lang="en-US" sz="2800"/>
              <a:t>Enthusiasm makes people </a:t>
            </a:r>
            <a:r>
              <a:rPr lang="en-US" sz="2800">
                <a:solidFill>
                  <a:schemeClr val="hlink"/>
                </a:solidFill>
              </a:rPr>
              <a:t>dramatically</a:t>
            </a:r>
            <a:r>
              <a:rPr lang="en-US" sz="2800"/>
              <a:t> more receptive</a:t>
            </a:r>
          </a:p>
          <a:p>
            <a:pPr marL="457200" indent="-457200"/>
            <a:r>
              <a:rPr lang="en-US" sz="2800"/>
              <a:t>It gets you loosened up, breathing, moving around</a:t>
            </a:r>
            <a:endParaRPr lang="en-GB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41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Write your slides the night before</a:t>
            </a:r>
            <a:endParaRPr lang="en-GB"/>
          </a:p>
        </p:txBody>
      </p:sp>
      <p:sp>
        <p:nvSpPr>
          <p:cNvPr id="29698" name="TextBox 141314"/>
          <p:cNvSpPr txBox="1">
            <a:spLocks noChangeArrowheads="1"/>
          </p:cNvSpPr>
          <p:nvPr/>
        </p:nvSpPr>
        <p:spPr bwMode="auto">
          <a:xfrm>
            <a:off x="762000" y="1600200"/>
            <a:ext cx="80581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(…or at least, polish it then)</a:t>
            </a:r>
          </a:p>
          <a:p>
            <a:pPr marL="381000" indent="-381000"/>
            <a:r>
              <a:rPr lang="en-US" sz="2800"/>
              <a:t>Your talk absolutely must be fresh in your mind</a:t>
            </a:r>
          </a:p>
          <a:p>
            <a:pPr marL="381000" indent="-381000"/>
            <a:r>
              <a:rPr lang="en-US" sz="2800"/>
              <a:t>Ideas will occur to you during the conference, as you obsess on your talk during other people’s presentations</a:t>
            </a:r>
          </a:p>
          <a:p>
            <a:pPr marL="381000" indent="-381000"/>
            <a:endParaRPr lang="en-US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259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apologise</a:t>
            </a:r>
            <a:endParaRPr lang="en-GB"/>
          </a:p>
        </p:txBody>
      </p:sp>
      <p:sp>
        <p:nvSpPr>
          <p:cNvPr id="31746" name="TextBox 125954"/>
          <p:cNvSpPr txBox="1">
            <a:spLocks noChangeArrowheads="1"/>
          </p:cNvSpPr>
          <p:nvPr/>
        </p:nvSpPr>
        <p:spPr bwMode="auto">
          <a:xfrm>
            <a:off x="685800" y="1752600"/>
            <a:ext cx="79184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“I didn’t have time to prepare this talk properly”</a:t>
            </a:r>
          </a:p>
          <a:p>
            <a:pPr marL="457200" indent="-457200"/>
            <a:r>
              <a:rPr lang="en-US" sz="2800"/>
              <a:t>“My computer broke down, so I don’t have the results I expected”</a:t>
            </a:r>
          </a:p>
          <a:p>
            <a:pPr marL="457200" indent="-457200"/>
            <a:r>
              <a:rPr lang="en-US" sz="2800"/>
              <a:t>“I don’t have time to tell you about this”</a:t>
            </a:r>
          </a:p>
          <a:p>
            <a:pPr marL="457200" indent="-457200"/>
            <a:r>
              <a:rPr lang="en-US" sz="2800"/>
              <a:t>“I don’t feel qualified to address this audience”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le 1198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jelly effect</a:t>
            </a:r>
            <a:endParaRPr lang="en-GB"/>
          </a:p>
        </p:txBody>
      </p:sp>
      <p:sp>
        <p:nvSpPr>
          <p:cNvPr id="32770" name="TextBox 119810"/>
          <p:cNvSpPr txBox="1">
            <a:spLocks noChangeArrowheads="1"/>
          </p:cNvSpPr>
          <p:nvPr/>
        </p:nvSpPr>
        <p:spPr bwMode="auto">
          <a:xfrm>
            <a:off x="762000" y="1752600"/>
            <a:ext cx="7467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	If you are anything like me, you will experience apparently-severe pre-talk symptoms</a:t>
            </a:r>
          </a:p>
          <a:p>
            <a:pPr marL="381000" indent="-381000"/>
            <a:r>
              <a:rPr lang="en-US" sz="2800"/>
              <a:t>Inability to breathe</a:t>
            </a:r>
          </a:p>
          <a:p>
            <a:pPr marL="381000" indent="-381000"/>
            <a:r>
              <a:rPr lang="en-US" sz="2800"/>
              <a:t>Inability to stand up (legs give way)</a:t>
            </a:r>
          </a:p>
          <a:p>
            <a:pPr marL="381000" indent="-381000"/>
            <a:r>
              <a:rPr lang="en-US" sz="2800"/>
              <a:t>Inability to operate brain</a:t>
            </a:r>
            <a:endParaRPr lang="en-GB" sz="2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208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do about it</a:t>
            </a:r>
            <a:endParaRPr lang="en-GB"/>
          </a:p>
        </p:txBody>
      </p:sp>
      <p:sp>
        <p:nvSpPr>
          <p:cNvPr id="33794" name="TextBox 120834"/>
          <p:cNvSpPr txBox="1">
            <a:spLocks noChangeArrowheads="1"/>
          </p:cNvSpPr>
          <p:nvPr/>
        </p:nvSpPr>
        <p:spPr bwMode="auto">
          <a:xfrm>
            <a:off x="762000" y="1752600"/>
            <a:ext cx="7467600" cy="376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 sz="2800"/>
              <a:t>Deep breathing during previous talk</a:t>
            </a:r>
          </a:p>
          <a:p>
            <a:pPr marL="381000" indent="-381000"/>
            <a:r>
              <a:rPr lang="en-US" sz="2800" i="1">
                <a:solidFill>
                  <a:schemeClr val="hlink"/>
                </a:solidFill>
              </a:rPr>
              <a:t>Script your first few sentences precisely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(=&gt; no brain required)</a:t>
            </a:r>
          </a:p>
          <a:p>
            <a:pPr marL="381000" indent="-381000"/>
            <a:r>
              <a:rPr lang="en-US" sz="2800"/>
              <a:t>Move around a lot, use large gestures, wave your arms, stand on chairs</a:t>
            </a:r>
          </a:p>
          <a:p>
            <a:pPr marL="381000" indent="-381000"/>
            <a:r>
              <a:rPr lang="en-US" sz="2800"/>
              <a:t>Go to the loo first</a:t>
            </a:r>
          </a:p>
          <a:p>
            <a:pPr marL="381000" indent="-381000"/>
            <a:endParaRPr lang="en-US" sz="2800"/>
          </a:p>
        </p:txBody>
      </p:sp>
      <p:sp>
        <p:nvSpPr>
          <p:cNvPr id="33795" name="TextBox 120835"/>
          <p:cNvSpPr txBox="1">
            <a:spLocks noChangeArrowheads="1"/>
          </p:cNvSpPr>
          <p:nvPr/>
        </p:nvSpPr>
        <p:spPr bwMode="auto">
          <a:xfrm>
            <a:off x="1677988" y="5370513"/>
            <a:ext cx="5622925" cy="1190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600"/>
              <a:t>You are not a wimp.  </a:t>
            </a:r>
            <a:br>
              <a:rPr lang="en-US" sz="3600"/>
            </a:br>
            <a:r>
              <a:rPr lang="en-US" sz="3600"/>
              <a:t>Everyone feels this way.  </a:t>
            </a:r>
            <a:endParaRPr lang="en-GB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Why you should listen to this talk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500034" y="1600200"/>
            <a:ext cx="8458200" cy="4997450"/>
          </a:xfrm>
        </p:spPr>
        <p:txBody>
          <a:bodyPr/>
          <a:lstStyle/>
          <a:p>
            <a:pPr defTabSz="914400" eaLnBrk="1" hangingPunct="1"/>
            <a:r>
              <a:rPr lang="en-GB" sz="2800" dirty="0"/>
              <a:t>Because many research talks are poor...</a:t>
            </a:r>
          </a:p>
          <a:p>
            <a:pPr defTabSz="914400" eaLnBrk="1" hangingPunct="1"/>
            <a:r>
              <a:rPr lang="en-GB" sz="2800" dirty="0"/>
              <a:t>...and quite simple things can make </a:t>
            </a:r>
            <a:r>
              <a:rPr lang="en-GB" sz="2800" i="1" dirty="0"/>
              <a:t>your</a:t>
            </a:r>
            <a:r>
              <a:rPr lang="en-GB" sz="2800" dirty="0"/>
              <a:t> talks much better</a:t>
            </a:r>
          </a:p>
          <a:p>
            <a:pPr defTabSz="914400" eaLnBrk="1" hangingPunct="1"/>
            <a:r>
              <a:rPr lang="en-GB" sz="2800" dirty="0"/>
              <a:t>Because everyone benefits from good talks </a:t>
            </a:r>
          </a:p>
          <a:p>
            <a:pPr lvl="1" defTabSz="914400" eaLnBrk="1" hangingPunct="1"/>
            <a:r>
              <a:rPr lang="en-GB" sz="2400" dirty="0"/>
              <a:t>Your audience benefits from your hard-won insights</a:t>
            </a:r>
          </a:p>
          <a:p>
            <a:pPr lvl="1" defTabSz="914400" eaLnBrk="1" hangingPunct="1"/>
            <a:r>
              <a:rPr lang="en-GB" sz="2400" dirty="0"/>
              <a:t>You benefit from their informed feedback</a:t>
            </a:r>
          </a:p>
          <a:p>
            <a:pPr defTabSz="914400" eaLnBrk="1" hangingPunct="1"/>
            <a:r>
              <a:rPr lang="en-GB" sz="2800" dirty="0"/>
              <a:t>Because a research talk gives you access to the world’s most priceless commodity: the time and attention of other people.  Don’t waste it</a:t>
            </a:r>
            <a:r>
              <a:rPr lang="en-GB" sz="2400" dirty="0"/>
              <a:t>!</a:t>
            </a:r>
            <a:endParaRPr lang="en-GB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itle 1402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Being seen, being heard</a:t>
            </a:r>
            <a:endParaRPr lang="en-GB"/>
          </a:p>
        </p:txBody>
      </p:sp>
      <p:sp>
        <p:nvSpPr>
          <p:cNvPr id="34818" name="TextBox 140290"/>
          <p:cNvSpPr txBox="1">
            <a:spLocks noChangeArrowheads="1"/>
          </p:cNvSpPr>
          <p:nvPr/>
        </p:nvSpPr>
        <p:spPr bwMode="auto">
          <a:xfrm>
            <a:off x="714348" y="1643050"/>
            <a:ext cx="7467600" cy="4499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/>
            <a:r>
              <a:rPr lang="en-GB" dirty="0"/>
              <a:t>Face the </a:t>
            </a:r>
            <a:r>
              <a:rPr lang="en-GB" b="1" dirty="0">
                <a:solidFill>
                  <a:srgbClr val="FF0000"/>
                </a:solidFill>
              </a:rPr>
              <a:t>audience</a:t>
            </a:r>
            <a:r>
              <a:rPr lang="en-GB" dirty="0"/>
              <a:t>, not the </a:t>
            </a:r>
            <a:r>
              <a:rPr lang="en-GB" b="1" dirty="0">
                <a:solidFill>
                  <a:srgbClr val="FF0000"/>
                </a:solidFill>
              </a:rPr>
              <a:t>screen</a:t>
            </a:r>
          </a:p>
          <a:p>
            <a:pPr marL="801688" lvl="1" indent="-344488"/>
            <a:r>
              <a:rPr lang="en-GB" sz="2000" dirty="0"/>
              <a:t>Know your material</a:t>
            </a:r>
          </a:p>
          <a:p>
            <a:pPr marL="801688" lvl="1" indent="-344488"/>
            <a:r>
              <a:rPr lang="en-GB" sz="2000" dirty="0"/>
              <a:t>Put your laptop in front of you, screen towards you</a:t>
            </a:r>
          </a:p>
          <a:p>
            <a:pPr marL="381000" indent="-381000"/>
            <a:r>
              <a:rPr lang="en-US" dirty="0"/>
              <a:t>Don’t point much, but when you do, point at the screen, not at your laptop</a:t>
            </a:r>
          </a:p>
          <a:p>
            <a:pPr marL="381000" indent="-381000"/>
            <a:r>
              <a:rPr lang="en-US" dirty="0"/>
              <a:t>Speak to someone at the back of the room, even if you have a microphone on</a:t>
            </a:r>
          </a:p>
          <a:p>
            <a:pPr marL="381000" indent="-381000"/>
            <a:r>
              <a:rPr lang="en-US" dirty="0"/>
              <a:t>Make eye contact; identify a </a:t>
            </a:r>
            <a:r>
              <a:rPr lang="en-US" b="1" dirty="0" err="1">
                <a:solidFill>
                  <a:schemeClr val="hlink"/>
                </a:solidFill>
              </a:rPr>
              <a:t>nodder</a:t>
            </a:r>
            <a:r>
              <a:rPr lang="en-US" dirty="0"/>
              <a:t>, and speak to him or her (better still, more than one)</a:t>
            </a:r>
          </a:p>
          <a:p>
            <a:pPr marL="381000" indent="-381000"/>
            <a:r>
              <a:rPr lang="en-US" dirty="0"/>
              <a:t>Watch audience for questions…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218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Questions</a:t>
            </a:r>
            <a:endParaRPr lang="en-GB"/>
          </a:p>
        </p:txBody>
      </p:sp>
      <p:sp>
        <p:nvSpPr>
          <p:cNvPr id="35842" name="TextBox 121858"/>
          <p:cNvSpPr txBox="1">
            <a:spLocks noChangeArrowheads="1"/>
          </p:cNvSpPr>
          <p:nvPr/>
        </p:nvSpPr>
        <p:spPr bwMode="auto">
          <a:xfrm>
            <a:off x="762000" y="1557338"/>
            <a:ext cx="7467600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Questions are not a problem</a:t>
            </a:r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r>
              <a:rPr lang="en-US"/>
              <a:t>Specifically encourage questions during your talk: pause briefly now and then, ask for questions</a:t>
            </a:r>
          </a:p>
          <a:p>
            <a:pPr marL="381000" indent="-381000"/>
            <a:r>
              <a:rPr lang="en-US"/>
              <a:t>Be prepared to truncate your talk if you run out of time.  Better to connect, and not to present all your material</a:t>
            </a:r>
            <a:endParaRPr lang="en-GB"/>
          </a:p>
        </p:txBody>
      </p:sp>
      <p:sp>
        <p:nvSpPr>
          <p:cNvPr id="35843" name="TextBox 121859"/>
          <p:cNvSpPr txBox="1">
            <a:spLocks noChangeArrowheads="1"/>
          </p:cNvSpPr>
          <p:nvPr/>
        </p:nvSpPr>
        <p:spPr bwMode="auto">
          <a:xfrm>
            <a:off x="1619250" y="2205038"/>
            <a:ext cx="5832475" cy="15541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/>
              <a:t>Questions are a </a:t>
            </a:r>
            <a:r>
              <a:rPr lang="en-US" sz="3200">
                <a:solidFill>
                  <a:srgbClr val="FF9933"/>
                </a:solidFill>
              </a:rPr>
              <a:t>golden golden golden</a:t>
            </a:r>
            <a:r>
              <a:rPr lang="en-US" sz="3200"/>
              <a:t> opportunity to connect with your audience</a:t>
            </a:r>
            <a:endParaRPr lang="en-GB" sz="32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Presenting your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Use a wireless presenter gizmo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/>
              <a:t>Test that your laptop works with the projector, in advance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/>
              <a:t>Laptops break: leave a backup copy on the web; bring a backup copy on a disk or USB key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351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slides</a:t>
            </a:r>
            <a:endParaRPr lang="en-GB"/>
          </a:p>
        </p:txBody>
      </p:sp>
      <p:sp>
        <p:nvSpPr>
          <p:cNvPr id="36866" name="TextBox 135170"/>
          <p:cNvSpPr txBox="1">
            <a:spLocks noChangeArrowheads="1"/>
          </p:cNvSpPr>
          <p:nvPr/>
        </p:nvSpPr>
        <p:spPr bwMode="auto">
          <a:xfrm>
            <a:off x="762000" y="1752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/>
              <a:t>A very annoying technique</a:t>
            </a:r>
          </a:p>
        </p:txBody>
      </p:sp>
      <p:pic>
        <p:nvPicPr>
          <p:cNvPr id="135172" name="Rectangle 1351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524000"/>
            <a:ext cx="39766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4" name="TextBox 135173"/>
          <p:cNvSpPr txBox="1">
            <a:spLocks noChangeArrowheads="1"/>
          </p:cNvSpPr>
          <p:nvPr/>
        </p:nvSpPr>
        <p:spPr bwMode="auto">
          <a:xfrm>
            <a:off x="822325" y="2209800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is to reveal</a:t>
            </a:r>
            <a:endParaRPr lang="en-GB"/>
          </a:p>
        </p:txBody>
      </p:sp>
      <p:sp>
        <p:nvSpPr>
          <p:cNvPr id="135176" name="TextBox 135175"/>
          <p:cNvSpPr txBox="1">
            <a:spLocks noChangeArrowheads="1"/>
          </p:cNvSpPr>
          <p:nvPr/>
        </p:nvSpPr>
        <p:spPr bwMode="auto">
          <a:xfrm>
            <a:off x="822325" y="2747963"/>
            <a:ext cx="213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your points</a:t>
            </a:r>
            <a:endParaRPr lang="en-GB"/>
          </a:p>
        </p:txBody>
      </p:sp>
      <p:sp>
        <p:nvSpPr>
          <p:cNvPr id="135177" name="TextBox 135176"/>
          <p:cNvSpPr txBox="1">
            <a:spLocks noChangeArrowheads="1"/>
          </p:cNvSpPr>
          <p:nvPr/>
        </p:nvSpPr>
        <p:spPr bwMode="auto">
          <a:xfrm>
            <a:off x="822325" y="3287713"/>
            <a:ext cx="105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one</a:t>
            </a:r>
            <a:endParaRPr lang="en-GB"/>
          </a:p>
        </p:txBody>
      </p:sp>
      <p:sp>
        <p:nvSpPr>
          <p:cNvPr id="135178" name="TextBox 135177"/>
          <p:cNvSpPr txBox="1">
            <a:spLocks noChangeArrowheads="1"/>
          </p:cNvSpPr>
          <p:nvPr/>
        </p:nvSpPr>
        <p:spPr bwMode="auto">
          <a:xfrm>
            <a:off x="822325" y="3827463"/>
            <a:ext cx="1482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</a:t>
            </a:r>
            <a:endParaRPr lang="en-GB"/>
          </a:p>
        </p:txBody>
      </p:sp>
      <p:sp>
        <p:nvSpPr>
          <p:cNvPr id="135179" name="TextBox 135178"/>
          <p:cNvSpPr txBox="1">
            <a:spLocks noChangeArrowheads="1"/>
          </p:cNvSpPr>
          <p:nvPr/>
        </p:nvSpPr>
        <p:spPr bwMode="auto">
          <a:xfrm>
            <a:off x="822325" y="4367213"/>
            <a:ext cx="2728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one, unless…</a:t>
            </a:r>
            <a:endParaRPr lang="en-GB"/>
          </a:p>
        </p:txBody>
      </p:sp>
      <p:sp>
        <p:nvSpPr>
          <p:cNvPr id="135180" name="TextBox 135179"/>
          <p:cNvSpPr txBox="1">
            <a:spLocks noChangeArrowheads="1"/>
          </p:cNvSpPr>
          <p:nvPr/>
        </p:nvSpPr>
        <p:spPr bwMode="auto">
          <a:xfrm>
            <a:off x="822325" y="4906963"/>
            <a:ext cx="3427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there is a punch line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4" grpId="0" autoUpdateAnimBg="0"/>
      <p:bldP spid="135176" grpId="0" autoUpdateAnimBg="0"/>
      <p:bldP spid="135177" grpId="0" autoUpdateAnimBg="0"/>
      <p:bldP spid="135178" grpId="0" autoUpdateAnimBg="0"/>
      <p:bldP spid="135179" grpId="0" autoUpdateAnimBg="0"/>
      <p:bldP spid="135180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392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Presenting your slides</a:t>
            </a:r>
            <a:endParaRPr lang="en-GB"/>
          </a:p>
        </p:txBody>
      </p:sp>
      <p:sp>
        <p:nvSpPr>
          <p:cNvPr id="139267" name="TextBox 139266"/>
          <p:cNvSpPr txBox="1">
            <a:spLocks noChangeArrowheads="1"/>
          </p:cNvSpPr>
          <p:nvPr/>
        </p:nvSpPr>
        <p:spPr bwMode="auto">
          <a:xfrm>
            <a:off x="762000" y="17526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3600"/>
              <a:t>Use animation effects</a:t>
            </a:r>
          </a:p>
        </p:txBody>
      </p:sp>
      <p:sp>
        <p:nvSpPr>
          <p:cNvPr id="139269" name="TextBox 139268"/>
          <p:cNvSpPr txBox="1">
            <a:spLocks noChangeArrowheads="1"/>
          </p:cNvSpPr>
          <p:nvPr/>
        </p:nvSpPr>
        <p:spPr bwMode="auto">
          <a:xfrm>
            <a:off x="1371600" y="2590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hlink"/>
                </a:solidFill>
              </a:rPr>
              <a:t>very</a:t>
            </a:r>
            <a:endParaRPr lang="en-GB" sz="3600">
              <a:solidFill>
                <a:schemeClr val="hlink"/>
              </a:solidFill>
            </a:endParaRPr>
          </a:p>
        </p:txBody>
      </p:sp>
      <p:sp>
        <p:nvSpPr>
          <p:cNvPr id="139270" name="TextBox 139269"/>
          <p:cNvSpPr txBox="1">
            <a:spLocks noChangeArrowheads="1"/>
          </p:cNvSpPr>
          <p:nvPr/>
        </p:nvSpPr>
        <p:spPr bwMode="auto">
          <a:xfrm>
            <a:off x="2971800" y="3048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accent1"/>
                </a:solidFill>
              </a:rPr>
              <a:t>very</a:t>
            </a:r>
            <a:endParaRPr lang="en-GB" sz="3600">
              <a:solidFill>
                <a:schemeClr val="accent1"/>
              </a:solidFill>
            </a:endParaRPr>
          </a:p>
        </p:txBody>
      </p:sp>
      <p:sp>
        <p:nvSpPr>
          <p:cNvPr id="139271" name="TextBox 139270"/>
          <p:cNvSpPr txBox="1">
            <a:spLocks noChangeArrowheads="1"/>
          </p:cNvSpPr>
          <p:nvPr/>
        </p:nvSpPr>
        <p:spPr bwMode="auto">
          <a:xfrm>
            <a:off x="5791200" y="32004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folHlink"/>
                </a:solidFill>
              </a:rPr>
              <a:t>very</a:t>
            </a:r>
            <a:endParaRPr lang="en-GB" sz="3600">
              <a:solidFill>
                <a:schemeClr val="folHlink"/>
              </a:solidFill>
            </a:endParaRPr>
          </a:p>
        </p:txBody>
      </p:sp>
      <p:sp>
        <p:nvSpPr>
          <p:cNvPr id="139272" name="TextBox 139271"/>
          <p:cNvSpPr txBox="1">
            <a:spLocks noChangeArrowheads="1"/>
          </p:cNvSpPr>
          <p:nvPr/>
        </p:nvSpPr>
        <p:spPr bwMode="auto">
          <a:xfrm>
            <a:off x="4495800" y="3657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FF9933"/>
                </a:solidFill>
              </a:rPr>
              <a:t>very</a:t>
            </a:r>
            <a:endParaRPr lang="en-GB" sz="3600">
              <a:solidFill>
                <a:srgbClr val="FF9933"/>
              </a:solidFill>
            </a:endParaRPr>
          </a:p>
        </p:txBody>
      </p:sp>
      <p:sp>
        <p:nvSpPr>
          <p:cNvPr id="139273" name="TextBox 139272"/>
          <p:cNvSpPr txBox="1">
            <a:spLocks noChangeArrowheads="1"/>
          </p:cNvSpPr>
          <p:nvPr/>
        </p:nvSpPr>
        <p:spPr bwMode="auto">
          <a:xfrm>
            <a:off x="1524000" y="3733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66CCFF"/>
                </a:solidFill>
              </a:rPr>
              <a:t>very</a:t>
            </a:r>
            <a:endParaRPr lang="en-GB" sz="3600">
              <a:solidFill>
                <a:srgbClr val="66CCFF"/>
              </a:solidFill>
            </a:endParaRPr>
          </a:p>
        </p:txBody>
      </p:sp>
      <p:sp>
        <p:nvSpPr>
          <p:cNvPr id="139274" name="TextBox 139273"/>
          <p:cNvSpPr txBox="1">
            <a:spLocks noChangeArrowheads="1"/>
          </p:cNvSpPr>
          <p:nvPr/>
        </p:nvSpPr>
        <p:spPr bwMode="auto">
          <a:xfrm>
            <a:off x="3124200" y="4038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5" name="TextBox 139274"/>
          <p:cNvSpPr txBox="1">
            <a:spLocks noChangeArrowheads="1"/>
          </p:cNvSpPr>
          <p:nvPr/>
        </p:nvSpPr>
        <p:spPr bwMode="auto">
          <a:xfrm>
            <a:off x="4953000" y="2667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6" name="TextBox 139275"/>
          <p:cNvSpPr txBox="1">
            <a:spLocks noChangeArrowheads="1"/>
          </p:cNvSpPr>
          <p:nvPr/>
        </p:nvSpPr>
        <p:spPr bwMode="auto">
          <a:xfrm>
            <a:off x="4343400" y="5029200"/>
            <a:ext cx="2078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/>
              <a:t>sparingly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25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25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25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25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925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425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925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425"/>
                            </p:stCondLst>
                            <p:childTnLst>
                              <p:par>
                                <p:cTn id="4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autoUpdateAnimBg="0"/>
      <p:bldP spid="139269" grpId="0" autoUpdateAnimBg="0"/>
      <p:bldP spid="139270" grpId="0" autoUpdateAnimBg="0"/>
      <p:bldP spid="139271" grpId="0" autoUpdateAnimBg="0"/>
      <p:bldP spid="139272" grpId="0" autoUpdateAnimBg="0"/>
      <p:bldP spid="139273" grpId="0" autoUpdateAnimBg="0"/>
      <p:bldP spid="139274" grpId="0" autoUpdateAnimBg="0"/>
      <p:bldP spid="139275" grpId="0" autoUpdateAnimBg="0"/>
      <p:bldP spid="139276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228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Finishing</a:t>
            </a:r>
            <a:endParaRPr lang="en-GB"/>
          </a:p>
        </p:txBody>
      </p:sp>
      <p:sp>
        <p:nvSpPr>
          <p:cNvPr id="38914" name="TextBox 122882"/>
          <p:cNvSpPr txBox="1">
            <a:spLocks noChangeArrowheads="1"/>
          </p:cNvSpPr>
          <p:nvPr/>
        </p:nvSpPr>
        <p:spPr bwMode="auto">
          <a:xfrm>
            <a:off x="762000" y="1752600"/>
            <a:ext cx="7467600" cy="131127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ctr">
              <a:buFont typeface="Wingdings" pitchFamily="2" charset="2"/>
              <a:buNone/>
            </a:pPr>
            <a:r>
              <a:rPr lang="en-US" sz="4000"/>
              <a:t>Absolutely without fail, </a:t>
            </a:r>
            <a:br>
              <a:rPr lang="en-US" sz="4000"/>
            </a:br>
            <a:r>
              <a:rPr lang="en-US" sz="4000"/>
              <a:t>finish on time</a:t>
            </a:r>
            <a:endParaRPr lang="en-GB" sz="4000"/>
          </a:p>
        </p:txBody>
      </p:sp>
      <p:sp>
        <p:nvSpPr>
          <p:cNvPr id="38915" name="TextBox 122883"/>
          <p:cNvSpPr txBox="1">
            <a:spLocks noChangeArrowheads="1"/>
          </p:cNvSpPr>
          <p:nvPr/>
        </p:nvSpPr>
        <p:spPr bwMode="auto">
          <a:xfrm>
            <a:off x="762000" y="3352800"/>
            <a:ext cx="74676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Audiences get restive and essentially </a:t>
            </a:r>
            <a:r>
              <a:rPr lang="en-US">
                <a:solidFill>
                  <a:schemeClr val="hlink"/>
                </a:solidFill>
              </a:rPr>
              <a:t>stop listening</a:t>
            </a:r>
            <a:r>
              <a:rPr lang="en-US"/>
              <a:t> when your time is up.  Continuing is very counter productive</a:t>
            </a:r>
          </a:p>
          <a:p>
            <a:pPr marL="381000" indent="-381000"/>
            <a:r>
              <a:rPr lang="en-US"/>
              <a:t>Simply truncate and conclude</a:t>
            </a:r>
          </a:p>
          <a:p>
            <a:pPr marL="381000" indent="-381000"/>
            <a:r>
              <a:rPr lang="en-US"/>
              <a:t>Do </a:t>
            </a:r>
            <a:r>
              <a:rPr lang="en-US">
                <a:solidFill>
                  <a:schemeClr val="hlink"/>
                </a:solidFill>
              </a:rPr>
              <a:t>not</a:t>
            </a:r>
            <a:r>
              <a:rPr lang="en-US"/>
              <a:t> say “would you like me to go on?” (it’s hard to say “no thanks”)</a:t>
            </a:r>
            <a:endParaRPr lang="en-GB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43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Conclusion: there is hope</a:t>
            </a:r>
            <a:endParaRPr lang="en-GB"/>
          </a:p>
        </p:txBody>
      </p:sp>
      <p:sp>
        <p:nvSpPr>
          <p:cNvPr id="39938" name="TextBox 143362"/>
          <p:cNvSpPr txBox="1">
            <a:spLocks noChangeArrowheads="1"/>
          </p:cNvSpPr>
          <p:nvPr/>
        </p:nvSpPr>
        <p:spPr bwMode="auto">
          <a:xfrm>
            <a:off x="755650" y="1700213"/>
            <a:ext cx="7856538" cy="1739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The general standard is often low.  </a:t>
            </a:r>
            <a:br>
              <a:rPr lang="en-US" sz="3600"/>
            </a:br>
            <a:r>
              <a:rPr lang="en-US" sz="3600"/>
              <a:t>You don’t have to be outstanding to stand out</a:t>
            </a:r>
            <a:endParaRPr lang="en-GB" sz="3600"/>
          </a:p>
        </p:txBody>
      </p:sp>
      <p:sp>
        <p:nvSpPr>
          <p:cNvPr id="39939" name="TextBox 143363"/>
          <p:cNvSpPr txBox="1">
            <a:spLocks noChangeArrowheads="1"/>
          </p:cNvSpPr>
          <p:nvPr/>
        </p:nvSpPr>
        <p:spPr bwMode="auto">
          <a:xfrm>
            <a:off x="838200" y="4149725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/>
              <a:t>You will attend 50x as many talks as you give.  Watch other people’s talks intelligently, and pick up ideas for what to do and what to avoid.</a:t>
            </a:r>
            <a:endParaRPr lang="en-GB"/>
          </a:p>
        </p:txBody>
      </p:sp>
      <p:sp>
        <p:nvSpPr>
          <p:cNvPr id="39940" name="TextBox 143364"/>
          <p:cNvSpPr txBox="1">
            <a:spLocks noChangeArrowheads="1"/>
          </p:cNvSpPr>
          <p:nvPr/>
        </p:nvSpPr>
        <p:spPr bwMode="auto">
          <a:xfrm>
            <a:off x="1527175" y="5973763"/>
            <a:ext cx="616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GB" b="1">
                <a:solidFill>
                  <a:schemeClr val="folHlink"/>
                </a:solidFill>
              </a:rPr>
              <a:t>http://research.microsoft.com/~simonpj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983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your talk is for</a:t>
            </a:r>
            <a:endParaRPr lang="en-GB"/>
          </a:p>
        </p:txBody>
      </p:sp>
      <p:sp>
        <p:nvSpPr>
          <p:cNvPr id="6146" name="TextBox 98306"/>
          <p:cNvSpPr txBox="1">
            <a:spLocks noChangeArrowheads="1"/>
          </p:cNvSpPr>
          <p:nvPr/>
        </p:nvSpPr>
        <p:spPr bwMode="auto">
          <a:xfrm>
            <a:off x="533400" y="1600200"/>
            <a:ext cx="51054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0" indent="-1905000">
              <a:buFont typeface="Wingdings" pitchFamily="2" charset="2"/>
              <a:buNone/>
            </a:pPr>
            <a:r>
              <a:rPr lang="en-US"/>
              <a:t>Your paper  =  </a:t>
            </a:r>
            <a:r>
              <a:rPr lang="en-US" sz="3200" b="1"/>
              <a:t>The beef</a:t>
            </a:r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r>
              <a:rPr lang="en-US"/>
              <a:t>Your talk  =  </a:t>
            </a:r>
            <a:r>
              <a:rPr lang="en-US" sz="3200" b="1"/>
              <a:t>The beef advertisment</a:t>
            </a:r>
            <a:endParaRPr lang="en-GB" sz="3200" b="1"/>
          </a:p>
        </p:txBody>
      </p:sp>
      <p:pic>
        <p:nvPicPr>
          <p:cNvPr id="6147" name="Rectangle 983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352800"/>
            <a:ext cx="251618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Rectangle 983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447800"/>
            <a:ext cx="18303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98309"/>
          <p:cNvSpPr txBox="1">
            <a:spLocks noChangeArrowheads="1"/>
          </p:cNvSpPr>
          <p:nvPr/>
        </p:nvSpPr>
        <p:spPr bwMode="auto">
          <a:xfrm>
            <a:off x="250825" y="4652963"/>
            <a:ext cx="5329238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5400" b="1" i="1"/>
              <a:t>Do not confuse the two</a:t>
            </a:r>
            <a:endParaRPr lang="en-GB" sz="5400" b="1" i="1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962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it!   Do it!  Do it!</a:t>
            </a:r>
            <a:endParaRPr lang="en-GB"/>
          </a:p>
        </p:txBody>
      </p:sp>
      <p:sp>
        <p:nvSpPr>
          <p:cNvPr id="40962" name="TextBox 96258"/>
          <p:cNvSpPr txBox="1">
            <a:spLocks noChangeArrowheads="1"/>
          </p:cNvSpPr>
          <p:nvPr/>
        </p:nvSpPr>
        <p:spPr bwMode="auto">
          <a:xfrm>
            <a:off x="762000" y="1644650"/>
            <a:ext cx="6950075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Good papers and talks are a fundamental part of research excellence</a:t>
            </a:r>
            <a:endParaRPr lang="en-GB" sz="2800"/>
          </a:p>
        </p:txBody>
      </p:sp>
      <p:sp>
        <p:nvSpPr>
          <p:cNvPr id="40963" name="TextBox 96259"/>
          <p:cNvSpPr txBox="1">
            <a:spLocks noChangeArrowheads="1"/>
          </p:cNvSpPr>
          <p:nvPr/>
        </p:nvSpPr>
        <p:spPr bwMode="auto">
          <a:xfrm>
            <a:off x="2514600" y="2819400"/>
            <a:ext cx="28194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/>
            <a:r>
              <a:rPr lang="en-US"/>
              <a:t>Invest time</a:t>
            </a:r>
          </a:p>
          <a:p>
            <a:pPr marL="284163" indent="-284163"/>
            <a:r>
              <a:rPr lang="en-US"/>
              <a:t>Learn skills</a:t>
            </a:r>
          </a:p>
          <a:p>
            <a:pPr marL="284163" indent="-284163"/>
            <a:r>
              <a:rPr lang="en-US"/>
              <a:t>Practice</a:t>
            </a:r>
          </a:p>
        </p:txBody>
      </p:sp>
      <p:sp>
        <p:nvSpPr>
          <p:cNvPr id="40964" name="TextBox 96260"/>
          <p:cNvSpPr txBox="1">
            <a:spLocks noChangeArrowheads="1"/>
          </p:cNvSpPr>
          <p:nvPr/>
        </p:nvSpPr>
        <p:spPr bwMode="auto">
          <a:xfrm>
            <a:off x="914400" y="4572000"/>
            <a:ext cx="6950075" cy="19224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</a:t>
            </a:r>
            <a:br>
              <a:rPr lang="en-US" sz="2800"/>
            </a:br>
            <a:r>
              <a:rPr lang="en-US" sz="36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952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Research is communication</a:t>
            </a:r>
            <a:endParaRPr lang="en-GB"/>
          </a:p>
        </p:txBody>
      </p:sp>
      <p:sp>
        <p:nvSpPr>
          <p:cNvPr id="41986" name="TextBox 95234"/>
          <p:cNvSpPr txBox="1">
            <a:spLocks noChangeArrowheads="1"/>
          </p:cNvSpPr>
          <p:nvPr/>
        </p:nvSpPr>
        <p:spPr bwMode="auto">
          <a:xfrm>
            <a:off x="762000" y="1828800"/>
            <a:ext cx="6950075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/>
              <a:t>The greatest ideas are worthless if you keep them to yourself</a:t>
            </a:r>
            <a:endParaRPr lang="en-GB"/>
          </a:p>
        </p:txBody>
      </p:sp>
      <p:sp>
        <p:nvSpPr>
          <p:cNvPr id="41987" name="TextBox 95235"/>
          <p:cNvSpPr txBox="1">
            <a:spLocks noChangeArrowheads="1"/>
          </p:cNvSpPr>
          <p:nvPr/>
        </p:nvSpPr>
        <p:spPr bwMode="auto">
          <a:xfrm>
            <a:off x="762000" y="2971800"/>
            <a:ext cx="69500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/>
              <a:t>Your papers and talks</a:t>
            </a:r>
          </a:p>
          <a:p>
            <a:pPr marL="284163" indent="-284163"/>
            <a:r>
              <a:rPr lang="en-US"/>
              <a:t>Crystalise your ideas</a:t>
            </a:r>
          </a:p>
          <a:p>
            <a:pPr marL="284163" indent="-284163"/>
            <a:r>
              <a:rPr lang="en-US"/>
              <a:t>Communicate them to others</a:t>
            </a:r>
          </a:p>
          <a:p>
            <a:pPr marL="284163" indent="-284163"/>
            <a:r>
              <a:rPr lang="en-US"/>
              <a:t>Get feedback</a:t>
            </a:r>
          </a:p>
          <a:p>
            <a:pPr marL="284163" indent="-284163"/>
            <a:r>
              <a:rPr lang="en-US"/>
              <a:t>Build relationships</a:t>
            </a:r>
          </a:p>
          <a:p>
            <a:pPr marL="284163" indent="-284163"/>
            <a:r>
              <a:rPr lang="en-US"/>
              <a:t>(And garner research brownie points)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993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purpose of your talk…</a:t>
            </a:r>
            <a:endParaRPr lang="en-GB"/>
          </a:p>
        </p:txBody>
      </p:sp>
      <p:sp>
        <p:nvSpPr>
          <p:cNvPr id="7170" name="TextBox 99330"/>
          <p:cNvSpPr txBox="1">
            <a:spLocks noChangeArrowheads="1"/>
          </p:cNvSpPr>
          <p:nvPr/>
        </p:nvSpPr>
        <p:spPr bwMode="auto">
          <a:xfrm>
            <a:off x="762000" y="1752600"/>
            <a:ext cx="69342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 dirty="0"/>
              <a:t>The purpose of your talk </a:t>
            </a:r>
            <a:r>
              <a:rPr lang="en-US" sz="2800" b="1" dirty="0"/>
              <a:t>is not</a:t>
            </a:r>
            <a:r>
              <a:rPr lang="en-US" sz="2800" dirty="0"/>
              <a:t>:</a:t>
            </a:r>
          </a:p>
          <a:p>
            <a:pPr marL="284163" indent="-284163"/>
            <a:r>
              <a:rPr lang="en-US" sz="2800" dirty="0"/>
              <a:t>To impress your audience with your brainpower</a:t>
            </a:r>
          </a:p>
          <a:p>
            <a:pPr marL="284163" indent="-284163"/>
            <a:r>
              <a:rPr lang="en-US" sz="2800" dirty="0"/>
              <a:t>To tell them everything you know about your topic</a:t>
            </a:r>
          </a:p>
          <a:p>
            <a:pPr marL="284163" indent="-284163"/>
            <a:r>
              <a:rPr lang="en-US" sz="2800" dirty="0"/>
              <a:t>To present all the technical details</a:t>
            </a:r>
            <a:endParaRPr lang="en-GB" sz="2800" dirty="0"/>
          </a:p>
        </p:txBody>
      </p:sp>
      <p:pic>
        <p:nvPicPr>
          <p:cNvPr id="7171" name="Rectangle 993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125538"/>
            <a:ext cx="220980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003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The purpose of your talk…</a:t>
            </a:r>
            <a:endParaRPr lang="en-GB"/>
          </a:p>
        </p:txBody>
      </p:sp>
      <p:sp>
        <p:nvSpPr>
          <p:cNvPr id="8194" name="TextBox 100354"/>
          <p:cNvSpPr txBox="1">
            <a:spLocks noChangeArrowheads="1"/>
          </p:cNvSpPr>
          <p:nvPr/>
        </p:nvSpPr>
        <p:spPr bwMode="auto">
          <a:xfrm>
            <a:off x="762000" y="1752600"/>
            <a:ext cx="5826125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purpose of your talk </a:t>
            </a:r>
            <a:r>
              <a:rPr lang="en-US" sz="2800" b="1"/>
              <a:t>is</a:t>
            </a:r>
            <a:r>
              <a:rPr lang="en-US" sz="2800"/>
              <a:t>:</a:t>
            </a:r>
          </a:p>
          <a:p>
            <a:pPr marL="284163" indent="-284163"/>
            <a:r>
              <a:rPr lang="en-US" sz="2800"/>
              <a:t>To give your audience an intuitive feel for your idea</a:t>
            </a:r>
          </a:p>
          <a:p>
            <a:pPr marL="284163" indent="-284163"/>
            <a:r>
              <a:rPr lang="en-US" sz="2800"/>
              <a:t>To make them foam at the mouth with eagerness to read your paper</a:t>
            </a:r>
          </a:p>
          <a:p>
            <a:pPr marL="284163" indent="-284163"/>
            <a:r>
              <a:rPr lang="en-US" sz="2800"/>
              <a:t>To engage, excite, provoke them</a:t>
            </a:r>
          </a:p>
          <a:p>
            <a:pPr marL="284163" indent="-284163"/>
            <a:r>
              <a:rPr lang="en-US" sz="2800"/>
              <a:t>To make them glad they came</a:t>
            </a:r>
            <a:endParaRPr lang="en-GB" sz="2800"/>
          </a:p>
        </p:txBody>
      </p:sp>
      <p:pic>
        <p:nvPicPr>
          <p:cNvPr id="8195" name="Rectangle 1003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1844675"/>
            <a:ext cx="2786063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013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audience…</a:t>
            </a:r>
            <a:endParaRPr lang="en-GB"/>
          </a:p>
        </p:txBody>
      </p:sp>
      <p:sp>
        <p:nvSpPr>
          <p:cNvPr id="9218" name="TextBox 101378"/>
          <p:cNvSpPr txBox="1">
            <a:spLocks noChangeArrowheads="1"/>
          </p:cNvSpPr>
          <p:nvPr/>
        </p:nvSpPr>
        <p:spPr bwMode="auto">
          <a:xfrm>
            <a:off x="762000" y="1752600"/>
            <a:ext cx="78422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</a:t>
            </a:r>
            <a:r>
              <a:rPr lang="en-US" sz="2800" b="1">
                <a:solidFill>
                  <a:schemeClr val="hlink"/>
                </a:solidFill>
              </a:rPr>
              <a:t>audience</a:t>
            </a:r>
            <a:r>
              <a:rPr lang="en-US" sz="2800"/>
              <a:t> you would like</a:t>
            </a:r>
          </a:p>
          <a:p>
            <a:pPr marL="284163" indent="-284163"/>
            <a:r>
              <a:rPr lang="en-US" sz="2800"/>
              <a:t>Have read all your earlier papers</a:t>
            </a:r>
          </a:p>
          <a:p>
            <a:pPr marL="284163" indent="-284163"/>
            <a:r>
              <a:rPr lang="en-US" sz="2800"/>
              <a:t>Thoroughly understand all the relevant theory of cartesian closed endomorphic bifunctors</a:t>
            </a:r>
          </a:p>
          <a:p>
            <a:pPr marL="284163" indent="-284163"/>
            <a:r>
              <a:rPr lang="en-US" sz="2800"/>
              <a:t>Are all agog to hear about the latest developments in your work</a:t>
            </a:r>
          </a:p>
          <a:p>
            <a:pPr marL="284163" indent="-284163"/>
            <a:r>
              <a:rPr lang="en-US" sz="2800"/>
              <a:t>Are fresh, alert, and ready for action</a:t>
            </a:r>
            <a:endParaRPr lang="en-GB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034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Your </a:t>
            </a:r>
            <a:r>
              <a:rPr lang="en-US">
                <a:solidFill>
                  <a:schemeClr val="hlink"/>
                </a:solidFill>
              </a:rPr>
              <a:t>actual</a:t>
            </a:r>
            <a:r>
              <a:rPr lang="en-US"/>
              <a:t> audience…</a:t>
            </a:r>
            <a:endParaRPr lang="en-GB"/>
          </a:p>
        </p:txBody>
      </p:sp>
      <p:sp>
        <p:nvSpPr>
          <p:cNvPr id="10242" name="TextBox 103426"/>
          <p:cNvSpPr txBox="1">
            <a:spLocks noChangeArrowheads="1"/>
          </p:cNvSpPr>
          <p:nvPr/>
        </p:nvSpPr>
        <p:spPr bwMode="auto">
          <a:xfrm>
            <a:off x="468313" y="1690688"/>
            <a:ext cx="84963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audience you get</a:t>
            </a:r>
          </a:p>
          <a:p>
            <a:pPr marL="284163" indent="-284163"/>
            <a:r>
              <a:rPr lang="en-US" sz="2800"/>
              <a:t>Have never heard of you</a:t>
            </a:r>
          </a:p>
          <a:p>
            <a:pPr marL="284163" indent="-284163"/>
            <a:r>
              <a:rPr lang="en-US" sz="2800"/>
              <a:t>Have heard of bifunctors, but wish they hadn’t</a:t>
            </a:r>
          </a:p>
          <a:p>
            <a:pPr marL="284163" indent="-284163"/>
            <a:r>
              <a:rPr lang="en-US" sz="2800"/>
              <a:t>Have just had lunch and are ready for a doze</a:t>
            </a:r>
            <a:endParaRPr lang="en-GB" sz="2800"/>
          </a:p>
        </p:txBody>
      </p:sp>
      <p:sp>
        <p:nvSpPr>
          <p:cNvPr id="103428" name="TextBox 103427"/>
          <p:cNvSpPr txBox="1">
            <a:spLocks noChangeArrowheads="1"/>
          </p:cNvSpPr>
          <p:nvPr/>
        </p:nvSpPr>
        <p:spPr bwMode="auto">
          <a:xfrm>
            <a:off x="1116013" y="4365625"/>
            <a:ext cx="6553200" cy="2247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 algn="ctr">
              <a:buFont typeface="Wingdings" pitchFamily="2" charset="2"/>
              <a:buNone/>
            </a:pPr>
            <a:r>
              <a:rPr lang="en-US"/>
              <a:t>Your mission is to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 sz="6000"/>
              <a:t>WAKE THEM UP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/>
              <a:t>And make them glad they did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044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put in</a:t>
            </a:r>
            <a:endParaRPr lang="en-GB"/>
          </a:p>
        </p:txBody>
      </p:sp>
      <p:pic>
        <p:nvPicPr>
          <p:cNvPr id="11266" name="Rectangle 1044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90813" y="1671638"/>
            <a:ext cx="376237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054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What to put in</a:t>
            </a:r>
            <a:endParaRPr lang="en-GB"/>
          </a:p>
        </p:txBody>
      </p:sp>
      <p:sp>
        <p:nvSpPr>
          <p:cNvPr id="12290" name="TextBox 105475"/>
          <p:cNvSpPr txBox="1">
            <a:spLocks noChangeArrowheads="1"/>
          </p:cNvSpPr>
          <p:nvPr/>
        </p:nvSpPr>
        <p:spPr bwMode="auto">
          <a:xfrm>
            <a:off x="762000" y="1752600"/>
            <a:ext cx="69342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Motivation (20%)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Your key idea (80%)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There is no 3</a:t>
            </a:r>
            <a:endParaRPr lang="en-GB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5252</TotalTime>
  <Words>1467</Words>
  <Application>Microsoft Office PowerPoint</Application>
  <PresentationFormat>On-screen Show (4:3)</PresentationFormat>
  <Paragraphs>258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Bookman</vt:lpstr>
      <vt:lpstr>Calibri</vt:lpstr>
      <vt:lpstr>Comic Sans MS</vt:lpstr>
      <vt:lpstr>Courier New</vt:lpstr>
      <vt:lpstr>Symbol</vt:lpstr>
      <vt:lpstr>Tahoma</vt:lpstr>
      <vt:lpstr>Wingdings</vt:lpstr>
      <vt:lpstr>Blends</vt:lpstr>
      <vt:lpstr>How to give a great research talk</vt:lpstr>
      <vt:lpstr>Giving a good talk</vt:lpstr>
      <vt:lpstr>Why you should listen to this talk</vt:lpstr>
      <vt:lpstr>The purpose of your talk…</vt:lpstr>
      <vt:lpstr>The purpose of your talk…</vt:lpstr>
      <vt:lpstr>Your audience…</vt:lpstr>
      <vt:lpstr>Your actual audience…</vt:lpstr>
      <vt:lpstr>What to put in</vt:lpstr>
      <vt:lpstr>What to put in</vt:lpstr>
      <vt:lpstr>Motivation</vt:lpstr>
      <vt:lpstr>Motivation</vt:lpstr>
      <vt:lpstr>Your key idea</vt:lpstr>
      <vt:lpstr>Narrow, deep beats wide, shallow</vt:lpstr>
      <vt:lpstr>Your main weapon</vt:lpstr>
      <vt:lpstr>Exceptions in Haskell?</vt:lpstr>
      <vt:lpstr>What to leave out</vt:lpstr>
      <vt:lpstr>Outline of my talk</vt:lpstr>
      <vt:lpstr>No outline!</vt:lpstr>
      <vt:lpstr>Related work</vt:lpstr>
      <vt:lpstr>Do not present related work</vt:lpstr>
      <vt:lpstr>Technical detail</vt:lpstr>
      <vt:lpstr>Omit technical details</vt:lpstr>
      <vt:lpstr>Presenting your talk</vt:lpstr>
      <vt:lpstr>How to present your talk</vt:lpstr>
      <vt:lpstr>Enthusiasm</vt:lpstr>
      <vt:lpstr>Write your slides the night before</vt:lpstr>
      <vt:lpstr>Do not apologise</vt:lpstr>
      <vt:lpstr>The jelly effect</vt:lpstr>
      <vt:lpstr>What to do about it</vt:lpstr>
      <vt:lpstr>Being seen, being heard</vt:lpstr>
      <vt:lpstr>Questions</vt:lpstr>
      <vt:lpstr>Presenting your slides</vt:lpstr>
      <vt:lpstr>Presenting your slides</vt:lpstr>
      <vt:lpstr>Presenting your slides</vt:lpstr>
      <vt:lpstr>Finishing</vt:lpstr>
      <vt:lpstr>Conclusion: there is hope</vt:lpstr>
      <vt:lpstr>What your talk is for</vt:lpstr>
      <vt:lpstr>Do it!   Do it!  Do it!</vt:lpstr>
      <vt:lpstr>Research is communication</vt:lpstr>
    </vt:vector>
  </TitlesOfParts>
  <Company>Microsoft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give a great research talk</dc:title>
  <dc:subject>Research is communication</dc:subject>
  <dc:creator>Simon Peyton Jones</dc:creator>
  <cp:lastModifiedBy>Clare Scallon (Vega Consulting LLC)</cp:lastModifiedBy>
  <cp:revision>32</cp:revision>
  <cp:lastPrinted>1601-01-01T00:00:00Z</cp:lastPrinted>
  <dcterms:created xsi:type="dcterms:W3CDTF">1999-10-29T16:05:42Z</dcterms:created>
  <dcterms:modified xsi:type="dcterms:W3CDTF">2016-08-05T16:56:29Z</dcterms:modified>
</cp:coreProperties>
</file>