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ata4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85" r:id="rId3"/>
    <p:sldId id="307" r:id="rId4"/>
    <p:sldId id="263" r:id="rId5"/>
    <p:sldId id="262" r:id="rId6"/>
    <p:sldId id="259" r:id="rId7"/>
    <p:sldId id="260" r:id="rId8"/>
    <p:sldId id="280" r:id="rId9"/>
    <p:sldId id="266" r:id="rId10"/>
    <p:sldId id="287" r:id="rId11"/>
    <p:sldId id="275" r:id="rId12"/>
    <p:sldId id="261" r:id="rId13"/>
    <p:sldId id="302" r:id="rId14"/>
    <p:sldId id="304" r:id="rId15"/>
    <p:sldId id="305" r:id="rId16"/>
    <p:sldId id="306" r:id="rId17"/>
    <p:sldId id="308" r:id="rId18"/>
    <p:sldId id="303" r:id="rId19"/>
    <p:sldId id="299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281" r:id="rId28"/>
    <p:sldId id="288" r:id="rId29"/>
    <p:sldId id="298" r:id="rId30"/>
    <p:sldId id="301" r:id="rId31"/>
    <p:sldId id="276" r:id="rId32"/>
    <p:sldId id="318" r:id="rId33"/>
    <p:sldId id="316" r:id="rId34"/>
    <p:sldId id="317" r:id="rId35"/>
    <p:sldId id="264" r:id="rId36"/>
    <p:sldId id="297" r:id="rId37"/>
    <p:sldId id="284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52" autoAdjust="0"/>
  </p:normalViewPr>
  <p:slideViewPr>
    <p:cSldViewPr>
      <p:cViewPr varScale="1">
        <p:scale>
          <a:sx n="90" d="100"/>
          <a:sy n="90" d="100"/>
        </p:scale>
        <p:origin x="-82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AE5B36-B6DC-48B4-8684-C853C1962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2B0486-B419-4508-BC57-932F6DA37F03}">
      <dgm:prSet custT="1"/>
      <dgm:spPr/>
      <dgm:t>
        <a:bodyPr/>
        <a:lstStyle/>
        <a:p>
          <a:pPr rtl="0"/>
          <a:r>
            <a:rPr lang="en-US" sz="2400" b="1" dirty="0" smtClean="0"/>
            <a:t>Turk random triples</a:t>
          </a:r>
          <a:endParaRPr lang="en-US" sz="2400" dirty="0"/>
        </a:p>
      </dgm:t>
    </dgm:pt>
    <dgm:pt modelId="{DE9839D9-C2F5-4D36-9784-34BDD9AFA810}" type="parTrans" cxnId="{4DB53A30-4ED3-4DC9-AD2F-740EA44425B3}">
      <dgm:prSet/>
      <dgm:spPr/>
      <dgm:t>
        <a:bodyPr/>
        <a:lstStyle/>
        <a:p>
          <a:endParaRPr lang="en-US" sz="1800"/>
        </a:p>
      </dgm:t>
    </dgm:pt>
    <dgm:pt modelId="{F7AB723F-598A-4D70-87CB-241A08D10F6E}" type="sibTrans" cxnId="{4DB53A30-4ED3-4DC9-AD2F-740EA44425B3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A274B25A-BE7A-4047-8E7C-CC1511FDA868}">
          <dgm:prSet custT="1"/>
          <dgm:spPr/>
          <dgm:t>
            <a:bodyPr/>
            <a:lstStyle/>
            <a:p>
              <a:pPr rtl="0"/>
              <a:r>
                <a:rPr lang="en-US" sz="2400" b="1" dirty="0" smtClean="0"/>
                <a:t>Fit </a:t>
              </a:r>
              <a14:m>
                <m:oMath xmlns:m="http://schemas.openxmlformats.org/officeDocument/2006/math">
                  <m:r>
                    <a:rPr lang="en-US" sz="2400" b="1" i="1">
                      <a:latin typeface="Cambria Math"/>
                    </a:rPr>
                    <m:t>𝑲</m:t>
                  </m:r>
                </m:oMath>
              </a14:m>
              <a:r>
                <a:rPr lang="en-US" sz="2400" b="1" dirty="0"/>
                <a:t> to </a:t>
              </a:r>
              <a:r>
                <a:rPr lang="en-US" sz="2400" b="1" dirty="0" smtClean="0"/>
                <a:t>all data so </a:t>
              </a:r>
              <a:r>
                <a:rPr lang="en-US" sz="2400" b="1" dirty="0"/>
                <a:t>far</a:t>
              </a:r>
              <a:endParaRPr lang="en-US" sz="2400" dirty="0"/>
            </a:p>
          </dgm:t>
        </dgm:pt>
      </mc:Choice>
      <mc:Fallback xmlns="">
        <dgm:pt modelId="{A274B25A-BE7A-4047-8E7C-CC1511FDA868}">
          <dgm:prSet custT="1"/>
          <dgm:spPr/>
          <dgm:t>
            <a:bodyPr/>
            <a:lstStyle/>
            <a:p>
              <a:pPr rtl="0"/>
              <a:r>
                <a:rPr lang="en-US" sz="2400" b="1" dirty="0" smtClean="0"/>
                <a:t>Fit </a:t>
              </a:r>
              <a:r>
                <a:rPr lang="en-US" sz="2400" b="1" i="0"/>
                <a:t>𝑲</a:t>
              </a:r>
              <a:r>
                <a:rPr lang="en-US" sz="2400" b="1" dirty="0"/>
                <a:t> to </a:t>
              </a:r>
              <a:r>
                <a:rPr lang="en-US" sz="2400" b="1" dirty="0" smtClean="0"/>
                <a:t>all data so </a:t>
              </a:r>
              <a:r>
                <a:rPr lang="en-US" sz="2400" b="1" dirty="0"/>
                <a:t>far</a:t>
              </a:r>
              <a:endParaRPr lang="en-US" sz="2400" dirty="0"/>
            </a:p>
          </dgm:t>
        </dgm:pt>
      </mc:Fallback>
    </mc:AlternateContent>
    <dgm:pt modelId="{B350A8BB-E16F-4F1F-A878-C25F25FB507F}" type="parTrans" cxnId="{82F8DB81-0218-4D96-B986-FD9601DD4B48}">
      <dgm:prSet/>
      <dgm:spPr/>
      <dgm:t>
        <a:bodyPr/>
        <a:lstStyle/>
        <a:p>
          <a:endParaRPr lang="en-US" sz="1800"/>
        </a:p>
      </dgm:t>
    </dgm:pt>
    <dgm:pt modelId="{19418B8E-FDF6-455F-9A6E-768B6047C7CB}" type="sibTrans" cxnId="{82F8DB81-0218-4D96-B986-FD9601DD4B4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dgm:pt modelId="{9844AF38-A04A-4FED-A498-EF45267766FC}">
      <dgm:prSet custT="1"/>
      <dgm:spPr/>
      <dgm:t>
        <a:bodyPr/>
        <a:lstStyle/>
        <a:p>
          <a:pPr rtl="0"/>
          <a:r>
            <a:rPr lang="en-US" sz="2400" b="1" dirty="0" smtClean="0"/>
            <a:t>Turk “most informative triples”</a:t>
          </a:r>
          <a:endParaRPr lang="en-US" sz="2400" dirty="0"/>
        </a:p>
      </dgm:t>
    </dgm:pt>
    <dgm:pt modelId="{49EA1004-B5E7-4C51-8B5D-12C6D10B3009}" type="parTrans" cxnId="{FF374FA2-EB9F-4967-8F9B-D0E74C78FBE0}">
      <dgm:prSet/>
      <dgm:spPr/>
      <dgm:t>
        <a:bodyPr/>
        <a:lstStyle/>
        <a:p>
          <a:endParaRPr lang="en-US" sz="1800"/>
        </a:p>
      </dgm:t>
    </dgm:pt>
    <dgm:pt modelId="{4241D280-5412-4676-9B4A-FFEDFF38836A}" type="sibTrans" cxnId="{FF374FA2-EB9F-4967-8F9B-D0E74C78FBE0}">
      <dgm:prSet/>
      <dgm:spPr/>
      <dgm:t>
        <a:bodyPr/>
        <a:lstStyle/>
        <a:p>
          <a:endParaRPr lang="en-US" sz="1800"/>
        </a:p>
      </dgm:t>
    </dgm:pt>
    <dgm:pt modelId="{765D0540-876B-473C-88F7-260591309AE4}" type="pres">
      <dgm:prSet presAssocID="{47AE5B36-B6DC-48B4-8684-C853C19623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15154-92C2-4141-9F30-472874DFAC9C}" type="pres">
      <dgm:prSet presAssocID="{002B0486-B419-4508-BC57-932F6DA37F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93FF0-D776-4CA2-9DFF-93B70370D7E8}" type="pres">
      <dgm:prSet presAssocID="{F7AB723F-598A-4D70-87CB-241A08D10F6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53CEEDF-39A4-4667-8BEF-03CC4710C6FB}" type="pres">
      <dgm:prSet presAssocID="{F7AB723F-598A-4D70-87CB-241A08D10F6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8423D0E-BA59-41E7-9114-E952EA2AD93B}" type="pres">
      <dgm:prSet presAssocID="{A274B25A-BE7A-4047-8E7C-CC1511FDA86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77923-8D70-40D6-A1CA-DB357D20ECE9}" type="pres">
      <dgm:prSet presAssocID="{19418B8E-FDF6-455F-9A6E-768B6047C7C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825034A-167B-4AFF-BAC4-9E5CC0222E13}" type="pres">
      <dgm:prSet presAssocID="{19418B8E-FDF6-455F-9A6E-768B6047C7C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1F13F71-AED8-4F21-AB4B-70C063BB63F3}" type="pres">
      <dgm:prSet presAssocID="{9844AF38-A04A-4FED-A498-EF45267766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CD5CCD-FDC2-4865-AC9F-C7FEAD47364B}" type="presOf" srcId="{F7AB723F-598A-4D70-87CB-241A08D10F6E}" destId="{33993FF0-D776-4CA2-9DFF-93B70370D7E8}" srcOrd="0" destOrd="0" presId="urn:microsoft.com/office/officeart/2005/8/layout/process1"/>
    <dgm:cxn modelId="{4E0629A8-0BC7-4019-98B2-931C885CE131}" type="presOf" srcId="{19418B8E-FDF6-455F-9A6E-768B6047C7CB}" destId="{E9A77923-8D70-40D6-A1CA-DB357D20ECE9}" srcOrd="0" destOrd="0" presId="urn:microsoft.com/office/officeart/2005/8/layout/process1"/>
    <dgm:cxn modelId="{6B363C2A-78B8-4445-AE2B-714CB31E504D}" type="presOf" srcId="{9844AF38-A04A-4FED-A498-EF45267766FC}" destId="{C1F13F71-AED8-4F21-AB4B-70C063BB63F3}" srcOrd="0" destOrd="0" presId="urn:microsoft.com/office/officeart/2005/8/layout/process1"/>
    <dgm:cxn modelId="{287A8C7F-FE6E-4094-BCAA-79ACDD7DF80E}" type="presOf" srcId="{002B0486-B419-4508-BC57-932F6DA37F03}" destId="{88915154-92C2-4141-9F30-472874DFAC9C}" srcOrd="0" destOrd="0" presId="urn:microsoft.com/office/officeart/2005/8/layout/process1"/>
    <dgm:cxn modelId="{CB0274EF-F324-4340-91EC-5B63FB2AEC33}" type="presOf" srcId="{19418B8E-FDF6-455F-9A6E-768B6047C7CB}" destId="{0825034A-167B-4AFF-BAC4-9E5CC0222E13}" srcOrd="1" destOrd="0" presId="urn:microsoft.com/office/officeart/2005/8/layout/process1"/>
    <dgm:cxn modelId="{82F8DB81-0218-4D96-B986-FD9601DD4B48}" srcId="{47AE5B36-B6DC-48B4-8684-C853C19623A5}" destId="{A274B25A-BE7A-4047-8E7C-CC1511FDA868}" srcOrd="1" destOrd="0" parTransId="{B350A8BB-E16F-4F1F-A878-C25F25FB507F}" sibTransId="{19418B8E-FDF6-455F-9A6E-768B6047C7CB}"/>
    <dgm:cxn modelId="{FF374FA2-EB9F-4967-8F9B-D0E74C78FBE0}" srcId="{47AE5B36-B6DC-48B4-8684-C853C19623A5}" destId="{9844AF38-A04A-4FED-A498-EF45267766FC}" srcOrd="2" destOrd="0" parTransId="{49EA1004-B5E7-4C51-8B5D-12C6D10B3009}" sibTransId="{4241D280-5412-4676-9B4A-FFEDFF38836A}"/>
    <dgm:cxn modelId="{E7AB3612-4056-44AB-B401-0BF0D6CD97BC}" type="presOf" srcId="{F7AB723F-598A-4D70-87CB-241A08D10F6E}" destId="{A53CEEDF-39A4-4667-8BEF-03CC4710C6FB}" srcOrd="1" destOrd="0" presId="urn:microsoft.com/office/officeart/2005/8/layout/process1"/>
    <dgm:cxn modelId="{2114D1FD-DCB5-4AAC-B1B4-37317BEDFE76}" type="presOf" srcId="{47AE5B36-B6DC-48B4-8684-C853C19623A5}" destId="{765D0540-876B-473C-88F7-260591309AE4}" srcOrd="0" destOrd="0" presId="urn:microsoft.com/office/officeart/2005/8/layout/process1"/>
    <dgm:cxn modelId="{AF56F0C7-1CFF-4E23-BD91-7FB2245F6E51}" type="presOf" srcId="{A274B25A-BE7A-4047-8E7C-CC1511FDA868}" destId="{E8423D0E-BA59-41E7-9114-E952EA2AD93B}" srcOrd="0" destOrd="0" presId="urn:microsoft.com/office/officeart/2005/8/layout/process1"/>
    <dgm:cxn modelId="{4DB53A30-4ED3-4DC9-AD2F-740EA44425B3}" srcId="{47AE5B36-B6DC-48B4-8684-C853C19623A5}" destId="{002B0486-B419-4508-BC57-932F6DA37F03}" srcOrd="0" destOrd="0" parTransId="{DE9839D9-C2F5-4D36-9784-34BDD9AFA810}" sibTransId="{F7AB723F-598A-4D70-87CB-241A08D10F6E}"/>
    <dgm:cxn modelId="{64211FA2-015B-4A19-812C-B4F93AA2FD40}" type="presParOf" srcId="{765D0540-876B-473C-88F7-260591309AE4}" destId="{88915154-92C2-4141-9F30-472874DFAC9C}" srcOrd="0" destOrd="0" presId="urn:microsoft.com/office/officeart/2005/8/layout/process1"/>
    <dgm:cxn modelId="{A8016D7D-05B3-4CDC-B6B3-84A9A1B70DDD}" type="presParOf" srcId="{765D0540-876B-473C-88F7-260591309AE4}" destId="{33993FF0-D776-4CA2-9DFF-93B70370D7E8}" srcOrd="1" destOrd="0" presId="urn:microsoft.com/office/officeart/2005/8/layout/process1"/>
    <dgm:cxn modelId="{91C51572-3524-4C8C-B9C0-EF72EDEF52BC}" type="presParOf" srcId="{33993FF0-D776-4CA2-9DFF-93B70370D7E8}" destId="{A53CEEDF-39A4-4667-8BEF-03CC4710C6FB}" srcOrd="0" destOrd="0" presId="urn:microsoft.com/office/officeart/2005/8/layout/process1"/>
    <dgm:cxn modelId="{F8B1D8DD-23BA-4AA2-9C8A-F3642F18EDC6}" type="presParOf" srcId="{765D0540-876B-473C-88F7-260591309AE4}" destId="{E8423D0E-BA59-41E7-9114-E952EA2AD93B}" srcOrd="2" destOrd="0" presId="urn:microsoft.com/office/officeart/2005/8/layout/process1"/>
    <dgm:cxn modelId="{0B2C38A9-A2F1-4B69-A58F-BBED9E8586FE}" type="presParOf" srcId="{765D0540-876B-473C-88F7-260591309AE4}" destId="{E9A77923-8D70-40D6-A1CA-DB357D20ECE9}" srcOrd="3" destOrd="0" presId="urn:microsoft.com/office/officeart/2005/8/layout/process1"/>
    <dgm:cxn modelId="{9A02634D-F679-46FE-B764-15FCDF794AC5}" type="presParOf" srcId="{E9A77923-8D70-40D6-A1CA-DB357D20ECE9}" destId="{0825034A-167B-4AFF-BAC4-9E5CC0222E13}" srcOrd="0" destOrd="0" presId="urn:microsoft.com/office/officeart/2005/8/layout/process1"/>
    <dgm:cxn modelId="{F4461D72-A9D3-470C-B181-7E96187DA47E}" type="presParOf" srcId="{765D0540-876B-473C-88F7-260591309AE4}" destId="{C1F13F71-AED8-4F21-AB4B-70C063BB63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AE5B36-B6DC-48B4-8684-C853C1962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2B0486-B419-4508-BC57-932F6DA37F03}">
      <dgm:prSet custT="1"/>
      <dgm:spPr/>
      <dgm:t>
        <a:bodyPr/>
        <a:lstStyle/>
        <a:p>
          <a:pPr rtl="0"/>
          <a:r>
            <a:rPr lang="en-US" sz="2400" b="1" dirty="0" smtClean="0"/>
            <a:t>Turk random triples</a:t>
          </a:r>
          <a:endParaRPr lang="en-US" sz="2400" dirty="0"/>
        </a:p>
      </dgm:t>
    </dgm:pt>
    <dgm:pt modelId="{DE9839D9-C2F5-4D36-9784-34BDD9AFA810}" type="parTrans" cxnId="{4DB53A30-4ED3-4DC9-AD2F-740EA44425B3}">
      <dgm:prSet/>
      <dgm:spPr/>
      <dgm:t>
        <a:bodyPr/>
        <a:lstStyle/>
        <a:p>
          <a:endParaRPr lang="en-US" sz="1800"/>
        </a:p>
      </dgm:t>
    </dgm:pt>
    <dgm:pt modelId="{F7AB723F-598A-4D70-87CB-241A08D10F6E}" type="sibTrans" cxnId="{4DB53A30-4ED3-4DC9-AD2F-740EA44425B3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dgm:pt modelId="{A274B25A-BE7A-4047-8E7C-CC1511FDA868}">
      <dgm:prSet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350A8BB-E16F-4F1F-A878-C25F25FB507F}" type="parTrans" cxnId="{82F8DB81-0218-4D96-B986-FD9601DD4B48}">
      <dgm:prSet/>
      <dgm:spPr/>
      <dgm:t>
        <a:bodyPr/>
        <a:lstStyle/>
        <a:p>
          <a:endParaRPr lang="en-US" sz="1800"/>
        </a:p>
      </dgm:t>
    </dgm:pt>
    <dgm:pt modelId="{19418B8E-FDF6-455F-9A6E-768B6047C7CB}" type="sibTrans" cxnId="{82F8DB81-0218-4D96-B986-FD9601DD4B4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dgm:pt modelId="{9844AF38-A04A-4FED-A498-EF45267766FC}">
      <dgm:prSet custT="1"/>
      <dgm:spPr/>
      <dgm:t>
        <a:bodyPr/>
        <a:lstStyle/>
        <a:p>
          <a:pPr rtl="0"/>
          <a:r>
            <a:rPr lang="en-US" sz="2400" b="1" dirty="0" smtClean="0"/>
            <a:t>Turk “most informative triples”</a:t>
          </a:r>
          <a:endParaRPr lang="en-US" sz="2400" dirty="0"/>
        </a:p>
      </dgm:t>
    </dgm:pt>
    <dgm:pt modelId="{49EA1004-B5E7-4C51-8B5D-12C6D10B3009}" type="parTrans" cxnId="{FF374FA2-EB9F-4967-8F9B-D0E74C78FBE0}">
      <dgm:prSet/>
      <dgm:spPr/>
      <dgm:t>
        <a:bodyPr/>
        <a:lstStyle/>
        <a:p>
          <a:endParaRPr lang="en-US" sz="1800"/>
        </a:p>
      </dgm:t>
    </dgm:pt>
    <dgm:pt modelId="{4241D280-5412-4676-9B4A-FFEDFF38836A}" type="sibTrans" cxnId="{FF374FA2-EB9F-4967-8F9B-D0E74C78FBE0}">
      <dgm:prSet/>
      <dgm:spPr/>
      <dgm:t>
        <a:bodyPr/>
        <a:lstStyle/>
        <a:p>
          <a:endParaRPr lang="en-US" sz="1800"/>
        </a:p>
      </dgm:t>
    </dgm:pt>
    <dgm:pt modelId="{765D0540-876B-473C-88F7-260591309AE4}" type="pres">
      <dgm:prSet presAssocID="{47AE5B36-B6DC-48B4-8684-C853C19623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15154-92C2-4141-9F30-472874DFAC9C}" type="pres">
      <dgm:prSet presAssocID="{002B0486-B419-4508-BC57-932F6DA37F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93FF0-D776-4CA2-9DFF-93B70370D7E8}" type="pres">
      <dgm:prSet presAssocID="{F7AB723F-598A-4D70-87CB-241A08D10F6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53CEEDF-39A4-4667-8BEF-03CC4710C6FB}" type="pres">
      <dgm:prSet presAssocID="{F7AB723F-598A-4D70-87CB-241A08D10F6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8423D0E-BA59-41E7-9114-E952EA2AD93B}" type="pres">
      <dgm:prSet presAssocID="{A274B25A-BE7A-4047-8E7C-CC1511FDA86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77923-8D70-40D6-A1CA-DB357D20ECE9}" type="pres">
      <dgm:prSet presAssocID="{19418B8E-FDF6-455F-9A6E-768B6047C7C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825034A-167B-4AFF-BAC4-9E5CC0222E13}" type="pres">
      <dgm:prSet presAssocID="{19418B8E-FDF6-455F-9A6E-768B6047C7C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1F13F71-AED8-4F21-AB4B-70C063BB63F3}" type="pres">
      <dgm:prSet presAssocID="{9844AF38-A04A-4FED-A498-EF45267766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9C02FD-EECE-4C5D-BD45-7DC2687EB114}" type="presOf" srcId="{19418B8E-FDF6-455F-9A6E-768B6047C7CB}" destId="{E9A77923-8D70-40D6-A1CA-DB357D20ECE9}" srcOrd="0" destOrd="0" presId="urn:microsoft.com/office/officeart/2005/8/layout/process1"/>
    <dgm:cxn modelId="{A1CA8824-8869-4636-BA9D-60A8D1B22C2B}" type="presOf" srcId="{19418B8E-FDF6-455F-9A6E-768B6047C7CB}" destId="{0825034A-167B-4AFF-BAC4-9E5CC0222E13}" srcOrd="1" destOrd="0" presId="urn:microsoft.com/office/officeart/2005/8/layout/process1"/>
    <dgm:cxn modelId="{D3E5F2F0-AE41-4AF7-BD54-2AF9340ECC51}" type="presOf" srcId="{F7AB723F-598A-4D70-87CB-241A08D10F6E}" destId="{33993FF0-D776-4CA2-9DFF-93B70370D7E8}" srcOrd="0" destOrd="0" presId="urn:microsoft.com/office/officeart/2005/8/layout/process1"/>
    <dgm:cxn modelId="{82F8DB81-0218-4D96-B986-FD9601DD4B48}" srcId="{47AE5B36-B6DC-48B4-8684-C853C19623A5}" destId="{A274B25A-BE7A-4047-8E7C-CC1511FDA868}" srcOrd="1" destOrd="0" parTransId="{B350A8BB-E16F-4F1F-A878-C25F25FB507F}" sibTransId="{19418B8E-FDF6-455F-9A6E-768B6047C7CB}"/>
    <dgm:cxn modelId="{FF374FA2-EB9F-4967-8F9B-D0E74C78FBE0}" srcId="{47AE5B36-B6DC-48B4-8684-C853C19623A5}" destId="{9844AF38-A04A-4FED-A498-EF45267766FC}" srcOrd="2" destOrd="0" parTransId="{49EA1004-B5E7-4C51-8B5D-12C6D10B3009}" sibTransId="{4241D280-5412-4676-9B4A-FFEDFF38836A}"/>
    <dgm:cxn modelId="{76EDACF5-42E8-49B8-BD54-AB98DAB0D3D4}" type="presOf" srcId="{9844AF38-A04A-4FED-A498-EF45267766FC}" destId="{C1F13F71-AED8-4F21-AB4B-70C063BB63F3}" srcOrd="0" destOrd="0" presId="urn:microsoft.com/office/officeart/2005/8/layout/process1"/>
    <dgm:cxn modelId="{CCF93F18-1BE8-4FC1-801D-82BE79279DAB}" type="presOf" srcId="{47AE5B36-B6DC-48B4-8684-C853C19623A5}" destId="{765D0540-876B-473C-88F7-260591309AE4}" srcOrd="0" destOrd="0" presId="urn:microsoft.com/office/officeart/2005/8/layout/process1"/>
    <dgm:cxn modelId="{B977227A-B26B-4C31-9B71-630B7000E8EB}" type="presOf" srcId="{A274B25A-BE7A-4047-8E7C-CC1511FDA868}" destId="{E8423D0E-BA59-41E7-9114-E952EA2AD93B}" srcOrd="0" destOrd="0" presId="urn:microsoft.com/office/officeart/2005/8/layout/process1"/>
    <dgm:cxn modelId="{E8301978-6C62-49C8-B3C1-CCE17224C422}" type="presOf" srcId="{002B0486-B419-4508-BC57-932F6DA37F03}" destId="{88915154-92C2-4141-9F30-472874DFAC9C}" srcOrd="0" destOrd="0" presId="urn:microsoft.com/office/officeart/2005/8/layout/process1"/>
    <dgm:cxn modelId="{4DB53A30-4ED3-4DC9-AD2F-740EA44425B3}" srcId="{47AE5B36-B6DC-48B4-8684-C853C19623A5}" destId="{002B0486-B419-4508-BC57-932F6DA37F03}" srcOrd="0" destOrd="0" parTransId="{DE9839D9-C2F5-4D36-9784-34BDD9AFA810}" sibTransId="{F7AB723F-598A-4D70-87CB-241A08D10F6E}"/>
    <dgm:cxn modelId="{3C4899ED-75BF-4352-8058-5DF09E143EB3}" type="presOf" srcId="{F7AB723F-598A-4D70-87CB-241A08D10F6E}" destId="{A53CEEDF-39A4-4667-8BEF-03CC4710C6FB}" srcOrd="1" destOrd="0" presId="urn:microsoft.com/office/officeart/2005/8/layout/process1"/>
    <dgm:cxn modelId="{AF06A18C-9A47-4D4F-AF7A-1FFE889D95F7}" type="presParOf" srcId="{765D0540-876B-473C-88F7-260591309AE4}" destId="{88915154-92C2-4141-9F30-472874DFAC9C}" srcOrd="0" destOrd="0" presId="urn:microsoft.com/office/officeart/2005/8/layout/process1"/>
    <dgm:cxn modelId="{7AE23A3B-08ED-4DFD-9D2F-FFEB9A85C049}" type="presParOf" srcId="{765D0540-876B-473C-88F7-260591309AE4}" destId="{33993FF0-D776-4CA2-9DFF-93B70370D7E8}" srcOrd="1" destOrd="0" presId="urn:microsoft.com/office/officeart/2005/8/layout/process1"/>
    <dgm:cxn modelId="{675D5A18-F7D5-4CA1-9F8B-92A15FD23D69}" type="presParOf" srcId="{33993FF0-D776-4CA2-9DFF-93B70370D7E8}" destId="{A53CEEDF-39A4-4667-8BEF-03CC4710C6FB}" srcOrd="0" destOrd="0" presId="urn:microsoft.com/office/officeart/2005/8/layout/process1"/>
    <dgm:cxn modelId="{8A1AD0C8-DE1A-4935-9A33-EEBCDC04F1C5}" type="presParOf" srcId="{765D0540-876B-473C-88F7-260591309AE4}" destId="{E8423D0E-BA59-41E7-9114-E952EA2AD93B}" srcOrd="2" destOrd="0" presId="urn:microsoft.com/office/officeart/2005/8/layout/process1"/>
    <dgm:cxn modelId="{01FFC2EB-FFEF-4AE3-9EA3-F27F107CCFC2}" type="presParOf" srcId="{765D0540-876B-473C-88F7-260591309AE4}" destId="{E9A77923-8D70-40D6-A1CA-DB357D20ECE9}" srcOrd="3" destOrd="0" presId="urn:microsoft.com/office/officeart/2005/8/layout/process1"/>
    <dgm:cxn modelId="{8F4C7119-24A6-4F90-96EC-AB232532BEFC}" type="presParOf" srcId="{E9A77923-8D70-40D6-A1CA-DB357D20ECE9}" destId="{0825034A-167B-4AFF-BAC4-9E5CC0222E13}" srcOrd="0" destOrd="0" presId="urn:microsoft.com/office/officeart/2005/8/layout/process1"/>
    <dgm:cxn modelId="{45BB959E-4411-46C2-980F-0B9EDB241E8A}" type="presParOf" srcId="{765D0540-876B-473C-88F7-260591309AE4}" destId="{C1F13F71-AED8-4F21-AB4B-70C063BB63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AE5B36-B6DC-48B4-8684-C853C1962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2B0486-B419-4508-BC57-932F6DA37F03}">
      <dgm:prSet custT="1"/>
      <dgm:spPr/>
      <dgm:t>
        <a:bodyPr/>
        <a:lstStyle/>
        <a:p>
          <a:pPr rtl="0"/>
          <a:r>
            <a:rPr lang="en-US" sz="2400" b="1" dirty="0" smtClean="0"/>
            <a:t>Turk random triples</a:t>
          </a:r>
          <a:endParaRPr lang="en-US" sz="2400" dirty="0"/>
        </a:p>
      </dgm:t>
    </dgm:pt>
    <dgm:pt modelId="{DE9839D9-C2F5-4D36-9784-34BDD9AFA810}" type="parTrans" cxnId="{4DB53A30-4ED3-4DC9-AD2F-740EA44425B3}">
      <dgm:prSet/>
      <dgm:spPr/>
      <dgm:t>
        <a:bodyPr/>
        <a:lstStyle/>
        <a:p>
          <a:endParaRPr lang="en-US" sz="1800"/>
        </a:p>
      </dgm:t>
    </dgm:pt>
    <dgm:pt modelId="{F7AB723F-598A-4D70-87CB-241A08D10F6E}" type="sibTrans" cxnId="{4DB53A30-4ED3-4DC9-AD2F-740EA44425B3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A274B25A-BE7A-4047-8E7C-CC1511FDA868}">
          <dgm:prSet custT="1"/>
          <dgm:spPr/>
          <dgm:t>
            <a:bodyPr/>
            <a:lstStyle/>
            <a:p>
              <a:pPr rtl="0"/>
              <a:r>
                <a:rPr lang="en-US" sz="2400" b="1" dirty="0" smtClean="0"/>
                <a:t>Fit </a:t>
              </a:r>
              <a14:m>
                <m:oMath xmlns:m="http://schemas.openxmlformats.org/officeDocument/2006/math">
                  <m:r>
                    <a:rPr lang="en-US" sz="2400" b="1" i="1">
                      <a:latin typeface="Cambria Math"/>
                    </a:rPr>
                    <m:t>𝑲</m:t>
                  </m:r>
                </m:oMath>
              </a14:m>
              <a:r>
                <a:rPr lang="en-US" sz="2400" b="1" dirty="0"/>
                <a:t> to </a:t>
              </a:r>
              <a:r>
                <a:rPr lang="en-US" sz="2400" b="1" dirty="0" smtClean="0"/>
                <a:t>all data so </a:t>
              </a:r>
              <a:r>
                <a:rPr lang="en-US" sz="2400" b="1" dirty="0"/>
                <a:t>far</a:t>
              </a:r>
              <a:endParaRPr lang="en-US" sz="2400" dirty="0"/>
            </a:p>
          </dgm:t>
        </dgm:pt>
      </mc:Choice>
      <mc:Fallback xmlns="">
        <dgm:pt modelId="{A274B25A-BE7A-4047-8E7C-CC1511FDA868}">
          <dgm:prSet custT="1"/>
          <dgm:spPr/>
          <dgm:t>
            <a:bodyPr/>
            <a:lstStyle/>
            <a:p>
              <a:pPr rtl="0"/>
              <a:r>
                <a:rPr lang="en-US" sz="2400" b="1" dirty="0" smtClean="0"/>
                <a:t>Fit </a:t>
              </a:r>
              <a:r>
                <a:rPr lang="en-US" sz="2400" b="1" i="0"/>
                <a:t>𝑲</a:t>
              </a:r>
              <a:r>
                <a:rPr lang="en-US" sz="2400" b="1" dirty="0"/>
                <a:t> to </a:t>
              </a:r>
              <a:r>
                <a:rPr lang="en-US" sz="2400" b="1" dirty="0" smtClean="0"/>
                <a:t>all data so </a:t>
              </a:r>
              <a:r>
                <a:rPr lang="en-US" sz="2400" b="1" dirty="0"/>
                <a:t>far</a:t>
              </a:r>
              <a:endParaRPr lang="en-US" sz="2400" dirty="0"/>
            </a:p>
          </dgm:t>
        </dgm:pt>
      </mc:Fallback>
    </mc:AlternateContent>
    <dgm:pt modelId="{B350A8BB-E16F-4F1F-A878-C25F25FB507F}" type="parTrans" cxnId="{82F8DB81-0218-4D96-B986-FD9601DD4B48}">
      <dgm:prSet/>
      <dgm:spPr/>
      <dgm:t>
        <a:bodyPr/>
        <a:lstStyle/>
        <a:p>
          <a:endParaRPr lang="en-US" sz="1800"/>
        </a:p>
      </dgm:t>
    </dgm:pt>
    <dgm:pt modelId="{19418B8E-FDF6-455F-9A6E-768B6047C7CB}" type="sibTrans" cxnId="{82F8DB81-0218-4D96-B986-FD9601DD4B4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dgm:pt modelId="{9844AF38-A04A-4FED-A498-EF45267766FC}">
      <dgm:prSet custT="1"/>
      <dgm:spPr/>
      <dgm:t>
        <a:bodyPr/>
        <a:lstStyle/>
        <a:p>
          <a:pPr rtl="0"/>
          <a:r>
            <a:rPr lang="en-US" sz="2400" b="1" dirty="0" smtClean="0"/>
            <a:t>Turk “most informative triples”</a:t>
          </a:r>
          <a:endParaRPr lang="en-US" sz="2400" dirty="0"/>
        </a:p>
      </dgm:t>
    </dgm:pt>
    <dgm:pt modelId="{49EA1004-B5E7-4C51-8B5D-12C6D10B3009}" type="parTrans" cxnId="{FF374FA2-EB9F-4967-8F9B-D0E74C78FBE0}">
      <dgm:prSet/>
      <dgm:spPr/>
      <dgm:t>
        <a:bodyPr/>
        <a:lstStyle/>
        <a:p>
          <a:endParaRPr lang="en-US" sz="1800"/>
        </a:p>
      </dgm:t>
    </dgm:pt>
    <dgm:pt modelId="{4241D280-5412-4676-9B4A-FFEDFF38836A}" type="sibTrans" cxnId="{FF374FA2-EB9F-4967-8F9B-D0E74C78FBE0}">
      <dgm:prSet/>
      <dgm:spPr/>
      <dgm:t>
        <a:bodyPr/>
        <a:lstStyle/>
        <a:p>
          <a:endParaRPr lang="en-US" sz="1800"/>
        </a:p>
      </dgm:t>
    </dgm:pt>
    <dgm:pt modelId="{765D0540-876B-473C-88F7-260591309AE4}" type="pres">
      <dgm:prSet presAssocID="{47AE5B36-B6DC-48B4-8684-C853C19623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15154-92C2-4141-9F30-472874DFAC9C}" type="pres">
      <dgm:prSet presAssocID="{002B0486-B419-4508-BC57-932F6DA37F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93FF0-D776-4CA2-9DFF-93B70370D7E8}" type="pres">
      <dgm:prSet presAssocID="{F7AB723F-598A-4D70-87CB-241A08D10F6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53CEEDF-39A4-4667-8BEF-03CC4710C6FB}" type="pres">
      <dgm:prSet presAssocID="{F7AB723F-598A-4D70-87CB-241A08D10F6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8423D0E-BA59-41E7-9114-E952EA2AD93B}" type="pres">
      <dgm:prSet presAssocID="{A274B25A-BE7A-4047-8E7C-CC1511FDA86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77923-8D70-40D6-A1CA-DB357D20ECE9}" type="pres">
      <dgm:prSet presAssocID="{19418B8E-FDF6-455F-9A6E-768B6047C7C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825034A-167B-4AFF-BAC4-9E5CC0222E13}" type="pres">
      <dgm:prSet presAssocID="{19418B8E-FDF6-455F-9A6E-768B6047C7C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1F13F71-AED8-4F21-AB4B-70C063BB63F3}" type="pres">
      <dgm:prSet presAssocID="{9844AF38-A04A-4FED-A498-EF45267766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4781A3-DE94-469D-B093-C6431CA90706}" type="presOf" srcId="{F7AB723F-598A-4D70-87CB-241A08D10F6E}" destId="{33993FF0-D776-4CA2-9DFF-93B70370D7E8}" srcOrd="0" destOrd="0" presId="urn:microsoft.com/office/officeart/2005/8/layout/process1"/>
    <dgm:cxn modelId="{7E0FAA31-EF7F-464D-91D7-645CDCDC09CA}" type="presOf" srcId="{A274B25A-BE7A-4047-8E7C-CC1511FDA868}" destId="{E8423D0E-BA59-41E7-9114-E952EA2AD93B}" srcOrd="0" destOrd="0" presId="urn:microsoft.com/office/officeart/2005/8/layout/process1"/>
    <dgm:cxn modelId="{23924116-566F-4C8A-90CE-4A013BF7D64F}" type="presOf" srcId="{002B0486-B419-4508-BC57-932F6DA37F03}" destId="{88915154-92C2-4141-9F30-472874DFAC9C}" srcOrd="0" destOrd="0" presId="urn:microsoft.com/office/officeart/2005/8/layout/process1"/>
    <dgm:cxn modelId="{914B7B67-AB71-41B8-B639-C99E202632CE}" type="presOf" srcId="{19418B8E-FDF6-455F-9A6E-768B6047C7CB}" destId="{0825034A-167B-4AFF-BAC4-9E5CC0222E13}" srcOrd="1" destOrd="0" presId="urn:microsoft.com/office/officeart/2005/8/layout/process1"/>
    <dgm:cxn modelId="{D8700218-9535-4C39-AA06-4D601DF4587D}" type="presOf" srcId="{9844AF38-A04A-4FED-A498-EF45267766FC}" destId="{C1F13F71-AED8-4F21-AB4B-70C063BB63F3}" srcOrd="0" destOrd="0" presId="urn:microsoft.com/office/officeart/2005/8/layout/process1"/>
    <dgm:cxn modelId="{82F8DB81-0218-4D96-B986-FD9601DD4B48}" srcId="{47AE5B36-B6DC-48B4-8684-C853C19623A5}" destId="{A274B25A-BE7A-4047-8E7C-CC1511FDA868}" srcOrd="1" destOrd="0" parTransId="{B350A8BB-E16F-4F1F-A878-C25F25FB507F}" sibTransId="{19418B8E-FDF6-455F-9A6E-768B6047C7CB}"/>
    <dgm:cxn modelId="{FF374FA2-EB9F-4967-8F9B-D0E74C78FBE0}" srcId="{47AE5B36-B6DC-48B4-8684-C853C19623A5}" destId="{9844AF38-A04A-4FED-A498-EF45267766FC}" srcOrd="2" destOrd="0" parTransId="{49EA1004-B5E7-4C51-8B5D-12C6D10B3009}" sibTransId="{4241D280-5412-4676-9B4A-FFEDFF38836A}"/>
    <dgm:cxn modelId="{745119D6-FE8C-42EA-B88B-222671455192}" type="presOf" srcId="{19418B8E-FDF6-455F-9A6E-768B6047C7CB}" destId="{E9A77923-8D70-40D6-A1CA-DB357D20ECE9}" srcOrd="0" destOrd="0" presId="urn:microsoft.com/office/officeart/2005/8/layout/process1"/>
    <dgm:cxn modelId="{48C1102E-E225-43CF-BD6E-3B40D7E19D55}" type="presOf" srcId="{47AE5B36-B6DC-48B4-8684-C853C19623A5}" destId="{765D0540-876B-473C-88F7-260591309AE4}" srcOrd="0" destOrd="0" presId="urn:microsoft.com/office/officeart/2005/8/layout/process1"/>
    <dgm:cxn modelId="{4DB53A30-4ED3-4DC9-AD2F-740EA44425B3}" srcId="{47AE5B36-B6DC-48B4-8684-C853C19623A5}" destId="{002B0486-B419-4508-BC57-932F6DA37F03}" srcOrd="0" destOrd="0" parTransId="{DE9839D9-C2F5-4D36-9784-34BDD9AFA810}" sibTransId="{F7AB723F-598A-4D70-87CB-241A08D10F6E}"/>
    <dgm:cxn modelId="{AF90B4C1-4DB7-4C25-86B2-6658FACCF91C}" type="presOf" srcId="{F7AB723F-598A-4D70-87CB-241A08D10F6E}" destId="{A53CEEDF-39A4-4667-8BEF-03CC4710C6FB}" srcOrd="1" destOrd="0" presId="urn:microsoft.com/office/officeart/2005/8/layout/process1"/>
    <dgm:cxn modelId="{58C9D49C-D234-462F-930F-E230AF7E279C}" type="presParOf" srcId="{765D0540-876B-473C-88F7-260591309AE4}" destId="{88915154-92C2-4141-9F30-472874DFAC9C}" srcOrd="0" destOrd="0" presId="urn:microsoft.com/office/officeart/2005/8/layout/process1"/>
    <dgm:cxn modelId="{760E2DB2-23F7-4F07-89D3-1BFAF5455980}" type="presParOf" srcId="{765D0540-876B-473C-88F7-260591309AE4}" destId="{33993FF0-D776-4CA2-9DFF-93B70370D7E8}" srcOrd="1" destOrd="0" presId="urn:microsoft.com/office/officeart/2005/8/layout/process1"/>
    <dgm:cxn modelId="{1632BC6F-A53C-4E76-8E73-569F286AB645}" type="presParOf" srcId="{33993FF0-D776-4CA2-9DFF-93B70370D7E8}" destId="{A53CEEDF-39A4-4667-8BEF-03CC4710C6FB}" srcOrd="0" destOrd="0" presId="urn:microsoft.com/office/officeart/2005/8/layout/process1"/>
    <dgm:cxn modelId="{BF383901-A84E-4013-AE59-999AF7559185}" type="presParOf" srcId="{765D0540-876B-473C-88F7-260591309AE4}" destId="{E8423D0E-BA59-41E7-9114-E952EA2AD93B}" srcOrd="2" destOrd="0" presId="urn:microsoft.com/office/officeart/2005/8/layout/process1"/>
    <dgm:cxn modelId="{78C7A34D-1880-417B-BFD5-1EF8770C90B1}" type="presParOf" srcId="{765D0540-876B-473C-88F7-260591309AE4}" destId="{E9A77923-8D70-40D6-A1CA-DB357D20ECE9}" srcOrd="3" destOrd="0" presId="urn:microsoft.com/office/officeart/2005/8/layout/process1"/>
    <dgm:cxn modelId="{887FFED3-4462-490D-87FB-F5D5F34FB655}" type="presParOf" srcId="{E9A77923-8D70-40D6-A1CA-DB357D20ECE9}" destId="{0825034A-167B-4AFF-BAC4-9E5CC0222E13}" srcOrd="0" destOrd="0" presId="urn:microsoft.com/office/officeart/2005/8/layout/process1"/>
    <dgm:cxn modelId="{16C8123F-9AFF-46DB-A68D-3228E18DE47A}" type="presParOf" srcId="{765D0540-876B-473C-88F7-260591309AE4}" destId="{C1F13F71-AED8-4F21-AB4B-70C063BB63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AE5B36-B6DC-48B4-8684-C853C1962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2B0486-B419-4508-BC57-932F6DA37F03}">
      <dgm:prSet custT="1"/>
      <dgm:spPr/>
      <dgm:t>
        <a:bodyPr/>
        <a:lstStyle/>
        <a:p>
          <a:pPr rtl="0"/>
          <a:r>
            <a:rPr lang="en-US" sz="2400" b="1" dirty="0" smtClean="0"/>
            <a:t>Turk random triples</a:t>
          </a:r>
          <a:endParaRPr lang="en-US" sz="2400" dirty="0"/>
        </a:p>
      </dgm:t>
    </dgm:pt>
    <dgm:pt modelId="{DE9839D9-C2F5-4D36-9784-34BDD9AFA810}" type="parTrans" cxnId="{4DB53A30-4ED3-4DC9-AD2F-740EA44425B3}">
      <dgm:prSet/>
      <dgm:spPr/>
      <dgm:t>
        <a:bodyPr/>
        <a:lstStyle/>
        <a:p>
          <a:endParaRPr lang="en-US" sz="1800"/>
        </a:p>
      </dgm:t>
    </dgm:pt>
    <dgm:pt modelId="{F7AB723F-598A-4D70-87CB-241A08D10F6E}" type="sibTrans" cxnId="{4DB53A30-4ED3-4DC9-AD2F-740EA44425B3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dgm:pt modelId="{A274B25A-BE7A-4047-8E7C-CC1511FDA868}">
      <dgm:prSet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350A8BB-E16F-4F1F-A878-C25F25FB507F}" type="parTrans" cxnId="{82F8DB81-0218-4D96-B986-FD9601DD4B48}">
      <dgm:prSet/>
      <dgm:spPr/>
      <dgm:t>
        <a:bodyPr/>
        <a:lstStyle/>
        <a:p>
          <a:endParaRPr lang="en-US" sz="1800"/>
        </a:p>
      </dgm:t>
    </dgm:pt>
    <dgm:pt modelId="{19418B8E-FDF6-455F-9A6E-768B6047C7CB}" type="sibTrans" cxnId="{82F8DB81-0218-4D96-B986-FD9601DD4B4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1800"/>
        </a:p>
      </dgm:t>
    </dgm:pt>
    <dgm:pt modelId="{9844AF38-A04A-4FED-A498-EF45267766FC}">
      <dgm:prSet custT="1"/>
      <dgm:spPr/>
      <dgm:t>
        <a:bodyPr/>
        <a:lstStyle/>
        <a:p>
          <a:pPr rtl="0"/>
          <a:r>
            <a:rPr lang="en-US" sz="2400" b="1" dirty="0" smtClean="0"/>
            <a:t>Turk “most informative triples”</a:t>
          </a:r>
          <a:endParaRPr lang="en-US" sz="2400" dirty="0"/>
        </a:p>
      </dgm:t>
    </dgm:pt>
    <dgm:pt modelId="{49EA1004-B5E7-4C51-8B5D-12C6D10B3009}" type="parTrans" cxnId="{FF374FA2-EB9F-4967-8F9B-D0E74C78FBE0}">
      <dgm:prSet/>
      <dgm:spPr/>
      <dgm:t>
        <a:bodyPr/>
        <a:lstStyle/>
        <a:p>
          <a:endParaRPr lang="en-US" sz="1800"/>
        </a:p>
      </dgm:t>
    </dgm:pt>
    <dgm:pt modelId="{4241D280-5412-4676-9B4A-FFEDFF38836A}" type="sibTrans" cxnId="{FF374FA2-EB9F-4967-8F9B-D0E74C78FBE0}">
      <dgm:prSet/>
      <dgm:spPr/>
      <dgm:t>
        <a:bodyPr/>
        <a:lstStyle/>
        <a:p>
          <a:endParaRPr lang="en-US" sz="1800"/>
        </a:p>
      </dgm:t>
    </dgm:pt>
    <dgm:pt modelId="{765D0540-876B-473C-88F7-260591309AE4}" type="pres">
      <dgm:prSet presAssocID="{47AE5B36-B6DC-48B4-8684-C853C19623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15154-92C2-4141-9F30-472874DFAC9C}" type="pres">
      <dgm:prSet presAssocID="{002B0486-B419-4508-BC57-932F6DA37F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93FF0-D776-4CA2-9DFF-93B70370D7E8}" type="pres">
      <dgm:prSet presAssocID="{F7AB723F-598A-4D70-87CB-241A08D10F6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53CEEDF-39A4-4667-8BEF-03CC4710C6FB}" type="pres">
      <dgm:prSet presAssocID="{F7AB723F-598A-4D70-87CB-241A08D10F6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8423D0E-BA59-41E7-9114-E952EA2AD93B}" type="pres">
      <dgm:prSet presAssocID="{A274B25A-BE7A-4047-8E7C-CC1511FDA86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77923-8D70-40D6-A1CA-DB357D20ECE9}" type="pres">
      <dgm:prSet presAssocID="{19418B8E-FDF6-455F-9A6E-768B6047C7C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825034A-167B-4AFF-BAC4-9E5CC0222E13}" type="pres">
      <dgm:prSet presAssocID="{19418B8E-FDF6-455F-9A6E-768B6047C7C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1F13F71-AED8-4F21-AB4B-70C063BB63F3}" type="pres">
      <dgm:prSet presAssocID="{9844AF38-A04A-4FED-A498-EF45267766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03D18D-6100-4B05-A9D9-48A07CDE81A4}" type="presOf" srcId="{19418B8E-FDF6-455F-9A6E-768B6047C7CB}" destId="{0825034A-167B-4AFF-BAC4-9E5CC0222E13}" srcOrd="1" destOrd="0" presId="urn:microsoft.com/office/officeart/2005/8/layout/process1"/>
    <dgm:cxn modelId="{82F8DB81-0218-4D96-B986-FD9601DD4B48}" srcId="{47AE5B36-B6DC-48B4-8684-C853C19623A5}" destId="{A274B25A-BE7A-4047-8E7C-CC1511FDA868}" srcOrd="1" destOrd="0" parTransId="{B350A8BB-E16F-4F1F-A878-C25F25FB507F}" sibTransId="{19418B8E-FDF6-455F-9A6E-768B6047C7CB}"/>
    <dgm:cxn modelId="{FF374FA2-EB9F-4967-8F9B-D0E74C78FBE0}" srcId="{47AE5B36-B6DC-48B4-8684-C853C19623A5}" destId="{9844AF38-A04A-4FED-A498-EF45267766FC}" srcOrd="2" destOrd="0" parTransId="{49EA1004-B5E7-4C51-8B5D-12C6D10B3009}" sibTransId="{4241D280-5412-4676-9B4A-FFEDFF38836A}"/>
    <dgm:cxn modelId="{31611F99-7A39-4E9C-AAFE-3120508EF121}" type="presOf" srcId="{A274B25A-BE7A-4047-8E7C-CC1511FDA868}" destId="{E8423D0E-BA59-41E7-9114-E952EA2AD93B}" srcOrd="0" destOrd="0" presId="urn:microsoft.com/office/officeart/2005/8/layout/process1"/>
    <dgm:cxn modelId="{9720BBAB-7295-4CB8-9F59-633BF003A27E}" type="presOf" srcId="{9844AF38-A04A-4FED-A498-EF45267766FC}" destId="{C1F13F71-AED8-4F21-AB4B-70C063BB63F3}" srcOrd="0" destOrd="0" presId="urn:microsoft.com/office/officeart/2005/8/layout/process1"/>
    <dgm:cxn modelId="{8066E532-CB13-464B-921B-D7667E6A2C63}" type="presOf" srcId="{47AE5B36-B6DC-48B4-8684-C853C19623A5}" destId="{765D0540-876B-473C-88F7-260591309AE4}" srcOrd="0" destOrd="0" presId="urn:microsoft.com/office/officeart/2005/8/layout/process1"/>
    <dgm:cxn modelId="{4DB53A30-4ED3-4DC9-AD2F-740EA44425B3}" srcId="{47AE5B36-B6DC-48B4-8684-C853C19623A5}" destId="{002B0486-B419-4508-BC57-932F6DA37F03}" srcOrd="0" destOrd="0" parTransId="{DE9839D9-C2F5-4D36-9784-34BDD9AFA810}" sibTransId="{F7AB723F-598A-4D70-87CB-241A08D10F6E}"/>
    <dgm:cxn modelId="{EEF4441F-2D0A-49FB-8585-FA7EB604F4F4}" type="presOf" srcId="{F7AB723F-598A-4D70-87CB-241A08D10F6E}" destId="{33993FF0-D776-4CA2-9DFF-93B70370D7E8}" srcOrd="0" destOrd="0" presId="urn:microsoft.com/office/officeart/2005/8/layout/process1"/>
    <dgm:cxn modelId="{9BA6104B-EB54-4B40-9F64-176D9AC6B383}" type="presOf" srcId="{19418B8E-FDF6-455F-9A6E-768B6047C7CB}" destId="{E9A77923-8D70-40D6-A1CA-DB357D20ECE9}" srcOrd="0" destOrd="0" presId="urn:microsoft.com/office/officeart/2005/8/layout/process1"/>
    <dgm:cxn modelId="{554B7BC4-DD99-48EA-B5B5-2C40561FEE6E}" type="presOf" srcId="{F7AB723F-598A-4D70-87CB-241A08D10F6E}" destId="{A53CEEDF-39A4-4667-8BEF-03CC4710C6FB}" srcOrd="1" destOrd="0" presId="urn:microsoft.com/office/officeart/2005/8/layout/process1"/>
    <dgm:cxn modelId="{CD1B20C2-374F-4578-AC5E-32D6D1A86928}" type="presOf" srcId="{002B0486-B419-4508-BC57-932F6DA37F03}" destId="{88915154-92C2-4141-9F30-472874DFAC9C}" srcOrd="0" destOrd="0" presId="urn:microsoft.com/office/officeart/2005/8/layout/process1"/>
    <dgm:cxn modelId="{C32EE2D8-EC95-4A85-B2F9-4533B9ED9C4A}" type="presParOf" srcId="{765D0540-876B-473C-88F7-260591309AE4}" destId="{88915154-92C2-4141-9F30-472874DFAC9C}" srcOrd="0" destOrd="0" presId="urn:microsoft.com/office/officeart/2005/8/layout/process1"/>
    <dgm:cxn modelId="{8A10DCDC-4717-4BD8-8C39-3709AF6A966A}" type="presParOf" srcId="{765D0540-876B-473C-88F7-260591309AE4}" destId="{33993FF0-D776-4CA2-9DFF-93B70370D7E8}" srcOrd="1" destOrd="0" presId="urn:microsoft.com/office/officeart/2005/8/layout/process1"/>
    <dgm:cxn modelId="{B21E6943-087F-4D5C-A6DC-600981B5DE93}" type="presParOf" srcId="{33993FF0-D776-4CA2-9DFF-93B70370D7E8}" destId="{A53CEEDF-39A4-4667-8BEF-03CC4710C6FB}" srcOrd="0" destOrd="0" presId="urn:microsoft.com/office/officeart/2005/8/layout/process1"/>
    <dgm:cxn modelId="{C035CF62-D12F-42C7-BA55-F46769E4BB5F}" type="presParOf" srcId="{765D0540-876B-473C-88F7-260591309AE4}" destId="{E8423D0E-BA59-41E7-9114-E952EA2AD93B}" srcOrd="2" destOrd="0" presId="urn:microsoft.com/office/officeart/2005/8/layout/process1"/>
    <dgm:cxn modelId="{C3989943-4C1D-44E9-B0FF-A881A25FC81D}" type="presParOf" srcId="{765D0540-876B-473C-88F7-260591309AE4}" destId="{E9A77923-8D70-40D6-A1CA-DB357D20ECE9}" srcOrd="3" destOrd="0" presId="urn:microsoft.com/office/officeart/2005/8/layout/process1"/>
    <dgm:cxn modelId="{F60EBFA7-8342-43CF-A7CE-1DAB25CAF384}" type="presParOf" srcId="{E9A77923-8D70-40D6-A1CA-DB357D20ECE9}" destId="{0825034A-167B-4AFF-BAC4-9E5CC0222E13}" srcOrd="0" destOrd="0" presId="urn:microsoft.com/office/officeart/2005/8/layout/process1"/>
    <dgm:cxn modelId="{2665E3F0-BBC1-4ECB-8EB7-12447D8A5334}" type="presParOf" srcId="{765D0540-876B-473C-88F7-260591309AE4}" destId="{C1F13F71-AED8-4F21-AB4B-70C063BB63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15154-92C2-4141-9F30-472874DFAC9C}">
      <dsp:nvSpPr>
        <dsp:cNvPr id="0" name=""/>
        <dsp:cNvSpPr/>
      </dsp:nvSpPr>
      <dsp:spPr>
        <a:xfrm>
          <a:off x="6831" y="168518"/>
          <a:ext cx="2041773" cy="1225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Turk random triples</a:t>
          </a:r>
          <a:endParaRPr lang="en-US" sz="2400" kern="1200" dirty="0"/>
        </a:p>
      </dsp:txBody>
      <dsp:txXfrm>
        <a:off x="42712" y="204399"/>
        <a:ext cx="1970011" cy="1153301"/>
      </dsp:txXfrm>
    </dsp:sp>
    <dsp:sp modelId="{33993FF0-D776-4CA2-9DFF-93B70370D7E8}">
      <dsp:nvSpPr>
        <dsp:cNvPr id="0" name=""/>
        <dsp:cNvSpPr/>
      </dsp:nvSpPr>
      <dsp:spPr>
        <a:xfrm>
          <a:off x="2252781" y="52787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252781" y="629142"/>
        <a:ext cx="302999" cy="303815"/>
      </dsp:txXfrm>
    </dsp:sp>
    <dsp:sp modelId="{E8423D0E-BA59-41E7-9114-E952EA2AD93B}">
      <dsp:nvSpPr>
        <dsp:cNvPr id="0" name=""/>
        <dsp:cNvSpPr/>
      </dsp:nvSpPr>
      <dsp:spPr>
        <a:xfrm>
          <a:off x="2865313" y="168518"/>
          <a:ext cx="2041773" cy="1225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Fit </a:t>
          </a:r>
          <a14:m xmlns:a14="http://schemas.microsoft.com/office/drawing/2010/main">
            <m:oMath xmlns:m="http://schemas.openxmlformats.org/officeDocument/2006/math">
              <m:r>
                <a:rPr lang="en-US" sz="2400" b="1" i="1" kern="1200">
                  <a:latin typeface="Cambria Math"/>
                </a:rPr>
                <m:t>𝑲</m:t>
              </m:r>
            </m:oMath>
          </a14:m>
          <a:r>
            <a:rPr lang="en-US" sz="2400" b="1" kern="1200" dirty="0"/>
            <a:t> to </a:t>
          </a:r>
          <a:r>
            <a:rPr lang="en-US" sz="2400" b="1" kern="1200" dirty="0" smtClean="0"/>
            <a:t>all data so </a:t>
          </a:r>
          <a:r>
            <a:rPr lang="en-US" sz="2400" b="1" kern="1200" dirty="0"/>
            <a:t>far</a:t>
          </a:r>
          <a:endParaRPr lang="en-US" sz="2400" kern="1200" dirty="0"/>
        </a:p>
      </dsp:txBody>
      <dsp:txXfrm>
        <a:off x="2901194" y="204399"/>
        <a:ext cx="1970011" cy="1153301"/>
      </dsp:txXfrm>
    </dsp:sp>
    <dsp:sp modelId="{E9A77923-8D70-40D6-A1CA-DB357D20ECE9}">
      <dsp:nvSpPr>
        <dsp:cNvPr id="0" name=""/>
        <dsp:cNvSpPr/>
      </dsp:nvSpPr>
      <dsp:spPr>
        <a:xfrm>
          <a:off x="5111263" y="52787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5111263" y="629142"/>
        <a:ext cx="302999" cy="303815"/>
      </dsp:txXfrm>
    </dsp:sp>
    <dsp:sp modelId="{C1F13F71-AED8-4F21-AB4B-70C063BB63F3}">
      <dsp:nvSpPr>
        <dsp:cNvPr id="0" name=""/>
        <dsp:cNvSpPr/>
      </dsp:nvSpPr>
      <dsp:spPr>
        <a:xfrm>
          <a:off x="5723795" y="168518"/>
          <a:ext cx="2041773" cy="1225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Turk “most informative triples”</a:t>
          </a:r>
          <a:endParaRPr lang="en-US" sz="2400" kern="1200" dirty="0"/>
        </a:p>
      </dsp:txBody>
      <dsp:txXfrm>
        <a:off x="5759676" y="204399"/>
        <a:ext cx="1970011" cy="1153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15154-92C2-4141-9F30-472874DFAC9C}">
      <dsp:nvSpPr>
        <dsp:cNvPr id="0" name=""/>
        <dsp:cNvSpPr/>
      </dsp:nvSpPr>
      <dsp:spPr>
        <a:xfrm>
          <a:off x="6831" y="168518"/>
          <a:ext cx="2041773" cy="1225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Turk random triples</a:t>
          </a:r>
          <a:endParaRPr lang="en-US" sz="2400" kern="1200" dirty="0"/>
        </a:p>
      </dsp:txBody>
      <dsp:txXfrm>
        <a:off x="42712" y="204399"/>
        <a:ext cx="1970011" cy="1153301"/>
      </dsp:txXfrm>
    </dsp:sp>
    <dsp:sp modelId="{33993FF0-D776-4CA2-9DFF-93B70370D7E8}">
      <dsp:nvSpPr>
        <dsp:cNvPr id="0" name=""/>
        <dsp:cNvSpPr/>
      </dsp:nvSpPr>
      <dsp:spPr>
        <a:xfrm>
          <a:off x="2252781" y="52787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252781" y="629142"/>
        <a:ext cx="302999" cy="303815"/>
      </dsp:txXfrm>
    </dsp:sp>
    <dsp:sp modelId="{E8423D0E-BA59-41E7-9114-E952EA2AD93B}">
      <dsp:nvSpPr>
        <dsp:cNvPr id="0" name=""/>
        <dsp:cNvSpPr/>
      </dsp:nvSpPr>
      <dsp:spPr>
        <a:xfrm>
          <a:off x="2865313" y="168518"/>
          <a:ext cx="2041773" cy="1225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Fit </a:t>
          </a:r>
          <a14:m xmlns:a14="http://schemas.microsoft.com/office/drawing/2010/main">
            <m:oMath xmlns:m="http://schemas.openxmlformats.org/officeDocument/2006/math">
              <m:r>
                <a:rPr lang="en-US" sz="2400" b="1" i="1" kern="1200">
                  <a:latin typeface="Cambria Math"/>
                </a:rPr>
                <m:t>𝑲</m:t>
              </m:r>
            </m:oMath>
          </a14:m>
          <a:r>
            <a:rPr lang="en-US" sz="2400" b="1" kern="1200" dirty="0"/>
            <a:t> to </a:t>
          </a:r>
          <a:r>
            <a:rPr lang="en-US" sz="2400" b="1" kern="1200" dirty="0" smtClean="0"/>
            <a:t>all data so </a:t>
          </a:r>
          <a:r>
            <a:rPr lang="en-US" sz="2400" b="1" kern="1200" dirty="0"/>
            <a:t>far</a:t>
          </a:r>
          <a:endParaRPr lang="en-US" sz="2400" kern="1200" dirty="0"/>
        </a:p>
      </dsp:txBody>
      <dsp:txXfrm>
        <a:off x="2901194" y="204399"/>
        <a:ext cx="1970011" cy="1153301"/>
      </dsp:txXfrm>
    </dsp:sp>
    <dsp:sp modelId="{E9A77923-8D70-40D6-A1CA-DB357D20ECE9}">
      <dsp:nvSpPr>
        <dsp:cNvPr id="0" name=""/>
        <dsp:cNvSpPr/>
      </dsp:nvSpPr>
      <dsp:spPr>
        <a:xfrm>
          <a:off x="5111263" y="52787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5111263" y="629142"/>
        <a:ext cx="302999" cy="303815"/>
      </dsp:txXfrm>
    </dsp:sp>
    <dsp:sp modelId="{C1F13F71-AED8-4F21-AB4B-70C063BB63F3}">
      <dsp:nvSpPr>
        <dsp:cNvPr id="0" name=""/>
        <dsp:cNvSpPr/>
      </dsp:nvSpPr>
      <dsp:spPr>
        <a:xfrm>
          <a:off x="5723795" y="168518"/>
          <a:ext cx="2041773" cy="1225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Turk “most informative triples”</a:t>
          </a:r>
          <a:endParaRPr lang="en-US" sz="2400" kern="1200" dirty="0"/>
        </a:p>
      </dsp:txBody>
      <dsp:txXfrm>
        <a:off x="5759676" y="204399"/>
        <a:ext cx="1970011" cy="1153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A1339-623A-49F2-8CC2-667439F11BCE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D0BF8-82FB-4B53-A888-2C04A62F3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http://65.215.1.20/faces/simp_sim4.py?instructions=112462&amp;tid=shortCut112465&amp;assignmentId=ASSIGNMENT_ID_NOT_AVAILABLE&amp;hitId=218W618N46UXOGYOUO3EYNDS5YBOQA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1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02650FF-8611-41B6-BF04-81BA47B8D828}" type="datetimeFigureOut">
              <a:rPr lang="en-US" smtClean="0"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26" Type="http://schemas.openxmlformats.org/officeDocument/2006/relationships/image" Target="../media/image46.png"/><Relationship Id="rId3" Type="http://schemas.openxmlformats.org/officeDocument/2006/relationships/image" Target="../media/image24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53.png"/><Relationship Id="rId28" Type="http://schemas.openxmlformats.org/officeDocument/2006/relationships/image" Target="../media/image54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49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59.png"/><Relationship Id="rId26" Type="http://schemas.openxmlformats.org/officeDocument/2006/relationships/image" Target="../media/image44.png"/><Relationship Id="rId3" Type="http://schemas.openxmlformats.org/officeDocument/2006/relationships/image" Target="../media/image55.png"/><Relationship Id="rId21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5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56.png"/><Relationship Id="rId15" Type="http://schemas.openxmlformats.org/officeDocument/2006/relationships/image" Target="../media/image57.png"/><Relationship Id="rId23" Type="http://schemas.openxmlformats.org/officeDocument/2006/relationships/image" Target="../media/image36.png"/><Relationship Id="rId10" Type="http://schemas.openxmlformats.org/officeDocument/2006/relationships/image" Target="../media/image29.png"/><Relationship Id="rId19" Type="http://schemas.openxmlformats.org/officeDocument/2006/relationships/image" Target="../media/image53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51.png"/><Relationship Id="rId2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71.png"/><Relationship Id="rId18" Type="http://schemas.openxmlformats.org/officeDocument/2006/relationships/image" Target="../media/image10.png"/><Relationship Id="rId26" Type="http://schemas.openxmlformats.org/officeDocument/2006/relationships/image" Target="../media/image34.jpeg"/><Relationship Id="rId3" Type="http://schemas.openxmlformats.org/officeDocument/2006/relationships/image" Target="../media/image21.jpeg"/><Relationship Id="rId21" Type="http://schemas.openxmlformats.org/officeDocument/2006/relationships/image" Target="../media/image31.jpeg"/><Relationship Id="rId7" Type="http://schemas.openxmlformats.org/officeDocument/2006/relationships/image" Target="../media/image25.jpe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png"/><Relationship Id="rId20" Type="http://schemas.openxmlformats.org/officeDocument/2006/relationships/image" Target="../media/image30.jpe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69.png"/><Relationship Id="rId24" Type="http://schemas.openxmlformats.org/officeDocument/2006/relationships/image" Target="../media/image32.jpeg"/><Relationship Id="rId5" Type="http://schemas.openxmlformats.org/officeDocument/2006/relationships/image" Target="../media/image23.jpeg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28.jpeg"/><Relationship Id="rId19" Type="http://schemas.openxmlformats.org/officeDocument/2006/relationships/image" Target="../media/image29.jpeg"/><Relationship Id="rId31" Type="http://schemas.openxmlformats.org/officeDocument/2006/relationships/image" Target="../media/image8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72.png"/><Relationship Id="rId22" Type="http://schemas.openxmlformats.org/officeDocument/2006/relationships/image" Target="../media/image79.png"/><Relationship Id="rId27" Type="http://schemas.openxmlformats.org/officeDocument/2006/relationships/image" Target="../media/image35.jpeg"/><Relationship Id="rId30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62.gif"/><Relationship Id="rId3" Type="http://schemas.openxmlformats.org/officeDocument/2006/relationships/image" Target="../media/image69.png"/><Relationship Id="rId21" Type="http://schemas.openxmlformats.org/officeDocument/2006/relationships/image" Target="../media/image63.jpeg"/><Relationship Id="rId7" Type="http://schemas.openxmlformats.org/officeDocument/2006/relationships/image" Target="../media/image31.jpe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19" Type="http://schemas.openxmlformats.org/officeDocument/2006/relationships/image" Target="../media/image101.png"/><Relationship Id="rId4" Type="http://schemas.openxmlformats.org/officeDocument/2006/relationships/image" Target="../media/image10.pn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9.png"/><Relationship Id="rId7" Type="http://schemas.openxmlformats.org/officeDocument/2006/relationships/image" Target="../media/image31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10.png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95.png"/><Relationship Id="rId18" Type="http://schemas.openxmlformats.org/officeDocument/2006/relationships/image" Target="../media/image64.gif"/><Relationship Id="rId3" Type="http://schemas.openxmlformats.org/officeDocument/2006/relationships/image" Target="../media/image69.png"/><Relationship Id="rId21" Type="http://schemas.openxmlformats.org/officeDocument/2006/relationships/image" Target="../media/image109.png"/><Relationship Id="rId7" Type="http://schemas.openxmlformats.org/officeDocument/2006/relationships/image" Target="../media/image31.jpeg"/><Relationship Id="rId12" Type="http://schemas.openxmlformats.org/officeDocument/2006/relationships/image" Target="../media/image65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8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97.png"/><Relationship Id="rId10" Type="http://schemas.openxmlformats.org/officeDocument/2006/relationships/image" Target="../media/image34.jpeg"/><Relationship Id="rId19" Type="http://schemas.openxmlformats.org/officeDocument/2006/relationships/image" Target="../media/image65.gif"/><Relationship Id="rId4" Type="http://schemas.openxmlformats.org/officeDocument/2006/relationships/image" Target="../media/image10.png"/><Relationship Id="rId9" Type="http://schemas.openxmlformats.org/officeDocument/2006/relationships/image" Target="../media/image33.jpeg"/><Relationship Id="rId14" Type="http://schemas.openxmlformats.org/officeDocument/2006/relationships/image" Target="../media/image96.png"/><Relationship Id="rId22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0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382000" cy="4571999"/>
          </a:xfrm>
        </p:spPr>
        <p:txBody>
          <a:bodyPr/>
          <a:lstStyle/>
          <a:p>
            <a:r>
              <a:rPr lang="en-US" sz="7200" dirty="0"/>
              <a:t>Learning </a:t>
            </a:r>
            <a:r>
              <a:rPr lang="en-US" sz="7200" dirty="0" smtClean="0"/>
              <a:t>the </a:t>
            </a:r>
            <a:r>
              <a:rPr lang="en-US" sz="7200" dirty="0">
                <a:solidFill>
                  <a:schemeClr val="tx2"/>
                </a:solidFill>
              </a:rPr>
              <a:t>Crowd </a:t>
            </a:r>
            <a:r>
              <a:rPr lang="en-US" sz="7200" dirty="0" err="1">
                <a:solidFill>
                  <a:schemeClr val="tx2"/>
                </a:solidFill>
              </a:rPr>
              <a:t>KErnel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19600"/>
            <a:ext cx="8305800" cy="1447800"/>
          </a:xfrm>
        </p:spPr>
        <p:txBody>
          <a:bodyPr>
            <a:normAutofit/>
          </a:bodyPr>
          <a:lstStyle/>
          <a:p>
            <a:pPr lvl="0"/>
            <a:r>
              <a:rPr lang="en-US" sz="2400" b="1" cap="none" spc="0" dirty="0">
                <a:solidFill>
                  <a:schemeClr val="tx1"/>
                </a:solidFill>
                <a:latin typeface="Arial"/>
              </a:rPr>
              <a:t>Adam Tauman Kalai - </a:t>
            </a:r>
            <a:r>
              <a:rPr lang="en-US" sz="2400" b="1" cap="none" spc="0" dirty="0" smtClean="0">
                <a:solidFill>
                  <a:schemeClr val="tx1"/>
                </a:solidFill>
                <a:latin typeface="Arial"/>
              </a:rPr>
              <a:t>MSR</a:t>
            </a:r>
            <a:endParaRPr lang="en-US" sz="2400" b="1" cap="none" spc="0" dirty="0">
              <a:solidFill>
                <a:schemeClr val="tx1"/>
              </a:solidFill>
              <a:latin typeface="Arial"/>
            </a:endParaRPr>
          </a:p>
          <a:p>
            <a:pPr lvl="0"/>
            <a:r>
              <a:rPr lang="en-US" b="1" cap="none" spc="0" dirty="0">
                <a:solidFill>
                  <a:srgbClr val="D1282E"/>
                </a:solidFill>
                <a:latin typeface="Arial"/>
              </a:rPr>
              <a:t>Joint work with Serge </a:t>
            </a:r>
            <a:r>
              <a:rPr lang="en-US" b="1" cap="none" spc="0" dirty="0" err="1">
                <a:solidFill>
                  <a:srgbClr val="D1282E"/>
                </a:solidFill>
                <a:latin typeface="Arial"/>
              </a:rPr>
              <a:t>Belongie</a:t>
            </a:r>
            <a:r>
              <a:rPr lang="en-US" b="1" cap="none" spc="0" dirty="0">
                <a:solidFill>
                  <a:srgbClr val="D1282E"/>
                </a:solidFill>
                <a:latin typeface="Arial"/>
              </a:rPr>
              <a:t> (UCSD), Ce Liu (MSR),  </a:t>
            </a:r>
            <a:br>
              <a:rPr lang="en-US" b="1" cap="none" spc="0" dirty="0">
                <a:solidFill>
                  <a:srgbClr val="D1282E"/>
                </a:solidFill>
                <a:latin typeface="Arial"/>
              </a:rPr>
            </a:br>
            <a:r>
              <a:rPr lang="en-US" b="1" cap="none" spc="0" dirty="0">
                <a:solidFill>
                  <a:srgbClr val="D1282E"/>
                </a:solidFill>
                <a:latin typeface="Arial"/>
              </a:rPr>
              <a:t>Ohad Shamir (MSR), and </a:t>
            </a:r>
            <a:r>
              <a:rPr lang="en-US" b="1" cap="none" spc="0" dirty="0">
                <a:latin typeface="Arial"/>
              </a:rPr>
              <a:t>Omer Tamuz </a:t>
            </a:r>
            <a:r>
              <a:rPr lang="en-US" b="1" cap="none" spc="0" dirty="0" smtClean="0">
                <a:solidFill>
                  <a:srgbClr val="D1282E"/>
                </a:solidFill>
                <a:latin typeface="Arial"/>
              </a:rPr>
              <a:t>(Weizmann/MSR</a:t>
            </a:r>
            <a:r>
              <a:rPr lang="en-US" b="1" cap="none" spc="0" dirty="0">
                <a:solidFill>
                  <a:srgbClr val="D1282E"/>
                </a:solidFill>
                <a:latin typeface="Arial"/>
              </a:rPr>
              <a:t>)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 rot="21341847">
            <a:off x="155767" y="665639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Lucida Handwriting" pitchFamily="66" charset="0"/>
              </a:rPr>
              <a:t>Adaptively</a:t>
            </a:r>
            <a:endParaRPr lang="en-US" sz="4400" b="1" dirty="0">
              <a:solidFill>
                <a:schemeClr val="tx2"/>
              </a:solidFill>
              <a:latin typeface="Lucida Handwriting" pitchFamily="66" charset="0"/>
            </a:endParaRPr>
          </a:p>
        </p:txBody>
      </p:sp>
      <p:sp>
        <p:nvSpPr>
          <p:cNvPr id="19" name="AutoShape 14" descr="http://t3.gstatic.com/images?q=tbn:ANd9GcTATRZTcQ0HluAnoTZ6yhr3wS-4-WZRghL_OPd0po1k0_XAPvMH"/>
          <p:cNvSpPr>
            <a:spLocks noChangeAspect="1" noChangeArrowheads="1"/>
          </p:cNvSpPr>
          <p:nvPr/>
        </p:nvSpPr>
        <p:spPr bwMode="auto">
          <a:xfrm>
            <a:off x="76200" y="-982663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ties_neigh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6" r="6753" b="7380"/>
          <a:stretch/>
        </p:blipFill>
        <p:spPr>
          <a:xfrm>
            <a:off x="228600" y="1066800"/>
            <a:ext cx="8514733" cy="5107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76200"/>
                <a:ext cx="886531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Ideal system: all nearest neighbors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𝑂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 smtClean="0"/>
                  <a:t> comparisons?  </a:t>
                </a:r>
                <a:br>
                  <a:rPr lang="en-US" sz="2400" dirty="0" smtClean="0"/>
                </a:br>
                <a:r>
                  <a:rPr lang="en-US" sz="2400" dirty="0" smtClean="0"/>
                  <a:t>That’s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2400" dirty="0"/>
                  <a:t> noisy sorting </a:t>
                </a:r>
                <a:r>
                  <a:rPr lang="en-US" sz="2400" dirty="0" smtClean="0"/>
                  <a:t>problems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𝑂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func>
                      <m:func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 smtClean="0"/>
                  <a:t> comarisons/item.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6200"/>
                <a:ext cx="8865312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100" t="-5147" r="-69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8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Lure of </a:t>
            </a:r>
            <a:r>
              <a:rPr lang="en-US" dirty="0" err="1" smtClean="0"/>
              <a:t>Adaptivity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4373563"/>
              </a:xfrm>
            </p:spPr>
            <p:txBody>
              <a:bodyPr/>
              <a:lstStyle/>
              <a:p>
                <a:r>
                  <a:rPr lang="en-US" dirty="0" smtClean="0"/>
                  <a:t>Toy example: complete binary trees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𝒏</m:t>
                    </m:r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leaves, depth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𝑶</m:t>
                    </m:r>
                    <m:r>
                      <a:rPr lang="en-US" b="1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/>
                      </a:rPr>
                      <m:t>log</m:t>
                    </m:r>
                    <m:r>
                      <a:rPr lang="en-US" b="1" i="1" smtClean="0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𝒏</m:t>
                    </m:r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Avg. cost is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𝚯</m:t>
                    </m:r>
                    <m:d>
                      <m:dPr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m:rPr>
                        <m:nor/>
                      </m:rPr>
                      <a:rPr lang="en-US" b="1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from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random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queries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Avg. cost is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𝚯</m:t>
                    </m:r>
                    <m:d>
                      <m:dPr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/>
                          </a:rPr>
                          <m:t>𝐥𝐨𝐠</m:t>
                        </m:r>
                        <m:r>
                          <a:rPr lang="en-US" b="1" i="1" smtClean="0">
                            <a:latin typeface="Cambria Math"/>
                          </a:rPr>
                          <m:t> </m:t>
                        </m:r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dirty="0" smtClean="0"/>
                  <a:t> from adaptive queries.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4373563"/>
              </a:xfrm>
              <a:blipFill rotWithShape="1">
                <a:blip r:embed="rId2"/>
                <a:stretch>
                  <a:fillRect l="-741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943600" y="30480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Tie store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553201" y="38862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Bow ties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772401" y="38862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Neck ties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410201" y="38862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Tie clips</a:t>
            </a:r>
          </a:p>
        </p:txBody>
      </p:sp>
      <p:sp>
        <p:nvSpPr>
          <p:cNvPr id="8" name="Oval 7"/>
          <p:cNvSpPr/>
          <p:nvPr/>
        </p:nvSpPr>
        <p:spPr>
          <a:xfrm>
            <a:off x="4267200" y="38862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Scarves</a:t>
            </a:r>
          </a:p>
        </p:txBody>
      </p:sp>
      <p:cxnSp>
        <p:nvCxnSpPr>
          <p:cNvPr id="12" name="Straight Connector 11"/>
          <p:cNvCxnSpPr>
            <a:stCxn id="4" idx="3"/>
            <a:endCxn id="8" idx="0"/>
          </p:cNvCxnSpPr>
          <p:nvPr/>
        </p:nvCxnSpPr>
        <p:spPr>
          <a:xfrm flipH="1">
            <a:off x="4800600" y="3438245"/>
            <a:ext cx="1299229" cy="447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  <a:endCxn id="6" idx="0"/>
          </p:cNvCxnSpPr>
          <p:nvPr/>
        </p:nvCxnSpPr>
        <p:spPr>
          <a:xfrm>
            <a:off x="6854170" y="3438245"/>
            <a:ext cx="1451631" cy="447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4"/>
            <a:endCxn id="5" idx="0"/>
          </p:cNvCxnSpPr>
          <p:nvPr/>
        </p:nvCxnSpPr>
        <p:spPr>
          <a:xfrm>
            <a:off x="6477000" y="3505200"/>
            <a:ext cx="609601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4"/>
            <a:endCxn id="7" idx="0"/>
          </p:cNvCxnSpPr>
          <p:nvPr/>
        </p:nvCxnSpPr>
        <p:spPr>
          <a:xfrm flipH="1">
            <a:off x="5943601" y="3505200"/>
            <a:ext cx="533399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gigaflop.demon.co.uk/comp/fig3_2_3-1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922010"/>
            <a:ext cx="3609975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15200" cy="1371600"/>
          </a:xfrm>
        </p:spPr>
        <p:txBody>
          <a:bodyPr/>
          <a:lstStyle/>
          <a:p>
            <a:r>
              <a:rPr lang="en-US" dirty="0" err="1" smtClean="0"/>
              <a:t>Embeddings</a:t>
            </a:r>
            <a:r>
              <a:rPr lang="en-US" dirty="0" smtClean="0"/>
              <a:t> and kernels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Embedding of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objects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2400" dirty="0" smtClean="0"/>
                  <a:t> for some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≤</m:t>
                    </m:r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US" sz="2400" b="1" i="1" dirty="0" smtClean="0">
                    <a:latin typeface="Cambria Math"/>
                  </a:rPr>
                  <a:t>  </a:t>
                </a:r>
                <a:r>
                  <a:rPr lang="en-US" sz="2400" b="1" dirty="0" smtClean="0">
                    <a:latin typeface="Cambria Math"/>
                  </a:rPr>
                  <a:t>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  <m:r>
                          <a:rPr lang="en-US" sz="2400" b="1" i="1" smtClean="0">
                            <a:latin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/>
                          </a:rPr>
                          <m:t>,  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𝒊𝒋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  <a:blipFill rotWithShape="1">
                <a:blip r:embed="rId3"/>
                <a:stretch>
                  <a:fillRect l="-1154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066164" y="2728913"/>
            <a:ext cx="3258436" cy="1466850"/>
            <a:chOff x="2057400" y="2362200"/>
            <a:chExt cx="2438400" cy="2133600"/>
          </a:xfrm>
        </p:grpSpPr>
        <p:sp>
          <p:nvSpPr>
            <p:cNvPr id="6" name="Rectangle 5"/>
            <p:cNvSpPr/>
            <p:nvPr/>
          </p:nvSpPr>
          <p:spPr>
            <a:xfrm>
              <a:off x="32766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74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70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66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6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62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670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029525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2728913"/>
                <a:ext cx="904286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835934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093006"/>
                <a:ext cx="904286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650543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443956"/>
                <a:ext cx="904286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465152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846516"/>
                <a:ext cx="904286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64770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294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818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/>
              <p:cNvSpPr/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Assume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4000" b="0" i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40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54" name="Rounded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𝑲</m:t>
                      </m:r>
                      <m:r>
                        <a:rPr lang="en-US" sz="3200" b="1" i="1" smtClean="0">
                          <a:latin typeface="Cambria Math"/>
                        </a:rPr>
                        <m:t>≽</m:t>
                      </m:r>
                      <m:r>
                        <a:rPr lang="en-US" sz="32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0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15200" cy="1371600"/>
          </a:xfrm>
        </p:spPr>
        <p:txBody>
          <a:bodyPr/>
          <a:lstStyle/>
          <a:p>
            <a:r>
              <a:rPr lang="en-US" dirty="0" err="1" smtClean="0"/>
              <a:t>Embeddings</a:t>
            </a:r>
            <a:r>
              <a:rPr lang="en-US" dirty="0" smtClean="0"/>
              <a:t> and kernels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Embedding of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objects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2400" dirty="0" smtClean="0"/>
                  <a:t> for some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≤</m:t>
                    </m:r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US" sz="2400" b="1" i="1" dirty="0" smtClean="0">
                    <a:latin typeface="Cambria Math"/>
                  </a:rPr>
                  <a:t>  </a:t>
                </a:r>
                <a:r>
                  <a:rPr lang="en-US" sz="2400" b="1" dirty="0" smtClean="0">
                    <a:latin typeface="Cambria Math"/>
                  </a:rPr>
                  <a:t>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  <m:r>
                          <a:rPr lang="en-US" sz="2400" b="1" i="1" smtClean="0">
                            <a:latin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/>
                          </a:rPr>
                          <m:t>,  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𝒊𝒋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 smtClean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  <a:blipFill rotWithShape="1">
                <a:blip r:embed="rId3"/>
                <a:stretch>
                  <a:fillRect l="-1154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Assume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4000" b="0" i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40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066164" y="2728913"/>
            <a:ext cx="3258436" cy="1466850"/>
            <a:chOff x="2057400" y="2362200"/>
            <a:chExt cx="2438400" cy="2133600"/>
          </a:xfrm>
        </p:grpSpPr>
        <p:sp>
          <p:nvSpPr>
            <p:cNvPr id="6" name="Rectangle 5"/>
            <p:cNvSpPr/>
            <p:nvPr/>
          </p:nvSpPr>
          <p:spPr>
            <a:xfrm>
              <a:off x="32766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74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70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66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6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62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670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64770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294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818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𝑲</m:t>
                      </m:r>
                      <m:r>
                        <a:rPr lang="en-US" sz="3200" b="1" i="1" smtClean="0">
                          <a:latin typeface="Cambria Math"/>
                        </a:rPr>
                        <m:t>≽</m:t>
                      </m:r>
                      <m:r>
                        <a:rPr lang="en-US" sz="32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80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42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4038600" y="4288466"/>
                <a:ext cx="13873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𝑲</m:t>
                      </m:r>
                      <m:r>
                        <a:rPr lang="en-US" sz="3200" b="1" i="1" smtClean="0">
                          <a:latin typeface="Cambria Math"/>
                        </a:rPr>
                        <m:t>≽</m:t>
                      </m:r>
                      <m:r>
                        <a:rPr lang="en-US" sz="32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88466"/>
                <a:ext cx="1387303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15200" cy="1371600"/>
          </a:xfrm>
        </p:spPr>
        <p:txBody>
          <a:bodyPr/>
          <a:lstStyle/>
          <a:p>
            <a:r>
              <a:rPr lang="en-US" dirty="0" err="1" smtClean="0"/>
              <a:t>Embeddings</a:t>
            </a:r>
            <a:r>
              <a:rPr lang="en-US" dirty="0" smtClean="0"/>
              <a:t> and kernels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Embedding of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objects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2400" dirty="0" smtClean="0"/>
                  <a:t> for some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≤</m:t>
                    </m:r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US" sz="2400" b="1" i="1" dirty="0" smtClean="0">
                    <a:latin typeface="Cambria Math"/>
                  </a:rPr>
                  <a:t>  </a:t>
                </a:r>
                <a:r>
                  <a:rPr lang="en-US" sz="2400" b="1" dirty="0" smtClean="0">
                    <a:latin typeface="Cambria Math"/>
                  </a:rPr>
                  <a:t>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  <m:r>
                          <a:rPr lang="en-US" sz="2400" b="1" i="1" smtClean="0">
                            <a:latin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/>
                          </a:rPr>
                          <m:t>,  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𝒊𝒋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  <a:blipFill rotWithShape="1">
                <a:blip r:embed="rId4"/>
                <a:stretch>
                  <a:fillRect l="-1154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20760" y="4953000"/>
                <a:ext cx="8718440" cy="1524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0" dirty="0" smtClean="0">
                    <a:solidFill>
                      <a:schemeClr val="tx2"/>
                    </a:solidFill>
                  </a:rPr>
                  <a:t>Convex set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2"/>
                        </a:solidFill>
                        <a:latin typeface="Cambria Math"/>
                      </a:rPr>
                      <m:t>{</m:t>
                    </m:r>
                    <m:r>
                      <a:rPr lang="en-US" sz="4000" b="0" i="1" smtClean="0">
                        <a:solidFill>
                          <a:schemeClr val="tx2"/>
                        </a:solidFill>
                        <a:latin typeface="Cambria Math"/>
                      </a:rPr>
                      <m:t>𝐾</m:t>
                    </m:r>
                    <m:r>
                      <a:rPr lang="en-US" sz="4000" b="0" i="1" smtClean="0">
                        <a:solidFill>
                          <a:schemeClr val="tx2"/>
                        </a:solidFill>
                        <a:latin typeface="Cambria Math"/>
                      </a:rPr>
                      <m:t>≽0∧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𝑖𝑖</m:t>
                        </m:r>
                      </m:sub>
                    </m:sSub>
                    <m:r>
                      <a:rPr lang="en-US" sz="4000" b="0" i="1" smtClean="0">
                        <a:solidFill>
                          <a:schemeClr val="tx2"/>
                        </a:solidFill>
                        <a:latin typeface="Cambria Math"/>
                      </a:rPr>
                      <m:t>=1}</m:t>
                    </m:r>
                  </m:oMath>
                </a14:m>
                <a:r>
                  <a:rPr lang="en-US" sz="4000" dirty="0" smtClean="0">
                    <a:solidFill>
                      <a:schemeClr val="tx2"/>
                    </a:solidFill>
                  </a:rPr>
                  <a:t> generalizes.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[Srebro&amp;Shraibman,COLT’05</a:t>
                </a:r>
                <a:r>
                  <a:rPr lang="en-US" sz="2800" dirty="0">
                    <a:solidFill>
                      <a:schemeClr val="tx1"/>
                    </a:solidFill>
                  </a:rPr>
                  <a:t>]</a:t>
                </a:r>
                <a:r>
                  <a:rPr lang="en-US" sz="4400" dirty="0" smtClean="0">
                    <a:solidFill>
                      <a:schemeClr val="tx2"/>
                    </a:solidFill>
                  </a:rPr>
                  <a:t> </a:t>
                </a:r>
                <a:endParaRPr lang="en-US" sz="4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0" y="4953000"/>
                <a:ext cx="8718440" cy="1524000"/>
              </a:xfrm>
              <a:prstGeom prst="roundRect">
                <a:avLst/>
              </a:prstGeom>
              <a:blipFill rotWithShape="1">
                <a:blip r:embed="rId5"/>
                <a:stretch>
                  <a:fillRect t="-1569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066164" y="2728913"/>
            <a:ext cx="3258436" cy="1466850"/>
            <a:chOff x="2057400" y="2362200"/>
            <a:chExt cx="2438400" cy="2133600"/>
          </a:xfrm>
        </p:grpSpPr>
        <p:sp>
          <p:nvSpPr>
            <p:cNvPr id="6" name="Rectangle 5"/>
            <p:cNvSpPr/>
            <p:nvPr/>
          </p:nvSpPr>
          <p:spPr>
            <a:xfrm>
              <a:off x="32766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74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70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66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6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62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670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982545" y="2728913"/>
                <a:ext cx="611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𝟗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545" y="2728913"/>
                <a:ext cx="611065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611763" y="2728913"/>
                <a:ext cx="611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𝟗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763" y="2728913"/>
                <a:ext cx="611065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513979" y="3093006"/>
                <a:ext cx="806631" cy="369332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≥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bg1"/>
                          </a:solidFill>
                        </a:rPr>
                        <m:t>.62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979" y="3093006"/>
                <a:ext cx="806631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64770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294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818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  <a:blipFill rotWithShape="1">
                <a:blip r:embed="rId2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  <a:blipFill rotWithShape="1">
                <a:blip r:embed="rId2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75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/>
      <p:bldP spid="36" grpId="0"/>
      <p:bldP spid="40" grpId="0" animBg="1"/>
      <p:bldP spid="60" grpId="0"/>
      <p:bldP spid="62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rcular Arrow 4"/>
          <p:cNvSpPr/>
          <p:nvPr/>
        </p:nvSpPr>
        <p:spPr>
          <a:xfrm rot="10800000" flipV="1">
            <a:off x="3810001" y="0"/>
            <a:ext cx="4191000" cy="3886200"/>
          </a:xfrm>
          <a:prstGeom prst="circularArrow">
            <a:avLst>
              <a:gd name="adj1" fmla="val 10256"/>
              <a:gd name="adj2" fmla="val 1142319"/>
              <a:gd name="adj3" fmla="val 20508633"/>
              <a:gd name="adj4" fmla="val 10800000"/>
              <a:gd name="adj5" fmla="val 149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718"/>
            <a:ext cx="5791200" cy="1371600"/>
          </a:xfrm>
        </p:spPr>
        <p:txBody>
          <a:bodyPr/>
          <a:lstStyle/>
          <a:p>
            <a:r>
              <a:rPr lang="en-US" dirty="0" smtClean="0"/>
              <a:t>Adaptive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4053993"/>
                  </p:ext>
                </p:extLst>
              </p:nvPr>
            </p:nvGraphicFramePr>
            <p:xfrm>
              <a:off x="457200" y="1790699"/>
              <a:ext cx="7772400" cy="15621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57115876"/>
                  </p:ext>
                </p:extLst>
              </p:nvPr>
            </p:nvGraphicFramePr>
            <p:xfrm>
              <a:off x="457200" y="1790699"/>
              <a:ext cx="7772400" cy="15621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378036"/>
            <a:ext cx="7620000" cy="140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Which triples are most informative?</a:t>
            </a:r>
          </a:p>
          <a:p>
            <a:r>
              <a:rPr lang="en-US" dirty="0" smtClean="0"/>
              <a:t>Those which current model says 50/50?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444836"/>
            <a:ext cx="50292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 </a:t>
            </a:r>
            <a:r>
              <a:rPr lang="en-US" dirty="0"/>
              <a:t>labeling examples “closest to the margin” in active </a:t>
            </a:r>
            <a:r>
              <a:rPr lang="en-US" dirty="0" smtClean="0"/>
              <a:t>learning.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0554" y="3997036"/>
            <a:ext cx="2515573" cy="24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5386" y="3124200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likelihood fit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b="1" dirty="0" smtClean="0"/>
              <a:t>logistic</a:t>
            </a:r>
            <a:r>
              <a:rPr lang="en-US" dirty="0" smtClean="0"/>
              <a:t> or </a:t>
            </a:r>
            <a:r>
              <a:rPr lang="en-US" b="1" dirty="0" smtClean="0"/>
              <a:t>relative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using gradient descent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9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rcular Arrow 4"/>
          <p:cNvSpPr/>
          <p:nvPr/>
        </p:nvSpPr>
        <p:spPr>
          <a:xfrm rot="10800000" flipV="1">
            <a:off x="3810001" y="0"/>
            <a:ext cx="4191000" cy="3886200"/>
          </a:xfrm>
          <a:prstGeom prst="circularArrow">
            <a:avLst>
              <a:gd name="adj1" fmla="val 10256"/>
              <a:gd name="adj2" fmla="val 1142319"/>
              <a:gd name="adj3" fmla="val 20508633"/>
              <a:gd name="adj4" fmla="val 10800000"/>
              <a:gd name="adj5" fmla="val 149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718"/>
            <a:ext cx="5791200" cy="1371600"/>
          </a:xfrm>
        </p:spPr>
        <p:txBody>
          <a:bodyPr/>
          <a:lstStyle/>
          <a:p>
            <a:r>
              <a:rPr lang="en-US" dirty="0" smtClean="0"/>
              <a:t>Adaptive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9576874"/>
                  </p:ext>
                </p:extLst>
              </p:nvPr>
            </p:nvGraphicFramePr>
            <p:xfrm>
              <a:off x="457200" y="1790699"/>
              <a:ext cx="7772400" cy="15621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726192505"/>
                  </p:ext>
                </p:extLst>
              </p:nvPr>
            </p:nvGraphicFramePr>
            <p:xfrm>
              <a:off x="457200" y="1790699"/>
              <a:ext cx="7772400" cy="15621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285386" y="3124200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likelihood fit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b="1" dirty="0" smtClean="0"/>
              <a:t>logistic</a:t>
            </a:r>
            <a:r>
              <a:rPr lang="en-US" dirty="0" smtClean="0"/>
              <a:t> or </a:t>
            </a:r>
            <a:r>
              <a:rPr lang="en-US" b="1" dirty="0" smtClean="0"/>
              <a:t>relative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using gradient descent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652" y="4648200"/>
            <a:ext cx="7358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use probabilistic model + </a:t>
            </a:r>
          </a:p>
          <a:p>
            <a:r>
              <a:rPr lang="en-US" sz="2400" dirty="0" smtClean="0"/>
              <a:t>information gain to decide how informative a triple 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13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Fitting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 smtClean="0"/>
                  <a:t> to data using a model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Adaptively choosing triples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Two different models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dirty="0" smtClean="0"/>
                  <a:t>Convex logistic model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dirty="0" smtClean="0"/>
                  <a:t>Relative model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Performance evaluation 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dirty="0" smtClean="0"/>
                  <a:t>20 Questions metric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dirty="0" smtClean="0"/>
                  <a:t>Using learned kernel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Related work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40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1" descr="C:\data\dogs\Bull_Terri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85" y="437161"/>
            <a:ext cx="686632" cy="63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1" descr="C:\data\dogs\Pu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54" y="437161"/>
            <a:ext cx="705922" cy="6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13" y="437161"/>
            <a:ext cx="702536" cy="6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data\dogs\Bichon_Fri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85" y="437161"/>
            <a:ext cx="686630" cy="6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data\dogs\Bichon_Fri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1" y="2220196"/>
            <a:ext cx="378422" cy="3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1" y="1822111"/>
            <a:ext cx="387187" cy="3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1" descr="C:\data\dogs\Bull_Terri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1" y="1058090"/>
            <a:ext cx="378422" cy="3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1" descr="C:\data\dogs\Pul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1" y="1442854"/>
            <a:ext cx="389054" cy="3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Fit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 smtClean="0"/>
                  <a:t> to data</a:t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  <a:blipFill rotWithShape="1">
                <a:blip r:embed="rId11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894964" y="1071739"/>
            <a:ext cx="3258436" cy="1466850"/>
            <a:chOff x="2057400" y="2362200"/>
            <a:chExt cx="2438400" cy="2133600"/>
          </a:xfrm>
        </p:grpSpPr>
        <p:sp>
          <p:nvSpPr>
            <p:cNvPr id="6" name="Rectangle 5"/>
            <p:cNvSpPr/>
            <p:nvPr/>
          </p:nvSpPr>
          <p:spPr>
            <a:xfrm>
              <a:off x="32766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74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70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66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6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62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670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798553" y="1071739"/>
                <a:ext cx="636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553" y="1071739"/>
                <a:ext cx="636648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613162" y="1071739"/>
                <a:ext cx="636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162" y="1071739"/>
                <a:ext cx="636648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427771" y="1071739"/>
                <a:ext cx="636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771" y="1071739"/>
                <a:ext cx="636648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6613162" y="1435832"/>
                <a:ext cx="636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162" y="1435832"/>
                <a:ext cx="636648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427771" y="1435832"/>
                <a:ext cx="636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771" y="1435832"/>
                <a:ext cx="636648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7427771" y="1786782"/>
                <a:ext cx="636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771" y="1786782"/>
                <a:ext cx="636648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1038597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8" descr="C:\data\dogs\Bichon_Fris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28" y="1405837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2248802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1" descr="C:\data\dogs\Bull_Terrier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2280034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371026" y="2203776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2940639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8" descr="C:\data\dogs\Bichon_Fris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4165865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4150844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/>
          <p:cNvSpPr/>
          <p:nvPr/>
        </p:nvSpPr>
        <p:spPr>
          <a:xfrm>
            <a:off x="609600" y="4105818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461499" y="1605236"/>
                <a:ext cx="974882" cy="6905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latin typeface="Cambria Math"/>
                            </a:rPr>
                            <m:t>𝐥𝐨𝐠</m:t>
                          </m:r>
                        </m:fName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𝟑𝟏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𝟒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499" y="1605236"/>
                <a:ext cx="974882" cy="690574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2472129" y="3510236"/>
                <a:ext cx="974882" cy="691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0">
                              <a:latin typeface="Cambria Math"/>
                            </a:rPr>
                            <m:t>𝐥𝐨𝐠</m:t>
                          </m:r>
                        </m:fName>
                        <m:e>
                          <m:f>
                            <m:f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1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𝟒𝟑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129" y="3510236"/>
                <a:ext cx="974882" cy="691279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21" descr="C:\data\dogs\Puli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71" y="3331934"/>
            <a:ext cx="473462" cy="45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Oval 77"/>
          <p:cNvSpPr/>
          <p:nvPr/>
        </p:nvSpPr>
        <p:spPr>
          <a:xfrm>
            <a:off x="28956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895600" y="647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895600" y="6705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27350" y="4800600"/>
            <a:ext cx="1785836" cy="1760557"/>
            <a:chOff x="4495800" y="2286000"/>
            <a:chExt cx="3886200" cy="3831189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5800" y="2286000"/>
              <a:ext cx="3886200" cy="383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8" descr="C:\data\dogs\Bichon_Frise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362" y="3103851"/>
              <a:ext cx="980911" cy="94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1" descr="C:\data\dogs\Puli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435" y="4923928"/>
              <a:ext cx="1022627" cy="98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2" descr="C:\data\dogs\Pointer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923926"/>
              <a:ext cx="1001978" cy="96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2472129" y="5265401"/>
                <a:ext cx="974882" cy="689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0">
                              <a:latin typeface="Cambria Math"/>
                            </a:rPr>
                            <m:t>𝐥𝐨𝐠</m:t>
                          </m:r>
                        </m:fName>
                        <m:e>
                          <m:f>
                            <m:f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1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𝟏𝟐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/>
                                    </a:rPr>
                                    <m:t>𝟒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129" y="5265401"/>
                <a:ext cx="974882" cy="689228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11" descr="C:\data\dogs\Bull_Terrier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6021978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Oval 85"/>
          <p:cNvSpPr/>
          <p:nvPr/>
        </p:nvSpPr>
        <p:spPr>
          <a:xfrm>
            <a:off x="532826" y="5952820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149201" y="2902664"/>
                <a:ext cx="4870606" cy="3294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𝒃𝒄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𝒂</m:t>
                        </m:r>
                      </m:sup>
                    </m:sSubSup>
                    <m:r>
                      <a:rPr lang="en-US" b="1" i="1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/>
                  <a:t>Probability that random </a:t>
                </a:r>
                <a:r>
                  <a:rPr lang="en-US" dirty="0" err="1"/>
                  <a:t>turker</a:t>
                </a:r>
                <a:r>
                  <a:rPr lang="en-US" dirty="0"/>
                  <a:t> reports</a:t>
                </a:r>
                <a:br>
                  <a:rPr lang="en-US" dirty="0"/>
                </a:br>
                <a:r>
                  <a:rPr lang="en-US" dirty="0"/>
                  <a:t>          “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r>
                  <a:rPr lang="en-US" dirty="0"/>
                  <a:t> is more similar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</m:oMath>
                </a14:m>
                <a:r>
                  <a:rPr lang="en-US" dirty="0"/>
                  <a:t> than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𝒄</m:t>
                    </m:r>
                  </m:oMath>
                </a14:m>
                <a:r>
                  <a:rPr lang="en-US" dirty="0" smtClean="0"/>
                  <a:t>.”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𝝀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𝒂𝒃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𝒂𝒄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 smtClean="0"/>
                  <a:t>.</a:t>
                </a:r>
              </a:p>
              <a:p>
                <a:endParaRPr lang="en-US" b="1" dirty="0"/>
              </a:p>
              <a:p>
                <a:r>
                  <a:rPr lang="en-US" dirty="0"/>
                  <a:t>Find max-likelihood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𝑲</m:t>
                    </m:r>
                    <m:r>
                      <a:rPr lang="en-US" b="1" i="1">
                        <a:latin typeface="Cambria Math"/>
                      </a:rPr>
                      <m:t>≽</m:t>
                    </m:r>
                    <m:r>
                      <a:rPr lang="en-US" b="1" i="1">
                        <a:latin typeface="Cambria Math"/>
                      </a:rPr>
                      <m:t>𝟎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𝒊𝒊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𝟏</m:t>
                    </m:r>
                  </m:oMath>
                </a14:m>
                <a:r>
                  <a:rPr lang="en-US" dirty="0" smtClean="0"/>
                  <a:t>.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Equivalently, minimize log-loss.</a:t>
                </a:r>
              </a:p>
              <a:p>
                <a:endParaRPr lang="en-US" dirty="0"/>
              </a:p>
              <a:p>
                <a:r>
                  <a:rPr lang="en-US" dirty="0"/>
                  <a:t>Done by gradient-projection descent.  </a:t>
                </a:r>
              </a:p>
              <a:p>
                <a:r>
                  <a:rPr lang="en-US" dirty="0"/>
                  <a:t>Regularization parameter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𝝀</m:t>
                    </m:r>
                  </m:oMath>
                </a14:m>
                <a:r>
                  <a:rPr lang="en-US" dirty="0"/>
                  <a:t> chosen based</a:t>
                </a:r>
              </a:p>
              <a:p>
                <a:r>
                  <a:rPr lang="en-US" dirty="0"/>
                  <a:t>upon independent hold-out set.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201" y="2902664"/>
                <a:ext cx="4870606" cy="3294748"/>
              </a:xfrm>
              <a:prstGeom prst="rect">
                <a:avLst/>
              </a:prstGeom>
              <a:blipFill rotWithShape="1">
                <a:blip r:embed="rId29"/>
                <a:stretch>
                  <a:fillRect l="-1126" t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2648646" y="2667000"/>
                <a:ext cx="5517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646" y="2667000"/>
                <a:ext cx="551754" cy="523220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2648646" y="4538990"/>
                <a:ext cx="5517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646" y="4538990"/>
                <a:ext cx="551754" cy="523220"/>
              </a:xfrm>
              <a:prstGeom prst="rect">
                <a:avLst/>
              </a:prstGeom>
              <a:blipFill rotWithShape="1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28879" b="3586"/>
          <a:stretch/>
        </p:blipFill>
        <p:spPr bwMode="auto">
          <a:xfrm>
            <a:off x="152400" y="152400"/>
            <a:ext cx="8671034" cy="651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1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t1.gstatic.com/images?q=tbn:ANd9GcQPKWFitX2KOVwYFCCeUzlTXo5jQ-UYQ8FUIzeZJzsY4F8I7C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19" y="152400"/>
            <a:ext cx="3246734" cy="323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4600" y="3429000"/>
            <a:ext cx="4169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Large datasets</a:t>
            </a:r>
            <a:endParaRPr lang="en-US" sz="4400" b="1" dirty="0"/>
          </a:p>
        </p:txBody>
      </p:sp>
      <p:pic>
        <p:nvPicPr>
          <p:cNvPr id="17413" name="Picture 5" descr="C:\Users\adum\AppData\Local\Microsoft\Windows\Temporary Internet Files\Content.IE5\D3W8O5CQ\MC90044132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3048000"/>
            <a:ext cx="7696200" cy="2286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Adaptively choosing triples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First,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=10</m:t>
                    </m:r>
                  </m:oMath>
                </a14:m>
                <a:r>
                  <a:rPr lang="en-US" dirty="0" smtClean="0"/>
                  <a:t> random triples are chosen per object.</a:t>
                </a:r>
              </a:p>
              <a:p>
                <a:r>
                  <a:rPr lang="en-US" dirty="0" smtClean="0"/>
                  <a:t>Then, at each round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𝒕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𝟏𝟏</m:t>
                    </m:r>
                    <m:r>
                      <a:rPr lang="en-US" b="1" i="1" smtClean="0">
                        <a:latin typeface="Cambria Math"/>
                      </a:rPr>
                      <m:t>,</m:t>
                    </m:r>
                    <m:r>
                      <a:rPr lang="en-US" b="1" i="1" smtClean="0">
                        <a:latin typeface="Cambria Math"/>
                      </a:rPr>
                      <m:t>𝟏𝟐</m:t>
                    </m:r>
                    <m:r>
                      <a:rPr lang="en-US" b="1" i="1" smtClean="0">
                        <a:latin typeface="Cambria Math"/>
                      </a:rPr>
                      <m:t>,…,</m:t>
                    </m:r>
                    <m:r>
                      <a:rPr lang="en-US" b="1" i="1" smtClean="0">
                        <a:latin typeface="Cambria Math"/>
                      </a:rPr>
                      <m:t>𝟒𝟎</m:t>
                    </m:r>
                  </m:oMath>
                </a14:m>
                <a:r>
                  <a:rPr lang="en-US" dirty="0" smtClean="0"/>
                  <a:t>, for each object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Pick a triple comparing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dirty="0" smtClean="0"/>
                  <a:t> to two other objects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Get posterior distribution over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dirty="0" smtClean="0"/>
                  <a:t> is embedded.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00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57200" y="53340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Choose triple that results in largest expected decrease in </a:t>
            </a:r>
            <a:r>
              <a:rPr lang="en-US" sz="2000" b="1" dirty="0" smtClean="0"/>
              <a:t>entropy (greatest mutual information).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 rot="20188215">
            <a:off x="2961080" y="3826361"/>
            <a:ext cx="195053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95600" y="3810000"/>
            <a:ext cx="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95600" y="5029200"/>
            <a:ext cx="1981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83740" y="496466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explain how </a:t>
            </a:r>
            <a:endParaRPr lang="en-US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Adaptively choosing triples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First,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=10</m:t>
                    </m:r>
                  </m:oMath>
                </a14:m>
                <a:r>
                  <a:rPr lang="en-US" dirty="0" smtClean="0"/>
                  <a:t> random triples are chosen per object.</a:t>
                </a:r>
              </a:p>
              <a:p>
                <a:r>
                  <a:rPr lang="en-US" dirty="0" smtClean="0"/>
                  <a:t>Then, at each round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𝒕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𝟏𝟏</m:t>
                    </m:r>
                    <m:r>
                      <a:rPr lang="en-US" b="1" i="1" smtClean="0">
                        <a:latin typeface="Cambria Math"/>
                      </a:rPr>
                      <m:t>,</m:t>
                    </m:r>
                    <m:r>
                      <a:rPr lang="en-US" b="1" i="1" smtClean="0">
                        <a:latin typeface="Cambria Math"/>
                      </a:rPr>
                      <m:t>𝟏𝟐</m:t>
                    </m:r>
                    <m:r>
                      <a:rPr lang="en-US" b="1" i="1" smtClean="0">
                        <a:latin typeface="Cambria Math"/>
                      </a:rPr>
                      <m:t>,…,</m:t>
                    </m:r>
                    <m:r>
                      <a:rPr lang="en-US" b="1" i="1" smtClean="0">
                        <a:latin typeface="Cambria Math"/>
                      </a:rPr>
                      <m:t>𝟒𝟎</m:t>
                    </m:r>
                  </m:oMath>
                </a14:m>
                <a:r>
                  <a:rPr lang="en-US" dirty="0" smtClean="0"/>
                  <a:t>, for each object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Pick a triple comparing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dirty="0" smtClean="0"/>
                  <a:t> to two other objects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Prior is:</a:t>
                </a:r>
              </a:p>
              <a:p>
                <a:pPr marL="800100" lvl="1" indent="-342900"/>
                <a:r>
                  <a:rPr lang="en-US" dirty="0" smtClean="0"/>
                  <a:t>Fix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of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𝑗</m:t>
                    </m:r>
                    <m:r>
                      <a:rPr lang="en-US" b="0" i="1" dirty="0" smtClean="0">
                        <a:latin typeface="Cambria Math"/>
                      </a:rPr>
                      <m:t>≠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800100" lvl="1" indent="-342900"/>
                <a:r>
                  <a:rPr lang="en-US" dirty="0" smtClean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is equal to a uniformly random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Posterior is prior updated by triples.</a:t>
                </a:r>
              </a:p>
              <a:p>
                <a:pPr lvl="1" indent="0">
                  <a:buNone/>
                </a:pPr>
                <a:r>
                  <a:rPr lang="en-US" dirty="0" smtClean="0"/>
                  <a:t>(data-driven prior/posterior)</a:t>
                </a:r>
                <a:endParaRPr lang="en-US" dirty="0"/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00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57200" y="53340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Choose triple that results in largest expected decrease in </a:t>
            </a:r>
            <a:r>
              <a:rPr lang="en-US" sz="2000" b="1" dirty="0" smtClean="0"/>
              <a:t>entropy (greatest mutual information).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55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Fit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 smtClean="0"/>
                  <a:t> to data</a:t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  <a:blipFill rotWithShape="1">
                <a:blip r:embed="rId3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1038597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8" descr="C:\data\dogs\Bichon_Fri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28" y="1405837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2248802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1" descr="C:\data\dogs\Bull_Terri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2280034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371026" y="2203776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2940639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8" descr="C:\data\dogs\Bichon_Fri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4165865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4150844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/>
          <p:cNvSpPr/>
          <p:nvPr/>
        </p:nvSpPr>
        <p:spPr>
          <a:xfrm>
            <a:off x="609600" y="4105818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21" descr="C:\data\dogs\Pul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71" y="3331934"/>
            <a:ext cx="473462" cy="45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527350" y="4800600"/>
            <a:ext cx="1785836" cy="1760557"/>
            <a:chOff x="4495800" y="2286000"/>
            <a:chExt cx="3886200" cy="3831189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5800" y="2286000"/>
              <a:ext cx="3886200" cy="383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8" descr="C:\data\dogs\Bichon_Fris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362" y="3103851"/>
              <a:ext cx="980911" cy="94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1" descr="C:\data\dogs\Pul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435" y="4923928"/>
              <a:ext cx="1022627" cy="98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2" descr="C:\data\dogs\Pointer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923926"/>
              <a:ext cx="1001978" cy="96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7" name="Picture 11" descr="C:\data\dogs\Bull_Terri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6021978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Oval 85"/>
          <p:cNvSpPr/>
          <p:nvPr/>
        </p:nvSpPr>
        <p:spPr>
          <a:xfrm>
            <a:off x="532826" y="5952820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2438400" y="1038597"/>
                <a:ext cx="6276607" cy="2255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𝒃𝒄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𝒂</m:t>
                        </m:r>
                      </m:sup>
                    </m:sSubSup>
                    <m:r>
                      <a:rPr lang="en-US" b="1" i="1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/>
                  <a:t>Probability that random </a:t>
                </a:r>
                <a:r>
                  <a:rPr lang="en-US" dirty="0" err="1"/>
                  <a:t>turker</a:t>
                </a:r>
                <a:r>
                  <a:rPr lang="en-US" dirty="0"/>
                  <a:t> reports</a:t>
                </a:r>
                <a:br>
                  <a:rPr lang="en-US" dirty="0"/>
                </a:br>
                <a:r>
                  <a:rPr lang="en-US" dirty="0"/>
                  <a:t>          “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r>
                  <a:rPr lang="en-US" dirty="0"/>
                  <a:t> is more similar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</m:oMath>
                </a14:m>
                <a:r>
                  <a:rPr lang="en-US" dirty="0"/>
                  <a:t> than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𝒄</m:t>
                    </m:r>
                  </m:oMath>
                </a14:m>
                <a:r>
                  <a:rPr lang="en-US" dirty="0" smtClean="0"/>
                  <a:t>.”</a:t>
                </a:r>
              </a:p>
              <a:p>
                <a:r>
                  <a:rPr lang="en-US" dirty="0" smtClean="0"/>
                  <a:t>    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𝝀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𝒂𝒃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𝒂𝒄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 smtClean="0"/>
                  <a:t>.</a:t>
                </a:r>
              </a:p>
              <a:p>
                <a:endParaRPr lang="en-US" b="1" dirty="0"/>
              </a:p>
              <a:p>
                <a:r>
                  <a:rPr lang="en-US" b="1" dirty="0" smtClean="0"/>
                  <a:t>Logistic model: </a:t>
                </a:r>
                <a:endParaRPr lang="en-US" b="1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𝝀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𝒂𝒃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𝒂𝒄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𝝈</m:t>
                      </m:r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𝒂𝒃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𝒂𝒄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1" i="1" smtClean="0">
                                  <a:latin typeface="Cambria Math"/>
                                </a:rPr>
                                <m:t>𝝀</m:t>
                              </m:r>
                            </m:den>
                          </m:f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𝝈</m:t>
                      </m:r>
                      <m:d>
                        <m:dPr>
                          <m:ctrlPr>
                            <a:rPr lang="en-US" b="1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/>
                                </a:rPr>
                                <m:t>⋅(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/>
                                </a:rPr>
                                <m:t>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038597"/>
                <a:ext cx="6276607" cy="2255105"/>
              </a:xfrm>
              <a:prstGeom prst="rect">
                <a:avLst/>
              </a:prstGeom>
              <a:blipFill rotWithShape="1">
                <a:blip r:embed="rId12"/>
                <a:stretch>
                  <a:fillRect l="-777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2438400" y="3733800"/>
            <a:ext cx="2857500" cy="2905125"/>
            <a:chOff x="2438400" y="3733800"/>
            <a:chExt cx="2857500" cy="2905125"/>
          </a:xfrm>
        </p:grpSpPr>
        <p:pic>
          <p:nvPicPr>
            <p:cNvPr id="10242" name="Picture 2" descr="http://www4d.wolframalpha.com/Calculate/MSP/MSP1221319ecdeg95ga5746400002g0b781a26faad74?MSPStoreType=image/gif&amp;s=46&amp;w=300&amp;h=30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733800"/>
              <a:ext cx="2857500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Oval 119"/>
            <p:cNvSpPr/>
            <p:nvPr/>
          </p:nvSpPr>
          <p:spPr>
            <a:xfrm>
              <a:off x="4343400" y="4907213"/>
              <a:ext cx="152400" cy="1431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4267200" y="5050393"/>
                  <a:ext cx="3618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5050393"/>
                  <a:ext cx="361894" cy="369332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Oval 121"/>
            <p:cNvSpPr/>
            <p:nvPr/>
          </p:nvSpPr>
          <p:spPr>
            <a:xfrm>
              <a:off x="3738028" y="4907213"/>
              <a:ext cx="152400" cy="1431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3583514" y="5050393"/>
                  <a:ext cx="3788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3514" y="5050393"/>
                  <a:ext cx="378886" cy="369332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4" name="Picture 2" descr="http://t0.gstatic.com/images?q=tbn:ANd9GcSaBaOj4CCtUsFbuKILxK4gD6VJCMAR4r9Vhs3sv4U8FCL9nXThnw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891" y="1841820"/>
            <a:ext cx="804143" cy="5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Fit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 smtClean="0"/>
                  <a:t> to data</a:t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  <a:blipFill rotWithShape="1">
                <a:blip r:embed="rId3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1038597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8" descr="C:\data\dogs\Bichon_Fri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28" y="1405837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2248802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1" descr="C:\data\dogs\Bull_Terri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2280034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371026" y="2203776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2940639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8" descr="C:\data\dogs\Bichon_Fri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4165865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4150844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/>
          <p:cNvSpPr/>
          <p:nvPr/>
        </p:nvSpPr>
        <p:spPr>
          <a:xfrm>
            <a:off x="609600" y="4105818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21" descr="C:\data\dogs\Pul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71" y="3331934"/>
            <a:ext cx="473462" cy="45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527350" y="4800600"/>
            <a:ext cx="1785836" cy="1760557"/>
            <a:chOff x="4495800" y="2286000"/>
            <a:chExt cx="3886200" cy="3831189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5800" y="2286000"/>
              <a:ext cx="3886200" cy="383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8" descr="C:\data\dogs\Bichon_Fris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362" y="3103851"/>
              <a:ext cx="980911" cy="94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1" descr="C:\data\dogs\Pul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435" y="4923928"/>
              <a:ext cx="1022627" cy="98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2" descr="C:\data\dogs\Pointer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923926"/>
              <a:ext cx="1001978" cy="96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7" name="Picture 11" descr="C:\data\dogs\Bull_Terri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6021978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Oval 85"/>
          <p:cNvSpPr/>
          <p:nvPr/>
        </p:nvSpPr>
        <p:spPr>
          <a:xfrm>
            <a:off x="532826" y="5952820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2438400" y="1038597"/>
                <a:ext cx="6276607" cy="27962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𝒃𝒄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𝒂</m:t>
                        </m:r>
                      </m:sup>
                    </m:sSubSup>
                    <m:r>
                      <a:rPr lang="en-US" b="1" i="1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/>
                  <a:t>Probability that random </a:t>
                </a:r>
                <a:r>
                  <a:rPr lang="en-US" dirty="0" err="1"/>
                  <a:t>turker</a:t>
                </a:r>
                <a:r>
                  <a:rPr lang="en-US" dirty="0"/>
                  <a:t> reports</a:t>
                </a:r>
                <a:br>
                  <a:rPr lang="en-US" dirty="0"/>
                </a:br>
                <a:r>
                  <a:rPr lang="en-US" dirty="0"/>
                  <a:t>          “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r>
                  <a:rPr lang="en-US" dirty="0"/>
                  <a:t> is more similar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</m:oMath>
                </a14:m>
                <a:r>
                  <a:rPr lang="en-US" dirty="0"/>
                  <a:t> than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𝒄</m:t>
                    </m:r>
                  </m:oMath>
                </a14:m>
                <a:r>
                  <a:rPr lang="en-US" dirty="0" smtClean="0"/>
                  <a:t>.”</a:t>
                </a:r>
              </a:p>
              <a:p>
                <a:r>
                  <a:rPr lang="en-US" dirty="0" smtClean="0"/>
                  <a:t>    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𝒇</m:t>
                    </m:r>
                    <m:r>
                      <a:rPr lang="en-US" b="1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𝒂𝒃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𝒂𝒄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 smtClean="0"/>
                  <a:t>.</a:t>
                </a:r>
              </a:p>
              <a:p>
                <a:endParaRPr lang="en-US" b="1" dirty="0"/>
              </a:p>
              <a:p>
                <a:r>
                  <a:rPr lang="en-US" b="1" dirty="0" smtClean="0"/>
                  <a:t>New relative model: </a:t>
                </a:r>
                <a:endParaRPr lang="en-US" b="1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𝒂𝒃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𝒂𝒄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𝐚</m:t>
                                      </m:r>
                                    </m:sub>
                                  </m:sSub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𝐚</m:t>
                                      </m:r>
                                    </m:sub>
                                  </m:sSub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0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𝐚</m:t>
                                      </m:r>
                                    </m:sub>
                                  </m:sSub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𝒂𝒄</m:t>
                              </m:r>
                            </m:sub>
                          </m:sSub>
                        </m:num>
                        <m:den>
                          <m:r>
                            <a:rPr lang="en-US" b="1" i="0" smtClean="0">
                              <a:latin typeface="Cambria Math"/>
                            </a:rPr>
                            <m:t>𝟒</m:t>
                          </m:r>
                          <m:r>
                            <a:rPr lang="en-US" b="1" i="0" smtClean="0">
                              <a:latin typeface="Cambria Math"/>
                            </a:rPr>
                            <m:t>−</m:t>
                          </m:r>
                          <m:r>
                            <a:rPr lang="en-US" b="1" i="0" smtClean="0">
                              <a:latin typeface="Cambria Math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/>
                                </a:rPr>
                                <m:t>𝐚𝐛</m:t>
                              </m:r>
                            </m:sub>
                          </m:sSub>
                          <m:r>
                            <a:rPr lang="en-US" b="1" i="0" smtClean="0">
                              <a:latin typeface="Cambria Math"/>
                            </a:rPr>
                            <m:t>−</m:t>
                          </m:r>
                          <m:r>
                            <a:rPr lang="en-US" b="1" i="0" smtClean="0">
                              <a:latin typeface="Cambria Math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/>
                                </a:rPr>
                                <m:t>𝐚𝐜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 smtClean="0"/>
              </a:p>
              <a:p>
                <a:endParaRPr lang="en-US" b="1" dirty="0"/>
              </a:p>
              <a:p>
                <a:r>
                  <a:rPr lang="en-US" b="1" dirty="0" smtClean="0"/>
                  <a:t>Assume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  <m:r>
                      <a:rPr lang="en-US" b="1" i="1" smtClean="0">
                        <a:latin typeface="Cambria Math"/>
                      </a:rPr>
                      <m:t>≽</m:t>
                    </m:r>
                    <m:r>
                      <a:rPr lang="en-US" b="1" i="1" smtClean="0">
                        <a:latin typeface="Cambria Math"/>
                      </a:rPr>
                      <m:t>𝝀</m:t>
                    </m:r>
                    <m:r>
                      <a:rPr lang="en-US" b="1" i="0" smtClean="0">
                        <a:latin typeface="Cambria Math"/>
                      </a:rPr>
                      <m:t>𝐈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038597"/>
                <a:ext cx="6276607" cy="2796278"/>
              </a:xfrm>
              <a:prstGeom prst="rect">
                <a:avLst/>
              </a:prstGeom>
              <a:blipFill rotWithShape="1">
                <a:blip r:embed="rId12"/>
                <a:stretch>
                  <a:fillRect l="-777" t="-1089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2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Fit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 smtClean="0"/>
                  <a:t> to data</a:t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52718"/>
                <a:ext cx="7315200" cy="1371600"/>
              </a:xfrm>
              <a:blipFill rotWithShape="1">
                <a:blip r:embed="rId3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1038597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8" descr="C:\data\dogs\Bichon_Fri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28" y="1405837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2248802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1" descr="C:\data\dogs\Bull_Terri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2280034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371026" y="2203776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28" y="2940639"/>
            <a:ext cx="1799258" cy="17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8" descr="C:\data\dogs\Bichon_Fri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4165865"/>
            <a:ext cx="454149" cy="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7" y="4150844"/>
            <a:ext cx="498725" cy="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/>
          <p:cNvSpPr/>
          <p:nvPr/>
        </p:nvSpPr>
        <p:spPr>
          <a:xfrm>
            <a:off x="609600" y="4105818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21" descr="C:\data\dogs\Pul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71" y="3331934"/>
            <a:ext cx="473462" cy="45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527350" y="4800600"/>
            <a:ext cx="1785836" cy="1760557"/>
            <a:chOff x="4495800" y="2286000"/>
            <a:chExt cx="3886200" cy="3831189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5800" y="2286000"/>
              <a:ext cx="3886200" cy="383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8" descr="C:\data\dogs\Bichon_Fris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362" y="3103851"/>
              <a:ext cx="980911" cy="94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1" descr="C:\data\dogs\Pul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435" y="4923928"/>
              <a:ext cx="1022627" cy="98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2" descr="C:\data\dogs\Pointer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923926"/>
              <a:ext cx="1001978" cy="96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7" name="Picture 11" descr="C:\data\dogs\Bull_Terri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6021978"/>
            <a:ext cx="466585" cy="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Oval 85"/>
          <p:cNvSpPr/>
          <p:nvPr/>
        </p:nvSpPr>
        <p:spPr>
          <a:xfrm>
            <a:off x="532826" y="5952820"/>
            <a:ext cx="686374" cy="55607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2438400" y="1038597"/>
                <a:ext cx="6276607" cy="27962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𝒃𝒄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𝒂</m:t>
                        </m:r>
                      </m:sup>
                    </m:sSubSup>
                    <m:r>
                      <a:rPr lang="en-US" b="1" i="1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/>
                  <a:t>Probability that random </a:t>
                </a:r>
                <a:r>
                  <a:rPr lang="en-US" dirty="0" err="1"/>
                  <a:t>turker</a:t>
                </a:r>
                <a:r>
                  <a:rPr lang="en-US" dirty="0"/>
                  <a:t> reports</a:t>
                </a:r>
                <a:br>
                  <a:rPr lang="en-US" dirty="0"/>
                </a:br>
                <a:r>
                  <a:rPr lang="en-US" dirty="0"/>
                  <a:t>          “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r>
                  <a:rPr lang="en-US" dirty="0"/>
                  <a:t> is more similar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</m:oMath>
                </a14:m>
                <a:r>
                  <a:rPr lang="en-US" dirty="0"/>
                  <a:t> than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𝒄</m:t>
                    </m:r>
                  </m:oMath>
                </a14:m>
                <a:r>
                  <a:rPr lang="en-US" dirty="0" smtClean="0"/>
                  <a:t>.”</a:t>
                </a:r>
              </a:p>
              <a:p>
                <a:r>
                  <a:rPr lang="en-US" dirty="0" smtClean="0"/>
                  <a:t>    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𝝀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𝒂𝒃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𝒂𝒄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 smtClean="0"/>
                  <a:t>.</a:t>
                </a:r>
              </a:p>
              <a:p>
                <a:endParaRPr lang="en-US" b="1" dirty="0"/>
              </a:p>
              <a:p>
                <a:r>
                  <a:rPr lang="en-US" b="1" dirty="0" smtClean="0"/>
                  <a:t>New relative model: </a:t>
                </a:r>
                <a:endParaRPr lang="en-US" b="1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𝝀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𝒂𝒃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𝒂𝒄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𝝀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𝐚</m:t>
                                      </m:r>
                                    </m:sub>
                                  </m:sSub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𝝀</m:t>
                              </m:r>
                              <m:r>
                                <a:rPr lang="en-US" b="1" i="0" smtClean="0">
                                  <a:latin typeface="Cambria Math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𝐚</m:t>
                                      </m:r>
                                    </m:sub>
                                  </m:sSub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0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𝐚</m:t>
                                      </m:r>
                                    </m:sub>
                                  </m:sSub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1" dirty="0" smtClean="0"/>
              </a:p>
              <a:p>
                <a:endParaRPr lang="en-US" b="1" dirty="0"/>
              </a:p>
              <a:p>
                <a:r>
                  <a:rPr lang="en-US" b="1" dirty="0" smtClean="0"/>
                  <a:t>Assume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  <m:r>
                      <a:rPr lang="en-US" b="1" i="1" smtClean="0">
                        <a:latin typeface="Cambria Math"/>
                      </a:rPr>
                      <m:t>≽</m:t>
                    </m:r>
                    <m:r>
                      <a:rPr lang="en-US" b="1" i="1" smtClean="0">
                        <a:latin typeface="Cambria Math"/>
                      </a:rPr>
                      <m:t>𝝀</m:t>
                    </m:r>
                    <m:r>
                      <a:rPr lang="en-US" b="1" i="0" smtClean="0">
                        <a:latin typeface="Cambria Math"/>
                      </a:rPr>
                      <m:t>𝐈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038597"/>
                <a:ext cx="6276607" cy="2796278"/>
              </a:xfrm>
              <a:prstGeom prst="rect">
                <a:avLst/>
              </a:prstGeom>
              <a:blipFill rotWithShape="1">
                <a:blip r:embed="rId12"/>
                <a:stretch>
                  <a:fillRect l="-777" t="-1089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5867400" y="3429000"/>
            <a:ext cx="2590800" cy="2590800"/>
            <a:chOff x="5867400" y="3429000"/>
            <a:chExt cx="2590800" cy="2590800"/>
          </a:xfrm>
        </p:grpSpPr>
        <p:sp>
          <p:nvSpPr>
            <p:cNvPr id="52" name="Oval 51"/>
            <p:cNvSpPr/>
            <p:nvPr/>
          </p:nvSpPr>
          <p:spPr>
            <a:xfrm>
              <a:off x="6096000" y="4114800"/>
              <a:ext cx="2133600" cy="1137829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6096000" y="3657600"/>
              <a:ext cx="2133600" cy="2133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6858000" y="5218176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6729984" y="4928616"/>
                  <a:ext cx="3415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𝑎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984" y="4928616"/>
                  <a:ext cx="341504" cy="3077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/>
            <p:cNvSpPr/>
            <p:nvPr/>
          </p:nvSpPr>
          <p:spPr>
            <a:xfrm>
              <a:off x="7391400" y="5205984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7391400" y="5181600"/>
                  <a:ext cx="32342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𝑐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5181600"/>
                  <a:ext cx="323422" cy="307777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Oval 57"/>
            <p:cNvSpPr/>
            <p:nvPr/>
          </p:nvSpPr>
          <p:spPr>
            <a:xfrm>
              <a:off x="6679223" y="5167136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6477000" y="5181600"/>
                  <a:ext cx="33451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/>
                          </a:rPr>
                          <m:t>𝑏</m:t>
                        </m:r>
                      </m:oMath>
                    </m:oMathPara>
                  </a14:m>
                  <a:endParaRPr lang="en-US" sz="1400" i="1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5181600"/>
                  <a:ext cx="334515" cy="307777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Arrow Connector 59"/>
            <p:cNvCxnSpPr/>
            <p:nvPr/>
          </p:nvCxnSpPr>
          <p:spPr>
            <a:xfrm>
              <a:off x="7162800" y="3429000"/>
              <a:ext cx="0" cy="259080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7162800" y="3352800"/>
              <a:ext cx="0" cy="259080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6248400" y="4150844"/>
              <a:ext cx="1981200" cy="1101786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7391400" y="4136207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7391400" y="4111823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′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4111823"/>
                  <a:ext cx="364202" cy="307777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/>
            <p:cNvSpPr/>
            <p:nvPr/>
          </p:nvSpPr>
          <p:spPr>
            <a:xfrm>
              <a:off x="6679223" y="409735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6477000" y="4111823"/>
                  <a:ext cx="3770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/>
                          </a:rPr>
                          <m:t>𝑏</m:t>
                        </m:r>
                        <m:r>
                          <a:rPr lang="en-US" sz="1400" b="0" i="1" dirty="0" smtClean="0">
                            <a:latin typeface="Cambria Math"/>
                          </a:rPr>
                          <m:t>′</m:t>
                        </m:r>
                      </m:oMath>
                    </m:oMathPara>
                  </a14:m>
                  <a:endParaRPr lang="en-US" sz="1400" i="1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4111823"/>
                  <a:ext cx="377026" cy="307777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Connector 3"/>
          <p:cNvCxnSpPr/>
          <p:nvPr/>
        </p:nvCxnSpPr>
        <p:spPr>
          <a:xfrm>
            <a:off x="3505200" y="3621024"/>
            <a:ext cx="762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www4d.wolframalpha.com/Calculate/MSP/MSP87019ecf5eib7hb588300004d9h93fc762704f1?MSPStoreType=image/gif&amp;s=40&amp;w=300&amp;h=30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81449"/>
            <a:ext cx="15240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4d.wolframalpha.com/Calculate/MSP/MSP260019ecf2a99c0e81100000154ih0ei925a80h7?MSPStoreType=image/gif&amp;s=51&amp;w=300&amp;h=30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/>
          <a:stretch/>
        </p:blipFill>
        <p:spPr bwMode="auto">
          <a:xfrm>
            <a:off x="4111752" y="3981449"/>
            <a:ext cx="1233302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/>
          <p:cNvSpPr/>
          <p:nvPr/>
        </p:nvSpPr>
        <p:spPr>
          <a:xfrm>
            <a:off x="4343400" y="5178104"/>
            <a:ext cx="152400" cy="1431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67200" y="5321284"/>
                <a:ext cx="3618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321284"/>
                <a:ext cx="361894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3738028" y="5178104"/>
            <a:ext cx="152400" cy="1431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583514" y="5321284"/>
                <a:ext cx="378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514" y="5321284"/>
                <a:ext cx="378886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295587" y="3440668"/>
                <a:ext cx="7873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𝑲</m:t>
                    </m:r>
                    <m:r>
                      <a:rPr lang="en-US" b="1" i="1">
                        <a:latin typeface="Cambria Math"/>
                      </a:rPr>
                      <m:t>≽</m:t>
                    </m:r>
                  </m:oMath>
                </a14:m>
                <a:r>
                  <a:rPr lang="en-US" dirty="0" smtClean="0"/>
                  <a:t> 0</a:t>
                </a:r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587" y="3440668"/>
                <a:ext cx="787395" cy="369332"/>
              </a:xfrm>
              <a:prstGeom prst="rect">
                <a:avLst/>
              </a:prstGeom>
              <a:blipFill rotWithShape="1">
                <a:blip r:embed="rId22"/>
                <a:stretch>
                  <a:fillRect t="-8197" r="-542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7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</a:t>
            </a:r>
            <a:br>
              <a:rPr lang="en-US" dirty="0" smtClean="0"/>
            </a:br>
            <a:r>
              <a:rPr lang="en-US" dirty="0" smtClean="0"/>
              <a:t>Model FITTING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Fitting best relative model is </a:t>
                </a:r>
                <a:r>
                  <a:rPr lang="en-US" dirty="0"/>
                  <a:t>not </a:t>
                </a:r>
                <a:r>
                  <a:rPr lang="en-US" dirty="0">
                    <a:solidFill>
                      <a:srgbClr val="C00000"/>
                    </a:solidFill>
                  </a:rPr>
                  <a:t>convex optimization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. :(</a:t>
                </a:r>
              </a:p>
              <a:p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However, say that the true probability distribution fits our model, i.e., there exists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/>
                      </a:rPr>
                      <m:t>≽</m:t>
                    </m:r>
                    <m:r>
                      <a:rPr lang="en-US" b="1" i="1" smtClean="0">
                        <a:latin typeface="Cambria Math"/>
                      </a:rPr>
                      <m:t>𝟎</m:t>
                    </m:r>
                  </m:oMath>
                </a14:m>
                <a:r>
                  <a:rPr lang="en-US" dirty="0" smtClean="0"/>
                  <a:t> (with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𝒊𝒊</m:t>
                        </m:r>
                      </m:sub>
                      <m:sup>
                        <m:r>
                          <a:rPr lang="en-US" b="1" i="0" smtClean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𝟏</m:t>
                    </m:r>
                  </m:oMath>
                </a14:m>
                <a:r>
                  <a:rPr lang="en-US" dirty="0" smtClean="0"/>
                  <a:t>) such that: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𝒃𝒄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𝒂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</a:rPr>
                            <m:t>𝝀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𝟐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𝟐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𝒂𝒄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𝝀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𝟒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𝟐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𝒂𝒃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𝟐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𝒂𝒄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r>
                  <a:rPr lang="en-US" u="sng" dirty="0" smtClean="0">
                    <a:solidFill>
                      <a:schemeClr val="tx2"/>
                    </a:solidFill>
                  </a:rPr>
                  <a:t>Theorem</a:t>
                </a:r>
                <a:r>
                  <a:rPr lang="en-US" dirty="0" smtClean="0"/>
                  <a:t>: For any dist.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𝝆</m:t>
                    </m:r>
                  </m:oMath>
                </a14:m>
                <a:r>
                  <a:rPr lang="en-US" dirty="0" smtClean="0"/>
                  <a:t> over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1" i="1" smtClean="0">
                        <a:latin typeface="Cambria Math"/>
                      </a:rPr>
                      <m:t>,</m:t>
                    </m:r>
                    <m:r>
                      <a:rPr lang="en-US" b="1" i="1" smtClean="0">
                        <a:latin typeface="Cambria Math"/>
                      </a:rPr>
                      <m:t>𝒃</m:t>
                    </m:r>
                    <m:r>
                      <a:rPr lang="en-US" b="1" i="1" smtClean="0">
                        <a:latin typeface="Cambria Math"/>
                      </a:rPr>
                      <m:t>,</m:t>
                    </m:r>
                    <m:r>
                      <a:rPr lang="en-US" b="1" i="1" smtClean="0">
                        <a:latin typeface="Cambria Math"/>
                      </a:rPr>
                      <m:t>𝒄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𝒏</m:t>
                    </m:r>
                  </m:oMath>
                </a14:m>
                <a:r>
                  <a:rPr lang="en-US" dirty="0" smtClean="0"/>
                  <a:t>, (given sufficient data) with high probability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stochastic gradient descent </a:t>
                </a:r>
                <a:r>
                  <a:rPr lang="en-US" dirty="0" smtClean="0"/>
                  <a:t>will find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  <m:r>
                      <a:rPr lang="en-US" i="1">
                        <a:latin typeface="Cambria Math"/>
                      </a:rPr>
                      <m:t>≽</m:t>
                    </m:r>
                    <m:r>
                      <a:rPr lang="en-US" i="1">
                        <a:latin typeface="Cambria Math"/>
                      </a:rPr>
                      <m:t>𝟎</m:t>
                    </m:r>
                  </m:oMath>
                </a14:m>
                <a:r>
                  <a:rPr lang="en-US" dirty="0"/>
                  <a:t> (with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𝒊𝒊</m:t>
                        </m:r>
                      </m:sub>
                      <m:sup/>
                    </m:sSubSup>
                    <m:r>
                      <a:rPr lang="en-US" b="1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𝟏</m:t>
                    </m:r>
                  </m:oMath>
                </a14:m>
                <a:r>
                  <a:rPr lang="en-US" dirty="0"/>
                  <a:t>) </a:t>
                </a:r>
                <a:r>
                  <a:rPr lang="en-US" dirty="0" smtClean="0"/>
                  <a:t>satisfying,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1" i="1" smtClean="0">
                              <a:latin typeface="Cambria Math"/>
                            </a:rPr>
                            <m:t>E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𝒂𝒃𝒄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∼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𝝀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𝒂𝒄</m:t>
                                      </m:r>
                                    </m:sub>
                                    <m:sup/>
                                  </m:sSubSup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𝝀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𝒂𝒃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𝒂𝒄</m:t>
                                      </m:r>
                                    </m:sub>
                                    <m:sup/>
                                  </m:sSubSup>
                                </m:den>
                              </m:f>
                              <m:r>
                                <a:rPr lang="en-US" b="1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𝝀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𝒂𝒄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𝝀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𝒂𝒃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𝟐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𝒂𝒄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≤</m:t>
                      </m:r>
                      <m:r>
                        <a:rPr lang="en-US" b="1" i="1" smtClean="0">
                          <a:latin typeface="Cambria Math"/>
                        </a:rPr>
                        <m:t>𝝐</m:t>
                      </m:r>
                      <m:r>
                        <a:rPr lang="en-US" b="1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00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6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question?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7620000" cy="4373563"/>
          </a:xfrm>
        </p:spPr>
        <p:txBody>
          <a:bodyPr/>
          <a:lstStyle/>
          <a:p>
            <a:r>
              <a:rPr lang="en-US" dirty="0" smtClean="0"/>
              <a:t>Say we have “figured out” it’s a small white dog and </a:t>
            </a:r>
            <a:br>
              <a:rPr lang="en-US" dirty="0" smtClean="0"/>
            </a:br>
            <a:r>
              <a:rPr lang="en-US" dirty="0" smtClean="0"/>
              <a:t>we want to know how furry it is.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2286000"/>
            <a:ext cx="3886200" cy="383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2286000"/>
            <a:ext cx="3886200" cy="383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C:\data\dogs\Bichon_F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3103851"/>
            <a:ext cx="980911" cy="9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09" y="4904508"/>
            <a:ext cx="1077191" cy="103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:\data\dogs\Bull_Terri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4" y="4918364"/>
            <a:ext cx="1007772" cy="9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data\dogs\Bichon_F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62" y="3103851"/>
            <a:ext cx="980911" cy="9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7" name="Picture 21" descr="C:\data\dogs\Pul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35" y="4923928"/>
            <a:ext cx="1022627" cy="9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C:\data\dogs\Point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23926"/>
            <a:ext cx="1001978" cy="9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5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5868" r="17081" b="47066"/>
          <a:stretch/>
        </p:blipFill>
        <p:spPr bwMode="auto">
          <a:xfrm>
            <a:off x="1258695" y="2057400"/>
            <a:ext cx="874905" cy="87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http://t3.gstatic.com/images?q=tbn:ANd9GcQN_fU502T7sUe6dAvZAm2peDuEzSRqzMNg8sAM_gkwf2yEunMC6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9362" r="8573" b="37574"/>
          <a:stretch/>
        </p:blipFill>
        <p:spPr bwMode="auto">
          <a:xfrm>
            <a:off x="6858000" y="1981200"/>
            <a:ext cx="874905" cy="8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1" descr="image00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97" b="2532"/>
          <a:stretch/>
        </p:blipFill>
        <p:spPr bwMode="auto">
          <a:xfrm>
            <a:off x="-8660" y="228600"/>
            <a:ext cx="937161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7010400"/>
            <a:ext cx="2268537" cy="9601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400" y="94183200"/>
            <a:ext cx="1219200" cy="662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9144000" cy="4373563"/>
          </a:xfrm>
        </p:spPr>
        <p:txBody>
          <a:bodyPr>
            <a:normAutofit/>
          </a:bodyPr>
          <a:lstStyle/>
          <a:p>
            <a:r>
              <a:rPr lang="en-US" dirty="0" smtClean="0"/>
              <a:t>Multidimensional scaling and matrix completion […]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How similar are A and B? How does person A rate item B?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Triple-based multidimensional scaling (</a:t>
            </a:r>
            <a:r>
              <a:rPr lang="en-US" dirty="0" err="1" smtClean="0"/>
              <a:t>nonadaptive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tx2"/>
                </a:solidFill>
              </a:rPr>
              <a:t>[</a:t>
            </a:r>
            <a:r>
              <a:rPr lang="en-US" dirty="0" err="1" smtClean="0">
                <a:solidFill>
                  <a:schemeClr val="tx2"/>
                </a:solidFill>
              </a:rPr>
              <a:t>AgarwalWillsCaytonLanckrietKriegmanBelongie</a:t>
            </a:r>
            <a:r>
              <a:rPr lang="en-US" dirty="0" smtClean="0">
                <a:solidFill>
                  <a:schemeClr val="tx2"/>
                </a:solidFill>
              </a:rPr>
              <a:t> ‘07]</a:t>
            </a:r>
          </a:p>
          <a:p>
            <a:r>
              <a:rPr lang="en-US" dirty="0"/>
              <a:t>Crowd-based visual search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/>
              <a:t>Visipedia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[</a:t>
            </a:r>
            <a:r>
              <a:rPr lang="en-US" dirty="0" err="1">
                <a:solidFill>
                  <a:schemeClr val="tx2"/>
                </a:solidFill>
              </a:rPr>
              <a:t>WelinderBransonBelongiePerona</a:t>
            </a:r>
            <a:r>
              <a:rPr lang="en-US" dirty="0">
                <a:solidFill>
                  <a:schemeClr val="tx2"/>
                </a:solidFill>
              </a:rPr>
              <a:t> ’10]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(requires domain-specific features)</a:t>
            </a:r>
          </a:p>
          <a:p>
            <a:r>
              <a:rPr lang="en-US" dirty="0" smtClean="0"/>
              <a:t>Content-based image retrieval […]</a:t>
            </a:r>
          </a:p>
          <a:p>
            <a:r>
              <a:rPr lang="en-US" dirty="0" smtClean="0"/>
              <a:t>Collaborative </a:t>
            </a:r>
            <a:r>
              <a:rPr lang="en-US" dirty="0"/>
              <a:t>filtering […]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SKep5Y4tfdNbwXetwMrb_F4yDotb930L3e9akD6ET476m3bED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2012"/>
          <a:stretch/>
        </p:blipFill>
        <p:spPr bwMode="auto">
          <a:xfrm>
            <a:off x="7620000" y="2895600"/>
            <a:ext cx="384230" cy="4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lags_pca.pdf - Adobe Reader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0"/>
            <a:ext cx="8902249" cy="36418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0720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t3.gstatic.com/images?q=tbn:ANd9GcRONVdwRx2O1tnXEnIHf4jnGN9hlKIydT6dcfx1j4BTtkcu-9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25129"/>
            <a:ext cx="3375918" cy="281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78237" y="3445835"/>
            <a:ext cx="5360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# problem domains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1000" y="4419600"/>
            <a:ext cx="8305799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Each domain requires expertise in </a:t>
            </a:r>
            <a:r>
              <a:rPr lang="en-US" sz="3200" b="1" dirty="0">
                <a:solidFill>
                  <a:schemeClr val="tx1"/>
                </a:solidFill>
              </a:rPr>
              <a:t>the form of specific </a:t>
            </a:r>
            <a:r>
              <a:rPr lang="en-US" sz="3200" b="1" dirty="0" smtClean="0">
                <a:solidFill>
                  <a:schemeClr val="tx1"/>
                </a:solidFill>
              </a:rPr>
              <a:t>features/kernel.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adum\AppData\Local\Microsoft\Windows\Temporary Internet Files\Content.IE5\FPC6ZZFP\MC900441321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169763"/>
            <a:ext cx="1344837" cy="13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8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0" b="4627"/>
          <a:stretch/>
        </p:blipFill>
        <p:spPr bwMode="auto">
          <a:xfrm>
            <a:off x="358587" y="-17929"/>
            <a:ext cx="8328213" cy="70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8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fault[1]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16825" r="52579" b="6576"/>
          <a:stretch/>
        </p:blipFill>
        <p:spPr>
          <a:xfrm>
            <a:off x="1524000" y="2514600"/>
            <a:ext cx="2788110" cy="3962400"/>
          </a:xfrm>
          <a:prstGeom prst="rect">
            <a:avLst/>
          </a:prstGeom>
        </p:spPr>
      </p:pic>
      <p:pic>
        <p:nvPicPr>
          <p:cNvPr id="4" name="Picture 3" descr="default[1]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16825" r="17631" b="6576"/>
          <a:stretch/>
        </p:blipFill>
        <p:spPr>
          <a:xfrm>
            <a:off x="1841205" y="2514600"/>
            <a:ext cx="2581332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6092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20000" cy="4373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20 Questions metric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Random object is chosen secretly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System asks 20 questions and then ranks objects in terms of likelihood</a:t>
            </a:r>
          </a:p>
          <a:p>
            <a:r>
              <a:rPr lang="en-US" sz="1600" dirty="0" smtClean="0"/>
              <a:t>Dataset: 75 ties+75 tiles+75 flags</a:t>
            </a:r>
          </a:p>
          <a:p>
            <a:endParaRPr lang="en-US" sz="16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600" dirty="0"/>
          </a:p>
        </p:txBody>
      </p:sp>
      <p:pic>
        <p:nvPicPr>
          <p:cNvPr id="8" name="Picture 7" descr="default[1]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16825" r="52579" b="6576"/>
          <a:stretch/>
        </p:blipFill>
        <p:spPr>
          <a:xfrm>
            <a:off x="4422537" y="2514600"/>
            <a:ext cx="278811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438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evaluation:</a:t>
            </a:r>
            <a:br>
              <a:rPr lang="en-US" dirty="0" smtClean="0"/>
            </a:br>
            <a:r>
              <a:rPr lang="en-US" dirty="0" smtClean="0"/>
              <a:t>Using Kernel</a:t>
            </a:r>
            <a:endParaRPr lang="en-US" dirty="0"/>
          </a:p>
        </p:txBody>
      </p:sp>
      <p:pic>
        <p:nvPicPr>
          <p:cNvPr id="4" name="Content Placeholder 3" descr="sim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t="37982" r="7734" b="11004"/>
          <a:stretch/>
        </p:blipFill>
        <p:spPr>
          <a:xfrm>
            <a:off x="2057400" y="1981200"/>
            <a:ext cx="5047488" cy="2231136"/>
          </a:xfrm>
        </p:spPr>
      </p:pic>
    </p:spTree>
    <p:extLst>
      <p:ext uri="{BB962C8B-B14F-4D97-AF65-F5344CB8AC3E}">
        <p14:creationId xmlns:p14="http://schemas.microsoft.com/office/powerpoint/2010/main" val="8385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image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200" y="539999"/>
            <a:ext cx="8427600" cy="58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3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1" y="642961"/>
            <a:ext cx="2787502" cy="549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463" y="414668"/>
            <a:ext cx="2876137" cy="57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image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1400" y="-244856"/>
            <a:ext cx="320653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0" y="414668"/>
            <a:ext cx="2876137" cy="57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image0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14668"/>
            <a:ext cx="2876137" cy="57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image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5200" y="-244856"/>
            <a:ext cx="320653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633" y="414360"/>
            <a:ext cx="8991600" cy="191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0633" y="6041644"/>
            <a:ext cx="8991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43200" y="-457200"/>
            <a:ext cx="381000" cy="7696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91200" y="-457200"/>
            <a:ext cx="381000" cy="7696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28566" y="606055"/>
            <a:ext cx="152401" cy="5816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9494" y="606055"/>
            <a:ext cx="152401" cy="5816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Takes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any set</a:t>
                </a:r>
                <a:r>
                  <a:rPr lang="en-US" b="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dirty="0" smtClean="0"/>
                  <a:t>of images as input.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Farms out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adaptive queries </a:t>
                </a:r>
                <a:r>
                  <a:rPr lang="en-US" dirty="0" smtClean="0"/>
                  <a:t>to </a:t>
                </a:r>
                <a:r>
                  <a:rPr lang="en-US" dirty="0" err="1" smtClean="0"/>
                  <a:t>turkers</a:t>
                </a:r>
                <a:r>
                  <a:rPr lang="en-US" dirty="0" smtClean="0"/>
                  <a:t>, in rounds.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Fits data to an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embedding</a:t>
                </a:r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𝒅</m:t>
                    </m:r>
                  </m:oMath>
                </a14:m>
                <a:r>
                  <a:rPr lang="en-US" dirty="0" smtClean="0"/>
                  <a:t> dimensions.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Creates a visual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search browser</a:t>
                </a:r>
                <a:r>
                  <a:rPr lang="en-US" dirty="0" smtClean="0"/>
                  <a:t>.</a:t>
                </a:r>
              </a:p>
              <a:p>
                <a:endParaRPr lang="en-US" dirty="0" smtClean="0"/>
              </a:p>
              <a:p>
                <a:r>
                  <a:rPr lang="en-US" dirty="0"/>
                  <a:t>A</a:t>
                </a:r>
                <a:r>
                  <a:rPr lang="en-US" dirty="0" smtClean="0"/>
                  <a:t>ll for about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15₵</a:t>
                </a:r>
                <a:r>
                  <a:rPr lang="en-US" dirty="0" smtClean="0"/>
                  <a:t> per object. 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𝒏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𝟓𝟎𝟎</m:t>
                    </m:r>
                  </m:oMath>
                </a14:m>
                <a:r>
                  <a:rPr lang="en-US" dirty="0" smtClean="0"/>
                  <a:t>, costs about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 $75</a:t>
                </a:r>
                <a:r>
                  <a:rPr lang="en-US" dirty="0" smtClean="0"/>
                  <a:t>. 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Naive approach 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𝒏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𝟓𝟎𝟎</m:t>
                    </m:r>
                  </m:oMath>
                </a14:m>
                <a:r>
                  <a:rPr lang="en-US" dirty="0" smtClean="0"/>
                  <a:t> objects would cost</a:t>
                </a:r>
                <a:r>
                  <a:rPr lang="en-US" i="1" dirty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𝒏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latin typeface="Cambria Math"/>
                      </a:rPr>
                      <m:t>×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𝟎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.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𝟎𝟎𝟓</m:t>
                    </m:r>
                    <m:r>
                      <a:rPr lang="en-US" b="1" i="1" smtClean="0">
                        <a:latin typeface="Cambria Math"/>
                      </a:rPr>
                      <m:t>≈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$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𝟑𝟎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,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𝟎𝟎𝟎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00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943600" y="5846802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What we pay per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similarity assessment.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771409" y="5358245"/>
            <a:ext cx="6858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086600" y="5454134"/>
            <a:ext cx="0" cy="39266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0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15" y="3330465"/>
            <a:ext cx="5003800" cy="133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1515" y="4858434"/>
            <a:ext cx="411599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Thanks for the bonuses, I feel Good Now!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46315" y="56966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was interesting, but difficult.  I was always happy when it was a girl! </a:t>
            </a:r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614" y="1886634"/>
            <a:ext cx="5003800" cy="952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4587" y="1277034"/>
            <a:ext cx="315785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fun, getting better as i do more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71514" y="5150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Cool game...really enjoyed it...I was getting good towards the end...</a:t>
            </a:r>
            <a:r>
              <a:rPr lang="en-US" dirty="0" err="1"/>
              <a:t>lol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5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</a:t>
            </a:r>
            <a:br>
              <a:rPr lang="en-US" dirty="0" smtClean="0"/>
            </a:br>
            <a:r>
              <a:rPr lang="en-US" dirty="0" smtClean="0"/>
              <a:t>FUTURE 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Approximating the crowd kernel works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across domains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err="1" smtClean="0">
                    <a:solidFill>
                      <a:schemeClr val="tx2"/>
                    </a:solidFill>
                  </a:rPr>
                  <a:t>Adaptivity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dirty="0" smtClean="0"/>
                  <a:t>helps save $$ and improve performance.</a:t>
                </a:r>
              </a:p>
              <a:p>
                <a:r>
                  <a:rPr lang="en-US" dirty="0" smtClean="0"/>
                  <a:t>Future work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Approximate by “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machine features</a:t>
                </a:r>
                <a:r>
                  <a:rPr lang="en-US" dirty="0" smtClean="0"/>
                  <a:t>” +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humans</a:t>
                </a:r>
              </a:p>
              <a:p>
                <a:endParaRPr lang="en-US" sz="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        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𝒂𝒃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𝝓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𝝓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𝒃</m:t>
                          </m:r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𝒉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𝒉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𝒃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tx2"/>
                  </a:solidFill>
                </a:endParaRPr>
              </a:p>
              <a:p>
                <a:endParaRPr lang="en-US" dirty="0" smtClean="0"/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 smtClean="0"/>
                  <a:t>Interactive ML for solving AI-hard classification problems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00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/>
          <p:cNvSpPr/>
          <p:nvPr/>
        </p:nvSpPr>
        <p:spPr>
          <a:xfrm rot="5400000">
            <a:off x="3920832" y="2819399"/>
            <a:ext cx="381001" cy="1600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Left Brace 4"/>
          <p:cNvSpPr/>
          <p:nvPr/>
        </p:nvSpPr>
        <p:spPr>
          <a:xfrm rot="5400000">
            <a:off x="5839689" y="2847107"/>
            <a:ext cx="381003" cy="154478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133600" y="46482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ttp://65.215.1.20/faces/simp_sim4.py?instructions=110314&amp;tid=shortCut110975&amp;assignmentId=ASSIG - Windows Internet Explor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44870"/>
            <a:ext cx="6172200" cy="6866477"/>
          </a:xfrm>
        </p:spPr>
      </p:pic>
    </p:spTree>
    <p:extLst>
      <p:ext uri="{BB962C8B-B14F-4D97-AF65-F5344CB8AC3E}">
        <p14:creationId xmlns:p14="http://schemas.microsoft.com/office/powerpoint/2010/main" val="11773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Input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Database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𝒏</m:t>
                    </m:r>
                  </m:oMath>
                </a14:m>
                <a:r>
                  <a:rPr lang="en-US" dirty="0" smtClean="0"/>
                  <a:t> objects, say images.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00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5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INPUT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 descr="Amazon.com: floor tiles Tiles - Windows Internet Explorer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19201"/>
            <a:ext cx="8370970" cy="5257800"/>
          </a:xfrm>
        </p:spPr>
      </p:pic>
      <p:sp>
        <p:nvSpPr>
          <p:cNvPr id="3" name="Oval 2"/>
          <p:cNvSpPr/>
          <p:nvPr/>
        </p:nvSpPr>
        <p:spPr>
          <a:xfrm>
            <a:off x="5171209" y="2497281"/>
            <a:ext cx="533400" cy="2286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81800" y="42672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AutoShape 2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76200" y="-9604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228600" y="-8080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381000" y="-6556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533400" y="-5032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5868" r="17081" b="47066"/>
          <a:stretch/>
        </p:blipFill>
        <p:spPr bwMode="auto">
          <a:xfrm>
            <a:off x="7430893" y="5145894"/>
            <a:ext cx="874905" cy="87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://t3.gstatic.com/images?q=tbn:ANd9GcQN_fU502T7sUe6dAvZAm2peDuEzSRqzMNg8sAM_gkwf2yEunMC6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9362" r="8573" b="37574"/>
          <a:stretch/>
        </p:blipFill>
        <p:spPr bwMode="auto">
          <a:xfrm>
            <a:off x="7430893" y="3124200"/>
            <a:ext cx="874905" cy="8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3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Crowd Queries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0095" y="2983123"/>
            <a:ext cx="2515573" cy="264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1295400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Adaptively chosen</a:t>
            </a: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095" y="3035079"/>
            <a:ext cx="2515573" cy="24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2209800"/>
            <a:ext cx="3281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Randomly chosen</a:t>
            </a:r>
            <a:endParaRPr lang="en-US" sz="2800" b="1" dirty="0"/>
          </a:p>
        </p:txBody>
      </p:sp>
      <p:sp>
        <p:nvSpPr>
          <p:cNvPr id="3" name="Right Brace 2"/>
          <p:cNvSpPr/>
          <p:nvPr/>
        </p:nvSpPr>
        <p:spPr>
          <a:xfrm rot="16200000">
            <a:off x="5701505" y="8383"/>
            <a:ext cx="952500" cy="4725373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01889" y="4104620"/>
            <a:ext cx="3048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11489" y="4104620"/>
            <a:ext cx="3048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10468" y="4104620"/>
            <a:ext cx="3048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://t3.gstatic.com/images?q=tbn:ANd9GcQN_fU502T7sUe6dAvZAm2peDuEzSRqzMNg8sAM_gkwf2yEunMC6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9362" r="8573" b="37574"/>
          <a:stretch/>
        </p:blipFill>
        <p:spPr bwMode="auto">
          <a:xfrm>
            <a:off x="2847881" y="3918099"/>
            <a:ext cx="396820" cy="39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324600" cy="1371600"/>
          </a:xfrm>
        </p:spPr>
        <p:txBody>
          <a:bodyPr/>
          <a:lstStyle/>
          <a:p>
            <a:r>
              <a:rPr lang="en-US" dirty="0" smtClean="0"/>
              <a:t>3. Output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tiles_pca.pdf - Adobe Reader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143000"/>
            <a:ext cx="8572499" cy="45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51061" y="5105400"/>
                <a:ext cx="5416739" cy="938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/>
                  <a:t>e</a:t>
                </a:r>
                <a:r>
                  <a:rPr lang="en-US" sz="5400" b="0" dirty="0" smtClean="0"/>
                  <a:t>mbedding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0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5400" b="0" i="1" smtClean="0">
                            <a:latin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061" y="5105400"/>
                <a:ext cx="5416739" cy="938142"/>
              </a:xfrm>
              <a:prstGeom prst="rect">
                <a:avLst/>
              </a:prstGeom>
              <a:blipFill rotWithShape="1">
                <a:blip r:embed="rId4"/>
                <a:stretch>
                  <a:fillRect l="-6074" t="-16340" b="-39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81000" y="15240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5868" r="17081" b="47066"/>
          <a:stretch/>
        </p:blipFill>
        <p:spPr bwMode="auto">
          <a:xfrm>
            <a:off x="7848600" y="2362200"/>
            <a:ext cx="312352" cy="31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-304800"/>
            <a:ext cx="6748192" cy="4953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adum\AppData\Local\Microsoft\Windows\Temporary Internet Files\Content.IE5\FPC6ZZFP\MC90019743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3074761"/>
            <a:ext cx="838200" cy="118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6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les_neighs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26"/>
          <a:stretch/>
        </p:blipFill>
        <p:spPr>
          <a:xfrm>
            <a:off x="158270" y="1219200"/>
            <a:ext cx="8390308" cy="47243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97632" y="1066800"/>
            <a:ext cx="0" cy="502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57200" y="152718"/>
            <a:ext cx="63246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Nearest Neighbors</a:t>
            </a:r>
            <a:endParaRPr lang="en-US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5868" r="17081" b="47066"/>
          <a:stretch/>
        </p:blipFill>
        <p:spPr bwMode="auto">
          <a:xfrm>
            <a:off x="2590800" y="2438400"/>
            <a:ext cx="533399" cy="53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http://t3.gstatic.com/images?q=tbn:ANd9GcQN_fU502T7sUe6dAvZAm2peDuEzSRqzMNg8sAM_gkwf2yEunMC6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9362" r="8573" b="37574"/>
          <a:stretch/>
        </p:blipFill>
        <p:spPr bwMode="auto">
          <a:xfrm>
            <a:off x="6172200" y="1828800"/>
            <a:ext cx="533401" cy="53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ckties_pca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87" y="457200"/>
            <a:ext cx="7273413" cy="5943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6" name="Picture 5" descr="neckties_pca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87" y="609600"/>
            <a:ext cx="1679522" cy="37896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3048000" y="381000"/>
            <a:ext cx="2667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Works on any image set</a:t>
            </a:r>
            <a:endParaRPr lang="en-US" sz="2400" b="1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5868" r="17081" b="47066"/>
          <a:stretch/>
        </p:blipFill>
        <p:spPr bwMode="auto">
          <a:xfrm>
            <a:off x="806868" y="925032"/>
            <a:ext cx="379479" cy="38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http://t3.gstatic.com/images?q=tbn:ANd9GcQN_fU502T7sUe6dAvZAm2peDuEzSRqzMNg8sAM_gkwf2yEunMC6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9362" r="8573" b="37574"/>
          <a:stretch/>
        </p:blipFill>
        <p:spPr bwMode="auto">
          <a:xfrm>
            <a:off x="5420580" y="4963354"/>
            <a:ext cx="379479" cy="37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6199"/>
            <a:ext cx="5671504" cy="6251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C:\Users\adum\AppData\Local\Microsoft\Windows\Temporary Internet Files\Content.IE5\FPC6ZZFP\MC90019743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461" y="2661842"/>
            <a:ext cx="1231443" cy="17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1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12397</TotalTime>
  <Words>1574</Words>
  <Application>Microsoft Office PowerPoint</Application>
  <PresentationFormat>On-screen Show (4:3)</PresentationFormat>
  <Paragraphs>261</Paragraphs>
  <Slides>38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Essential</vt:lpstr>
      <vt:lpstr>Learning the Crowd KErnel</vt:lpstr>
      <vt:lpstr>PowerPoint Presentation</vt:lpstr>
      <vt:lpstr>PowerPoint Presentation</vt:lpstr>
      <vt:lpstr>1. Input </vt:lpstr>
      <vt:lpstr>1. INPUT </vt:lpstr>
      <vt:lpstr>2. Crowd Queries </vt:lpstr>
      <vt:lpstr>3. Output </vt:lpstr>
      <vt:lpstr>PowerPoint Presentation</vt:lpstr>
      <vt:lpstr>PowerPoint Presentation</vt:lpstr>
      <vt:lpstr>PowerPoint Presentation</vt:lpstr>
      <vt:lpstr>Lure of Adaptivity  </vt:lpstr>
      <vt:lpstr>Embeddings and kernels </vt:lpstr>
      <vt:lpstr>Embeddings and kernels </vt:lpstr>
      <vt:lpstr>Embeddings and kernels </vt:lpstr>
      <vt:lpstr>Adaptive ALGORITHM</vt:lpstr>
      <vt:lpstr>Adaptive ALGORITHM</vt:lpstr>
      <vt:lpstr>Roadmap </vt:lpstr>
      <vt:lpstr>Fit K to data </vt:lpstr>
      <vt:lpstr>PowerPoint Presentation</vt:lpstr>
      <vt:lpstr>Adaptively choosing triples</vt:lpstr>
      <vt:lpstr>Adaptively choosing triples</vt:lpstr>
      <vt:lpstr>Fit K to data </vt:lpstr>
      <vt:lpstr>Fit K to data </vt:lpstr>
      <vt:lpstr>Fit K to data </vt:lpstr>
      <vt:lpstr>Relative Model FITTING</vt:lpstr>
      <vt:lpstr>Good question? </vt:lpstr>
      <vt:lpstr>PowerPoint Presentation</vt:lpstr>
      <vt:lpstr>Related work </vt:lpstr>
      <vt:lpstr>PowerPoint Presentation</vt:lpstr>
      <vt:lpstr>PowerPoint Presentation</vt:lpstr>
      <vt:lpstr>Performance Evaluation</vt:lpstr>
      <vt:lpstr>Performance evaluation: Using Kernel</vt:lpstr>
      <vt:lpstr>PowerPoint Presentation</vt:lpstr>
      <vt:lpstr>PowerPoint Presentation</vt:lpstr>
      <vt:lpstr>THE system </vt:lpstr>
      <vt:lpstr>PowerPoint Presentation</vt:lpstr>
      <vt:lpstr>Conclusions AND FUTURE WORK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And Using the Crowd KErnel</dc:title>
  <dc:creator>Adam Tauman Kalai</dc:creator>
  <cp:lastModifiedBy>Adam Tauman Kalai</cp:lastModifiedBy>
  <cp:revision>117</cp:revision>
  <dcterms:created xsi:type="dcterms:W3CDTF">2011-02-19T17:06:54Z</dcterms:created>
  <dcterms:modified xsi:type="dcterms:W3CDTF">2011-05-24T11:36:54Z</dcterms:modified>
</cp:coreProperties>
</file>