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20"/>
  </p:notesMasterIdLst>
  <p:handoutMasterIdLst>
    <p:handoutMasterId r:id="rId21"/>
  </p:handoutMasterIdLst>
  <p:sldIdLst>
    <p:sldId id="257" r:id="rId5"/>
    <p:sldId id="261" r:id="rId6"/>
    <p:sldId id="277" r:id="rId7"/>
    <p:sldId id="262" r:id="rId8"/>
    <p:sldId id="263" r:id="rId9"/>
    <p:sldId id="271" r:id="rId10"/>
    <p:sldId id="272" r:id="rId11"/>
    <p:sldId id="273" r:id="rId12"/>
    <p:sldId id="265" r:id="rId13"/>
    <p:sldId id="274" r:id="rId14"/>
    <p:sldId id="276" r:id="rId15"/>
    <p:sldId id="264" r:id="rId16"/>
    <p:sldId id="267" r:id="rId17"/>
    <p:sldId id="269" r:id="rId18"/>
    <p:sldId id="270" r:id="rId19"/>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C283"/>
    <a:srgbClr val="CE7E5A"/>
    <a:srgbClr val="CF6A3D"/>
    <a:srgbClr val="9C42E6"/>
    <a:srgbClr val="D1943B"/>
    <a:srgbClr val="F8F57B"/>
    <a:srgbClr val="D5B953"/>
    <a:srgbClr val="B87DF3"/>
    <a:srgbClr val="F4A234"/>
    <a:srgbClr val="F7CA7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639" autoAdjust="0"/>
    <p:restoredTop sz="76167" autoAdjust="0"/>
  </p:normalViewPr>
  <p:slideViewPr>
    <p:cSldViewPr snapToGrid="0">
      <p:cViewPr varScale="1">
        <p:scale>
          <a:sx n="55" d="100"/>
          <a:sy n="55" d="100"/>
        </p:scale>
        <p:origin x="-1374" y="-90"/>
      </p:cViewPr>
      <p:guideLst>
        <p:guide orient="horz" pos="146"/>
        <p:guide orient="horz" pos="889"/>
        <p:guide orient="horz" pos="1490"/>
        <p:guide orient="horz"/>
        <p:guide orient="horz" pos="1200"/>
        <p:guide orient="horz" pos="2737"/>
        <p:guide pos="2880"/>
        <p:guide pos="24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96" d="100"/>
          <a:sy n="96" d="100"/>
        </p:scale>
        <p:origin x="-360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2008-02-20</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2008-02-20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2008-02-20 18:21</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900" kern="1200" dirty="0" smtClean="0">
                <a:solidFill>
                  <a:schemeClr val="tx1"/>
                </a:solidFill>
                <a:latin typeface="Segoe" pitchFamily="34" charset="0"/>
                <a:ea typeface="+mn-ea"/>
                <a:cs typeface="+mn-cs"/>
              </a:rPr>
              <a:t>public class </a:t>
            </a:r>
            <a:r>
              <a:rPr lang="en-US" sz="900" kern="1200" dirty="0" err="1" smtClean="0">
                <a:solidFill>
                  <a:schemeClr val="tx1"/>
                </a:solidFill>
                <a:latin typeface="Segoe" pitchFamily="34" charset="0"/>
                <a:ea typeface="+mn-ea"/>
                <a:cs typeface="+mn-cs"/>
              </a:rPr>
              <a:t>MyClass</a:t>
            </a:r>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x, y;</a:t>
            </a:r>
          </a:p>
          <a:p>
            <a:r>
              <a:rPr lang="en-US" sz="900" kern="1200" dirty="0" smtClean="0">
                <a:solidFill>
                  <a:schemeClr val="tx1"/>
                </a:solidFill>
                <a:latin typeface="Segoe" pitchFamily="34" charset="0"/>
                <a:ea typeface="+mn-ea"/>
                <a:cs typeface="+mn-cs"/>
              </a:rPr>
              <a:t>  // invariant x &lt; y;</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  public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M()</a:t>
            </a:r>
          </a:p>
          <a:p>
            <a:r>
              <a:rPr lang="en-US" sz="900" kern="1200" dirty="0" smtClean="0">
                <a:solidFill>
                  <a:schemeClr val="tx1"/>
                </a:solidFill>
                <a:latin typeface="Segoe" pitchFamily="34" charset="0"/>
                <a:ea typeface="+mn-ea"/>
                <a:cs typeface="+mn-cs"/>
              </a:rPr>
              <a:t>  {</a:t>
            </a:r>
          </a:p>
          <a:p>
            <a:r>
              <a:rPr lang="es-ES" sz="900" kern="1200" dirty="0" smtClean="0">
                <a:solidFill>
                  <a:schemeClr val="tx1"/>
                </a:solidFill>
                <a:latin typeface="Segoe" pitchFamily="34" charset="0"/>
                <a:ea typeface="+mn-ea"/>
                <a:cs typeface="+mn-cs"/>
              </a:rPr>
              <a:t>    </a:t>
            </a:r>
            <a:r>
              <a:rPr lang="es-ES" sz="900" kern="1200" dirty="0" err="1" smtClean="0">
                <a:solidFill>
                  <a:schemeClr val="tx1"/>
                </a:solidFill>
                <a:latin typeface="Segoe" pitchFamily="34" charset="0"/>
                <a:ea typeface="+mn-ea"/>
                <a:cs typeface="+mn-cs"/>
              </a:rPr>
              <a:t>int</a:t>
            </a:r>
            <a:r>
              <a:rPr lang="es-ES" sz="900" kern="1200" dirty="0" smtClean="0">
                <a:solidFill>
                  <a:schemeClr val="tx1"/>
                </a:solidFill>
                <a:latin typeface="Segoe" pitchFamily="34" charset="0"/>
                <a:ea typeface="+mn-ea"/>
                <a:cs typeface="+mn-cs"/>
              </a:rPr>
              <a:t> d = 100 / (y - x);</a:t>
            </a:r>
          </a:p>
          <a:p>
            <a:r>
              <a:rPr lang="en-US" sz="900" kern="1200" dirty="0" smtClean="0">
                <a:solidFill>
                  <a:schemeClr val="tx1"/>
                </a:solidFill>
                <a:latin typeface="Segoe" pitchFamily="34" charset="0"/>
                <a:ea typeface="+mn-ea"/>
                <a:cs typeface="+mn-cs"/>
              </a:rPr>
              <a:t>    // expose (this) {</a:t>
            </a:r>
          </a:p>
          <a:p>
            <a:r>
              <a:rPr lang="en-US" sz="900" kern="1200" dirty="0" smtClean="0">
                <a:solidFill>
                  <a:schemeClr val="tx1"/>
                </a:solidFill>
                <a:latin typeface="Segoe" pitchFamily="34" charset="0"/>
                <a:ea typeface="+mn-ea"/>
                <a:cs typeface="+mn-cs"/>
              </a:rPr>
              <a:t>      y++;</a:t>
            </a:r>
          </a:p>
          <a:p>
            <a:r>
              <a:rPr lang="en-US" sz="900" kern="1200" dirty="0" smtClean="0">
                <a:solidFill>
                  <a:schemeClr val="tx1"/>
                </a:solidFill>
                <a:latin typeface="Segoe" pitchFamily="34" charset="0"/>
                <a:ea typeface="+mn-ea"/>
                <a:cs typeface="+mn-cs"/>
              </a:rPr>
              <a:t>      x++;</a:t>
            </a:r>
          </a:p>
          <a:p>
            <a:r>
              <a:rPr lang="en-US" sz="900" kern="1200" dirty="0" smtClean="0">
                <a:solidFill>
                  <a:schemeClr val="tx1"/>
                </a:solidFill>
                <a:latin typeface="Segoe" pitchFamily="34" charset="0"/>
                <a:ea typeface="+mn-ea"/>
                <a:cs typeface="+mn-cs"/>
              </a:rPr>
              <a:t>    // }</a:t>
            </a:r>
          </a:p>
          <a:p>
            <a:r>
              <a:rPr lang="en-US" sz="900" kern="1200" dirty="0" smtClean="0">
                <a:solidFill>
                  <a:schemeClr val="tx1"/>
                </a:solidFill>
                <a:latin typeface="Segoe" pitchFamily="34" charset="0"/>
                <a:ea typeface="+mn-ea"/>
                <a:cs typeface="+mn-cs"/>
              </a:rPr>
              <a:t>    return d;</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a:t>
            </a:r>
            <a:r>
              <a:rPr lang="en-US" sz="900" kern="1200" dirty="0" err="1" smtClean="0">
                <a:solidFill>
                  <a:schemeClr val="tx1"/>
                </a:solidFill>
                <a:latin typeface="Segoe" pitchFamily="34" charset="0"/>
                <a:ea typeface="+mn-ea"/>
                <a:cs typeface="+mn-cs"/>
              </a:rPr>
              <a:t>MyClass</a:t>
            </a:r>
            <a:r>
              <a:rPr lang="en-US" sz="900" kern="1200" dirty="0" smtClean="0">
                <a:solidFill>
                  <a:schemeClr val="tx1"/>
                </a:solidFill>
                <a:latin typeface="Segoe" pitchFamily="34" charset="0"/>
                <a:ea typeface="+mn-ea"/>
                <a:cs typeface="+mn-cs"/>
              </a:rPr>
              <a:t>(</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k)</a:t>
            </a:r>
          </a:p>
          <a:p>
            <a:r>
              <a:rPr lang="en-US" sz="900" kern="1200" dirty="0" smtClean="0">
                <a:solidFill>
                  <a:schemeClr val="tx1"/>
                </a:solidFill>
                <a:latin typeface="Segoe" pitchFamily="34" charset="0"/>
                <a:ea typeface="+mn-ea"/>
                <a:cs typeface="+mn-cs"/>
              </a:rPr>
              <a:t>    // requires 0 &lt; k;</a:t>
            </a:r>
          </a:p>
          <a:p>
            <a:r>
              <a:rPr lang="en-US" sz="900" kern="1200" dirty="0" smtClean="0">
                <a:solidFill>
                  <a:schemeClr val="tx1"/>
                </a:solidFill>
                <a:latin typeface="Segoe" pitchFamily="34" charset="0"/>
                <a:ea typeface="+mn-ea"/>
                <a:cs typeface="+mn-cs"/>
              </a:rPr>
              <a:t>  { x = 0; y = k; }</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public class </a:t>
            </a:r>
            <a:r>
              <a:rPr lang="en-US" sz="900" kern="1200" dirty="0" err="1" smtClean="0">
                <a:solidFill>
                  <a:schemeClr val="tx1"/>
                </a:solidFill>
                <a:latin typeface="Segoe" pitchFamily="34" charset="0"/>
                <a:ea typeface="+mn-ea"/>
                <a:cs typeface="+mn-cs"/>
              </a:rPr>
              <a:t>SomeOtherClass</a:t>
            </a:r>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static void P(</a:t>
            </a:r>
            <a:r>
              <a:rPr lang="en-US" sz="900" kern="1200" dirty="0" err="1" smtClean="0">
                <a:solidFill>
                  <a:schemeClr val="tx1"/>
                </a:solidFill>
                <a:latin typeface="Segoe" pitchFamily="34" charset="0"/>
                <a:ea typeface="+mn-ea"/>
                <a:cs typeface="+mn-cs"/>
              </a:rPr>
              <a:t>MyClass</a:t>
            </a:r>
            <a:r>
              <a:rPr lang="en-US" sz="900" kern="1200" dirty="0" smtClean="0">
                <a:solidFill>
                  <a:schemeClr val="tx1"/>
                </a:solidFill>
                <a:latin typeface="Segoe" pitchFamily="34" charset="0"/>
                <a:ea typeface="+mn-ea"/>
                <a:cs typeface="+mn-cs"/>
              </a:rPr>
              <a:t> c) {</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c.M</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DEMO</a:t>
            </a:r>
            <a:r>
              <a:rPr lang="en-US" sz="900" kern="1200" baseline="0" dirty="0" smtClean="0">
                <a:solidFill>
                  <a:schemeClr val="tx1"/>
                </a:solidFill>
                <a:latin typeface="Segoe" pitchFamily="34" charset="0"/>
                <a:ea typeface="+mn-ea"/>
                <a:cs typeface="+mn-cs"/>
              </a:rPr>
              <a:t> 0:</a:t>
            </a:r>
          </a:p>
          <a:p>
            <a:endParaRPr lang="en-US" sz="900" kern="1200" baseline="0" dirty="0" smtClean="0">
              <a:solidFill>
                <a:schemeClr val="tx1"/>
              </a:solidFill>
              <a:latin typeface="Segoe" pitchFamily="34" charset="0"/>
              <a:ea typeface="+mn-ea"/>
              <a:cs typeface="+mn-cs"/>
            </a:endParaRPr>
          </a:p>
          <a:p>
            <a:r>
              <a:rPr lang="en-US" sz="900" kern="1200" baseline="0" dirty="0" smtClean="0">
                <a:solidFill>
                  <a:schemeClr val="tx1"/>
                </a:solidFill>
                <a:latin typeface="Segoe" pitchFamily="34" charset="0"/>
                <a:ea typeface="+mn-ea"/>
                <a:cs typeface="+mn-cs"/>
              </a:rPr>
              <a:t>0. add precondition to M:  x &lt; y</a:t>
            </a:r>
          </a:p>
          <a:p>
            <a:pPr marL="228600" indent="-228600">
              <a:buNone/>
            </a:pPr>
            <a:r>
              <a:rPr lang="en-US" sz="900" kern="1200" baseline="0" dirty="0" smtClean="0">
                <a:solidFill>
                  <a:schemeClr val="tx1"/>
                </a:solidFill>
                <a:latin typeface="Segoe" pitchFamily="34" charset="0"/>
                <a:ea typeface="+mn-ea"/>
                <a:cs typeface="+mn-cs"/>
              </a:rPr>
              <a:t>1. remove it, and add invariant x &lt; y</a:t>
            </a:r>
          </a:p>
          <a:p>
            <a:pPr marL="228600" indent="-228600">
              <a:buNone/>
            </a:pPr>
            <a:r>
              <a:rPr lang="en-US" sz="900" kern="1200" baseline="0" dirty="0" smtClean="0">
                <a:solidFill>
                  <a:schemeClr val="tx1"/>
                </a:solidFill>
                <a:latin typeface="Segoe" pitchFamily="34" charset="0"/>
                <a:ea typeface="+mn-ea"/>
                <a:cs typeface="+mn-cs"/>
              </a:rPr>
              <a:t>2. add precondition to </a:t>
            </a:r>
            <a:r>
              <a:rPr lang="en-US" sz="900" kern="1200" baseline="0" dirty="0" err="1" smtClean="0">
                <a:solidFill>
                  <a:schemeClr val="tx1"/>
                </a:solidFill>
                <a:latin typeface="Segoe" pitchFamily="34" charset="0"/>
                <a:ea typeface="+mn-ea"/>
                <a:cs typeface="+mn-cs"/>
              </a:rPr>
              <a:t>ctor</a:t>
            </a:r>
            <a:r>
              <a:rPr lang="en-US" sz="900" kern="1200" baseline="0" dirty="0" smtClean="0">
                <a:solidFill>
                  <a:schemeClr val="tx1"/>
                </a:solidFill>
                <a:latin typeface="Segoe" pitchFamily="34" charset="0"/>
                <a:ea typeface="+mn-ea"/>
                <a:cs typeface="+mn-cs"/>
              </a:rPr>
              <a:t>:  0 &lt; k</a:t>
            </a:r>
          </a:p>
          <a:p>
            <a:pPr marL="228600" indent="-228600">
              <a:buNone/>
            </a:pPr>
            <a:r>
              <a:rPr lang="en-US" sz="900" kern="1200" baseline="0" dirty="0" smtClean="0">
                <a:solidFill>
                  <a:schemeClr val="tx1"/>
                </a:solidFill>
                <a:latin typeface="Segoe" pitchFamily="34" charset="0"/>
                <a:ea typeface="+mn-ea"/>
                <a:cs typeface="+mn-cs"/>
              </a:rPr>
              <a:t>3. reverse order of x++/y++ (inv is temporarily violated)</a:t>
            </a:r>
          </a:p>
          <a:p>
            <a:pPr marL="228600" indent="-228600">
              <a:buNone/>
            </a:pPr>
            <a:r>
              <a:rPr lang="en-US" sz="900" kern="1200" baseline="0" dirty="0" smtClean="0">
                <a:solidFill>
                  <a:schemeClr val="tx1"/>
                </a:solidFill>
                <a:latin typeface="Segoe" pitchFamily="34" charset="0"/>
                <a:ea typeface="+mn-ea"/>
                <a:cs typeface="+mn-cs"/>
              </a:rPr>
              <a:t>4. add call to </a:t>
            </a:r>
            <a:r>
              <a:rPr lang="en-US" sz="900" kern="1200" baseline="0" dirty="0" err="1" smtClean="0">
                <a:solidFill>
                  <a:schemeClr val="tx1"/>
                </a:solidFill>
                <a:latin typeface="Segoe" pitchFamily="34" charset="0"/>
                <a:ea typeface="+mn-ea"/>
                <a:cs typeface="+mn-cs"/>
              </a:rPr>
              <a:t>SomeOtherClass.P</a:t>
            </a:r>
            <a:r>
              <a:rPr lang="en-US" sz="900" kern="1200" baseline="0" dirty="0" smtClean="0">
                <a:solidFill>
                  <a:schemeClr val="tx1"/>
                </a:solidFill>
                <a:latin typeface="Segoe" pitchFamily="34" charset="0"/>
                <a:ea typeface="+mn-ea"/>
                <a:cs typeface="+mn-cs"/>
              </a:rPr>
              <a:t>(this)</a:t>
            </a:r>
          </a:p>
          <a:p>
            <a:pPr marL="228600" indent="-228600">
              <a:buNone/>
            </a:pPr>
            <a:r>
              <a:rPr lang="en-US" sz="900" kern="1200" baseline="0" dirty="0" smtClean="0">
                <a:solidFill>
                  <a:schemeClr val="tx1"/>
                </a:solidFill>
                <a:latin typeface="Segoe" pitchFamily="34" charset="0"/>
                <a:ea typeface="+mn-ea"/>
                <a:cs typeface="+mn-cs"/>
              </a:rPr>
              <a:t>5. undo (3) and (4)</a:t>
            </a:r>
          </a:p>
          <a:p>
            <a:pPr marL="228600" indent="-228600">
              <a:buNone/>
            </a:pPr>
            <a:endParaRPr lang="en-US" sz="900" kern="1200" dirty="0" smtClean="0">
              <a:solidFill>
                <a:schemeClr val="tx1"/>
              </a:solidFill>
              <a:latin typeface="Segoe" pitchFamily="34" charset="0"/>
              <a:ea typeface="+mn-ea"/>
              <a:cs typeface="+mn-cs"/>
            </a:endParaRPr>
          </a:p>
        </p:txBody>
      </p:sp>
      <p:sp>
        <p:nvSpPr>
          <p:cNvPr id="4" name="Slide Number Placeholder 3"/>
          <p:cNvSpPr>
            <a:spLocks noGrp="1"/>
          </p:cNvSpPr>
          <p:nvPr>
            <p:ph type="sldNum" sz="quarter" idx="10"/>
          </p:nvPr>
        </p:nvSpPr>
        <p:spPr/>
        <p:txBody>
          <a:bodyPr/>
          <a:lstStyle/>
          <a:p>
            <a:fld id="{8B263312-38AA-4E1E-B2B5-0F8F122B24FE}"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DEMO 1:</a:t>
            </a:r>
          </a:p>
          <a:p>
            <a:endParaRPr lang="en-US" dirty="0" smtClean="0"/>
          </a:p>
          <a:p>
            <a:r>
              <a:rPr lang="en-US" dirty="0" smtClean="0"/>
              <a:t>0. add expose statement</a:t>
            </a:r>
          </a:p>
          <a:p>
            <a:r>
              <a:rPr lang="en-US" dirty="0" smtClean="0"/>
              <a:t>1.</a:t>
            </a:r>
            <a:r>
              <a:rPr lang="en-US" baseline="0" dirty="0" smtClean="0"/>
              <a:t> add call to P (results in precondition violation – explain default preconditions)</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900" kern="1200" dirty="0" smtClean="0">
                <a:solidFill>
                  <a:schemeClr val="tx1"/>
                </a:solidFill>
                <a:latin typeface="Segoe" pitchFamily="34" charset="0"/>
                <a:ea typeface="+mn-ea"/>
                <a:cs typeface="+mn-cs"/>
              </a:rPr>
              <a:t>public class </a:t>
            </a:r>
            <a:r>
              <a:rPr lang="en-US" sz="900" kern="1200" dirty="0" err="1" smtClean="0">
                <a:solidFill>
                  <a:schemeClr val="tx1"/>
                </a:solidFill>
                <a:latin typeface="Segoe" pitchFamily="34" charset="0"/>
                <a:ea typeface="+mn-ea"/>
                <a:cs typeface="+mn-cs"/>
              </a:rPr>
              <a:t>Superclass</a:t>
            </a:r>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protected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x, y;</a:t>
            </a:r>
          </a:p>
          <a:p>
            <a:r>
              <a:rPr lang="en-US" sz="900" kern="1200" dirty="0" smtClean="0">
                <a:solidFill>
                  <a:schemeClr val="tx1"/>
                </a:solidFill>
                <a:latin typeface="Segoe" pitchFamily="34" charset="0"/>
                <a:ea typeface="+mn-ea"/>
                <a:cs typeface="+mn-cs"/>
              </a:rPr>
              <a:t>  invariant x &lt; y;</a:t>
            </a:r>
          </a:p>
          <a:p>
            <a:r>
              <a:rPr lang="fr-FR" sz="900" kern="1200" dirty="0" smtClean="0">
                <a:solidFill>
                  <a:schemeClr val="tx1"/>
                </a:solidFill>
                <a:latin typeface="Segoe" pitchFamily="34" charset="0"/>
                <a:ea typeface="+mn-ea"/>
                <a:cs typeface="+mn-cs"/>
              </a:rPr>
              <a:t>  public </a:t>
            </a:r>
            <a:r>
              <a:rPr lang="fr-FR" sz="900" kern="1200" dirty="0" err="1" smtClean="0">
                <a:solidFill>
                  <a:schemeClr val="tx1"/>
                </a:solidFill>
                <a:latin typeface="Segoe" pitchFamily="34" charset="0"/>
                <a:ea typeface="+mn-ea"/>
                <a:cs typeface="+mn-cs"/>
              </a:rPr>
              <a:t>Superclass</a:t>
            </a:r>
            <a:r>
              <a:rPr lang="fr-FR" sz="900" kern="1200" dirty="0" smtClean="0">
                <a:solidFill>
                  <a:schemeClr val="tx1"/>
                </a:solidFill>
                <a:latin typeface="Segoe" pitchFamily="34" charset="0"/>
                <a:ea typeface="+mn-ea"/>
                <a:cs typeface="+mn-cs"/>
              </a:rPr>
              <a:t>() { x = 0; y = 10; }</a:t>
            </a:r>
          </a:p>
          <a:p>
            <a:r>
              <a:rPr lang="en-US" sz="900" kern="1200" dirty="0" smtClean="0">
                <a:solidFill>
                  <a:schemeClr val="tx1"/>
                </a:solidFill>
                <a:latin typeface="Segoe" pitchFamily="34" charset="0"/>
                <a:ea typeface="+mn-ea"/>
                <a:cs typeface="+mn-cs"/>
              </a:rPr>
              <a:t>  public virtual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M() {</a:t>
            </a:r>
          </a:p>
          <a:p>
            <a:r>
              <a:rPr lang="es-ES" sz="900" kern="1200" dirty="0" smtClean="0">
                <a:solidFill>
                  <a:schemeClr val="tx1"/>
                </a:solidFill>
                <a:latin typeface="Segoe" pitchFamily="34" charset="0"/>
                <a:ea typeface="+mn-ea"/>
                <a:cs typeface="+mn-cs"/>
              </a:rPr>
              <a:t>    </a:t>
            </a:r>
            <a:r>
              <a:rPr lang="es-ES" sz="900" kern="1200" dirty="0" err="1" smtClean="0">
                <a:solidFill>
                  <a:schemeClr val="tx1"/>
                </a:solidFill>
                <a:latin typeface="Segoe" pitchFamily="34" charset="0"/>
                <a:ea typeface="+mn-ea"/>
                <a:cs typeface="+mn-cs"/>
              </a:rPr>
              <a:t>int</a:t>
            </a:r>
            <a:r>
              <a:rPr lang="es-ES" sz="900" kern="1200" dirty="0" smtClean="0">
                <a:solidFill>
                  <a:schemeClr val="tx1"/>
                </a:solidFill>
                <a:latin typeface="Segoe" pitchFamily="34" charset="0"/>
                <a:ea typeface="+mn-ea"/>
                <a:cs typeface="+mn-cs"/>
              </a:rPr>
              <a:t> d = 100 / (y - x);</a:t>
            </a:r>
          </a:p>
          <a:p>
            <a:r>
              <a:rPr lang="en-US" sz="900" kern="1200" dirty="0" smtClean="0">
                <a:solidFill>
                  <a:schemeClr val="tx1"/>
                </a:solidFill>
                <a:latin typeface="Segoe" pitchFamily="34" charset="0"/>
                <a:ea typeface="+mn-ea"/>
                <a:cs typeface="+mn-cs"/>
              </a:rPr>
              <a:t>    y++; x++;</a:t>
            </a:r>
          </a:p>
          <a:p>
            <a:r>
              <a:rPr lang="en-US" sz="900" kern="1200" dirty="0" smtClean="0">
                <a:solidFill>
                  <a:schemeClr val="tx1"/>
                </a:solidFill>
                <a:latin typeface="Segoe" pitchFamily="34" charset="0"/>
                <a:ea typeface="+mn-ea"/>
                <a:cs typeface="+mn-cs"/>
              </a:rPr>
              <a:t>    return d;</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public class Subclass : </a:t>
            </a:r>
            <a:r>
              <a:rPr lang="en-US" sz="900" kern="1200" dirty="0" err="1" smtClean="0">
                <a:solidFill>
                  <a:schemeClr val="tx1"/>
                </a:solidFill>
                <a:latin typeface="Segoe" pitchFamily="34" charset="0"/>
                <a:ea typeface="+mn-ea"/>
                <a:cs typeface="+mn-cs"/>
              </a:rPr>
              <a:t>Superclass</a:t>
            </a:r>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z;</a:t>
            </a:r>
          </a:p>
          <a:p>
            <a:r>
              <a:rPr lang="en-US" sz="900" kern="1200" dirty="0" smtClean="0">
                <a:solidFill>
                  <a:schemeClr val="tx1"/>
                </a:solidFill>
                <a:latin typeface="Segoe" pitchFamily="34" charset="0"/>
                <a:ea typeface="+mn-ea"/>
                <a:cs typeface="+mn-cs"/>
              </a:rPr>
              <a:t>  invariant z &lt; 8;</a:t>
            </a:r>
          </a:p>
          <a:p>
            <a:r>
              <a:rPr lang="en-US" sz="900" kern="1200" dirty="0" smtClean="0">
                <a:solidFill>
                  <a:schemeClr val="tx1"/>
                </a:solidFill>
                <a:latin typeface="Segoe" pitchFamily="34" charset="0"/>
                <a:ea typeface="+mn-ea"/>
                <a:cs typeface="+mn-cs"/>
              </a:rPr>
              <a:t>  public override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M() {</a:t>
            </a:r>
          </a:p>
          <a:p>
            <a:r>
              <a:rPr lang="en-US" sz="900" kern="1200" dirty="0" smtClean="0">
                <a:solidFill>
                  <a:schemeClr val="tx1"/>
                </a:solidFill>
                <a:latin typeface="Segoe" pitchFamily="34" charset="0"/>
                <a:ea typeface="+mn-ea"/>
                <a:cs typeface="+mn-cs"/>
              </a:rPr>
              <a:t>    expose ((</a:t>
            </a:r>
            <a:r>
              <a:rPr lang="en-US" sz="900" kern="1200" dirty="0" err="1" smtClean="0">
                <a:solidFill>
                  <a:schemeClr val="tx1"/>
                </a:solidFill>
                <a:latin typeface="Segoe" pitchFamily="34" charset="0"/>
                <a:ea typeface="+mn-ea"/>
                <a:cs typeface="+mn-cs"/>
              </a:rPr>
              <a:t>Superclass</a:t>
            </a:r>
            <a:r>
              <a:rPr lang="en-US" sz="900" kern="1200" dirty="0" smtClean="0">
                <a:solidFill>
                  <a:schemeClr val="tx1"/>
                </a:solidFill>
                <a:latin typeface="Segoe" pitchFamily="34" charset="0"/>
                <a:ea typeface="+mn-ea"/>
                <a:cs typeface="+mn-cs"/>
              </a:rPr>
              <a:t>)this) { x++; y++; }</a:t>
            </a:r>
          </a:p>
          <a:p>
            <a:r>
              <a:rPr lang="en-US" sz="900" kern="1200" dirty="0" smtClean="0">
                <a:solidFill>
                  <a:schemeClr val="tx1"/>
                </a:solidFill>
                <a:latin typeface="Segoe" pitchFamily="34" charset="0"/>
                <a:ea typeface="+mn-ea"/>
                <a:cs typeface="+mn-cs"/>
              </a:rPr>
              <a:t>    z = (z + 1) % 8;</a:t>
            </a:r>
          </a:p>
          <a:p>
            <a:r>
              <a:rPr lang="en-US" sz="900" kern="1200" dirty="0" smtClean="0">
                <a:solidFill>
                  <a:schemeClr val="tx1"/>
                </a:solidFill>
                <a:latin typeface="Segoe" pitchFamily="34" charset="0"/>
                <a:ea typeface="+mn-ea"/>
                <a:cs typeface="+mn-cs"/>
              </a:rPr>
              <a:t>    return </a:t>
            </a:r>
            <a:r>
              <a:rPr lang="en-US" sz="900" kern="1200" dirty="0" err="1" smtClean="0">
                <a:solidFill>
                  <a:schemeClr val="tx1"/>
                </a:solidFill>
                <a:latin typeface="Segoe" pitchFamily="34" charset="0"/>
                <a:ea typeface="+mn-ea"/>
                <a:cs typeface="+mn-cs"/>
              </a:rPr>
              <a:t>base.M</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endParaRPr lang="en-US" dirty="0" smtClean="0"/>
          </a:p>
          <a:p>
            <a:r>
              <a:rPr lang="en-US" dirty="0" smtClean="0"/>
              <a:t>DEMO 2:</a:t>
            </a:r>
          </a:p>
          <a:p>
            <a:endParaRPr lang="en-US" dirty="0" smtClean="0"/>
          </a:p>
          <a:p>
            <a:r>
              <a:rPr lang="en-US" dirty="0" smtClean="0"/>
              <a:t>0. add:  </a:t>
            </a:r>
            <a:r>
              <a:rPr lang="en-US" dirty="0" err="1" smtClean="0"/>
              <a:t>int</a:t>
            </a:r>
            <a:r>
              <a:rPr lang="en-US" dirty="0" smtClean="0"/>
              <a:t> z; … return </a:t>
            </a:r>
            <a:r>
              <a:rPr lang="en-US" dirty="0" err="1" smtClean="0"/>
              <a:t>base.M</a:t>
            </a:r>
            <a:r>
              <a:rPr lang="en-US" dirty="0" smtClean="0"/>
              <a:t>();   (but without the expose statement)</a:t>
            </a:r>
          </a:p>
          <a:p>
            <a:r>
              <a:rPr lang="en-US" dirty="0" smtClean="0"/>
              <a:t>1. add</a:t>
            </a:r>
            <a:r>
              <a:rPr lang="en-US" baseline="0" dirty="0" smtClean="0"/>
              <a:t>: expose (this) …   (to show how expose selects class/inv field)</a:t>
            </a:r>
          </a:p>
          <a:p>
            <a:r>
              <a:rPr lang="en-US" dirty="0" smtClean="0"/>
              <a:t>2. change to:  expose ((</a:t>
            </a:r>
            <a:r>
              <a:rPr lang="en-US" dirty="0" err="1" smtClean="0"/>
              <a:t>Superclass</a:t>
            </a:r>
            <a:r>
              <a:rPr lang="en-US" dirty="0" smtClean="0"/>
              <a:t>)this) …</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900" kern="1200" dirty="0" smtClean="0">
                <a:solidFill>
                  <a:schemeClr val="tx1"/>
                </a:solidFill>
                <a:latin typeface="Segoe" pitchFamily="34" charset="0"/>
                <a:ea typeface="+mn-ea"/>
                <a:cs typeface="+mn-cs"/>
              </a:rPr>
              <a:t>using </a:t>
            </a:r>
            <a:r>
              <a:rPr lang="en-US" sz="900" kern="1200" dirty="0" err="1" smtClean="0">
                <a:solidFill>
                  <a:schemeClr val="tx1"/>
                </a:solidFill>
                <a:latin typeface="Segoe" pitchFamily="34" charset="0"/>
                <a:ea typeface="+mn-ea"/>
                <a:cs typeface="+mn-cs"/>
              </a:rPr>
              <a:t>Microsoft.Contracts</a:t>
            </a:r>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public class T {</a:t>
            </a:r>
          </a:p>
          <a:p>
            <a:r>
              <a:rPr lang="fr-FR" sz="900" kern="1200" dirty="0" smtClean="0">
                <a:solidFill>
                  <a:schemeClr val="tx1"/>
                </a:solidFill>
                <a:latin typeface="Segoe" pitchFamily="34" charset="0"/>
                <a:ea typeface="+mn-ea"/>
                <a:cs typeface="+mn-cs"/>
              </a:rPr>
              <a:t>  public T() </a:t>
            </a:r>
            <a:r>
              <a:rPr lang="fr-FR" sz="900" kern="1200" dirty="0" err="1" smtClean="0">
                <a:solidFill>
                  <a:schemeClr val="tx1"/>
                </a:solidFill>
                <a:latin typeface="Segoe" pitchFamily="34" charset="0"/>
                <a:ea typeface="+mn-ea"/>
                <a:cs typeface="+mn-cs"/>
              </a:rPr>
              <a:t>ensures</a:t>
            </a:r>
            <a:r>
              <a:rPr lang="fr-FR" sz="900" kern="1200" dirty="0" smtClean="0">
                <a:solidFill>
                  <a:schemeClr val="tx1"/>
                </a:solidFill>
                <a:latin typeface="Segoe" pitchFamily="34" charset="0"/>
                <a:ea typeface="+mn-ea"/>
                <a:cs typeface="+mn-cs"/>
              </a:rPr>
              <a:t> x == 0; { x = 0; }</a:t>
            </a:r>
          </a:p>
          <a:p>
            <a:r>
              <a:rPr lang="en-US" sz="900" kern="1200" dirty="0" smtClean="0">
                <a:solidFill>
                  <a:schemeClr val="tx1"/>
                </a:solidFill>
                <a:latin typeface="Segoe" pitchFamily="34" charset="0"/>
                <a:ea typeface="+mn-ea"/>
                <a:cs typeface="+mn-cs"/>
              </a:rPr>
              <a:t>  /*[Additive]*/ protected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x;</a:t>
            </a:r>
          </a:p>
          <a:p>
            <a:r>
              <a:rPr lang="en-US" sz="900" kern="1200" dirty="0" smtClean="0">
                <a:solidFill>
                  <a:schemeClr val="tx1"/>
                </a:solidFill>
                <a:latin typeface="Segoe" pitchFamily="34" charset="0"/>
                <a:ea typeface="+mn-ea"/>
                <a:cs typeface="+mn-cs"/>
              </a:rPr>
              <a:t>  invariant 0 &lt;= x;</a:t>
            </a:r>
          </a:p>
          <a:p>
            <a:r>
              <a:rPr lang="en-US" sz="900" kern="1200" dirty="0" smtClean="0">
                <a:solidFill>
                  <a:schemeClr val="tx1"/>
                </a:solidFill>
                <a:latin typeface="Segoe" pitchFamily="34" charset="0"/>
                <a:ea typeface="+mn-ea"/>
                <a:cs typeface="+mn-cs"/>
              </a:rPr>
              <a:t>  /*[Additive]*/ public virtual void Inc() {</a:t>
            </a:r>
          </a:p>
          <a:p>
            <a:r>
              <a:rPr lang="en-US" sz="900" kern="1200" dirty="0" smtClean="0">
                <a:solidFill>
                  <a:schemeClr val="tx1"/>
                </a:solidFill>
                <a:latin typeface="Segoe" pitchFamily="34" charset="0"/>
                <a:ea typeface="+mn-ea"/>
                <a:cs typeface="+mn-cs"/>
              </a:rPr>
              <a:t>    /*additive*/ expose (this) { x++;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public class U : T {</a:t>
            </a:r>
          </a:p>
          <a:p>
            <a:r>
              <a:rPr lang="en-US" sz="900" kern="1200" dirty="0" smtClean="0">
                <a:solidFill>
                  <a:schemeClr val="tx1"/>
                </a:solidFill>
                <a:latin typeface="Segoe" pitchFamily="34" charset="0"/>
                <a:ea typeface="+mn-ea"/>
                <a:cs typeface="+mn-cs"/>
              </a:rPr>
              <a:t>  protected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y;</a:t>
            </a:r>
          </a:p>
          <a:p>
            <a:r>
              <a:rPr lang="en-US" sz="900" kern="1200" dirty="0" smtClean="0">
                <a:solidFill>
                  <a:schemeClr val="tx1"/>
                </a:solidFill>
                <a:latin typeface="Segoe" pitchFamily="34" charset="0"/>
                <a:ea typeface="+mn-ea"/>
                <a:cs typeface="+mn-cs"/>
              </a:rPr>
              <a:t>  //invariant x &lt;= y;</a:t>
            </a:r>
          </a:p>
          <a:p>
            <a:r>
              <a:rPr lang="en-US" sz="900" kern="1200" dirty="0" smtClean="0">
                <a:solidFill>
                  <a:schemeClr val="tx1"/>
                </a:solidFill>
                <a:latin typeface="Segoe" pitchFamily="34" charset="0"/>
                <a:ea typeface="+mn-ea"/>
                <a:cs typeface="+mn-cs"/>
              </a:rPr>
              <a:t>  public U() { y = 0; }</a:t>
            </a:r>
          </a:p>
          <a:p>
            <a:r>
              <a:rPr lang="en-US" sz="900" kern="1200" dirty="0" smtClean="0">
                <a:solidFill>
                  <a:schemeClr val="tx1"/>
                </a:solidFill>
                <a:latin typeface="Segoe" pitchFamily="34" charset="0"/>
                <a:ea typeface="+mn-ea"/>
                <a:cs typeface="+mn-cs"/>
              </a:rPr>
              <a:t>  /*[Additive]*/ public override void Inc() {</a:t>
            </a:r>
          </a:p>
          <a:p>
            <a:r>
              <a:rPr lang="en-US" sz="900" kern="1200" dirty="0" smtClean="0">
                <a:solidFill>
                  <a:schemeClr val="tx1"/>
                </a:solidFill>
                <a:latin typeface="Segoe" pitchFamily="34" charset="0"/>
                <a:ea typeface="+mn-ea"/>
                <a:cs typeface="+mn-cs"/>
              </a:rPr>
              <a:t>    /*additive expose (this) {*/ </a:t>
            </a:r>
            <a:r>
              <a:rPr lang="en-US" sz="900" kern="1200" dirty="0" err="1" smtClean="0">
                <a:solidFill>
                  <a:schemeClr val="tx1"/>
                </a:solidFill>
                <a:latin typeface="Segoe" pitchFamily="34" charset="0"/>
                <a:ea typeface="+mn-ea"/>
                <a:cs typeface="+mn-cs"/>
              </a:rPr>
              <a:t>base.Inc</a:t>
            </a:r>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endParaRPr lang="en-US" dirty="0" smtClean="0"/>
          </a:p>
          <a:p>
            <a:r>
              <a:rPr lang="en-US" dirty="0" smtClean="0"/>
              <a:t>DEMO 3:</a:t>
            </a:r>
          </a:p>
          <a:p>
            <a:endParaRPr lang="en-US" dirty="0" smtClean="0"/>
          </a:p>
          <a:p>
            <a:r>
              <a:rPr lang="en-US" dirty="0" smtClean="0"/>
              <a:t>0. add invariant x &lt;= y in U</a:t>
            </a:r>
          </a:p>
          <a:p>
            <a:r>
              <a:rPr lang="en-US" dirty="0" smtClean="0"/>
              <a:t>1. Show inv x… is not admissible</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DEMO 4:</a:t>
            </a:r>
          </a:p>
          <a:p>
            <a:endParaRPr lang="en-US" dirty="0" smtClean="0"/>
          </a:p>
          <a:p>
            <a:r>
              <a:rPr lang="en-US" dirty="0" smtClean="0"/>
              <a:t>0. add [Additive] to x</a:t>
            </a:r>
          </a:p>
          <a:p>
            <a:r>
              <a:rPr lang="en-US" dirty="0" smtClean="0"/>
              <a:t>1. add additive in</a:t>
            </a:r>
            <a:r>
              <a:rPr lang="en-US" baseline="0" dirty="0" smtClean="0"/>
              <a:t> T</a:t>
            </a:r>
          </a:p>
          <a:p>
            <a:r>
              <a:rPr lang="en-US" dirty="0" smtClean="0"/>
              <a:t>2. add [Additive]</a:t>
            </a:r>
            <a:r>
              <a:rPr lang="en-US" baseline="0" dirty="0" smtClean="0"/>
              <a:t> to </a:t>
            </a:r>
            <a:r>
              <a:rPr lang="en-US" baseline="0" dirty="0" err="1" smtClean="0"/>
              <a:t>T.Inc</a:t>
            </a:r>
            <a:endParaRPr lang="en-US" baseline="0" dirty="0" smtClean="0"/>
          </a:p>
          <a:p>
            <a:r>
              <a:rPr lang="en-US" baseline="0" dirty="0" smtClean="0"/>
              <a:t>3. add [Additive] to </a:t>
            </a:r>
            <a:r>
              <a:rPr lang="en-US" baseline="0" dirty="0" err="1" smtClean="0"/>
              <a:t>U.Inc</a:t>
            </a:r>
            <a:endParaRPr lang="en-US" baseline="0" dirty="0" smtClean="0"/>
          </a:p>
          <a:p>
            <a:r>
              <a:rPr lang="en-US" baseline="0" dirty="0" smtClean="0"/>
              <a:t>4. add additive expose to </a:t>
            </a:r>
            <a:r>
              <a:rPr lang="en-US" baseline="0" dirty="0" err="1" smtClean="0"/>
              <a:t>U.Inc</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4" name="Picture 3" descr="top_banner.png"/>
          <p:cNvPicPr>
            <a:picLocks noChangeAspect="1"/>
          </p:cNvPicPr>
          <p:nvPr userDrawn="1"/>
        </p:nvPicPr>
        <p:blipFill>
          <a:blip r:embed="rId3"/>
          <a:stretch>
            <a:fillRect/>
          </a:stretch>
        </p:blipFill>
        <p:spPr>
          <a:xfrm>
            <a:off x="571" y="0"/>
            <a:ext cx="9142858" cy="1031746"/>
          </a:xfrm>
          <a:prstGeom prst="rect">
            <a:avLst/>
          </a:prstGeom>
        </p:spPr>
      </p:pic>
      <p:sp>
        <p:nvSpPr>
          <p:cNvPr id="2" name="Title 1"/>
          <p:cNvSpPr>
            <a:spLocks noGrp="1"/>
          </p:cNvSpPr>
          <p:nvPr>
            <p:ph type="ctrTitle"/>
          </p:nvPr>
        </p:nvSpPr>
        <p:spPr>
          <a:xfrm>
            <a:off x="722313" y="1905001"/>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tx1"/>
                </a:solidFill>
              </a:rPr>
              <a:t>WALK-IN GOES HERE</a:t>
            </a:r>
            <a:endParaRPr lang="en-US" sz="6000" dirty="0">
              <a:solidFill>
                <a:schemeClr val="tx1"/>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6"/>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8122"/>
            <a:ext cx="7043208" cy="1384994"/>
          </a:xfrm>
        </p:spPr>
        <p:txBody>
          <a:bodyPr anchor="b">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4" name="Picture 3" descr="S:\ResourceDVD\Clip_Installer\DVD_ART\BoxShots_Logos\Microsoft Research\Microsoft Research b.png"/>
          <p:cNvPicPr>
            <a:picLocks noChangeAspect="1" noChangeArrowheads="1"/>
          </p:cNvPicPr>
          <p:nvPr userDrawn="1"/>
        </p:nvPicPr>
        <p:blipFill>
          <a:blip r:embed="rId2">
            <a:lum bright="100000" contrast="-100000"/>
          </a:blip>
          <a:srcRect/>
          <a:stretch>
            <a:fillRect/>
          </a:stretch>
        </p:blipFill>
        <p:spPr bwMode="auto">
          <a:xfrm>
            <a:off x="7452651" y="6247682"/>
            <a:ext cx="1399075" cy="389198"/>
          </a:xfrm>
          <a:prstGeom prst="rect">
            <a:avLst/>
          </a:prstGeom>
          <a:noFill/>
        </p:spPr>
      </p:pic>
      <p:sp>
        <p:nvSpPr>
          <p:cNvPr id="5"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w/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39048"/>
          </a:xfrm>
        </p:spPr>
        <p:txBody>
          <a:bodyPr/>
          <a:lstStyle>
            <a:lvl1pPr marL="339976" indent="-339976">
              <a:lnSpc>
                <a:spcPct val="90000"/>
              </a:lnSpc>
              <a:defRPr sz="2800"/>
            </a:lvl1pPr>
            <a:lvl2pPr marL="673338" indent="-325424">
              <a:lnSpc>
                <a:spcPct val="90000"/>
              </a:lnSpc>
              <a:defRPr lang="en-US" sz="2300" kern="1200" dirty="0">
                <a:solidFill>
                  <a:schemeClr val="tx1"/>
                </a:solidFill>
                <a:latin typeface="+mn-lt"/>
                <a:ea typeface="+mn-ea"/>
                <a:cs typeface="+mn-cs"/>
              </a:defRPr>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39048"/>
          </a:xfrm>
        </p:spPr>
        <p:txBody>
          <a:bodyPr/>
          <a:lstStyle>
            <a:lvl1pPr marL="347914" indent="-347914">
              <a:lnSpc>
                <a:spcPct val="90000"/>
              </a:lnSpc>
              <a:defRPr sz="2800"/>
            </a:lvl1pPr>
            <a:lvl2pPr marL="673338" indent="-339976">
              <a:lnSpc>
                <a:spcPct val="90000"/>
              </a:lnSpc>
              <a:defRPr lang="en-US" sz="2300" kern="1200" dirty="0" smtClean="0">
                <a:solidFill>
                  <a:schemeClr val="tx1"/>
                </a:solidFill>
                <a:latin typeface="+mn-lt"/>
                <a:ea typeface="+mn-ea"/>
                <a:cs typeface="+mn-cs"/>
              </a:defRPr>
            </a:lvl2pPr>
            <a:lvl3pPr marL="961722" indent="-302936">
              <a:lnSpc>
                <a:spcPct val="90000"/>
              </a:lnSpc>
              <a:defRPr lang="en-US" sz="2000" kern="1200" dirty="0" smtClean="0">
                <a:solidFill>
                  <a:schemeClr val="tx1"/>
                </a:solidFill>
                <a:latin typeface="+mn-lt"/>
                <a:ea typeface="+mn-ea"/>
                <a:cs typeface="+mn-cs"/>
              </a:defRPr>
            </a:lvl3pPr>
            <a:lvl4pPr marL="1227618" indent="-265896">
              <a:lnSpc>
                <a:spcPct val="90000"/>
              </a:lnSpc>
              <a:defRPr lang="en-US" sz="1800" kern="1200" dirty="0" smtClean="0">
                <a:solidFill>
                  <a:schemeClr val="tx1"/>
                </a:solidFill>
                <a:latin typeface="+mn-lt"/>
                <a:ea typeface="+mn-ea"/>
                <a:cs typeface="+mn-cs"/>
              </a:defRPr>
            </a:lvl4pPr>
            <a:lvl5pPr marL="1516002" indent="-273833">
              <a:lnSpc>
                <a:spcPct val="90000"/>
              </a:lnSpc>
              <a:defRPr lang="en-US" sz="1800" kern="120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7" name="Content Placeholder 3"/>
          <p:cNvSpPr>
            <a:spLocks noGrp="1"/>
          </p:cNvSpPr>
          <p:nvPr>
            <p:ph sz="half" idx="10"/>
          </p:nvPr>
        </p:nvSpPr>
        <p:spPr>
          <a:xfrm>
            <a:off x="4648200"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w/Top Banner">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3" name="Picture 2"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5483834"/>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bwo-SpecSharp-b.jpg"/>
          <p:cNvPicPr>
            <a:picLocks noChangeAspect="1"/>
          </p:cNvPicPr>
          <p:nvPr userDrawn="1"/>
        </p:nvPicPr>
        <p:blipFill>
          <a:blip r:embed="rId15" cstate="print"/>
          <a:stretch>
            <a:fillRect/>
          </a:stretch>
        </p:blipFill>
        <p:spPr>
          <a:xfrm>
            <a:off x="8198055" y="263047"/>
            <a:ext cx="639314" cy="639314"/>
          </a:xfrm>
          <a:prstGeom prst="rect">
            <a:avLst/>
          </a:prstGeom>
          <a:effectLst>
            <a:reflection blurRad="6350" stA="50000" endA="275" endPos="40000" dist="101600" dir="5400000" sy="-100000" algn="bl" rotWithShape="0"/>
          </a:effectLst>
          <a:scene3d>
            <a:camera prst="perspectiveContrastingRightFacing" fov="2100000">
              <a:rot lat="532650" lon="2035580" rev="21164622"/>
            </a:camera>
            <a:lightRig rig="threePt" dir="t"/>
          </a:scene3d>
        </p:spPr>
      </p:pic>
    </p:spTree>
  </p:cSld>
  <p:clrMap bg1="dk1" tx1="lt1" bg2="dk2" tx2="lt2" accent1="accent1" accent2="accent2" accent3="accent3" accent4="accent4" accent5="accent5" accent6="accent6" hlink="hlink" folHlink="folHlink"/>
  <p:sldLayoutIdLst>
    <p:sldLayoutId id="2147483681" r:id="rId1"/>
    <p:sldLayoutId id="2147483692" r:id="rId2"/>
    <p:sldLayoutId id="2147483683" r:id="rId3"/>
    <p:sldLayoutId id="2147483684" r:id="rId4"/>
    <p:sldLayoutId id="2147483685" r:id="rId5"/>
    <p:sldLayoutId id="2147483686" r:id="rId6"/>
    <p:sldLayoutId id="2147483687" r:id="rId7"/>
    <p:sldLayoutId id="2147483688" r:id="rId8"/>
    <p:sldLayoutId id="2147483693" r:id="rId9"/>
    <p:sldLayoutId id="2147483689" r:id="rId10"/>
    <p:sldLayoutId id="2147483690" r:id="rId11"/>
    <p:sldLayoutId id="2147483691" r:id="rId12"/>
  </p:sldLayoutIdLst>
  <p:transition>
    <p:fade/>
  </p:transition>
  <p:txStyles>
    <p:titleStyle>
      <a:lvl1pPr algn="l" defTabSz="91402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6"/>
        </a:buBlip>
        <a:defRPr sz="3300" kern="1200">
          <a:solidFill>
            <a:schemeClr val="tx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7"/>
        </a:buBlip>
        <a:defRPr lang="en-US" sz="3000" kern="1200" dirty="0" smtClean="0">
          <a:solidFill>
            <a:schemeClr val="tx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7"/>
        </a:buBlip>
        <a:defRPr lang="en-US" sz="2700" kern="1200" dirty="0" smtClean="0">
          <a:solidFill>
            <a:schemeClr val="tx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7"/>
        </a:buBlip>
        <a:defRPr lang="en-US" sz="2300" kern="1200" dirty="0" smtClean="0">
          <a:solidFill>
            <a:schemeClr val="tx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7"/>
        </a:buBlip>
        <a:defRPr lang="en-US" sz="2300" kern="1200" dirty="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13957" y="2634491"/>
            <a:ext cx="4895273" cy="2160591"/>
          </a:xfrm>
        </p:spPr>
        <p:txBody>
          <a:bodyPr/>
          <a:lstStyle/>
          <a:p>
            <a:r>
              <a:rPr lang="en-US" dirty="0" smtClean="0"/>
              <a:t>K. Rustan M. Leino</a:t>
            </a:r>
          </a:p>
          <a:p>
            <a:r>
              <a:rPr lang="en-US" sz="1800" dirty="0" smtClean="0"/>
              <a:t>Microsoft Research</a:t>
            </a:r>
            <a:br>
              <a:rPr lang="en-US" sz="1800" dirty="0" smtClean="0"/>
            </a:br>
            <a:r>
              <a:rPr lang="en-US" sz="1800" dirty="0" smtClean="0"/>
              <a:t>Redmond, WA, USA</a:t>
            </a:r>
            <a:br>
              <a:rPr lang="en-US" sz="1800" dirty="0" smtClean="0"/>
            </a:br>
            <a:endParaRPr lang="en-US" sz="1800" dirty="0" smtClean="0"/>
          </a:p>
          <a:p>
            <a:pPr lvl="0">
              <a:defRPr/>
            </a:pPr>
            <a:r>
              <a:rPr lang="en-US" dirty="0" smtClean="0"/>
              <a:t>Angela Wallenburg</a:t>
            </a:r>
          </a:p>
          <a:p>
            <a:pPr lvl="0">
              <a:defRPr/>
            </a:pPr>
            <a:r>
              <a:rPr lang="en-US" sz="1800" dirty="0" smtClean="0"/>
              <a:t>Chalmers University of Technology</a:t>
            </a:r>
            <a:br>
              <a:rPr lang="en-US" sz="1800" dirty="0" smtClean="0"/>
            </a:br>
            <a:r>
              <a:rPr lang="en-US" sz="1800" dirty="0" smtClean="0"/>
              <a:t>G</a:t>
            </a:r>
            <a:r>
              <a:rPr lang="sv-SE" sz="1800" dirty="0" smtClean="0"/>
              <a:t>öteborg, Sweden</a:t>
            </a:r>
            <a:endParaRPr lang="en-US" sz="1800" dirty="0" smtClean="0"/>
          </a:p>
        </p:txBody>
      </p:sp>
      <p:pic>
        <p:nvPicPr>
          <p:cNvPr id="6" name="Picture 5" descr="bwo-SpecSharp-b.jpg"/>
          <p:cNvPicPr>
            <a:picLocks noChangeAspect="1"/>
          </p:cNvPicPr>
          <p:nvPr/>
        </p:nvPicPr>
        <p:blipFill>
          <a:blip r:embed="rId3"/>
          <a:stretch>
            <a:fillRect/>
          </a:stretch>
        </p:blipFill>
        <p:spPr>
          <a:xfrm>
            <a:off x="4302460" y="1827091"/>
            <a:ext cx="4636826" cy="4636826"/>
          </a:xfrm>
          <a:prstGeom prst="rect">
            <a:avLst/>
          </a:prstGeom>
          <a:effectLst>
            <a:reflection blurRad="6350" stA="50000" endA="275" endPos="40000" dist="101600" dir="5400000" sy="-100000" algn="bl" rotWithShape="0"/>
          </a:effectLst>
          <a:scene3d>
            <a:camera prst="perspectiveContrastingRightFacing" fov="2100000">
              <a:rot lat="532650" lon="2035580" rev="21164622"/>
            </a:camera>
            <a:lightRig rig="threePt" dir="t"/>
          </a:scene3d>
        </p:spPr>
      </p:pic>
      <p:sp>
        <p:nvSpPr>
          <p:cNvPr id="13" name="Freeform 12"/>
          <p:cNvSpPr/>
          <p:nvPr/>
        </p:nvSpPr>
        <p:spPr>
          <a:xfrm>
            <a:off x="3712191" y="968991"/>
            <a:ext cx="4674358" cy="1555845"/>
          </a:xfrm>
          <a:custGeom>
            <a:avLst/>
            <a:gdLst>
              <a:gd name="connsiteX0" fmla="*/ 0 w 4674358"/>
              <a:gd name="connsiteY0" fmla="*/ 1555845 h 1555845"/>
              <a:gd name="connsiteX1" fmla="*/ 1719618 w 4674358"/>
              <a:gd name="connsiteY1" fmla="*/ 300251 h 1555845"/>
              <a:gd name="connsiteX2" fmla="*/ 3698543 w 4674358"/>
              <a:gd name="connsiteY2" fmla="*/ 0 h 1555845"/>
              <a:gd name="connsiteX3" fmla="*/ 4503761 w 4674358"/>
              <a:gd name="connsiteY3" fmla="*/ 300251 h 1555845"/>
              <a:gd name="connsiteX4" fmla="*/ 4667534 w 4674358"/>
              <a:gd name="connsiteY4" fmla="*/ 832513 h 1555845"/>
              <a:gd name="connsiteX5" fmla="*/ 4462818 w 4674358"/>
              <a:gd name="connsiteY5" fmla="*/ 1119116 h 1555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74358" h="1555845">
                <a:moveTo>
                  <a:pt x="0" y="1555845"/>
                </a:moveTo>
                <a:cubicBezTo>
                  <a:pt x="551597" y="1057701"/>
                  <a:pt x="1103194" y="559558"/>
                  <a:pt x="1719618" y="300251"/>
                </a:cubicBezTo>
                <a:cubicBezTo>
                  <a:pt x="2336042" y="40944"/>
                  <a:pt x="3234519" y="0"/>
                  <a:pt x="3698543" y="0"/>
                </a:cubicBezTo>
                <a:cubicBezTo>
                  <a:pt x="4162567" y="0"/>
                  <a:pt x="4342262" y="161499"/>
                  <a:pt x="4503761" y="300251"/>
                </a:cubicBezTo>
                <a:cubicBezTo>
                  <a:pt x="4665260" y="439003"/>
                  <a:pt x="4674358" y="696036"/>
                  <a:pt x="4667534" y="832513"/>
                </a:cubicBezTo>
                <a:cubicBezTo>
                  <a:pt x="4660710" y="968990"/>
                  <a:pt x="4561764" y="1044053"/>
                  <a:pt x="4462818" y="1119116"/>
                </a:cubicBezTo>
              </a:path>
            </a:pathLst>
          </a:custGeom>
          <a:ln w="76200">
            <a:solidFill>
              <a:schemeClr val="accent4">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Freeform 13"/>
          <p:cNvSpPr/>
          <p:nvPr/>
        </p:nvSpPr>
        <p:spPr>
          <a:xfrm>
            <a:off x="3589361" y="2511188"/>
            <a:ext cx="1897039" cy="1228299"/>
          </a:xfrm>
          <a:custGeom>
            <a:avLst/>
            <a:gdLst>
              <a:gd name="connsiteX0" fmla="*/ 0 w 1897039"/>
              <a:gd name="connsiteY0" fmla="*/ 1228299 h 1228299"/>
              <a:gd name="connsiteX1" fmla="*/ 764275 w 1897039"/>
              <a:gd name="connsiteY1" fmla="*/ 627797 h 1228299"/>
              <a:gd name="connsiteX2" fmla="*/ 1514902 w 1897039"/>
              <a:gd name="connsiteY2" fmla="*/ 136478 h 1228299"/>
              <a:gd name="connsiteX3" fmla="*/ 1897039 w 1897039"/>
              <a:gd name="connsiteY3" fmla="*/ 0 h 1228299"/>
            </a:gdLst>
            <a:ahLst/>
            <a:cxnLst>
              <a:cxn ang="0">
                <a:pos x="connsiteX0" y="connsiteY0"/>
              </a:cxn>
              <a:cxn ang="0">
                <a:pos x="connsiteX1" y="connsiteY1"/>
              </a:cxn>
              <a:cxn ang="0">
                <a:pos x="connsiteX2" y="connsiteY2"/>
              </a:cxn>
              <a:cxn ang="0">
                <a:pos x="connsiteX3" y="connsiteY3"/>
              </a:cxn>
            </a:cxnLst>
            <a:rect l="l" t="t" r="r" b="b"/>
            <a:pathLst>
              <a:path w="1897039" h="1228299">
                <a:moveTo>
                  <a:pt x="0" y="1228299"/>
                </a:moveTo>
                <a:cubicBezTo>
                  <a:pt x="255896" y="1019033"/>
                  <a:pt x="511792" y="809767"/>
                  <a:pt x="764275" y="627797"/>
                </a:cubicBezTo>
                <a:cubicBezTo>
                  <a:pt x="1016758" y="445827"/>
                  <a:pt x="1326108" y="241111"/>
                  <a:pt x="1514902" y="136478"/>
                </a:cubicBezTo>
                <a:cubicBezTo>
                  <a:pt x="1703696" y="31845"/>
                  <a:pt x="1800367" y="15922"/>
                  <a:pt x="1897039" y="0"/>
                </a:cubicBezTo>
              </a:path>
            </a:pathLst>
          </a:custGeom>
          <a:ln w="76200">
            <a:solidFill>
              <a:schemeClr val="accent4">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Title 1"/>
          <p:cNvSpPr>
            <a:spLocks noGrp="1"/>
          </p:cNvSpPr>
          <p:nvPr>
            <p:ph type="ctrTitle"/>
          </p:nvPr>
        </p:nvSpPr>
        <p:spPr>
          <a:xfrm>
            <a:off x="727605" y="1303165"/>
            <a:ext cx="7692761" cy="761747"/>
          </a:xfrm>
        </p:spPr>
        <p:txBody>
          <a:bodyPr/>
          <a:lstStyle/>
          <a:p>
            <a:r>
              <a:rPr smtClean="0"/>
              <a:t>Class-local object invariants</a:t>
            </a:r>
            <a:endParaRPr lang="en-US" dirty="0"/>
          </a:p>
        </p:txBody>
      </p:sp>
      <p:sp>
        <p:nvSpPr>
          <p:cNvPr id="15" name="TextBox 14"/>
          <p:cNvSpPr txBox="1"/>
          <p:nvPr/>
        </p:nvSpPr>
        <p:spPr>
          <a:xfrm>
            <a:off x="709682" y="5991373"/>
            <a:ext cx="2183642" cy="646331"/>
          </a:xfrm>
          <a:prstGeom prst="rect">
            <a:avLst/>
          </a:prstGeom>
          <a:noFill/>
        </p:spPr>
        <p:txBody>
          <a:bodyPr wrap="square" rtlCol="0">
            <a:spAutoFit/>
          </a:bodyPr>
          <a:lstStyle/>
          <a:p>
            <a:r>
              <a:rPr lang="en-US" sz="1200" dirty="0" smtClean="0"/>
              <a:t>20 Feb 2008</a:t>
            </a:r>
          </a:p>
          <a:p>
            <a:r>
              <a:rPr lang="en-US" sz="1200" dirty="0" smtClean="0"/>
              <a:t>ISEC 2008</a:t>
            </a:r>
          </a:p>
          <a:p>
            <a:r>
              <a:rPr lang="en-US" sz="1200" dirty="0" smtClean="0"/>
              <a:t>Hyderabad, India</a:t>
            </a:r>
            <a:endParaRPr lang="en-US" sz="12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Inter-class invariants</a:t>
            </a:r>
            <a:endParaRPr lang="en-US" dirty="0"/>
          </a:p>
        </p:txBody>
      </p:sp>
      <p:sp>
        <p:nvSpPr>
          <p:cNvPr id="3" name="Content Placeholder 2"/>
          <p:cNvSpPr>
            <a:spLocks noGrp="1"/>
          </p:cNvSpPr>
          <p:nvPr>
            <p:ph idx="1"/>
          </p:nvPr>
        </p:nvSpPr>
        <p:spPr>
          <a:xfrm>
            <a:off x="381000" y="1411552"/>
            <a:ext cx="8382000" cy="1574277"/>
          </a:xfrm>
        </p:spPr>
        <p:txBody>
          <a:bodyPr/>
          <a:lstStyle/>
          <a:p>
            <a:r>
              <a:rPr lang="en-US" dirty="0" smtClean="0">
                <a:solidFill>
                  <a:schemeClr val="accent5">
                    <a:lumMod val="75000"/>
                  </a:schemeClr>
                </a:solidFill>
              </a:rPr>
              <a:t>class</a:t>
            </a:r>
            <a:r>
              <a:rPr lang="en-US" dirty="0" smtClean="0"/>
              <a:t> T : </a:t>
            </a:r>
            <a:r>
              <a:rPr lang="en-US" dirty="0" smtClean="0">
                <a:solidFill>
                  <a:schemeClr val="accent5">
                    <a:lumMod val="75000"/>
                  </a:schemeClr>
                </a:solidFill>
              </a:rPr>
              <a:t>object</a:t>
            </a:r>
            <a:r>
              <a:rPr lang="en-US" dirty="0" smtClean="0"/>
              <a:t> { … }</a:t>
            </a:r>
          </a:p>
          <a:p>
            <a:r>
              <a:rPr lang="en-US" dirty="0" smtClean="0">
                <a:solidFill>
                  <a:schemeClr val="accent5">
                    <a:lumMod val="75000"/>
                  </a:schemeClr>
                </a:solidFill>
              </a:rPr>
              <a:t>class</a:t>
            </a:r>
            <a:r>
              <a:rPr lang="en-US" dirty="0" smtClean="0"/>
              <a:t> U : T { </a:t>
            </a:r>
            <a:r>
              <a:rPr lang="en-US" dirty="0" err="1" smtClean="0">
                <a:solidFill>
                  <a:schemeClr val="accent5">
                    <a:lumMod val="75000"/>
                  </a:schemeClr>
                </a:solidFill>
              </a:rPr>
              <a:t>int</a:t>
            </a:r>
            <a:r>
              <a:rPr lang="en-US" dirty="0" smtClean="0"/>
              <a:t> x; … }</a:t>
            </a:r>
          </a:p>
          <a:p>
            <a:r>
              <a:rPr lang="en-US" dirty="0" smtClean="0">
                <a:solidFill>
                  <a:schemeClr val="accent5">
                    <a:lumMod val="75000"/>
                  </a:schemeClr>
                </a:solidFill>
              </a:rPr>
              <a:t>class</a:t>
            </a:r>
            <a:r>
              <a:rPr lang="en-US" dirty="0" smtClean="0"/>
              <a:t> V : U { </a:t>
            </a:r>
            <a:r>
              <a:rPr lang="en-US" dirty="0" err="1" smtClean="0">
                <a:solidFill>
                  <a:schemeClr val="accent5">
                    <a:lumMod val="75000"/>
                  </a:schemeClr>
                </a:solidFill>
              </a:rPr>
              <a:t>int</a:t>
            </a:r>
            <a:r>
              <a:rPr lang="en-US" dirty="0" smtClean="0"/>
              <a:t> y; </a:t>
            </a:r>
            <a:r>
              <a:rPr lang="en-US" dirty="0" smtClean="0">
                <a:solidFill>
                  <a:schemeClr val="accent5">
                    <a:lumMod val="75000"/>
                  </a:schemeClr>
                </a:solidFill>
              </a:rPr>
              <a:t>invariant</a:t>
            </a:r>
            <a:r>
              <a:rPr lang="en-US" dirty="0" smtClean="0"/>
              <a:t> x </a:t>
            </a:r>
            <a:r>
              <a:rPr lang="en-US" dirty="0" smtClean="0">
                <a:latin typeface="Times New Roman"/>
                <a:cs typeface="Times New Roman"/>
              </a:rPr>
              <a:t>≤</a:t>
            </a:r>
            <a:r>
              <a:rPr lang="en-US" dirty="0" smtClean="0"/>
              <a:t> y; … }</a:t>
            </a:r>
          </a:p>
        </p:txBody>
      </p:sp>
      <p:sp>
        <p:nvSpPr>
          <p:cNvPr id="4" name="Rounded Rectangle 3"/>
          <p:cNvSpPr/>
          <p:nvPr/>
        </p:nvSpPr>
        <p:spPr bwMode="auto">
          <a:xfrm>
            <a:off x="1510341" y="569112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object</a:t>
            </a:r>
          </a:p>
        </p:txBody>
      </p:sp>
      <p:sp>
        <p:nvSpPr>
          <p:cNvPr id="5" name="Rounded Rectangle 4"/>
          <p:cNvSpPr/>
          <p:nvPr/>
        </p:nvSpPr>
        <p:spPr bwMode="auto">
          <a:xfrm>
            <a:off x="1510341" y="4868466"/>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T</a:t>
            </a:r>
          </a:p>
        </p:txBody>
      </p:sp>
      <p:sp>
        <p:nvSpPr>
          <p:cNvPr id="6" name="Rounded Rectangle 5"/>
          <p:cNvSpPr/>
          <p:nvPr/>
        </p:nvSpPr>
        <p:spPr bwMode="auto">
          <a:xfrm>
            <a:off x="1510341" y="4045809"/>
            <a:ext cx="1624084" cy="764274"/>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U</a:t>
            </a:r>
          </a:p>
        </p:txBody>
      </p:sp>
      <p:sp>
        <p:nvSpPr>
          <p:cNvPr id="7" name="Rounded Rectangle 6"/>
          <p:cNvSpPr/>
          <p:nvPr/>
        </p:nvSpPr>
        <p:spPr bwMode="auto">
          <a:xfrm>
            <a:off x="1510341" y="322315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V</a:t>
            </a:r>
          </a:p>
        </p:txBody>
      </p:sp>
      <p:sp>
        <p:nvSpPr>
          <p:cNvPr id="8" name="Content Placeholder 2"/>
          <p:cNvSpPr txBox="1">
            <a:spLocks/>
          </p:cNvSpPr>
          <p:nvPr/>
        </p:nvSpPr>
        <p:spPr>
          <a:xfrm>
            <a:off x="4191000" y="3338165"/>
            <a:ext cx="4488766" cy="1574277"/>
          </a:xfrm>
          <a:prstGeom prst="rect">
            <a:avLst/>
          </a:prstGeom>
        </p:spPr>
        <p:txBody>
          <a:bodyPr vert="horz" wrap="square" lIns="0" tIns="0" rIns="0" bIns="0" rtlCol="0">
            <a:spAutoFit/>
          </a:bodyPr>
          <a:lstStyle/>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solidFill>
                  <a:schemeClr val="accent5">
                    <a:lumMod val="75000"/>
                  </a:schemeClr>
                </a:solidFill>
              </a:rPr>
              <a:t>void</a:t>
            </a:r>
            <a:r>
              <a:rPr lang="en-US" sz="3300" dirty="0" smtClean="0"/>
              <a:t> M(U </a:t>
            </a:r>
            <a:r>
              <a:rPr lang="en-US" sz="3300" dirty="0" err="1" smtClean="0"/>
              <a:t>u</a:t>
            </a:r>
            <a:r>
              <a:rPr lang="en-US" sz="3300" dirty="0" smtClean="0"/>
              <a:t>) {</a:t>
            </a:r>
          </a:p>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t>	</a:t>
            </a:r>
            <a:r>
              <a:rPr lang="en-US" sz="3300" dirty="0" smtClean="0">
                <a:solidFill>
                  <a:schemeClr val="accent5">
                    <a:lumMod val="75000"/>
                  </a:schemeClr>
                </a:solidFill>
              </a:rPr>
              <a:t>expose</a:t>
            </a:r>
            <a:r>
              <a:rPr lang="en-US" sz="3300" dirty="0" smtClean="0"/>
              <a:t> (u) { x++; }</a:t>
            </a:r>
          </a:p>
          <a:p>
            <a:pPr marL="384954" marR="0" lvl="0" indent="-384954" algn="l" defTabSz="914363" rtl="0" eaLnBrk="1" fontAlgn="auto" latinLnBrk="0" hangingPunct="1">
              <a:lnSpc>
                <a:spcPct val="90000"/>
              </a:lnSpc>
              <a:spcBef>
                <a:spcPct val="20000"/>
              </a:spcBef>
              <a:spcAft>
                <a:spcPts val="0"/>
              </a:spcAft>
              <a:buClrTx/>
              <a:buSzPct val="90000"/>
              <a:tabLst/>
              <a:defRPr/>
            </a:pPr>
            <a:r>
              <a:rPr kumimoji="0" lang="en-US" sz="3300" b="0" i="0" u="none" strike="noStrike" kern="1200" cap="none" spc="0" normalizeH="0" baseline="0" noProof="0" dirty="0" smtClean="0">
                <a:ln>
                  <a:noFill/>
                </a:ln>
                <a:solidFill>
                  <a:schemeClr val="tx1"/>
                </a:solidFill>
                <a:effectLst/>
                <a:uLnTx/>
                <a:uFillTx/>
                <a:latin typeface="+mn-lt"/>
                <a:ea typeface="+mn-ea"/>
                <a:cs typeface="+mn-cs"/>
              </a:rPr>
              <a:t>}</a:t>
            </a:r>
          </a:p>
        </p:txBody>
      </p:sp>
      <p:sp>
        <p:nvSpPr>
          <p:cNvPr id="9" name="Right Arrow 8"/>
          <p:cNvSpPr/>
          <p:nvPr/>
        </p:nvSpPr>
        <p:spPr bwMode="auto">
          <a:xfrm>
            <a:off x="3957854" y="3944206"/>
            <a:ext cx="464024" cy="341194"/>
          </a:xfrm>
          <a:prstGeom prst="rightArrow">
            <a:avLst/>
          </a:prstGeom>
          <a:solidFill>
            <a:srgbClr val="FFFF00"/>
          </a:solidFill>
          <a:ln>
            <a:solidFill>
              <a:srgbClr val="FFFF0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Additive behavior</a:t>
            </a:r>
            <a:endParaRPr lang="en-US" dirty="0"/>
          </a:p>
        </p:txBody>
      </p:sp>
      <p:sp>
        <p:nvSpPr>
          <p:cNvPr id="3" name="Content Placeholder 2"/>
          <p:cNvSpPr>
            <a:spLocks noGrp="1"/>
          </p:cNvSpPr>
          <p:nvPr>
            <p:ph idx="1"/>
          </p:nvPr>
        </p:nvSpPr>
        <p:spPr>
          <a:xfrm>
            <a:off x="381002" y="1411552"/>
            <a:ext cx="8094258" cy="1371145"/>
          </a:xfrm>
        </p:spPr>
        <p:txBody>
          <a:bodyPr/>
          <a:lstStyle/>
          <a:p>
            <a:r>
              <a:rPr lang="en-US" dirty="0" smtClean="0"/>
              <a:t>By always exposing an entire suffix of class frames (one frame at a time), we can allow additive invariants</a:t>
            </a:r>
          </a:p>
        </p:txBody>
      </p:sp>
      <p:sp>
        <p:nvSpPr>
          <p:cNvPr id="4" name="Rounded Rectangle 3"/>
          <p:cNvSpPr/>
          <p:nvPr/>
        </p:nvSpPr>
        <p:spPr bwMode="auto">
          <a:xfrm>
            <a:off x="1510341" y="569112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object</a:t>
            </a:r>
          </a:p>
        </p:txBody>
      </p:sp>
      <p:sp>
        <p:nvSpPr>
          <p:cNvPr id="5" name="Rounded Rectangle 4"/>
          <p:cNvSpPr/>
          <p:nvPr/>
        </p:nvSpPr>
        <p:spPr bwMode="auto">
          <a:xfrm>
            <a:off x="1510341" y="4868466"/>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T</a:t>
            </a:r>
          </a:p>
        </p:txBody>
      </p:sp>
      <p:sp>
        <p:nvSpPr>
          <p:cNvPr id="6" name="Rounded Rectangle 5"/>
          <p:cNvSpPr/>
          <p:nvPr/>
        </p:nvSpPr>
        <p:spPr bwMode="auto">
          <a:xfrm>
            <a:off x="1510341" y="4045809"/>
            <a:ext cx="1624084" cy="764274"/>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U</a:t>
            </a:r>
          </a:p>
        </p:txBody>
      </p:sp>
      <p:sp>
        <p:nvSpPr>
          <p:cNvPr id="7" name="Rounded Rectangle 6"/>
          <p:cNvSpPr/>
          <p:nvPr/>
        </p:nvSpPr>
        <p:spPr bwMode="auto">
          <a:xfrm>
            <a:off x="1510341" y="3223152"/>
            <a:ext cx="1624084" cy="764274"/>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V</a:t>
            </a:r>
          </a:p>
        </p:txBody>
      </p:sp>
      <p:sp>
        <p:nvSpPr>
          <p:cNvPr id="8" name="Content Placeholder 2"/>
          <p:cNvSpPr txBox="1">
            <a:spLocks/>
          </p:cNvSpPr>
          <p:nvPr/>
        </p:nvSpPr>
        <p:spPr>
          <a:xfrm>
            <a:off x="4191000" y="2956021"/>
            <a:ext cx="4488766" cy="3402470"/>
          </a:xfrm>
          <a:prstGeom prst="rect">
            <a:avLst/>
          </a:prstGeom>
        </p:spPr>
        <p:txBody>
          <a:bodyPr vert="horz" wrap="square" lIns="0" tIns="0" rIns="0" bIns="0" rtlCol="0">
            <a:spAutoFit/>
          </a:bodyPr>
          <a:lstStyle/>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solidFill>
                  <a:schemeClr val="accent5">
                    <a:lumMod val="75000"/>
                  </a:schemeClr>
                </a:solidFill>
              </a:rPr>
              <a:t>void</a:t>
            </a:r>
            <a:r>
              <a:rPr lang="en-US" sz="3300" dirty="0" smtClean="0"/>
              <a:t> M(U </a:t>
            </a:r>
            <a:r>
              <a:rPr lang="en-US" sz="3300" dirty="0" err="1" smtClean="0"/>
              <a:t>u</a:t>
            </a:r>
            <a:r>
              <a:rPr lang="en-US" sz="3300" dirty="0" smtClean="0"/>
              <a:t>) {</a:t>
            </a:r>
          </a:p>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t>	</a:t>
            </a:r>
            <a:r>
              <a:rPr lang="en-US" sz="3300" dirty="0" smtClean="0">
                <a:solidFill>
                  <a:schemeClr val="accent5">
                    <a:lumMod val="75000"/>
                  </a:schemeClr>
                </a:solidFill>
              </a:rPr>
              <a:t>expose</a:t>
            </a:r>
            <a:r>
              <a:rPr lang="en-US" sz="3300" dirty="0" smtClean="0"/>
              <a:t> ((V)u) {</a:t>
            </a:r>
            <a:br>
              <a:rPr lang="en-US" sz="3300" dirty="0" smtClean="0"/>
            </a:br>
            <a:r>
              <a:rPr lang="en-US" sz="3300" dirty="0" smtClean="0"/>
              <a:t>	</a:t>
            </a:r>
            <a:r>
              <a:rPr lang="en-US" sz="3300" dirty="0" smtClean="0">
                <a:solidFill>
                  <a:schemeClr val="accent5">
                    <a:lumMod val="75000"/>
                  </a:schemeClr>
                </a:solidFill>
              </a:rPr>
              <a:t>expose</a:t>
            </a:r>
            <a:r>
              <a:rPr lang="en-US" sz="3300" dirty="0" smtClean="0"/>
              <a:t> (u) {</a:t>
            </a:r>
            <a:br>
              <a:rPr lang="en-US" sz="3300" dirty="0" smtClean="0"/>
            </a:br>
            <a:r>
              <a:rPr lang="en-US" sz="3300" dirty="0" smtClean="0"/>
              <a:t>		x++;</a:t>
            </a:r>
            <a:br>
              <a:rPr lang="en-US" sz="3300" dirty="0" smtClean="0"/>
            </a:br>
            <a:r>
              <a:rPr lang="en-US" sz="3300" dirty="0" smtClean="0"/>
              <a:t>	}</a:t>
            </a:r>
            <a:br>
              <a:rPr lang="en-US" sz="3300" dirty="0" smtClean="0"/>
            </a:br>
            <a:r>
              <a:rPr lang="en-US" sz="3300" dirty="0" smtClean="0"/>
              <a:t>}</a:t>
            </a:r>
          </a:p>
          <a:p>
            <a:pPr marL="384954" marR="0" lvl="0" indent="-384954" algn="l" defTabSz="914363" rtl="0" eaLnBrk="1" fontAlgn="auto" latinLnBrk="0" hangingPunct="1">
              <a:lnSpc>
                <a:spcPct val="90000"/>
              </a:lnSpc>
              <a:spcBef>
                <a:spcPct val="20000"/>
              </a:spcBef>
              <a:spcAft>
                <a:spcPts val="0"/>
              </a:spcAft>
              <a:buClrTx/>
              <a:buSzPct val="90000"/>
              <a:tabLst/>
              <a:defRPr/>
            </a:pPr>
            <a:r>
              <a:rPr kumimoji="0" lang="en-US" sz="3300" b="0" i="0" u="none" strike="noStrike" kern="1200" cap="none" spc="0" normalizeH="0" baseline="0" noProof="0" dirty="0" smtClean="0">
                <a:ln>
                  <a:noFill/>
                </a:ln>
                <a:solidFill>
                  <a:schemeClr val="tx1"/>
                </a:solidFill>
                <a:effectLst/>
                <a:uLnTx/>
                <a:uFillTx/>
                <a:latin typeface="+mn-lt"/>
                <a:ea typeface="+mn-ea"/>
                <a:cs typeface="+mn-cs"/>
              </a:rPr>
              <a:t>}</a:t>
            </a:r>
          </a:p>
        </p:txBody>
      </p:sp>
      <p:cxnSp>
        <p:nvCxnSpPr>
          <p:cNvPr id="11" name="Straight Arrow Connector 10"/>
          <p:cNvCxnSpPr/>
          <p:nvPr/>
        </p:nvCxnSpPr>
        <p:spPr>
          <a:xfrm rot="5400000">
            <a:off x="136478" y="3998794"/>
            <a:ext cx="1473958"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09684" y="3220872"/>
            <a:ext cx="6823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11956" y="4765368"/>
            <a:ext cx="6823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bwMode="auto">
          <a:xfrm>
            <a:off x="5554639" y="5213445"/>
            <a:ext cx="1992573" cy="941695"/>
          </a:xfrm>
          <a:prstGeom prst="roundRect">
            <a:avLst/>
          </a:prstGeom>
          <a:ln>
            <a:headEnd type="none" w="med" len="med"/>
            <a:tailEnd type="none" w="med" len="med"/>
          </a:ln>
          <a:effectLst>
            <a:outerShdw blurRad="63500" dist="38100" dir="5400000" rotWithShape="0">
              <a:srgbClr val="000000">
                <a:alpha val="45000"/>
              </a:srgbClr>
            </a:outerShdw>
            <a:reflection blurRad="6350" stA="50000" endA="275" endPos="40000" dist="101600" dir="5400000" sy="-100000" algn="bl" rotWithShape="0"/>
          </a:effectLst>
          <a:scene3d>
            <a:camera prst="perspectiveHeroicExtremeLeftFacing" fov="3000000">
              <a:rot lat="449630" lon="1463207" rev="21343155"/>
            </a:camera>
            <a:lightRig rig="glow" dir="t">
              <a:rot lat="0" lon="0" rev="6360000"/>
            </a:lightRig>
          </a:scene3d>
          <a:sp3d contourW="1000" prstMaterial="flat">
            <a:bevelT w="95250" h="101600"/>
            <a:contourClr>
              <a:schemeClr val="accent5">
                <a:satMod val="300000"/>
              </a:schemeClr>
            </a:contourClr>
          </a:sp3d>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Demo 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Implementation</a:t>
            </a:r>
            <a:endParaRPr lang="en-US" dirty="0"/>
          </a:p>
        </p:txBody>
      </p:sp>
      <p:sp>
        <p:nvSpPr>
          <p:cNvPr id="3" name="Content Placeholder 2"/>
          <p:cNvSpPr>
            <a:spLocks noGrp="1"/>
          </p:cNvSpPr>
          <p:nvPr>
            <p:ph idx="1"/>
          </p:nvPr>
        </p:nvSpPr>
        <p:spPr>
          <a:xfrm>
            <a:off x="381000" y="1193184"/>
            <a:ext cx="8763000" cy="1929759"/>
          </a:xfrm>
        </p:spPr>
        <p:txBody>
          <a:bodyPr/>
          <a:lstStyle/>
          <a:p>
            <a:r>
              <a:rPr lang="en-US" dirty="0" smtClean="0"/>
              <a:t>Allow both additive and local invariants and expose blocks</a:t>
            </a:r>
          </a:p>
          <a:p>
            <a:r>
              <a:rPr lang="en-US" dirty="0" smtClean="0"/>
              <a:t>Only one local expose (per object) at a time</a:t>
            </a:r>
            <a:endParaRPr lang="en-US" dirty="0"/>
          </a:p>
        </p:txBody>
      </p:sp>
      <p:sp>
        <p:nvSpPr>
          <p:cNvPr id="4" name="Rounded Rectangle 3"/>
          <p:cNvSpPr/>
          <p:nvPr/>
        </p:nvSpPr>
        <p:spPr bwMode="auto">
          <a:xfrm>
            <a:off x="1177106" y="3392321"/>
            <a:ext cx="723331" cy="354842"/>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Rounded Rectangle 4"/>
          <p:cNvSpPr/>
          <p:nvPr/>
        </p:nvSpPr>
        <p:spPr bwMode="auto">
          <a:xfrm>
            <a:off x="1177106" y="3807156"/>
            <a:ext cx="723331" cy="354842"/>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ounded Rectangle 5"/>
          <p:cNvSpPr/>
          <p:nvPr/>
        </p:nvSpPr>
        <p:spPr bwMode="auto">
          <a:xfrm>
            <a:off x="1177106" y="4221991"/>
            <a:ext cx="723331" cy="354842"/>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ounded Rectangle 6"/>
          <p:cNvSpPr/>
          <p:nvPr/>
        </p:nvSpPr>
        <p:spPr bwMode="auto">
          <a:xfrm>
            <a:off x="1177106" y="4636826"/>
            <a:ext cx="723331" cy="354842"/>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ounded Rectangle 7"/>
          <p:cNvSpPr/>
          <p:nvPr/>
        </p:nvSpPr>
        <p:spPr bwMode="auto">
          <a:xfrm>
            <a:off x="1177106" y="5051661"/>
            <a:ext cx="723331" cy="354842"/>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Rounded Rectangle 8"/>
          <p:cNvSpPr/>
          <p:nvPr/>
        </p:nvSpPr>
        <p:spPr bwMode="auto">
          <a:xfrm>
            <a:off x="1177106" y="5466496"/>
            <a:ext cx="723331" cy="354842"/>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ounded Rectangle 9"/>
          <p:cNvSpPr/>
          <p:nvPr/>
        </p:nvSpPr>
        <p:spPr bwMode="auto">
          <a:xfrm>
            <a:off x="1177106" y="5881331"/>
            <a:ext cx="723331" cy="354842"/>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Rounded Rectangle 10"/>
          <p:cNvSpPr/>
          <p:nvPr/>
        </p:nvSpPr>
        <p:spPr bwMode="auto">
          <a:xfrm>
            <a:off x="1177106" y="2977486"/>
            <a:ext cx="723331" cy="354842"/>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Rounded Rectangle 11"/>
          <p:cNvSpPr/>
          <p:nvPr/>
        </p:nvSpPr>
        <p:spPr bwMode="auto">
          <a:xfrm>
            <a:off x="1177106" y="6296167"/>
            <a:ext cx="723331" cy="354842"/>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object</a:t>
            </a:r>
          </a:p>
        </p:txBody>
      </p:sp>
      <p:cxnSp>
        <p:nvCxnSpPr>
          <p:cNvPr id="13" name="Straight Arrow Connector 12"/>
          <p:cNvCxnSpPr/>
          <p:nvPr/>
        </p:nvCxnSpPr>
        <p:spPr>
          <a:xfrm rot="5400000">
            <a:off x="1746942" y="3780426"/>
            <a:ext cx="1473958" cy="1588"/>
          </a:xfrm>
          <a:prstGeom prst="straightConnector1">
            <a:avLst/>
          </a:prstGeom>
          <a:ln w="5715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033540" y="3002504"/>
            <a:ext cx="682388" cy="1588"/>
          </a:xfrm>
          <a:prstGeom prst="line">
            <a:avLst/>
          </a:prstGeom>
          <a:ln w="19050">
            <a:solidFill>
              <a:schemeClr val="accent5"/>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35812" y="4547000"/>
            <a:ext cx="682388" cy="1588"/>
          </a:xfrm>
          <a:prstGeom prst="line">
            <a:avLst/>
          </a:prstGeom>
          <a:ln w="19050">
            <a:solidFill>
              <a:schemeClr val="accent5"/>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784125" y="4285396"/>
            <a:ext cx="1064525" cy="461665"/>
          </a:xfrm>
          <a:prstGeom prst="rect">
            <a:avLst/>
          </a:prstGeom>
          <a:noFill/>
        </p:spPr>
        <p:txBody>
          <a:bodyPr wrap="square" rtlCol="0">
            <a:spAutoFit/>
          </a:bodyPr>
          <a:lstStyle/>
          <a:p>
            <a:r>
              <a:rPr lang="en-US" sz="2400" dirty="0" smtClean="0"/>
              <a:t>o.inv</a:t>
            </a:r>
            <a:endParaRPr lang="en-US" sz="2400" dirty="0"/>
          </a:p>
        </p:txBody>
      </p:sp>
      <p:cxnSp>
        <p:nvCxnSpPr>
          <p:cNvPr id="17" name="Straight Connector 16"/>
          <p:cNvCxnSpPr/>
          <p:nvPr/>
        </p:nvCxnSpPr>
        <p:spPr>
          <a:xfrm>
            <a:off x="2065380" y="5804888"/>
            <a:ext cx="682388" cy="1588"/>
          </a:xfrm>
          <a:prstGeom prst="line">
            <a:avLst/>
          </a:prstGeom>
          <a:ln w="19050">
            <a:solidFill>
              <a:schemeClr val="accent5"/>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784125" y="5502340"/>
            <a:ext cx="1621815" cy="461665"/>
          </a:xfrm>
          <a:prstGeom prst="rect">
            <a:avLst/>
          </a:prstGeom>
          <a:noFill/>
        </p:spPr>
        <p:txBody>
          <a:bodyPr wrap="square" rtlCol="0">
            <a:spAutoFit/>
          </a:bodyPr>
          <a:lstStyle/>
          <a:p>
            <a:r>
              <a:rPr lang="en-US" sz="2400" dirty="0" err="1" smtClean="0"/>
              <a:t>o.localinv</a:t>
            </a:r>
            <a:endParaRPr lang="en-US" sz="2400" dirty="0"/>
          </a:p>
        </p:txBody>
      </p:sp>
      <p:sp>
        <p:nvSpPr>
          <p:cNvPr id="19" name="TextBox 18"/>
          <p:cNvSpPr txBox="1"/>
          <p:nvPr/>
        </p:nvSpPr>
        <p:spPr>
          <a:xfrm>
            <a:off x="2784125" y="2840980"/>
            <a:ext cx="1949375" cy="461665"/>
          </a:xfrm>
          <a:prstGeom prst="rect">
            <a:avLst/>
          </a:prstGeom>
          <a:noFill/>
        </p:spPr>
        <p:txBody>
          <a:bodyPr wrap="square" rtlCol="0">
            <a:spAutoFit/>
          </a:bodyPr>
          <a:lstStyle/>
          <a:p>
            <a:r>
              <a:rPr lang="en-US" sz="2400" dirty="0" err="1" smtClean="0"/>
              <a:t>typeof</a:t>
            </a:r>
            <a:r>
              <a:rPr lang="en-US" sz="2400" dirty="0" smtClean="0"/>
              <a:t>(o)</a:t>
            </a:r>
            <a:endParaRPr lang="en-US" sz="2400" dirty="0"/>
          </a:p>
        </p:txBody>
      </p:sp>
      <p:sp>
        <p:nvSpPr>
          <p:cNvPr id="20" name="TextBox 19"/>
          <p:cNvSpPr txBox="1"/>
          <p:nvPr/>
        </p:nvSpPr>
        <p:spPr>
          <a:xfrm>
            <a:off x="247914" y="2802306"/>
            <a:ext cx="625541" cy="461665"/>
          </a:xfrm>
          <a:prstGeom prst="rect">
            <a:avLst/>
          </a:prstGeom>
          <a:noFill/>
        </p:spPr>
        <p:txBody>
          <a:bodyPr wrap="square" rtlCol="0">
            <a:spAutoFit/>
          </a:bodyPr>
          <a:lstStyle/>
          <a:p>
            <a:r>
              <a:rPr lang="en-US" sz="2400" dirty="0" smtClean="0"/>
              <a:t>o</a:t>
            </a:r>
            <a:endParaRPr lang="en-US" sz="2400" dirty="0"/>
          </a:p>
        </p:txBody>
      </p:sp>
      <p:sp>
        <p:nvSpPr>
          <p:cNvPr id="21" name="Freeform 20"/>
          <p:cNvSpPr/>
          <p:nvPr/>
        </p:nvSpPr>
        <p:spPr>
          <a:xfrm rot="20362996" flipV="1">
            <a:off x="586854" y="2909241"/>
            <a:ext cx="477671" cy="229737"/>
          </a:xfrm>
          <a:custGeom>
            <a:avLst/>
            <a:gdLst>
              <a:gd name="connsiteX0" fmla="*/ 0 w 477671"/>
              <a:gd name="connsiteY0" fmla="*/ 163773 h 206991"/>
              <a:gd name="connsiteX1" fmla="*/ 218364 w 477671"/>
              <a:gd name="connsiteY1" fmla="*/ 13648 h 206991"/>
              <a:gd name="connsiteX2" fmla="*/ 313898 w 477671"/>
              <a:gd name="connsiteY2" fmla="*/ 204716 h 206991"/>
              <a:gd name="connsiteX3" fmla="*/ 477671 w 477671"/>
              <a:gd name="connsiteY3" fmla="*/ 0 h 206991"/>
            </a:gdLst>
            <a:ahLst/>
            <a:cxnLst>
              <a:cxn ang="0">
                <a:pos x="connsiteX0" y="connsiteY0"/>
              </a:cxn>
              <a:cxn ang="0">
                <a:pos x="connsiteX1" y="connsiteY1"/>
              </a:cxn>
              <a:cxn ang="0">
                <a:pos x="connsiteX2" y="connsiteY2"/>
              </a:cxn>
              <a:cxn ang="0">
                <a:pos x="connsiteX3" y="connsiteY3"/>
              </a:cxn>
            </a:cxnLst>
            <a:rect l="l" t="t" r="r" b="b"/>
            <a:pathLst>
              <a:path w="477671" h="206991">
                <a:moveTo>
                  <a:pt x="0" y="163773"/>
                </a:moveTo>
                <a:cubicBezTo>
                  <a:pt x="83024" y="85298"/>
                  <a:pt x="166048" y="6824"/>
                  <a:pt x="218364" y="13648"/>
                </a:cubicBezTo>
                <a:cubicBezTo>
                  <a:pt x="270680" y="20472"/>
                  <a:pt x="270680" y="206991"/>
                  <a:pt x="313898" y="204716"/>
                </a:cubicBezTo>
                <a:cubicBezTo>
                  <a:pt x="357116" y="202441"/>
                  <a:pt x="477671" y="0"/>
                  <a:pt x="477671" y="0"/>
                </a:cubicBezTo>
              </a:path>
            </a:pathLst>
          </a:cu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Content Placeholder 2"/>
          <p:cNvSpPr txBox="1">
            <a:spLocks/>
          </p:cNvSpPr>
          <p:nvPr/>
        </p:nvSpPr>
        <p:spPr>
          <a:xfrm>
            <a:off x="4204644" y="3392759"/>
            <a:ext cx="4775579" cy="2068259"/>
          </a:xfrm>
          <a:prstGeom prst="rect">
            <a:avLst/>
          </a:prstGeom>
        </p:spPr>
        <p:txBody>
          <a:bodyPr vert="horz" wrap="square" lIns="0" tIns="0" rIns="0" bIns="0" rtlCol="0">
            <a:spAutoFit/>
          </a:bodyPr>
          <a:lstStyle/>
          <a:p>
            <a:pPr marL="384954" marR="0" lvl="0" indent="-384954" algn="l" defTabSz="914363" rtl="0" eaLnBrk="1" fontAlgn="auto" latinLnBrk="0" hangingPunct="1">
              <a:lnSpc>
                <a:spcPct val="90000"/>
              </a:lnSpc>
              <a:spcBef>
                <a:spcPct val="20000"/>
              </a:spcBef>
              <a:spcAft>
                <a:spcPts val="0"/>
              </a:spcAft>
              <a:buClrTx/>
              <a:buSzPct val="90000"/>
              <a:buFontTx/>
              <a:buBlip>
                <a:blip r:embed="rId2"/>
              </a:buBlip>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“o is in steady state” </a:t>
            </a:r>
            <a:r>
              <a:rPr kumimoji="0" lang="en-US" sz="2400" b="0" i="0" u="none" strike="noStrike" kern="1200" cap="none" spc="0" normalizeH="0" baseline="0" noProof="0" dirty="0" smtClean="0">
                <a:ln>
                  <a:noFill/>
                </a:ln>
                <a:solidFill>
                  <a:schemeClr val="tx1"/>
                </a:solidFill>
                <a:effectLst/>
                <a:uLnTx/>
                <a:uFillTx/>
                <a:latin typeface="Times New Roman"/>
                <a:cs typeface="Times New Roman"/>
              </a:rPr>
              <a:t>≡</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a:r>
            <a:br>
              <a:rPr kumimoji="0" lang="en-US" sz="2400" b="0" i="0" u="none" strike="noStrike" kern="1200" cap="none" spc="0" normalizeH="0" baseline="0" noProof="0" dirty="0" smtClean="0">
                <a:ln>
                  <a:noFill/>
                </a:ln>
                <a:solidFill>
                  <a:schemeClr val="tx1"/>
                </a:solidFill>
                <a:effectLst/>
                <a:uLnTx/>
                <a:uFillTx/>
                <a:latin typeface="+mn-lt"/>
                <a:ea typeface="+mn-ea"/>
                <a:cs typeface="+mn-cs"/>
              </a:rPr>
            </a:br>
            <a:r>
              <a:rPr kumimoji="0" lang="en-US" sz="2400" b="0" i="0" u="none" strike="noStrike" kern="1200" cap="none" spc="0" normalizeH="0" baseline="0" noProof="0" dirty="0" smtClean="0">
                <a:ln>
                  <a:noFill/>
                </a:ln>
                <a:solidFill>
                  <a:schemeClr val="tx1"/>
                </a:solidFill>
                <a:effectLst/>
                <a:uLnTx/>
                <a:uFillTx/>
                <a:latin typeface="+mn-lt"/>
                <a:ea typeface="+mn-ea"/>
                <a:cs typeface="+mn-cs"/>
              </a:rPr>
              <a:t>	o.inv</a:t>
            </a:r>
            <a:r>
              <a:rPr kumimoji="0" lang="en-US" sz="2400" b="0" i="0" u="none" strike="noStrike" kern="1200" cap="none" spc="0" normalizeH="0" noProof="0" dirty="0" smtClean="0">
                <a:ln>
                  <a:noFill/>
                </a:ln>
                <a:solidFill>
                  <a:schemeClr val="tx1"/>
                </a:solidFill>
                <a:effectLst/>
                <a:uLnTx/>
                <a:uFillTx/>
                <a:latin typeface="+mn-lt"/>
                <a:ea typeface="+mn-ea"/>
                <a:cs typeface="+mn-cs"/>
              </a:rPr>
              <a:t> = </a:t>
            </a:r>
            <a:r>
              <a:rPr kumimoji="0" lang="en-US" sz="2400" b="0" i="0" u="none" strike="noStrike" kern="1200" cap="none" spc="0" normalizeH="0" noProof="0" dirty="0" err="1" smtClean="0">
                <a:ln>
                  <a:noFill/>
                </a:ln>
                <a:solidFill>
                  <a:schemeClr val="tx1"/>
                </a:solidFill>
                <a:effectLst/>
                <a:uLnTx/>
                <a:uFillTx/>
                <a:latin typeface="+mn-lt"/>
                <a:ea typeface="+mn-ea"/>
                <a:cs typeface="+mn-cs"/>
              </a:rPr>
              <a:t>o.localinv</a:t>
            </a:r>
            <a:r>
              <a:rPr kumimoji="0" lang="en-US" sz="2400" b="0" i="0" u="none" strike="noStrike" kern="1200" cap="none" spc="0" normalizeH="0" noProof="0" dirty="0" smtClean="0">
                <a:ln>
                  <a:noFill/>
                </a:ln>
                <a:solidFill>
                  <a:schemeClr val="tx1"/>
                </a:solidFill>
                <a:effectLst/>
                <a:uLnTx/>
                <a:uFillTx/>
                <a:latin typeface="+mn-lt"/>
                <a:ea typeface="+mn-ea"/>
                <a:cs typeface="+mn-cs"/>
              </a:rPr>
              <a:t> = </a:t>
            </a:r>
            <a:r>
              <a:rPr kumimoji="0" lang="en-US" sz="2400" b="0" i="0" u="none" strike="noStrike" kern="1200" cap="none" spc="0" normalizeH="0" noProof="0" dirty="0" err="1" smtClean="0">
                <a:ln>
                  <a:noFill/>
                </a:ln>
                <a:solidFill>
                  <a:schemeClr val="tx1"/>
                </a:solidFill>
                <a:effectLst/>
                <a:uLnTx/>
                <a:uFillTx/>
                <a:latin typeface="+mn-lt"/>
                <a:ea typeface="+mn-ea"/>
                <a:cs typeface="+mn-cs"/>
              </a:rPr>
              <a:t>typeof</a:t>
            </a:r>
            <a:r>
              <a:rPr kumimoji="0" lang="en-US" sz="2400" b="0" i="0" u="none" strike="noStrike" kern="1200" cap="none" spc="0" normalizeH="0" noProof="0" dirty="0" smtClean="0">
                <a:ln>
                  <a:noFill/>
                </a:ln>
                <a:solidFill>
                  <a:schemeClr val="tx1"/>
                </a:solidFill>
                <a:effectLst/>
                <a:uLnTx/>
                <a:uFillTx/>
                <a:latin typeface="+mn-lt"/>
                <a:ea typeface="+mn-ea"/>
                <a:cs typeface="+mn-cs"/>
              </a:rPr>
              <a:t>(o)</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84954" lvl="0" indent="-384954">
              <a:lnSpc>
                <a:spcPct val="90000"/>
              </a:lnSpc>
              <a:spcBef>
                <a:spcPct val="20000"/>
              </a:spcBef>
              <a:buSzPct val="90000"/>
              <a:buBlip>
                <a:blip r:embed="rId2"/>
              </a:buBlip>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if f is a field declared in class T with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superclass</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S, then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o.f</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is</a:t>
            </a:r>
            <a:r>
              <a:rPr kumimoji="0" lang="en-US" sz="2400" b="0" i="0" u="none" strike="noStrike" kern="1200" cap="none" spc="0" normalizeH="0" noProof="0" dirty="0" smtClean="0">
                <a:ln>
                  <a:noFill/>
                </a:ln>
                <a:solidFill>
                  <a:schemeClr val="tx1"/>
                </a:solidFill>
                <a:effectLst/>
                <a:uLnTx/>
                <a:uFillTx/>
                <a:latin typeface="+mn-lt"/>
                <a:ea typeface="+mn-ea"/>
                <a:cs typeface="+mn-cs"/>
              </a:rPr>
              <a:t> allowed to be </a:t>
            </a:r>
            <a:r>
              <a:rPr lang="en-US" sz="2400" dirty="0" smtClean="0"/>
              <a:t>modified if:</a:t>
            </a:r>
            <a:br>
              <a:rPr lang="en-US" sz="2400" dirty="0" smtClean="0"/>
            </a:br>
            <a:r>
              <a:rPr lang="en-US" sz="2400" dirty="0" smtClean="0"/>
              <a:t>    </a:t>
            </a:r>
            <a:r>
              <a:rPr lang="en-US" sz="2400" dirty="0" smtClean="0">
                <a:sym typeface="Symbol"/>
              </a:rPr>
              <a:t>(o.inv &lt;: T)  </a:t>
            </a:r>
            <a:r>
              <a:rPr lang="en-US" sz="2400" dirty="0" err="1" smtClean="0">
                <a:sym typeface="Symbol"/>
              </a:rPr>
              <a:t>o.localinv</a:t>
            </a:r>
            <a:r>
              <a:rPr lang="en-US" sz="2400" dirty="0" smtClean="0">
                <a:sym typeface="Symbol"/>
              </a:rPr>
              <a:t> = S</a:t>
            </a:r>
            <a:endParaRPr lang="en-US" sz="24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Contributions</a:t>
            </a:r>
            <a:endParaRPr lang="en-US" dirty="0"/>
          </a:p>
        </p:txBody>
      </p:sp>
      <p:sp>
        <p:nvSpPr>
          <p:cNvPr id="3" name="Content Placeholder 2"/>
          <p:cNvSpPr>
            <a:spLocks noGrp="1"/>
          </p:cNvSpPr>
          <p:nvPr>
            <p:ph idx="1"/>
          </p:nvPr>
        </p:nvSpPr>
        <p:spPr>
          <a:xfrm>
            <a:off x="381000" y="1411552"/>
            <a:ext cx="8382000" cy="3827202"/>
          </a:xfrm>
        </p:spPr>
        <p:txBody>
          <a:bodyPr/>
          <a:lstStyle/>
          <a:p>
            <a:r>
              <a:rPr lang="en-US" dirty="0" smtClean="0"/>
              <a:t>An integration of class-local and additive invariants</a:t>
            </a:r>
          </a:p>
          <a:p>
            <a:r>
              <a:rPr lang="en-US" dirty="0" smtClean="0"/>
              <a:t>Experience results</a:t>
            </a:r>
          </a:p>
          <a:p>
            <a:pPr lvl="1"/>
            <a:r>
              <a:rPr smtClean="0"/>
              <a:t>&gt;6000 lines of code</a:t>
            </a:r>
          </a:p>
          <a:p>
            <a:pPr lvl="1"/>
            <a:r>
              <a:rPr smtClean="0"/>
              <a:t>Class-local invariants are used exclusively</a:t>
            </a:r>
          </a:p>
          <a:p>
            <a:pPr lvl="1"/>
            <a:r>
              <a:rPr smtClean="0"/>
              <a:t>Our encoding of constructors use additive behavior, but perhaps this could be encoded differently</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Aggregate objects</a:t>
            </a:r>
            <a:endParaRPr lang="en-US" dirty="0"/>
          </a:p>
        </p:txBody>
      </p:sp>
      <p:sp>
        <p:nvSpPr>
          <p:cNvPr id="3" name="Content Placeholder 2"/>
          <p:cNvSpPr>
            <a:spLocks noGrp="1"/>
          </p:cNvSpPr>
          <p:nvPr>
            <p:ph idx="1"/>
          </p:nvPr>
        </p:nvSpPr>
        <p:spPr>
          <a:xfrm>
            <a:off x="381000" y="1411552"/>
            <a:ext cx="8995012" cy="1015663"/>
          </a:xfrm>
        </p:spPr>
        <p:txBody>
          <a:bodyPr/>
          <a:lstStyle/>
          <a:p>
            <a:r>
              <a:rPr lang="en-US" dirty="0" smtClean="0">
                <a:solidFill>
                  <a:schemeClr val="accent5">
                    <a:lumMod val="75000"/>
                  </a:schemeClr>
                </a:solidFill>
              </a:rPr>
              <a:t>class</a:t>
            </a:r>
            <a:r>
              <a:rPr lang="en-US" dirty="0" smtClean="0"/>
              <a:t> U : T { </a:t>
            </a:r>
            <a:r>
              <a:rPr lang="en-US" dirty="0" smtClean="0">
                <a:solidFill>
                  <a:schemeClr val="accent5">
                    <a:lumMod val="75000"/>
                  </a:schemeClr>
                </a:solidFill>
              </a:rPr>
              <a:t>rep</a:t>
            </a:r>
            <a:r>
              <a:rPr lang="en-US" dirty="0" smtClean="0"/>
              <a:t> C p;  </a:t>
            </a:r>
            <a:r>
              <a:rPr lang="en-US" dirty="0" smtClean="0">
                <a:solidFill>
                  <a:schemeClr val="accent5">
                    <a:lumMod val="75000"/>
                  </a:schemeClr>
                </a:solidFill>
              </a:rPr>
              <a:t>invariant</a:t>
            </a:r>
            <a:r>
              <a:rPr lang="en-US" dirty="0" smtClean="0"/>
              <a:t> </a:t>
            </a:r>
            <a:r>
              <a:rPr lang="en-US" dirty="0" err="1" smtClean="0"/>
              <a:t>p.x</a:t>
            </a:r>
            <a:r>
              <a:rPr lang="en-US" dirty="0" smtClean="0"/>
              <a:t> &lt; 100; … }</a:t>
            </a:r>
          </a:p>
          <a:p>
            <a:r>
              <a:rPr lang="en-US" dirty="0" smtClean="0">
                <a:solidFill>
                  <a:schemeClr val="accent5">
                    <a:lumMod val="75000"/>
                  </a:schemeClr>
                </a:solidFill>
              </a:rPr>
              <a:t>class</a:t>
            </a:r>
            <a:r>
              <a:rPr lang="en-US" dirty="0" smtClean="0"/>
              <a:t> V : U { </a:t>
            </a:r>
            <a:r>
              <a:rPr lang="en-US" dirty="0" smtClean="0">
                <a:solidFill>
                  <a:schemeClr val="accent5">
                    <a:lumMod val="75000"/>
                  </a:schemeClr>
                </a:solidFill>
              </a:rPr>
              <a:t>invariant</a:t>
            </a:r>
            <a:r>
              <a:rPr lang="en-US" dirty="0" smtClean="0"/>
              <a:t> </a:t>
            </a:r>
            <a:r>
              <a:rPr lang="en-US" dirty="0" err="1" smtClean="0"/>
              <a:t>p.x</a:t>
            </a:r>
            <a:r>
              <a:rPr lang="en-US" dirty="0" smtClean="0"/>
              <a:t> == 20; … }</a:t>
            </a:r>
            <a:endParaRPr lang="en-US" dirty="0"/>
          </a:p>
        </p:txBody>
      </p:sp>
      <p:sp>
        <p:nvSpPr>
          <p:cNvPr id="4" name="Rounded Rectangle 3"/>
          <p:cNvSpPr/>
          <p:nvPr/>
        </p:nvSpPr>
        <p:spPr bwMode="auto">
          <a:xfrm>
            <a:off x="1510341" y="569112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object</a:t>
            </a:r>
          </a:p>
        </p:txBody>
      </p:sp>
      <p:sp>
        <p:nvSpPr>
          <p:cNvPr id="5" name="Rounded Rectangle 4"/>
          <p:cNvSpPr/>
          <p:nvPr/>
        </p:nvSpPr>
        <p:spPr bwMode="auto">
          <a:xfrm>
            <a:off x="1510341" y="4868466"/>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T</a:t>
            </a:r>
          </a:p>
        </p:txBody>
      </p:sp>
      <p:sp>
        <p:nvSpPr>
          <p:cNvPr id="6" name="Rounded Rectangle 5"/>
          <p:cNvSpPr/>
          <p:nvPr/>
        </p:nvSpPr>
        <p:spPr bwMode="auto">
          <a:xfrm>
            <a:off x="1510341" y="4045809"/>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U</a:t>
            </a:r>
          </a:p>
        </p:txBody>
      </p:sp>
      <p:sp>
        <p:nvSpPr>
          <p:cNvPr id="7" name="Rounded Rectangle 6"/>
          <p:cNvSpPr/>
          <p:nvPr/>
        </p:nvSpPr>
        <p:spPr bwMode="auto">
          <a:xfrm>
            <a:off x="1510341" y="322315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V</a:t>
            </a:r>
          </a:p>
        </p:txBody>
      </p:sp>
      <p:sp>
        <p:nvSpPr>
          <p:cNvPr id="8" name="Rounded Rectangle 7"/>
          <p:cNvSpPr/>
          <p:nvPr/>
        </p:nvSpPr>
        <p:spPr bwMode="auto">
          <a:xfrm>
            <a:off x="5133833" y="4827895"/>
            <a:ext cx="709683" cy="395785"/>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Rounded Rectangle 8"/>
          <p:cNvSpPr/>
          <p:nvPr/>
        </p:nvSpPr>
        <p:spPr bwMode="auto">
          <a:xfrm>
            <a:off x="5133833" y="5338549"/>
            <a:ext cx="709683" cy="395785"/>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ounded Rectangle 9"/>
          <p:cNvSpPr/>
          <p:nvPr/>
        </p:nvSpPr>
        <p:spPr bwMode="auto">
          <a:xfrm>
            <a:off x="5133833" y="4317242"/>
            <a:ext cx="709683" cy="395785"/>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Freeform 10"/>
          <p:cNvSpPr/>
          <p:nvPr/>
        </p:nvSpPr>
        <p:spPr>
          <a:xfrm>
            <a:off x="2838734" y="4173940"/>
            <a:ext cx="2233684" cy="275230"/>
          </a:xfrm>
          <a:custGeom>
            <a:avLst/>
            <a:gdLst>
              <a:gd name="connsiteX0" fmla="*/ 0 w 2233684"/>
              <a:gd name="connsiteY0" fmla="*/ 275230 h 275230"/>
              <a:gd name="connsiteX1" fmla="*/ 709684 w 2233684"/>
              <a:gd name="connsiteY1" fmla="*/ 43218 h 275230"/>
              <a:gd name="connsiteX2" fmla="*/ 1596788 w 2233684"/>
              <a:gd name="connsiteY2" fmla="*/ 29570 h 275230"/>
              <a:gd name="connsiteX3" fmla="*/ 2142699 w 2233684"/>
              <a:gd name="connsiteY3" fmla="*/ 220639 h 275230"/>
              <a:gd name="connsiteX4" fmla="*/ 2142699 w 2233684"/>
              <a:gd name="connsiteY4" fmla="*/ 193344 h 2752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3684" h="275230">
                <a:moveTo>
                  <a:pt x="0" y="275230"/>
                </a:moveTo>
                <a:cubicBezTo>
                  <a:pt x="221776" y="179695"/>
                  <a:pt x="443553" y="84161"/>
                  <a:pt x="709684" y="43218"/>
                </a:cubicBezTo>
                <a:cubicBezTo>
                  <a:pt x="975815" y="2275"/>
                  <a:pt x="1357952" y="0"/>
                  <a:pt x="1596788" y="29570"/>
                </a:cubicBezTo>
                <a:cubicBezTo>
                  <a:pt x="1835624" y="59140"/>
                  <a:pt x="2051714" y="193343"/>
                  <a:pt x="2142699" y="220639"/>
                </a:cubicBezTo>
                <a:cubicBezTo>
                  <a:pt x="2233684" y="247935"/>
                  <a:pt x="2142699" y="193344"/>
                  <a:pt x="2142699" y="193344"/>
                </a:cubicBezTo>
              </a:path>
            </a:pathLst>
          </a:cu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p:cNvSpPr txBox="1"/>
          <p:nvPr/>
        </p:nvSpPr>
        <p:spPr>
          <a:xfrm>
            <a:off x="2661301" y="4012448"/>
            <a:ext cx="545911" cy="461665"/>
          </a:xfrm>
          <a:prstGeom prst="rect">
            <a:avLst/>
          </a:prstGeom>
          <a:noFill/>
        </p:spPr>
        <p:txBody>
          <a:bodyPr wrap="square" rtlCol="0">
            <a:spAutoFit/>
          </a:bodyPr>
          <a:lstStyle/>
          <a:p>
            <a:r>
              <a:rPr lang="en-US" sz="2400" dirty="0" smtClean="0"/>
              <a:t>p</a:t>
            </a:r>
            <a:endParaRPr lang="en-US" sz="2400" dirty="0"/>
          </a:p>
        </p:txBody>
      </p:sp>
      <p:sp>
        <p:nvSpPr>
          <p:cNvPr id="14" name="TextBox 13"/>
          <p:cNvSpPr txBox="1"/>
          <p:nvPr/>
        </p:nvSpPr>
        <p:spPr>
          <a:xfrm>
            <a:off x="5133821" y="4260382"/>
            <a:ext cx="545911" cy="461665"/>
          </a:xfrm>
          <a:prstGeom prst="rect">
            <a:avLst/>
          </a:prstGeom>
          <a:noFill/>
        </p:spPr>
        <p:txBody>
          <a:bodyPr wrap="square" rtlCol="0">
            <a:spAutoFit/>
          </a:bodyPr>
          <a:lstStyle/>
          <a:p>
            <a:r>
              <a:rPr lang="en-US" sz="2400" dirty="0" smtClean="0"/>
              <a:t>x</a:t>
            </a:r>
            <a:endParaRPr lang="en-US" sz="2400" dirty="0"/>
          </a:p>
        </p:txBody>
      </p:sp>
      <p:sp>
        <p:nvSpPr>
          <p:cNvPr id="17" name="Snip Single Corner Rectangle 16"/>
          <p:cNvSpPr/>
          <p:nvPr/>
        </p:nvSpPr>
        <p:spPr bwMode="auto">
          <a:xfrm rot="20936443">
            <a:off x="6482693" y="2183633"/>
            <a:ext cx="1951630" cy="518616"/>
          </a:xfrm>
          <a:prstGeom prst="snip1Rect">
            <a:avLst>
              <a:gd name="adj" fmla="val 48246"/>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not supported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Summary and conclusions</a:t>
            </a:r>
            <a:endParaRPr lang="en-US" dirty="0"/>
          </a:p>
        </p:txBody>
      </p:sp>
      <p:sp>
        <p:nvSpPr>
          <p:cNvPr id="4" name="Explosion 1 3"/>
          <p:cNvSpPr/>
          <p:nvPr/>
        </p:nvSpPr>
        <p:spPr bwMode="auto">
          <a:xfrm rot="20806276">
            <a:off x="5156520" y="4803906"/>
            <a:ext cx="3414197" cy="2105289"/>
          </a:xfrm>
          <a:prstGeom prst="irregularSeal1">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700" dirty="0" smtClean="0">
                <a:solidFill>
                  <a:schemeClr val="tx1"/>
                </a:solidFill>
                <a:latin typeface="Segoe" pitchFamily="34" charset="0"/>
              </a:rPr>
              <a:t>Download Spec# and Boogie </a:t>
            </a:r>
            <a:br>
              <a:rPr lang="en-US" sz="1700" dirty="0" smtClean="0">
                <a:solidFill>
                  <a:schemeClr val="tx1"/>
                </a:solidFill>
                <a:latin typeface="Segoe" pitchFamily="34" charset="0"/>
              </a:rPr>
            </a:br>
            <a:r>
              <a:rPr lang="en-US" sz="1700" dirty="0" smtClean="0">
                <a:solidFill>
                  <a:schemeClr val="tx1"/>
                </a:solidFill>
                <a:latin typeface="Segoe" pitchFamily="34" charset="0"/>
              </a:rPr>
              <a:t>from here</a:t>
            </a:r>
          </a:p>
        </p:txBody>
      </p:sp>
      <p:sp>
        <p:nvSpPr>
          <p:cNvPr id="5" name="TextBox 4"/>
          <p:cNvSpPr txBox="1"/>
          <p:nvPr/>
        </p:nvSpPr>
        <p:spPr>
          <a:xfrm>
            <a:off x="566818" y="5996537"/>
            <a:ext cx="6025662" cy="436017"/>
          </a:xfrm>
          <a:prstGeom prst="rect">
            <a:avLst/>
          </a:prstGeom>
          <a:noFill/>
        </p:spPr>
        <p:txBody>
          <a:bodyPr wrap="square" lIns="76197" tIns="38098" rIns="76197" bIns="38098" rtlCol="0">
            <a:spAutoFit/>
          </a:bodyPr>
          <a:lstStyle/>
          <a:p>
            <a:r>
              <a:rPr lang="en-US" sz="2300" dirty="0" smtClean="0">
                <a:solidFill>
                  <a:schemeClr val="accent5"/>
                </a:solidFill>
                <a:latin typeface="Segoe" pitchFamily="34" charset="0"/>
              </a:rPr>
              <a:t>http://research.microsoft.com/specsharp</a:t>
            </a:r>
          </a:p>
        </p:txBody>
      </p:sp>
      <p:sp>
        <p:nvSpPr>
          <p:cNvPr id="3" name="Content Placeholder 2"/>
          <p:cNvSpPr>
            <a:spLocks noGrp="1"/>
          </p:cNvSpPr>
          <p:nvPr>
            <p:ph idx="1"/>
          </p:nvPr>
        </p:nvSpPr>
        <p:spPr>
          <a:xfrm>
            <a:off x="381000" y="1411552"/>
            <a:ext cx="8544636" cy="3504036"/>
          </a:xfrm>
        </p:spPr>
        <p:txBody>
          <a:bodyPr/>
          <a:lstStyle/>
          <a:p>
            <a:r>
              <a:rPr lang="en-US" dirty="0" smtClean="0"/>
              <a:t>Class-local invariants can be used together with additive invariants</a:t>
            </a:r>
          </a:p>
          <a:p>
            <a:r>
              <a:rPr lang="en-US" dirty="0" smtClean="0"/>
              <a:t>Additive invariants are rarely used</a:t>
            </a:r>
          </a:p>
          <a:p>
            <a:r>
              <a:rPr lang="en-US" dirty="0" smtClean="0"/>
              <a:t>Implemented in Spec# and its program verifier Boogie</a:t>
            </a:r>
          </a:p>
          <a:p>
            <a:r>
              <a:rPr lang="en-US" dirty="0" smtClean="0"/>
              <a:t>Open issue:  nice way to allow invariants to dereference fields declared in </a:t>
            </a:r>
            <a:r>
              <a:rPr lang="en-US" dirty="0" err="1" smtClean="0"/>
              <a:t>superclass</a:t>
            </a: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Program verification</a:t>
            </a:r>
            <a:endParaRPr lang="en-US" dirty="0"/>
          </a:p>
        </p:txBody>
      </p:sp>
      <p:sp>
        <p:nvSpPr>
          <p:cNvPr id="3" name="Content Placeholder 2"/>
          <p:cNvSpPr>
            <a:spLocks noGrp="1"/>
          </p:cNvSpPr>
          <p:nvPr>
            <p:ph idx="1"/>
          </p:nvPr>
        </p:nvSpPr>
        <p:spPr>
          <a:xfrm>
            <a:off x="381001" y="1411552"/>
            <a:ext cx="7739418" cy="3402470"/>
          </a:xfrm>
        </p:spPr>
        <p:txBody>
          <a:bodyPr/>
          <a:lstStyle/>
          <a:p>
            <a:r>
              <a:rPr lang="en-US" dirty="0" smtClean="0"/>
              <a:t>Reasoning about object-oriented software involves </a:t>
            </a:r>
            <a:r>
              <a:rPr lang="en-US" i="1" dirty="0" smtClean="0">
                <a:solidFill>
                  <a:schemeClr val="accent4">
                    <a:lumMod val="75000"/>
                  </a:schemeClr>
                </a:solidFill>
              </a:rPr>
              <a:t>object invariants</a:t>
            </a:r>
          </a:p>
          <a:p>
            <a:r>
              <a:rPr lang="en-US" dirty="0" smtClean="0"/>
              <a:t>An object invariant describes the </a:t>
            </a:r>
            <a:r>
              <a:rPr lang="en-US" i="1" dirty="0" smtClean="0">
                <a:solidFill>
                  <a:schemeClr val="accent4">
                    <a:lumMod val="75000"/>
                  </a:schemeClr>
                </a:solidFill>
              </a:rPr>
              <a:t>steady state</a:t>
            </a:r>
            <a:r>
              <a:rPr lang="en-US" i="1" dirty="0" smtClean="0"/>
              <a:t> </a:t>
            </a:r>
            <a:r>
              <a:rPr lang="en-US" dirty="0" smtClean="0"/>
              <a:t>of an object</a:t>
            </a:r>
          </a:p>
          <a:p>
            <a:r>
              <a:rPr lang="en-US" dirty="0" smtClean="0"/>
              <a:t>Because of </a:t>
            </a:r>
            <a:r>
              <a:rPr lang="en-US" i="1" dirty="0" smtClean="0">
                <a:solidFill>
                  <a:schemeClr val="accent4">
                    <a:lumMod val="75000"/>
                  </a:schemeClr>
                </a:solidFill>
              </a:rPr>
              <a:t>call-backs</a:t>
            </a:r>
            <a:r>
              <a:rPr lang="en-US" dirty="0" smtClean="0"/>
              <a:t>, it is necessary to keep track of when object are in their steady state</a:t>
            </a:r>
          </a:p>
        </p:txBody>
      </p:sp>
      <p:sp>
        <p:nvSpPr>
          <p:cNvPr id="4" name="Rounded Rectangle 3"/>
          <p:cNvSpPr/>
          <p:nvPr/>
        </p:nvSpPr>
        <p:spPr bwMode="auto">
          <a:xfrm>
            <a:off x="4940499" y="5404520"/>
            <a:ext cx="1992573" cy="941695"/>
          </a:xfrm>
          <a:prstGeom prst="roundRect">
            <a:avLst/>
          </a:prstGeom>
          <a:ln>
            <a:headEnd type="none" w="med" len="med"/>
            <a:tailEnd type="none" w="med" len="med"/>
          </a:ln>
          <a:effectLst>
            <a:outerShdw blurRad="63500" dist="38100" dir="5400000" rotWithShape="0">
              <a:srgbClr val="000000">
                <a:alpha val="45000"/>
              </a:srgbClr>
            </a:outerShdw>
            <a:reflection blurRad="6350" stA="50000" endA="275" endPos="40000" dist="101600" dir="5400000" sy="-100000" algn="bl" rotWithShape="0"/>
          </a:effectLst>
          <a:scene3d>
            <a:camera prst="perspectiveHeroicExtremeLeftFacing" fov="3000000">
              <a:rot lat="449630" lon="1463207" rev="21343155"/>
            </a:camera>
            <a:lightRig rig="glow" dir="t">
              <a:rot lat="0" lon="0" rev="6360000"/>
            </a:lightRig>
          </a:scene3d>
          <a:sp3d contourW="1000" prstMaterial="flat">
            <a:bevelT w="95250" h="101600"/>
            <a:contourClr>
              <a:schemeClr val="accent5">
                <a:satMod val="300000"/>
              </a:schemeClr>
            </a:contourClr>
          </a:sp3d>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Demo 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Program verification</a:t>
            </a:r>
            <a:endParaRPr lang="en-US" dirty="0"/>
          </a:p>
        </p:txBody>
      </p:sp>
      <p:sp>
        <p:nvSpPr>
          <p:cNvPr id="3" name="Content Placeholder 2"/>
          <p:cNvSpPr>
            <a:spLocks noGrp="1"/>
          </p:cNvSpPr>
          <p:nvPr>
            <p:ph idx="1"/>
          </p:nvPr>
        </p:nvSpPr>
        <p:spPr>
          <a:xfrm>
            <a:off x="381001" y="1411552"/>
            <a:ext cx="7739418" cy="3402470"/>
          </a:xfrm>
        </p:spPr>
        <p:txBody>
          <a:bodyPr/>
          <a:lstStyle/>
          <a:p>
            <a:r>
              <a:rPr lang="en-US" dirty="0" smtClean="0"/>
              <a:t>Reasoning about object-oriented software involves </a:t>
            </a:r>
            <a:r>
              <a:rPr lang="en-US" i="1" dirty="0" smtClean="0">
                <a:solidFill>
                  <a:schemeClr val="accent4">
                    <a:lumMod val="75000"/>
                  </a:schemeClr>
                </a:solidFill>
              </a:rPr>
              <a:t>object invariants</a:t>
            </a:r>
          </a:p>
          <a:p>
            <a:r>
              <a:rPr lang="en-US" dirty="0" smtClean="0"/>
              <a:t>An object invariant describes the </a:t>
            </a:r>
            <a:r>
              <a:rPr lang="en-US" i="1" dirty="0" smtClean="0">
                <a:solidFill>
                  <a:schemeClr val="accent4">
                    <a:lumMod val="75000"/>
                  </a:schemeClr>
                </a:solidFill>
              </a:rPr>
              <a:t>steady state</a:t>
            </a:r>
            <a:r>
              <a:rPr lang="en-US" i="1" dirty="0" smtClean="0"/>
              <a:t> </a:t>
            </a:r>
            <a:r>
              <a:rPr lang="en-US" dirty="0" smtClean="0"/>
              <a:t>of an object</a:t>
            </a:r>
          </a:p>
          <a:p>
            <a:r>
              <a:rPr lang="en-US" dirty="0" smtClean="0"/>
              <a:t>Because of </a:t>
            </a:r>
            <a:r>
              <a:rPr lang="en-US" i="1" dirty="0" smtClean="0">
                <a:solidFill>
                  <a:schemeClr val="accent4">
                    <a:lumMod val="75000"/>
                  </a:schemeClr>
                </a:solidFill>
              </a:rPr>
              <a:t>call-backs</a:t>
            </a:r>
            <a:r>
              <a:rPr lang="en-US" dirty="0" smtClean="0"/>
              <a:t>, it is necessary to keep track of when object are in their steady state</a:t>
            </a:r>
          </a:p>
        </p:txBody>
      </p:sp>
      <p:sp>
        <p:nvSpPr>
          <p:cNvPr id="4" name="Rounded Rectangle 3"/>
          <p:cNvSpPr/>
          <p:nvPr/>
        </p:nvSpPr>
        <p:spPr bwMode="auto">
          <a:xfrm>
            <a:off x="4940499" y="5404520"/>
            <a:ext cx="1992573" cy="941695"/>
          </a:xfrm>
          <a:prstGeom prst="roundRect">
            <a:avLst/>
          </a:prstGeom>
          <a:ln>
            <a:headEnd type="none" w="med" len="med"/>
            <a:tailEnd type="none" w="med" len="med"/>
          </a:ln>
          <a:effectLst>
            <a:outerShdw blurRad="63500" dist="38100" dir="5400000" rotWithShape="0">
              <a:srgbClr val="000000">
                <a:alpha val="45000"/>
              </a:srgbClr>
            </a:outerShdw>
            <a:reflection blurRad="6350" stA="50000" endA="275" endPos="40000" dist="101600" dir="5400000" sy="-100000" algn="bl" rotWithShape="0"/>
          </a:effectLst>
          <a:scene3d>
            <a:camera prst="perspectiveHeroicExtremeLeftFacing" fov="3000000">
              <a:rot lat="449630" lon="1463207" rev="21343155"/>
            </a:camera>
            <a:lightRig rig="glow" dir="t">
              <a:rot lat="0" lon="0" rev="6360000"/>
            </a:lightRig>
          </a:scene3d>
          <a:sp3d contourW="1000" prstMaterial="flat">
            <a:bevelT w="95250" h="101600"/>
            <a:contourClr>
              <a:schemeClr val="accent5">
                <a:satMod val="300000"/>
              </a:schemeClr>
            </a:contourClr>
          </a:sp3d>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Demo 0</a:t>
            </a:r>
          </a:p>
        </p:txBody>
      </p:sp>
      <p:sp>
        <p:nvSpPr>
          <p:cNvPr id="6" name="Rounded Rectangle 5"/>
          <p:cNvSpPr/>
          <p:nvPr/>
        </p:nvSpPr>
        <p:spPr bwMode="auto">
          <a:xfrm rot="21260532">
            <a:off x="1037230" y="2156334"/>
            <a:ext cx="7342496" cy="3807726"/>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spcAft>
                <a:spcPts val="1200"/>
              </a:spcAft>
              <a:buClrTx/>
              <a:buSzTx/>
              <a:buFontTx/>
              <a:buNone/>
              <a:tabLst/>
            </a:pPr>
            <a:r>
              <a:rPr kumimoji="0" lang="en-US" sz="2800" b="0" i="0" u="none" strike="noStrike" cap="none" normalizeH="0" baseline="0" dirty="0" smtClean="0">
                <a:solidFill>
                  <a:srgbClr val="00B0F0"/>
                </a:solidFill>
                <a:effectLst>
                  <a:outerShdw blurRad="38100" dist="38100" dir="2700000" algn="tl">
                    <a:srgbClr val="000000">
                      <a:alpha val="43137"/>
                    </a:srgbClr>
                  </a:outerShdw>
                </a:effectLst>
                <a:latin typeface="Segoe" pitchFamily="34" charset="0"/>
              </a:rPr>
              <a:t>Spec#</a:t>
            </a: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is a programming</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system that emphasizes </a:t>
            </a:r>
            <a:r>
              <a:rPr kumimoji="0" lang="en-US" sz="2800" b="0" i="0" u="none" strike="noStrike" cap="none" normalizeH="0" dirty="0" smtClean="0">
                <a:solidFill>
                  <a:srgbClr val="00B0F0"/>
                </a:solidFill>
                <a:effectLst>
                  <a:outerShdw blurRad="38100" dist="38100" dir="2700000" algn="tl">
                    <a:srgbClr val="000000">
                      <a:alpha val="43137"/>
                    </a:srgbClr>
                  </a:outerShdw>
                </a:effectLst>
                <a:latin typeface="Segoe" pitchFamily="34" charset="0"/>
              </a:rPr>
              <a:t>program specifications</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a:t>
            </a:r>
          </a:p>
          <a:p>
            <a:pPr marL="0" marR="0" indent="0" algn="ctr" defTabSz="1096963" rtl="0" eaLnBrk="1" fontAlgn="base" latinLnBrk="0" hangingPunct="1">
              <a:spcAft>
                <a:spcPts val="1200"/>
              </a:spcAft>
              <a:buClrTx/>
              <a:buSzTx/>
              <a:buFontTx/>
              <a:buNone/>
              <a:tabLst/>
            </a:pP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The Spec# language is a superset of the </a:t>
            </a:r>
            <a:r>
              <a:rPr kumimoji="0" lang="en-US" sz="2800" b="0" i="0" u="none" strike="noStrike" cap="none" normalizeH="0" dirty="0" smtClean="0">
                <a:solidFill>
                  <a:srgbClr val="00B0F0"/>
                </a:solidFill>
                <a:effectLst>
                  <a:outerShdw blurRad="38100" dist="38100" dir="2700000" algn="tl">
                    <a:srgbClr val="000000">
                      <a:alpha val="43137"/>
                    </a:srgbClr>
                  </a:outerShdw>
                </a:effectLst>
                <a:latin typeface="Segoe" pitchFamily="34" charset="0"/>
              </a:rPr>
              <a:t>object-oriented </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.NET language C# 2.0.</a:t>
            </a:r>
          </a:p>
          <a:p>
            <a:pPr marL="0" marR="0" indent="0" algn="ctr" defTabSz="1096963" rtl="0" eaLnBrk="1" fontAlgn="base" latinLnBrk="0" hangingPunct="1">
              <a:spcAft>
                <a:spcPts val="1200"/>
              </a:spcAft>
              <a:buClrTx/>
              <a:buSzTx/>
              <a:buFontTx/>
              <a:buNone/>
              <a:tabLst/>
            </a:pP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The system can be </a:t>
            </a:r>
            <a:r>
              <a:rPr kumimoji="0" lang="en-US" sz="2800" b="0" i="0" u="none" strike="noStrike" cap="none" normalizeH="0" dirty="0" smtClean="0">
                <a:solidFill>
                  <a:srgbClr val="00B0F0"/>
                </a:solidFill>
                <a:effectLst>
                  <a:outerShdw blurRad="38100" dist="38100" dir="2700000" algn="tl">
                    <a:srgbClr val="000000">
                      <a:alpha val="43137"/>
                    </a:srgbClr>
                  </a:outerShdw>
                </a:effectLst>
                <a:latin typeface="Segoe" pitchFamily="34" charset="0"/>
              </a:rPr>
              <a:t>downloaded </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from Microsoft Research, http://research.microsoft.com/specsharp.</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Rounded Rectangle 4"/>
          <p:cNvSpPr/>
          <p:nvPr/>
        </p:nvSpPr>
        <p:spPr bwMode="auto">
          <a:xfrm>
            <a:off x="477671" y="1665027"/>
            <a:ext cx="6127845" cy="504967"/>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…but first, a word from our sponsor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Boogie methodology</a:t>
            </a:r>
            <a:endParaRPr lang="en-US" dirty="0"/>
          </a:p>
        </p:txBody>
      </p:sp>
      <p:sp>
        <p:nvSpPr>
          <p:cNvPr id="3" name="Content Placeholder 2"/>
          <p:cNvSpPr>
            <a:spLocks noGrp="1"/>
          </p:cNvSpPr>
          <p:nvPr>
            <p:ph idx="1"/>
          </p:nvPr>
        </p:nvSpPr>
        <p:spPr>
          <a:xfrm>
            <a:off x="381000" y="1411552"/>
            <a:ext cx="8382000" cy="3402470"/>
          </a:xfrm>
        </p:spPr>
        <p:txBody>
          <a:bodyPr/>
          <a:lstStyle/>
          <a:p>
            <a:r>
              <a:rPr lang="en-US" dirty="0" smtClean="0"/>
              <a:t>Idea:  Explicitly keep track of whether an object is in its steady state</a:t>
            </a:r>
          </a:p>
          <a:p>
            <a:r>
              <a:rPr lang="en-US" dirty="0" smtClean="0"/>
              <a:t>Done by adding a special field </a:t>
            </a:r>
            <a:r>
              <a:rPr lang="en-US" i="1" dirty="0" smtClean="0"/>
              <a:t>inv</a:t>
            </a:r>
            <a:r>
              <a:rPr lang="en-US" dirty="0" smtClean="0"/>
              <a:t> to each object, such that:</a:t>
            </a:r>
            <a:br>
              <a:rPr lang="en-US" dirty="0" smtClean="0"/>
            </a:br>
            <a:r>
              <a:rPr lang="en-US" dirty="0" smtClean="0"/>
              <a:t>	(</a:t>
            </a:r>
            <a:r>
              <a:rPr lang="en-US" dirty="0" smtClean="0">
                <a:sym typeface="Symbol"/>
              </a:rPr>
              <a:t>o   o.inv  Inv(o))</a:t>
            </a:r>
          </a:p>
          <a:p>
            <a:r>
              <a:rPr lang="en-US" dirty="0" smtClean="0">
                <a:sym typeface="Symbol"/>
              </a:rPr>
              <a:t>The </a:t>
            </a:r>
            <a:r>
              <a:rPr lang="en-US" i="1" dirty="0" smtClean="0">
                <a:sym typeface="Symbol"/>
              </a:rPr>
              <a:t>inv </a:t>
            </a:r>
            <a:r>
              <a:rPr lang="en-US" dirty="0" smtClean="0">
                <a:sym typeface="Symbol"/>
              </a:rPr>
              <a:t>field is changed by a special program statement:  the </a:t>
            </a:r>
            <a:r>
              <a:rPr lang="en-US" i="1" dirty="0" smtClean="0">
                <a:sym typeface="Symbol"/>
              </a:rPr>
              <a:t>expose </a:t>
            </a:r>
            <a:r>
              <a:rPr lang="en-US" dirty="0" smtClean="0">
                <a:sym typeface="Symbol"/>
              </a:rPr>
              <a:t>block</a:t>
            </a:r>
            <a:endParaRPr lang="en-US" dirty="0" smtClean="0"/>
          </a:p>
        </p:txBody>
      </p:sp>
      <p:sp>
        <p:nvSpPr>
          <p:cNvPr id="4" name="Rounded Rectangle 3"/>
          <p:cNvSpPr/>
          <p:nvPr/>
        </p:nvSpPr>
        <p:spPr bwMode="auto">
          <a:xfrm>
            <a:off x="3957851" y="4872251"/>
            <a:ext cx="1992573" cy="941695"/>
          </a:xfrm>
          <a:prstGeom prst="roundRect">
            <a:avLst/>
          </a:prstGeom>
          <a:ln>
            <a:headEnd type="none" w="med" len="med"/>
            <a:tailEnd type="none" w="med" len="med"/>
          </a:ln>
          <a:effectLst>
            <a:outerShdw blurRad="63500" dist="38100" dir="5400000" rotWithShape="0">
              <a:srgbClr val="000000">
                <a:alpha val="45000"/>
              </a:srgbClr>
            </a:outerShdw>
            <a:reflection blurRad="6350" stA="50000" endA="275" endPos="40000" dist="101600" dir="5400000" sy="-100000" algn="bl" rotWithShape="0"/>
          </a:effectLst>
          <a:scene3d>
            <a:camera prst="perspectiveHeroicExtremeLeftFacing" fov="3000000">
              <a:rot lat="449630" lon="1463207" rev="21343155"/>
            </a:camera>
            <a:lightRig rig="glow" dir="t">
              <a:rot lat="0" lon="0" rev="6360000"/>
            </a:lightRig>
          </a:scene3d>
          <a:sp3d contourW="1000" prstMaterial="flat">
            <a:bevelT w="95250" h="101600"/>
            <a:contourClr>
              <a:schemeClr val="accent5">
                <a:satMod val="300000"/>
              </a:schemeClr>
            </a:contourClr>
          </a:sp3d>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Demo 1</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Subclassing</a:t>
            </a:r>
            <a:endParaRPr lang="en-US" dirty="0"/>
          </a:p>
        </p:txBody>
      </p:sp>
      <p:sp>
        <p:nvSpPr>
          <p:cNvPr id="3" name="Content Placeholder 2"/>
          <p:cNvSpPr>
            <a:spLocks noGrp="1"/>
          </p:cNvSpPr>
          <p:nvPr>
            <p:ph idx="1"/>
          </p:nvPr>
        </p:nvSpPr>
        <p:spPr>
          <a:xfrm>
            <a:off x="381000" y="1411552"/>
            <a:ext cx="8382000" cy="2691506"/>
          </a:xfrm>
        </p:spPr>
        <p:txBody>
          <a:bodyPr/>
          <a:lstStyle/>
          <a:p>
            <a:r>
              <a:rPr lang="en-US" dirty="0" smtClean="0"/>
              <a:t>Each class can declare its own invariant</a:t>
            </a:r>
          </a:p>
          <a:p>
            <a:r>
              <a:rPr lang="en-US" dirty="0" smtClean="0"/>
              <a:t>Each class gets its own </a:t>
            </a:r>
            <a:r>
              <a:rPr lang="en-US" i="1" dirty="0" smtClean="0"/>
              <a:t>inv </a:t>
            </a:r>
            <a:r>
              <a:rPr lang="en-US" dirty="0" smtClean="0"/>
              <a:t>field</a:t>
            </a:r>
            <a:br>
              <a:rPr lang="en-US" dirty="0" smtClean="0"/>
            </a:br>
            <a:r>
              <a:rPr lang="en-US" dirty="0" smtClean="0"/>
              <a:t>	(</a:t>
            </a:r>
            <a:r>
              <a:rPr lang="en-US" dirty="0" smtClean="0">
                <a:sym typeface="Symbol"/>
              </a:rPr>
              <a:t></a:t>
            </a:r>
            <a:r>
              <a:rPr lang="en-US" dirty="0" err="1" smtClean="0">
                <a:sym typeface="Symbol"/>
              </a:rPr>
              <a:t>o,T</a:t>
            </a:r>
            <a:r>
              <a:rPr lang="en-US" dirty="0" smtClean="0">
                <a:sym typeface="Symbol"/>
              </a:rPr>
              <a:t>   </a:t>
            </a:r>
            <a:r>
              <a:rPr lang="en-US" dirty="0" err="1" smtClean="0">
                <a:sym typeface="Symbol"/>
              </a:rPr>
              <a:t>o.inv</a:t>
            </a:r>
            <a:r>
              <a:rPr lang="en-US" baseline="-25000" dirty="0" err="1" smtClean="0">
                <a:sym typeface="Symbol"/>
              </a:rPr>
              <a:t>T</a:t>
            </a:r>
            <a:r>
              <a:rPr lang="en-US" dirty="0" smtClean="0">
                <a:sym typeface="Symbol"/>
              </a:rPr>
              <a:t>  Inv(o, T))</a:t>
            </a:r>
          </a:p>
          <a:p>
            <a:r>
              <a:rPr lang="en-US" dirty="0" smtClean="0">
                <a:sym typeface="Symbol"/>
              </a:rPr>
              <a:t>Expose block operates on one </a:t>
            </a:r>
            <a:r>
              <a:rPr lang="en-US" dirty="0" err="1" smtClean="0">
                <a:sym typeface="Symbol"/>
              </a:rPr>
              <a:t>inv</a:t>
            </a:r>
            <a:r>
              <a:rPr lang="en-US" baseline="-25000" dirty="0" err="1" smtClean="0">
                <a:sym typeface="Symbol"/>
              </a:rPr>
              <a:t>T</a:t>
            </a:r>
            <a:r>
              <a:rPr lang="en-US" dirty="0" smtClean="0">
                <a:sym typeface="Symbol"/>
              </a:rPr>
              <a:t> field</a:t>
            </a:r>
          </a:p>
          <a:p>
            <a:endParaRPr lang="en-US" dirty="0"/>
          </a:p>
        </p:txBody>
      </p:sp>
      <p:sp>
        <p:nvSpPr>
          <p:cNvPr id="4" name="Rounded Rectangle 3"/>
          <p:cNvSpPr/>
          <p:nvPr/>
        </p:nvSpPr>
        <p:spPr bwMode="auto">
          <a:xfrm>
            <a:off x="3957851" y="4872251"/>
            <a:ext cx="1992573" cy="941695"/>
          </a:xfrm>
          <a:prstGeom prst="roundRect">
            <a:avLst/>
          </a:prstGeom>
          <a:ln>
            <a:headEnd type="none" w="med" len="med"/>
            <a:tailEnd type="none" w="med" len="med"/>
          </a:ln>
          <a:effectLst>
            <a:outerShdw blurRad="63500" dist="38100" dir="5400000" rotWithShape="0">
              <a:srgbClr val="000000">
                <a:alpha val="45000"/>
              </a:srgbClr>
            </a:outerShdw>
            <a:reflection blurRad="6350" stA="50000" endA="275" endPos="40000" dist="101600" dir="5400000" sy="-100000" algn="bl" rotWithShape="0"/>
          </a:effectLst>
          <a:scene3d>
            <a:camera prst="perspectiveHeroicExtremeLeftFacing" fov="3000000">
              <a:rot lat="449630" lon="1463207" rev="21343155"/>
            </a:camera>
            <a:lightRig rig="glow" dir="t">
              <a:rot lat="0" lon="0" rev="6360000"/>
            </a:lightRig>
          </a:scene3d>
          <a:sp3d contourW="1000" prstMaterial="flat">
            <a:bevelT w="95250" h="101600"/>
            <a:contourClr>
              <a:schemeClr val="accent5">
                <a:satMod val="300000"/>
              </a:schemeClr>
            </a:contourClr>
          </a:sp3d>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Demo 2</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Exposing subclasses</a:t>
            </a:r>
            <a:endParaRPr lang="en-US" dirty="0"/>
          </a:p>
        </p:txBody>
      </p:sp>
      <p:sp>
        <p:nvSpPr>
          <p:cNvPr id="3" name="Content Placeholder 2"/>
          <p:cNvSpPr>
            <a:spLocks noGrp="1"/>
          </p:cNvSpPr>
          <p:nvPr>
            <p:ph idx="1"/>
          </p:nvPr>
        </p:nvSpPr>
        <p:spPr>
          <a:xfrm>
            <a:off x="381000" y="1411552"/>
            <a:ext cx="8382000" cy="1574277"/>
          </a:xfrm>
        </p:spPr>
        <p:txBody>
          <a:bodyPr/>
          <a:lstStyle/>
          <a:p>
            <a:r>
              <a:rPr lang="en-US" dirty="0" smtClean="0">
                <a:solidFill>
                  <a:schemeClr val="accent5">
                    <a:lumMod val="75000"/>
                  </a:schemeClr>
                </a:solidFill>
              </a:rPr>
              <a:t>class</a:t>
            </a:r>
            <a:r>
              <a:rPr lang="en-US" dirty="0" smtClean="0"/>
              <a:t> T : </a:t>
            </a:r>
            <a:r>
              <a:rPr lang="en-US" dirty="0" smtClean="0">
                <a:solidFill>
                  <a:schemeClr val="accent5">
                    <a:lumMod val="75000"/>
                  </a:schemeClr>
                </a:solidFill>
              </a:rPr>
              <a:t>object</a:t>
            </a:r>
            <a:r>
              <a:rPr lang="en-US" dirty="0" smtClean="0"/>
              <a:t> { … }</a:t>
            </a:r>
          </a:p>
          <a:p>
            <a:r>
              <a:rPr lang="en-US" dirty="0" smtClean="0">
                <a:solidFill>
                  <a:schemeClr val="accent5">
                    <a:lumMod val="75000"/>
                  </a:schemeClr>
                </a:solidFill>
              </a:rPr>
              <a:t>class</a:t>
            </a:r>
            <a:r>
              <a:rPr lang="en-US" dirty="0" smtClean="0"/>
              <a:t> U : T { … }</a:t>
            </a:r>
          </a:p>
          <a:p>
            <a:r>
              <a:rPr lang="en-US" dirty="0" smtClean="0">
                <a:solidFill>
                  <a:schemeClr val="accent5">
                    <a:lumMod val="75000"/>
                  </a:schemeClr>
                </a:solidFill>
              </a:rPr>
              <a:t>class</a:t>
            </a:r>
            <a:r>
              <a:rPr lang="en-US" dirty="0" smtClean="0"/>
              <a:t> V : U { … }</a:t>
            </a:r>
          </a:p>
        </p:txBody>
      </p:sp>
      <p:sp>
        <p:nvSpPr>
          <p:cNvPr id="4" name="Rounded Rectangle 3"/>
          <p:cNvSpPr/>
          <p:nvPr/>
        </p:nvSpPr>
        <p:spPr bwMode="auto">
          <a:xfrm>
            <a:off x="1510341" y="569112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object</a:t>
            </a:r>
          </a:p>
        </p:txBody>
      </p:sp>
      <p:sp>
        <p:nvSpPr>
          <p:cNvPr id="5" name="Rounded Rectangle 4"/>
          <p:cNvSpPr/>
          <p:nvPr/>
        </p:nvSpPr>
        <p:spPr bwMode="auto">
          <a:xfrm>
            <a:off x="1510341" y="4868466"/>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T</a:t>
            </a:r>
          </a:p>
        </p:txBody>
      </p:sp>
      <p:sp>
        <p:nvSpPr>
          <p:cNvPr id="6" name="Rounded Rectangle 5"/>
          <p:cNvSpPr/>
          <p:nvPr/>
        </p:nvSpPr>
        <p:spPr bwMode="auto">
          <a:xfrm>
            <a:off x="1510341" y="4045809"/>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U</a:t>
            </a:r>
          </a:p>
        </p:txBody>
      </p:sp>
      <p:sp>
        <p:nvSpPr>
          <p:cNvPr id="7" name="Rounded Rectangle 6"/>
          <p:cNvSpPr/>
          <p:nvPr/>
        </p:nvSpPr>
        <p:spPr bwMode="auto">
          <a:xfrm>
            <a:off x="1510341" y="322315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V</a:t>
            </a:r>
          </a:p>
        </p:txBody>
      </p:sp>
      <p:sp>
        <p:nvSpPr>
          <p:cNvPr id="8" name="Content Placeholder 2"/>
          <p:cNvSpPr txBox="1">
            <a:spLocks/>
          </p:cNvSpPr>
          <p:nvPr/>
        </p:nvSpPr>
        <p:spPr>
          <a:xfrm>
            <a:off x="4191000" y="3106149"/>
            <a:ext cx="4488766" cy="2132892"/>
          </a:xfrm>
          <a:prstGeom prst="rect">
            <a:avLst/>
          </a:prstGeom>
        </p:spPr>
        <p:txBody>
          <a:bodyPr vert="horz" wrap="square" lIns="0" tIns="0" rIns="0" bIns="0" rtlCol="0">
            <a:spAutoFit/>
          </a:bodyPr>
          <a:lstStyle/>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solidFill>
                  <a:schemeClr val="accent5">
                    <a:lumMod val="75000"/>
                  </a:schemeClr>
                </a:solidFill>
              </a:rPr>
              <a:t>void</a:t>
            </a:r>
            <a:r>
              <a:rPr lang="en-US" sz="3300" dirty="0" smtClean="0"/>
              <a:t> M(U </a:t>
            </a:r>
            <a:r>
              <a:rPr lang="en-US" sz="3300" dirty="0" err="1" smtClean="0"/>
              <a:t>u</a:t>
            </a:r>
            <a:r>
              <a:rPr lang="en-US" sz="3300" dirty="0" smtClean="0"/>
              <a:t>) {</a:t>
            </a:r>
          </a:p>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t>	</a:t>
            </a:r>
            <a:r>
              <a:rPr lang="en-US" sz="3300" dirty="0" smtClean="0">
                <a:solidFill>
                  <a:schemeClr val="accent5">
                    <a:lumMod val="75000"/>
                  </a:schemeClr>
                </a:solidFill>
              </a:rPr>
              <a:t>expose</a:t>
            </a:r>
            <a:r>
              <a:rPr lang="en-US" sz="3300" dirty="0" smtClean="0"/>
              <a:t> (u) { … }</a:t>
            </a:r>
          </a:p>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t>	</a:t>
            </a:r>
            <a:r>
              <a:rPr lang="en-US" sz="3300" dirty="0" smtClean="0">
                <a:solidFill>
                  <a:schemeClr val="accent5">
                    <a:lumMod val="75000"/>
                  </a:schemeClr>
                </a:solidFill>
              </a:rPr>
              <a:t>expose</a:t>
            </a:r>
            <a:r>
              <a:rPr lang="en-US" sz="3300" dirty="0" smtClean="0"/>
              <a:t> ((T)u) { … }</a:t>
            </a:r>
          </a:p>
          <a:p>
            <a:pPr marL="384954" marR="0" lvl="0" indent="-384954" algn="l" defTabSz="914363" rtl="0" eaLnBrk="1" fontAlgn="auto" latinLnBrk="0" hangingPunct="1">
              <a:lnSpc>
                <a:spcPct val="90000"/>
              </a:lnSpc>
              <a:spcBef>
                <a:spcPct val="20000"/>
              </a:spcBef>
              <a:spcAft>
                <a:spcPts val="0"/>
              </a:spcAft>
              <a:buClrTx/>
              <a:buSzPct val="90000"/>
              <a:tabLst/>
              <a:defRPr/>
            </a:pPr>
            <a:r>
              <a:rPr kumimoji="0" lang="en-US" sz="3300" b="0" i="0" u="none" strike="noStrike" kern="1200" cap="none" spc="0" normalizeH="0" baseline="0" noProof="0" dirty="0" smtClean="0">
                <a:ln>
                  <a:noFill/>
                </a:ln>
                <a:solidFill>
                  <a:schemeClr val="tx1"/>
                </a:solidFill>
                <a:effectLst/>
                <a:uLnTx/>
                <a:uFillTx/>
                <a:latin typeface="+mn-lt"/>
                <a:ea typeface="+mn-ea"/>
                <a:cs typeface="+mn-cs"/>
              </a:rPr>
              <a:t>}</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Exposing subclasses</a:t>
            </a:r>
            <a:endParaRPr lang="en-US" dirty="0"/>
          </a:p>
        </p:txBody>
      </p:sp>
      <p:sp>
        <p:nvSpPr>
          <p:cNvPr id="3" name="Content Placeholder 2"/>
          <p:cNvSpPr>
            <a:spLocks noGrp="1"/>
          </p:cNvSpPr>
          <p:nvPr>
            <p:ph idx="1"/>
          </p:nvPr>
        </p:nvSpPr>
        <p:spPr>
          <a:xfrm>
            <a:off x="381000" y="1411552"/>
            <a:ext cx="8382000" cy="1574277"/>
          </a:xfrm>
        </p:spPr>
        <p:txBody>
          <a:bodyPr/>
          <a:lstStyle/>
          <a:p>
            <a:r>
              <a:rPr lang="en-US" dirty="0" smtClean="0">
                <a:solidFill>
                  <a:schemeClr val="accent5">
                    <a:lumMod val="75000"/>
                  </a:schemeClr>
                </a:solidFill>
              </a:rPr>
              <a:t>class</a:t>
            </a:r>
            <a:r>
              <a:rPr lang="en-US" dirty="0" smtClean="0"/>
              <a:t> T : </a:t>
            </a:r>
            <a:r>
              <a:rPr lang="en-US" dirty="0" smtClean="0">
                <a:solidFill>
                  <a:schemeClr val="accent5">
                    <a:lumMod val="75000"/>
                  </a:schemeClr>
                </a:solidFill>
              </a:rPr>
              <a:t>object</a:t>
            </a:r>
            <a:r>
              <a:rPr lang="en-US" dirty="0" smtClean="0"/>
              <a:t> { … }</a:t>
            </a:r>
          </a:p>
          <a:p>
            <a:r>
              <a:rPr lang="en-US" dirty="0" smtClean="0">
                <a:solidFill>
                  <a:schemeClr val="accent5">
                    <a:lumMod val="75000"/>
                  </a:schemeClr>
                </a:solidFill>
              </a:rPr>
              <a:t>class</a:t>
            </a:r>
            <a:r>
              <a:rPr lang="en-US" dirty="0" smtClean="0"/>
              <a:t> U : T { … }</a:t>
            </a:r>
          </a:p>
          <a:p>
            <a:r>
              <a:rPr lang="en-US" dirty="0" smtClean="0">
                <a:solidFill>
                  <a:schemeClr val="accent5">
                    <a:lumMod val="75000"/>
                  </a:schemeClr>
                </a:solidFill>
              </a:rPr>
              <a:t>class</a:t>
            </a:r>
            <a:r>
              <a:rPr lang="en-US" dirty="0" smtClean="0"/>
              <a:t> V : U { … }</a:t>
            </a:r>
          </a:p>
        </p:txBody>
      </p:sp>
      <p:sp>
        <p:nvSpPr>
          <p:cNvPr id="4" name="Rounded Rectangle 3"/>
          <p:cNvSpPr/>
          <p:nvPr/>
        </p:nvSpPr>
        <p:spPr bwMode="auto">
          <a:xfrm>
            <a:off x="1510341" y="569112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object</a:t>
            </a:r>
          </a:p>
        </p:txBody>
      </p:sp>
      <p:sp>
        <p:nvSpPr>
          <p:cNvPr id="5" name="Rounded Rectangle 4"/>
          <p:cNvSpPr/>
          <p:nvPr/>
        </p:nvSpPr>
        <p:spPr bwMode="auto">
          <a:xfrm>
            <a:off x="1510341" y="4868466"/>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T</a:t>
            </a:r>
          </a:p>
        </p:txBody>
      </p:sp>
      <p:sp>
        <p:nvSpPr>
          <p:cNvPr id="6" name="Rounded Rectangle 5"/>
          <p:cNvSpPr/>
          <p:nvPr/>
        </p:nvSpPr>
        <p:spPr bwMode="auto">
          <a:xfrm>
            <a:off x="1510341" y="4045809"/>
            <a:ext cx="1624084" cy="764274"/>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U</a:t>
            </a:r>
          </a:p>
        </p:txBody>
      </p:sp>
      <p:sp>
        <p:nvSpPr>
          <p:cNvPr id="7" name="Rounded Rectangle 6"/>
          <p:cNvSpPr/>
          <p:nvPr/>
        </p:nvSpPr>
        <p:spPr bwMode="auto">
          <a:xfrm>
            <a:off x="1510341" y="322315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V</a:t>
            </a:r>
          </a:p>
        </p:txBody>
      </p:sp>
      <p:sp>
        <p:nvSpPr>
          <p:cNvPr id="8" name="Content Placeholder 2"/>
          <p:cNvSpPr txBox="1">
            <a:spLocks/>
          </p:cNvSpPr>
          <p:nvPr/>
        </p:nvSpPr>
        <p:spPr>
          <a:xfrm>
            <a:off x="4191000" y="3106149"/>
            <a:ext cx="4488766" cy="2132892"/>
          </a:xfrm>
          <a:prstGeom prst="rect">
            <a:avLst/>
          </a:prstGeom>
        </p:spPr>
        <p:txBody>
          <a:bodyPr vert="horz" wrap="square" lIns="0" tIns="0" rIns="0" bIns="0" rtlCol="0">
            <a:spAutoFit/>
          </a:bodyPr>
          <a:lstStyle/>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solidFill>
                  <a:schemeClr val="accent5">
                    <a:lumMod val="75000"/>
                  </a:schemeClr>
                </a:solidFill>
              </a:rPr>
              <a:t>void</a:t>
            </a:r>
            <a:r>
              <a:rPr lang="en-US" sz="3300" dirty="0" smtClean="0"/>
              <a:t> M(U </a:t>
            </a:r>
            <a:r>
              <a:rPr lang="en-US" sz="3300" dirty="0" err="1" smtClean="0"/>
              <a:t>u</a:t>
            </a:r>
            <a:r>
              <a:rPr lang="en-US" sz="3300" dirty="0" smtClean="0"/>
              <a:t>) {</a:t>
            </a:r>
          </a:p>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t>	</a:t>
            </a:r>
            <a:r>
              <a:rPr lang="en-US" sz="3300" dirty="0" smtClean="0">
                <a:solidFill>
                  <a:schemeClr val="accent5">
                    <a:lumMod val="75000"/>
                  </a:schemeClr>
                </a:solidFill>
              </a:rPr>
              <a:t>expose</a:t>
            </a:r>
            <a:r>
              <a:rPr lang="en-US" sz="3300" dirty="0" smtClean="0"/>
              <a:t> (u) { … }</a:t>
            </a:r>
          </a:p>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t>	</a:t>
            </a:r>
            <a:r>
              <a:rPr lang="en-US" sz="3300" dirty="0" smtClean="0">
                <a:solidFill>
                  <a:schemeClr val="accent5">
                    <a:lumMod val="75000"/>
                  </a:schemeClr>
                </a:solidFill>
              </a:rPr>
              <a:t>expose</a:t>
            </a:r>
            <a:r>
              <a:rPr lang="en-US" sz="3300" dirty="0" smtClean="0"/>
              <a:t> ((T)u) { … }</a:t>
            </a:r>
          </a:p>
          <a:p>
            <a:pPr marL="384954" marR="0" lvl="0" indent="-384954" algn="l" defTabSz="914363" rtl="0" eaLnBrk="1" fontAlgn="auto" latinLnBrk="0" hangingPunct="1">
              <a:lnSpc>
                <a:spcPct val="90000"/>
              </a:lnSpc>
              <a:spcBef>
                <a:spcPct val="20000"/>
              </a:spcBef>
              <a:spcAft>
                <a:spcPts val="0"/>
              </a:spcAft>
              <a:buClrTx/>
              <a:buSzPct val="90000"/>
              <a:tabLst/>
              <a:defRPr/>
            </a:pPr>
            <a:r>
              <a:rPr kumimoji="0" lang="en-US" sz="3300" b="0" i="0" u="none" strike="noStrike" kern="1200" cap="none" spc="0" normalizeH="0" baseline="0" noProof="0" dirty="0" smtClean="0">
                <a:ln>
                  <a:noFill/>
                </a:ln>
                <a:solidFill>
                  <a:schemeClr val="tx1"/>
                </a:solidFill>
                <a:effectLst/>
                <a:uLnTx/>
                <a:uFillTx/>
                <a:latin typeface="+mn-lt"/>
                <a:ea typeface="+mn-ea"/>
                <a:cs typeface="+mn-cs"/>
              </a:rPr>
              <a:t>}</a:t>
            </a:r>
          </a:p>
        </p:txBody>
      </p:sp>
      <p:sp>
        <p:nvSpPr>
          <p:cNvPr id="9" name="Right Arrow 8"/>
          <p:cNvSpPr/>
          <p:nvPr/>
        </p:nvSpPr>
        <p:spPr bwMode="auto">
          <a:xfrm>
            <a:off x="3957854" y="3739486"/>
            <a:ext cx="464024" cy="341194"/>
          </a:xfrm>
          <a:prstGeom prst="rightArrow">
            <a:avLst/>
          </a:prstGeom>
          <a:solidFill>
            <a:srgbClr val="FFFF00"/>
          </a:solidFill>
          <a:ln>
            <a:solidFill>
              <a:srgbClr val="FFFF0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Exposing subclasses</a:t>
            </a:r>
            <a:endParaRPr lang="en-US" dirty="0"/>
          </a:p>
        </p:txBody>
      </p:sp>
      <p:sp>
        <p:nvSpPr>
          <p:cNvPr id="3" name="Content Placeholder 2"/>
          <p:cNvSpPr>
            <a:spLocks noGrp="1"/>
          </p:cNvSpPr>
          <p:nvPr>
            <p:ph idx="1"/>
          </p:nvPr>
        </p:nvSpPr>
        <p:spPr>
          <a:xfrm>
            <a:off x="381000" y="1411552"/>
            <a:ext cx="8382000" cy="1574277"/>
          </a:xfrm>
        </p:spPr>
        <p:txBody>
          <a:bodyPr/>
          <a:lstStyle/>
          <a:p>
            <a:r>
              <a:rPr lang="en-US" dirty="0" smtClean="0">
                <a:solidFill>
                  <a:schemeClr val="accent5">
                    <a:lumMod val="75000"/>
                  </a:schemeClr>
                </a:solidFill>
              </a:rPr>
              <a:t>class</a:t>
            </a:r>
            <a:r>
              <a:rPr lang="en-US" dirty="0" smtClean="0"/>
              <a:t> T : </a:t>
            </a:r>
            <a:r>
              <a:rPr lang="en-US" dirty="0" smtClean="0">
                <a:solidFill>
                  <a:schemeClr val="accent5">
                    <a:lumMod val="75000"/>
                  </a:schemeClr>
                </a:solidFill>
              </a:rPr>
              <a:t>object</a:t>
            </a:r>
            <a:r>
              <a:rPr lang="en-US" dirty="0" smtClean="0"/>
              <a:t> { … }</a:t>
            </a:r>
          </a:p>
          <a:p>
            <a:r>
              <a:rPr lang="en-US" dirty="0" smtClean="0">
                <a:solidFill>
                  <a:schemeClr val="accent5">
                    <a:lumMod val="75000"/>
                  </a:schemeClr>
                </a:solidFill>
              </a:rPr>
              <a:t>class</a:t>
            </a:r>
            <a:r>
              <a:rPr lang="en-US" dirty="0" smtClean="0"/>
              <a:t> U : T { … }</a:t>
            </a:r>
          </a:p>
          <a:p>
            <a:r>
              <a:rPr lang="en-US" dirty="0" smtClean="0">
                <a:solidFill>
                  <a:schemeClr val="accent5">
                    <a:lumMod val="75000"/>
                  </a:schemeClr>
                </a:solidFill>
              </a:rPr>
              <a:t>class</a:t>
            </a:r>
            <a:r>
              <a:rPr lang="en-US" dirty="0" smtClean="0"/>
              <a:t> V : U { … }</a:t>
            </a:r>
          </a:p>
        </p:txBody>
      </p:sp>
      <p:sp>
        <p:nvSpPr>
          <p:cNvPr id="4" name="Rounded Rectangle 3"/>
          <p:cNvSpPr/>
          <p:nvPr/>
        </p:nvSpPr>
        <p:spPr bwMode="auto">
          <a:xfrm>
            <a:off x="1510341" y="569112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object</a:t>
            </a:r>
          </a:p>
        </p:txBody>
      </p:sp>
      <p:sp>
        <p:nvSpPr>
          <p:cNvPr id="5" name="Rounded Rectangle 4"/>
          <p:cNvSpPr/>
          <p:nvPr/>
        </p:nvSpPr>
        <p:spPr bwMode="auto">
          <a:xfrm>
            <a:off x="1510341" y="4868466"/>
            <a:ext cx="1624084" cy="764274"/>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T</a:t>
            </a:r>
          </a:p>
        </p:txBody>
      </p:sp>
      <p:sp>
        <p:nvSpPr>
          <p:cNvPr id="6" name="Rounded Rectangle 5"/>
          <p:cNvSpPr/>
          <p:nvPr/>
        </p:nvSpPr>
        <p:spPr bwMode="auto">
          <a:xfrm>
            <a:off x="1510341" y="4045809"/>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U</a:t>
            </a:r>
          </a:p>
        </p:txBody>
      </p:sp>
      <p:sp>
        <p:nvSpPr>
          <p:cNvPr id="7" name="Rounded Rectangle 6"/>
          <p:cNvSpPr/>
          <p:nvPr/>
        </p:nvSpPr>
        <p:spPr bwMode="auto">
          <a:xfrm>
            <a:off x="1510341" y="3223152"/>
            <a:ext cx="1624084" cy="76427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V</a:t>
            </a:r>
          </a:p>
        </p:txBody>
      </p:sp>
      <p:sp>
        <p:nvSpPr>
          <p:cNvPr id="8" name="Content Placeholder 2"/>
          <p:cNvSpPr txBox="1">
            <a:spLocks/>
          </p:cNvSpPr>
          <p:nvPr/>
        </p:nvSpPr>
        <p:spPr>
          <a:xfrm>
            <a:off x="4191000" y="3106149"/>
            <a:ext cx="4488766" cy="2132892"/>
          </a:xfrm>
          <a:prstGeom prst="rect">
            <a:avLst/>
          </a:prstGeom>
        </p:spPr>
        <p:txBody>
          <a:bodyPr vert="horz" wrap="square" lIns="0" tIns="0" rIns="0" bIns="0" rtlCol="0">
            <a:spAutoFit/>
          </a:bodyPr>
          <a:lstStyle/>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solidFill>
                  <a:schemeClr val="accent5">
                    <a:lumMod val="75000"/>
                  </a:schemeClr>
                </a:solidFill>
              </a:rPr>
              <a:t>void</a:t>
            </a:r>
            <a:r>
              <a:rPr lang="en-US" sz="3300" dirty="0" smtClean="0"/>
              <a:t> M(U </a:t>
            </a:r>
            <a:r>
              <a:rPr lang="en-US" sz="3300" dirty="0" err="1" smtClean="0"/>
              <a:t>u</a:t>
            </a:r>
            <a:r>
              <a:rPr lang="en-US" sz="3300" dirty="0" smtClean="0"/>
              <a:t>) {</a:t>
            </a:r>
          </a:p>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t>	</a:t>
            </a:r>
            <a:r>
              <a:rPr lang="en-US" sz="3300" dirty="0" smtClean="0">
                <a:solidFill>
                  <a:schemeClr val="accent5">
                    <a:lumMod val="75000"/>
                  </a:schemeClr>
                </a:solidFill>
              </a:rPr>
              <a:t>expose</a:t>
            </a:r>
            <a:r>
              <a:rPr lang="en-US" sz="3300" dirty="0" smtClean="0"/>
              <a:t> (u) { … }</a:t>
            </a:r>
          </a:p>
          <a:p>
            <a:pPr marL="384954" marR="0" lvl="0" indent="-384954" algn="l" defTabSz="914363" rtl="0" eaLnBrk="1" fontAlgn="auto" latinLnBrk="0" hangingPunct="1">
              <a:lnSpc>
                <a:spcPct val="90000"/>
              </a:lnSpc>
              <a:spcBef>
                <a:spcPct val="20000"/>
              </a:spcBef>
              <a:spcAft>
                <a:spcPts val="0"/>
              </a:spcAft>
              <a:buClrTx/>
              <a:buSzPct val="90000"/>
              <a:tabLst/>
              <a:defRPr/>
            </a:pPr>
            <a:r>
              <a:rPr lang="en-US" sz="3300" dirty="0" smtClean="0"/>
              <a:t>	</a:t>
            </a:r>
            <a:r>
              <a:rPr lang="en-US" sz="3300" dirty="0" smtClean="0">
                <a:solidFill>
                  <a:schemeClr val="accent5">
                    <a:lumMod val="75000"/>
                  </a:schemeClr>
                </a:solidFill>
              </a:rPr>
              <a:t>expose</a:t>
            </a:r>
            <a:r>
              <a:rPr lang="en-US" sz="3300" dirty="0" smtClean="0"/>
              <a:t> ((T)u) { … }</a:t>
            </a:r>
          </a:p>
          <a:p>
            <a:pPr marL="384954" marR="0" lvl="0" indent="-384954" algn="l" defTabSz="914363" rtl="0" eaLnBrk="1" fontAlgn="auto" latinLnBrk="0" hangingPunct="1">
              <a:lnSpc>
                <a:spcPct val="90000"/>
              </a:lnSpc>
              <a:spcBef>
                <a:spcPct val="20000"/>
              </a:spcBef>
              <a:spcAft>
                <a:spcPts val="0"/>
              </a:spcAft>
              <a:buClrTx/>
              <a:buSzPct val="90000"/>
              <a:tabLst/>
              <a:defRPr/>
            </a:pPr>
            <a:r>
              <a:rPr kumimoji="0" lang="en-US" sz="3300" b="0" i="0" u="none" strike="noStrike" kern="1200" cap="none" spc="0" normalizeH="0" baseline="0" noProof="0" dirty="0" smtClean="0">
                <a:ln>
                  <a:noFill/>
                </a:ln>
                <a:solidFill>
                  <a:schemeClr val="tx1"/>
                </a:solidFill>
                <a:effectLst/>
                <a:uLnTx/>
                <a:uFillTx/>
                <a:latin typeface="+mn-lt"/>
                <a:ea typeface="+mn-ea"/>
                <a:cs typeface="+mn-cs"/>
              </a:rPr>
              <a:t>}</a:t>
            </a:r>
          </a:p>
        </p:txBody>
      </p:sp>
      <p:sp>
        <p:nvSpPr>
          <p:cNvPr id="9" name="Right Arrow 8"/>
          <p:cNvSpPr/>
          <p:nvPr/>
        </p:nvSpPr>
        <p:spPr bwMode="auto">
          <a:xfrm>
            <a:off x="3957854" y="4271758"/>
            <a:ext cx="464024" cy="341194"/>
          </a:xfrm>
          <a:prstGeom prst="rightArrow">
            <a:avLst/>
          </a:prstGeom>
          <a:solidFill>
            <a:srgbClr val="FFFF00"/>
          </a:solidFill>
          <a:ln>
            <a:solidFill>
              <a:srgbClr val="FFFF0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1495794"/>
          </a:xfrm>
        </p:spPr>
        <p:txBody>
          <a:bodyPr/>
          <a:lstStyle/>
          <a:p>
            <a:r>
              <a:rPr smtClean="0"/>
              <a:t>Invariants that mention superclass fields</a:t>
            </a:r>
            <a:endParaRPr lang="en-US" dirty="0"/>
          </a:p>
        </p:txBody>
      </p:sp>
      <p:sp>
        <p:nvSpPr>
          <p:cNvPr id="3" name="Content Placeholder 2"/>
          <p:cNvSpPr>
            <a:spLocks noGrp="1"/>
          </p:cNvSpPr>
          <p:nvPr>
            <p:ph idx="1"/>
          </p:nvPr>
        </p:nvSpPr>
        <p:spPr>
          <a:xfrm>
            <a:off x="381000" y="2080304"/>
            <a:ext cx="8176146" cy="2843855"/>
          </a:xfrm>
        </p:spPr>
        <p:txBody>
          <a:bodyPr/>
          <a:lstStyle/>
          <a:p>
            <a:r>
              <a:rPr lang="en-US" i="1" dirty="0" smtClean="0">
                <a:solidFill>
                  <a:schemeClr val="accent4">
                    <a:lumMod val="75000"/>
                  </a:schemeClr>
                </a:solidFill>
              </a:rPr>
              <a:t>Modular verification</a:t>
            </a:r>
            <a:r>
              <a:rPr lang="en-US" dirty="0" smtClean="0"/>
              <a:t>:  each “module” is verified independently, using only the specifications of other modules</a:t>
            </a:r>
          </a:p>
          <a:p>
            <a:r>
              <a:rPr lang="en-US" dirty="0" smtClean="0"/>
              <a:t>To support modular verification, changes in a </a:t>
            </a:r>
            <a:r>
              <a:rPr lang="en-US" dirty="0" err="1" smtClean="0"/>
              <a:t>superclass</a:t>
            </a:r>
            <a:r>
              <a:rPr lang="en-US" dirty="0" smtClean="0"/>
              <a:t> must be consistent with </a:t>
            </a:r>
            <a:r>
              <a:rPr lang="en-US" i="1" dirty="0" smtClean="0">
                <a:solidFill>
                  <a:schemeClr val="accent4">
                    <a:lumMod val="75000"/>
                  </a:schemeClr>
                </a:solidFill>
              </a:rPr>
              <a:t>all possible subclass invariants</a:t>
            </a:r>
            <a:r>
              <a:rPr lang="en-US" dirty="0" smtClean="0"/>
              <a:t>!</a:t>
            </a:r>
            <a:endParaRPr lang="en-US" dirty="0"/>
          </a:p>
        </p:txBody>
      </p:sp>
      <p:sp>
        <p:nvSpPr>
          <p:cNvPr id="6" name="Multiply 5"/>
          <p:cNvSpPr/>
          <p:nvPr/>
        </p:nvSpPr>
        <p:spPr bwMode="auto">
          <a:xfrm>
            <a:off x="873457" y="4176214"/>
            <a:ext cx="2456597" cy="968991"/>
          </a:xfrm>
          <a:prstGeom prst="mathMultiply">
            <a:avLst/>
          </a:prstGeom>
          <a:solidFill>
            <a:srgbClr val="FF0000">
              <a:alpha val="65000"/>
            </a:srgbClr>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TextBox 6"/>
          <p:cNvSpPr txBox="1"/>
          <p:nvPr/>
        </p:nvSpPr>
        <p:spPr>
          <a:xfrm>
            <a:off x="996283" y="4967785"/>
            <a:ext cx="2456597" cy="600164"/>
          </a:xfrm>
          <a:prstGeom prst="rect">
            <a:avLst/>
          </a:prstGeom>
          <a:noFill/>
        </p:spPr>
        <p:txBody>
          <a:bodyPr wrap="square" rtlCol="0">
            <a:spAutoFit/>
          </a:bodyPr>
          <a:lstStyle/>
          <a:p>
            <a:r>
              <a:rPr lang="en-US" sz="3300" i="1" dirty="0" smtClean="0">
                <a:solidFill>
                  <a:schemeClr val="accent4">
                    <a:lumMod val="75000"/>
                  </a:schemeClr>
                </a:solidFill>
              </a:rPr>
              <a:t>admissible</a:t>
            </a:r>
          </a:p>
        </p:txBody>
      </p:sp>
      <p:sp>
        <p:nvSpPr>
          <p:cNvPr id="8" name="Rounded Rectangle 7"/>
          <p:cNvSpPr/>
          <p:nvPr/>
        </p:nvSpPr>
        <p:spPr bwMode="auto">
          <a:xfrm>
            <a:off x="5554639" y="5213445"/>
            <a:ext cx="1992573" cy="941695"/>
          </a:xfrm>
          <a:prstGeom prst="roundRect">
            <a:avLst/>
          </a:prstGeom>
          <a:ln>
            <a:headEnd type="none" w="med" len="med"/>
            <a:tailEnd type="none" w="med" len="med"/>
          </a:ln>
          <a:effectLst>
            <a:outerShdw blurRad="63500" dist="38100" dir="5400000" rotWithShape="0">
              <a:srgbClr val="000000">
                <a:alpha val="45000"/>
              </a:srgbClr>
            </a:outerShdw>
            <a:reflection blurRad="6350" stA="50000" endA="275" endPos="40000" dist="101600" dir="5400000" sy="-100000" algn="bl" rotWithShape="0"/>
          </a:effectLst>
          <a:scene3d>
            <a:camera prst="perspectiveHeroicExtremeLeftFacing" fov="3000000">
              <a:rot lat="449630" lon="1463207" rev="21343155"/>
            </a:camera>
            <a:lightRig rig="glow" dir="t">
              <a:rot lat="0" lon="0" rev="6360000"/>
            </a:lightRig>
          </a:scene3d>
          <a:sp3d contourW="1000" prstMaterial="flat">
            <a:bevelT w="95250" h="101600"/>
            <a:contourClr>
              <a:schemeClr val="accent5">
                <a:satMod val="300000"/>
              </a:schemeClr>
            </a:contourClr>
          </a:sp3d>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Demo 3</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Lst>
  </p:timing>
</p:sld>
</file>

<file path=ppt/theme/theme1.xml><?xml version="1.0" encoding="utf-8"?>
<a:theme xmlns:a="http://schemas.openxmlformats.org/drawingml/2006/main" name="MSR_PPT template_07_dark">
  <a:themeElements>
    <a:clrScheme name="MSR 2007 Dark">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DCE85202-141D-462B-A1D1-65DF9CD46975}">
  <ds:schemaRefs>
    <ds:schemaRef ds:uri="http://schemas.microsoft.com/sharepoint/v3/contenttype/forms"/>
  </ds:schemaRefs>
</ds:datastoreItem>
</file>

<file path=customXml/itemProps2.xml><?xml version="1.0" encoding="utf-8"?>
<ds:datastoreItem xmlns:ds="http://schemas.openxmlformats.org/officeDocument/2006/customXml" ds:itemID="{E93D3D2D-BA26-4F3E-9EB5-9A123C54235A}">
  <ds:schemaRefs>
    <ds:schemaRef ds:uri="http://schemas.microsoft.com/office/2006/metadata/properties"/>
  </ds:schemaRefs>
</ds:datastoreItem>
</file>

<file path=customXml/itemProps3.xml><?xml version="1.0" encoding="utf-8"?>
<ds:datastoreItem xmlns:ds="http://schemas.openxmlformats.org/officeDocument/2006/customXml" ds:itemID="{529CEFDC-EB30-4CDC-8D02-DBFEA62CD5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MSR_PPT template_07_dark</Template>
  <TotalTime>1389</TotalTime>
  <Words>1207</Words>
  <Application>Microsoft Office PowerPoint</Application>
  <PresentationFormat>On-screen Show (4:3)</PresentationFormat>
  <Paragraphs>233</Paragraphs>
  <Slides>15</Slides>
  <Notes>7</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MSR_PPT template_07_dark</vt:lpstr>
      <vt:lpstr>Class-local object invariants</vt:lpstr>
      <vt:lpstr>Program verification</vt:lpstr>
      <vt:lpstr>Program verification</vt:lpstr>
      <vt:lpstr>Boogie methodology</vt:lpstr>
      <vt:lpstr>Subclassing</vt:lpstr>
      <vt:lpstr>Exposing subclasses</vt:lpstr>
      <vt:lpstr>Exposing subclasses</vt:lpstr>
      <vt:lpstr>Exposing subclasses</vt:lpstr>
      <vt:lpstr>Invariants that mention superclass fields</vt:lpstr>
      <vt:lpstr>Inter-class invariants</vt:lpstr>
      <vt:lpstr>Additive behavior</vt:lpstr>
      <vt:lpstr>Implementation</vt:lpstr>
      <vt:lpstr>Contributions</vt:lpstr>
      <vt:lpstr>Aggregate objects</vt:lpstr>
      <vt:lpstr>Summary and conclusions</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Class-local invariants</dc:title>
  <dc:subject>Name of Event</dc:subject>
  <dc:creator>Rustan Leino</dc:creator>
  <dc:description>Template: Mark Johnson, Silver Fox Productions Inc.
Formatting:
Event Date:
Event Location:
Audience:</dc:description>
  <cp:lastModifiedBy>Rustan Leino</cp:lastModifiedBy>
  <cp:revision>37</cp:revision>
  <dcterms:created xsi:type="dcterms:W3CDTF">2008-02-19T12:55:26Z</dcterms:created>
  <dcterms:modified xsi:type="dcterms:W3CDTF">2008-02-21T02:28:38Z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