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84" r:id="rId18"/>
    <p:sldId id="276" r:id="rId19"/>
    <p:sldId id="282" r:id="rId20"/>
    <p:sldId id="279" r:id="rId21"/>
    <p:sldId id="280" r:id="rId22"/>
    <p:sldId id="281" r:id="rId23"/>
    <p:sldId id="283" r:id="rId24"/>
    <p:sldId id="277" r:id="rId25"/>
    <p:sldId id="310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Noise Effects</a:t>
            </a:r>
          </a:p>
        </c:rich>
      </c:tx>
      <c:layout>
        <c:manualLayout>
          <c:xMode val="edge"/>
          <c:yMode val="edge"/>
          <c:x val="0.39531280159973459"/>
          <c:y val="3.35195987904793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734708794312125"/>
          <c:y val="0.12290519556509102"/>
          <c:w val="0.85390361806040183"/>
          <c:h val="0.62569917742228343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Last Destination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22</c:v>
                </c:pt>
                <c:pt idx="1">
                  <c:v>18</c:v>
                </c:pt>
                <c:pt idx="2">
                  <c:v>15</c:v>
                </c:pt>
                <c:pt idx="3">
                  <c:v>15</c:v>
                </c:pt>
                <c:pt idx="4">
                  <c:v>14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Weighted Median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20</c:v>
                </c:pt>
                <c:pt idx="1">
                  <c:v>18</c:v>
                </c:pt>
                <c:pt idx="2">
                  <c:v>12</c:v>
                </c:pt>
                <c:pt idx="3">
                  <c:v>12</c:v>
                </c:pt>
                <c:pt idx="4">
                  <c:v>8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Largest Cluster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19</c:v>
                </c:pt>
                <c:pt idx="1">
                  <c:v>18</c:v>
                </c:pt>
                <c:pt idx="2">
                  <c:v>15</c:v>
                </c:pt>
                <c:pt idx="3">
                  <c:v>15</c:v>
                </c:pt>
                <c:pt idx="4">
                  <c:v>10</c:v>
                </c:pt>
                <c:pt idx="5">
                  <c:v>10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Best Time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6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axId val="102585856"/>
        <c:axId val="102587776"/>
      </c:barChart>
      <c:catAx>
        <c:axId val="102585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Noise Level (standard deviation in meters)</a:t>
                </a:r>
              </a:p>
            </c:rich>
          </c:tx>
          <c:layout>
            <c:manualLayout>
              <c:xMode val="edge"/>
              <c:yMode val="edge"/>
              <c:x val="0.30625023365038578"/>
              <c:y val="0.8463698694596029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587776"/>
        <c:crosses val="autoZero"/>
        <c:auto val="1"/>
        <c:lblAlgn val="ctr"/>
        <c:lblOffset val="100"/>
        <c:tickLblSkip val="1"/>
        <c:tickMarkSkip val="1"/>
      </c:catAx>
      <c:valAx>
        <c:axId val="1025877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Correct Inferences</a:t>
                </a:r>
              </a:p>
            </c:rich>
          </c:tx>
          <c:layout>
            <c:manualLayout>
              <c:xMode val="edge"/>
              <c:yMode val="edge"/>
              <c:x val="1.5625011920938049E-2"/>
              <c:y val="0.134078395161917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5858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500059127852872"/>
          <c:y val="0.15921809425477731"/>
          <c:w val="0.1890626442433504"/>
          <c:h val="0.2374304914325627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Discretization Effects</a:t>
            </a:r>
          </a:p>
        </c:rich>
      </c:tx>
      <c:layout>
        <c:manualLayout>
          <c:xMode val="edge"/>
          <c:yMode val="edge"/>
          <c:x val="0.38125029087088941"/>
          <c:y val="3.361353732694695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04166666666666"/>
          <c:y val="0.13445414930778771"/>
          <c:w val="0.85208398950131237"/>
          <c:h val="0.66946961842836172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Last Destination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22</c:v>
                </c:pt>
                <c:pt idx="1">
                  <c:v>22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Weighted Median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20</c:v>
                </c:pt>
                <c:pt idx="1">
                  <c:v>13</c:v>
                </c:pt>
                <c:pt idx="2">
                  <c:v>12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Largest Cluster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19</c:v>
                </c:pt>
                <c:pt idx="1">
                  <c:v>16</c:v>
                </c:pt>
                <c:pt idx="2">
                  <c:v>10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Best Time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  <c:pt idx="9">
                  <c:v>5000</c:v>
                </c:pt>
              </c:numCache>
            </c:num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axId val="98035584"/>
        <c:axId val="102621184"/>
      </c:barChart>
      <c:catAx>
        <c:axId val="98035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Discretization Delta (meters)</a:t>
                </a:r>
              </a:p>
            </c:rich>
          </c:tx>
          <c:layout>
            <c:manualLayout>
              <c:xMode val="edge"/>
              <c:yMode val="edge"/>
              <c:x val="0.38281279206298402"/>
              <c:y val="0.893559867274672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621184"/>
        <c:crosses val="autoZero"/>
        <c:auto val="1"/>
        <c:lblAlgn val="ctr"/>
        <c:lblOffset val="100"/>
        <c:tickLblSkip val="1"/>
        <c:tickMarkSkip val="1"/>
      </c:catAx>
      <c:valAx>
        <c:axId val="1026211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Correct Inferences</a:t>
                </a:r>
              </a:p>
            </c:rich>
          </c:tx>
          <c:layout>
            <c:manualLayout>
              <c:xMode val="edge"/>
              <c:yMode val="edge"/>
              <c:x val="2.1875016689313485E-2"/>
              <c:y val="0.1680676866347345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0355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656309247062083"/>
          <c:y val="0.17366994285589296"/>
          <c:w val="0.1890626442433504"/>
          <c:h val="0.2380958893992077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Spatial Cloaking Effects</a:t>
            </a:r>
          </a:p>
        </c:rich>
      </c:tx>
      <c:layout>
        <c:manualLayout>
          <c:xMode val="edge"/>
          <c:yMode val="edge"/>
          <c:x val="0.28544776119403104"/>
          <c:y val="2.8985565851380228E-2"/>
        </c:manualLayout>
      </c:layout>
      <c:spPr>
        <a:noFill/>
        <a:ln w="25400">
          <a:noFill/>
        </a:ln>
      </c:spPr>
    </c:title>
    <c:view3D>
      <c:rotX val="11"/>
      <c:hPercent val="100"/>
      <c:rotY val="145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851071035475387"/>
          <c:y val="1.7733333333333337E-2"/>
          <c:w val="0.68470149253731538"/>
          <c:h val="0.89441174627116138"/>
        </c:manualLayout>
      </c:layout>
      <c:bar3DChart>
        <c:barDir val="col"/>
        <c:grouping val="standard"/>
        <c:ser>
          <c:idx val="0"/>
          <c:order val="0"/>
          <c:tx>
            <c:strRef>
              <c:f>Sheet1!$B$78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Sheet1!$B$79:$B$87</c:f>
              <c:numCache>
                <c:formatCode>General</c:formatCode>
                <c:ptCount val="9"/>
                <c:pt idx="0">
                  <c:v>22</c:v>
                </c:pt>
                <c:pt idx="1">
                  <c:v>12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Sheet1!$C$78</c:f>
              <c:strCache>
                <c:ptCount val="1"/>
                <c:pt idx="0">
                  <c:v>50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Sheet1!$C$79:$C$87</c:f>
              <c:numCache>
                <c:formatCode>General</c:formatCode>
                <c:ptCount val="9"/>
                <c:pt idx="2">
                  <c:v>8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Sheet1!$D$78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Sheet1!$D$79:$D$87</c:f>
              <c:numCache>
                <c:formatCode>General</c:formatCode>
                <c:ptCount val="9"/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Sheet1!$E$78</c:f>
              <c:strCache>
                <c:ptCount val="1"/>
                <c:pt idx="0">
                  <c:v>150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Sheet1!$E$79:$E$87</c:f>
              <c:numCache>
                <c:formatCode>General</c:formatCode>
                <c:ptCount val="9"/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Sheet1!$F$78</c:f>
              <c:strCache>
                <c:ptCount val="1"/>
                <c:pt idx="0">
                  <c:v>250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Sheet1!$F$79:$F$87</c:f>
              <c:numCache>
                <c:formatCode>General</c:formatCode>
                <c:ptCount val="9"/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Sheet1!$G$78</c:f>
              <c:strCache>
                <c:ptCount val="1"/>
                <c:pt idx="0">
                  <c:v>500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Sheet1!$G$79:$G$87</c:f>
              <c:numCache>
                <c:formatCode>General</c:formatCode>
                <c:ptCount val="9"/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Sheet1!$H$78</c:f>
              <c:strCache>
                <c:ptCount val="1"/>
                <c:pt idx="0">
                  <c:v>750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Sheet1!$H$79:$H$87</c:f>
              <c:numCache>
                <c:formatCode>General</c:formatCode>
                <c:ptCount val="9"/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Sheet1!$I$78</c:f>
              <c:strCache>
                <c:ptCount val="1"/>
                <c:pt idx="0">
                  <c:v>1000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Sheet1!$A$79:$A$87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250</c:v>
                </c:pt>
                <c:pt idx="5">
                  <c:v>500</c:v>
                </c:pt>
                <c:pt idx="6">
                  <c:v>750</c:v>
                </c:pt>
                <c:pt idx="7">
                  <c:v>1000</c:v>
                </c:pt>
                <c:pt idx="8">
                  <c:v>2000</c:v>
                </c:pt>
              </c:numCache>
            </c:numRef>
          </c:cat>
          <c:val>
            <c:numRef>
              <c:f>Sheet1!$I$79:$I$87</c:f>
              <c:numCache>
                <c:formatCode>General</c:formatCode>
                <c:ptCount val="9"/>
                <c:pt idx="8">
                  <c:v>0</c:v>
                </c:pt>
              </c:numCache>
            </c:numRef>
          </c:val>
        </c:ser>
        <c:shape val="box"/>
        <c:axId val="103054720"/>
        <c:axId val="103065088"/>
        <c:axId val="103056704"/>
      </c:bar3DChart>
      <c:catAx>
        <c:axId val="103054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 (meters)</a:t>
                </a:r>
              </a:p>
            </c:rich>
          </c:tx>
          <c:layout>
            <c:manualLayout>
              <c:xMode val="edge"/>
              <c:yMode val="edge"/>
              <c:x val="0.7294776119402987"/>
              <c:y val="0.766047097500765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06508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3065088"/>
        <c:scaling>
          <c:orientation val="minMax"/>
        </c:scaling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Correct Inferences</a:t>
                </a:r>
              </a:p>
            </c:rich>
          </c:tx>
          <c:layout>
            <c:manualLayout>
              <c:xMode val="edge"/>
              <c:yMode val="edge"/>
              <c:x val="0.85261194029850984"/>
              <c:y val="0.3436859950949380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054720"/>
        <c:crosses val="min"/>
        <c:crossBetween val="between"/>
      </c:valAx>
      <c:serAx>
        <c:axId val="103056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 (meters)</a:t>
                </a:r>
              </a:p>
            </c:rich>
          </c:tx>
          <c:layout>
            <c:manualLayout>
              <c:xMode val="edge"/>
              <c:yMode val="edge"/>
              <c:x val="1.3059701492537353E-2"/>
              <c:y val="0.69772397799393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065088"/>
        <c:crosses val="autoZero"/>
        <c:tickLblSkip val="2"/>
        <c:tickMarkSkip val="1"/>
      </c:ser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B0011-0100-4DD4-9013-433F24977440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1FBD70-D2F9-436F-9E21-6DA4BE7ECF2F}">
      <dgm:prSet phldrT="[Text]"/>
      <dgm:spPr/>
      <dgm:t>
        <a:bodyPr/>
        <a:lstStyle/>
        <a:p>
          <a:r>
            <a:rPr lang="en-US" dirty="0" err="1" smtClean="0"/>
            <a:t>Pseudonomized</a:t>
          </a:r>
          <a:r>
            <a:rPr lang="en-US" dirty="0" smtClean="0"/>
            <a:t> GPS tracks</a:t>
          </a:r>
          <a:endParaRPr lang="en-US" dirty="0"/>
        </a:p>
      </dgm:t>
    </dgm:pt>
    <dgm:pt modelId="{236FB3EE-B063-4C60-A3D9-A27153C239C7}" type="parTrans" cxnId="{EEFC447E-F053-450C-8008-2FB34AFC4E04}">
      <dgm:prSet/>
      <dgm:spPr/>
      <dgm:t>
        <a:bodyPr/>
        <a:lstStyle/>
        <a:p>
          <a:endParaRPr lang="en-US"/>
        </a:p>
      </dgm:t>
    </dgm:pt>
    <dgm:pt modelId="{49CD26EA-B33E-4FA4-A914-1DCF2CB43A28}" type="sibTrans" cxnId="{EEFC447E-F053-450C-8008-2FB34AFC4E04}">
      <dgm:prSet/>
      <dgm:spPr/>
      <dgm:t>
        <a:bodyPr/>
        <a:lstStyle/>
        <a:p>
          <a:endParaRPr lang="en-US"/>
        </a:p>
      </dgm:t>
    </dgm:pt>
    <dgm:pt modelId="{6A86755F-2089-45C9-9A70-7D0CD7F2B354}">
      <dgm:prSet phldrT="[Text]"/>
      <dgm:spPr/>
      <dgm:t>
        <a:bodyPr/>
        <a:lstStyle/>
        <a:p>
          <a:r>
            <a:rPr lang="en-US" dirty="0" smtClean="0"/>
            <a:t>Infer home location</a:t>
          </a:r>
          <a:endParaRPr lang="en-US" dirty="0"/>
        </a:p>
      </dgm:t>
    </dgm:pt>
    <dgm:pt modelId="{D0DED9F8-7D88-4F92-B05E-753AAAB14E1E}" type="parTrans" cxnId="{37ACCE0C-8E67-4ECF-9314-D7E5E51D9ADC}">
      <dgm:prSet/>
      <dgm:spPr/>
      <dgm:t>
        <a:bodyPr/>
        <a:lstStyle/>
        <a:p>
          <a:endParaRPr lang="en-US"/>
        </a:p>
      </dgm:t>
    </dgm:pt>
    <dgm:pt modelId="{DA61EF52-FDEC-4D2D-9331-09CE66E11BB7}" type="sibTrans" cxnId="{37ACCE0C-8E67-4ECF-9314-D7E5E51D9ADC}">
      <dgm:prSet/>
      <dgm:spPr/>
      <dgm:t>
        <a:bodyPr/>
        <a:lstStyle/>
        <a:p>
          <a:endParaRPr lang="en-US"/>
        </a:p>
      </dgm:t>
    </dgm:pt>
    <dgm:pt modelId="{56F5843A-0B4B-4A83-A2DF-1D5121D3125D}">
      <dgm:prSet phldrT="[Text]"/>
      <dgm:spPr/>
      <dgm:t>
        <a:bodyPr/>
        <a:lstStyle/>
        <a:p>
          <a:r>
            <a:rPr lang="en-US" dirty="0" smtClean="0"/>
            <a:t>Reverse white pages for identity</a:t>
          </a:r>
          <a:endParaRPr lang="en-US" dirty="0"/>
        </a:p>
      </dgm:t>
    </dgm:pt>
    <dgm:pt modelId="{BB46D8E7-6A6E-4E2E-8DB4-DDD03CE47008}" type="parTrans" cxnId="{265EA650-56FD-4895-B716-05C88A558426}">
      <dgm:prSet/>
      <dgm:spPr/>
      <dgm:t>
        <a:bodyPr/>
        <a:lstStyle/>
        <a:p>
          <a:endParaRPr lang="en-US"/>
        </a:p>
      </dgm:t>
    </dgm:pt>
    <dgm:pt modelId="{31C34EAF-F970-4D24-99D2-556D3408C22E}" type="sibTrans" cxnId="{265EA650-56FD-4895-B716-05C88A558426}">
      <dgm:prSet/>
      <dgm:spPr/>
      <dgm:t>
        <a:bodyPr/>
        <a:lstStyle/>
        <a:p>
          <a:endParaRPr lang="en-US"/>
        </a:p>
      </dgm:t>
    </dgm:pt>
    <dgm:pt modelId="{71EBE57D-FB3F-4DB2-BE74-6D723BB277BC}" type="pres">
      <dgm:prSet presAssocID="{327B0011-0100-4DD4-9013-433F2497744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90C41-E93A-4678-A98E-51362D1F7D05}" type="pres">
      <dgm:prSet presAssocID="{327B0011-0100-4DD4-9013-433F24977440}" presName="dummyMaxCanvas" presStyleCnt="0">
        <dgm:presLayoutVars/>
      </dgm:prSet>
      <dgm:spPr/>
    </dgm:pt>
    <dgm:pt modelId="{9750CD7F-4DB2-4E33-AECD-AAD48A7C0C9C}" type="pres">
      <dgm:prSet presAssocID="{327B0011-0100-4DD4-9013-433F2497744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EDBF8-66BC-4983-808B-76254704761A}" type="pres">
      <dgm:prSet presAssocID="{327B0011-0100-4DD4-9013-433F2497744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B7A43-75D7-4F61-9E04-F9B55B12ECCC}" type="pres">
      <dgm:prSet presAssocID="{327B0011-0100-4DD4-9013-433F2497744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4B5DF-1C0B-4135-8967-07F76D79AFC8}" type="pres">
      <dgm:prSet presAssocID="{327B0011-0100-4DD4-9013-433F2497744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DC59F-E01E-4440-AFBC-B2DADA06F860}" type="pres">
      <dgm:prSet presAssocID="{327B0011-0100-4DD4-9013-433F2497744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6BC79-A689-40F5-9AB6-DB88DE805E78}" type="pres">
      <dgm:prSet presAssocID="{327B0011-0100-4DD4-9013-433F2497744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AC200-BC43-4AE3-AB90-73B95C8CA545}" type="pres">
      <dgm:prSet presAssocID="{327B0011-0100-4DD4-9013-433F2497744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F5DC3-0BDB-4986-A13A-BE5DAEC923AA}" type="pres">
      <dgm:prSet presAssocID="{327B0011-0100-4DD4-9013-433F2497744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CAAFA-150C-4E46-BA3B-E5A0E30F6E97}" type="presOf" srcId="{6A86755F-2089-45C9-9A70-7D0CD7F2B354}" destId="{199AC200-BC43-4AE3-AB90-73B95C8CA545}" srcOrd="1" destOrd="0" presId="urn:microsoft.com/office/officeart/2005/8/layout/vProcess5"/>
    <dgm:cxn modelId="{25B8D80D-BF18-4DB2-A0EB-1F939F35AFA8}" type="presOf" srcId="{327B0011-0100-4DD4-9013-433F24977440}" destId="{71EBE57D-FB3F-4DB2-BE74-6D723BB277BC}" srcOrd="0" destOrd="0" presId="urn:microsoft.com/office/officeart/2005/8/layout/vProcess5"/>
    <dgm:cxn modelId="{A84D4F52-F3DC-46C4-A568-B6B18EEEE1D6}" type="presOf" srcId="{49CD26EA-B33E-4FA4-A914-1DCF2CB43A28}" destId="{8904B5DF-1C0B-4135-8967-07F76D79AFC8}" srcOrd="0" destOrd="0" presId="urn:microsoft.com/office/officeart/2005/8/layout/vProcess5"/>
    <dgm:cxn modelId="{37ACCE0C-8E67-4ECF-9314-D7E5E51D9ADC}" srcId="{327B0011-0100-4DD4-9013-433F24977440}" destId="{6A86755F-2089-45C9-9A70-7D0CD7F2B354}" srcOrd="1" destOrd="0" parTransId="{D0DED9F8-7D88-4F92-B05E-753AAAB14E1E}" sibTransId="{DA61EF52-FDEC-4D2D-9331-09CE66E11BB7}"/>
    <dgm:cxn modelId="{EEFC447E-F053-450C-8008-2FB34AFC4E04}" srcId="{327B0011-0100-4DD4-9013-433F24977440}" destId="{231FBD70-D2F9-436F-9E21-6DA4BE7ECF2F}" srcOrd="0" destOrd="0" parTransId="{236FB3EE-B063-4C60-A3D9-A27153C239C7}" sibTransId="{49CD26EA-B33E-4FA4-A914-1DCF2CB43A28}"/>
    <dgm:cxn modelId="{91F70559-3C49-4C14-9FED-460124B9E54B}" type="presOf" srcId="{56F5843A-0B4B-4A83-A2DF-1D5121D3125D}" destId="{D58F5DC3-0BDB-4986-A13A-BE5DAEC923AA}" srcOrd="1" destOrd="0" presId="urn:microsoft.com/office/officeart/2005/8/layout/vProcess5"/>
    <dgm:cxn modelId="{A59496D6-460E-49CD-AC10-126B7A670FFE}" type="presOf" srcId="{DA61EF52-FDEC-4D2D-9331-09CE66E11BB7}" destId="{C2FDC59F-E01E-4440-AFBC-B2DADA06F860}" srcOrd="0" destOrd="0" presId="urn:microsoft.com/office/officeart/2005/8/layout/vProcess5"/>
    <dgm:cxn modelId="{265EA650-56FD-4895-B716-05C88A558426}" srcId="{327B0011-0100-4DD4-9013-433F24977440}" destId="{56F5843A-0B4B-4A83-A2DF-1D5121D3125D}" srcOrd="2" destOrd="0" parTransId="{BB46D8E7-6A6E-4E2E-8DB4-DDD03CE47008}" sibTransId="{31C34EAF-F970-4D24-99D2-556D3408C22E}"/>
    <dgm:cxn modelId="{1D678B1A-DDF4-4FA2-8FB6-2AC58777F1BD}" type="presOf" srcId="{231FBD70-D2F9-436F-9E21-6DA4BE7ECF2F}" destId="{5D26BC79-A689-40F5-9AB6-DB88DE805E78}" srcOrd="1" destOrd="0" presId="urn:microsoft.com/office/officeart/2005/8/layout/vProcess5"/>
    <dgm:cxn modelId="{0B82C7E4-2199-4565-8FE2-ADCB0B244789}" type="presOf" srcId="{56F5843A-0B4B-4A83-A2DF-1D5121D3125D}" destId="{ED5B7A43-75D7-4F61-9E04-F9B55B12ECCC}" srcOrd="0" destOrd="0" presId="urn:microsoft.com/office/officeart/2005/8/layout/vProcess5"/>
    <dgm:cxn modelId="{28434DAD-B2D1-418F-B030-CBA60CE12138}" type="presOf" srcId="{231FBD70-D2F9-436F-9E21-6DA4BE7ECF2F}" destId="{9750CD7F-4DB2-4E33-AECD-AAD48A7C0C9C}" srcOrd="0" destOrd="0" presId="urn:microsoft.com/office/officeart/2005/8/layout/vProcess5"/>
    <dgm:cxn modelId="{8F5BC9BC-1066-48AA-B6E6-1DB70516A5E4}" type="presOf" srcId="{6A86755F-2089-45C9-9A70-7D0CD7F2B354}" destId="{011EDBF8-66BC-4983-808B-76254704761A}" srcOrd="0" destOrd="0" presId="urn:microsoft.com/office/officeart/2005/8/layout/vProcess5"/>
    <dgm:cxn modelId="{39D4CE3B-C746-44EC-B2BB-C2E1E7B4256C}" type="presParOf" srcId="{71EBE57D-FB3F-4DB2-BE74-6D723BB277BC}" destId="{C0790C41-E93A-4678-A98E-51362D1F7D05}" srcOrd="0" destOrd="0" presId="urn:microsoft.com/office/officeart/2005/8/layout/vProcess5"/>
    <dgm:cxn modelId="{81FFE447-63D7-4B50-A190-4C08FD7F3A51}" type="presParOf" srcId="{71EBE57D-FB3F-4DB2-BE74-6D723BB277BC}" destId="{9750CD7F-4DB2-4E33-AECD-AAD48A7C0C9C}" srcOrd="1" destOrd="0" presId="urn:microsoft.com/office/officeart/2005/8/layout/vProcess5"/>
    <dgm:cxn modelId="{C9939D78-D0BD-4ADA-9089-CC5A5E853836}" type="presParOf" srcId="{71EBE57D-FB3F-4DB2-BE74-6D723BB277BC}" destId="{011EDBF8-66BC-4983-808B-76254704761A}" srcOrd="2" destOrd="0" presId="urn:microsoft.com/office/officeart/2005/8/layout/vProcess5"/>
    <dgm:cxn modelId="{743FE8A2-6993-4287-9314-204E2C1FAFCB}" type="presParOf" srcId="{71EBE57D-FB3F-4DB2-BE74-6D723BB277BC}" destId="{ED5B7A43-75D7-4F61-9E04-F9B55B12ECCC}" srcOrd="3" destOrd="0" presId="urn:microsoft.com/office/officeart/2005/8/layout/vProcess5"/>
    <dgm:cxn modelId="{A5100B8E-3A7A-4998-B626-277358C8DF8A}" type="presParOf" srcId="{71EBE57D-FB3F-4DB2-BE74-6D723BB277BC}" destId="{8904B5DF-1C0B-4135-8967-07F76D79AFC8}" srcOrd="4" destOrd="0" presId="urn:microsoft.com/office/officeart/2005/8/layout/vProcess5"/>
    <dgm:cxn modelId="{C567780E-22E3-4746-968F-CDB74A62AEF2}" type="presParOf" srcId="{71EBE57D-FB3F-4DB2-BE74-6D723BB277BC}" destId="{C2FDC59F-E01E-4440-AFBC-B2DADA06F860}" srcOrd="5" destOrd="0" presId="urn:microsoft.com/office/officeart/2005/8/layout/vProcess5"/>
    <dgm:cxn modelId="{82400ED7-4E04-4FE6-AAA4-24FAA6AA6B17}" type="presParOf" srcId="{71EBE57D-FB3F-4DB2-BE74-6D723BB277BC}" destId="{5D26BC79-A689-40F5-9AB6-DB88DE805E78}" srcOrd="6" destOrd="0" presId="urn:microsoft.com/office/officeart/2005/8/layout/vProcess5"/>
    <dgm:cxn modelId="{9A7C9C71-A503-40B8-AD96-979127400AC3}" type="presParOf" srcId="{71EBE57D-FB3F-4DB2-BE74-6D723BB277BC}" destId="{199AC200-BC43-4AE3-AB90-73B95C8CA545}" srcOrd="7" destOrd="0" presId="urn:microsoft.com/office/officeart/2005/8/layout/vProcess5"/>
    <dgm:cxn modelId="{1118FB23-40AD-4E08-8C9E-71BAFCC6E13E}" type="presParOf" srcId="{71EBE57D-FB3F-4DB2-BE74-6D723BB277BC}" destId="{D58F5DC3-0BDB-4986-A13A-BE5DAEC923AA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396C4-6D10-4471-A75C-AB431EB342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0F9DD-B742-45EE-8564-72AC1D3570DE}">
      <dgm:prSet phldrT="[Text]"/>
      <dgm:spPr/>
      <dgm:t>
        <a:bodyPr/>
        <a:lstStyle/>
        <a:p>
          <a:r>
            <a:rPr lang="en-US" dirty="0" smtClean="0"/>
            <a:t>GPS Tracks (172 people)</a:t>
          </a:r>
          <a:endParaRPr lang="en-US" dirty="0"/>
        </a:p>
      </dgm:t>
    </dgm:pt>
    <dgm:pt modelId="{B79510C2-90E2-4247-BE42-496EEF999F40}" type="parTrans" cxnId="{F81ECC6B-F9E0-4F2C-A100-52EF1C2FCC15}">
      <dgm:prSet/>
      <dgm:spPr/>
      <dgm:t>
        <a:bodyPr/>
        <a:lstStyle/>
        <a:p>
          <a:endParaRPr lang="en-US"/>
        </a:p>
      </dgm:t>
    </dgm:pt>
    <dgm:pt modelId="{461FDFED-A70D-4F55-81F1-62C3392180A4}" type="sibTrans" cxnId="{F81ECC6B-F9E0-4F2C-A100-52EF1C2FCC15}">
      <dgm:prSet/>
      <dgm:spPr/>
      <dgm:t>
        <a:bodyPr/>
        <a:lstStyle/>
        <a:p>
          <a:endParaRPr lang="en-US"/>
        </a:p>
      </dgm:t>
    </dgm:pt>
    <dgm:pt modelId="{3EE247D3-50C4-4399-B84D-65A10B4FA52E}">
      <dgm:prSet phldrT="[Text]"/>
      <dgm:spPr/>
      <dgm:t>
        <a:bodyPr/>
        <a:lstStyle/>
        <a:p>
          <a:r>
            <a:rPr lang="en-US" dirty="0" smtClean="0"/>
            <a:t>Home Location (61 meters)</a:t>
          </a:r>
          <a:endParaRPr lang="en-US" dirty="0"/>
        </a:p>
      </dgm:t>
    </dgm:pt>
    <dgm:pt modelId="{8A8740C0-AA34-4BC0-AB00-37B67F1F4EF1}" type="parTrans" cxnId="{CE2A1921-E16C-4DC6-83DB-2219F050538C}">
      <dgm:prSet/>
      <dgm:spPr/>
      <dgm:t>
        <a:bodyPr/>
        <a:lstStyle/>
        <a:p>
          <a:endParaRPr lang="en-US"/>
        </a:p>
      </dgm:t>
    </dgm:pt>
    <dgm:pt modelId="{54D100F4-94DD-446F-95EF-B2E8494A407C}" type="sibTrans" cxnId="{CE2A1921-E16C-4DC6-83DB-2219F050538C}">
      <dgm:prSet/>
      <dgm:spPr/>
      <dgm:t>
        <a:bodyPr/>
        <a:lstStyle/>
        <a:p>
          <a:endParaRPr lang="en-US"/>
        </a:p>
      </dgm:t>
    </dgm:pt>
    <dgm:pt modelId="{72FD909F-D96F-493F-BCA1-50AA270608AC}">
      <dgm:prSet phldrT="[Text]"/>
      <dgm:spPr/>
      <dgm:t>
        <a:bodyPr/>
        <a:lstStyle/>
        <a:p>
          <a:r>
            <a:rPr lang="en-US" dirty="0" smtClean="0"/>
            <a:t>Home Address (12%)</a:t>
          </a:r>
          <a:endParaRPr lang="en-US" dirty="0"/>
        </a:p>
      </dgm:t>
    </dgm:pt>
    <dgm:pt modelId="{78512D6C-BE82-464A-9AB1-0FF98EF1DE78}" type="parTrans" cxnId="{B58BE80C-B630-4C41-990E-31A93E99622C}">
      <dgm:prSet/>
      <dgm:spPr/>
      <dgm:t>
        <a:bodyPr/>
        <a:lstStyle/>
        <a:p>
          <a:endParaRPr lang="en-US"/>
        </a:p>
      </dgm:t>
    </dgm:pt>
    <dgm:pt modelId="{3B6B1AC3-2159-4B1C-8F6A-9250E1B11669}" type="sibTrans" cxnId="{B58BE80C-B630-4C41-990E-31A93E99622C}">
      <dgm:prSet/>
      <dgm:spPr/>
      <dgm:t>
        <a:bodyPr/>
        <a:lstStyle/>
        <a:p>
          <a:endParaRPr lang="en-US"/>
        </a:p>
      </dgm:t>
    </dgm:pt>
    <dgm:pt modelId="{E3B41EF9-3095-4D44-BDBD-A81ADEB50819}">
      <dgm:prSet phldrT="[Text]"/>
      <dgm:spPr/>
      <dgm:t>
        <a:bodyPr/>
        <a:lstStyle/>
        <a:p>
          <a:r>
            <a:rPr lang="en-US" dirty="0" smtClean="0"/>
            <a:t>Identity (5%)</a:t>
          </a:r>
          <a:endParaRPr lang="en-US" dirty="0"/>
        </a:p>
      </dgm:t>
    </dgm:pt>
    <dgm:pt modelId="{C0D4A23C-A733-44F3-A012-0064F5289F04}" type="parTrans" cxnId="{CCC1FEE5-88AE-4564-AEFE-630417A9EEC2}">
      <dgm:prSet/>
      <dgm:spPr/>
      <dgm:t>
        <a:bodyPr/>
        <a:lstStyle/>
        <a:p>
          <a:endParaRPr lang="en-US"/>
        </a:p>
      </dgm:t>
    </dgm:pt>
    <dgm:pt modelId="{A431755D-CBFE-41D2-A3C8-9434743CD238}" type="sibTrans" cxnId="{CCC1FEE5-88AE-4564-AEFE-630417A9EEC2}">
      <dgm:prSet/>
      <dgm:spPr/>
      <dgm:t>
        <a:bodyPr/>
        <a:lstStyle/>
        <a:p>
          <a:endParaRPr lang="en-US"/>
        </a:p>
      </dgm:t>
    </dgm:pt>
    <dgm:pt modelId="{D85C1BFA-FDBB-498A-9D60-393C49C547EC}" type="pres">
      <dgm:prSet presAssocID="{3B4396C4-6D10-4471-A75C-AB431EB342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39BBA3-962D-40CB-9E00-CF891F21FE5E}" type="pres">
      <dgm:prSet presAssocID="{9080F9DD-B742-45EE-8564-72AC1D3570DE}" presName="hierRoot1" presStyleCnt="0"/>
      <dgm:spPr/>
    </dgm:pt>
    <dgm:pt modelId="{8066D52D-2164-41AE-BE1E-3159C555B6DA}" type="pres">
      <dgm:prSet presAssocID="{9080F9DD-B742-45EE-8564-72AC1D3570DE}" presName="composite" presStyleCnt="0"/>
      <dgm:spPr/>
    </dgm:pt>
    <dgm:pt modelId="{CA2F9CF5-FC15-4BA2-A0B2-7AAA474A6423}" type="pres">
      <dgm:prSet presAssocID="{9080F9DD-B742-45EE-8564-72AC1D3570DE}" presName="background" presStyleLbl="node0" presStyleIdx="0" presStyleCnt="1"/>
      <dgm:spPr/>
    </dgm:pt>
    <dgm:pt modelId="{9E432194-6E67-4D55-AB53-CCA6846208D5}" type="pres">
      <dgm:prSet presAssocID="{9080F9DD-B742-45EE-8564-72AC1D3570D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B8CEF-C154-4AB9-A1F2-F0010695715D}" type="pres">
      <dgm:prSet presAssocID="{9080F9DD-B742-45EE-8564-72AC1D3570DE}" presName="hierChild2" presStyleCnt="0"/>
      <dgm:spPr/>
    </dgm:pt>
    <dgm:pt modelId="{7C8799D9-7E30-40E7-8C69-0EB04C7D7BBE}" type="pres">
      <dgm:prSet presAssocID="{8A8740C0-AA34-4BC0-AB00-37B67F1F4EF1}" presName="Name10" presStyleLbl="parChTrans1D2" presStyleIdx="0" presStyleCnt="1"/>
      <dgm:spPr/>
      <dgm:t>
        <a:bodyPr/>
        <a:lstStyle/>
        <a:p>
          <a:endParaRPr lang="en-US"/>
        </a:p>
      </dgm:t>
    </dgm:pt>
    <dgm:pt modelId="{FE1FE05B-EA32-4CBE-8434-546DE106BF1A}" type="pres">
      <dgm:prSet presAssocID="{3EE247D3-50C4-4399-B84D-65A10B4FA52E}" presName="hierRoot2" presStyleCnt="0"/>
      <dgm:spPr/>
    </dgm:pt>
    <dgm:pt modelId="{17E55D49-76C8-4316-8B40-AB0A06888FE7}" type="pres">
      <dgm:prSet presAssocID="{3EE247D3-50C4-4399-B84D-65A10B4FA52E}" presName="composite2" presStyleCnt="0"/>
      <dgm:spPr/>
    </dgm:pt>
    <dgm:pt modelId="{05BDC628-B075-41B7-A3FE-F8A4C11E62A2}" type="pres">
      <dgm:prSet presAssocID="{3EE247D3-50C4-4399-B84D-65A10B4FA52E}" presName="background2" presStyleLbl="node2" presStyleIdx="0" presStyleCnt="1"/>
      <dgm:spPr/>
    </dgm:pt>
    <dgm:pt modelId="{75137976-BF97-400E-A955-516A019E7658}" type="pres">
      <dgm:prSet presAssocID="{3EE247D3-50C4-4399-B84D-65A10B4FA52E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0D877-07F1-4A5F-A05B-28A91D259CD3}" type="pres">
      <dgm:prSet presAssocID="{3EE247D3-50C4-4399-B84D-65A10B4FA52E}" presName="hierChild3" presStyleCnt="0"/>
      <dgm:spPr/>
    </dgm:pt>
    <dgm:pt modelId="{A666AD62-8BB9-4746-8B47-7F446FA2B9A9}" type="pres">
      <dgm:prSet presAssocID="{78512D6C-BE82-464A-9AB1-0FF98EF1DE7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2086EE6-CBA9-4E80-B1EC-7A37CDC5AE5A}" type="pres">
      <dgm:prSet presAssocID="{72FD909F-D96F-493F-BCA1-50AA270608AC}" presName="hierRoot3" presStyleCnt="0"/>
      <dgm:spPr/>
    </dgm:pt>
    <dgm:pt modelId="{F5DC7EFB-E67A-4813-8F19-DDC8478963D6}" type="pres">
      <dgm:prSet presAssocID="{72FD909F-D96F-493F-BCA1-50AA270608AC}" presName="composite3" presStyleCnt="0"/>
      <dgm:spPr/>
    </dgm:pt>
    <dgm:pt modelId="{3C5B76A8-2EFE-4769-85F9-F9E3B437D5E4}" type="pres">
      <dgm:prSet presAssocID="{72FD909F-D96F-493F-BCA1-50AA270608AC}" presName="background3" presStyleLbl="node3" presStyleIdx="0" presStyleCnt="2"/>
      <dgm:spPr/>
    </dgm:pt>
    <dgm:pt modelId="{A67E96E1-8BD3-47FC-8308-4A150A13D86F}" type="pres">
      <dgm:prSet presAssocID="{72FD909F-D96F-493F-BCA1-50AA270608AC}" presName="text3" presStyleLbl="fgAcc3" presStyleIdx="0" presStyleCnt="2" custLinFactNeighborY="5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128FC8-B8DD-4FEA-BE79-3810A9846727}" type="pres">
      <dgm:prSet presAssocID="{72FD909F-D96F-493F-BCA1-50AA270608AC}" presName="hierChild4" presStyleCnt="0"/>
      <dgm:spPr/>
    </dgm:pt>
    <dgm:pt modelId="{0D6BE2CB-EDF4-4181-978E-8CD57B6522EC}" type="pres">
      <dgm:prSet presAssocID="{C0D4A23C-A733-44F3-A012-0064F5289F0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2798E6E-9919-4435-A1E9-EDB655F20360}" type="pres">
      <dgm:prSet presAssocID="{E3B41EF9-3095-4D44-BDBD-A81ADEB50819}" presName="hierRoot3" presStyleCnt="0"/>
      <dgm:spPr/>
    </dgm:pt>
    <dgm:pt modelId="{6F9D7DAF-11FA-4E7A-A27A-30498C27CE19}" type="pres">
      <dgm:prSet presAssocID="{E3B41EF9-3095-4D44-BDBD-A81ADEB50819}" presName="composite3" presStyleCnt="0"/>
      <dgm:spPr/>
    </dgm:pt>
    <dgm:pt modelId="{74AF102F-33BA-4BC2-A48F-EC36975F6AD5}" type="pres">
      <dgm:prSet presAssocID="{E3B41EF9-3095-4D44-BDBD-A81ADEB50819}" presName="background3" presStyleLbl="node3" presStyleIdx="1" presStyleCnt="2"/>
      <dgm:spPr/>
    </dgm:pt>
    <dgm:pt modelId="{A49449F8-30A6-4DA1-B050-751313528704}" type="pres">
      <dgm:prSet presAssocID="{E3B41EF9-3095-4D44-BDBD-A81ADEB50819}" presName="text3" presStyleLbl="fgAcc3" presStyleIdx="1" presStyleCnt="2" custLinFactNeighborY="51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9AB2C-4DAB-4606-8CA2-6E442500B8B7}" type="pres">
      <dgm:prSet presAssocID="{E3B41EF9-3095-4D44-BDBD-A81ADEB50819}" presName="hierChild4" presStyleCnt="0"/>
      <dgm:spPr/>
    </dgm:pt>
  </dgm:ptLst>
  <dgm:cxnLst>
    <dgm:cxn modelId="{31EB76CB-D8ED-4674-A18E-8D188229A9A6}" type="presOf" srcId="{9080F9DD-B742-45EE-8564-72AC1D3570DE}" destId="{9E432194-6E67-4D55-AB53-CCA6846208D5}" srcOrd="0" destOrd="0" presId="urn:microsoft.com/office/officeart/2005/8/layout/hierarchy1"/>
    <dgm:cxn modelId="{A31A2221-99D9-4D26-95D2-371C83CA1A70}" type="presOf" srcId="{3B4396C4-6D10-4471-A75C-AB431EB34207}" destId="{D85C1BFA-FDBB-498A-9D60-393C49C547EC}" srcOrd="0" destOrd="0" presId="urn:microsoft.com/office/officeart/2005/8/layout/hierarchy1"/>
    <dgm:cxn modelId="{FA394F60-3E78-4896-90AC-BBD15E87A401}" type="presOf" srcId="{78512D6C-BE82-464A-9AB1-0FF98EF1DE78}" destId="{A666AD62-8BB9-4746-8B47-7F446FA2B9A9}" srcOrd="0" destOrd="0" presId="urn:microsoft.com/office/officeart/2005/8/layout/hierarchy1"/>
    <dgm:cxn modelId="{0FF44847-CCCF-4F52-87A5-1254C83A1836}" type="presOf" srcId="{E3B41EF9-3095-4D44-BDBD-A81ADEB50819}" destId="{A49449F8-30A6-4DA1-B050-751313528704}" srcOrd="0" destOrd="0" presId="urn:microsoft.com/office/officeart/2005/8/layout/hierarchy1"/>
    <dgm:cxn modelId="{F81ECC6B-F9E0-4F2C-A100-52EF1C2FCC15}" srcId="{3B4396C4-6D10-4471-A75C-AB431EB34207}" destId="{9080F9DD-B742-45EE-8564-72AC1D3570DE}" srcOrd="0" destOrd="0" parTransId="{B79510C2-90E2-4247-BE42-496EEF999F40}" sibTransId="{461FDFED-A70D-4F55-81F1-62C3392180A4}"/>
    <dgm:cxn modelId="{B58BE80C-B630-4C41-990E-31A93E99622C}" srcId="{3EE247D3-50C4-4399-B84D-65A10B4FA52E}" destId="{72FD909F-D96F-493F-BCA1-50AA270608AC}" srcOrd="0" destOrd="0" parTransId="{78512D6C-BE82-464A-9AB1-0FF98EF1DE78}" sibTransId="{3B6B1AC3-2159-4B1C-8F6A-9250E1B11669}"/>
    <dgm:cxn modelId="{320689A5-0089-4068-9CFE-47BD40C4A6B5}" type="presOf" srcId="{72FD909F-D96F-493F-BCA1-50AA270608AC}" destId="{A67E96E1-8BD3-47FC-8308-4A150A13D86F}" srcOrd="0" destOrd="0" presId="urn:microsoft.com/office/officeart/2005/8/layout/hierarchy1"/>
    <dgm:cxn modelId="{755009E9-8FD0-4E65-B63E-33E70E18B74D}" type="presOf" srcId="{8A8740C0-AA34-4BC0-AB00-37B67F1F4EF1}" destId="{7C8799D9-7E30-40E7-8C69-0EB04C7D7BBE}" srcOrd="0" destOrd="0" presId="urn:microsoft.com/office/officeart/2005/8/layout/hierarchy1"/>
    <dgm:cxn modelId="{CE2A1921-E16C-4DC6-83DB-2219F050538C}" srcId="{9080F9DD-B742-45EE-8564-72AC1D3570DE}" destId="{3EE247D3-50C4-4399-B84D-65A10B4FA52E}" srcOrd="0" destOrd="0" parTransId="{8A8740C0-AA34-4BC0-AB00-37B67F1F4EF1}" sibTransId="{54D100F4-94DD-446F-95EF-B2E8494A407C}"/>
    <dgm:cxn modelId="{F7921BC0-CF79-43E8-AA35-DBC733B0EDC0}" type="presOf" srcId="{3EE247D3-50C4-4399-B84D-65A10B4FA52E}" destId="{75137976-BF97-400E-A955-516A019E7658}" srcOrd="0" destOrd="0" presId="urn:microsoft.com/office/officeart/2005/8/layout/hierarchy1"/>
    <dgm:cxn modelId="{CCC1FEE5-88AE-4564-AEFE-630417A9EEC2}" srcId="{3EE247D3-50C4-4399-B84D-65A10B4FA52E}" destId="{E3B41EF9-3095-4D44-BDBD-A81ADEB50819}" srcOrd="1" destOrd="0" parTransId="{C0D4A23C-A733-44F3-A012-0064F5289F04}" sibTransId="{A431755D-CBFE-41D2-A3C8-9434743CD238}"/>
    <dgm:cxn modelId="{964C9076-F027-46A2-838A-2120A46E920C}" type="presOf" srcId="{C0D4A23C-A733-44F3-A012-0064F5289F04}" destId="{0D6BE2CB-EDF4-4181-978E-8CD57B6522EC}" srcOrd="0" destOrd="0" presId="urn:microsoft.com/office/officeart/2005/8/layout/hierarchy1"/>
    <dgm:cxn modelId="{4D25D272-1FE2-43FC-92AB-2892ACAA2ABF}" type="presParOf" srcId="{D85C1BFA-FDBB-498A-9D60-393C49C547EC}" destId="{DE39BBA3-962D-40CB-9E00-CF891F21FE5E}" srcOrd="0" destOrd="0" presId="urn:microsoft.com/office/officeart/2005/8/layout/hierarchy1"/>
    <dgm:cxn modelId="{9B9E6089-7435-436F-8D51-B104974B718A}" type="presParOf" srcId="{DE39BBA3-962D-40CB-9E00-CF891F21FE5E}" destId="{8066D52D-2164-41AE-BE1E-3159C555B6DA}" srcOrd="0" destOrd="0" presId="urn:microsoft.com/office/officeart/2005/8/layout/hierarchy1"/>
    <dgm:cxn modelId="{6E4106E9-B174-4B84-AC67-4D2EAFBB4BB9}" type="presParOf" srcId="{8066D52D-2164-41AE-BE1E-3159C555B6DA}" destId="{CA2F9CF5-FC15-4BA2-A0B2-7AAA474A6423}" srcOrd="0" destOrd="0" presId="urn:microsoft.com/office/officeart/2005/8/layout/hierarchy1"/>
    <dgm:cxn modelId="{C065BEF3-C45C-48FE-82F1-0BFC137F45E3}" type="presParOf" srcId="{8066D52D-2164-41AE-BE1E-3159C555B6DA}" destId="{9E432194-6E67-4D55-AB53-CCA6846208D5}" srcOrd="1" destOrd="0" presId="urn:microsoft.com/office/officeart/2005/8/layout/hierarchy1"/>
    <dgm:cxn modelId="{2C6DACBC-5C28-4A24-AC80-D8DEE0A0175E}" type="presParOf" srcId="{DE39BBA3-962D-40CB-9E00-CF891F21FE5E}" destId="{248B8CEF-C154-4AB9-A1F2-F0010695715D}" srcOrd="1" destOrd="0" presId="urn:microsoft.com/office/officeart/2005/8/layout/hierarchy1"/>
    <dgm:cxn modelId="{BA82AAE8-C0B3-4FBE-9388-B07EE4660682}" type="presParOf" srcId="{248B8CEF-C154-4AB9-A1F2-F0010695715D}" destId="{7C8799D9-7E30-40E7-8C69-0EB04C7D7BBE}" srcOrd="0" destOrd="0" presId="urn:microsoft.com/office/officeart/2005/8/layout/hierarchy1"/>
    <dgm:cxn modelId="{AFEA843A-2B21-40F9-9B06-D491A126D32D}" type="presParOf" srcId="{248B8CEF-C154-4AB9-A1F2-F0010695715D}" destId="{FE1FE05B-EA32-4CBE-8434-546DE106BF1A}" srcOrd="1" destOrd="0" presId="urn:microsoft.com/office/officeart/2005/8/layout/hierarchy1"/>
    <dgm:cxn modelId="{5C5ADFFC-BE4F-42CA-B65C-F40C671C63EF}" type="presParOf" srcId="{FE1FE05B-EA32-4CBE-8434-546DE106BF1A}" destId="{17E55D49-76C8-4316-8B40-AB0A06888FE7}" srcOrd="0" destOrd="0" presId="urn:microsoft.com/office/officeart/2005/8/layout/hierarchy1"/>
    <dgm:cxn modelId="{5485BD7A-1D5A-4DBC-8839-0B98CD3DDDC0}" type="presParOf" srcId="{17E55D49-76C8-4316-8B40-AB0A06888FE7}" destId="{05BDC628-B075-41B7-A3FE-F8A4C11E62A2}" srcOrd="0" destOrd="0" presId="urn:microsoft.com/office/officeart/2005/8/layout/hierarchy1"/>
    <dgm:cxn modelId="{F06D2694-5DAE-498A-92B7-CD9E45502EFA}" type="presParOf" srcId="{17E55D49-76C8-4316-8B40-AB0A06888FE7}" destId="{75137976-BF97-400E-A955-516A019E7658}" srcOrd="1" destOrd="0" presId="urn:microsoft.com/office/officeart/2005/8/layout/hierarchy1"/>
    <dgm:cxn modelId="{F9E54667-5BA4-4AC8-BF7A-913BA234F84C}" type="presParOf" srcId="{FE1FE05B-EA32-4CBE-8434-546DE106BF1A}" destId="{CFE0D877-07F1-4A5F-A05B-28A91D259CD3}" srcOrd="1" destOrd="0" presId="urn:microsoft.com/office/officeart/2005/8/layout/hierarchy1"/>
    <dgm:cxn modelId="{23F8F95D-E1B5-461E-90D6-4FEC1D3B805B}" type="presParOf" srcId="{CFE0D877-07F1-4A5F-A05B-28A91D259CD3}" destId="{A666AD62-8BB9-4746-8B47-7F446FA2B9A9}" srcOrd="0" destOrd="0" presId="urn:microsoft.com/office/officeart/2005/8/layout/hierarchy1"/>
    <dgm:cxn modelId="{CD0D5799-7E19-4893-BE71-14CBCB77D43C}" type="presParOf" srcId="{CFE0D877-07F1-4A5F-A05B-28A91D259CD3}" destId="{52086EE6-CBA9-4E80-B1EC-7A37CDC5AE5A}" srcOrd="1" destOrd="0" presId="urn:microsoft.com/office/officeart/2005/8/layout/hierarchy1"/>
    <dgm:cxn modelId="{86A23464-7ED1-48A3-8485-0E17F3B6AD49}" type="presParOf" srcId="{52086EE6-CBA9-4E80-B1EC-7A37CDC5AE5A}" destId="{F5DC7EFB-E67A-4813-8F19-DDC8478963D6}" srcOrd="0" destOrd="0" presId="urn:microsoft.com/office/officeart/2005/8/layout/hierarchy1"/>
    <dgm:cxn modelId="{9F6E2E76-780B-4496-B767-AEFB9858C869}" type="presParOf" srcId="{F5DC7EFB-E67A-4813-8F19-DDC8478963D6}" destId="{3C5B76A8-2EFE-4769-85F9-F9E3B437D5E4}" srcOrd="0" destOrd="0" presId="urn:microsoft.com/office/officeart/2005/8/layout/hierarchy1"/>
    <dgm:cxn modelId="{CD0BD634-1A29-45F1-AC56-32C05BF5CA52}" type="presParOf" srcId="{F5DC7EFB-E67A-4813-8F19-DDC8478963D6}" destId="{A67E96E1-8BD3-47FC-8308-4A150A13D86F}" srcOrd="1" destOrd="0" presId="urn:microsoft.com/office/officeart/2005/8/layout/hierarchy1"/>
    <dgm:cxn modelId="{4BA28F00-FD2C-4137-8535-A6123851A264}" type="presParOf" srcId="{52086EE6-CBA9-4E80-B1EC-7A37CDC5AE5A}" destId="{8C128FC8-B8DD-4FEA-BE79-3810A9846727}" srcOrd="1" destOrd="0" presId="urn:microsoft.com/office/officeart/2005/8/layout/hierarchy1"/>
    <dgm:cxn modelId="{10FEFE31-890B-4B8C-A728-45E0463F96D7}" type="presParOf" srcId="{CFE0D877-07F1-4A5F-A05B-28A91D259CD3}" destId="{0D6BE2CB-EDF4-4181-978E-8CD57B6522EC}" srcOrd="2" destOrd="0" presId="urn:microsoft.com/office/officeart/2005/8/layout/hierarchy1"/>
    <dgm:cxn modelId="{0FB9F022-D8E0-4D8D-A55D-E2CED511FEE0}" type="presParOf" srcId="{CFE0D877-07F1-4A5F-A05B-28A91D259CD3}" destId="{E2798E6E-9919-4435-A1E9-EDB655F20360}" srcOrd="3" destOrd="0" presId="urn:microsoft.com/office/officeart/2005/8/layout/hierarchy1"/>
    <dgm:cxn modelId="{47098B41-BC35-48E1-A743-263F4CFAA1E2}" type="presParOf" srcId="{E2798E6E-9919-4435-A1E9-EDB655F20360}" destId="{6F9D7DAF-11FA-4E7A-A27A-30498C27CE19}" srcOrd="0" destOrd="0" presId="urn:microsoft.com/office/officeart/2005/8/layout/hierarchy1"/>
    <dgm:cxn modelId="{DE145576-1DFB-4BDB-86D6-3A98ADA5F202}" type="presParOf" srcId="{6F9D7DAF-11FA-4E7A-A27A-30498C27CE19}" destId="{74AF102F-33BA-4BC2-A48F-EC36975F6AD5}" srcOrd="0" destOrd="0" presId="urn:microsoft.com/office/officeart/2005/8/layout/hierarchy1"/>
    <dgm:cxn modelId="{156F99A9-6175-4FC1-9719-3F558AB15531}" type="presParOf" srcId="{6F9D7DAF-11FA-4E7A-A27A-30498C27CE19}" destId="{A49449F8-30A6-4DA1-B050-751313528704}" srcOrd="1" destOrd="0" presId="urn:microsoft.com/office/officeart/2005/8/layout/hierarchy1"/>
    <dgm:cxn modelId="{5C2A59FA-915B-4392-999A-63098386C344}" type="presParOf" srcId="{E2798E6E-9919-4435-A1E9-EDB655F20360}" destId="{35C9AB2C-4DAB-4606-8CA2-6E442500B8B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v.live.com/livesearch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7.png"/><Relationship Id="rId7" Type="http://schemas.openxmlformats.org/officeDocument/2006/relationships/image" Target="../media/image3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allpapers.dpics.org/r?12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01825"/>
            <a:ext cx="6400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Inference Attacks on Location Tracks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John Krumm</a:t>
            </a:r>
            <a:br>
              <a:rPr lang="en-US" dirty="0" smtClean="0"/>
            </a:br>
            <a:r>
              <a:rPr lang="en-US" dirty="0" smtClean="0"/>
              <a:t>Microsoft Research</a:t>
            </a:r>
            <a:br>
              <a:rPr lang="en-US" dirty="0" smtClean="0"/>
            </a:br>
            <a:r>
              <a:rPr lang="en-US" dirty="0" smtClean="0"/>
              <a:t>Redmond, WA  USA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Tracks → Home Location Algorithm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1" y="213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Weighted Median </a:t>
            </a:r>
            <a:r>
              <a:rPr lang="en-US" dirty="0" smtClean="0"/>
              <a:t>– median of </a:t>
            </a:r>
            <a:r>
              <a:rPr lang="en-US" i="1" dirty="0" smtClean="0"/>
              <a:t>all</a:t>
            </a:r>
            <a:r>
              <a:rPr lang="en-US" dirty="0" smtClean="0"/>
              <a:t> points, weighted by time spent at point (no trip segmentation required)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019800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error = 66.6 meters</a:t>
            </a:r>
            <a:endParaRPr lang="en-US" dirty="0"/>
          </a:p>
        </p:txBody>
      </p:sp>
      <p:pic>
        <p:nvPicPr>
          <p:cNvPr id="9220" name="Picture 4" descr="http://www.whalsay.shetland.sch.uk/school/images/StepsatfrontofSym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933" y="2895600"/>
            <a:ext cx="3934467" cy="295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Tracks → Home Location Algorithm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702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Largest Cluster </a:t>
            </a:r>
            <a:r>
              <a:rPr lang="en-US" dirty="0" smtClean="0"/>
              <a:t>– cluster points, take median of cluster with most points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019800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error = 66.6 meters</a:t>
            </a:r>
            <a:endParaRPr lang="en-US" dirty="0"/>
          </a:p>
        </p:txBody>
      </p:sp>
      <p:pic>
        <p:nvPicPr>
          <p:cNvPr id="27652" name="Picture 4" descr="Points on a&#10;pl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971800"/>
            <a:ext cx="5153025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Tracks → Home Location Algorithm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676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Best Time </a:t>
            </a:r>
            <a:r>
              <a:rPr lang="en-US" dirty="0" smtClean="0"/>
              <a:t>– location at time with maximum probability of being home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019800"/>
            <a:ext cx="32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error = 2390.2 meters (!)</a:t>
            </a:r>
            <a:endParaRPr 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6545179" cy="33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010275" y="6153150"/>
            <a:ext cx="3316419" cy="704850"/>
            <a:chOff x="5257800" y="4495800"/>
            <a:chExt cx="3316419" cy="70485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38800" y="4572000"/>
              <a:ext cx="19399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Microsoft Human Resources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4724400"/>
              <a:ext cx="1385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Termination package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899102"/>
              <a:ext cx="29354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0070C0"/>
                  </a:solidFill>
                </a:rPr>
                <a:t>In light of your most recent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performance review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More Accurate?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GPS interval – 6 seconds and 63 meters</a:t>
            </a:r>
          </a:p>
          <a:p>
            <a:r>
              <a:rPr lang="en-US" dirty="0" smtClean="0"/>
              <a:t>GPS satellite acquisition -- ≈45 seconds on cold start, time to drive 300 meters at 15 mph</a:t>
            </a:r>
          </a:p>
          <a:p>
            <a:r>
              <a:rPr lang="en-US" dirty="0" smtClean="0"/>
              <a:t>Covered parking – no GPS signal</a:t>
            </a:r>
          </a:p>
          <a:p>
            <a:r>
              <a:rPr lang="en-US" dirty="0" smtClean="0"/>
              <a:t>Distant parking – far from home</a:t>
            </a:r>
            <a:endParaRPr lang="en-US" dirty="0"/>
          </a:p>
        </p:txBody>
      </p:sp>
      <p:pic>
        <p:nvPicPr>
          <p:cNvPr id="25605" name="Picture 5" descr="http://my.starstream.net/slindhurst/housetour/CarInGar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2133600" cy="1600200"/>
          </a:xfrm>
          <a:prstGeom prst="rect">
            <a:avLst/>
          </a:prstGeom>
          <a:noFill/>
        </p:spPr>
      </p:pic>
      <p:pic>
        <p:nvPicPr>
          <p:cNvPr id="25607" name="Picture 7" descr="http://www.the-lift.com/images/Sawmill%20Creek/Parking%20Gar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3657600"/>
            <a:ext cx="2133600" cy="1600200"/>
          </a:xfrm>
          <a:prstGeom prst="rect">
            <a:avLst/>
          </a:prstGeom>
          <a:noFill/>
        </p:spPr>
      </p:pic>
      <p:pic>
        <p:nvPicPr>
          <p:cNvPr id="25609" name="Picture 9" descr="http://static.howstuffworks.com/gif/self-parking-car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657600"/>
            <a:ext cx="1744087" cy="1600200"/>
          </a:xfrm>
          <a:prstGeom prst="rect">
            <a:avLst/>
          </a:prstGeom>
          <a:noFill/>
        </p:spPr>
      </p:pic>
      <p:pic>
        <p:nvPicPr>
          <p:cNvPr id="25611" name="Picture 11" descr="http://www.irenewang.net/gallery/building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657599"/>
            <a:ext cx="2133600" cy="1600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55285" y="5332162"/>
            <a:ext cx="168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covered parking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5268" y="5332162"/>
            <a:ext cx="158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distant parking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Tracks → Identity?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00800" cy="464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33600" y="6019800"/>
            <a:ext cx="481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Live Search reverse white pages lookup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6036" y="6400800"/>
            <a:ext cx="432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(free API at </a:t>
            </a:r>
            <a:r>
              <a:rPr lang="en-US" dirty="0" smtClean="0">
                <a:hlinkClick r:id="rId3"/>
              </a:rPr>
              <a:t>http://dev.live.com/livesearch/</a:t>
            </a:r>
            <a:r>
              <a:rPr lang="en-US" dirty="0" smtClean="0"/>
              <a:t>)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10275" y="6153150"/>
            <a:ext cx="3133725" cy="704850"/>
            <a:chOff x="5257800" y="4495800"/>
            <a:chExt cx="3133725" cy="70485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638800" y="4572000"/>
              <a:ext cx="14718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Hunter Randall, M.D.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4724400"/>
              <a:ext cx="13805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Diagnosis of red sore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4899102"/>
              <a:ext cx="27254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0070C0"/>
                  </a:solidFill>
                </a:rPr>
                <a:t>John – have you been involved recently with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1524000"/>
          <a:ext cx="609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4343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MapPoint Web Service reverse </a:t>
            </a:r>
            <a:r>
              <a:rPr lang="en-US" dirty="0" err="1" smtClean="0"/>
              <a:t>geocoding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257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Windows Live Search reverse white pages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257800"/>
            <a:ext cx="1314450" cy="91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5181600"/>
            <a:ext cx="1193142" cy="131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57800" y="3429000"/>
          <a:ext cx="3810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Algorithm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Correct out of 172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Percent Correct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Last Destination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4.7%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Weighted Median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5.2%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Largest Cluster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5.2%</a:t>
                      </a:r>
                      <a:endParaRPr lang="en-US" sz="11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Best Time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1.2%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010275" y="6153150"/>
            <a:ext cx="3133725" cy="704850"/>
            <a:chOff x="5257800" y="4495800"/>
            <a:chExt cx="3133725" cy="70485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638800" y="4572000"/>
              <a:ext cx="9749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Ellen Krumm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4724400"/>
              <a:ext cx="1088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Home’s a mess!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4899102"/>
              <a:ext cx="25490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0070C0"/>
                  </a:solidFill>
                </a:rPr>
                <a:t>Would it kill you to take out the garbage?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Multiunit buildings</a:t>
            </a:r>
          </a:p>
          <a:p>
            <a:r>
              <a:rPr lang="en-US" dirty="0" smtClean="0"/>
              <a:t>Outdated white pages</a:t>
            </a:r>
          </a:p>
          <a:p>
            <a:r>
              <a:rPr lang="en-US" dirty="0" smtClean="0"/>
              <a:t>Poor </a:t>
            </a:r>
            <a:r>
              <a:rPr lang="en-US" dirty="0" err="1" smtClean="0"/>
              <a:t>geocoding</a:t>
            </a:r>
            <a:endParaRPr lang="en-US" dirty="0"/>
          </a:p>
        </p:txBody>
      </p:sp>
      <p:pic>
        <p:nvPicPr>
          <p:cNvPr id="1028" name="Picture 4" descr="http://www.directionsmag.com/images/newsletter/2004/10_20/EDramowicz_Figure1_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124200"/>
            <a:ext cx="4302125" cy="2880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4800" y="6019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Ela</a:t>
            </a:r>
            <a:r>
              <a:rPr lang="en-US" sz="1400" dirty="0" smtClean="0"/>
              <a:t> </a:t>
            </a:r>
            <a:r>
              <a:rPr lang="en-US" sz="1400" dirty="0" err="1" smtClean="0"/>
              <a:t>Dramowicz</a:t>
            </a:r>
            <a:r>
              <a:rPr lang="en-US" sz="1400" dirty="0" smtClean="0"/>
              <a:t>, “Three Standard </a:t>
            </a:r>
            <a:r>
              <a:rPr lang="en-US" sz="1400" dirty="0" err="1" smtClean="0"/>
              <a:t>Geocoding</a:t>
            </a:r>
            <a:r>
              <a:rPr lang="en-US" sz="1400" dirty="0" smtClean="0"/>
              <a:t> Methods”, </a:t>
            </a:r>
            <a:r>
              <a:rPr lang="en-US" sz="1400" i="1" dirty="0" smtClean="0"/>
              <a:t>Directions Magazine</a:t>
            </a:r>
            <a:r>
              <a:rPr lang="en-US" sz="1400" dirty="0" smtClean="0"/>
              <a:t>, October 24, 2004.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10275" y="6153150"/>
            <a:ext cx="3242681" cy="704850"/>
            <a:chOff x="5257800" y="4495800"/>
            <a:chExt cx="3242681" cy="70485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38800" y="4572000"/>
              <a:ext cx="1213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Toupees for Men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4724400"/>
              <a:ext cx="12250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Awaiting payment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899102"/>
              <a:ext cx="28616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0070C0"/>
                  </a:solidFill>
                </a:rPr>
                <a:t>We may be forced to repossess your  hairpiece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Study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Hoh, </a:t>
            </a:r>
            <a:r>
              <a:rPr lang="en-US" dirty="0" err="1" smtClean="0"/>
              <a:t>Gruteser</a:t>
            </a:r>
            <a:r>
              <a:rPr lang="en-US" dirty="0" smtClean="0"/>
              <a:t>, </a:t>
            </a:r>
            <a:r>
              <a:rPr lang="en-US" dirty="0" err="1" smtClean="0"/>
              <a:t>Xiong</a:t>
            </a:r>
            <a:r>
              <a:rPr lang="en-US" dirty="0" smtClean="0"/>
              <a:t>, </a:t>
            </a:r>
            <a:r>
              <a:rPr lang="en-US" dirty="0" err="1" smtClean="0"/>
              <a:t>Alrabady</a:t>
            </a:r>
            <a:r>
              <a:rPr lang="en-US" dirty="0" smtClean="0"/>
              <a:t>, </a:t>
            </a:r>
            <a:r>
              <a:rPr lang="en-US" i="1" dirty="0" smtClean="0"/>
              <a:t>Enhancing Security and Privacy in Traffic-Monitoring Systems</a:t>
            </a:r>
            <a:r>
              <a:rPr lang="en-US" dirty="0" smtClean="0"/>
              <a:t>, in </a:t>
            </a:r>
            <a:r>
              <a:rPr lang="en-US" i="1" dirty="0" smtClean="0"/>
              <a:t>IEEE Pervasive Computing</a:t>
            </a:r>
            <a:r>
              <a:rPr lang="en-US" dirty="0" smtClean="0"/>
              <a:t>. 2006. p. 38-46.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265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219 volunteer drivers in Detroit, MI area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Cluster destinations to find home location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arrive 4 p.m. to midnight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must be in residential area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Manual inspection on home location (no knowledge of drivers’ actual home address)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85% of homes found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944" y="4114800"/>
            <a:ext cx="396648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85800"/>
            <a:ext cx="2202216" cy="29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Way to Fix Privacy Leak?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40896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u="sng" dirty="0" smtClean="0"/>
              <a:t>Location Privacy Protection Methods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Regulatory strategies – based on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Privacy policies – based on trust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Anonymity – e.g. </a:t>
            </a:r>
            <a:r>
              <a:rPr lang="en-US" dirty="0" err="1" smtClean="0"/>
              <a:t>pseudonymity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Obfuscation – obscure the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444" y="1434546"/>
            <a:ext cx="5602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Duckham, M. and L. </a:t>
            </a:r>
            <a:r>
              <a:rPr lang="en-US" dirty="0" err="1" smtClean="0"/>
              <a:t>Kulik</a:t>
            </a:r>
            <a:r>
              <a:rPr lang="en-US" dirty="0" smtClean="0"/>
              <a:t>, </a:t>
            </a:r>
            <a:r>
              <a:rPr lang="en-US" i="1" dirty="0" smtClean="0"/>
              <a:t>Location Privacy and Location-Aware Computing</a:t>
            </a:r>
            <a:r>
              <a:rPr lang="en-US" dirty="0" smtClean="0"/>
              <a:t>, in </a:t>
            </a:r>
            <a:r>
              <a:rPr lang="en-US" i="1" dirty="0" smtClean="0"/>
              <a:t>Dynamic &amp; Mobile GIS: Investigating Change in Space and Time</a:t>
            </a:r>
            <a:r>
              <a:rPr lang="en-US" dirty="0" smtClean="0"/>
              <a:t>, J. Drummond, et al., Editors. 2006, CRC Press: Boca Raton, FL.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43000"/>
            <a:ext cx="2660474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 descr="http://www.seykota.com/tribe/FAQ/2005_Jun/Jun_01/hi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267200"/>
            <a:ext cx="1771650" cy="2359839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010275" y="6153150"/>
            <a:ext cx="3133725" cy="704850"/>
            <a:chOff x="5257800" y="4495800"/>
            <a:chExt cx="3133725" cy="70485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638800" y="4572000"/>
              <a:ext cx="19447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Burger King – Redmond, WA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4724400"/>
              <a:ext cx="1327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Your job application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4899102"/>
              <a:ext cx="26821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After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evaluating your application, we regret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Obfuscation Techniques</a:t>
            </a:r>
            <a:br>
              <a:rPr lang="en-US" dirty="0" smtClean="0"/>
            </a:br>
            <a:r>
              <a:rPr lang="en-US" sz="1800" dirty="0" smtClean="0"/>
              <a:t>(Duckham and </a:t>
            </a:r>
            <a:r>
              <a:rPr lang="en-US" sz="1800" dirty="0" err="1" smtClean="0"/>
              <a:t>Kulik</a:t>
            </a:r>
            <a:r>
              <a:rPr lang="en-US" sz="1800" dirty="0" smtClean="0"/>
              <a:t>, 2006)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229600" cy="304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Spatial Cloaking</a:t>
            </a:r>
            <a:r>
              <a:rPr lang="en-US" sz="2800" baseline="30000" dirty="0" smtClean="0"/>
              <a:t>1,2</a:t>
            </a:r>
            <a:r>
              <a:rPr lang="en-US" sz="2800" dirty="0" smtClean="0"/>
              <a:t> – confuse with other people</a:t>
            </a:r>
          </a:p>
          <a:p>
            <a:r>
              <a:rPr lang="en-US" sz="2800" dirty="0" smtClean="0"/>
              <a:t>Noise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– add noise to measurements</a:t>
            </a:r>
          </a:p>
          <a:p>
            <a:r>
              <a:rPr lang="en-US" sz="2800" dirty="0" smtClean="0"/>
              <a:t>Rounding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– </a:t>
            </a:r>
            <a:r>
              <a:rPr lang="en-US" sz="2800" dirty="0" err="1" smtClean="0"/>
              <a:t>discretize</a:t>
            </a:r>
            <a:r>
              <a:rPr lang="en-US" sz="2800" dirty="0" smtClean="0"/>
              <a:t> measurements</a:t>
            </a:r>
          </a:p>
          <a:p>
            <a:r>
              <a:rPr lang="en-US" sz="2800" dirty="0" smtClean="0"/>
              <a:t>Vagueness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– “home”, “work”, “school”, “mall”</a:t>
            </a:r>
          </a:p>
          <a:p>
            <a:r>
              <a:rPr lang="en-US" sz="2800" dirty="0" smtClean="0"/>
              <a:t>Dropped Samples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– skip 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Gruteser, M. and D. </a:t>
            </a:r>
            <a:r>
              <a:rPr lang="en-US" dirty="0" err="1" smtClean="0"/>
              <a:t>Grunwald</a:t>
            </a:r>
            <a:r>
              <a:rPr lang="en-US" dirty="0" smtClean="0"/>
              <a:t> 2003.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Beresford, A.R. and F. </a:t>
            </a:r>
            <a:r>
              <a:rPr lang="en-US" dirty="0" err="1" smtClean="0"/>
              <a:t>Stajano</a:t>
            </a:r>
            <a:r>
              <a:rPr lang="en-US" dirty="0" smtClean="0"/>
              <a:t> 2003.</a:t>
            </a:r>
          </a:p>
          <a:p>
            <a:r>
              <a:rPr lang="en-US" baseline="30000" dirty="0" smtClean="0"/>
              <a:t>3</a:t>
            </a:r>
            <a:r>
              <a:rPr lang="en-US" dirty="0" smtClean="0"/>
              <a:t>Agrawal, R. and R. </a:t>
            </a:r>
            <a:r>
              <a:rPr lang="en-US" dirty="0" err="1" smtClean="0"/>
              <a:t>Srikant</a:t>
            </a:r>
            <a:r>
              <a:rPr lang="en-US" dirty="0" smtClean="0"/>
              <a:t> 2000.</a:t>
            </a:r>
          </a:p>
          <a:p>
            <a:r>
              <a:rPr lang="en-US" baseline="30000" dirty="0" smtClean="0"/>
              <a:t>4</a:t>
            </a:r>
            <a:r>
              <a:rPr lang="en-US" dirty="0" smtClean="0"/>
              <a:t>Consolvo, S., et al. 2005.</a:t>
            </a:r>
          </a:p>
          <a:p>
            <a:r>
              <a:rPr lang="en-US" baseline="30000" dirty="0" smtClean="0"/>
              <a:t>5</a:t>
            </a:r>
            <a:r>
              <a:rPr lang="en-US" dirty="0" smtClean="0"/>
              <a:t>Hoh, B., et al. 2006.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391400" y="838200"/>
            <a:ext cx="1600200" cy="1600200"/>
            <a:chOff x="6443949" y="1254089"/>
            <a:chExt cx="1600200" cy="1600200"/>
          </a:xfrm>
        </p:grpSpPr>
        <p:pic>
          <p:nvPicPr>
            <p:cNvPr id="38914" name="Picture 2" descr="C:\Users\jckrumm\AppData\Local\Microsoft\Windows\Temporary Internet Files\Content.IE5\LSO07UCE\MCj0431640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09800"/>
              <a:ext cx="342900" cy="342900"/>
            </a:xfrm>
            <a:prstGeom prst="rect">
              <a:avLst/>
            </a:prstGeom>
            <a:noFill/>
          </p:spPr>
        </p:pic>
        <p:pic>
          <p:nvPicPr>
            <p:cNvPr id="38915" name="Picture 3" descr="C:\Users\jckrumm\AppData\Local\Microsoft\Windows\Temporary Internet Files\Content.IE5\F4SDA15L\MCj0431601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1981200"/>
              <a:ext cx="365714" cy="365714"/>
            </a:xfrm>
            <a:prstGeom prst="rect">
              <a:avLst/>
            </a:prstGeom>
            <a:noFill/>
          </p:spPr>
        </p:pic>
        <p:pic>
          <p:nvPicPr>
            <p:cNvPr id="38916" name="Picture 4" descr="C:\Users\jckrumm\AppData\Local\Microsoft\Windows\Temporary Internet Files\Content.IE5\IQJ2GJSK\MCj0431614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2057400"/>
              <a:ext cx="365714" cy="365714"/>
            </a:xfrm>
            <a:prstGeom prst="rect">
              <a:avLst/>
            </a:prstGeom>
            <a:noFill/>
          </p:spPr>
        </p:pic>
        <p:pic>
          <p:nvPicPr>
            <p:cNvPr id="38917" name="Picture 5" descr="C:\Users\jckrumm\AppData\Local\Microsoft\Windows\Temporary Internet Files\Content.IE5\L5FNFKN2\MCj0432611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4200" y="1600200"/>
              <a:ext cx="365714" cy="365714"/>
            </a:xfrm>
            <a:prstGeom prst="rect">
              <a:avLst/>
            </a:prstGeom>
            <a:noFill/>
          </p:spPr>
        </p:pic>
        <p:pic>
          <p:nvPicPr>
            <p:cNvPr id="38918" name="Picture 6" descr="C:\Users\jckrumm\AppData\Local\Microsoft\Windows\Temporary Internet Files\Content.IE5\LSO07UCE\MCj0432624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9400" y="1676400"/>
              <a:ext cx="342900" cy="342900"/>
            </a:xfrm>
            <a:prstGeom prst="rect">
              <a:avLst/>
            </a:prstGeom>
            <a:noFill/>
          </p:spPr>
        </p:pic>
        <p:pic>
          <p:nvPicPr>
            <p:cNvPr id="38919" name="Picture 7" descr="C:\Users\jckrumm\AppData\Local\Microsoft\Windows\Temporary Internet Files\Content.IE5\F4SDA15L\MCj043262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67600" y="1524000"/>
              <a:ext cx="457143" cy="457143"/>
            </a:xfrm>
            <a:prstGeom prst="rect">
              <a:avLst/>
            </a:prstGeom>
            <a:noFill/>
          </p:spPr>
        </p:pic>
        <p:pic>
          <p:nvPicPr>
            <p:cNvPr id="38920" name="Picture 8" descr="C:\Users\jckrumm\AppData\Local\Microsoft\Windows\Temporary Internet Files\Content.IE5\IQJ2GJSK\MCj0432609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2800" y="1371600"/>
              <a:ext cx="365714" cy="365714"/>
            </a:xfrm>
            <a:prstGeom prst="rect">
              <a:avLst/>
            </a:prstGeom>
            <a:noFill/>
          </p:spPr>
        </p:pic>
        <p:grpSp>
          <p:nvGrpSpPr>
            <p:cNvPr id="16" name="Group 15"/>
            <p:cNvGrpSpPr/>
            <p:nvPr/>
          </p:nvGrpSpPr>
          <p:grpSpPr>
            <a:xfrm>
              <a:off x="6443949" y="1254089"/>
              <a:ext cx="1600200" cy="1600200"/>
              <a:chOff x="6510051" y="801473"/>
              <a:chExt cx="1600200" cy="1600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510051" y="801473"/>
                <a:ext cx="1600200" cy="1600200"/>
              </a:xfrm>
              <a:prstGeom prst="ellipse">
                <a:avLst/>
              </a:prstGeom>
              <a:solidFill>
                <a:schemeClr val="accent1">
                  <a:alpha val="3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endCxn id="12" idx="5"/>
              </p:cNvCxnSpPr>
              <p:nvPr/>
            </p:nvCxnSpPr>
            <p:spPr>
              <a:xfrm rot="16200000" flipH="1">
                <a:off x="7311989" y="1603410"/>
                <a:ext cx="567129" cy="5607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922" name="Picture 10" descr="http://www.school-for-champions.com/science/images/noise-white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2929" y="2172345"/>
            <a:ext cx="685800" cy="421767"/>
          </a:xfrm>
          <a:prstGeom prst="rect">
            <a:avLst/>
          </a:prstGeom>
          <a:noFill/>
        </p:spPr>
      </p:pic>
      <p:pic>
        <p:nvPicPr>
          <p:cNvPr id="38928" name="Picture 16" descr="http://www.thenewyorkerstore.com/assets/2/50326_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2857500"/>
            <a:ext cx="838200" cy="1143000"/>
          </a:xfrm>
          <a:prstGeom prst="rect">
            <a:avLst/>
          </a:prstGeom>
          <a:noFill/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0200" y="4241188"/>
            <a:ext cx="2676525" cy="22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133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</a:t>
            </a:r>
            <a:r>
              <a:rPr lang="en-US" dirty="0" err="1" smtClean="0"/>
              <a:t>anonymized</a:t>
            </a:r>
            <a:r>
              <a:rPr lang="en-US" dirty="0" smtClean="0"/>
              <a:t> location tracks reveal your identity?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so, how much data corruption will protect you?</a:t>
            </a:r>
            <a:endParaRPr lang="en-US" dirty="0"/>
          </a:p>
        </p:txBody>
      </p:sp>
      <p:pic>
        <p:nvPicPr>
          <p:cNvPr id="1030" name="Picture 6" descr="http://streams.gandhiserve.org/images/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78180"/>
            <a:ext cx="713906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81053" y="291638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theory</a:t>
            </a:r>
            <a:endParaRPr lang="en-US" dirty="0"/>
          </a:p>
        </p:txBody>
      </p:sp>
      <p:pic>
        <p:nvPicPr>
          <p:cNvPr id="1032" name="Picture 8" descr="http://www.bwxt.com/about/images/history_critical_experi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965" y="2078180"/>
            <a:ext cx="700019" cy="91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57600" y="2916380"/>
            <a:ext cx="1052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experiment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962400"/>
            <a:ext cx="42519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Countermeasure: Add Noise</a:t>
            </a:r>
            <a:endParaRPr lang="en-US" dirty="0"/>
          </a:p>
        </p:txBody>
      </p:sp>
      <p:pic>
        <p:nvPicPr>
          <p:cNvPr id="4" name="Picture 4" descr="C:\Users\jckrumm\Documents\TechFest\TechFest 2007\Ellen hom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048000" cy="2563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8100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6" name="Picture 6" descr="C:\Users\jckrumm\Documents\TechFest\TechFest 2007\ellen noise50 us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1" y="1143000"/>
            <a:ext cx="3044705" cy="256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0" y="3810000"/>
            <a:ext cx="261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= 50 meters noise added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590800" y="4343400"/>
          <a:ext cx="6019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510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added noise on address-finding rate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10275" y="6153150"/>
            <a:ext cx="3133725" cy="704850"/>
            <a:chOff x="5257800" y="4495800"/>
            <a:chExt cx="3133725" cy="70485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638800" y="4572000"/>
              <a:ext cx="1226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Christine Krumm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4724400"/>
              <a:ext cx="1516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Minivan insurance card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4899102"/>
              <a:ext cx="2739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Hey Dad,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I thought the insurance card was in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Countermeasure: </a:t>
            </a:r>
            <a:r>
              <a:rPr lang="en-US" dirty="0" err="1" smtClean="0"/>
              <a:t>Discretize</a:t>
            </a:r>
            <a:endParaRPr lang="en-US" dirty="0"/>
          </a:p>
        </p:txBody>
      </p:sp>
      <p:pic>
        <p:nvPicPr>
          <p:cNvPr id="4" name="Picture 4" descr="C:\Users\jckrumm\Documents\TechFest\TechFest 2007\Ellen hom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048000" cy="2563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8100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6" name="Picture 7" descr="C:\Users\jckrumm\Documents\TechFest\TechFest 2007\ellen discretize50 us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143000"/>
            <a:ext cx="3043254" cy="256032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590800" y="4267200"/>
          <a:ext cx="6096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1305" y="381000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snap to 50 meter grid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10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discretization</a:t>
            </a:r>
            <a:r>
              <a:rPr lang="en-US" dirty="0" smtClean="0"/>
              <a:t> on address-finding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Countermeasure: Cloak Home</a:t>
            </a:r>
            <a:endParaRPr lang="en-US" dirty="0"/>
          </a:p>
        </p:txBody>
      </p:sp>
      <p:pic>
        <p:nvPicPr>
          <p:cNvPr id="4" name="Picture 8" descr="C:\Users\jckrumm\Documents\TechFest\TechFest 2007\ellen cloak 50 100 us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3811604" cy="32004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114800" y="1752600"/>
          <a:ext cx="4724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410200"/>
            <a:ext cx="5587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Pick a random circle center within “r” meters of home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Delete all points in circle with radius “R”</a:t>
            </a:r>
            <a:endParaRPr 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5486400" y="5057556"/>
          <a:ext cx="2476500" cy="1800444"/>
        </p:xfrm>
        <a:graphic>
          <a:graphicData uri="http://schemas.openxmlformats.org/presentationml/2006/ole">
            <p:oleObj spid="_x0000_s34817" name="Visio" r:id="rId5" imgW="3317748" imgH="2410765" progId="Visio.Drawing.11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10275" y="6153150"/>
            <a:ext cx="3247490" cy="704850"/>
            <a:chOff x="5257800" y="4495800"/>
            <a:chExt cx="3247490" cy="70485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38800" y="4572000"/>
              <a:ext cx="22076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Toronto Marriott at Eaton Centre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4724400"/>
              <a:ext cx="21291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Attention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please, attention please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899102"/>
              <a:ext cx="28664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0070C0"/>
                  </a:solidFill>
                </a:rPr>
                <a:t>Trained personnel hope you have a restful stay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Privacy Leak from Location Data</a:t>
            </a:r>
          </a:p>
          <a:p>
            <a:pPr lvl="1"/>
            <a:r>
              <a:rPr lang="en-US" dirty="0" smtClean="0"/>
              <a:t>Can infer identity: GPS → Home → Identity</a:t>
            </a:r>
          </a:p>
          <a:p>
            <a:pPr lvl="1"/>
            <a:r>
              <a:rPr lang="en-US" dirty="0" smtClean="0"/>
              <a:t>Best was 5%</a:t>
            </a:r>
          </a:p>
          <a:p>
            <a:pPr lvl="1"/>
            <a:r>
              <a:rPr lang="en-US" dirty="0" smtClean="0"/>
              <a:t>5% is lower bound, evil geniuses will do better</a:t>
            </a:r>
          </a:p>
          <a:p>
            <a:r>
              <a:rPr lang="en-US" dirty="0" smtClean="0"/>
              <a:t>Obfuscation Countermeasures</a:t>
            </a:r>
          </a:p>
          <a:p>
            <a:pPr lvl="1"/>
            <a:r>
              <a:rPr lang="en-US" dirty="0" smtClean="0"/>
              <a:t>Need lots of corruption to approach zero risk</a:t>
            </a:r>
          </a:p>
        </p:txBody>
      </p:sp>
      <p:pic>
        <p:nvPicPr>
          <p:cNvPr id="40962" name="Picture 2" descr="http://bradley.chattablogs.com/dr.ev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286000"/>
            <a:ext cx="1371600" cy="1197194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191000"/>
            <a:ext cx="4543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does data corruption affect applications?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2895600"/>
            <a:ext cx="45815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05400" y="2895600"/>
            <a:ext cx="314325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3" name="Picture 8" descr="C:\Users\jckrumm\Documents\TechFest\TechFest 2007\ellen cloak 50 100 us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00400"/>
            <a:ext cx="1633544" cy="1371600"/>
          </a:xfrm>
          <a:prstGeom prst="rect">
            <a:avLst/>
          </a:prstGeom>
          <a:noFill/>
        </p:spPr>
      </p:pic>
      <p:pic>
        <p:nvPicPr>
          <p:cNvPr id="4" name="Picture 4" descr="C:\Users\jckrumm\Documents\TechFest\TechFest 2007\Ellen hom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19200"/>
            <a:ext cx="1630703" cy="1371600"/>
          </a:xfrm>
          <a:prstGeom prst="rect">
            <a:avLst/>
          </a:prstGeom>
          <a:noFill/>
        </p:spPr>
      </p:pic>
      <p:pic>
        <p:nvPicPr>
          <p:cNvPr id="5" name="Picture 7" descr="C:\Users\jckrumm\Documents\TechFest\TechFest 2007\ellen discretize50 us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00400"/>
            <a:ext cx="1630315" cy="1371600"/>
          </a:xfrm>
          <a:prstGeom prst="rect">
            <a:avLst/>
          </a:prstGeom>
          <a:noFill/>
        </p:spPr>
      </p:pic>
      <p:pic>
        <p:nvPicPr>
          <p:cNvPr id="6" name="Picture 6" descr="C:\Users\jckrumm\Documents\TechFest\TechFest 2007\ellen noise50 us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219200"/>
            <a:ext cx="1631092" cy="1371600"/>
          </a:xfrm>
          <a:prstGeom prst="rect">
            <a:avLst/>
          </a:prstGeom>
          <a:noFill/>
        </p:spPr>
      </p:pic>
      <p:pic>
        <p:nvPicPr>
          <p:cNvPr id="7" name="Picture 2" descr="C:\Users\jckrumm\Documents\My Documents XP 2006\My Pictures\Cartoons\Frank &amp; Ernest privacy color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876800"/>
            <a:ext cx="5486400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6670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26670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648200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discretize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4648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cloak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219200"/>
            <a:ext cx="3976058" cy="288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486400" y="4191000"/>
            <a:ext cx="205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white pages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10275" y="6153150"/>
            <a:ext cx="3133725" cy="704850"/>
            <a:chOff x="5257800" y="4495800"/>
            <a:chExt cx="3133725" cy="70485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5638800" y="4572000"/>
              <a:ext cx="1585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Professor Gerald Stark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4724400"/>
              <a:ext cx="14157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Your talk at Pervasive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4899102"/>
              <a:ext cx="2710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rgbClr val="0070C0"/>
                  </a:solidFill>
                </a:rPr>
                <a:t>First of all, the email </a:t>
              </a:r>
              <a:r>
                <a:rPr lang="en-US" sz="1100" kern="0" dirty="0" err="1" smtClean="0">
                  <a:solidFill>
                    <a:srgbClr val="0070C0"/>
                  </a:solidFill>
                </a:rPr>
                <a:t>popups</a:t>
              </a:r>
              <a:r>
                <a:rPr lang="en-US" sz="1100" kern="0" dirty="0" smtClean="0">
                  <a:solidFill>
                    <a:srgbClr val="0070C0"/>
                  </a:solidFill>
                </a:rPr>
                <a:t> weren’t funny 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– Why Send Your Location?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429000"/>
            <a:ext cx="192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Congestion Pricing</a:t>
            </a:r>
            <a:endParaRPr lang="en-US" dirty="0"/>
          </a:p>
        </p:txBody>
      </p:sp>
      <p:pic>
        <p:nvPicPr>
          <p:cNvPr id="19458" name="Picture 2" descr="traff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446554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3657600"/>
            <a:ext cx="241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Based Services</a:t>
            </a:r>
            <a:endParaRPr lang="en-US" dirty="0"/>
          </a:p>
        </p:txBody>
      </p:sp>
      <p:pic>
        <p:nvPicPr>
          <p:cNvPr id="19464" name="Picture 8" descr="http://www.janchipchase.com/blog/archives/060620-soweto-plus-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55274"/>
            <a:ext cx="1835149" cy="18737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3429000"/>
            <a:ext cx="335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 As You Drive (PAYD) Insurance</a:t>
            </a:r>
            <a:endParaRPr lang="en-US" dirty="0"/>
          </a:p>
        </p:txBody>
      </p:sp>
      <p:pic>
        <p:nvPicPr>
          <p:cNvPr id="19468" name="Picture 12" descr="http://farm1.static.flickr.com/75/219876368_7049b1ec2b.jpg?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371600"/>
            <a:ext cx="2692400" cy="188468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267200"/>
            <a:ext cx="3248025" cy="16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5943600"/>
            <a:ext cx="345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Collaborative Traffic Probes (DASH)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6019800"/>
            <a:ext cx="349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(London </a:t>
            </a:r>
            <a:r>
              <a:rPr lang="en-US" dirty="0" err="1" smtClean="0"/>
              <a:t>OpenStreetMap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9470" name="Picture 14" descr="http://www.openstreetmap.org/wiki/images/d/dc/Osm-london-paper-1280x10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343400"/>
            <a:ext cx="2092325" cy="1674324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6010275" y="6153150"/>
            <a:ext cx="3176958" cy="704850"/>
            <a:chOff x="5257800" y="4495800"/>
            <a:chExt cx="3176958" cy="70485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5638800" y="4572000"/>
              <a:ext cx="1481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Demi" pitchFamily="34" charset="0"/>
                </a:rPr>
                <a:t>Nancy Krumm (Mom)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38800" y="4724400"/>
              <a:ext cx="19639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Moving out of basement soon?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800" y="4899102"/>
              <a:ext cx="27959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Your father and I are wondering if you plan to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47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Microsoft </a:t>
            </a:r>
            <a:r>
              <a:rPr lang="en-US" dirty="0" err="1" smtClean="0"/>
              <a:t>Multiperson</a:t>
            </a:r>
            <a:r>
              <a:rPr lang="en-US" dirty="0" smtClean="0"/>
              <a:t> Location Survey (MSMLS)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3698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 GPS receivers</a:t>
            </a:r>
          </a:p>
          <a:p>
            <a:r>
              <a:rPr lang="en-US" dirty="0" smtClean="0"/>
              <a:t>226 subjects</a:t>
            </a:r>
          </a:p>
          <a:p>
            <a:r>
              <a:rPr lang="en-US" dirty="0" smtClean="0"/>
              <a:t>95,000 miles</a:t>
            </a:r>
          </a:p>
          <a:p>
            <a:r>
              <a:rPr lang="en-US" dirty="0" smtClean="0"/>
              <a:t>153,000 kilometers</a:t>
            </a:r>
          </a:p>
          <a:p>
            <a:r>
              <a:rPr lang="en-US" dirty="0" smtClean="0"/>
              <a:t>12,418 trips</a:t>
            </a:r>
          </a:p>
          <a:p>
            <a:r>
              <a:rPr lang="en-US" dirty="0" smtClean="0"/>
              <a:t>Home addresses &amp; demographic data</a:t>
            </a:r>
            <a:endParaRPr lang="en-US" dirty="0"/>
          </a:p>
        </p:txBody>
      </p:sp>
      <p:pic>
        <p:nvPicPr>
          <p:cNvPr id="6" name="Picture 5" descr="geko_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3540" y="1600200"/>
            <a:ext cx="15782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p trips around greater Sea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27416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map trips around downtown Seat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913" y="4113213"/>
            <a:ext cx="27416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map trips around downtown Seattle close-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613" y="4113213"/>
            <a:ext cx="27416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27025" y="641508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Greater Seattle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276600" y="6400800"/>
            <a:ext cx="268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Seattle Downtown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172200" y="6400800"/>
            <a:ext cx="268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Close-up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4762" y="1752600"/>
            <a:ext cx="2599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Garmin </a:t>
            </a:r>
            <a:r>
              <a:rPr lang="en-US" dirty="0" err="1" smtClean="0"/>
              <a:t>Geko</a:t>
            </a:r>
            <a:r>
              <a:rPr lang="en-US" dirty="0" smtClean="0"/>
              <a:t> 201</a:t>
            </a:r>
          </a:p>
          <a:p>
            <a:r>
              <a:rPr lang="en-US" dirty="0" smtClean="0"/>
              <a:t>$115</a:t>
            </a:r>
          </a:p>
          <a:p>
            <a:r>
              <a:rPr lang="en-US" dirty="0" smtClean="0"/>
              <a:t>10,000 point memory</a:t>
            </a:r>
          </a:p>
          <a:p>
            <a:r>
              <a:rPr lang="en-US" dirty="0" smtClean="0"/>
              <a:t>median recording interval</a:t>
            </a:r>
          </a:p>
          <a:p>
            <a:pPr lvl="1"/>
            <a:r>
              <a:rPr lang="en-US" dirty="0" smtClean="0"/>
              <a:t>6 seconds</a:t>
            </a:r>
          </a:p>
          <a:p>
            <a:pPr lvl="1"/>
            <a:r>
              <a:rPr lang="en-US" dirty="0" smtClean="0"/>
              <a:t>63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 Don’t Care About Location Privacy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919281"/>
            <a:ext cx="2743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(1)</a:t>
            </a:r>
            <a:r>
              <a:rPr lang="en-US" sz="1100" dirty="0" smtClean="0"/>
              <a:t> </a:t>
            </a:r>
            <a:r>
              <a:rPr lang="en-US" sz="1100" dirty="0" err="1" smtClean="0"/>
              <a:t>Danezis</a:t>
            </a:r>
            <a:r>
              <a:rPr lang="en-US" sz="1100" dirty="0" smtClean="0"/>
              <a:t>, G., S. Lewis, and R. Anderson. </a:t>
            </a:r>
            <a:r>
              <a:rPr lang="en-US" sz="1100" i="1" dirty="0" smtClean="0"/>
              <a:t>How Much is Location Privacy</a:t>
            </a:r>
          </a:p>
          <a:p>
            <a:r>
              <a:rPr lang="en-US" sz="1100" i="1" dirty="0" smtClean="0"/>
              <a:t>Worth? in Fourth Workshop on the Economics of Information Security.</a:t>
            </a:r>
          </a:p>
          <a:p>
            <a:r>
              <a:rPr lang="en-US" sz="1100" dirty="0" smtClean="0"/>
              <a:t>2005. Harvard University.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99224"/>
            <a:ext cx="7924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74 U. Cambridge CS students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Would accept £10 to reveal 28 days of measured locations (£20 for commercial use) </a:t>
            </a:r>
            <a:r>
              <a:rPr lang="en-US" sz="1600" baseline="30000" dirty="0" smtClean="0"/>
              <a:t>(1)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19485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226 Microsoft employees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14 days of GPS tracks in return for 1 in 100 chance for $200 MP3 player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9049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62 Microsoft employees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Only 21% insisted on not sharing GPS data outside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98612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11 with location-sensitive message service in Seattle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Privacy concerns fairly light </a:t>
            </a:r>
            <a:r>
              <a:rPr lang="en-US" sz="1600" baseline="30000" dirty="0" smtClean="0"/>
              <a:t>(2)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5919281"/>
            <a:ext cx="2743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(2) </a:t>
            </a:r>
            <a:r>
              <a:rPr lang="en-US" sz="1100" dirty="0" err="1" smtClean="0"/>
              <a:t>Iachello</a:t>
            </a:r>
            <a:r>
              <a:rPr lang="en-US" sz="1100" dirty="0" smtClean="0"/>
              <a:t>, G., et al. </a:t>
            </a:r>
            <a:r>
              <a:rPr lang="en-US" sz="1100" i="1" dirty="0" smtClean="0"/>
              <a:t>Control, Deception, and Communication: Evaluating the Deployment of a Location-Enhanced Messaging Service. </a:t>
            </a:r>
            <a:r>
              <a:rPr lang="en-US" sz="1100" dirty="0" smtClean="0"/>
              <a:t>in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UbiComp</a:t>
            </a:r>
            <a:r>
              <a:rPr lang="en-US" sz="1100" i="1" dirty="0" smtClean="0"/>
              <a:t> 2005: </a:t>
            </a:r>
            <a:r>
              <a:rPr lang="fr-FR" sz="1100" i="1" dirty="0" err="1" smtClean="0"/>
              <a:t>Ubiquitous</a:t>
            </a:r>
            <a:r>
              <a:rPr lang="fr-FR" sz="1100" i="1" dirty="0" smtClean="0"/>
              <a:t> Computing. </a:t>
            </a:r>
            <a:r>
              <a:rPr lang="fr-FR" sz="1100" dirty="0" smtClean="0"/>
              <a:t>2005. Tokyo, </a:t>
            </a:r>
            <a:r>
              <a:rPr lang="fr-FR" sz="1100" dirty="0" err="1" smtClean="0"/>
              <a:t>Japan</a:t>
            </a:r>
            <a:r>
              <a:rPr lang="fr-FR" sz="1100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919281"/>
            <a:ext cx="274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 smtClean="0"/>
              <a:t>(3) </a:t>
            </a:r>
            <a:r>
              <a:rPr lang="en-US" sz="1100" dirty="0" err="1" smtClean="0"/>
              <a:t>Kaasinen</a:t>
            </a:r>
            <a:r>
              <a:rPr lang="en-US" sz="1100" dirty="0" smtClean="0"/>
              <a:t>, E., </a:t>
            </a:r>
            <a:r>
              <a:rPr lang="en-US" sz="1100" i="1" dirty="0" smtClean="0"/>
              <a:t>User Needs for Location-Aware Mobile Services. Personal and Ubiquitous Computing</a:t>
            </a:r>
            <a:r>
              <a:rPr lang="en-US" sz="1100" dirty="0" smtClean="0"/>
              <a:t>, 2003. 7(1): p. 70-79.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881764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55 Finland interviews on location-aware services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“It did not occur to most of the interviewees that they could be located while using the service.” </a:t>
            </a:r>
            <a:r>
              <a:rPr lang="en-US" sz="1600" baseline="30000" dirty="0" smtClean="0"/>
              <a:t>(3)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2038635"/>
            <a:ext cx="899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" y="2934270"/>
            <a:ext cx="899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" y="3829905"/>
            <a:ext cx="899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" y="4725540"/>
            <a:ext cx="899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" y="5867400"/>
            <a:ext cx="899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" y="1143000"/>
            <a:ext cx="899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Punting on the river Cam along side Cambridge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333" y="1189383"/>
            <a:ext cx="1219200" cy="812800"/>
          </a:xfrm>
          <a:prstGeom prst="rect">
            <a:avLst/>
          </a:prstGeom>
          <a:noFill/>
        </p:spPr>
      </p:pic>
      <p:pic>
        <p:nvPicPr>
          <p:cNvPr id="21507" name="Picture 3" descr="IMAGE: MAN WITH UMBRELLA IN SEATTLE 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7858" y="3886200"/>
            <a:ext cx="1590675" cy="782176"/>
          </a:xfrm>
          <a:prstGeom prst="rect">
            <a:avLst/>
          </a:prstGeom>
          <a:noFill/>
        </p:spPr>
      </p:pic>
      <p:pic>
        <p:nvPicPr>
          <p:cNvPr id="21509" name="Picture 5" descr="http://www.emagine-travel.co.uk/blog/content/binary/sauna%20b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846983"/>
            <a:ext cx="1388533" cy="911225"/>
          </a:xfrm>
          <a:prstGeom prst="rect">
            <a:avLst/>
          </a:prstGeom>
          <a:noFill/>
        </p:spPr>
      </p:pic>
      <p:pic>
        <p:nvPicPr>
          <p:cNvPr id="21511" name="Picture 7" descr=" Desktop Wallpapers &gt; Gallery &gt; Miscellaneous &#10; Sport Yach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0933" y="2067339"/>
            <a:ext cx="1117600" cy="838200"/>
          </a:xfrm>
          <a:prstGeom prst="rect">
            <a:avLst/>
          </a:prstGeom>
          <a:noFill/>
        </p:spPr>
      </p:pic>
      <p:pic>
        <p:nvPicPr>
          <p:cNvPr id="21513" name="Picture 9" descr="http://carpundit.typepad.com/photos/uncategorized/rol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4851" y="3006591"/>
            <a:ext cx="1353682" cy="759331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6010275" y="6153150"/>
            <a:ext cx="3133725" cy="704850"/>
            <a:chOff x="5257800" y="4495800"/>
            <a:chExt cx="3133725" cy="70485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5638800" y="4572000"/>
              <a:ext cx="2188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Demi" pitchFamily="34" charset="0"/>
                </a:rPr>
                <a:t>Seattle Area Probation Authority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4724400"/>
              <a:ext cx="1927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Probation check-in on May 15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38800" y="4899102"/>
              <a:ext cx="27414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Mr. Krumm – sure hope to find you at home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Documented Privacy Leaks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183324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9718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How Cell Phone Helped Cops Nail Key Murder Suspect – Secret “Pings” that Gave Bouncer Away</a:t>
            </a:r>
          </a:p>
          <a:p>
            <a:r>
              <a:rPr lang="en-US" sz="1400" dirty="0" smtClean="0"/>
              <a:t>New York, NY, March 15, 2006</a:t>
            </a:r>
            <a:endParaRPr lang="en-US" sz="1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080" y="1295400"/>
            <a:ext cx="183324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2971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Stalker Victims Should Check For GPS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Milwaukee, WI, February 6, 2003</a:t>
            </a:r>
            <a:endParaRPr lang="en-US" sz="14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354" y="1295400"/>
            <a:ext cx="183324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62800" y="29718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 Face Is Exposed for AOL Searcher No. 4417749</a:t>
            </a:r>
          </a:p>
          <a:p>
            <a:r>
              <a:rPr lang="en-US" sz="1400" dirty="0" smtClean="0"/>
              <a:t>New York, NY, August 9, 2006</a:t>
            </a:r>
            <a:endParaRPr lang="en-US" sz="1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760" y="1295400"/>
            <a:ext cx="215016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19600" y="2971800"/>
            <a:ext cx="2578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Real time celebrity sightings</a:t>
            </a:r>
          </a:p>
          <a:p>
            <a:r>
              <a:rPr lang="en-US" sz="1400" dirty="0" smtClean="0"/>
              <a:t>http://www.gawker.com/stalker/</a:t>
            </a:r>
            <a:endParaRPr lang="en-US" sz="1400" dirty="0"/>
          </a:p>
        </p:txBody>
      </p:sp>
      <p:pic>
        <p:nvPicPr>
          <p:cNvPr id="12" name="Picture 2" descr="C:\Users\jckrumm\Documents\My Documents XP 2006\My Pictures\Cartoons\dilbert date tracking 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419600"/>
            <a:ext cx="6138720" cy="213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Pseudonimity</a:t>
            </a:r>
            <a:r>
              <a:rPr lang="en-US" dirty="0" smtClean="0"/>
              <a:t> for Location Tracks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828800"/>
            <a:ext cx="312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Pseudonimity</a:t>
            </a:r>
            <a:endParaRPr lang="en-US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Replace owner name of each point with untraceable 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unique ID for each owner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429000"/>
            <a:ext cx="2605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“Larry Page” → “yellow”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“Bill Gates” → “red”</a:t>
            </a:r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95800"/>
            <a:ext cx="2819400" cy="12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399"/>
            <a:ext cx="3965790" cy="33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010275" y="6153150"/>
            <a:ext cx="3133725" cy="704850"/>
            <a:chOff x="5257800" y="4495800"/>
            <a:chExt cx="3133725" cy="70485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638800" y="4572000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Demi" pitchFamily="34" charset="0"/>
                </a:rPr>
                <a:t>eBay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724400"/>
              <a:ext cx="17267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You’ve won item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#245632!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4899102"/>
              <a:ext cx="26869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Darth Vader costume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and light saber will be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Picture 3" descr="C:\Users\jckrumm\Documents\My Documents XP 2006\My Pictures\Cartoons\dilbert date tracking 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876800"/>
            <a:ext cx="5056657" cy="172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Outline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C:\Users\jckrumm\AppData\Local\Microsoft\Windows\Temporary Internet Files\Content.IE5\L5FNFKN2\MCj039691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600200"/>
            <a:ext cx="1009135" cy="1524000"/>
          </a:xfrm>
          <a:prstGeom prst="rect">
            <a:avLst/>
          </a:prstGeom>
          <a:noFill/>
        </p:spPr>
      </p:pic>
      <p:pic>
        <p:nvPicPr>
          <p:cNvPr id="24579" name="Picture 3" descr="C:\Users\jckrumm\AppData\Local\Microsoft\Windows\Temporary Internet Files\Content.IE5\IQJ2GJSK\MCj0431627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200400"/>
            <a:ext cx="1134290" cy="1134290"/>
          </a:xfrm>
          <a:prstGeom prst="rect">
            <a:avLst/>
          </a:prstGeom>
          <a:noFill/>
        </p:spPr>
      </p:pic>
      <p:pic>
        <p:nvPicPr>
          <p:cNvPr id="24581" name="Picture 5" descr="C:\Users\jckrumm\AppData\Local\Microsoft\Windows\Temporary Internet Files\Content.IE5\L5FNFKN2\MCj0430049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3728" y="4495800"/>
            <a:ext cx="1673772" cy="13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Tracks → Home Location Algorithm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565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Last Destination </a:t>
            </a:r>
            <a:r>
              <a:rPr lang="en-US" dirty="0" smtClean="0"/>
              <a:t>– median of last destination before 3 a.m.</a:t>
            </a:r>
            <a:endParaRPr lang="en-US" dirty="0"/>
          </a:p>
        </p:txBody>
      </p:sp>
      <p:pic>
        <p:nvPicPr>
          <p:cNvPr id="23554" name="Picture 2" descr="http://comedyindc.com/logos/couch%20pot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4191000" cy="2514600"/>
          </a:xfrm>
          <a:prstGeom prst="rect">
            <a:avLst/>
          </a:prstGeom>
          <a:noFill/>
        </p:spPr>
      </p:pic>
      <p:pic>
        <p:nvPicPr>
          <p:cNvPr id="23556" name="Picture 4" descr="man asle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30734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6019800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error = 60.7 meters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10275" y="6153150"/>
            <a:ext cx="3215430" cy="704850"/>
            <a:chOff x="5257800" y="4495800"/>
            <a:chExt cx="3215430" cy="70485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4495800"/>
              <a:ext cx="313372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38800" y="4572000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 smtClean="0">
                  <a:solidFill>
                    <a:sysClr val="windowText" lastClr="000000"/>
                  </a:solidFill>
                  <a:latin typeface="Franklin Gothic Demi" pitchFamily="34" charset="0"/>
                </a:rPr>
                <a:t>Netflix.com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Dem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800" y="4724400"/>
              <a:ext cx="1515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Netflix movie shipment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899102"/>
              <a:ext cx="28344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“Velvety Vixens from Venus II” has shipped as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6611</TotalTime>
  <Words>1304</Words>
  <Application>Microsoft Office PowerPoint</Application>
  <PresentationFormat>On-screen Show (4:3)</PresentationFormat>
  <Paragraphs>214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Visio</vt:lpstr>
      <vt:lpstr>Inference Attacks on Location Tracks</vt:lpstr>
      <vt:lpstr>Questions to Answer</vt:lpstr>
      <vt:lpstr>Motivation – Why Send Your Location?</vt:lpstr>
      <vt:lpstr>GPS Data</vt:lpstr>
      <vt:lpstr>People Don’t Care About Location Privacy</vt:lpstr>
      <vt:lpstr>Documented Privacy Leaks</vt:lpstr>
      <vt:lpstr>Pseudonimity for Location Tracks</vt:lpstr>
      <vt:lpstr>Attack Outline</vt:lpstr>
      <vt:lpstr>GPS Tracks → Home Location Algorithm 1</vt:lpstr>
      <vt:lpstr>GPS Tracks → Home Location Algorithm 2</vt:lpstr>
      <vt:lpstr>GPS Tracks → Home Location Algorithm 3</vt:lpstr>
      <vt:lpstr>GPS Tracks → Home Location Algorithm 4</vt:lpstr>
      <vt:lpstr>Why Not More Accurate?</vt:lpstr>
      <vt:lpstr>GPS Tracks → Identity?</vt:lpstr>
      <vt:lpstr>Identification</vt:lpstr>
      <vt:lpstr>Why Not Better?</vt:lpstr>
      <vt:lpstr>Similar Study</vt:lpstr>
      <vt:lpstr>Easy Way to Fix Privacy Leak?</vt:lpstr>
      <vt:lpstr>Obfuscation Techniques (Duckham and Kulik, 2006)</vt:lpstr>
      <vt:lpstr>Countermeasure: Add Noise</vt:lpstr>
      <vt:lpstr>Countermeasure: Discretize</vt:lpstr>
      <vt:lpstr>Countermeasure: Cloak Home</vt:lpstr>
      <vt:lpstr>Conclusions</vt:lpstr>
      <vt:lpstr>Next Steps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Inference Attacks on Location Tracks</dc:title>
  <dc:creator>John Krumm</dc:creator>
  <cp:lastModifiedBy>John Krumm</cp:lastModifiedBy>
  <cp:revision>381</cp:revision>
  <dcterms:created xsi:type="dcterms:W3CDTF">2006-08-16T00:00:00Z</dcterms:created>
  <dcterms:modified xsi:type="dcterms:W3CDTF">2007-05-21T23:53:04Z</dcterms:modified>
</cp:coreProperties>
</file>