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70" r:id="rId7"/>
    <p:sldId id="265" r:id="rId8"/>
    <p:sldId id="266" r:id="rId9"/>
    <p:sldId id="267" r:id="rId10"/>
    <p:sldId id="271" r:id="rId11"/>
    <p:sldId id="264" r:id="rId12"/>
    <p:sldId id="26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CC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0354" autoAdjust="0"/>
  </p:normalViewPr>
  <p:slideViewPr>
    <p:cSldViewPr>
      <p:cViewPr varScale="1">
        <p:scale>
          <a:sx n="98" d="100"/>
          <a:sy n="98" d="100"/>
        </p:scale>
        <p:origin x="-66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E90E25-178C-4D2B-A871-812AC8014D9B}" type="datetimeFigureOut">
              <a:rPr lang="en-US" smtClean="0"/>
              <a:pPr/>
              <a:t>11/17/2007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C7A06A-3EF0-42B2-923A-1736576452B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C7A06A-3EF0-42B2-923A-1736576452B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C7A06A-3EF0-42B2-923A-1736576452B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C7A06A-3EF0-42B2-923A-1736576452B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C7A06A-3EF0-42B2-923A-1736576452B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C7A06A-3EF0-42B2-923A-1736576452B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C7A06A-3EF0-42B2-923A-1736576452B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C7A06A-3EF0-42B2-923A-1736576452B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C7A06A-3EF0-42B2-923A-1736576452B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C7A06A-3EF0-42B2-923A-1736576452B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ratul | hotnets | 07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71C4-4A26-4EE0-9DC6-ED56D8F8B9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ratul | hotnets | 07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71C4-4A26-4EE0-9DC6-ED56D8F8B9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ratul | hotnets | 07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71C4-4A26-4EE0-9DC6-ED56D8F8B9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8683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341438"/>
            <a:ext cx="8229600" cy="4525962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0838" y="6245225"/>
            <a:ext cx="3681412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ratul | hotnets | 07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59563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4B671C4-4A26-4EE0-9DC6-ED56D8F8B9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None/>
              <a:defRPr>
                <a:solidFill>
                  <a:schemeClr val="bg1"/>
                </a:solidFill>
              </a:defRPr>
            </a:lvl1pPr>
            <a:lvl2pPr>
              <a:buNone/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ratul | hotnets | 07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71C4-4A26-4EE0-9DC6-ED56D8F8B9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ratul | hotnets | 07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71C4-4A26-4EE0-9DC6-ED56D8F8B9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ratul | hotnets | 07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71C4-4A26-4EE0-9DC6-ED56D8F8B9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ratul | hotnets | 07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71C4-4A26-4EE0-9DC6-ED56D8F8B9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ratul | hotnets | 07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71C4-4A26-4EE0-9DC6-ED56D8F8B9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ratul | hotnets | 07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71C4-4A26-4EE0-9DC6-ED56D8F8B9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ratul | hotnets | 07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71C4-4A26-4EE0-9DC6-ED56D8F8B9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ratul | hotnets | 07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71C4-4A26-4EE0-9DC6-ED56D8F8B9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ratul | hotnets | 07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671C4-4A26-4EE0-9DC6-ED56D8F8B93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815975"/>
            <a:ext cx="9144000" cy="1470025"/>
          </a:xfrm>
        </p:spPr>
        <p:txBody>
          <a:bodyPr>
            <a:noAutofit/>
          </a:bodyPr>
          <a:lstStyle/>
          <a:p>
            <a:r>
              <a:rPr lang="en-US" sz="3200" dirty="0" smtClean="0"/>
              <a:t>Effects of Interference on Wireless Mesh Networks:</a:t>
            </a:r>
            <a:br>
              <a:rPr lang="en-US" sz="3200" dirty="0" smtClean="0"/>
            </a:br>
            <a:r>
              <a:rPr lang="en-US" sz="3200" dirty="0" smtClean="0"/>
              <a:t>Pathologies and a Preliminary Solution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505200"/>
            <a:ext cx="8229600" cy="2133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Yi Li,   Lili Qiu,   Yin Zhang,   </a:t>
            </a:r>
            <a:r>
              <a:rPr lang="en-US" sz="2800" dirty="0" smtClean="0">
                <a:solidFill>
                  <a:schemeClr val="accent6"/>
                </a:solidFill>
              </a:rPr>
              <a:t>Ratul Mahajan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Zifei Zhong,   Gaurav Deshpande,   Eric Rozner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i="1" dirty="0" smtClean="0"/>
              <a:t>University of Texas, Austin         Microsoft Research</a:t>
            </a:r>
            <a:endParaRPr lang="en-US" sz="2800" i="1" dirty="0"/>
          </a:p>
        </p:txBody>
      </p:sp>
    </p:spTree>
  </p:cSld>
  <p:clrMapOvr>
    <a:masterClrMapping/>
  </p:clrMapOvr>
  <p:transition advTm="51515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txBody>
          <a:bodyPr/>
          <a:lstStyle/>
          <a:p>
            <a:r>
              <a:rPr lang="en-US" dirty="0" smtClean="0"/>
              <a:t>A (simplified) example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ratul | hotnets | 07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71C4-4A26-4EE0-9DC6-ED56D8F8B93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381000" y="19050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1447800" y="19050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13" idx="6"/>
            <a:endCxn id="14" idx="2"/>
          </p:cNvCxnSpPr>
          <p:nvPr/>
        </p:nvCxnSpPr>
        <p:spPr>
          <a:xfrm>
            <a:off x="914400" y="2171700"/>
            <a:ext cx="533400" cy="1588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2590800" y="19050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3657600" y="19050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cxnSp>
        <p:nvCxnSpPr>
          <p:cNvPr id="18" name="Straight Arrow Connector 17"/>
          <p:cNvCxnSpPr>
            <a:stCxn id="16" idx="6"/>
            <a:endCxn id="17" idx="2"/>
          </p:cNvCxnSpPr>
          <p:nvPr/>
        </p:nvCxnSpPr>
        <p:spPr>
          <a:xfrm>
            <a:off x="3124200" y="2171700"/>
            <a:ext cx="533400" cy="1588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4" idx="6"/>
            <a:endCxn id="16" idx="2"/>
          </p:cNvCxnSpPr>
          <p:nvPr/>
        </p:nvCxnSpPr>
        <p:spPr>
          <a:xfrm>
            <a:off x="1981200" y="2171700"/>
            <a:ext cx="609600" cy="1588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4800600" y="1752600"/>
            <a:ext cx="685800" cy="533400"/>
          </a:xfrm>
          <a:prstGeom prst="ellipse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AB</a:t>
            </a:r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6248400" y="1752600"/>
            <a:ext cx="685800" cy="533400"/>
          </a:xfrm>
          <a:prstGeom prst="ellipse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BC</a:t>
            </a:r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7620000" y="1752600"/>
            <a:ext cx="685800" cy="533400"/>
          </a:xfrm>
          <a:prstGeom prst="ellipse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CD</a:t>
            </a:r>
            <a:endParaRPr lang="en-US" dirty="0"/>
          </a:p>
        </p:txBody>
      </p:sp>
      <p:cxnSp>
        <p:nvCxnSpPr>
          <p:cNvPr id="26" name="Straight Arrow Connector 25"/>
          <p:cNvCxnSpPr>
            <a:stCxn id="23" idx="6"/>
            <a:endCxn id="24" idx="2"/>
          </p:cNvCxnSpPr>
          <p:nvPr/>
        </p:nvCxnSpPr>
        <p:spPr>
          <a:xfrm>
            <a:off x="5486400" y="2019300"/>
            <a:ext cx="762000" cy="1588"/>
          </a:xfrm>
          <a:prstGeom prst="straightConnector1">
            <a:avLst/>
          </a:prstGeom>
          <a:ln w="50800">
            <a:solidFill>
              <a:schemeClr val="accent2">
                <a:lumMod val="50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24" idx="6"/>
            <a:endCxn id="25" idx="2"/>
          </p:cNvCxnSpPr>
          <p:nvPr/>
        </p:nvCxnSpPr>
        <p:spPr>
          <a:xfrm>
            <a:off x="6934200" y="2019300"/>
            <a:ext cx="685800" cy="1588"/>
          </a:xfrm>
          <a:prstGeom prst="straightConnector1">
            <a:avLst/>
          </a:prstGeom>
          <a:ln w="50800">
            <a:solidFill>
              <a:schemeClr val="accent2">
                <a:lumMod val="50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3657600" y="28956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endParaRPr lang="en-US" dirty="0"/>
          </a:p>
        </p:txBody>
      </p:sp>
      <p:cxnSp>
        <p:nvCxnSpPr>
          <p:cNvPr id="38" name="Straight Arrow Connector 37"/>
          <p:cNvCxnSpPr>
            <a:stCxn id="17" idx="4"/>
            <a:endCxn id="36" idx="0"/>
          </p:cNvCxnSpPr>
          <p:nvPr/>
        </p:nvCxnSpPr>
        <p:spPr>
          <a:xfrm rot="5400000">
            <a:off x="3695700" y="2667000"/>
            <a:ext cx="457200" cy="1588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val 40"/>
          <p:cNvSpPr/>
          <p:nvPr/>
        </p:nvSpPr>
        <p:spPr>
          <a:xfrm>
            <a:off x="6934200" y="2667000"/>
            <a:ext cx="685800" cy="533400"/>
          </a:xfrm>
          <a:prstGeom prst="ellipse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</a:t>
            </a:r>
            <a:endParaRPr lang="en-US" dirty="0"/>
          </a:p>
        </p:txBody>
      </p:sp>
      <p:cxnSp>
        <p:nvCxnSpPr>
          <p:cNvPr id="42" name="Straight Arrow Connector 41"/>
          <p:cNvCxnSpPr>
            <a:stCxn id="24" idx="5"/>
            <a:endCxn id="41" idx="1"/>
          </p:cNvCxnSpPr>
          <p:nvPr/>
        </p:nvCxnSpPr>
        <p:spPr>
          <a:xfrm rot="16200000" flipH="1">
            <a:off x="6665585" y="2376067"/>
            <a:ext cx="537230" cy="200866"/>
          </a:xfrm>
          <a:prstGeom prst="straightConnector1">
            <a:avLst/>
          </a:prstGeom>
          <a:ln w="50800">
            <a:solidFill>
              <a:schemeClr val="accent2">
                <a:lumMod val="50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41" idx="7"/>
            <a:endCxn id="25" idx="3"/>
          </p:cNvCxnSpPr>
          <p:nvPr/>
        </p:nvCxnSpPr>
        <p:spPr>
          <a:xfrm rot="5400000" flipH="1" flipV="1">
            <a:off x="7351385" y="2376067"/>
            <a:ext cx="537230" cy="200866"/>
          </a:xfrm>
          <a:prstGeom prst="straightConnector1">
            <a:avLst/>
          </a:prstGeom>
          <a:ln w="50800">
            <a:solidFill>
              <a:schemeClr val="accent2">
                <a:lumMod val="50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Freeform 48"/>
          <p:cNvSpPr/>
          <p:nvPr/>
        </p:nvSpPr>
        <p:spPr>
          <a:xfrm>
            <a:off x="838200" y="1524000"/>
            <a:ext cx="2895600" cy="375557"/>
          </a:xfrm>
          <a:custGeom>
            <a:avLst/>
            <a:gdLst>
              <a:gd name="connsiteX0" fmla="*/ 0 w 1687286"/>
              <a:gd name="connsiteY0" fmla="*/ 375557 h 375557"/>
              <a:gd name="connsiteX1" fmla="*/ 762000 w 1687286"/>
              <a:gd name="connsiteY1" fmla="*/ 5443 h 375557"/>
              <a:gd name="connsiteX2" fmla="*/ 1687286 w 1687286"/>
              <a:gd name="connsiteY2" fmla="*/ 342900 h 3755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87286" h="375557">
                <a:moveTo>
                  <a:pt x="0" y="375557"/>
                </a:moveTo>
                <a:cubicBezTo>
                  <a:pt x="240393" y="193221"/>
                  <a:pt x="480786" y="10886"/>
                  <a:pt x="762000" y="5443"/>
                </a:cubicBezTo>
                <a:cubicBezTo>
                  <a:pt x="1043214" y="0"/>
                  <a:pt x="1365250" y="171450"/>
                  <a:pt x="1687286" y="342900"/>
                </a:cubicBezTo>
              </a:path>
            </a:pathLst>
          </a:cu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Freeform 49"/>
          <p:cNvSpPr/>
          <p:nvPr/>
        </p:nvSpPr>
        <p:spPr>
          <a:xfrm rot="5400000" flipV="1">
            <a:off x="3224136" y="2614538"/>
            <a:ext cx="714529" cy="152398"/>
          </a:xfrm>
          <a:custGeom>
            <a:avLst/>
            <a:gdLst>
              <a:gd name="connsiteX0" fmla="*/ 0 w 1687286"/>
              <a:gd name="connsiteY0" fmla="*/ 375557 h 375557"/>
              <a:gd name="connsiteX1" fmla="*/ 762000 w 1687286"/>
              <a:gd name="connsiteY1" fmla="*/ 5443 h 375557"/>
              <a:gd name="connsiteX2" fmla="*/ 1687286 w 1687286"/>
              <a:gd name="connsiteY2" fmla="*/ 342900 h 3755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87286" h="375557">
                <a:moveTo>
                  <a:pt x="0" y="375557"/>
                </a:moveTo>
                <a:cubicBezTo>
                  <a:pt x="240393" y="193221"/>
                  <a:pt x="480786" y="10886"/>
                  <a:pt x="762000" y="5443"/>
                </a:cubicBezTo>
                <a:cubicBezTo>
                  <a:pt x="1043214" y="0"/>
                  <a:pt x="1365250" y="171450"/>
                  <a:pt x="1687286" y="342900"/>
                </a:cubicBezTo>
              </a:path>
            </a:pathLst>
          </a:cu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4648200" y="1447800"/>
            <a:ext cx="2438400" cy="144780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6096000" y="1371600"/>
            <a:ext cx="2438400" cy="198120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2133600" y="11430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Flow 1, demand=1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209800" y="2554069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rgbClr val="FFFF00"/>
                </a:solidFill>
              </a:rPr>
              <a:t>Flow 3, demand=0.5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7" name="Freeform 56"/>
          <p:cNvSpPr/>
          <p:nvPr/>
        </p:nvSpPr>
        <p:spPr>
          <a:xfrm flipV="1">
            <a:off x="762000" y="2438400"/>
            <a:ext cx="914400" cy="152400"/>
          </a:xfrm>
          <a:custGeom>
            <a:avLst/>
            <a:gdLst>
              <a:gd name="connsiteX0" fmla="*/ 0 w 1687286"/>
              <a:gd name="connsiteY0" fmla="*/ 375557 h 375557"/>
              <a:gd name="connsiteX1" fmla="*/ 762000 w 1687286"/>
              <a:gd name="connsiteY1" fmla="*/ 5443 h 375557"/>
              <a:gd name="connsiteX2" fmla="*/ 1687286 w 1687286"/>
              <a:gd name="connsiteY2" fmla="*/ 342900 h 3755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87286" h="375557">
                <a:moveTo>
                  <a:pt x="0" y="375557"/>
                </a:moveTo>
                <a:cubicBezTo>
                  <a:pt x="240393" y="193221"/>
                  <a:pt x="480786" y="10886"/>
                  <a:pt x="762000" y="5443"/>
                </a:cubicBezTo>
                <a:cubicBezTo>
                  <a:pt x="1043214" y="0"/>
                  <a:pt x="1365250" y="171450"/>
                  <a:pt x="1687286" y="342900"/>
                </a:cubicBezTo>
              </a:path>
            </a:pathLst>
          </a:cu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304800" y="25908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Flow 2, demand=2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7620000" y="2362200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Flow 1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Flow 3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181600" y="2249269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Flow 1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Flow 2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410200" y="14478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Clique 1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858000" y="1383268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Clique 2</a:t>
            </a:r>
            <a:endParaRPr lang="en-US" dirty="0">
              <a:solidFill>
                <a:srgbClr val="FFC000"/>
              </a:solidFill>
            </a:endParaRPr>
          </a:p>
        </p:txBody>
      </p:sp>
      <p:graphicFrame>
        <p:nvGraphicFramePr>
          <p:cNvPr id="37" name="Content Placeholder 62"/>
          <p:cNvGraphicFramePr>
            <a:graphicFrameLocks noGrp="1"/>
          </p:cNvGraphicFramePr>
          <p:nvPr>
            <p:ph idx="1"/>
          </p:nvPr>
        </p:nvGraphicFramePr>
        <p:xfrm>
          <a:off x="762000" y="3886200"/>
          <a:ext cx="769620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2700"/>
                <a:gridCol w="1282700"/>
                <a:gridCol w="1282700"/>
                <a:gridCol w="1282700"/>
                <a:gridCol w="1282700"/>
                <a:gridCol w="12827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Flow demand</a:t>
                      </a:r>
                      <a:r>
                        <a:rPr lang="en-US" baseline="0" dirty="0" smtClean="0"/>
                        <a:t/>
                      </a:r>
                      <a:br>
                        <a:rPr lang="en-US" baseline="0" dirty="0" smtClean="0"/>
                      </a:br>
                      <a:r>
                        <a:rPr lang="en-US" baseline="0" dirty="0" smtClean="0"/>
                        <a:t>u</a:t>
                      </a:r>
                      <a:r>
                        <a:rPr lang="en-US" dirty="0" smtClean="0"/>
                        <a:t>nmet (met)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Clique capacity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unused</a:t>
                      </a:r>
                      <a:r>
                        <a:rPr lang="en-US" baseline="0" dirty="0" smtClean="0"/>
                        <a:t> (used)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Flow</a:t>
                      </a:r>
                      <a:r>
                        <a:rPr lang="en-US" baseline="0" dirty="0" smtClean="0"/>
                        <a:t> 1</a:t>
                      </a: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Flow 2</a:t>
                      </a: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Flow 3</a:t>
                      </a: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Clique</a:t>
                      </a:r>
                      <a:r>
                        <a:rPr lang="en-US" baseline="0" dirty="0" smtClean="0"/>
                        <a:t> 1</a:t>
                      </a: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Clique</a:t>
                      </a:r>
                      <a:r>
                        <a:rPr lang="en-US" baseline="0" dirty="0" smtClean="0"/>
                        <a:t> 2</a:t>
                      </a: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 (0)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 (0)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0.5 (0)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 (0)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 (0)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0" name="Table 39"/>
          <p:cNvGraphicFramePr>
            <a:graphicFrameLocks noGrp="1"/>
          </p:cNvGraphicFramePr>
          <p:nvPr/>
        </p:nvGraphicFramePr>
        <p:xfrm>
          <a:off x="762000" y="5267960"/>
          <a:ext cx="7696200" cy="370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82700"/>
                <a:gridCol w="1282700"/>
                <a:gridCol w="1282700"/>
                <a:gridCol w="1282700"/>
                <a:gridCol w="1282700"/>
                <a:gridCol w="1282700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l-GR" dirty="0" smtClean="0"/>
                        <a:t>α</a:t>
                      </a:r>
                      <a:r>
                        <a:rPr lang="en-US" sz="1200" dirty="0" smtClean="0"/>
                        <a:t>1</a:t>
                      </a:r>
                      <a:r>
                        <a:rPr lang="en-US" baseline="0" dirty="0" smtClean="0"/>
                        <a:t> =</a:t>
                      </a:r>
                      <a:r>
                        <a:rPr lang="en-US" dirty="0" smtClean="0"/>
                        <a:t> 33% 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0.67 (0.33)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1.33 (0.67)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0.33 (0.17)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 (1)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0.5 (0.5)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3" name="Table 42"/>
          <p:cNvGraphicFramePr>
            <a:graphicFrameLocks noGrp="1"/>
          </p:cNvGraphicFramePr>
          <p:nvPr/>
        </p:nvGraphicFramePr>
        <p:xfrm>
          <a:off x="762000" y="5638800"/>
          <a:ext cx="7696200" cy="370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82700"/>
                <a:gridCol w="1282700"/>
                <a:gridCol w="1282700"/>
                <a:gridCol w="1282700"/>
                <a:gridCol w="1282700"/>
                <a:gridCol w="1282700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l-GR" dirty="0" smtClean="0"/>
                        <a:t>α</a:t>
                      </a:r>
                      <a:r>
                        <a:rPr lang="en-US" sz="1200" dirty="0" smtClean="0"/>
                        <a:t>2</a:t>
                      </a:r>
                      <a:r>
                        <a:rPr lang="en-US" baseline="0" dirty="0" smtClean="0"/>
                        <a:t> = 100%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 (0.5)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0.17 (0.83)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4" name="Rectangle 43"/>
          <p:cNvSpPr/>
          <p:nvPr/>
        </p:nvSpPr>
        <p:spPr>
          <a:xfrm>
            <a:off x="2057400" y="5257800"/>
            <a:ext cx="1295400" cy="381000"/>
          </a:xfrm>
          <a:prstGeom prst="rect">
            <a:avLst/>
          </a:prstGeom>
          <a:solidFill>
            <a:schemeClr val="accent2">
              <a:lumMod val="40000"/>
              <a:lumOff val="60000"/>
              <a:alpha val="46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3352800" y="5257800"/>
            <a:ext cx="1295400" cy="381000"/>
          </a:xfrm>
          <a:prstGeom prst="rect">
            <a:avLst/>
          </a:prstGeom>
          <a:solidFill>
            <a:schemeClr val="accent2">
              <a:lumMod val="40000"/>
              <a:lumOff val="60000"/>
              <a:alpha val="46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4572000" y="5638800"/>
            <a:ext cx="1295400" cy="381000"/>
          </a:xfrm>
          <a:prstGeom prst="rect">
            <a:avLst/>
          </a:prstGeom>
          <a:solidFill>
            <a:schemeClr val="accent2">
              <a:lumMod val="40000"/>
              <a:lumOff val="60000"/>
              <a:alpha val="46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</p:cSld>
  <p:clrMapOvr>
    <a:masterClrMapping/>
  </p:clrMapOvr>
  <p:transition advTm="10006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6" grpId="0" animBg="1"/>
      <p:bldP spid="4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 descr="rand-25-inf-thruput-ratio-etx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24400" y="2286000"/>
            <a:ext cx="4180113" cy="292608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Throughput improvement when flows are limited to the computed rates</a:t>
            </a:r>
            <a:endParaRPr lang="en-US" dirty="0"/>
          </a:p>
        </p:txBody>
      </p:sp>
      <p:pic>
        <p:nvPicPr>
          <p:cNvPr id="4" name="Content Placeholder 3" descr="rand-25-inf-thruput-ratio-1000hops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4735288" y="2286000"/>
            <a:ext cx="4180112" cy="2926080"/>
          </a:xfrm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ratul | hotnets | 07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71C4-4A26-4EE0-9DC6-ED56D8F8B93E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8" name="Picture 7" descr="testbed-normalize-thruput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1887" y="2286000"/>
            <a:ext cx="4180113" cy="292608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5562600" y="5029200"/>
            <a:ext cx="281940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accent2"/>
                </a:solidFill>
              </a:rPr>
              <a:t>Number of UDP flows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53887" y="5029200"/>
            <a:ext cx="281940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accent2"/>
                </a:solidFill>
              </a:rPr>
              <a:t>Number of UDP flows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 rot="16200000">
            <a:off x="3553312" y="3609489"/>
            <a:ext cx="2743200" cy="2486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Normalized throughput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 rot="16200000">
            <a:off x="-779202" y="3609490"/>
            <a:ext cx="2743200" cy="2486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Normalized throughput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410200" y="2971800"/>
            <a:ext cx="1467823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accent2"/>
                </a:solidFill>
              </a:rPr>
              <a:t>With </a:t>
            </a:r>
            <a:br>
              <a:rPr lang="en-US" sz="2000" dirty="0" smtClean="0">
                <a:solidFill>
                  <a:schemeClr val="accent2"/>
                </a:solidFill>
              </a:rPr>
            </a:br>
            <a:r>
              <a:rPr lang="en-US" sz="2000" dirty="0" smtClean="0">
                <a:solidFill>
                  <a:schemeClr val="accent2"/>
                </a:solidFill>
              </a:rPr>
              <a:t>rate-limiting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086600" y="4191000"/>
            <a:ext cx="1467823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accent2"/>
                </a:solidFill>
              </a:rPr>
              <a:t>Without</a:t>
            </a:r>
            <a:br>
              <a:rPr lang="en-US" sz="2000" dirty="0" smtClean="0">
                <a:solidFill>
                  <a:schemeClr val="accent2"/>
                </a:solidFill>
              </a:rPr>
            </a:br>
            <a:r>
              <a:rPr lang="en-US" sz="2000" dirty="0" smtClean="0">
                <a:solidFill>
                  <a:schemeClr val="accent2"/>
                </a:solidFill>
              </a:rPr>
              <a:t>rate-limiting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153887" y="2590800"/>
            <a:ext cx="1467823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accent2"/>
                </a:solidFill>
              </a:rPr>
              <a:t>With </a:t>
            </a:r>
            <a:br>
              <a:rPr lang="en-US" sz="2000" dirty="0" smtClean="0">
                <a:solidFill>
                  <a:schemeClr val="accent2"/>
                </a:solidFill>
              </a:rPr>
            </a:br>
            <a:r>
              <a:rPr lang="en-US" sz="2000" dirty="0" smtClean="0">
                <a:solidFill>
                  <a:schemeClr val="accent2"/>
                </a:solidFill>
              </a:rPr>
              <a:t>rate-limiting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876800" y="5265003"/>
            <a:ext cx="381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6"/>
                </a:solidFill>
              </a:rPr>
              <a:t>Simulation  </a:t>
            </a:r>
            <a:br>
              <a:rPr lang="en-US" sz="2400" dirty="0" smtClean="0">
                <a:solidFill>
                  <a:schemeClr val="accent6"/>
                </a:solidFill>
              </a:rPr>
            </a:br>
            <a:r>
              <a:rPr lang="en-US" sz="2400" dirty="0" smtClean="0">
                <a:solidFill>
                  <a:schemeClr val="accent6"/>
                </a:solidFill>
              </a:rPr>
              <a:t>(25-node random topology)</a:t>
            </a:r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44287" y="5257800"/>
            <a:ext cx="381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6"/>
                </a:solidFill>
              </a:rPr>
              <a:t>Testbed  </a:t>
            </a:r>
            <a:br>
              <a:rPr lang="en-US" sz="2400" dirty="0" smtClean="0">
                <a:solidFill>
                  <a:schemeClr val="accent6"/>
                </a:solidFill>
              </a:rPr>
            </a:br>
            <a:r>
              <a:rPr lang="en-US" sz="2400" dirty="0" smtClean="0">
                <a:solidFill>
                  <a:schemeClr val="accent6"/>
                </a:solidFill>
              </a:rPr>
              <a:t>(21 nodes)</a:t>
            </a:r>
            <a:endParaRPr lang="en-US" sz="2400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ransition advTm="8703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Current wireless mesh routing protocols perform poorly in the face of interference</a:t>
            </a:r>
          </a:p>
          <a:p>
            <a:endParaRPr lang="en-US" sz="2000" dirty="0" smtClean="0"/>
          </a:p>
          <a:p>
            <a:r>
              <a:rPr lang="en-US" dirty="0" smtClean="0"/>
              <a:t>We propose a new model-based approach that systematically accounts for interference</a:t>
            </a:r>
          </a:p>
          <a:p>
            <a:pPr lvl="1"/>
            <a:r>
              <a:rPr lang="en-US" dirty="0" smtClean="0"/>
              <a:t>Our flow rate computation method improves throughput by 50-100% in some cases</a:t>
            </a:r>
            <a:endParaRPr lang="en-US" sz="1500" dirty="0" smtClean="0"/>
          </a:p>
          <a:p>
            <a:pPr lvl="1"/>
            <a:endParaRPr lang="en-US" sz="1500" dirty="0" smtClean="0"/>
          </a:p>
          <a:p>
            <a:pPr lvl="1"/>
            <a:r>
              <a:rPr lang="en-US" dirty="0" smtClean="0"/>
              <a:t>Future work: search over routing patterns to further improve performance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ratul | hotnets | 07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71C4-4A26-4EE0-9DC6-ED56D8F8B93E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p:transition advTm="63391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Wireless Mesh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4237037"/>
            <a:ext cx="8305800" cy="19351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Can enable ubiquitous and cheap broadband access</a:t>
            </a:r>
            <a:endParaRPr lang="en-US" sz="1800" dirty="0" smtClean="0"/>
          </a:p>
          <a:p>
            <a:r>
              <a:rPr lang="en-US" dirty="0" smtClean="0"/>
              <a:t>Witnessing significant research and deployment</a:t>
            </a:r>
            <a:endParaRPr lang="en-US" sz="1800" dirty="0" smtClean="0"/>
          </a:p>
          <a:p>
            <a:r>
              <a:rPr lang="en-US" dirty="0" smtClean="0"/>
              <a:t>But early performance reports are disappointing</a:t>
            </a:r>
          </a:p>
          <a:p>
            <a:pPr lvl="1"/>
            <a:r>
              <a:rPr lang="en-US" dirty="0" smtClean="0"/>
              <a:t>Anecdotal evidence suggests that routing is one contributor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ratul | </a:t>
            </a:r>
            <a:r>
              <a:rPr lang="en-US" dirty="0" err="1" smtClean="0"/>
              <a:t>hotnets</a:t>
            </a:r>
            <a:r>
              <a:rPr lang="en-US" dirty="0" smtClean="0"/>
              <a:t> | 07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71C4-4A26-4EE0-9DC6-ED56D8F8B93E}" type="slidenum">
              <a:rPr lang="en-US" smtClean="0"/>
              <a:pPr/>
              <a:t>2</a:t>
            </a:fld>
            <a:endParaRPr lang="en-US"/>
          </a:p>
        </p:txBody>
      </p:sp>
      <p:grpSp>
        <p:nvGrpSpPr>
          <p:cNvPr id="106" name="Group 105"/>
          <p:cNvGrpSpPr/>
          <p:nvPr/>
        </p:nvGrpSpPr>
        <p:grpSpPr>
          <a:xfrm>
            <a:off x="1143000" y="1366838"/>
            <a:ext cx="7010400" cy="2595562"/>
            <a:chOff x="191093" y="1138238"/>
            <a:chExt cx="8724307" cy="3586162"/>
          </a:xfrm>
        </p:grpSpPr>
        <p:pic>
          <p:nvPicPr>
            <p:cNvPr id="4" name="Picture 2" descr="C:\Documents and Settings\ratul\Local Settings\Temporary Internet Files\Content.IE5\S4VODYTM\MCj04247820000[1].wm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367513" y="4092710"/>
              <a:ext cx="565051" cy="555490"/>
            </a:xfrm>
            <a:prstGeom prst="rect">
              <a:avLst/>
            </a:prstGeom>
            <a:noFill/>
          </p:spPr>
        </p:pic>
        <p:pic>
          <p:nvPicPr>
            <p:cNvPr id="1028" name="Picture 4" descr="C:\Documents and Settings\ratul\Local Settings\Temporary Internet Files\Content.IE5\UBD33QB0\MCj04360750000[1].wmf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013655" y="4114800"/>
              <a:ext cx="395984" cy="504318"/>
            </a:xfrm>
            <a:prstGeom prst="rect">
              <a:avLst/>
            </a:prstGeom>
            <a:noFill/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733800" y="4267200"/>
              <a:ext cx="490396" cy="38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34" name="Picture 8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667000" y="1600200"/>
              <a:ext cx="609600" cy="645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36" name="Oval 35"/>
            <p:cNvSpPr/>
            <p:nvPr/>
          </p:nvSpPr>
          <p:spPr>
            <a:xfrm>
              <a:off x="1143000" y="1219200"/>
              <a:ext cx="6858000" cy="2362200"/>
            </a:xfrm>
            <a:prstGeom prst="ellipse">
              <a:avLst/>
            </a:prstGeom>
            <a:noFill/>
            <a:ln>
              <a:solidFill>
                <a:schemeClr val="accent2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7" name="Picture 8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3810000" y="1371600"/>
              <a:ext cx="609600" cy="645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38" name="Picture 8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3124200" y="2631141"/>
              <a:ext cx="609600" cy="645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40" name="Picture 8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953000" y="1488141"/>
              <a:ext cx="609600" cy="645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41" name="Picture 8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5334000" y="2667000"/>
              <a:ext cx="609600" cy="645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42" name="Picture 8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752600" y="2209800"/>
              <a:ext cx="609600" cy="645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rgbClr val="000000"/>
              </a:outerShdw>
            </a:effectLst>
          </p:spPr>
        </p:pic>
        <p:pic>
          <p:nvPicPr>
            <p:cNvPr id="43" name="Picture 8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7010400" y="2133600"/>
              <a:ext cx="609600" cy="645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44" name="Isosceles Triangle 43"/>
            <p:cNvSpPr/>
            <p:nvPr/>
          </p:nvSpPr>
          <p:spPr>
            <a:xfrm>
              <a:off x="3352800" y="3200400"/>
              <a:ext cx="2590800" cy="1524000"/>
            </a:xfrm>
            <a:prstGeom prst="triangle">
              <a:avLst/>
            </a:prstGeom>
            <a:noFill/>
            <a:ln>
              <a:solidFill>
                <a:schemeClr val="accent6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9" name="Picture 8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343400" y="2743200"/>
              <a:ext cx="609600" cy="645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47" name="Picture 8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5943600" y="1945341"/>
              <a:ext cx="609600" cy="645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50" name="Straight Connector 49"/>
            <p:cNvCxnSpPr>
              <a:stCxn id="42" idx="3"/>
              <a:endCxn id="34" idx="1"/>
            </p:cNvCxnSpPr>
            <p:nvPr/>
          </p:nvCxnSpPr>
          <p:spPr>
            <a:xfrm flipV="1">
              <a:off x="2362200" y="1922930"/>
              <a:ext cx="304800" cy="609600"/>
            </a:xfrm>
            <a:prstGeom prst="line">
              <a:avLst/>
            </a:prstGeom>
            <a:ln w="3175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>
              <a:stCxn id="34" idx="3"/>
              <a:endCxn id="37" idx="1"/>
            </p:cNvCxnSpPr>
            <p:nvPr/>
          </p:nvCxnSpPr>
          <p:spPr>
            <a:xfrm flipV="1">
              <a:off x="3276600" y="1694330"/>
              <a:ext cx="533400" cy="228600"/>
            </a:xfrm>
            <a:prstGeom prst="line">
              <a:avLst/>
            </a:prstGeom>
            <a:ln w="3175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>
              <a:stCxn id="38" idx="0"/>
              <a:endCxn id="34" idx="2"/>
            </p:cNvCxnSpPr>
            <p:nvPr/>
          </p:nvCxnSpPr>
          <p:spPr>
            <a:xfrm rot="16200000" flipV="1">
              <a:off x="3007659" y="2209800"/>
              <a:ext cx="385482" cy="457200"/>
            </a:xfrm>
            <a:prstGeom prst="line">
              <a:avLst/>
            </a:prstGeom>
            <a:ln w="3175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>
              <a:stCxn id="39" idx="0"/>
              <a:endCxn id="37" idx="2"/>
            </p:cNvCxnSpPr>
            <p:nvPr/>
          </p:nvCxnSpPr>
          <p:spPr>
            <a:xfrm rot="16200000" flipV="1">
              <a:off x="4018430" y="2113430"/>
              <a:ext cx="726141" cy="533400"/>
            </a:xfrm>
            <a:prstGeom prst="line">
              <a:avLst/>
            </a:prstGeom>
            <a:ln w="3175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>
              <a:stCxn id="39" idx="1"/>
              <a:endCxn id="38" idx="3"/>
            </p:cNvCxnSpPr>
            <p:nvPr/>
          </p:nvCxnSpPr>
          <p:spPr>
            <a:xfrm rot="10800000">
              <a:off x="3733800" y="2953872"/>
              <a:ext cx="609600" cy="112059"/>
            </a:xfrm>
            <a:prstGeom prst="line">
              <a:avLst/>
            </a:prstGeom>
            <a:ln w="3175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>
              <a:stCxn id="40" idx="1"/>
              <a:endCxn id="37" idx="3"/>
            </p:cNvCxnSpPr>
            <p:nvPr/>
          </p:nvCxnSpPr>
          <p:spPr>
            <a:xfrm rot="10800000">
              <a:off x="4419600" y="1694331"/>
              <a:ext cx="533400" cy="116541"/>
            </a:xfrm>
            <a:prstGeom prst="line">
              <a:avLst/>
            </a:prstGeom>
            <a:ln w="3175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stCxn id="40" idx="3"/>
              <a:endCxn id="47" idx="1"/>
            </p:cNvCxnSpPr>
            <p:nvPr/>
          </p:nvCxnSpPr>
          <p:spPr>
            <a:xfrm>
              <a:off x="5562600" y="1810871"/>
              <a:ext cx="381000" cy="457200"/>
            </a:xfrm>
            <a:prstGeom prst="line">
              <a:avLst/>
            </a:prstGeom>
            <a:ln w="3175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>
              <a:stCxn id="47" idx="3"/>
              <a:endCxn id="43" idx="1"/>
            </p:cNvCxnSpPr>
            <p:nvPr/>
          </p:nvCxnSpPr>
          <p:spPr>
            <a:xfrm>
              <a:off x="6553200" y="2268071"/>
              <a:ext cx="457200" cy="188259"/>
            </a:xfrm>
            <a:prstGeom prst="line">
              <a:avLst/>
            </a:prstGeom>
            <a:ln w="3175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>
              <a:stCxn id="41" idx="3"/>
              <a:endCxn id="47" idx="2"/>
            </p:cNvCxnSpPr>
            <p:nvPr/>
          </p:nvCxnSpPr>
          <p:spPr>
            <a:xfrm flipV="1">
              <a:off x="5943600" y="2590800"/>
              <a:ext cx="304800" cy="398930"/>
            </a:xfrm>
            <a:prstGeom prst="line">
              <a:avLst/>
            </a:prstGeom>
            <a:ln w="3175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>
              <a:stCxn id="39" idx="3"/>
              <a:endCxn id="41" idx="1"/>
            </p:cNvCxnSpPr>
            <p:nvPr/>
          </p:nvCxnSpPr>
          <p:spPr>
            <a:xfrm flipV="1">
              <a:off x="4953000" y="2989730"/>
              <a:ext cx="381000" cy="76200"/>
            </a:xfrm>
            <a:prstGeom prst="line">
              <a:avLst/>
            </a:prstGeom>
            <a:ln w="3175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>
              <a:stCxn id="43" idx="3"/>
              <a:endCxn id="1035" idx="1"/>
            </p:cNvCxnSpPr>
            <p:nvPr/>
          </p:nvCxnSpPr>
          <p:spPr>
            <a:xfrm flipV="1">
              <a:off x="7620000" y="2132540"/>
              <a:ext cx="552747" cy="323790"/>
            </a:xfrm>
            <a:prstGeom prst="line">
              <a:avLst/>
            </a:prstGeom>
            <a:ln w="508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5" name="Cloud"/>
            <p:cNvSpPr>
              <a:spLocks noChangeAspect="1" noEditPoints="1" noChangeArrowheads="1"/>
            </p:cNvSpPr>
            <p:nvPr/>
          </p:nvSpPr>
          <p:spPr bwMode="auto">
            <a:xfrm>
              <a:off x="7430093" y="1138238"/>
              <a:ext cx="1485307" cy="995362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Cloud"/>
            <p:cNvSpPr>
              <a:spLocks noChangeAspect="1" noEditPoints="1" noChangeArrowheads="1"/>
            </p:cNvSpPr>
            <p:nvPr/>
          </p:nvSpPr>
          <p:spPr bwMode="auto">
            <a:xfrm>
              <a:off x="191093" y="1443038"/>
              <a:ext cx="1485307" cy="995362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89" name="Straight Connector 88"/>
            <p:cNvCxnSpPr>
              <a:stCxn id="42" idx="1"/>
              <a:endCxn id="86" idx="1"/>
            </p:cNvCxnSpPr>
            <p:nvPr/>
          </p:nvCxnSpPr>
          <p:spPr>
            <a:xfrm rot="10800000">
              <a:off x="933748" y="2437340"/>
              <a:ext cx="818853" cy="95190"/>
            </a:xfrm>
            <a:prstGeom prst="line">
              <a:avLst/>
            </a:prstGeom>
            <a:ln w="508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8" name="Straight Arrow Connector 107"/>
          <p:cNvCxnSpPr/>
          <p:nvPr/>
        </p:nvCxnSpPr>
        <p:spPr>
          <a:xfrm rot="5400000" flipH="1" flipV="1">
            <a:off x="4267200" y="3200400"/>
            <a:ext cx="381000" cy="228600"/>
          </a:xfrm>
          <a:prstGeom prst="straightConnector1">
            <a:avLst/>
          </a:prstGeom>
          <a:ln w="19050">
            <a:solidFill>
              <a:srgbClr val="FFFF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/>
          <p:nvPr/>
        </p:nvCxnSpPr>
        <p:spPr>
          <a:xfrm rot="16200000" flipV="1">
            <a:off x="4572788" y="3275812"/>
            <a:ext cx="304801" cy="1577"/>
          </a:xfrm>
          <a:prstGeom prst="straightConnector1">
            <a:avLst/>
          </a:prstGeom>
          <a:ln w="19050">
            <a:solidFill>
              <a:srgbClr val="FFFF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 rot="16200000" flipV="1">
            <a:off x="4838702" y="3162301"/>
            <a:ext cx="304799" cy="228599"/>
          </a:xfrm>
          <a:prstGeom prst="straightConnector1">
            <a:avLst/>
          </a:prstGeom>
          <a:ln w="19050">
            <a:solidFill>
              <a:srgbClr val="FFFF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Freeform 120"/>
          <p:cNvSpPr/>
          <p:nvPr/>
        </p:nvSpPr>
        <p:spPr>
          <a:xfrm>
            <a:off x="4953000" y="2228335"/>
            <a:ext cx="2631989" cy="819665"/>
          </a:xfrm>
          <a:custGeom>
            <a:avLst/>
            <a:gdLst>
              <a:gd name="connsiteX0" fmla="*/ 0 w 2631989"/>
              <a:gd name="connsiteY0" fmla="*/ 667265 h 667265"/>
              <a:gd name="connsiteX1" fmla="*/ 790832 w 2631989"/>
              <a:gd name="connsiteY1" fmla="*/ 617838 h 667265"/>
              <a:gd name="connsiteX2" fmla="*/ 1235675 w 2631989"/>
              <a:gd name="connsiteY2" fmla="*/ 172995 h 667265"/>
              <a:gd name="connsiteX3" fmla="*/ 1816443 w 2631989"/>
              <a:gd name="connsiteY3" fmla="*/ 345990 h 667265"/>
              <a:gd name="connsiteX4" fmla="*/ 2631989 w 2631989"/>
              <a:gd name="connsiteY4" fmla="*/ 0 h 667265"/>
              <a:gd name="connsiteX0" fmla="*/ 0 w 2631989"/>
              <a:gd name="connsiteY0" fmla="*/ 819665 h 819665"/>
              <a:gd name="connsiteX1" fmla="*/ 790832 w 2631989"/>
              <a:gd name="connsiteY1" fmla="*/ 770238 h 819665"/>
              <a:gd name="connsiteX2" fmla="*/ 1235675 w 2631989"/>
              <a:gd name="connsiteY2" fmla="*/ 325395 h 819665"/>
              <a:gd name="connsiteX3" fmla="*/ 1816443 w 2631989"/>
              <a:gd name="connsiteY3" fmla="*/ 498390 h 819665"/>
              <a:gd name="connsiteX4" fmla="*/ 2631989 w 2631989"/>
              <a:gd name="connsiteY4" fmla="*/ 0 h 819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31989" h="819665">
                <a:moveTo>
                  <a:pt x="0" y="819665"/>
                </a:moveTo>
                <a:lnTo>
                  <a:pt x="790832" y="770238"/>
                </a:lnTo>
                <a:cubicBezTo>
                  <a:pt x="996778" y="687860"/>
                  <a:pt x="1064740" y="370703"/>
                  <a:pt x="1235675" y="325395"/>
                </a:cubicBezTo>
                <a:cubicBezTo>
                  <a:pt x="1406610" y="280087"/>
                  <a:pt x="1583724" y="552622"/>
                  <a:pt x="1816443" y="498390"/>
                </a:cubicBezTo>
                <a:cubicBezTo>
                  <a:pt x="2049162" y="444158"/>
                  <a:pt x="2340575" y="158578"/>
                  <a:pt x="2631989" y="0"/>
                </a:cubicBezTo>
              </a:path>
            </a:pathLst>
          </a:custGeom>
          <a:ln w="38100">
            <a:solidFill>
              <a:srgbClr val="FFFF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advTm="88219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4582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Empirically investigate performance issues in current routing method for wireless meshes</a:t>
            </a:r>
          </a:p>
          <a:p>
            <a:pPr lvl="1"/>
            <a:r>
              <a:rPr lang="en-US" dirty="0" smtClean="0"/>
              <a:t>Find fundamental pathologies that stem from interference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 Develop a routing methodology that systematically accounts for interference</a:t>
            </a:r>
          </a:p>
          <a:p>
            <a:pPr lvl="1"/>
            <a:r>
              <a:rPr lang="en-US" dirty="0" smtClean="0"/>
              <a:t>This paper is our first step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ratul | hotnets | 07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71C4-4A26-4EE0-9DC6-ED56D8F8B93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 advTm="2461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Routing and interference modeling in wireless mesh networks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accent6"/>
                </a:solidFill>
              </a:rPr>
              <a:t>Routing </a:t>
            </a:r>
          </a:p>
          <a:p>
            <a:r>
              <a:rPr lang="en-US" sz="2800" dirty="0" smtClean="0"/>
              <a:t>	Measure “link” cost and use least cost paths</a:t>
            </a:r>
          </a:p>
          <a:p>
            <a:r>
              <a:rPr lang="en-US" sz="2800" dirty="0" smtClean="0"/>
              <a:t>	Account for interference in rudimentary ways</a:t>
            </a:r>
          </a:p>
          <a:p>
            <a:r>
              <a:rPr lang="en-US" sz="2800" dirty="0" smtClean="0"/>
              <a:t>	Nodes can send as much as the MAC layer allows</a:t>
            </a:r>
            <a:endParaRPr lang="en-US" sz="2400" dirty="0" smtClean="0"/>
          </a:p>
          <a:p>
            <a:pPr lvl="3"/>
            <a:endParaRPr lang="en-US" sz="1600" dirty="0" smtClean="0"/>
          </a:p>
          <a:p>
            <a:r>
              <a:rPr lang="en-US" sz="2800" dirty="0" smtClean="0">
                <a:solidFill>
                  <a:schemeClr val="accent6"/>
                </a:solidFill>
              </a:rPr>
              <a:t>Analytic interference models</a:t>
            </a:r>
          </a:p>
          <a:p>
            <a:r>
              <a:rPr lang="en-US" sz="2800" dirty="0" smtClean="0">
                <a:solidFill>
                  <a:schemeClr val="accent2"/>
                </a:solidFill>
              </a:rPr>
              <a:t>	</a:t>
            </a:r>
            <a:r>
              <a:rPr lang="en-US" sz="2800" dirty="0" smtClean="0"/>
              <a:t>Usually compute asymptotic bounds</a:t>
            </a:r>
          </a:p>
          <a:p>
            <a:r>
              <a:rPr lang="en-US" sz="2800" dirty="0" smtClean="0"/>
              <a:t>	Do not usually prescribe routing </a:t>
            </a:r>
          </a:p>
          <a:p>
            <a:r>
              <a:rPr lang="en-US" sz="2800" dirty="0" smtClean="0"/>
              <a:t>	Make simplistic assumptions about topology, traffic</a:t>
            </a:r>
          </a:p>
          <a:p>
            <a:r>
              <a:rPr lang="en-US" sz="2800" dirty="0" smtClean="0"/>
              <a:t>	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ratul | </a:t>
            </a:r>
            <a:r>
              <a:rPr lang="en-US" dirty="0" err="1" smtClean="0"/>
              <a:t>hotnets</a:t>
            </a:r>
            <a:r>
              <a:rPr lang="en-US" dirty="0" smtClean="0"/>
              <a:t> | 07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71C4-4A26-4EE0-9DC6-ED56D8F8B93E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ransition advTm="117454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Pathology 1: Severe performance degradation in the absence of rate feedback</a:t>
            </a:r>
            <a:endParaRPr lang="en-US" sz="32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ratul | hotnets | 07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71C4-4A26-4EE0-9DC6-ED56D8F8B93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2133600" y="2514600"/>
            <a:ext cx="12192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Source</a:t>
            </a:r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3962400" y="2514600"/>
            <a:ext cx="12192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Relay</a:t>
            </a:r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5791200" y="2514600"/>
            <a:ext cx="12192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Sink</a:t>
            </a:r>
            <a:endParaRPr lang="en-US" dirty="0"/>
          </a:p>
        </p:txBody>
      </p:sp>
      <p:cxnSp>
        <p:nvCxnSpPr>
          <p:cNvPr id="31" name="Straight Arrow Connector 30"/>
          <p:cNvCxnSpPr>
            <a:stCxn id="26" idx="6"/>
            <a:endCxn id="27" idx="2"/>
          </p:cNvCxnSpPr>
          <p:nvPr/>
        </p:nvCxnSpPr>
        <p:spPr>
          <a:xfrm>
            <a:off x="3352800" y="2781300"/>
            <a:ext cx="609600" cy="1588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7" idx="6"/>
            <a:endCxn id="28" idx="2"/>
          </p:cNvCxnSpPr>
          <p:nvPr/>
        </p:nvCxnSpPr>
        <p:spPr>
          <a:xfrm>
            <a:off x="5181600" y="2781300"/>
            <a:ext cx="609600" cy="1588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276600" y="2362200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</a:rPr>
              <a:t>Good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105400" y="2362200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</a:rPr>
              <a:t>Bad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7" name="Oval 36"/>
          <p:cNvSpPr/>
          <p:nvPr/>
        </p:nvSpPr>
        <p:spPr>
          <a:xfrm>
            <a:off x="2057400" y="1676400"/>
            <a:ext cx="12192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Source</a:t>
            </a:r>
            <a:endParaRPr lang="en-US" dirty="0"/>
          </a:p>
        </p:txBody>
      </p:sp>
      <p:sp>
        <p:nvSpPr>
          <p:cNvPr id="38" name="Oval 37"/>
          <p:cNvSpPr/>
          <p:nvPr/>
        </p:nvSpPr>
        <p:spPr>
          <a:xfrm>
            <a:off x="3886200" y="1676400"/>
            <a:ext cx="12192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Relay</a:t>
            </a:r>
            <a:endParaRPr lang="en-US" dirty="0"/>
          </a:p>
        </p:txBody>
      </p:sp>
      <p:sp>
        <p:nvSpPr>
          <p:cNvPr id="39" name="Oval 38"/>
          <p:cNvSpPr/>
          <p:nvPr/>
        </p:nvSpPr>
        <p:spPr>
          <a:xfrm>
            <a:off x="5715000" y="1676400"/>
            <a:ext cx="12192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Sink</a:t>
            </a:r>
            <a:endParaRPr lang="en-US" dirty="0"/>
          </a:p>
        </p:txBody>
      </p:sp>
      <p:cxnSp>
        <p:nvCxnSpPr>
          <p:cNvPr id="40" name="Straight Arrow Connector 39"/>
          <p:cNvCxnSpPr>
            <a:stCxn id="37" idx="6"/>
            <a:endCxn id="38" idx="2"/>
          </p:cNvCxnSpPr>
          <p:nvPr/>
        </p:nvCxnSpPr>
        <p:spPr>
          <a:xfrm>
            <a:off x="3276600" y="1943100"/>
            <a:ext cx="609600" cy="1588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38" idx="6"/>
            <a:endCxn id="39" idx="2"/>
          </p:cNvCxnSpPr>
          <p:nvPr/>
        </p:nvCxnSpPr>
        <p:spPr>
          <a:xfrm>
            <a:off x="5105400" y="1943100"/>
            <a:ext cx="609600" cy="1588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276600" y="1504890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</a:rPr>
              <a:t>Bad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029200" y="1524000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</a:rPr>
              <a:t>Good</a:t>
            </a:r>
            <a:endParaRPr lang="en-US" dirty="0">
              <a:solidFill>
                <a:srgbClr val="FFFF00"/>
              </a:solidFill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304801" y="3505198"/>
            <a:ext cx="4114799" cy="2819403"/>
            <a:chOff x="4648201" y="3505198"/>
            <a:chExt cx="4114799" cy="2819403"/>
          </a:xfrm>
        </p:grpSpPr>
        <p:grpSp>
          <p:nvGrpSpPr>
            <p:cNvPr id="44" name="Group 43"/>
            <p:cNvGrpSpPr/>
            <p:nvPr/>
          </p:nvGrpSpPr>
          <p:grpSpPr>
            <a:xfrm>
              <a:off x="4648201" y="3505198"/>
              <a:ext cx="4114799" cy="2819403"/>
              <a:chOff x="248622" y="2209653"/>
              <a:chExt cx="4247177" cy="2971947"/>
            </a:xfrm>
          </p:grpSpPr>
          <p:pic>
            <p:nvPicPr>
              <p:cNvPr id="50" name="Picture 49" descr="pe.png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248622" y="2209657"/>
                <a:ext cx="4247177" cy="2971943"/>
              </a:xfrm>
              <a:prstGeom prst="rect">
                <a:avLst/>
              </a:prstGeom>
            </p:spPr>
          </p:pic>
          <p:sp>
            <p:nvSpPr>
              <p:cNvPr id="51" name="Rectangle 50"/>
              <p:cNvSpPr/>
              <p:nvPr/>
            </p:nvSpPr>
            <p:spPr>
              <a:xfrm rot="16200000">
                <a:off x="-891312" y="3405768"/>
                <a:ext cx="2650655" cy="25842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accent2"/>
                    </a:solidFill>
                  </a:rPr>
                  <a:t>UDP throughput (Kbps)</a:t>
                </a:r>
                <a:endParaRPr lang="en-US" dirty="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1219200" y="4953000"/>
                <a:ext cx="2819400" cy="228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>
                    <a:solidFill>
                      <a:schemeClr val="accent2"/>
                    </a:solidFill>
                  </a:rPr>
                  <a:t>Loss rate on the bad link</a:t>
                </a:r>
                <a:endParaRPr lang="en-US" dirty="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990600" y="3810000"/>
                <a:ext cx="1219200" cy="3048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en-US" sz="2000" dirty="0" smtClean="0">
                    <a:solidFill>
                      <a:schemeClr val="accent2"/>
                    </a:solidFill>
                  </a:rPr>
                  <a:t>good-bad</a:t>
                </a:r>
                <a:endParaRPr lang="en-US" dirty="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2362200" y="3276600"/>
                <a:ext cx="1219200" cy="3048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en-US" sz="2000" dirty="0" smtClean="0">
                    <a:solidFill>
                      <a:schemeClr val="accent2"/>
                    </a:solidFill>
                  </a:rPr>
                  <a:t>bad-good</a:t>
                </a:r>
                <a:endParaRPr lang="en-US" dirty="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2819400" y="2438400"/>
                <a:ext cx="1295400" cy="4572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7" name="TextBox 56"/>
            <p:cNvSpPr txBox="1"/>
            <p:nvPr/>
          </p:nvSpPr>
          <p:spPr>
            <a:xfrm>
              <a:off x="7239000" y="3729335"/>
              <a:ext cx="1219200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Testbed</a:t>
              </a:r>
              <a:endParaRPr lang="en-US" sz="2000" dirty="0"/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4648200" y="3505200"/>
            <a:ext cx="4114800" cy="2830768"/>
            <a:chOff x="304800" y="3505200"/>
            <a:chExt cx="4114800" cy="2830768"/>
          </a:xfrm>
        </p:grpSpPr>
        <p:grpSp>
          <p:nvGrpSpPr>
            <p:cNvPr id="49" name="Group 48"/>
            <p:cNvGrpSpPr/>
            <p:nvPr/>
          </p:nvGrpSpPr>
          <p:grpSpPr>
            <a:xfrm>
              <a:off x="304800" y="3505200"/>
              <a:ext cx="4114800" cy="2830768"/>
              <a:chOff x="304800" y="3505200"/>
              <a:chExt cx="4114800" cy="2830768"/>
            </a:xfrm>
          </p:grpSpPr>
          <p:grpSp>
            <p:nvGrpSpPr>
              <p:cNvPr id="24" name="Group 23"/>
              <p:cNvGrpSpPr/>
              <p:nvPr/>
            </p:nvGrpSpPr>
            <p:grpSpPr>
              <a:xfrm>
                <a:off x="304800" y="3505200"/>
                <a:ext cx="4114800" cy="2830768"/>
                <a:chOff x="381000" y="3429000"/>
                <a:chExt cx="4114800" cy="2830768"/>
              </a:xfrm>
            </p:grpSpPr>
            <p:pic>
              <p:nvPicPr>
                <p:cNvPr id="10" name="Picture 9" descr="twohops_throughput.png"/>
                <p:cNvPicPr>
                  <a:picLocks noChangeAspect="1"/>
                </p:cNvPicPr>
                <p:nvPr/>
              </p:nvPicPr>
              <p:blipFill>
                <a:blip r:embed="rId5" cstate="print"/>
                <a:srcRect l="-327" t="23333" b="23333"/>
                <a:stretch>
                  <a:fillRect/>
                </a:stretch>
              </p:blipFill>
              <p:spPr>
                <a:xfrm>
                  <a:off x="381000" y="3429000"/>
                  <a:ext cx="4114800" cy="2830768"/>
                </a:xfrm>
                <a:prstGeom prst="rect">
                  <a:avLst/>
                </a:prstGeom>
              </p:spPr>
            </p:pic>
            <p:sp>
              <p:nvSpPr>
                <p:cNvPr id="11" name="Rectangle 10"/>
                <p:cNvSpPr/>
                <p:nvPr/>
              </p:nvSpPr>
              <p:spPr>
                <a:xfrm>
                  <a:off x="2895600" y="3581400"/>
                  <a:ext cx="1066800" cy="5334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" name="Rectangle 14"/>
                <p:cNvSpPr/>
                <p:nvPr/>
              </p:nvSpPr>
              <p:spPr>
                <a:xfrm>
                  <a:off x="1295400" y="6019800"/>
                  <a:ext cx="2819400" cy="2286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dirty="0" smtClean="0">
                      <a:solidFill>
                        <a:schemeClr val="accent2"/>
                      </a:solidFill>
                    </a:rPr>
                    <a:t>Loss rate on the bad link</a:t>
                  </a:r>
                  <a:endParaRPr lang="en-US" dirty="0">
                    <a:solidFill>
                      <a:schemeClr val="accent2"/>
                    </a:solidFill>
                  </a:endParaRPr>
                </a:p>
              </p:txBody>
            </p:sp>
            <p:sp>
              <p:nvSpPr>
                <p:cNvPr id="16" name="Rectangle 15"/>
                <p:cNvSpPr/>
                <p:nvPr/>
              </p:nvSpPr>
              <p:spPr>
                <a:xfrm rot="16200000">
                  <a:off x="-457200" y="4572001"/>
                  <a:ext cx="2438400" cy="3048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>
                      <a:solidFill>
                        <a:schemeClr val="accent2"/>
                      </a:solidFill>
                    </a:rPr>
                    <a:t>UDP throughput (Kbps)</a:t>
                  </a:r>
                  <a:endParaRPr lang="en-US" dirty="0">
                    <a:solidFill>
                      <a:schemeClr val="accent2"/>
                    </a:solidFill>
                  </a:endParaRPr>
                </a:p>
              </p:txBody>
            </p:sp>
            <p:sp>
              <p:nvSpPr>
                <p:cNvPr id="18" name="Rectangle 17"/>
                <p:cNvSpPr/>
                <p:nvPr/>
              </p:nvSpPr>
              <p:spPr>
                <a:xfrm>
                  <a:off x="1371600" y="5257800"/>
                  <a:ext cx="1219200" cy="30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r>
                    <a:rPr lang="en-US" sz="2000" dirty="0" smtClean="0">
                      <a:solidFill>
                        <a:schemeClr val="accent2"/>
                      </a:solidFill>
                    </a:rPr>
                    <a:t>good-bad</a:t>
                  </a:r>
                  <a:endParaRPr lang="en-US" dirty="0">
                    <a:solidFill>
                      <a:schemeClr val="accent2"/>
                    </a:solidFill>
                  </a:endParaRPr>
                </a:p>
              </p:txBody>
            </p:sp>
            <p:sp>
              <p:nvSpPr>
                <p:cNvPr id="19" name="Rectangle 18"/>
                <p:cNvSpPr/>
                <p:nvPr/>
              </p:nvSpPr>
              <p:spPr>
                <a:xfrm>
                  <a:off x="2362200" y="4343400"/>
                  <a:ext cx="1219200" cy="30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r>
                    <a:rPr lang="en-US" sz="2000" dirty="0" smtClean="0">
                      <a:solidFill>
                        <a:schemeClr val="accent2"/>
                      </a:solidFill>
                    </a:rPr>
                    <a:t>bad-good</a:t>
                  </a:r>
                  <a:endParaRPr lang="en-US" dirty="0">
                    <a:solidFill>
                      <a:schemeClr val="accent2"/>
                    </a:solidFill>
                  </a:endParaRPr>
                </a:p>
              </p:txBody>
            </p:sp>
          </p:grpSp>
          <p:cxnSp>
            <p:nvCxnSpPr>
              <p:cNvPr id="47" name="Straight Arrow Connector 46"/>
              <p:cNvCxnSpPr/>
              <p:nvPr/>
            </p:nvCxnSpPr>
            <p:spPr>
              <a:xfrm rot="5400000">
                <a:off x="2248694" y="5142706"/>
                <a:ext cx="533400" cy="1588"/>
              </a:xfrm>
              <a:prstGeom prst="straightConnector1">
                <a:avLst/>
              </a:prstGeom>
              <a:ln>
                <a:solidFill>
                  <a:schemeClr val="accent2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8" name="TextBox 47"/>
              <p:cNvSpPr txBox="1"/>
              <p:nvPr/>
            </p:nvSpPr>
            <p:spPr>
              <a:xfrm>
                <a:off x="2514600" y="5040868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accent2"/>
                    </a:solidFill>
                  </a:rPr>
                  <a:t>2x</a:t>
                </a:r>
                <a:endParaRPr lang="en-US" dirty="0">
                  <a:solidFill>
                    <a:schemeClr val="accent2"/>
                  </a:solidFill>
                </a:endParaRPr>
              </a:p>
            </p:txBody>
          </p:sp>
        </p:grpSp>
        <p:sp>
          <p:nvSpPr>
            <p:cNvPr id="56" name="TextBox 55"/>
            <p:cNvSpPr txBox="1"/>
            <p:nvPr/>
          </p:nvSpPr>
          <p:spPr>
            <a:xfrm>
              <a:off x="2362200" y="3657600"/>
              <a:ext cx="1828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Simulation</a:t>
              </a:r>
              <a:endParaRPr lang="en-US" sz="2000" dirty="0"/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2362200" y="3447197"/>
            <a:ext cx="4191000" cy="2877403"/>
            <a:chOff x="4724400" y="3429000"/>
            <a:chExt cx="4191000" cy="2877403"/>
          </a:xfrm>
        </p:grpSpPr>
        <p:pic>
          <p:nvPicPr>
            <p:cNvPr id="63" name="Picture 62" descr="rate-control.png"/>
            <p:cNvPicPr>
              <a:picLocks noChangeAspect="1"/>
            </p:cNvPicPr>
            <p:nvPr/>
          </p:nvPicPr>
          <p:blipFill>
            <a:blip r:embed="rId6" cstate="print"/>
            <a:srcRect l="4314" t="25556" r="-654" b="23333"/>
            <a:stretch>
              <a:fillRect/>
            </a:stretch>
          </p:blipFill>
          <p:spPr>
            <a:xfrm>
              <a:off x="4724400" y="3429000"/>
              <a:ext cx="4191000" cy="2877403"/>
            </a:xfrm>
            <a:prstGeom prst="rect">
              <a:avLst/>
            </a:prstGeom>
          </p:spPr>
        </p:pic>
        <p:sp>
          <p:nvSpPr>
            <p:cNvPr id="64" name="Rectangle 63"/>
            <p:cNvSpPr/>
            <p:nvPr/>
          </p:nvSpPr>
          <p:spPr>
            <a:xfrm>
              <a:off x="7086600" y="5257800"/>
              <a:ext cx="1295400" cy="533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7162800" y="3657600"/>
              <a:ext cx="1219200" cy="3048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2000" dirty="0" smtClean="0">
                  <a:solidFill>
                    <a:schemeClr val="accent2"/>
                  </a:solidFill>
                </a:rPr>
                <a:t>bad-good</a:t>
              </a:r>
              <a:endParaRPr lang="en-US" dirty="0">
                <a:solidFill>
                  <a:schemeClr val="accent2"/>
                </a:solidFill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7162800" y="4876800"/>
              <a:ext cx="1219200" cy="3048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2000" dirty="0" smtClean="0">
                  <a:solidFill>
                    <a:schemeClr val="accent2"/>
                  </a:solidFill>
                </a:rPr>
                <a:t>good-bad</a:t>
              </a:r>
              <a:endParaRPr lang="en-US" dirty="0">
                <a:solidFill>
                  <a:schemeClr val="accent2"/>
                </a:solidFill>
              </a:endParaRP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562600" y="6019800"/>
              <a:ext cx="28194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accent2"/>
                  </a:solidFill>
                </a:rPr>
                <a:t>Source rate (Kbps)</a:t>
              </a:r>
              <a:endParaRPr lang="en-US" dirty="0">
                <a:solidFill>
                  <a:schemeClr val="accent2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 rot="16200000">
              <a:off x="3742899" y="4620904"/>
              <a:ext cx="2344002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2"/>
                  </a:solidFill>
                </a:rPr>
                <a:t>UDP throughput (Kbps)</a:t>
              </a:r>
              <a:endParaRPr lang="en-US" dirty="0">
                <a:solidFill>
                  <a:schemeClr val="accent2"/>
                </a:solidFill>
              </a:endParaRPr>
            </a:p>
          </p:txBody>
        </p:sp>
      </p:grpSp>
    </p:spTree>
    <p:custDataLst>
      <p:tags r:id="rId1"/>
    </p:custDataLst>
  </p:cSld>
  <p:clrMapOvr>
    <a:masterClrMapping/>
  </p:clrMapOvr>
  <p:transition advTm="16132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More on Pathology 1</a:t>
            </a:r>
            <a:endParaRPr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Hard to eliminate in the general case without systematically accounting for interference </a:t>
            </a:r>
          </a:p>
          <a:p>
            <a:pPr lvl="1"/>
            <a:r>
              <a:rPr lang="en-US" dirty="0" smtClean="0"/>
              <a:t>Changing MAC allocation, RTS/CTS, or TCP’s congestion response don’t suffice</a:t>
            </a:r>
          </a:p>
          <a:p>
            <a:pPr lvl="1"/>
            <a:endParaRPr lang="en-US" sz="2400" dirty="0" smtClean="0"/>
          </a:p>
          <a:p>
            <a:r>
              <a:rPr lang="en-US" dirty="0" smtClean="0"/>
              <a:t>Occurs in any topology in which the bottleneck is downstream</a:t>
            </a:r>
          </a:p>
          <a:p>
            <a:pPr lvl="1"/>
            <a:r>
              <a:rPr lang="en-US" dirty="0" smtClean="0"/>
              <a:t>Even if all links are reliable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ratul | hotnets | 07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71C4-4A26-4EE0-9DC6-ED56D8F8B93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5410200" y="4648200"/>
            <a:ext cx="6096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S1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5410200" y="5562600"/>
            <a:ext cx="6096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S2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6553200" y="50292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7620000" y="5029200"/>
            <a:ext cx="6858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11" idx="6"/>
            <a:endCxn id="12" idx="2"/>
          </p:cNvCxnSpPr>
          <p:nvPr/>
        </p:nvCxnSpPr>
        <p:spPr>
          <a:xfrm flipV="1">
            <a:off x="6019800" y="5295900"/>
            <a:ext cx="533400" cy="533400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2" idx="6"/>
            <a:endCxn id="13" idx="2"/>
          </p:cNvCxnSpPr>
          <p:nvPr/>
        </p:nvCxnSpPr>
        <p:spPr>
          <a:xfrm>
            <a:off x="7086600" y="5295900"/>
            <a:ext cx="533400" cy="1588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8" idx="6"/>
            <a:endCxn id="12" idx="2"/>
          </p:cNvCxnSpPr>
          <p:nvPr/>
        </p:nvCxnSpPr>
        <p:spPr>
          <a:xfrm>
            <a:off x="6019800" y="4914900"/>
            <a:ext cx="533400" cy="381000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Tm="57672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81000"/>
            <a:ext cx="8686800" cy="1143000"/>
          </a:xfrm>
        </p:spPr>
        <p:txBody>
          <a:bodyPr>
            <a:noAutofit/>
          </a:bodyPr>
          <a:lstStyle/>
          <a:p>
            <a:r>
              <a:rPr lang="en-US" sz="4000" dirty="0" smtClean="0"/>
              <a:t>Pathology 2: Poor path selection due to inaccurate quality estimation</a:t>
            </a:r>
            <a:endParaRPr lang="en-US" sz="4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ratul | </a:t>
            </a:r>
            <a:r>
              <a:rPr lang="en-US" dirty="0" err="1" smtClean="0"/>
              <a:t>hotnets</a:t>
            </a:r>
            <a:r>
              <a:rPr lang="en-US" dirty="0" smtClean="0"/>
              <a:t> | 07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71C4-4A26-4EE0-9DC6-ED56D8F8B93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609600" y="200031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1752600" y="200031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cxnSp>
        <p:nvCxnSpPr>
          <p:cNvPr id="8" name="Straight Arrow Connector 7"/>
          <p:cNvCxnSpPr>
            <a:stCxn id="6" idx="6"/>
            <a:endCxn id="7" idx="2"/>
          </p:cNvCxnSpPr>
          <p:nvPr/>
        </p:nvCxnSpPr>
        <p:spPr>
          <a:xfrm>
            <a:off x="1143000" y="2267010"/>
            <a:ext cx="609600" cy="1588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09600" y="272409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1752600" y="272409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9" idx="6"/>
            <a:endCxn id="10" idx="2"/>
          </p:cNvCxnSpPr>
          <p:nvPr/>
        </p:nvCxnSpPr>
        <p:spPr>
          <a:xfrm>
            <a:off x="1143000" y="2990790"/>
            <a:ext cx="609600" cy="1588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85800" y="302889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</a:rPr>
              <a:t>ETX = 1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38200" y="182880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</a:rPr>
              <a:t>No traffic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2743200" y="1995845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3886200" y="1995845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cxnSp>
        <p:nvCxnSpPr>
          <p:cNvPr id="22" name="Straight Arrow Connector 21"/>
          <p:cNvCxnSpPr>
            <a:stCxn id="20" idx="6"/>
            <a:endCxn id="21" idx="2"/>
          </p:cNvCxnSpPr>
          <p:nvPr/>
        </p:nvCxnSpPr>
        <p:spPr>
          <a:xfrm>
            <a:off x="3276600" y="2262545"/>
            <a:ext cx="609600" cy="1588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2743200" y="2719625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3886200" y="2719625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cxnSp>
        <p:nvCxnSpPr>
          <p:cNvPr id="25" name="Straight Arrow Connector 24"/>
          <p:cNvCxnSpPr>
            <a:stCxn id="23" idx="6"/>
            <a:endCxn id="24" idx="2"/>
          </p:cNvCxnSpPr>
          <p:nvPr/>
        </p:nvCxnSpPr>
        <p:spPr>
          <a:xfrm>
            <a:off x="3276600" y="2986325"/>
            <a:ext cx="609600" cy="1588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819400" y="302889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</a:rPr>
              <a:t>ETX = 1</a:t>
            </a:r>
            <a:endParaRPr lang="en-US" sz="2000" dirty="0">
              <a:solidFill>
                <a:srgbClr val="FFFF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971800" y="182880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</a:rPr>
              <a:t>Fully used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4724400" y="2170093"/>
            <a:ext cx="449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6"/>
                </a:solidFill>
              </a:rPr>
              <a:t>Cost measurements ignore </a:t>
            </a:r>
            <a:br>
              <a:rPr lang="en-US" sz="2800" dirty="0" smtClean="0">
                <a:solidFill>
                  <a:schemeClr val="accent6"/>
                </a:solidFill>
              </a:rPr>
            </a:br>
            <a:r>
              <a:rPr lang="en-US" sz="2800" dirty="0" smtClean="0">
                <a:solidFill>
                  <a:schemeClr val="accent6"/>
                </a:solidFill>
              </a:rPr>
              <a:t>sender-side interference</a:t>
            </a:r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914400" y="5334000"/>
            <a:ext cx="1905000" cy="990600"/>
          </a:xfrm>
          <a:prstGeom prst="ellipse">
            <a:avLst/>
          </a:prstGeom>
          <a:solidFill>
            <a:schemeClr val="accent6">
              <a:lumMod val="20000"/>
              <a:lumOff val="8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533400" y="55626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51" name="Oval 50"/>
          <p:cNvSpPr/>
          <p:nvPr/>
        </p:nvSpPr>
        <p:spPr>
          <a:xfrm>
            <a:off x="1600200" y="55626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cxnSp>
        <p:nvCxnSpPr>
          <p:cNvPr id="52" name="Straight Arrow Connector 51"/>
          <p:cNvCxnSpPr>
            <a:stCxn id="50" idx="6"/>
            <a:endCxn id="51" idx="2"/>
          </p:cNvCxnSpPr>
          <p:nvPr/>
        </p:nvCxnSpPr>
        <p:spPr>
          <a:xfrm>
            <a:off x="1066800" y="5829300"/>
            <a:ext cx="533400" cy="1588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Oval 52"/>
          <p:cNvSpPr/>
          <p:nvPr/>
        </p:nvSpPr>
        <p:spPr>
          <a:xfrm>
            <a:off x="2743200" y="55626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54" name="Oval 53"/>
          <p:cNvSpPr/>
          <p:nvPr/>
        </p:nvSpPr>
        <p:spPr>
          <a:xfrm>
            <a:off x="3810000" y="55626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cxnSp>
        <p:nvCxnSpPr>
          <p:cNvPr id="55" name="Straight Arrow Connector 54"/>
          <p:cNvCxnSpPr>
            <a:stCxn id="53" idx="6"/>
            <a:endCxn id="54" idx="2"/>
          </p:cNvCxnSpPr>
          <p:nvPr/>
        </p:nvCxnSpPr>
        <p:spPr>
          <a:xfrm>
            <a:off x="3276600" y="5829300"/>
            <a:ext cx="533400" cy="1588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51" idx="6"/>
            <a:endCxn id="53" idx="2"/>
          </p:cNvCxnSpPr>
          <p:nvPr/>
        </p:nvCxnSpPr>
        <p:spPr>
          <a:xfrm>
            <a:off x="2133600" y="5829300"/>
            <a:ext cx="609600" cy="1588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3429000" y="6019800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</a:rPr>
              <a:t>ETX = 3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4572000" y="4558605"/>
            <a:ext cx="4343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6"/>
                </a:solidFill>
              </a:rPr>
              <a:t>Adding link costs to get path cost is a simplistic view of  intra-flow interference </a:t>
            </a:r>
            <a:endParaRPr lang="en-US" sz="2800" dirty="0">
              <a:solidFill>
                <a:schemeClr val="accent6"/>
              </a:solidFill>
            </a:endParaRPr>
          </a:p>
        </p:txBody>
      </p:sp>
      <p:sp>
        <p:nvSpPr>
          <p:cNvPr id="39" name="Oval 38"/>
          <p:cNvSpPr/>
          <p:nvPr/>
        </p:nvSpPr>
        <p:spPr>
          <a:xfrm>
            <a:off x="609600" y="340989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40" name="Oval 39"/>
          <p:cNvSpPr/>
          <p:nvPr/>
        </p:nvSpPr>
        <p:spPr>
          <a:xfrm>
            <a:off x="1752600" y="340989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</a:t>
            </a:r>
            <a:endParaRPr lang="en-US" dirty="0"/>
          </a:p>
        </p:txBody>
      </p:sp>
      <p:cxnSp>
        <p:nvCxnSpPr>
          <p:cNvPr id="41" name="Straight Arrow Connector 40"/>
          <p:cNvCxnSpPr>
            <a:stCxn id="39" idx="6"/>
            <a:endCxn id="40" idx="2"/>
          </p:cNvCxnSpPr>
          <p:nvPr/>
        </p:nvCxnSpPr>
        <p:spPr>
          <a:xfrm>
            <a:off x="1143000" y="3676590"/>
            <a:ext cx="609600" cy="1588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685800" y="371469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</a:rPr>
              <a:t>ETX = 1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2743200" y="3405425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44" name="Oval 43"/>
          <p:cNvSpPr/>
          <p:nvPr/>
        </p:nvSpPr>
        <p:spPr>
          <a:xfrm>
            <a:off x="3886200" y="3405425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</a:t>
            </a:r>
            <a:endParaRPr lang="en-US" dirty="0"/>
          </a:p>
        </p:txBody>
      </p:sp>
      <p:cxnSp>
        <p:nvCxnSpPr>
          <p:cNvPr id="60" name="Straight Arrow Connector 59"/>
          <p:cNvCxnSpPr>
            <a:stCxn id="43" idx="6"/>
            <a:endCxn id="44" idx="2"/>
          </p:cNvCxnSpPr>
          <p:nvPr/>
        </p:nvCxnSpPr>
        <p:spPr>
          <a:xfrm>
            <a:off x="3276600" y="3672125"/>
            <a:ext cx="609600" cy="1588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2819400" y="371469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</a:rPr>
              <a:t>ETX = 1</a:t>
            </a:r>
            <a:endParaRPr lang="en-US" sz="2000" dirty="0">
              <a:solidFill>
                <a:srgbClr val="FFFF00"/>
              </a:solidFill>
            </a:endParaRPr>
          </a:p>
        </p:txBody>
      </p:sp>
      <p:sp>
        <p:nvSpPr>
          <p:cNvPr id="62" name="Oval 61"/>
          <p:cNvSpPr/>
          <p:nvPr/>
        </p:nvSpPr>
        <p:spPr>
          <a:xfrm>
            <a:off x="381000" y="1828800"/>
            <a:ext cx="2133600" cy="1600200"/>
          </a:xfrm>
          <a:prstGeom prst="ellipse">
            <a:avLst/>
          </a:prstGeom>
          <a:solidFill>
            <a:schemeClr val="accent6">
              <a:lumMod val="20000"/>
              <a:lumOff val="8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2514600" y="1828800"/>
            <a:ext cx="2133600" cy="1600200"/>
          </a:xfrm>
          <a:prstGeom prst="ellipse">
            <a:avLst/>
          </a:prstGeom>
          <a:solidFill>
            <a:schemeClr val="accent6">
              <a:lumMod val="20000"/>
              <a:lumOff val="8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838200" y="4267200"/>
            <a:ext cx="3048000" cy="990600"/>
          </a:xfrm>
          <a:prstGeom prst="ellipse">
            <a:avLst/>
          </a:prstGeom>
          <a:solidFill>
            <a:schemeClr val="accent6">
              <a:lumMod val="20000"/>
              <a:lumOff val="8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457200" y="44958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66" name="Oval 65"/>
          <p:cNvSpPr/>
          <p:nvPr/>
        </p:nvSpPr>
        <p:spPr>
          <a:xfrm>
            <a:off x="1524000" y="44958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cxnSp>
        <p:nvCxnSpPr>
          <p:cNvPr id="67" name="Straight Arrow Connector 66"/>
          <p:cNvCxnSpPr>
            <a:stCxn id="65" idx="6"/>
            <a:endCxn id="66" idx="2"/>
          </p:cNvCxnSpPr>
          <p:nvPr/>
        </p:nvCxnSpPr>
        <p:spPr>
          <a:xfrm>
            <a:off x="990600" y="4762500"/>
            <a:ext cx="533400" cy="1588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Oval 67"/>
          <p:cNvSpPr/>
          <p:nvPr/>
        </p:nvSpPr>
        <p:spPr>
          <a:xfrm>
            <a:off x="2667000" y="44958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69" name="Oval 68"/>
          <p:cNvSpPr/>
          <p:nvPr/>
        </p:nvSpPr>
        <p:spPr>
          <a:xfrm>
            <a:off x="3733800" y="44958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cxnSp>
        <p:nvCxnSpPr>
          <p:cNvPr id="70" name="Straight Arrow Connector 69"/>
          <p:cNvCxnSpPr>
            <a:stCxn id="68" idx="6"/>
            <a:endCxn id="69" idx="2"/>
          </p:cNvCxnSpPr>
          <p:nvPr/>
        </p:nvCxnSpPr>
        <p:spPr>
          <a:xfrm>
            <a:off x="3200400" y="4762500"/>
            <a:ext cx="533400" cy="1588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66" idx="6"/>
            <a:endCxn id="68" idx="2"/>
          </p:cNvCxnSpPr>
          <p:nvPr/>
        </p:nvCxnSpPr>
        <p:spPr>
          <a:xfrm>
            <a:off x="2057400" y="4762500"/>
            <a:ext cx="609600" cy="1588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3429000" y="4933890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</a:rPr>
              <a:t>ETX = 3</a:t>
            </a:r>
            <a:endParaRPr lang="en-US" dirty="0">
              <a:solidFill>
                <a:srgbClr val="FFFF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advTm="11451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 animBg="1"/>
      <p:bldP spid="18" grpId="0"/>
      <p:bldP spid="19" grpId="0"/>
      <p:bldP spid="20" grpId="0" animBg="1"/>
      <p:bldP spid="21" grpId="0" animBg="1"/>
      <p:bldP spid="23" grpId="0" animBg="1"/>
      <p:bldP spid="24" grpId="0" animBg="1"/>
      <p:bldP spid="26" grpId="0"/>
      <p:bldP spid="27" grpId="0"/>
      <p:bldP spid="79" grpId="0"/>
      <p:bldP spid="36" grpId="0" animBg="1"/>
      <p:bldP spid="50" grpId="0" animBg="1"/>
      <p:bldP spid="51" grpId="0" animBg="1"/>
      <p:bldP spid="53" grpId="0" animBg="1"/>
      <p:bldP spid="54" grpId="0" animBg="1"/>
      <p:bldP spid="58" grpId="0"/>
      <p:bldP spid="59" grpId="0"/>
      <p:bldP spid="39" grpId="0" animBg="1"/>
      <p:bldP spid="40" grpId="0" animBg="1"/>
      <p:bldP spid="42" grpId="0"/>
      <p:bldP spid="43" grpId="0" animBg="1"/>
      <p:bldP spid="44" grpId="0" animBg="1"/>
      <p:bldP spid="61" grpId="0"/>
      <p:bldP spid="62" grpId="0" animBg="1"/>
      <p:bldP spid="63" grpId="0" animBg="1"/>
      <p:bldP spid="64" grpId="0" animBg="1"/>
      <p:bldP spid="65" grpId="0" animBg="1"/>
      <p:bldP spid="66" grpId="0" animBg="1"/>
      <p:bldP spid="68" grpId="0" animBg="1"/>
      <p:bldP spid="69" grpId="0" animBg="1"/>
      <p:bldP spid="7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04800" y="4114800"/>
            <a:ext cx="8382000" cy="1066800"/>
          </a:xfrm>
          <a:prstGeom prst="rect">
            <a:avLst/>
          </a:prstGeom>
          <a:solidFill>
            <a:schemeClr val="accent1">
              <a:lumMod val="40000"/>
              <a:lumOff val="60000"/>
              <a:alpha val="22000"/>
            </a:schemeClr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approach to routing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Goal: assign routing paths and rates to flows while systematically capturing the effects of interference</a:t>
            </a:r>
          </a:p>
          <a:p>
            <a:endParaRPr lang="en-US" sz="1800" dirty="0" smtClean="0"/>
          </a:p>
          <a:p>
            <a:r>
              <a:rPr lang="en-US" dirty="0" smtClean="0"/>
              <a:t>Divide the problem into two parts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Estimate flow rates that can be supported by a given set routing paths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Search over the space of routing patterns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ratul | hotnets | 07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71C4-4A26-4EE0-9DC6-ED56D8F8B93E}" type="slidenum">
              <a:rPr lang="en-US" smtClean="0"/>
              <a:pPr/>
              <a:t>8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 advTm="7306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Model-based flow rate computation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Input: topology, flow demands, routing paths</a:t>
            </a:r>
          </a:p>
          <a:p>
            <a:r>
              <a:rPr lang="en-US" dirty="0" smtClean="0"/>
              <a:t>Output: sending rate of each flow</a:t>
            </a:r>
          </a:p>
          <a:p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Capture interference dependencies using an approximate </a:t>
            </a:r>
            <a:r>
              <a:rPr lang="en-US" i="1" dirty="0" smtClean="0"/>
              <a:t>Conflict Graph</a:t>
            </a:r>
            <a:endParaRPr lang="en-US" dirty="0" smtClean="0"/>
          </a:p>
          <a:p>
            <a:pPr marL="914400" lvl="1" indent="-514350"/>
            <a:r>
              <a:rPr lang="en-US" dirty="0" smtClean="0"/>
              <a:t>Cliques contain links that cannot send together </a:t>
            </a:r>
            <a:endParaRPr lang="en-US" sz="1200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Compute max-min fair rate of each flow using an iterative water-filling procedure </a:t>
            </a:r>
          </a:p>
          <a:p>
            <a:pPr marL="914400" lvl="1" indent="-514350"/>
            <a:r>
              <a:rPr lang="en-US" dirty="0" smtClean="0"/>
              <a:t>Saturate one clique at a time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ratul | hotnets | 07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71C4-4A26-4EE0-9DC6-ED56D8F8B93E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57200" y="45720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1524000" y="45720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cxnSp>
        <p:nvCxnSpPr>
          <p:cNvPr id="8" name="Straight Arrow Connector 7"/>
          <p:cNvCxnSpPr>
            <a:stCxn id="6" idx="6"/>
            <a:endCxn id="7" idx="2"/>
          </p:cNvCxnSpPr>
          <p:nvPr/>
        </p:nvCxnSpPr>
        <p:spPr>
          <a:xfrm>
            <a:off x="990600" y="4838700"/>
            <a:ext cx="533400" cy="1588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2667000" y="45720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3733800" y="45720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9" idx="6"/>
            <a:endCxn id="10" idx="2"/>
          </p:cNvCxnSpPr>
          <p:nvPr/>
        </p:nvCxnSpPr>
        <p:spPr>
          <a:xfrm>
            <a:off x="3200400" y="4838700"/>
            <a:ext cx="533400" cy="1588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" idx="6"/>
            <a:endCxn id="9" idx="2"/>
          </p:cNvCxnSpPr>
          <p:nvPr/>
        </p:nvCxnSpPr>
        <p:spPr>
          <a:xfrm>
            <a:off x="2057400" y="4838700"/>
            <a:ext cx="609600" cy="1588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4876800" y="4724400"/>
            <a:ext cx="685800" cy="533400"/>
          </a:xfrm>
          <a:prstGeom prst="ellipse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AB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6324600" y="4724400"/>
            <a:ext cx="685800" cy="533400"/>
          </a:xfrm>
          <a:prstGeom prst="ellipse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BC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7696200" y="4724400"/>
            <a:ext cx="685800" cy="533400"/>
          </a:xfrm>
          <a:prstGeom prst="ellipse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CD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13" idx="6"/>
            <a:endCxn id="14" idx="2"/>
          </p:cNvCxnSpPr>
          <p:nvPr/>
        </p:nvCxnSpPr>
        <p:spPr>
          <a:xfrm>
            <a:off x="5562600" y="4991100"/>
            <a:ext cx="762000" cy="1588"/>
          </a:xfrm>
          <a:prstGeom prst="straightConnector1">
            <a:avLst/>
          </a:prstGeom>
          <a:ln w="50800">
            <a:solidFill>
              <a:schemeClr val="accent2">
                <a:lumMod val="50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4" idx="6"/>
            <a:endCxn id="15" idx="2"/>
          </p:cNvCxnSpPr>
          <p:nvPr/>
        </p:nvCxnSpPr>
        <p:spPr>
          <a:xfrm>
            <a:off x="7010400" y="4991100"/>
            <a:ext cx="685800" cy="1588"/>
          </a:xfrm>
          <a:prstGeom prst="straightConnector1">
            <a:avLst/>
          </a:prstGeom>
          <a:ln w="50800">
            <a:solidFill>
              <a:schemeClr val="accent2">
                <a:lumMod val="50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3733800" y="55626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endParaRPr lang="en-US" dirty="0"/>
          </a:p>
        </p:txBody>
      </p:sp>
      <p:cxnSp>
        <p:nvCxnSpPr>
          <p:cNvPr id="19" name="Straight Arrow Connector 18"/>
          <p:cNvCxnSpPr>
            <a:stCxn id="10" idx="4"/>
            <a:endCxn id="18" idx="0"/>
          </p:cNvCxnSpPr>
          <p:nvPr/>
        </p:nvCxnSpPr>
        <p:spPr>
          <a:xfrm rot="5400000">
            <a:off x="3771900" y="5334000"/>
            <a:ext cx="457200" cy="1588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7010400" y="5638800"/>
            <a:ext cx="685800" cy="533400"/>
          </a:xfrm>
          <a:prstGeom prst="ellipse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</a:t>
            </a:r>
            <a:endParaRPr lang="en-US" dirty="0"/>
          </a:p>
        </p:txBody>
      </p:sp>
      <p:cxnSp>
        <p:nvCxnSpPr>
          <p:cNvPr id="21" name="Straight Arrow Connector 20"/>
          <p:cNvCxnSpPr>
            <a:stCxn id="14" idx="5"/>
            <a:endCxn id="20" idx="1"/>
          </p:cNvCxnSpPr>
          <p:nvPr/>
        </p:nvCxnSpPr>
        <p:spPr>
          <a:xfrm rot="16200000" flipH="1">
            <a:off x="6741785" y="5347867"/>
            <a:ext cx="537230" cy="200866"/>
          </a:xfrm>
          <a:prstGeom prst="straightConnector1">
            <a:avLst/>
          </a:prstGeom>
          <a:ln w="50800">
            <a:solidFill>
              <a:schemeClr val="accent2">
                <a:lumMod val="50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20" idx="7"/>
            <a:endCxn id="15" idx="3"/>
          </p:cNvCxnSpPr>
          <p:nvPr/>
        </p:nvCxnSpPr>
        <p:spPr>
          <a:xfrm rot="5400000" flipH="1" flipV="1">
            <a:off x="7427585" y="5347867"/>
            <a:ext cx="537230" cy="200866"/>
          </a:xfrm>
          <a:prstGeom prst="straightConnector1">
            <a:avLst/>
          </a:prstGeom>
          <a:ln w="50800">
            <a:solidFill>
              <a:schemeClr val="accent2">
                <a:lumMod val="50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4724400" y="4419600"/>
            <a:ext cx="2438400" cy="144780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6172200" y="4343400"/>
            <a:ext cx="2438400" cy="198120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5486400" y="4419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Clique 1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934200" y="4355068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Clique 2</a:t>
            </a:r>
            <a:endParaRPr lang="en-US" dirty="0">
              <a:solidFill>
                <a:srgbClr val="FFC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advTm="13406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  <p:bldP spid="7" grpId="0" animBg="1"/>
      <p:bldP spid="9" grpId="0" animBg="1"/>
      <p:bldP spid="10" grpId="0" animBg="1"/>
      <p:bldP spid="13" grpId="1" animBg="1"/>
      <p:bldP spid="14" grpId="1" animBg="1"/>
      <p:bldP spid="15" grpId="1" animBg="1"/>
      <p:bldP spid="18" grpId="0" animBg="1"/>
      <p:bldP spid="20" grpId="1" animBg="1"/>
      <p:bldP spid="23" grpId="0" animBg="1"/>
      <p:bldP spid="23" grpId="1" animBg="1"/>
      <p:bldP spid="24" grpId="0" animBg="1"/>
      <p:bldP spid="24" grpId="1" animBg="1"/>
      <p:bldP spid="25" grpId="0"/>
      <p:bldP spid="25" grpId="1"/>
      <p:bldP spid="26" grpId="0"/>
      <p:bldP spid="26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5.1|8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3|55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1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7|2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|34.5|26.4|4.2|14.5"/>
</p:tagLst>
</file>

<file path=ppt/theme/theme1.xml><?xml version="1.0" encoding="utf-8"?>
<a:theme xmlns:a="http://schemas.openxmlformats.org/drawingml/2006/main" name="IMC0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IMC07</Template>
  <TotalTime>13161</TotalTime>
  <Words>646</Words>
  <Application>Microsoft Office PowerPoint</Application>
  <PresentationFormat>On-screen Show (4:3)</PresentationFormat>
  <Paragraphs>204</Paragraphs>
  <Slides>12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IMC07</vt:lpstr>
      <vt:lpstr>Effects of Interference on Wireless Mesh Networks: Pathologies and a Preliminary Solution</vt:lpstr>
      <vt:lpstr>Wireless Mesh Networks</vt:lpstr>
      <vt:lpstr>This work</vt:lpstr>
      <vt:lpstr>Routing and interference modeling in wireless mesh networks</vt:lpstr>
      <vt:lpstr>Pathology 1: Severe performance degradation in the absence of rate feedback</vt:lpstr>
      <vt:lpstr>More on Pathology 1</vt:lpstr>
      <vt:lpstr>Pathology 2: Poor path selection due to inaccurate quality estimation</vt:lpstr>
      <vt:lpstr>Our approach to routing</vt:lpstr>
      <vt:lpstr>Model-based flow rate computation</vt:lpstr>
      <vt:lpstr>A (simplified) example </vt:lpstr>
      <vt:lpstr>Throughput improvement when flows are limited to the computed rates</vt:lpstr>
      <vt:lpstr>Conclusions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Effects of Interference on Wireless Mesh Networks: Pathologies and a Preliminary Solution</dc:title>
  <dc:creator>Ratul Mahajan</dc:creator>
  <cp:lastModifiedBy>Ratul Mahajan</cp:lastModifiedBy>
  <cp:revision>845</cp:revision>
  <dcterms:created xsi:type="dcterms:W3CDTF">2007-10-31T20:02:24Z</dcterms:created>
  <dcterms:modified xsi:type="dcterms:W3CDTF">2007-11-17T20:10:04Z</dcterms:modified>
</cp:coreProperties>
</file>