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4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5.xml" ContentType="application/vnd.openxmlformats-officedocument.presentationml.tags+xml"/>
  <Override PartName="/ppt/notesSlides/notesSlide28.xml" ContentType="application/vnd.openxmlformats-officedocument.presentationml.notesSlide+xml"/>
  <Override PartName="/ppt/tags/tag6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7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  <p:sldMasterId id="2147483751" r:id="rId2"/>
  </p:sldMasterIdLst>
  <p:notesMasterIdLst>
    <p:notesMasterId r:id="rId51"/>
  </p:notesMasterIdLst>
  <p:handoutMasterIdLst>
    <p:handoutMasterId r:id="rId52"/>
  </p:handoutMasterIdLst>
  <p:sldIdLst>
    <p:sldId id="2136" r:id="rId3"/>
    <p:sldId id="2221" r:id="rId4"/>
    <p:sldId id="2190" r:id="rId5"/>
    <p:sldId id="2159" r:id="rId6"/>
    <p:sldId id="2160" r:id="rId7"/>
    <p:sldId id="2161" r:id="rId8"/>
    <p:sldId id="2162" r:id="rId9"/>
    <p:sldId id="2163" r:id="rId10"/>
    <p:sldId id="2164" r:id="rId11"/>
    <p:sldId id="2216" r:id="rId12"/>
    <p:sldId id="2217" r:id="rId13"/>
    <p:sldId id="2191" r:id="rId14"/>
    <p:sldId id="2193" r:id="rId15"/>
    <p:sldId id="2194" r:id="rId16"/>
    <p:sldId id="2195" r:id="rId17"/>
    <p:sldId id="2196" r:id="rId18"/>
    <p:sldId id="2197" r:id="rId19"/>
    <p:sldId id="2198" r:id="rId20"/>
    <p:sldId id="2199" r:id="rId21"/>
    <p:sldId id="2200" r:id="rId22"/>
    <p:sldId id="2201" r:id="rId23"/>
    <p:sldId id="2202" r:id="rId24"/>
    <p:sldId id="2203" r:id="rId25"/>
    <p:sldId id="2204" r:id="rId26"/>
    <p:sldId id="2205" r:id="rId27"/>
    <p:sldId id="2206" r:id="rId28"/>
    <p:sldId id="2207" r:id="rId29"/>
    <p:sldId id="2208" r:id="rId30"/>
    <p:sldId id="2209" r:id="rId31"/>
    <p:sldId id="2210" r:id="rId32"/>
    <p:sldId id="2211" r:id="rId33"/>
    <p:sldId id="2212" r:id="rId34"/>
    <p:sldId id="2213" r:id="rId35"/>
    <p:sldId id="2214" r:id="rId36"/>
    <p:sldId id="2215" r:id="rId37"/>
    <p:sldId id="2192" r:id="rId38"/>
    <p:sldId id="2180" r:id="rId39"/>
    <p:sldId id="2181" r:id="rId40"/>
    <p:sldId id="2189" r:id="rId41"/>
    <p:sldId id="2182" r:id="rId42"/>
    <p:sldId id="2183" r:id="rId43"/>
    <p:sldId id="2184" r:id="rId44"/>
    <p:sldId id="2185" r:id="rId45"/>
    <p:sldId id="2186" r:id="rId46"/>
    <p:sldId id="2187" r:id="rId47"/>
    <p:sldId id="2188" r:id="rId48"/>
    <p:sldId id="2218" r:id="rId49"/>
    <p:sldId id="2220" r:id="rId50"/>
  </p:sldIdLst>
  <p:sldSz cx="9144000" cy="6858000" type="screen4x3"/>
  <p:notesSz cx="7023100" cy="9309100"/>
  <p:embeddedFontLst>
    <p:embeddedFont>
      <p:font typeface="Cambria Math" panose="02040503050406030204" pitchFamily="18" charset="0"/>
      <p:regular r:id="rId53"/>
    </p:embeddedFont>
    <p:embeddedFont>
      <p:font typeface="Segoe UI" panose="020B0502040204020203" pitchFamily="34" charset="0"/>
      <p:regular r:id="rId54"/>
      <p:bold r:id="rId55"/>
      <p:italic r:id="rId56"/>
      <p:boldItalic r:id="rId57"/>
    </p:embeddedFont>
    <p:embeddedFont>
      <p:font typeface="Bookman Old Style" panose="02050604050505020204" pitchFamily="18" charset="0"/>
      <p:regular r:id="rId58"/>
      <p:bold r:id="rId59"/>
      <p:italic r:id="rId60"/>
      <p:boldItalic r:id="rId61"/>
    </p:embeddedFon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Comic Sans MS" panose="030F0702030302020204" pitchFamily="66" charset="0"/>
      <p:regular r:id="rId66"/>
      <p:bold r:id="rId67"/>
      <p:italic r:id="rId68"/>
      <p:boldItalic r:id="rId69"/>
    </p:embeddedFont>
    <p:embeddedFont>
      <p:font typeface="MT Extra" panose="05050102010205020202" pitchFamily="18" charset="2"/>
      <p:regular r:id="rId70"/>
    </p:embeddedFont>
    <p:embeddedFont>
      <p:font typeface="Consolas" panose="020B0609020204030204" pitchFamily="49" charset="0"/>
      <p:regular r:id="rId71"/>
      <p:bold r:id="rId72"/>
      <p:italic r:id="rId73"/>
      <p:boldItalic r:id="rId74"/>
    </p:embeddedFont>
    <p:embeddedFont>
      <p:font typeface="Tahoma" panose="020B0604030504040204" pitchFamily="34" charset="0"/>
      <p:regular r:id="rId75"/>
      <p:bold r:id="rId76"/>
    </p:embeddedFont>
  </p:embeddedFontLst>
  <p:custDataLst>
    <p:tags r:id="rId77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698884-B735-49BE-A6EA-6061035B615C}">
          <p14:sldIdLst>
            <p14:sldId id="2136"/>
            <p14:sldId id="2221"/>
          </p14:sldIdLst>
        </p14:section>
        <p14:section name="Dimensions and PBNL" id="{7E1ED75C-AD7A-4AD4-ABFB-1128350ACBB5}">
          <p14:sldIdLst>
            <p14:sldId id="2190"/>
            <p14:sldId id="2159"/>
            <p14:sldId id="2160"/>
            <p14:sldId id="2161"/>
            <p14:sldId id="2162"/>
            <p14:sldId id="2163"/>
            <p14:sldId id="2164"/>
            <p14:sldId id="2216"/>
            <p14:sldId id="2217"/>
          </p14:sldIdLst>
        </p14:section>
        <p14:section name="Applications in Education" id="{DB096B9E-89EA-4FA9-BEDA-41F5C7DB3C65}">
          <p14:sldIdLst>
            <p14:sldId id="2191"/>
            <p14:sldId id="2193"/>
            <p14:sldId id="2194"/>
            <p14:sldId id="2195"/>
            <p14:sldId id="2196"/>
            <p14:sldId id="2197"/>
            <p14:sldId id="2198"/>
            <p14:sldId id="2199"/>
            <p14:sldId id="2200"/>
            <p14:sldId id="2201"/>
            <p14:sldId id="2202"/>
            <p14:sldId id="2203"/>
            <p14:sldId id="2204"/>
            <p14:sldId id="2205"/>
            <p14:sldId id="2206"/>
            <p14:sldId id="2207"/>
            <p14:sldId id="2208"/>
            <p14:sldId id="2209"/>
            <p14:sldId id="2210"/>
            <p14:sldId id="2211"/>
            <p14:sldId id="2212"/>
            <p14:sldId id="2213"/>
            <p14:sldId id="2214"/>
            <p14:sldId id="2215"/>
          </p14:sldIdLst>
        </p14:section>
        <p14:section name="Four Bets" id="{952CE02E-CC34-4898-B2BC-0810976010C3}">
          <p14:sldIdLst>
            <p14:sldId id="2192"/>
            <p14:sldId id="2180"/>
            <p14:sldId id="2181"/>
            <p14:sldId id="2189"/>
            <p14:sldId id="2182"/>
            <p14:sldId id="2183"/>
            <p14:sldId id="2184"/>
            <p14:sldId id="2185"/>
            <p14:sldId id="2186"/>
            <p14:sldId id="2187"/>
          </p14:sldIdLst>
        </p14:section>
        <p14:section name="Conclusion" id="{D3AB2FB4-6FC0-45D4-B922-11CD9FAAAB64}">
          <p14:sldIdLst>
            <p14:sldId id="2188"/>
            <p14:sldId id="2218"/>
            <p14:sldId id="22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mit Gulwani" initials="SG" lastIdx="1" clrIdx="0">
    <p:extLst>
      <p:ext uri="{19B8F6BF-5375-455C-9EA6-DF929625EA0E}">
        <p15:presenceInfo xmlns:p15="http://schemas.microsoft.com/office/powerpoint/2012/main" userId="S-1-5-21-2127521184-1604012920-1887927527-24775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FF"/>
    <a:srgbClr val="009900"/>
    <a:srgbClr val="CC00CC"/>
    <a:srgbClr val="CC6600"/>
    <a:srgbClr val="FF99FF"/>
    <a:srgbClr val="FF9900"/>
    <a:srgbClr val="FFFFFF"/>
    <a:srgbClr val="FFFF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9" autoAdjust="0"/>
    <p:restoredTop sz="84409" autoAdjust="0"/>
  </p:normalViewPr>
  <p:slideViewPr>
    <p:cSldViewPr snapToGrid="0">
      <p:cViewPr varScale="1">
        <p:scale>
          <a:sx n="87" d="100"/>
          <a:sy n="87" d="100"/>
        </p:scale>
        <p:origin x="1200" y="4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-383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4"/>
    </p:cViewPr>
  </p:sorterViewPr>
  <p:notesViewPr>
    <p:cSldViewPr snapToGrid="0">
      <p:cViewPr varScale="1">
        <p:scale>
          <a:sx n="51" d="100"/>
          <a:sy n="51" d="100"/>
        </p:scale>
        <p:origin x="-2285" y="-86"/>
      </p:cViewPr>
      <p:guideLst>
        <p:guide orient="horz" pos="2932"/>
        <p:guide pos="2212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74" Type="http://schemas.openxmlformats.org/officeDocument/2006/relationships/font" Target="fonts/font22.fntdata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font" Target="fonts/font9.fntdata"/><Relationship Id="rId82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font" Target="fonts/font17.fntdata"/><Relationship Id="rId77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72" Type="http://schemas.openxmlformats.org/officeDocument/2006/relationships/font" Target="fonts/font20.fntdata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font" Target="fonts/font18.fntdata"/><Relationship Id="rId75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5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openxmlformats.org/officeDocument/2006/relationships/font" Target="fonts/font21.fntdata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font" Target="fonts/font3.fntdata"/><Relationship Id="rId76" Type="http://schemas.openxmlformats.org/officeDocument/2006/relationships/font" Target="fonts/font24.fntdata"/><Relationship Id="rId7" Type="http://schemas.openxmlformats.org/officeDocument/2006/relationships/slide" Target="slides/slide5.xml"/><Relationship Id="rId71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4584"/>
            <a:ext cx="3043033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804160D-1AB6-4612-B7C0-444BA323A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8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036" y="4421511"/>
            <a:ext cx="5149028" cy="418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/15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06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332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46499C-1D18-4228-A5AB-E405494E3CB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8381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9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03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10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09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11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63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12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98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13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019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14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31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15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27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16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658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17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815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18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92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954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19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4162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20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79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21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3289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22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9808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23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236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24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071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25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133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26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743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27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581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28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26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52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29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757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30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141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31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1583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32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726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33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376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DeduceIt</a:t>
            </a:r>
            <a:endParaRPr lang="en-US" dirty="0" smtClean="0"/>
          </a:p>
          <a:p>
            <a:r>
              <a:rPr lang="en-US" dirty="0" err="1" smtClean="0"/>
              <a:t>CodeWebs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34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89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35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947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6499C-1D18-4228-A5AB-E405494E3CB5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24355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37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252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38</a:t>
            </a:fld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34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638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39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53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40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4484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41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6550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42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9915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43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34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44</a:t>
            </a:fld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5221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45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139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46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004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47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45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180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5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31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6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23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7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062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8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68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6.JP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g"/><Relationship Id="rId3" Type="http://schemas.openxmlformats.org/officeDocument/2006/relationships/image" Target="../media/image33.jpg"/><Relationship Id="rId7" Type="http://schemas.openxmlformats.org/officeDocument/2006/relationships/image" Target="../media/image37.emf"/><Relationship Id="rId12" Type="http://schemas.openxmlformats.org/officeDocument/2006/relationships/image" Target="../media/image42.jpg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jpeg"/><Relationship Id="rId10" Type="http://schemas.openxmlformats.org/officeDocument/2006/relationships/image" Target="../media/image40.jpeg"/><Relationship Id="rId4" Type="http://schemas.openxmlformats.org/officeDocument/2006/relationships/image" Target="../media/image34.emf"/><Relationship Id="rId9" Type="http://schemas.openxmlformats.org/officeDocument/2006/relationships/image" Target="../media/image39.jpeg"/><Relationship Id="rId1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gif"/><Relationship Id="rId9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56.png"/><Relationship Id="rId4" Type="http://schemas.openxmlformats.org/officeDocument/2006/relationships/image" Target="../media/image30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02542" y="5638556"/>
            <a:ext cx="2834016" cy="1252142"/>
            <a:chOff x="-227702" y="5811837"/>
            <a:chExt cx="2834016" cy="1252142"/>
          </a:xfrm>
        </p:grpSpPr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0" y="5811837"/>
              <a:ext cx="2606314" cy="475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Sumit Gulwani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702" y="6052843"/>
              <a:ext cx="2748820" cy="1011136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66" y="2628849"/>
            <a:ext cx="2613303" cy="2528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141" y="2635239"/>
            <a:ext cx="2509612" cy="252219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>
            <a:off x="4025705" y="3803212"/>
            <a:ext cx="1087120" cy="358144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68242" y="129182"/>
            <a:ext cx="937997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Programming by Examples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Applications, Algorithms &amp; Ambiguity Resolution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2299" y="1776072"/>
            <a:ext cx="77017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solidFill>
                  <a:srgbClr val="008000"/>
                </a:solidFill>
              </a:rPr>
              <a:t>Lecture 4: Miscellaneous Related Topics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5872" y="5607014"/>
            <a:ext cx="64008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solidFill>
                  <a:srgbClr val="3333CC"/>
                </a:solidFill>
              </a:rPr>
              <a:t>Winter School in Software Engineering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noProof="0" dirty="0" smtClean="0">
                <a:solidFill>
                  <a:srgbClr val="3333CC"/>
                </a:solidFill>
              </a:rPr>
              <a:t>TRDDC, </a:t>
            </a:r>
            <a:r>
              <a:rPr lang="en-US" sz="2600" dirty="0" smtClean="0">
                <a:solidFill>
                  <a:srgbClr val="3333CC"/>
                </a:solidFill>
              </a:rPr>
              <a:t>Pune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solidFill>
                  <a:srgbClr val="3333CC"/>
                </a:solidFill>
              </a:rPr>
              <a:t>Dec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2017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85507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9333" y="1134251"/>
            <a:ext cx="8532541" cy="4622443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Programming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using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multi-modal intent involving examples and natural language</a:t>
            </a:r>
          </a:p>
          <a:p>
            <a:pPr marL="0" indent="0">
              <a:buNone/>
            </a:pP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Application to Robotics</a:t>
            </a: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Adaptive synthesis</a:t>
            </a:r>
          </a:p>
          <a:p>
            <a:pPr marL="0" indent="0">
              <a:buNone/>
            </a:pP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Predictive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synthesis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1427969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628" y="3313786"/>
            <a:ext cx="8924743" cy="3117273"/>
          </a:xfrm>
        </p:spPr>
        <p:txBody>
          <a:bodyPr/>
          <a:lstStyle/>
          <a:p>
            <a:r>
              <a:rPr lang="en-US" dirty="0">
                <a:latin typeface="Seoge UI"/>
              </a:rPr>
              <a:t>Intended programs can sometimes be synthesized from just the input. </a:t>
            </a:r>
          </a:p>
          <a:p>
            <a:pPr lvl="1"/>
            <a:r>
              <a:rPr lang="en-US" dirty="0">
                <a:latin typeface="Seoge UI"/>
              </a:rPr>
              <a:t>Tabular data extraction, Sort, Join </a:t>
            </a:r>
          </a:p>
          <a:p>
            <a:endParaRPr lang="en-US" dirty="0">
              <a:latin typeface="Seoge UI"/>
            </a:endParaRPr>
          </a:p>
          <a:p>
            <a:r>
              <a:rPr lang="en-US" dirty="0">
                <a:latin typeface="Seoge UI"/>
              </a:rPr>
              <a:t>Can save large amount of user effort. </a:t>
            </a:r>
          </a:p>
          <a:p>
            <a:pPr lvl="1"/>
            <a:r>
              <a:rPr lang="en-US" dirty="0">
                <a:latin typeface="Seoge UI"/>
              </a:rPr>
              <a:t>User need not provide examples for each of tens of columns.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oge UI"/>
              </a:rPr>
              <a:t>Predictive Program Synthesis</a:t>
            </a:r>
            <a:endParaRPr lang="en-US" dirty="0">
              <a:latin typeface="Seoge U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63" y="1046083"/>
            <a:ext cx="3100719" cy="20671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1887" y="6246241"/>
            <a:ext cx="8814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“Automated Data Extraction using Predictive Program Synthesis”,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[AAAI 2017], Raza, Gulwani</a:t>
            </a:r>
            <a:endParaRPr lang="en-US" sz="1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609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082773"/>
            <a:ext cx="7772400" cy="5602749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Lecture 1: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Applications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DSLs </a:t>
            </a:r>
          </a:p>
          <a:p>
            <a:pPr marL="0" indent="0">
              <a:buNone/>
            </a:pP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Lecture 2: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Search Algorithm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Ambiguity Resolution</a:t>
            </a:r>
          </a:p>
          <a:p>
            <a:pPr lvl="1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Ranking</a:t>
            </a:r>
          </a:p>
          <a:p>
            <a:pPr lvl="1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User interaction models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Leveraging ML for improving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synthesis</a:t>
            </a:r>
          </a:p>
          <a:p>
            <a:pPr marL="0" indent="0">
              <a:buNone/>
            </a:pP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Lecture 3: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Hands-on session</a:t>
            </a:r>
          </a:p>
          <a:p>
            <a:pPr marL="0" indent="0">
              <a:buNone/>
            </a:pP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Lecture 4: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Miscellaneous related topics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Programming using Natural Language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Applications in computer-aided education</a:t>
            </a:r>
            <a:endParaRPr lang="en-US" sz="20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Four Big Bets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Outline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62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5943" y="2301625"/>
            <a:ext cx="3992146" cy="36293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Repetitive tasks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Problem Generation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Feedback Generation</a:t>
            </a:r>
          </a:p>
          <a:p>
            <a:pPr marL="0" indent="0">
              <a:buNone/>
            </a:pPr>
            <a:endParaRPr lang="en-US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Various subject domains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Math, Logic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Automata, Programming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Language Learning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Intelligent Tutoring Systems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12" y="900228"/>
            <a:ext cx="3143689" cy="36581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73640"/>
            <a:ext cx="902865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9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[CACM 2014] “</a:t>
            </a:r>
            <a:r>
              <a:rPr lang="en-US" sz="1900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Example-based </a:t>
            </a:r>
            <a:r>
              <a:rPr lang="en-US" sz="19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Learning in Computer-aided STEM </a:t>
            </a:r>
            <a:r>
              <a:rPr lang="en-US" sz="1900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Education</a:t>
            </a:r>
            <a:r>
              <a:rPr lang="en-US" sz="19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”;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975" y="979537"/>
            <a:ext cx="3888030" cy="364117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 bwMode="auto">
          <a:xfrm>
            <a:off x="1974715" y="3696513"/>
            <a:ext cx="4303374" cy="176577"/>
          </a:xfrm>
          <a:prstGeom prst="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018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36320"/>
            <a:ext cx="8571452" cy="551688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Motivation</a:t>
            </a:r>
          </a:p>
          <a:p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Problems similar to a given problem.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Avoid copyright issues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Prevent cheating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MOOCs (Unsynchronized instruction)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Problems 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of a given difficulty level and 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concept usage.</a:t>
            </a: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Generate progressions 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Generate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personalized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workflows</a:t>
            </a: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Ideas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 input generation techniques</a:t>
            </a:r>
            <a:endParaRPr lang="en-US" sz="2200" dirty="0" smtClean="0">
              <a:solidFill>
                <a:srgbClr val="0099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03" y="3275361"/>
            <a:ext cx="3188545" cy="35725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Problem Generation</a:t>
            </a:r>
            <a:endParaRPr lang="en-US" dirty="0">
              <a:solidFill>
                <a:schemeClr val="accent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805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656151"/>
              </p:ext>
            </p:extLst>
          </p:nvPr>
        </p:nvGraphicFramePr>
        <p:xfrm>
          <a:off x="360700" y="963120"/>
          <a:ext cx="839141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0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8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56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Concept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Trace Characteristic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Sample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Input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Single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digit addition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3+2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Multiple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digit w/o carry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LL+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1234 +8765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Single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carry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L* (LC) L*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1234 + 8757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Two single carries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L* (LC) L+ (LC) L*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1234 + 8857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Double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carry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L* (LCLC) L*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1234 + 8667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Triple carry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L* (LCLCLCLC)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L*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1234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+ 8767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Extra digit in </a:t>
                      </a:r>
                      <a:r>
                        <a:rPr lang="en-US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</a:t>
                      </a: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/p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&amp; new digit in </a:t>
                      </a: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o/p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L* CLDCE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9234 + 900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6887182" y="985552"/>
            <a:ext cx="2141469" cy="30806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215448" y="949975"/>
            <a:ext cx="2671735" cy="319400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40" y="3872060"/>
            <a:ext cx="7179217" cy="250722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Problem Generation: Addition Procedure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60181" y="6291722"/>
            <a:ext cx="9144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“A </a:t>
            </a:r>
            <a:r>
              <a:rPr lang="en-US" sz="17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Trace-based Framework for Analyzing and </a:t>
            </a:r>
            <a:r>
              <a:rPr lang="en-US" sz="17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Synthesizing</a:t>
            </a:r>
            <a:r>
              <a:rPr lang="en-US" sz="17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Educational Progressions”        </a:t>
            </a:r>
          </a:p>
          <a:p>
            <a:pPr>
              <a:spcBef>
                <a:spcPts val="0"/>
              </a:spcBef>
            </a:pPr>
            <a:r>
              <a:rPr lang="en-US" sz="17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[CHI 2013] Andersen, Gulwani, Popovic.</a:t>
            </a:r>
            <a:endParaRPr lang="en-US" sz="17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63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36320"/>
            <a:ext cx="8571452" cy="551688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Motivation</a:t>
            </a:r>
          </a:p>
          <a:p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Problems similar to a given problem.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Avoid copyright issues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Prevent cheating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MOOCs (Unsynchronized instruction)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Problems 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of a given difficulty level and 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concept usage.</a:t>
            </a: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Generate progressions 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Generate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personalized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workflows</a:t>
            </a: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Ideas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Test input generation techniques</a:t>
            </a:r>
            <a:endParaRPr lang="en-US" sz="2200" dirty="0" smtClean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Template-based generalization</a:t>
            </a:r>
          </a:p>
          <a:p>
            <a:pPr marL="40005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Problem Generation</a:t>
            </a:r>
            <a:endParaRPr lang="en-US" dirty="0">
              <a:solidFill>
                <a:schemeClr val="accent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03" y="3275361"/>
            <a:ext cx="3188545" cy="357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07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996696"/>
                <a:ext cx="9144000" cy="58613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m:t>Example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m:t>Problem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chemeClr val="tx1"/>
                              </a:solidFill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m:t>: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+ 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1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m:t>Query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m:t>: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±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500" b="0" i="1" dirty="0" smtClean="0">
                  <a:solidFill>
                    <a:srgbClr val="FF99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                  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rgbClr val="FF99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sz="1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New problems generated:</a:t>
                </a:r>
              </a:p>
              <a:p>
                <a:pPr marL="0" indent="0">
                  <a:buNone/>
                </a:pPr>
                <a:endParaRPr lang="en-US" sz="500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b="0" dirty="0" smtClean="0">
                  <a:solidFill>
                    <a:srgbClr val="008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csc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cot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sec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tan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8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			:</a:t>
                </a:r>
                <a:endParaRPr lang="en-US" dirty="0">
                  <a:solidFill>
                    <a:srgbClr val="008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tan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 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sin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csc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csc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 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8000"/>
                    </a:solidFill>
                    <a:latin typeface="+mj-lt"/>
                  </a:rPr>
                  <a:t>			: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6696"/>
                <a:ext cx="9144000" cy="5861304"/>
              </a:xfrm>
              <a:blipFill>
                <a:blip r:embed="rId3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Problem Generation: Algebra (Trigonometry)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36" y="6140385"/>
            <a:ext cx="8352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AAAI 2012: “</a:t>
            </a:r>
            <a:r>
              <a:rPr lang="en-US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Automatically generating algebra problems</a:t>
            </a: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”;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Singh, Gulwani, Rajamani.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0336" y="4834647"/>
            <a:ext cx="6661204" cy="12062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145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30936" y="996696"/>
                <a:ext cx="7772400" cy="58613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m:t>Example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m:t>Problem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chemeClr val="tx1"/>
                              </a:solidFill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m:t>: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 </m:t>
                          </m:r>
                          <m:limLow>
                            <m:limLowPr>
                              <m:ctrlP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nary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sz="1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m:t>Query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m:t>: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</m:t>
                      </m:r>
                      <m:func>
                        <m:funcPr>
                          <m:ctrlPr>
                            <a:rPr lang="pt-BR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FF99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9900"/>
                                              </a:solidFill>
                                              <a:latin typeface="Cambria Math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9900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FF9900"/>
                              </a:solidFill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m:t>  </m:t>
                          </m:r>
                        </m:e>
                      </m:func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rgbClr val="FF99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sz="500" b="0" i="1" dirty="0" smtClean="0">
                  <a:solidFill>
                    <a:srgbClr val="FF99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                  </m:t>
                          </m:r>
                          <m:r>
                            <m:rPr>
                              <m:sty m:val="p"/>
                            </m:rPr>
                            <a:rPr lang="en-US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≠0  ∧  </m:t>
                      </m:r>
                      <m:func>
                        <m:funcPr>
                          <m:ctrlPr>
                            <a:rPr lang="en-US" i="1" dirty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 dirty="0">
                          <a:solidFill>
                            <a:srgbClr val="FF99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 dirty="0">
                          <a:solidFill>
                            <a:srgbClr val="FF99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 smtClean="0">
                  <a:solidFill>
                    <a:srgbClr val="FF99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sz="1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New problems generated: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7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              </m:t>
                              </m:r>
                            </m:e>
                          </m:nary>
                          <m:func>
                            <m:funcPr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pt-BR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nary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008000"/>
                                  </a:solidFill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:endParaRPr lang="en-US" sz="1000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nary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              </m:t>
                          </m:r>
                          <m:func>
                            <m:funcPr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                 </m:t>
                              </m:r>
                              <m:limLow>
                                <m:limLowPr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pt-BR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+3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+3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6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nary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008000"/>
                                  </a:solidFill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0936" y="996696"/>
                <a:ext cx="7772400" cy="5861304"/>
              </a:xfrm>
              <a:blipFill>
                <a:blip r:embed="rId3"/>
                <a:stretch>
                  <a:fillRect l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Problem Generation: Algebra (Limits)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00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39624" y="996696"/>
                <a:ext cx="9183624" cy="58613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m:t>Ex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m:t>.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m:t>Problem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𝑧𝑥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𝑧𝑦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𝑧𝑥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𝑦𝑧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m:t> 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𝑥𝑦𝑧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sz="700" b="0" dirty="0" smtClean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m:t>Query</m:t>
                          </m:r>
                          <m:r>
                            <a:rPr lang="en-US" i="1" dirty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i="1" dirty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FF9900"/>
                              </a:solidFill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m:t> </m:t>
                          </m:r>
                        </m:e>
                      </m:func>
                      <m:r>
                        <a:rPr lang="en-US" i="1">
                          <a:solidFill>
                            <a:srgbClr val="FF99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FF99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sz="5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      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≔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𝑤h𝑒𝑟𝑒</m:t>
                      </m:r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∈{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4,0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8,4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5,1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,…} </m:t>
                      </m:r>
                    </m:oMath>
                  </m:oMathPara>
                </a14:m>
                <a:endParaRPr lang="en-US" sz="1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New problems generated: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 dirty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i="1" dirty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 dirty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008000"/>
                              </a:solidFill>
                            </a:rPr>
                            <m:t> </m:t>
                          </m:r>
                        </m:e>
                      </m:func>
                      <m:r>
                        <a:rPr lang="en-US" sz="2000" i="1">
                          <a:solidFill>
                            <a:srgbClr val="008000"/>
                          </a:solidFill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𝑦𝑧</m:t>
                              </m:r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𝑧𝑥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8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 dirty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𝑦𝑧</m:t>
                                    </m:r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𝑧𝑥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𝑦𝑧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𝑧𝑥</m:t>
                                    </m:r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𝑧𝑥</m:t>
                                    </m:r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008000"/>
                              </a:solidFill>
                            </a:rPr>
                            <m:t> </m:t>
                          </m:r>
                        </m:e>
                      </m:func>
                      <m:r>
                        <a:rPr lang="en-US" sz="2000" i="1">
                          <a:solidFill>
                            <a:srgbClr val="008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8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dirty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9624" y="996696"/>
                <a:ext cx="9183624" cy="5861304"/>
              </a:xfrm>
              <a:blipFill>
                <a:blip r:embed="rId3"/>
                <a:stretch>
                  <a:fillRect l="-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Problem Generation: Algebra (Determinant)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358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985" y="957704"/>
            <a:ext cx="9029015" cy="5547999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Financial issues in pursuing graduate education?</a:t>
            </a:r>
          </a:p>
          <a:p>
            <a:endParaRPr lang="en-US" dirty="0" smtClean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Should I go for </a:t>
            </a:r>
            <a:r>
              <a:rPr lang="en-US" dirty="0" err="1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Phd</a:t>
            </a:r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or not?</a:t>
            </a:r>
          </a:p>
          <a:p>
            <a:endParaRPr lang="en-US" dirty="0" smtClean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I need to have a problem definition before joining </a:t>
            </a:r>
            <a:r>
              <a:rPr lang="en-US" dirty="0" err="1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Phd</a:t>
            </a:r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endParaRPr lang="en-US" dirty="0" smtClean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to measure impact?</a:t>
            </a:r>
          </a:p>
          <a:p>
            <a:endParaRPr lang="en-US" dirty="0" smtClean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</a:t>
            </a:r>
            <a:r>
              <a:rPr lang="en-US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 I have impact with this </a:t>
            </a:r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technology?</a:t>
            </a:r>
            <a:endParaRPr lang="en-US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 smtClean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Aren’t research jobs very limited?</a:t>
            </a:r>
          </a:p>
          <a:p>
            <a:endParaRPr lang="en-US" dirty="0" smtClean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Any other advice you would give?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Q&amp;A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489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54430" y="946328"/>
            <a:ext cx="9397722" cy="4000810"/>
          </a:xfrm>
        </p:spPr>
        <p:txBody>
          <a:bodyPr/>
          <a:lstStyle/>
          <a:p>
            <a:pPr marL="342991" indent="-342991">
              <a:buFont typeface="+mj-lt"/>
              <a:buAutoNum type="arabicPeriod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The principal characterized his pupils as _________ </a:t>
            </a:r>
            <a:r>
              <a:rPr lang="en-US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because </a:t>
            </a: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they were pampered and spoiled by their indulgent parents</a:t>
            </a:r>
            <a:r>
              <a:rPr lang="en-US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91" indent="-342991">
              <a:buFont typeface="+mj-lt"/>
              <a:buAutoNum type="arabicPeriod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The commentator characterized the electorate as _________  because it was unpredictable and given to constantly shifting moods</a:t>
            </a:r>
            <a:r>
              <a:rPr lang="en-US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7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101" dirty="0">
                <a:latin typeface="Segoe UI" panose="020B0502040204020203" pitchFamily="34" charset="0"/>
                <a:cs typeface="Segoe UI" panose="020B0502040204020203" pitchFamily="34" charset="0"/>
              </a:rPr>
              <a:t>(a) c</a:t>
            </a:r>
            <a:r>
              <a:rPr lang="en-US" sz="2101" dirty="0" smtClean="0">
                <a:latin typeface="Segoe UI" panose="020B0502040204020203" pitchFamily="34" charset="0"/>
                <a:cs typeface="Segoe UI" panose="020B0502040204020203" pitchFamily="34" charset="0"/>
              </a:rPr>
              <a:t>osseted                   (b</a:t>
            </a:r>
            <a:r>
              <a:rPr lang="en-US" sz="2101" dirty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sz="2101" dirty="0" smtClean="0">
                <a:latin typeface="Segoe UI" panose="020B0502040204020203" pitchFamily="34" charset="0"/>
                <a:cs typeface="Segoe UI" panose="020B0502040204020203" pitchFamily="34" charset="0"/>
              </a:rPr>
              <a:t>disingenuous           (c</a:t>
            </a:r>
            <a:r>
              <a:rPr lang="en-US" sz="2101" dirty="0">
                <a:latin typeface="Segoe UI" panose="020B0502040204020203" pitchFamily="34" charset="0"/>
                <a:cs typeface="Segoe UI" panose="020B0502040204020203" pitchFamily="34" charset="0"/>
              </a:rPr>
              <a:t>) c</a:t>
            </a:r>
            <a:r>
              <a:rPr lang="en-US" sz="2101" dirty="0" smtClean="0">
                <a:latin typeface="Segoe UI" panose="020B0502040204020203" pitchFamily="34" charset="0"/>
                <a:cs typeface="Segoe UI" panose="020B0502040204020203" pitchFamily="34" charset="0"/>
              </a:rPr>
              <a:t>orrosive                               (d</a:t>
            </a:r>
            <a:r>
              <a:rPr lang="en-US" sz="2101" dirty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sz="2101" dirty="0" smtClean="0">
                <a:latin typeface="Segoe UI" panose="020B0502040204020203" pitchFamily="34" charset="0"/>
                <a:cs typeface="Segoe UI" panose="020B0502040204020203" pitchFamily="34" charset="0"/>
              </a:rPr>
              <a:t>laconic                      (e</a:t>
            </a:r>
            <a:r>
              <a:rPr lang="en-US" sz="2101" dirty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sz="2101" dirty="0" smtClean="0">
                <a:latin typeface="Segoe UI" panose="020B0502040204020203" pitchFamily="34" charset="0"/>
                <a:cs typeface="Segoe UI" panose="020B0502040204020203" pitchFamily="34" charset="0"/>
              </a:rPr>
              <a:t>mercurial</a:t>
            </a:r>
            <a:endParaRPr lang="en-US" sz="112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51" dirty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One of </a:t>
            </a:r>
            <a:r>
              <a:rPr lang="en-US" sz="2251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problems </a:t>
            </a:r>
            <a:r>
              <a:rPr lang="en-US" sz="2251" dirty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a real </a:t>
            </a:r>
            <a:r>
              <a:rPr lang="en-US" sz="2251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 from SAT </a:t>
            </a:r>
            <a:r>
              <a:rPr lang="en-US" sz="1700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(standardized US exam), </a:t>
            </a:r>
            <a:endParaRPr lang="en-US" sz="1700" dirty="0">
              <a:solidFill>
                <a:srgbClr val="CC00C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51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while </a:t>
            </a:r>
            <a:r>
              <a:rPr lang="en-US" sz="2251" dirty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other one was automatically </a:t>
            </a:r>
            <a:r>
              <a:rPr lang="en-US" sz="2251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generated!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From problem 1, we generate: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template T</a:t>
            </a:r>
            <a:r>
              <a:rPr lang="en-US" sz="22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 =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  <a:r>
              <a:rPr lang="en-US" sz="2200" baseline="-25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22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characterized *</a:t>
            </a:r>
            <a:r>
              <a:rPr lang="en-US" sz="2200" baseline="-25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22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as *</a:t>
            </a:r>
            <a:r>
              <a:rPr lang="en-US" sz="2200" baseline="-25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22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because *</a:t>
            </a:r>
            <a:r>
              <a:rPr lang="en-US" sz="2200" baseline="-25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We specialize T</a:t>
            </a:r>
            <a:r>
              <a:rPr lang="en-US" sz="22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template T</a:t>
            </a:r>
            <a:r>
              <a:rPr lang="en-US" sz="22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 =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  <a:r>
              <a:rPr lang="en-US" sz="2200" baseline="-25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22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characterized *</a:t>
            </a:r>
            <a:r>
              <a:rPr lang="en-US" sz="2200" baseline="-25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22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as mercurial because *</a:t>
            </a:r>
            <a:r>
              <a:rPr lang="en-US" sz="2200" baseline="-25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Problem 2 is an instance of T</a:t>
            </a:r>
            <a:r>
              <a:rPr lang="en-US" sz="22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Problem Generation: Sentence Completion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4181" y="5565239"/>
            <a:ext cx="3113903" cy="40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f</a:t>
            </a:r>
            <a:r>
              <a:rPr lang="en-US" dirty="0" smtClean="0">
                <a:solidFill>
                  <a:srgbClr val="CC00CC"/>
                </a:solidFill>
              </a:rPr>
              <a:t>ound using web search!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50114"/>
            <a:ext cx="8799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i="1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LaSEWeb</a:t>
            </a:r>
            <a:r>
              <a:rPr lang="en-US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Automating Search Strategies Over Semi-structured Web </a:t>
            </a:r>
            <a:r>
              <a:rPr lang="en-US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Data”; </a:t>
            </a: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KDD 2014; Alex Polozov, Sumit Gulwani</a:t>
            </a:r>
          </a:p>
        </p:txBody>
      </p:sp>
    </p:spTree>
    <p:extLst>
      <p:ext uri="{BB962C8B-B14F-4D97-AF65-F5344CB8AC3E}">
        <p14:creationId xmlns:p14="http://schemas.microsoft.com/office/powerpoint/2010/main" val="1222920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8931" y="953187"/>
            <a:ext cx="9067583" cy="5458335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endParaRPr lang="en-US" sz="1000" u="sng" dirty="0">
              <a:solidFill>
                <a:schemeClr val="accent2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u="sng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Motivation</a:t>
            </a:r>
            <a:endParaRPr lang="en-US" u="sng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200"/>
              </a:spcBef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Make teachers more effective.</a:t>
            </a:r>
          </a:p>
          <a:p>
            <a:pPr lvl="1">
              <a:spcBef>
                <a:spcPts val="200"/>
              </a:spcBef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Save them time. </a:t>
            </a:r>
          </a:p>
          <a:p>
            <a:pPr lvl="1">
              <a:spcBef>
                <a:spcPts val="200"/>
              </a:spcBef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Provide immediate insights on where students </a:t>
            </a:r>
          </a:p>
          <a:p>
            <a:pPr marL="457200" lvl="1" indent="0">
              <a:spcBef>
                <a:spcPts val="200"/>
              </a:spcBef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are struggling.</a:t>
            </a:r>
          </a:p>
          <a:p>
            <a:pPr lvl="1">
              <a:spcBef>
                <a:spcPts val="200"/>
              </a:spcBef>
            </a:pP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200"/>
              </a:spcBef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Can enable rich interactive experience for students.</a:t>
            </a:r>
          </a:p>
          <a:p>
            <a:pPr lvl="1">
              <a:spcBef>
                <a:spcPts val="200"/>
              </a:spcBef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Generation of hints.</a:t>
            </a:r>
          </a:p>
          <a:p>
            <a:pPr lvl="1">
              <a:spcBef>
                <a:spcPts val="200"/>
              </a:spcBef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Pointer to simpler problems depending on kind of mistakes.</a:t>
            </a:r>
          </a:p>
          <a:p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Different kinds of feedback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Counterexamples</a:t>
            </a:r>
            <a:endParaRPr lang="en-US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 smtClean="0">
              <a:solidFill>
                <a:srgbClr val="0099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Feedback Generation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0875" y="953187"/>
            <a:ext cx="2143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7885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8931" y="953187"/>
            <a:ext cx="9067583" cy="5458335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endParaRPr lang="en-US" sz="1000" u="sng" dirty="0">
              <a:solidFill>
                <a:schemeClr val="accent2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u="sng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Motivation</a:t>
            </a:r>
            <a:endParaRPr lang="en-US" u="sng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200"/>
              </a:spcBef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Make teachers more effective.</a:t>
            </a:r>
          </a:p>
          <a:p>
            <a:pPr lvl="1">
              <a:spcBef>
                <a:spcPts val="200"/>
              </a:spcBef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Save them time. </a:t>
            </a:r>
          </a:p>
          <a:p>
            <a:pPr lvl="1">
              <a:spcBef>
                <a:spcPts val="200"/>
              </a:spcBef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Provide immediate insights on where students </a:t>
            </a:r>
          </a:p>
          <a:p>
            <a:pPr marL="457200" lvl="1" indent="0">
              <a:spcBef>
                <a:spcPts val="200"/>
              </a:spcBef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are struggling.</a:t>
            </a:r>
          </a:p>
          <a:p>
            <a:pPr lvl="1">
              <a:spcBef>
                <a:spcPts val="200"/>
              </a:spcBef>
            </a:pP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200"/>
              </a:spcBef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Can enable rich interactive experience for students.</a:t>
            </a:r>
          </a:p>
          <a:p>
            <a:pPr lvl="1">
              <a:spcBef>
                <a:spcPts val="200"/>
              </a:spcBef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Generation of hints.</a:t>
            </a:r>
          </a:p>
          <a:p>
            <a:pPr lvl="1">
              <a:spcBef>
                <a:spcPts val="200"/>
              </a:spcBef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Pointer to simpler problems depending on kind of mistakes.</a:t>
            </a:r>
          </a:p>
          <a:p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Different kinds of feedback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Counterexamples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Nearest correct solution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Feedback Generation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0875" y="950160"/>
            <a:ext cx="2143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0948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Feedback Synthesis: Programming (Array Reverse)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05714"/>
            <a:ext cx="432435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12244"/>
            <a:ext cx="4066101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608080" y="2742606"/>
            <a:ext cx="662689" cy="3227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55004" y="2722507"/>
            <a:ext cx="1302610" cy="358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95459" y="4012190"/>
            <a:ext cx="1010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 = 1</a:t>
            </a:r>
            <a:endParaRPr lang="en-US" b="1" dirty="0">
              <a:solidFill>
                <a:srgbClr val="FF0000"/>
              </a:solidFill>
              <a:latin typeface="Consolas" pitchFamily="49" charset="0"/>
              <a:ea typeface="Tahoma" pitchFamily="34" charset="0"/>
              <a:cs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4024" y="4462946"/>
            <a:ext cx="2136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 &lt;= </a:t>
            </a:r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a.Length</a:t>
            </a:r>
            <a:endParaRPr lang="en-US" b="1" dirty="0">
              <a:solidFill>
                <a:srgbClr val="FF0000"/>
              </a:solidFill>
              <a:latin typeface="Consolas" pitchFamily="49" charset="0"/>
              <a:ea typeface="Tahoma" pitchFamily="34" charset="0"/>
              <a:cs typeface="Consolas" pitchFamily="49" charset="0"/>
            </a:endParaRPr>
          </a:p>
        </p:txBody>
      </p:sp>
      <p:cxnSp>
        <p:nvCxnSpPr>
          <p:cNvPr id="12" name="Curved Connector 11"/>
          <p:cNvCxnSpPr>
            <a:stCxn id="8" idx="4"/>
            <a:endCxn id="10" idx="0"/>
          </p:cNvCxnSpPr>
          <p:nvPr/>
        </p:nvCxnSpPr>
        <p:spPr>
          <a:xfrm rot="16200000" flipH="1">
            <a:off x="1696754" y="3308060"/>
            <a:ext cx="946800" cy="461459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9" idx="4"/>
            <a:endCxn id="11" idx="0"/>
          </p:cNvCxnSpPr>
          <p:nvPr/>
        </p:nvCxnSpPr>
        <p:spPr>
          <a:xfrm rot="16200000" flipH="1">
            <a:off x="2313368" y="3674097"/>
            <a:ext cx="1381790" cy="195908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260424" y="4261794"/>
            <a:ext cx="777769" cy="3833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02133" y="3402678"/>
            <a:ext cx="1439645" cy="3795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579335" y="5607718"/>
            <a:ext cx="1154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--back</a:t>
            </a:r>
            <a:endParaRPr lang="en-US" b="1" dirty="0">
              <a:solidFill>
                <a:srgbClr val="FF0000"/>
              </a:solidFill>
              <a:latin typeface="Consolas" pitchFamily="49" charset="0"/>
              <a:ea typeface="Tahoma" pitchFamily="34" charset="0"/>
              <a:cs typeface="Consolas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04024" y="4331059"/>
            <a:ext cx="2136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front &lt;= back</a:t>
            </a:r>
            <a:endParaRPr lang="en-US" b="1" dirty="0">
              <a:solidFill>
                <a:srgbClr val="FF0000"/>
              </a:solidFill>
              <a:latin typeface="Consolas" pitchFamily="49" charset="0"/>
              <a:ea typeface="Tahoma" pitchFamily="34" charset="0"/>
              <a:cs typeface="Consolas" pitchFamily="49" charset="0"/>
            </a:endParaRPr>
          </a:p>
        </p:txBody>
      </p:sp>
      <p:cxnSp>
        <p:nvCxnSpPr>
          <p:cNvPr id="30" name="Curved Connector 29"/>
          <p:cNvCxnSpPr>
            <a:stCxn id="26" idx="4"/>
            <a:endCxn id="28" idx="0"/>
          </p:cNvCxnSpPr>
          <p:nvPr/>
        </p:nvCxnSpPr>
        <p:spPr>
          <a:xfrm rot="16200000" flipH="1">
            <a:off x="5421749" y="4872711"/>
            <a:ext cx="962567" cy="507446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27" idx="6"/>
            <a:endCxn id="29" idx="0"/>
          </p:cNvCxnSpPr>
          <p:nvPr/>
        </p:nvCxnSpPr>
        <p:spPr>
          <a:xfrm>
            <a:off x="7141778" y="3592432"/>
            <a:ext cx="530439" cy="738627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8450" y="6673718"/>
            <a:ext cx="8896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u="sng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60403" y="6189641"/>
            <a:ext cx="9054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Automated </a:t>
            </a:r>
            <a:r>
              <a:rPr lang="en-US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Feedback Generation for Introductory </a:t>
            </a:r>
            <a:r>
              <a:rPr lang="en-US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Programming Assignments”;</a:t>
            </a: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PLDI 2013; Singh, Gulwani, Solar-Lezama</a:t>
            </a:r>
            <a:endParaRPr lang="en-US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697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26" grpId="0" animBg="1"/>
      <p:bldP spid="27" grpId="0" animBg="1"/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13,365 incorrect attempts for 13 Python problems.</a:t>
            </a:r>
          </a:p>
          <a:p>
            <a:pPr marL="0" indent="0">
              <a:buNone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(obtained from Introductory Programming course at MIT and its MOOC version on the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EdX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platform)</a:t>
            </a:r>
          </a:p>
          <a:p>
            <a:pPr marL="0" indent="0">
              <a:buNone/>
            </a:pP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Average time for feedback = 10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seconds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Feedback generated for 64% of those attempts.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Reasons for failure to generate feedback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Large number of errors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Timeout (4 min)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Some Results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4990" y="6328191"/>
            <a:ext cx="8994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Tool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accessible at: http://sketch1.csail.mit.edu/python-autofeedback</a:t>
            </a: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8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8931" y="953187"/>
            <a:ext cx="9067583" cy="5458335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endParaRPr lang="en-US" sz="1000" u="sng" dirty="0">
              <a:solidFill>
                <a:schemeClr val="accent2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u="sng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Motivation</a:t>
            </a:r>
            <a:endParaRPr lang="en-US" u="sng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200"/>
              </a:spcBef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Make teachers more effective.</a:t>
            </a:r>
          </a:p>
          <a:p>
            <a:pPr lvl="1">
              <a:spcBef>
                <a:spcPts val="200"/>
              </a:spcBef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Save them time. </a:t>
            </a:r>
          </a:p>
          <a:p>
            <a:pPr lvl="1">
              <a:spcBef>
                <a:spcPts val="200"/>
              </a:spcBef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Provide immediate insights on where students </a:t>
            </a:r>
          </a:p>
          <a:p>
            <a:pPr marL="457200" lvl="1" indent="0">
              <a:spcBef>
                <a:spcPts val="200"/>
              </a:spcBef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are struggling.</a:t>
            </a:r>
          </a:p>
          <a:p>
            <a:pPr lvl="1">
              <a:spcBef>
                <a:spcPts val="200"/>
              </a:spcBef>
            </a:pP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200"/>
              </a:spcBef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Can enable rich interactive experience for students.</a:t>
            </a:r>
          </a:p>
          <a:p>
            <a:pPr lvl="1">
              <a:spcBef>
                <a:spcPts val="200"/>
              </a:spcBef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Generation of hints.</a:t>
            </a:r>
          </a:p>
          <a:p>
            <a:pPr lvl="1">
              <a:spcBef>
                <a:spcPts val="200"/>
              </a:spcBef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Pointer to simpler problems depending on kind of mistakes.</a:t>
            </a:r>
          </a:p>
          <a:p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Different kinds of feedback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Counterexamples</a:t>
            </a:r>
          </a:p>
          <a:p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Nearest correct solution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Strategy-level feedback</a:t>
            </a:r>
          </a:p>
          <a:p>
            <a:endParaRPr lang="en-US" dirty="0" smtClean="0">
              <a:solidFill>
                <a:srgbClr val="0099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Feedback Generation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5527" y="953187"/>
            <a:ext cx="2143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4930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8" y="1951795"/>
            <a:ext cx="4282440" cy="43053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Anagram Problem: Counting Strategy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6460" y="2303488"/>
            <a:ext cx="41499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Strategy: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For every character in one string, count and compare the number of occurrences in another. O(n</a:t>
            </a:r>
            <a:r>
              <a:rPr lang="en-US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Feedback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: “Count the number of characters in each string in a pre-processing phase to amortize the cost.”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438" y="1172308"/>
            <a:ext cx="8903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Problem: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Are two input strings permutations of each other?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6914496"/>
      </p:ext>
    </p:extLst>
  </p:cSld>
  <p:clrMapOvr>
    <a:masterClrMapping/>
  </p:clrMapOvr>
  <p:transition advTm="682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Anagram Problem: Sorting Strategy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6460" y="2303488"/>
            <a:ext cx="41499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Strategy: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Sort and compare the two input strings. O(n</a:t>
            </a:r>
            <a:r>
              <a:rPr lang="en-US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Feedback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: “Instead of sorting, compare occurrences of each character.”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438" y="1172308"/>
            <a:ext cx="8903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Problem: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Are two input strings permutations of each other?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3387"/>
            <a:ext cx="4716780" cy="2834640"/>
          </a:xfrm>
        </p:spPr>
      </p:pic>
    </p:spTree>
    <p:extLst>
      <p:ext uri="{BB962C8B-B14F-4D97-AF65-F5344CB8AC3E}">
        <p14:creationId xmlns:p14="http://schemas.microsoft.com/office/powerpoint/2010/main" val="3373596411"/>
      </p:ext>
    </p:extLst>
  </p:cSld>
  <p:clrMapOvr>
    <a:masterClrMapping/>
  </p:clrMapOvr>
  <p:transition advTm="29842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6154" y="304800"/>
            <a:ext cx="7883769" cy="609600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Different implementations: Counting strategy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7" y="1428750"/>
            <a:ext cx="4282440" cy="430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571" y="2353114"/>
            <a:ext cx="4175760" cy="2034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0999822"/>
      </p:ext>
    </p:extLst>
  </p:cSld>
  <p:clrMapOvr>
    <a:masterClrMapping/>
  </p:clrMapOvr>
  <p:transition advTm="11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Different implementations: Sorting strategy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" y="2210970"/>
            <a:ext cx="4104261" cy="2466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90" y="1765496"/>
            <a:ext cx="4869229" cy="31113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3119672"/>
      </p:ext>
    </p:extLst>
  </p:cSld>
  <p:clrMapOvr>
    <a:masterClrMapping/>
  </p:clrMapOvr>
  <p:transition advTm="137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29463"/>
            <a:ext cx="7772400" cy="5602749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Lecture 1: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Applications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DSLs </a:t>
            </a:r>
          </a:p>
          <a:p>
            <a:pPr marL="0" indent="0">
              <a:buNone/>
            </a:pP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Lecture 2: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Search Algorithm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Ambiguity Resolution</a:t>
            </a:r>
          </a:p>
          <a:p>
            <a:pPr lvl="1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Ranking</a:t>
            </a:r>
          </a:p>
          <a:p>
            <a:pPr lvl="1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User interaction models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Leveraging ML for improving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synthesis</a:t>
            </a:r>
          </a:p>
          <a:p>
            <a:pPr marL="0" indent="0">
              <a:buNone/>
            </a:pP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Lecture 3: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Hands-on session</a:t>
            </a:r>
          </a:p>
          <a:p>
            <a:pPr marL="0" indent="0">
              <a:buNone/>
            </a:pP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Lecture 4: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Miscellaneous related topics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Programming using Natural Language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Applications in computer-aided Education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Four Big Bets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Outline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567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43000"/>
            <a:ext cx="8080394" cy="5029200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Teacher documents various strategies and associated feedback. 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Strategies can potentially be automatically inferred from student data.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Computer identifies the strategy used by a student implementation and passes on the associated feedback.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Different implementations that employ the same strategy produce the same sequence of “key values”.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Strategy-level Feedback Generation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8873" y="6261298"/>
            <a:ext cx="9204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60" dirty="0" smtClean="0">
                <a:solidFill>
                  <a:srgbClr val="C00000"/>
                </a:solidFill>
              </a:rPr>
              <a:t>FSE 2014: “</a:t>
            </a:r>
            <a:r>
              <a:rPr lang="en-US" sz="1800" i="1" dirty="0">
                <a:solidFill>
                  <a:srgbClr val="C00000"/>
                </a:solidFill>
              </a:rPr>
              <a:t>Feedback Generation for Performance Problems in Introductory Programming Assignments</a:t>
            </a:r>
            <a:r>
              <a:rPr lang="en-US" sz="1660" i="1" dirty="0" smtClean="0">
                <a:solidFill>
                  <a:srgbClr val="C00000"/>
                </a:solidFill>
              </a:rPr>
              <a:t>”</a:t>
            </a:r>
            <a:r>
              <a:rPr lang="en-US" sz="1660" dirty="0" smtClean="0">
                <a:solidFill>
                  <a:srgbClr val="C00000"/>
                </a:solidFill>
              </a:rPr>
              <a:t> Gulwani, Radicek, Zuleger</a:t>
            </a:r>
            <a:endParaRPr lang="en-US" sz="166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37340"/>
      </p:ext>
    </p:extLst>
  </p:cSld>
  <p:clrMapOvr>
    <a:masterClrMapping/>
  </p:clrMapOvr>
  <p:transition advTm="54486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30" y="969325"/>
            <a:ext cx="5311140" cy="4396740"/>
          </a:xfrm>
        </p:spPr>
      </p:pic>
      <p:sp>
        <p:nvSpPr>
          <p:cNvPr id="6" name="TextBox 5"/>
          <p:cNvSpPr txBox="1"/>
          <p:nvPr/>
        </p:nvSpPr>
        <p:spPr>
          <a:xfrm>
            <a:off x="3774251" y="5056591"/>
            <a:ext cx="282102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# of inspection steps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37564" y="2751154"/>
            <a:ext cx="39578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# of matched implementations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60641" y="304800"/>
            <a:ext cx="9452919" cy="609600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Some Results: </a:t>
            </a:r>
            <a:r>
              <a:rPr lang="en-US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Documentation of teacher effort</a:t>
            </a:r>
            <a:endParaRPr lang="en-US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4779" y="5634501"/>
            <a:ext cx="8909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When a student implementation doesn’t match any strategy: 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teacher inspects it to refine or add a (new) strategy.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401826"/>
      </p:ext>
    </p:extLst>
  </p:cSld>
  <p:clrMapOvr>
    <a:masterClrMapping/>
  </p:clrMapOvr>
  <p:transition advTm="108035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8931" y="953187"/>
            <a:ext cx="9067583" cy="5458335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endParaRPr lang="en-US" sz="1000" u="sng" dirty="0">
              <a:solidFill>
                <a:schemeClr val="accent2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u="sng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Motivation</a:t>
            </a:r>
            <a:endParaRPr lang="en-US" u="sng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200"/>
              </a:spcBef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Make teachers more effective.</a:t>
            </a:r>
          </a:p>
          <a:p>
            <a:pPr lvl="1">
              <a:spcBef>
                <a:spcPts val="200"/>
              </a:spcBef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Save them time. </a:t>
            </a:r>
          </a:p>
          <a:p>
            <a:pPr lvl="1">
              <a:spcBef>
                <a:spcPts val="200"/>
              </a:spcBef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Provide immediate insights on where students </a:t>
            </a:r>
          </a:p>
          <a:p>
            <a:pPr marL="457200" lvl="1" indent="0">
              <a:spcBef>
                <a:spcPts val="200"/>
              </a:spcBef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are struggling.</a:t>
            </a:r>
          </a:p>
          <a:p>
            <a:pPr lvl="1">
              <a:spcBef>
                <a:spcPts val="200"/>
              </a:spcBef>
            </a:pP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200"/>
              </a:spcBef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Can enable rich interactive experience for students.</a:t>
            </a:r>
          </a:p>
          <a:p>
            <a:pPr lvl="1">
              <a:spcBef>
                <a:spcPts val="200"/>
              </a:spcBef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Generation of hints.</a:t>
            </a:r>
          </a:p>
          <a:p>
            <a:pPr lvl="1">
              <a:spcBef>
                <a:spcPts val="200"/>
              </a:spcBef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Pointer to simpler problems depending on kind of mistakes.</a:t>
            </a:r>
          </a:p>
          <a:p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Different kinds of feedback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Counterexamples</a:t>
            </a:r>
          </a:p>
          <a:p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Nearest correct solution</a:t>
            </a:r>
          </a:p>
          <a:p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Strategy-level feedback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Nearest problem description (corresponding to student solution)</a:t>
            </a:r>
          </a:p>
          <a:p>
            <a:endParaRPr lang="en-US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 smtClean="0">
              <a:solidFill>
                <a:srgbClr val="0099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Feedback Generation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0509" y="953187"/>
            <a:ext cx="2143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976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Feedback Synthesis: Finite State Automata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4871" y="1023053"/>
            <a:ext cx="87242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Draw a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DFA 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that accepts: { </a:t>
            </a:r>
            <a:r>
              <a:rPr lang="en-US" sz="2200" i="1" dirty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 | ‘</a:t>
            </a:r>
            <a:r>
              <a:rPr lang="en-US" sz="22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ab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’ appears in </a:t>
            </a:r>
            <a:r>
              <a:rPr lang="en-US" sz="2200" i="1" dirty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 exactly </a:t>
            </a:r>
            <a:r>
              <a:rPr lang="en-US" sz="2200" i="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 times }</a:t>
            </a:r>
          </a:p>
        </p:txBody>
      </p:sp>
      <p:pic>
        <p:nvPicPr>
          <p:cNvPr id="12" name="Picture 11" descr="Screen Shot 2013-05-29 at 11.24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" y="3223381"/>
            <a:ext cx="4945673" cy="100412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157695" y="3164519"/>
            <a:ext cx="38945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Grade: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6/10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Feedback: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DFA is incorrect on the string ‘</a:t>
            </a:r>
            <a:r>
              <a:rPr lang="en-US" i="1" dirty="0" err="1">
                <a:latin typeface="Segoe UI" panose="020B0502040204020203" pitchFamily="34" charset="0"/>
                <a:cs typeface="Segoe UI" panose="020B0502040204020203" pitchFamily="34" charset="0"/>
              </a:rPr>
              <a:t>ababb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47837" y="1490189"/>
            <a:ext cx="3500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Grade: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9/10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Feedback: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One more state should be made final</a:t>
            </a:r>
          </a:p>
        </p:txBody>
      </p:sp>
      <p:pic>
        <p:nvPicPr>
          <p:cNvPr id="10" name="Picture 9" descr="Screen Shot 2013-05-29 at 11.01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" y="4710490"/>
            <a:ext cx="4260954" cy="10460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01981" y="4660855"/>
            <a:ext cx="4557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Grade: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5/10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Feedback: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DFA accepts                 {</a:t>
            </a:r>
            <a:r>
              <a:rPr lang="en-US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| ‘</a:t>
            </a:r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ab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’ appears in </a:t>
            </a:r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solidFill>
                  <a:srgbClr val="3366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 least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times}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19526" y="5754682"/>
            <a:ext cx="1499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Attempt 3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88058" y="2573320"/>
            <a:ext cx="1499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Attempt 1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88058" y="4150208"/>
            <a:ext cx="1499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Attempt 2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02055" y="2554278"/>
            <a:ext cx="4190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Based on nearest correct solution</a:t>
            </a:r>
            <a:endParaRPr lang="en-US" dirty="0">
              <a:solidFill>
                <a:srgbClr val="0099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7006" y="4159766"/>
            <a:ext cx="3461646" cy="397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Based on counterexamples</a:t>
            </a:r>
            <a:endParaRPr lang="en-US" dirty="0">
              <a:solidFill>
                <a:srgbClr val="0099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2823" y="5776287"/>
            <a:ext cx="4745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Based on nearest problem description</a:t>
            </a:r>
            <a:endParaRPr lang="en-US" dirty="0">
              <a:solidFill>
                <a:srgbClr val="0099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83528" y="1476535"/>
            <a:ext cx="880938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8" name="Picture 27" descr="Screen Shot 2013-05-29 at 11.13.0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" y="1561262"/>
            <a:ext cx="4945672" cy="865652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 bwMode="auto">
          <a:xfrm>
            <a:off x="109758" y="3081752"/>
            <a:ext cx="880938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109758" y="4609125"/>
            <a:ext cx="880938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-60403" y="6230285"/>
            <a:ext cx="7720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IJCAI 2013: “</a:t>
            </a:r>
            <a:r>
              <a:rPr lang="en-US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Automated Grading of DFA Constructions”;</a:t>
            </a: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Alur, </a:t>
            </a:r>
            <a:r>
              <a:rPr lang="en-US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d’Antoni</a:t>
            </a: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Gulwani, Kini, Viswanathan</a:t>
            </a:r>
            <a:endParaRPr lang="en-US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890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71" y="978110"/>
            <a:ext cx="9099029" cy="5029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Tool has been used at 10+ Universities.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u="sng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initial case study</a:t>
            </a:r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800+ attempts to 6 automata problems graded by tool and 2 instructors.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95% problems graded in &lt;6 seconds each</a:t>
            </a:r>
          </a:p>
          <a:p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Out of 131 attempts for one of those problems: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6 attempts: </a:t>
            </a:r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instructors were incorrect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(gave full marks to an incorrect attempt) 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20 attempts: </a:t>
            </a:r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instructors were inconsistent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(gave different marks to syntactically equivalent attempts)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34 attempts: &gt;= 3 point discrepancy between instructor &amp; tool; in 20 of those, </a:t>
            </a:r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instructor agreed that tool was more fair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Instructors concluded 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that 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tool should be 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preferred 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over humans for 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consistency &amp; scalability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Some Results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4990" y="6388151"/>
            <a:ext cx="8994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Tool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accessible at: http://www.automatatutor.com</a:t>
            </a: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84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9247" y="1143000"/>
            <a:ext cx="8594013" cy="50292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Domain-specific natural language understanding to deal with word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problems.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Leverage large amounts of student data.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Repair incorrect solution using a nearest correct solution </a:t>
            </a:r>
            <a:r>
              <a:rPr lang="en-US" sz="18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</a:t>
            </a:r>
            <a:r>
              <a:rPr lang="en-US" sz="1800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DeduceIt</a:t>
            </a:r>
            <a:r>
              <a:rPr lang="en-US" sz="18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18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Aiken et.al./UIST 2013]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Clustering for power-grading                                      </a:t>
            </a:r>
            <a:r>
              <a:rPr lang="en-US" sz="18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</a:t>
            </a:r>
            <a:r>
              <a:rPr lang="en-US" sz="1800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CodeWebs</a:t>
            </a:r>
            <a:r>
              <a:rPr lang="en-US" sz="18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/Nguyen et.al./WWW 2014]</a:t>
            </a: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Leverage large populations of students and teachers.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Peer-grading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8496" y="304800"/>
            <a:ext cx="8583176" cy="609600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Future Directions in Intelligent Tutoring Systems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066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082773"/>
            <a:ext cx="7772400" cy="5602749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Lecture 1: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Applications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DSLs </a:t>
            </a:r>
          </a:p>
          <a:p>
            <a:pPr marL="0" indent="0">
              <a:buNone/>
            </a:pP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Lecture 2: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Search Algorithm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Ambiguity Resolution</a:t>
            </a:r>
          </a:p>
          <a:p>
            <a:pPr lvl="1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Ranking</a:t>
            </a:r>
          </a:p>
          <a:p>
            <a:pPr lvl="1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User interaction models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Leveraging ML for improving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synthesis</a:t>
            </a:r>
          </a:p>
          <a:p>
            <a:pPr marL="0" indent="0">
              <a:buNone/>
            </a:pP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Lecture 3: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Hands-on session</a:t>
            </a:r>
          </a:p>
          <a:p>
            <a:pPr marL="0" indent="0">
              <a:buNone/>
            </a:pP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Lecture 4: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Miscellaneous related topics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Programming using Natural Language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Applications in computer-aided Education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Four Big Bets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Outline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674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9757" y="370288"/>
            <a:ext cx="9104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" panose="020F0502020204030204"/>
              </a:rPr>
              <a:t>The </a:t>
            </a:r>
            <a:r>
              <a:rPr lang="en-US" sz="2800" dirty="0" smtClean="0">
                <a:latin typeface="Calibri" panose="020F0502020204030204"/>
              </a:rPr>
              <a:t>Four </a:t>
            </a:r>
            <a:r>
              <a:rPr lang="en-US" sz="2800" dirty="0">
                <a:latin typeface="Calibri" panose="020F0502020204030204"/>
              </a:rPr>
              <a:t>Big </a:t>
            </a:r>
            <a:r>
              <a:rPr lang="en-US" sz="2800" dirty="0" smtClean="0">
                <a:latin typeface="Calibri" panose="020F0502020204030204"/>
              </a:rPr>
              <a:t>Bets</a:t>
            </a:r>
            <a:endParaRPr lang="en-US" sz="2800" dirty="0">
              <a:latin typeface="Calibri" panose="020F0502020204030204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73" y="1486304"/>
            <a:ext cx="2988580" cy="44107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3651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15" y="2542430"/>
            <a:ext cx="4270435" cy="349892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Bet #1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623515" y="1331844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Customer Connection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71678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Excel Help Forums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941" y="1342656"/>
            <a:ext cx="5117418" cy="14094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9" y="3336877"/>
            <a:ext cx="8039100" cy="982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2" y="1034949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9" y="4930009"/>
            <a:ext cx="5372100" cy="16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36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261" y="1026039"/>
            <a:ext cx="9186530" cy="5688435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Domain-specific language</a:t>
            </a:r>
          </a:p>
          <a:p>
            <a:pPr lvl="1"/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SyGuS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: parameterized DSL framework </a:t>
            </a:r>
            <a:r>
              <a:rPr lang="en-US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[Alur et.al., FMCAD ‘13</a:t>
            </a: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]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User-provided sketch </a:t>
            </a: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[Solar-Lezama, </a:t>
            </a:r>
            <a:r>
              <a:rPr lang="en-US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Phd</a:t>
            </a: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Thesis ‘08]</a:t>
            </a:r>
          </a:p>
          <a:p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Search methodology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Enumerative search </a:t>
            </a:r>
            <a:r>
              <a:rPr lang="en-US" sz="22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[Udupa et al; PLDI 2013]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Deductive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Constraint solving</a:t>
            </a:r>
            <a:endParaRPr lang="en-US" sz="2200" dirty="0" smtClean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Stochastic search </a:t>
            </a: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[Schkufza</a:t>
            </a:r>
            <a:r>
              <a:rPr lang="en-US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Sharma, </a:t>
            </a: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Aiken; CACM RH ’15]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Web/Repository based search</a:t>
            </a: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[Yahav et al, Swarat et al]</a:t>
            </a:r>
          </a:p>
          <a:p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Specification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Examples, Demonstrations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Dimensions in Program Synthesis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0535"/>
            <a:ext cx="902865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9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PPDP 2010; “Dimensions in Program Synthesis”; Gulwani</a:t>
            </a:r>
          </a:p>
        </p:txBody>
      </p:sp>
    </p:spTree>
    <p:extLst>
      <p:ext uri="{BB962C8B-B14F-4D97-AF65-F5344CB8AC3E}">
        <p14:creationId xmlns:p14="http://schemas.microsoft.com/office/powerpoint/2010/main" val="4150789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Bet #2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623515" y="1331844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Framework-based design and development</a:t>
            </a:r>
            <a:endParaRPr lang="en-US" kern="0" dirty="0"/>
          </a:p>
        </p:txBody>
      </p:sp>
      <p:grpSp>
        <p:nvGrpSpPr>
          <p:cNvPr id="10" name="Group 9"/>
          <p:cNvGrpSpPr/>
          <p:nvPr/>
        </p:nvGrpSpPr>
        <p:grpSpPr>
          <a:xfrm>
            <a:off x="3143250" y="2467152"/>
            <a:ext cx="2857500" cy="3983283"/>
            <a:chOff x="3143250" y="2467152"/>
            <a:chExt cx="2857500" cy="39832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3250" y="2467152"/>
              <a:ext cx="2857500" cy="345757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452731" y="5774574"/>
              <a:ext cx="1548019" cy="6758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24315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Bet #3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607613" y="1331844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Research &amp; Engineering: Better Together</a:t>
            </a:r>
            <a:endParaRPr lang="en-US" kern="0" dirty="0"/>
          </a:p>
        </p:txBody>
      </p:sp>
      <p:grpSp>
        <p:nvGrpSpPr>
          <p:cNvPr id="10" name="Group 9"/>
          <p:cNvGrpSpPr/>
          <p:nvPr/>
        </p:nvGrpSpPr>
        <p:grpSpPr>
          <a:xfrm>
            <a:off x="437322" y="2206487"/>
            <a:ext cx="8380675" cy="3430991"/>
            <a:chOff x="437322" y="2206487"/>
            <a:chExt cx="8380675" cy="34309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581" y="2206487"/>
              <a:ext cx="7338838" cy="271537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37322" y="4691273"/>
              <a:ext cx="8380675" cy="9462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92891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Accelerating innovation and its delivery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Content Placeholder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843" y="2929551"/>
            <a:ext cx="4488314" cy="39362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8087" y="1206002"/>
            <a:ext cx="862810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Engineering: Researchers follow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best engineering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practices with help from engineers on the team.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Team work: Researchers working synergistically towards a common mission.</a:t>
            </a:r>
          </a:p>
        </p:txBody>
      </p:sp>
    </p:spTree>
    <p:extLst>
      <p:ext uri="{BB962C8B-B14F-4D97-AF65-F5344CB8AC3E}">
        <p14:creationId xmlns:p14="http://schemas.microsoft.com/office/powerpoint/2010/main" val="1335471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035" y="1688293"/>
            <a:ext cx="1307363" cy="130736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37613" y="3111207"/>
            <a:ext cx="913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oge UI"/>
              </a:rPr>
              <a:t>Vu 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The PROSE Team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73982" y="2981101"/>
            <a:ext cx="1591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oge UI"/>
              </a:rPr>
              <a:t>Sumit Gulwani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510" y="1650836"/>
            <a:ext cx="1205526" cy="141257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153069" y="3013105"/>
            <a:ext cx="1538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oge UI"/>
              </a:rPr>
              <a:t>Daniel Perelman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47785" y="5684789"/>
            <a:ext cx="149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oge UI"/>
              </a:rPr>
              <a:t>Danny Simmons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395480" y="5746540"/>
            <a:ext cx="1819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oge UI"/>
              </a:rPr>
              <a:t>Mohammad Raza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73495" y="5700203"/>
            <a:ext cx="1427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latin typeface="Seoge UI"/>
              </a:rPr>
              <a:t>Abhishek 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latin typeface="Seoge UI"/>
              </a:rPr>
              <a:t>Udupa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292" y="4390044"/>
            <a:ext cx="1417926" cy="1366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539" y="4315795"/>
            <a:ext cx="1399870" cy="13998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1820" y="1665022"/>
            <a:ext cx="1223430" cy="1334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654" y="1693459"/>
            <a:ext cx="1227826" cy="128716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688753" y="3037441"/>
            <a:ext cx="1538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oge UI"/>
              </a:rPr>
              <a:t>Mark Plesko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278107" y="6564693"/>
            <a:ext cx="1905000" cy="381000"/>
          </a:xfrm>
        </p:spPr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28" y="4304693"/>
            <a:ext cx="1060415" cy="14138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854" y="4315795"/>
            <a:ext cx="973875" cy="1441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960934" y="5711405"/>
            <a:ext cx="1591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eoge UI"/>
              </a:rPr>
              <a:t>Gustavo Soares</a:t>
            </a:r>
            <a:endParaRPr lang="en-US" dirty="0">
              <a:latin typeface="Seoge U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91099" y="5675867"/>
            <a:ext cx="149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eoge UI"/>
              </a:rPr>
              <a:t>Ashish Tiwari</a:t>
            </a:r>
            <a:endParaRPr lang="en-US" dirty="0">
              <a:latin typeface="Seoge U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28119" y="2995216"/>
            <a:ext cx="138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eoge UI"/>
              </a:rPr>
              <a:t>Alan Leung</a:t>
            </a:r>
            <a:endParaRPr lang="en-US" dirty="0">
              <a:latin typeface="Seoge U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41392" y="2988769"/>
            <a:ext cx="1591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eoge UI"/>
              </a:rPr>
              <a:t>Kunal Pathak</a:t>
            </a:r>
            <a:endParaRPr lang="en-US" dirty="0">
              <a:latin typeface="Seoge UI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794" y="4352340"/>
            <a:ext cx="1239336" cy="142909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-114958" y="5703839"/>
            <a:ext cx="181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eoge UI"/>
              </a:rPr>
              <a:t>Arjun </a:t>
            </a:r>
            <a:r>
              <a:rPr lang="en-US" sz="1900" dirty="0" smtClean="0">
                <a:latin typeface="Seoge UI"/>
              </a:rPr>
              <a:t>Radhakrishna</a:t>
            </a:r>
            <a:endParaRPr lang="en-US" sz="1900" dirty="0">
              <a:latin typeface="Seoge UI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32" y="4340607"/>
            <a:ext cx="1042323" cy="14173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62" y="1662654"/>
            <a:ext cx="960949" cy="136177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2" y="4338099"/>
            <a:ext cx="1177480" cy="143380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518251" y="5711405"/>
            <a:ext cx="1116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eoge UI"/>
              </a:rPr>
              <a:t>Ivan     </a:t>
            </a:r>
            <a:r>
              <a:rPr lang="en-US" sz="1900" dirty="0" smtClean="0">
                <a:latin typeface="Seoge UI"/>
              </a:rPr>
              <a:t>Radicek</a:t>
            </a:r>
            <a:endParaRPr lang="en-US" sz="1900" dirty="0">
              <a:latin typeface="Seoge UI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82" y="1680629"/>
            <a:ext cx="1274808" cy="127480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-45623" y="2955437"/>
            <a:ext cx="1347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eoge UI"/>
              </a:rPr>
              <a:t>Titus Barik</a:t>
            </a:r>
            <a:endParaRPr lang="en-US" dirty="0">
              <a:latin typeface="Seoge U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022" y="1675405"/>
            <a:ext cx="1208755" cy="135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53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Bet #4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623515" y="1331844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Cross-disciplinary research</a:t>
            </a:r>
            <a:endParaRPr lang="en-US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52" y="2453421"/>
            <a:ext cx="4383856" cy="280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0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9816">
            <a:off x="4770577" y="1453525"/>
            <a:ext cx="530209" cy="3971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86">
            <a:off x="2299249" y="1454989"/>
            <a:ext cx="558402" cy="4182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5" y="1161821"/>
            <a:ext cx="2057825" cy="1727027"/>
          </a:xfrm>
          <a:prstGeom prst="rect">
            <a:avLst/>
          </a:prstGeom>
        </p:spPr>
      </p:pic>
      <p:sp>
        <p:nvSpPr>
          <p:cNvPr id="31" name="Arrow: Right 30"/>
          <p:cNvSpPr/>
          <p:nvPr/>
        </p:nvSpPr>
        <p:spPr>
          <a:xfrm>
            <a:off x="2025565" y="1887310"/>
            <a:ext cx="996259" cy="199739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309" y="1104696"/>
            <a:ext cx="771531" cy="18216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22" y="1084083"/>
            <a:ext cx="778675" cy="1814526"/>
          </a:xfrm>
          <a:prstGeom prst="rect">
            <a:avLst/>
          </a:prstGeom>
        </p:spPr>
      </p:pic>
      <p:sp>
        <p:nvSpPr>
          <p:cNvPr id="36" name="Arrow: Right 35"/>
          <p:cNvSpPr/>
          <p:nvPr/>
        </p:nvSpPr>
        <p:spPr>
          <a:xfrm>
            <a:off x="4570064" y="1903482"/>
            <a:ext cx="852033" cy="221030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8553" y="2926366"/>
            <a:ext cx="2643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Intelligent software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(e.g., PBE component)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6937" y="2987168"/>
            <a:ext cx="1298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Logical strategies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92313" y="2994863"/>
            <a:ext cx="1253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Creative heuristics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1522" y="2978388"/>
            <a:ext cx="974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Model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28165" y="2961552"/>
            <a:ext cx="125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Features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522283" y="3737327"/>
            <a:ext cx="1342667" cy="544087"/>
          </a:xfrm>
          <a:prstGeom prst="line">
            <a:avLst/>
          </a:prstGeom>
          <a:ln w="19050" cap="flat" cmpd="sng" algn="ctr">
            <a:solidFill>
              <a:srgbClr val="00964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986751" y="3500410"/>
            <a:ext cx="1406697" cy="754607"/>
          </a:xfrm>
          <a:prstGeom prst="line">
            <a:avLst/>
          </a:prstGeom>
          <a:ln w="19050" cap="flat" cmpd="sng" algn="ctr">
            <a:solidFill>
              <a:srgbClr val="00964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34182" y="4108335"/>
            <a:ext cx="246357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 be learned and maintained by ML-backed runtime</a:t>
            </a:r>
            <a:endParaRPr lang="en-US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93616" y="4315992"/>
            <a:ext cx="157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Written by </a:t>
            </a:r>
            <a:r>
              <a:rPr lang="en-US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developers</a:t>
            </a:r>
            <a:endParaRPr lang="en-US" dirty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Straight Arrow Connector 17"/>
          <p:cNvCxnSpPr>
            <a:stCxn id="15" idx="2"/>
            <a:endCxn id="11" idx="0"/>
          </p:cNvCxnSpPr>
          <p:nvPr/>
        </p:nvCxnSpPr>
        <p:spPr>
          <a:xfrm>
            <a:off x="7747046" y="3301554"/>
            <a:ext cx="18923" cy="8067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5499145" y="1217731"/>
            <a:ext cx="2962234" cy="1698095"/>
            <a:chOff x="7521577" y="1669181"/>
            <a:chExt cx="3949645" cy="2264127"/>
          </a:xfrm>
        </p:grpSpPr>
        <p:grpSp>
          <p:nvGrpSpPr>
            <p:cNvPr id="33" name="Group 32"/>
            <p:cNvGrpSpPr/>
            <p:nvPr/>
          </p:nvGrpSpPr>
          <p:grpSpPr>
            <a:xfrm>
              <a:off x="7521577" y="1669181"/>
              <a:ext cx="3949645" cy="2264127"/>
              <a:chOff x="1524517" y="1479471"/>
              <a:chExt cx="3949645" cy="2264127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24517" y="1479471"/>
                <a:ext cx="3949645" cy="2264127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055">
                <a:off x="3522069" y="1781057"/>
                <a:ext cx="1386532" cy="1438124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957">
                <a:off x="4988471" y="1938091"/>
                <a:ext cx="226693" cy="810597"/>
              </a:xfrm>
              <a:prstGeom prst="rect">
                <a:avLst/>
              </a:prstGeom>
            </p:spPr>
          </p:pic>
        </p:grpSp>
        <p:cxnSp>
          <p:nvCxnSpPr>
            <p:cNvPr id="29" name="Straight Connector 28"/>
            <p:cNvCxnSpPr/>
            <p:nvPr/>
          </p:nvCxnSpPr>
          <p:spPr>
            <a:xfrm>
              <a:off x="9031183" y="1687881"/>
              <a:ext cx="467620" cy="18890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AI=PL+ML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547" y="4897273"/>
            <a:ext cx="8885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Advantages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Better models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Less time to author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Online adaptation, personalization</a:t>
            </a: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Content Placeholder 4"/>
          <p:cNvSpPr txBox="1">
            <a:spLocks/>
          </p:cNvSpPr>
          <p:nvPr/>
        </p:nvSpPr>
        <p:spPr bwMode="auto">
          <a:xfrm>
            <a:off x="8553" y="6461776"/>
            <a:ext cx="85270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“Programming by </a:t>
            </a:r>
            <a:r>
              <a:rPr lang="en-US" sz="1600" i="1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Examples: PL meets ML</a:t>
            </a:r>
            <a:r>
              <a:rPr lang="en-US" sz="1600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”; Gulwani, Jain, Invited talk paper at APLAS 2017 </a:t>
            </a:r>
          </a:p>
        </p:txBody>
      </p:sp>
    </p:spTree>
    <p:extLst>
      <p:ext uri="{BB962C8B-B14F-4D97-AF65-F5344CB8AC3E}">
        <p14:creationId xmlns:p14="http://schemas.microsoft.com/office/powerpoint/2010/main" val="817960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613" y="916700"/>
            <a:ext cx="9042059" cy="567922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Bet #1: Customer connection </a:t>
            </a:r>
            <a:r>
              <a:rPr lang="en-US" sz="2200" dirty="0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(Data Wrangling, Code Migration)</a:t>
            </a:r>
          </a:p>
          <a:p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Identifies killer applications</a:t>
            </a:r>
          </a:p>
          <a:p>
            <a:r>
              <a:rPr lang="en-US" sz="22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Challenge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 Data collection</a:t>
            </a:r>
          </a:p>
          <a:p>
            <a:pPr marL="0" indent="0">
              <a:buNone/>
            </a:pP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Bet #2: Framework-based design and development </a:t>
            </a:r>
            <a:r>
              <a:rPr lang="en-US" sz="2200" dirty="0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(PROSE)</a:t>
            </a:r>
          </a:p>
          <a:p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Facilitates reuse, guides algorithmic thinking</a:t>
            </a:r>
          </a:p>
          <a:p>
            <a:r>
              <a:rPr lang="en-US" sz="22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Challenge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 Balance between specialization &amp; generalization</a:t>
            </a:r>
          </a:p>
          <a:p>
            <a:pPr marL="0" indent="0">
              <a:buNone/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Bet #3: Research &amp; Engineering---better together</a:t>
            </a:r>
          </a:p>
          <a:p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Accelerates innovation &amp; its delivery</a:t>
            </a:r>
          </a:p>
          <a:p>
            <a:r>
              <a:rPr lang="en-US" sz="22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Challenge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 Maintenance, end-to-end delivery</a:t>
            </a:r>
          </a:p>
          <a:p>
            <a:pPr marL="0" indent="0">
              <a:buNone/>
            </a:pPr>
            <a:endParaRPr lang="en-US" sz="2500" dirty="0" smtClean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Bet #4: Cross-disciplinary research </a:t>
            </a:r>
            <a:r>
              <a:rPr lang="en-US" sz="2200" dirty="0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(PL meets ML)</a:t>
            </a:r>
          </a:p>
          <a:p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Leads to novel ideas</a:t>
            </a:r>
          </a:p>
          <a:p>
            <a:r>
              <a:rPr lang="en-US" sz="22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Challenge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 Fitting into molds of framework and engineering rigor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Conclusion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5004" y="1263233"/>
            <a:ext cx="1428996" cy="117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7892458" y="2580102"/>
            <a:ext cx="1404094" cy="1767466"/>
            <a:chOff x="7731595" y="2297610"/>
            <a:chExt cx="1404094" cy="176746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1595" y="2297610"/>
              <a:ext cx="1154696" cy="139718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076152" y="3651608"/>
              <a:ext cx="1059537" cy="4134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78095" y="4238614"/>
            <a:ext cx="2230752" cy="1245882"/>
            <a:chOff x="6821753" y="4111023"/>
            <a:chExt cx="2230752" cy="12458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8483" y="4111023"/>
              <a:ext cx="2170100" cy="80293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821753" y="4836410"/>
              <a:ext cx="2230752" cy="5204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29" y="5421051"/>
            <a:ext cx="1611377" cy="10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58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985" y="957704"/>
            <a:ext cx="9029015" cy="5547999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Financial issues in pursuing graduate education?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Take a loan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Should I go for </a:t>
            </a:r>
            <a:r>
              <a:rPr lang="en-US" dirty="0" err="1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Phd</a:t>
            </a:r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or not?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Do you cherish freedom, travel, impact, intellectual company.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I need to have a problem definition before joining </a:t>
            </a:r>
            <a:r>
              <a:rPr lang="en-US" dirty="0" err="1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Phd</a:t>
            </a:r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need maturity about what you want to get out of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Phd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to measure impact?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Academic (top-tier conference publication, citations)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Practical (# of users, depth of engagement per user)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can I have impact with this technology?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An alternative style: Pick an impactful problem definition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first</a:t>
            </a:r>
            <a:endParaRPr lang="en-US" dirty="0" smtClean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Aren’t research jobs very limited?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Don’t depend on standard models.</a:t>
            </a:r>
          </a:p>
          <a:p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Any other advice you would give?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Q&amp;A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66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546"/>
            <a:ext cx="9029015" cy="5694974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Build connections</a:t>
            </a:r>
          </a:p>
          <a:p>
            <a:endParaRPr 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Develop communication skills</a:t>
            </a:r>
          </a:p>
          <a:p>
            <a:endParaRPr 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Think entrepreneurially</a:t>
            </a:r>
          </a:p>
          <a:p>
            <a:endParaRPr 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Take breadth courses</a:t>
            </a:r>
          </a:p>
          <a:p>
            <a:endParaRPr 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Cross-disciplinary collaboration</a:t>
            </a:r>
          </a:p>
          <a:p>
            <a:endParaRPr 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Learn engineering</a:t>
            </a:r>
          </a:p>
          <a:p>
            <a:endParaRPr 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Pass on the goodness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Any other advice you would give?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936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1143000"/>
            <a:ext cx="894198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Earlier literature:</a:t>
            </a:r>
          </a:p>
          <a:p>
            <a:r>
              <a:rPr lang="en-US" sz="2200" i="1" dirty="0">
                <a:latin typeface="Segoe UI" panose="020B0502040204020203" pitchFamily="34" charset="0"/>
                <a:cs typeface="Segoe UI" panose="020B0502040204020203" pitchFamily="34" charset="0"/>
              </a:rPr>
              <a:t>Version space algebra and its application to programming by demonstration; </a:t>
            </a:r>
            <a:r>
              <a:rPr lang="en-US" sz="22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[Lau</a:t>
            </a:r>
            <a:r>
              <a:rPr lang="en-US" sz="22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200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Domingos</a:t>
            </a:r>
            <a:r>
              <a:rPr lang="en-US" sz="22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2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Weld</a:t>
            </a:r>
            <a:r>
              <a:rPr lang="en-US" sz="22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sz="22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ICML 2000]</a:t>
            </a:r>
          </a:p>
          <a:p>
            <a:r>
              <a:rPr lang="en-US" sz="2200" i="1" dirty="0">
                <a:latin typeface="Segoe UI" panose="020B0502040204020203" pitchFamily="34" charset="0"/>
                <a:cs typeface="Segoe UI" panose="020B0502040204020203" pitchFamily="34" charset="0"/>
              </a:rPr>
              <a:t>Why PBD Systems Fail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: Lessons Learned for Usable AI. </a:t>
            </a:r>
            <a:endParaRPr lang="en-US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</a:t>
            </a:r>
            <a:r>
              <a:rPr lang="en-US" sz="22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[Lau, CHI 2008]</a:t>
            </a:r>
          </a:p>
          <a:p>
            <a:pPr marL="0" indent="0">
              <a:buNone/>
            </a:pP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Recent PL literature:</a:t>
            </a:r>
          </a:p>
          <a:p>
            <a:r>
              <a:rPr lang="en-US" sz="22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Type-and-example-directed program synthesis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  <a:r>
              <a:rPr lang="en-US" sz="22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</a:t>
            </a:r>
            <a:r>
              <a:rPr lang="en-US" sz="22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Osera</a:t>
            </a:r>
            <a:r>
              <a:rPr lang="en-US" sz="22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2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Zdancewic; PLDI 2015]</a:t>
            </a:r>
          </a:p>
          <a:p>
            <a:r>
              <a:rPr lang="en-US" sz="22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Synthesizing </a:t>
            </a:r>
            <a:r>
              <a:rPr lang="en-US" sz="2200" i="1" dirty="0">
                <a:latin typeface="Segoe UI" panose="020B0502040204020203" pitchFamily="34" charset="0"/>
                <a:cs typeface="Segoe UI" panose="020B0502040204020203" pitchFamily="34" charset="0"/>
              </a:rPr>
              <a:t>data </a:t>
            </a:r>
            <a:r>
              <a:rPr lang="en-US" sz="22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structure transformations </a:t>
            </a:r>
            <a:r>
              <a:rPr lang="en-US" sz="2200" i="1" dirty="0">
                <a:latin typeface="Segoe UI" panose="020B0502040204020203" pitchFamily="34" charset="0"/>
                <a:cs typeface="Segoe UI" panose="020B0502040204020203" pitchFamily="34" charset="0"/>
              </a:rPr>
              <a:t>from input-output </a:t>
            </a:r>
            <a:r>
              <a:rPr lang="en-US" sz="22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examples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[Feser</a:t>
            </a:r>
            <a:r>
              <a:rPr lang="en-US" sz="22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Chaudhuri, </a:t>
            </a:r>
            <a:r>
              <a:rPr lang="en-US" sz="22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Dillig; PLDI 2015]</a:t>
            </a:r>
          </a:p>
          <a:p>
            <a:r>
              <a:rPr lang="en-US" sz="22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Interactive Parser synthesis from example;</a:t>
            </a:r>
            <a:endParaRPr lang="en-US" sz="2200" i="1" dirty="0" smtClean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[Leung</a:t>
            </a:r>
            <a:r>
              <a:rPr lang="en-US" sz="22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200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Sarracino</a:t>
            </a:r>
            <a:r>
              <a:rPr lang="en-US" sz="22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2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Lerner; PLDI 2015]</a:t>
            </a:r>
            <a:endParaRPr lang="en-US" sz="22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Programming by Examples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544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261" y="919709"/>
            <a:ext cx="9186530" cy="5805396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Domain-specific language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User-provided sketch </a:t>
            </a: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[Solar-Lezama, </a:t>
            </a:r>
            <a:r>
              <a:rPr lang="en-US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Phd</a:t>
            </a: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Thesis ‘08]</a:t>
            </a:r>
          </a:p>
          <a:p>
            <a:pPr lvl="1"/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SyGuS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: parameterized DSL framework </a:t>
            </a: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[Alur et.al., FMCAD ‘13]</a:t>
            </a:r>
          </a:p>
          <a:p>
            <a:endParaRPr lang="en-US" sz="7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Search methodology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Deductive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Constraint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solving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Enumerative search </a:t>
            </a:r>
            <a:r>
              <a:rPr lang="en-US" sz="22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[Udupa et al; PLDI 2013]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Stochastic search </a:t>
            </a: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[Schkufza</a:t>
            </a:r>
            <a:r>
              <a:rPr lang="en-US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Sharma, </a:t>
            </a: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Aiken; CACM RH ’15] 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Web/Repository based search </a:t>
            </a:r>
            <a:r>
              <a:rPr lang="en-US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[Yahav et al, Swarat et al</a:t>
            </a: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]</a:t>
            </a:r>
          </a:p>
          <a:p>
            <a:endParaRPr lang="en-US" sz="7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Specification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Examples, Demonstrations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Logical specifications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Natural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language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Dimensions in Program Synthesis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14329"/>
            <a:ext cx="902865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9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PPDP 2010; “Dimensions in Program Synthesis”; Gulwani</a:t>
            </a:r>
          </a:p>
        </p:txBody>
      </p:sp>
    </p:spTree>
    <p:extLst>
      <p:ext uri="{BB962C8B-B14F-4D97-AF65-F5344CB8AC3E}">
        <p14:creationId xmlns:p14="http://schemas.microsoft.com/office/powerpoint/2010/main" val="2287591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4310" y="2562447"/>
            <a:ext cx="8834342" cy="35873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Synthesis Methodology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Similar to PBE, there is an underlying DSL &amp; ranking fn.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Candidate set of programs is produced using: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Rule based NLP engine identifies operators and likely relationships between them.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Type-based synthesis is used to complete partial programs.</a:t>
            </a:r>
            <a:endParaRPr lang="en-US" dirty="0" smtClean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 smtClean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296" y="304800"/>
            <a:ext cx="8988538" cy="609600"/>
          </a:xfrm>
        </p:spPr>
        <p:txBody>
          <a:bodyPr/>
          <a:lstStyle/>
          <a:p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SmartPhone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Programming using Natural Language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34827"/>
            <a:ext cx="93483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900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sz="1900" i="1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SmartSynth</a:t>
            </a:r>
            <a:r>
              <a:rPr lang="en-US" sz="19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Synthesizing Smartphone Automation Scripts from Natural </a:t>
            </a:r>
            <a:r>
              <a:rPr lang="en-US" sz="1900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Language”</a:t>
            </a:r>
            <a:r>
              <a:rPr lang="en-US" sz="19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en-US" sz="1900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MobiSys</a:t>
            </a:r>
            <a:r>
              <a:rPr lang="en-US" sz="19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2013, Le, Gulwani, Su</a:t>
            </a:r>
          </a:p>
        </p:txBody>
      </p:sp>
      <p:sp>
        <p:nvSpPr>
          <p:cNvPr id="6" name="Rectangle 5"/>
          <p:cNvSpPr/>
          <p:nvPr/>
        </p:nvSpPr>
        <p:spPr>
          <a:xfrm>
            <a:off x="193493" y="1076799"/>
            <a:ext cx="875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“When I receive a new SMS, if the phone is connected to my car’s </a:t>
            </a:r>
            <a:r>
              <a:rPr lang="en-US" sz="2400" dirty="0" err="1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bluetooth</a:t>
            </a:r>
            <a:r>
              <a:rPr lang="en-US" sz="2400" dirty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read the message content and reply to the sender ‘I am driving’.“</a:t>
            </a:r>
          </a:p>
        </p:txBody>
      </p:sp>
    </p:spTree>
    <p:extLst>
      <p:ext uri="{BB962C8B-B14F-4D97-AF65-F5344CB8AC3E}">
        <p14:creationId xmlns:p14="http://schemas.microsoft.com/office/powerpoint/2010/main" val="4240587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SmartSynth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TouchDevelop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Video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1" y="2767281"/>
            <a:ext cx="7417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Seoge UI"/>
              </a:rPr>
              <a:t>https://www.microsoft.com/en-us/research/video/programming-natural-language-smartphone-scripts</a:t>
            </a:r>
            <a:r>
              <a:rPr lang="en-US" dirty="0" smtClean="0">
                <a:solidFill>
                  <a:schemeClr val="accent2"/>
                </a:solidFill>
                <a:latin typeface="Seoge UI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9032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132" y="435928"/>
            <a:ext cx="10011505" cy="45401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0132" y="139560"/>
            <a:ext cx="9003868" cy="896685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Spreadsheet Programming using Natural Language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350422"/>
            <a:ext cx="9281270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2">
              <a:spcBef>
                <a:spcPts val="0"/>
              </a:spcBef>
            </a:pPr>
            <a:endParaRPr lang="en-US" sz="2400" dirty="0" smtClean="0"/>
          </a:p>
          <a:p>
            <a:pPr marL="0" lvl="2">
              <a:spcBef>
                <a:spcPts val="0"/>
              </a:spcBef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Challenge: Handle variability in English description</a:t>
            </a:r>
          </a:p>
          <a:p>
            <a:pPr marL="3429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sum the hours for the capitol hill location chefs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”</a:t>
            </a:r>
          </a:p>
          <a:p>
            <a:pPr marL="3429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total hours capitol hill chefs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”</a:t>
            </a:r>
          </a:p>
          <a:p>
            <a:pPr marL="3429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get the hours where title = chef that work at capitol hill &amp;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sum them up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”</a:t>
            </a:r>
          </a:p>
          <a:p>
            <a:pPr marL="3429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“sum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column 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where column C is 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chef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and A is capitol 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hill”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30" y="6149811"/>
            <a:ext cx="877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i="1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NLyze</a:t>
            </a:r>
            <a:r>
              <a:rPr lang="en-US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Interactive Programming by Natural Language </a:t>
            </a:r>
            <a:r>
              <a:rPr lang="en-US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</a:t>
            </a:r>
            <a:r>
              <a:rPr lang="en-US" i="1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SpreadSheet</a:t>
            </a:r>
            <a:r>
              <a:rPr lang="en-US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Analysis and </a:t>
            </a:r>
            <a:r>
              <a:rPr lang="en-US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Manipulation”</a:t>
            </a: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 SIGMOD 2014; Gulwani, Marron</a:t>
            </a:r>
            <a:endParaRPr lang="en-US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72140" y="928516"/>
            <a:ext cx="8399720" cy="0"/>
          </a:xfrm>
          <a:prstGeom prst="line">
            <a:avLst/>
          </a:prstGeom>
          <a:noFill/>
          <a:ln w="476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70093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54"/>
  <p:tag name="DEFAULTHEIGHT" val="200"/>
  <p:tag name="FIRSTSUMITG@PR10562AXNJXY5K9" val="3079"/>
  <p:tag name="FIRSTSUMITG@PWS13125SVWXY5K9" val="3113"/>
  <p:tag name="FIRSTSUMITG@YFGYMLOFUVWXY5M7" val="3493"/>
  <p:tag name="FIRSTSUMITG@OMKLSHNFUVWYY57I" val="4026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7|20.2|4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|2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7|20.2|42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137495</TotalTime>
  <Words>2486</Words>
  <Application>Microsoft Office PowerPoint</Application>
  <PresentationFormat>On-screen Show (4:3)</PresentationFormat>
  <Paragraphs>595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2" baseType="lpstr">
      <vt:lpstr>Cambria Math</vt:lpstr>
      <vt:lpstr>Arial</vt:lpstr>
      <vt:lpstr>Times New Roman</vt:lpstr>
      <vt:lpstr>Seoge UI</vt:lpstr>
      <vt:lpstr>Segoe UI</vt:lpstr>
      <vt:lpstr>Wingdings</vt:lpstr>
      <vt:lpstr>Bookman Old Style</vt:lpstr>
      <vt:lpstr>Calibri</vt:lpstr>
      <vt:lpstr>Comic Sans MS</vt:lpstr>
      <vt:lpstr>MT Extra</vt:lpstr>
      <vt:lpstr>Consolas</vt:lpstr>
      <vt:lpstr>Tahoma</vt:lpstr>
      <vt:lpstr>Default Design</vt:lpstr>
      <vt:lpstr>2_Default Design</vt:lpstr>
      <vt:lpstr>PowerPoint Presentation</vt:lpstr>
      <vt:lpstr>Q&amp;A</vt:lpstr>
      <vt:lpstr>Outline</vt:lpstr>
      <vt:lpstr>Dimensions in Program Synthesis</vt:lpstr>
      <vt:lpstr>Programming by Examples</vt:lpstr>
      <vt:lpstr>Dimensions in Program Synthesis</vt:lpstr>
      <vt:lpstr>SmartPhone Programming using Natural Language</vt:lpstr>
      <vt:lpstr>SmartSynth (TouchDevelop) Video</vt:lpstr>
      <vt:lpstr>Spreadsheet Programming using Natural Language</vt:lpstr>
      <vt:lpstr>Future Directions</vt:lpstr>
      <vt:lpstr>Predictive Program Synthesis</vt:lpstr>
      <vt:lpstr>Outline</vt:lpstr>
      <vt:lpstr>Intelligent Tutoring Systems</vt:lpstr>
      <vt:lpstr>Problem Generation</vt:lpstr>
      <vt:lpstr>Problem Generation: Addition Procedure</vt:lpstr>
      <vt:lpstr>Problem Generation</vt:lpstr>
      <vt:lpstr>Problem Generation: Algebra (Trigonometry)</vt:lpstr>
      <vt:lpstr>Problem Generation: Algebra (Limits)</vt:lpstr>
      <vt:lpstr>Problem Generation: Algebra (Determinant)</vt:lpstr>
      <vt:lpstr>Problem Generation: Sentence Completion</vt:lpstr>
      <vt:lpstr>Feedback Generation</vt:lpstr>
      <vt:lpstr>Feedback Generation</vt:lpstr>
      <vt:lpstr>Feedback Synthesis: Programming (Array Reverse)</vt:lpstr>
      <vt:lpstr>Some Results</vt:lpstr>
      <vt:lpstr>Feedback Generation</vt:lpstr>
      <vt:lpstr>Anagram Problem: Counting Strategy</vt:lpstr>
      <vt:lpstr>Anagram Problem: Sorting Strategy</vt:lpstr>
      <vt:lpstr>Different implementations: Counting strategy</vt:lpstr>
      <vt:lpstr>Different implementations: Sorting strategy</vt:lpstr>
      <vt:lpstr>Strategy-level Feedback Generation</vt:lpstr>
      <vt:lpstr>Some Results: Documentation of teacher effort</vt:lpstr>
      <vt:lpstr>Feedback Generation</vt:lpstr>
      <vt:lpstr>Feedback Synthesis: Finite State Automata</vt:lpstr>
      <vt:lpstr>Some Results</vt:lpstr>
      <vt:lpstr>Future Directions in Intelligent Tutoring Systems</vt:lpstr>
      <vt:lpstr>Outline</vt:lpstr>
      <vt:lpstr>PowerPoint Presentation</vt:lpstr>
      <vt:lpstr>Bet #1</vt:lpstr>
      <vt:lpstr>Excel Help Forums</vt:lpstr>
      <vt:lpstr>Bet #2</vt:lpstr>
      <vt:lpstr>Bet #3</vt:lpstr>
      <vt:lpstr>Accelerating innovation and its delivery</vt:lpstr>
      <vt:lpstr>The PROSE Team</vt:lpstr>
      <vt:lpstr>Bet #4</vt:lpstr>
      <vt:lpstr>AI=PL+ML</vt:lpstr>
      <vt:lpstr>Conclusion</vt:lpstr>
      <vt:lpstr>Q&amp;A</vt:lpstr>
      <vt:lpstr>Any other advice you would give?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Sumit Gulwani</dc:creator>
  <cp:lastModifiedBy>Sumit Gulwani</cp:lastModifiedBy>
  <cp:revision>7161</cp:revision>
  <cp:lastPrinted>2011-01-25T02:43:07Z</cp:lastPrinted>
  <dcterms:created xsi:type="dcterms:W3CDTF">1601-01-01T00:00:00Z</dcterms:created>
  <dcterms:modified xsi:type="dcterms:W3CDTF">2017-12-16T08:28:04Z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Ref">
    <vt:lpwstr>https://api.informationprotection.azure.com/api/72f988bf-86f1-41af-91ab-2d7cd011db47</vt:lpwstr>
  </property>
  <property fmtid="{D5CDD505-2E9C-101B-9397-08002B2CF9AE}" pid="5" name="MSIP_Label_f42aa342-8706-4288-bd11-ebb85995028c_SetBy">
    <vt:lpwstr>sumitg@microsoft.com</vt:lpwstr>
  </property>
  <property fmtid="{D5CDD505-2E9C-101B-9397-08002B2CF9AE}" pid="6" name="MSIP_Label_f42aa342-8706-4288-bd11-ebb85995028c_SetDate">
    <vt:lpwstr>2017-06-10T17:49:16.6410668-07:00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