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41" r:id="rId3"/>
    <p:sldId id="365" r:id="rId4"/>
    <p:sldId id="367" r:id="rId5"/>
    <p:sldId id="368" r:id="rId6"/>
    <p:sldId id="370" r:id="rId7"/>
    <p:sldId id="369" r:id="rId8"/>
    <p:sldId id="257" r:id="rId9"/>
    <p:sldId id="383" r:id="rId10"/>
    <p:sldId id="384" r:id="rId11"/>
    <p:sldId id="344" r:id="rId12"/>
    <p:sldId id="263" r:id="rId13"/>
    <p:sldId id="342" r:id="rId14"/>
    <p:sldId id="34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6" r:id="rId23"/>
    <p:sldId id="277" r:id="rId24"/>
    <p:sldId id="319" r:id="rId25"/>
    <p:sldId id="371" r:id="rId26"/>
    <p:sldId id="372" r:id="rId27"/>
    <p:sldId id="381" r:id="rId28"/>
    <p:sldId id="268" r:id="rId29"/>
    <p:sldId id="275" r:id="rId30"/>
    <p:sldId id="272" r:id="rId31"/>
    <p:sldId id="273" r:id="rId32"/>
    <p:sldId id="274" r:id="rId33"/>
    <p:sldId id="378" r:id="rId34"/>
    <p:sldId id="279" r:id="rId35"/>
    <p:sldId id="278" r:id="rId36"/>
    <p:sldId id="373" r:id="rId37"/>
    <p:sldId id="282" r:id="rId38"/>
    <p:sldId id="374" r:id="rId39"/>
    <p:sldId id="280" r:id="rId40"/>
    <p:sldId id="281" r:id="rId41"/>
    <p:sldId id="285" r:id="rId42"/>
    <p:sldId id="286" r:id="rId43"/>
    <p:sldId id="287" r:id="rId44"/>
    <p:sldId id="288" r:id="rId45"/>
    <p:sldId id="379" r:id="rId46"/>
    <p:sldId id="375" r:id="rId47"/>
    <p:sldId id="376" r:id="rId48"/>
    <p:sldId id="382" r:id="rId49"/>
    <p:sldId id="377" r:id="rId50"/>
    <p:sldId id="380" r:id="rId51"/>
    <p:sldId id="290" r:id="rId52"/>
    <p:sldId id="317" r:id="rId53"/>
    <p:sldId id="318" r:id="rId54"/>
    <p:sldId id="291" r:id="rId55"/>
    <p:sldId id="292" r:id="rId56"/>
    <p:sldId id="293" r:id="rId57"/>
    <p:sldId id="289" r:id="rId58"/>
    <p:sldId id="295" r:id="rId59"/>
    <p:sldId id="296" r:id="rId60"/>
    <p:sldId id="294" r:id="rId61"/>
    <p:sldId id="297" r:id="rId62"/>
    <p:sldId id="298" r:id="rId63"/>
    <p:sldId id="301" r:id="rId64"/>
    <p:sldId id="302" r:id="rId65"/>
    <p:sldId id="299" r:id="rId66"/>
    <p:sldId id="300" r:id="rId67"/>
    <p:sldId id="258" r:id="rId68"/>
    <p:sldId id="262" r:id="rId69"/>
    <p:sldId id="259" r:id="rId70"/>
    <p:sldId id="362" r:id="rId71"/>
    <p:sldId id="260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E57"/>
    <a:srgbClr val="3AC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994D0-902F-4701-85A7-F1929A0E1FEE}" v="237" dt="2018-07-02T14:15:58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ota Tomioka" userId="79b1c378-00d8-4600-9bda-cb9e44b855c6" providerId="ADAL" clId="{282994D0-902F-4701-85A7-F1929A0E1FEE}"/>
    <pc:docChg chg="custSel addSld modSld">
      <pc:chgData name="Ryota Tomioka" userId="79b1c378-00d8-4600-9bda-cb9e44b855c6" providerId="ADAL" clId="{282994D0-902F-4701-85A7-F1929A0E1FEE}" dt="2018-07-02T14:15:58.242" v="236" actId="20577"/>
      <pc:docMkLst>
        <pc:docMk/>
      </pc:docMkLst>
      <pc:sldChg chg="addSp modSp">
        <pc:chgData name="Ryota Tomioka" userId="79b1c378-00d8-4600-9bda-cb9e44b855c6" providerId="ADAL" clId="{282994D0-902F-4701-85A7-F1929A0E1FEE}" dt="2018-07-02T14:12:48.126" v="36" actId="1076"/>
        <pc:sldMkLst>
          <pc:docMk/>
          <pc:sldMk cId="230828888" sldId="256"/>
        </pc:sldMkLst>
        <pc:spChg chg="add mod ord">
          <ac:chgData name="Ryota Tomioka" userId="79b1c378-00d8-4600-9bda-cb9e44b855c6" providerId="ADAL" clId="{282994D0-902F-4701-85A7-F1929A0E1FEE}" dt="2018-07-02T14:12:45.728" v="35" actId="164"/>
          <ac:spMkLst>
            <pc:docMk/>
            <pc:sldMk cId="230828888" sldId="256"/>
            <ac:spMk id="4" creationId="{99C9D6FB-D44E-4F30-8B00-1F8B7183BF61}"/>
          </ac:spMkLst>
        </pc:spChg>
        <pc:spChg chg="add mod">
          <ac:chgData name="Ryota Tomioka" userId="79b1c378-00d8-4600-9bda-cb9e44b855c6" providerId="ADAL" clId="{282994D0-902F-4701-85A7-F1929A0E1FEE}" dt="2018-07-02T14:12:45.728" v="35" actId="164"/>
          <ac:spMkLst>
            <pc:docMk/>
            <pc:sldMk cId="230828888" sldId="256"/>
            <ac:spMk id="5" creationId="{5E9826E0-871F-4A40-9AB8-E15E09299398}"/>
          </ac:spMkLst>
        </pc:spChg>
        <pc:grpChg chg="add mod">
          <ac:chgData name="Ryota Tomioka" userId="79b1c378-00d8-4600-9bda-cb9e44b855c6" providerId="ADAL" clId="{282994D0-902F-4701-85A7-F1929A0E1FEE}" dt="2018-07-02T14:12:48.126" v="36" actId="1076"/>
          <ac:grpSpMkLst>
            <pc:docMk/>
            <pc:sldMk cId="230828888" sldId="256"/>
            <ac:grpSpMk id="6" creationId="{A713C389-9BF4-4AAD-8A07-3CB978B81937}"/>
          </ac:grpSpMkLst>
        </pc:grpChg>
      </pc:sldChg>
      <pc:sldChg chg="modSp">
        <pc:chgData name="Ryota Tomioka" userId="79b1c378-00d8-4600-9bda-cb9e44b855c6" providerId="ADAL" clId="{282994D0-902F-4701-85A7-F1929A0E1FEE}" dt="2018-07-02T14:14:35.663" v="86" actId="20577"/>
        <pc:sldMkLst>
          <pc:docMk/>
          <pc:sldMk cId="3727555053" sldId="341"/>
        </pc:sldMkLst>
        <pc:spChg chg="mod">
          <ac:chgData name="Ryota Tomioka" userId="79b1c378-00d8-4600-9bda-cb9e44b855c6" providerId="ADAL" clId="{282994D0-902F-4701-85A7-F1929A0E1FEE}" dt="2018-07-02T14:14:35.663" v="86" actId="20577"/>
          <ac:spMkLst>
            <pc:docMk/>
            <pc:sldMk cId="3727555053" sldId="341"/>
            <ac:spMk id="3" creationId="{51D839D4-67D5-4334-853B-874066FF9581}"/>
          </ac:spMkLst>
        </pc:spChg>
      </pc:sldChg>
      <pc:sldChg chg="modSp">
        <pc:chgData name="Ryota Tomioka" userId="79b1c378-00d8-4600-9bda-cb9e44b855c6" providerId="ADAL" clId="{282994D0-902F-4701-85A7-F1929A0E1FEE}" dt="2018-07-02T14:15:58.242" v="236" actId="20577"/>
        <pc:sldMkLst>
          <pc:docMk/>
          <pc:sldMk cId="2474584107" sldId="380"/>
        </pc:sldMkLst>
        <pc:spChg chg="mod">
          <ac:chgData name="Ryota Tomioka" userId="79b1c378-00d8-4600-9bda-cb9e44b855c6" providerId="ADAL" clId="{282994D0-902F-4701-85A7-F1929A0E1FEE}" dt="2018-07-02T14:15:58.242" v="236" actId="20577"/>
          <ac:spMkLst>
            <pc:docMk/>
            <pc:sldMk cId="2474584107" sldId="380"/>
            <ac:spMk id="3" creationId="{B727231E-935E-4C65-A8A9-A9EF5B32948C}"/>
          </ac:spMkLst>
        </pc:spChg>
      </pc:sldChg>
      <pc:sldChg chg="add">
        <pc:chgData name="Ryota Tomioka" userId="79b1c378-00d8-4600-9bda-cb9e44b855c6" providerId="ADAL" clId="{282994D0-902F-4701-85A7-F1929A0E1FEE}" dt="2018-07-02T14:13:59.361" v="37"/>
        <pc:sldMkLst>
          <pc:docMk/>
          <pc:sldMk cId="2718323811" sldId="383"/>
        </pc:sldMkLst>
      </pc:sldChg>
      <pc:sldChg chg="add">
        <pc:chgData name="Ryota Tomioka" userId="79b1c378-00d8-4600-9bda-cb9e44b855c6" providerId="ADAL" clId="{282994D0-902F-4701-85A7-F1929A0E1FEE}" dt="2018-07-02T14:13:59.361" v="37"/>
        <pc:sldMkLst>
          <pc:docMk/>
          <pc:sldMk cId="942228515" sldId="38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19:46:27.042"/>
    </inkml:context>
    <inkml:brush xml:id="br0">
      <inkml:brushProperty name="width" value="0.15875" units="cm"/>
      <inkml:brushProperty name="height" value="0.15875" units="cm"/>
      <inkml:brushProperty name="color" value="#4472C4"/>
    </inkml:brush>
  </inkml:definitions>
  <inkml:trace contextRef="#ctx0" brushRef="#br0">9051 10961 3584,'0'32'1408,"0"-17"-768,17 1-768,-17 0 256,17-16 0,0 31 64,-1-31 128,18 31 128,0 0 32,-1 1 0,1-1-32,0 16-32,-1-16-224,1 16 0,16 16 32,1-16-192,0 16 0,-1-16-32,1 16 0,-1-1 128,1 17 160,-1-17 128,17 1 64,-16-16-352,0 16-32,-1 15-96,1-31 64,-1 16-96,17-1 0,1 1-32,-18 0 0,18 15 0,-1-15-64,17 0 96,-16 15 0,-1 0 32,0 1 0,1-1 64,-1 0 32,1 1-192,-1-17 0,0 17 96,0-1 64,-16 0 192,17 1 96,-1 15-128,0 0-64,1 0-64,-18 0-96,0 16-64,1-17 32,17 1-32,-1 1-64,0-1 96,1 0 64,-1 0-64,17 15-64,-16 1 64,-1 0 0,0 0 96,17-1 32,1 16-32,-18-15 32,34 31-128,-17 0 0,17-16-32,-17-15 0,1 16 0,16-1 0,-17-15 0,17-16 0,-17 15 64,17 1 64,0-16-96,-17 0 0,1 0 32,16 0 64,0 0-32,-17-15-32,17 15 32,-17-16-32,34-15-96,-34 15 64,1-15 32,15 15 64,2-15-32,-18 0 64,0-1-64,17 17-32,0-1 32,-16-16-32,-1 17 0,17-32 0,0 31 0,-17-31 0,0 1-160,17-1-32,0-16 0,-17 0 128,1 16 32,16-16 32,-17 1 64,0 15 32,0-16-32,17 16-64,-16-16 32,16 1 32,-1-17-192,19-15 32,-18-15 32,0-1 32,16 0-128,-15 1 32,-1-1 64,0-15 32,0 15-64,0 0 64,0 1 32,0-1 64,17-15-96,-17-1-64,0-15 64,17-15 0,-1 15-64,-15 0 64,16-32-32,-18 1 0,1 15 0,1 0 0,-1 1 0,0-16-64,0-1 160,0 17 32,0-17 0,17-15-64,-34 0-64,17 16-32,0-16 128,-17 0 32,0 0-96,17-16-32,1 0 32,-18 1 0,0-1 32,17 0 0,0 0-96,-17-15 0,1 0 128,-1 0 96,17-17-96,-17 1-96,0 16 96,17-16 32,-17-16-96,0 16-32,-16-15 32,16 14 0,0-14-64,1-1 64,-1-15 32,0 15 0,0-16 0,0 1 0,-16 15 0,-1 1 0,0 15 64,-16-16 32,17 0-192,-1 0 0,0 17 32,-16-33 32,16 16-64,-17-15 64,1 15-32,0 1 0,-1 15-96,1 0 32,-18 15 64,1 1 32,-17 15-64,16-15 0,-16 15 192,0 16 160,0-16-288,0 16-96,0 0-32,-1 0 32,1 0-32,-17 0 32,17 31 96,-17 1 0,0 15-64,-17 15 64,17 1-128,-17 0 32,17 15-512,-16-15-1248,-1 15-416,0-31 960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2:40:5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19981 20017 2176,'-15'0'864,"15"0"-448,0 16-768,0-16 64,0 0-576,-15 0-192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2:41:27.760"/>
    </inkml:context>
    <inkml:brush xml:id="br0">
      <inkml:brushProperty name="width" value="0.15875" units="cm"/>
      <inkml:brushProperty name="height" value="0.15875" units="cm"/>
      <inkml:brushProperty name="color" value="#7030A0"/>
    </inkml:brush>
  </inkml:definitions>
  <inkml:trace contextRef="#ctx0" brushRef="#br0">19917 19754 2816,'0'0'1120,"15"0"-576,-15 0-64,0 0 480,0 0-512,0 0-160,0 0-192,0 0 0,0 0-64,0 0 128,0 0 128,0 0-160,0 0 0,0 0 0,0 0 0,0 0 128,0 0 96,0 0 224,0 0 96,0 0-64,0 0 32,0 0-224,0 0 0,0 0-128,0 0 0,15 0-96,-15 0-32,0 0-96,0 0 32,0 0-128,15 0 0,-15 0 96,14 0 96,-14 0-64,0 0 0,15 0 160,0 0 96,-15 0-64,15 0 64,0 0-192,-1 0-96,2-15-32,-1 15 32,14 0-32,-14 0-32,15 0 32,-15 0-32,-1 0 0,16 0 0,-15 0 64,0 0 96,15 0 128,-15 0 64,-1 0-96,1 0-96,15 0-64,-15 0 0,0 0-64,0 0-32,14 0 32,1 0-128,-15 0 160,15 0 0,-15 0-1,15 0-63,-16 0 160,16 0 128,-15 0-96,14 0-32,2 0-64,-17 0 0,16 0-64,0 0-32,-1 0 32,-14 0-32,15 0 192,0 0-96,-15 0-32,14 0 32,1 0 64,0 0-128,-15 0-32,15 0 128,-1 0 64,16 0 0,-15 0-32,0 0 32,-16 0-96,16 0-64,-15 0 0,14 0-32,-14 0 64,15 0 32,-15 0-32,15 0-64,-15 0 96,14 0 0,-14 0-32,15 0 32,0 0 0,0 0 32,-1 0-64,-14 0 32,0 0-128,15 0 0,-15 0 32,0 0 0,0 0 64,-1 0 32,1 0-32,15 0-64,-15 0-64,-1 0 32,17 0 32,-2 0 0,-14 0 64,15 0 32,-15-15-128,14 15-32,-14 0 32,15 0 0,-15 0 32,15 0 0,-16 0 0,1 0 64,15 0-96,-15 0 0,15 0 32,-15-14 0,29 14 0,-29 0 64,15 0-96,-15 0 0,15 0 32,-16 0 0,1 0 0,15 0 0,-15 0 0,14 0 64,-13 0-96,-2 0 0,1 0 32,15 0 64,-15-16-32,0 16-32,14 16-64,1-16 32,-15 0 32,0 0 0,0 0 0,0 0 64,14-16-32,-14 32-32,0-16-64,0 0 32,0 0 32,0-16 0,0 32 0,-1-16 0,1-16 64,0 16 96,0 16-128,0-16-32,0 0-64,15 0-64,-15 0 96,-1 0 0,16 0 32,-15 0 64,0-16 32,-1 16 32,1 0-160,0 16-32,0-16-64,0 0 96,0 0 0,0-16 32,0 1 0,0 15 0,-1-14 0,16-1 0,-15 15 0,15-15 0,0 0 0,-1 15 64,1-15 32,-15 15-128,0-15 32,15 15 0,-15 0 0,14-14-96,-14 14 64,0 0 32,0 0 64,15-15-96,-15 15 0,-1 0 32,1 0 0,15-15-96,0 15 64,-16 0-32,1-15 0,0 15 64,15 0 0,-15-15 0,0 15 0,0-15 0,-1 15 64,1 0-96,0-15 0,0 15 32,0 0 64,0-15-96,0 15-64,-15 0 64,29-14 64,1 14 0,-15-15-32,15 15 96,-15-15-128,0 15-64,0 0 128,-1-15 32,16 15-96,-15 0 32,-15-15-64,15 15 0,-1 0 64,1-15 64,0 15-32,0 0 64,0-15-128,0 0 0,0 0 32,0 1 0,0-1-96,-1 0 64,1 15 96,0-15 32,15 15-192,-30-15 0,15 1 32,0 14 32,14 0 96,-14-15 96,0 15-224,0-15 0,0 15 64,-15-15 64,15 15-96,0-15-32,0 15 96,0-15 32,-1 15-96,1-15 32,0 15 0,15-15 0,-16 15-96,17-15 64,-2 15 32,-14-14 64,0 14-32,15-15 64,-16 15-64,1 0-32,0-15-64,0-15 32,0 30 96,0-15 32,0 0-32,0-14-64,-1 14-64,1 0-32,15 15-32,-15-15 96,0 0 0,0 15 96,0-15-96,14 15 0,-14-14 96,0-1 32,0 15-128,0-15-32,0 0 32,0 0 0,-15 15 32,15-15 0,-1 0 0,1 0 0,0 15 0,0-14 64,0-1-32,-1 15 64,-14-15-128,31 0-64,-31 0 128,29 0-32,-29 0 0,30-14-64,-15 14-32,0 0 64,-1 0 64,1 0-64,0 15 0,0-15 32,0 1 64,0 14-96,-15-15 0,15 0 32,0 15 64,-1-15-32,1 15-32,-15-15-64,15 15 32,0-15 32,15 0 0,-15 15-96,-15-15 64,15 15 96,14-14 32,-14-1-32,15 0-64,-15 0 32,0 0-32,15 0-96,-16 0 64,1 0 32,0 0 0,0 1 64,0-1-32,-1 15-32,16-15-64,-15 15 32,0-15 32,15 0 0,0 15 0,-1-14 0,-14-1 128,15-1 64,-15 2-224,0 14-128,14-15 96,-14 0 0,15 15 64,-15-15 0,15 15 0,-15-15 0,14 15 0,-14-15 0,15 15 0,-15-14 0,15-1 0,-1 0 64,1 15-32,0-15-32,-15 0 32,-1 0-32,1 15 0,0-15 64,15 15-192,-15-15 32,15 15 32,-16-14 96,1 14 0,15-15 64,0 15-64,0-15-32,-1 15-64,-14-15 32,15 15 32,-15-15 0,15 15 0,-15 0 0,-1 0 0,1-15 0,15 15-96,-15 0 64,-1 0 32,1-14 0,15 14 0,0 0 64,0 0-96,-15 0 0,14 0 32,-14 0 0,15-16 0,-15 16 64,0 0-96,0 0-64,-1 0 64,-14 0 64,30 0-64,-30 0 0,30-15 32,-15 15 64,0 0-32,15 0-32,-1 0 32,1-14-32,-15 14 64,0 0-96,15 0 0,-16 0 32,1 0 64,15 0-32,-15 0 64,-1 0-128,1 0 0,0-15 32,15 15 0,-15 0 0,0 0 64,0 0-32,14 0-32,-29 0 32,15-15-32,0 15 64,15 0 32,-30 0-32,15 0-64,0 0 32,0 0-32,-1 0 0,1 0 0,0 0 0,0 0 64,0 0-32,15-15-32,-15 15 32,0 0-32,-1 0 0,1 0 0,0 0 128,0 0 64,14 0-160,2 0 0,-17 0 32,16 0-32,0 0-32,-15 0 32,14 0-32,-14 0 0,0 0 64,0 0-96,0 0-64,15 0 64,-16 0 64,1 0 0,0 0 64,0 0-64,15 0-32,-15 0 32,0-15 32,14 15-32,-29 0 64,30 0-128,-30 0-64,15 0 64,0 0 64,0 0 0,0 0 64,0 0-128,-1 0 0,1 0 96,-15-14 32,15 14-32,0 0-64,0-15 96,-1 15-128,1-15 0,15 15 32,-15 0-96,15 0 64,0-15 32,-16 15 0,1 0 0,0 0 0,0 0 0,0 0 0,0 0-96,0 0 64,0 0 32,-15 0 0,14 0 0,1 0 0,0 0 0,0 0 0,0 0-96,0 0 64,0 0 32,0 0 64,0 0-32,-1 0 64,1 0-64,15 0-32,-15 0-64,-1 0 32,2 0 32,-1 0 64,-1 15-32,1-30 64,0 30-128,0-15 0,-15 15 32,15-30 0,0 15-96,-15-15 64,14 15 32,1 0 64,0 0-32,0 0-32,-15 0 32,15 0-32,0 0 0,0 0 0,0 0-96,14 0 64,1 0 32,0 0 0,-15 0 64,0 0-32,14 0-32,-14 0 32,0 0-32,0 15 0,0-15 0,0 0 0,0 0 64,0 0-96,-1 0 0,1 0 32,0 0 64,0 0-32,0 0-32,-1 0 32,1 0-32,-15 0-96,16 0 0,-2 0 128,16 0 32,-15 0 0,0 0-64,0-15 96,-1 15-128,1 0-64,0 0 64,-15 0 64,15 0 0,0 0-32,0 15-128,0 0 0,-15-30 64,15 15 32,-1 0 96,1 0 96,0 0-224,0 0 64,15 15 32,0-15 0,-16 15 64,1-15-128,0 0 0,0-15 32,0 15 0,0 0-96,0-15 64,0 15 32,-15 0 64,15 0-32,-1 0 64,1 0-128,0 0-64,0 0 64,0 0 64,-15 0 0,14 0-32,1 0-64,0 0 32,0 0 32,0 0 0,15 0 0,-15 0 0,0-15 0,-1 15 0,1 0 64,0 0-96,-15 0 0,30 0 32,-30 0 0,15 0-96,0 0 64,0 0 96,-1 0-32,1 0-32,-15 0 32,15 0 32,-15 15-32,15-15-32,0 0 32,-15 0-32,15-15 0,0 15 0,15 0 0,-16 0-96,1 0 64,0 0 32,0 0 0,0 0 0,-1 0 0,2 0-96,-16 0 64,15 0 160,-1 0-64,1 0-32,0 0-96,-15 0-32,15 0 128,-15 0 32,15 0-96,-15 0 32,0 0 0,15 0 64,-15 0-96,14 0 0,-14 0-32,15 0 0,-15 0 64,15 0 0,0 0 0,-15 0 0,15 0 0,-15 0 0,0 0 0,15 0 0,-15 0 0,15 0 0,-15 0 0,0 0 64,0 0-32,15 0-32,-15 0-64,0 0 32,14 0-128,-14 15 32,15-15 0,0 0-96,0 0 0,0 15-32,0-15 64,0 15 64,0-15-32,-1 0 128,-14 0-224,15-15-608,-15 15-256,0-15-1759,0 15-769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2:41:2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19977 20017 2176,'-13'0'864,"13"0"-448,0 15-768,0-15 64,0 0-576,-13 0-192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1:44:5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13760 9016 3840,'-16'0'1472,"16"18"-768,-18-18-608,18 0 320,0 16-128,0-16 0,0 0 32,0 0 128,0 0-256,-16 0 192,16 0 96,0 0 128,0 0 96,0 0-32,0 0 64,0 0-352,0 0-128,0 0-96,0 0-32,0 0 64,0-16 32,0 16 160,0-18 160,0 2-96,0 16 64,0-17-224,16 0-96,-16 1-32,18-2 32,-18 2-96,16-18-64,1 18-96,0-2 32,-1-15 96,18-1 32,0 17 32,0-17 64,16 1-96,0 16 0,18-17-96,16 18-96,0-18 64,17 34 64,0-34 0,0 18-32,34-1 32,-18-17 31,18 34-94,-1-17-1,1 1-32,0 32 0,-1-16 64,-16 17 64,16-17-32,1 17 63,-34 17-126,17-18-1,-34 2 32,16-2 0,-16-16 63,-16 17 33,0 0 160,-2-17 96,-15 0-128,-18 0-64,1 0-64,0 0-96,0 0 32,-18 0-32,1 0 128,-17 16 64,17-16-160,-17 0-64,17 0 0,-17-16 64,17 16 0,-1 0-32,2 0 32,-18 0 32,16 0 32,-16 0 32,0 0 64,17 0 32,-17 0-256,0 0-32,0 0 64,17 0 128,-1 0-32,-16 0-64,18-17 0,-18 17 32,16 0-32,-16 0-32,0 0 224,0 0 96,0 0-160,0 0-32,0 0-64,0 0-64,0 0 32,0-17-32,0 17 0,0 0 0,0 0 0,0 0 64,0-16 32,-16 16 32,-2-18 0,2 2 0,-1 16 0,0-17-64,1 0-64,-18-17 32,17 0 32,0 1-96,0 16-64,-16-17 64,16 1 64,-17 16 0,1 1 64,-1-18-128,17 34 0,-16-17-32,15 0-64,2 17 0,-1 0 96,17 0-64,-17 0 32,17 0 0,0 0 0,0 17 64,17 0 64,0-17-32,-1 16-32,2 2 32,-2-2-32,18 18-96,0 0 64,-1-18 32,1 18 0,16 0-96,-16-1 64,17 1 32,-18-17 0,0-1 0,1 2 64,-17-2 32,16-16 96,-33 17-32,18-17 0,-2 17-96,-16-17 32,-16 0 0,16 0 32,-18 0-224,18 16 0,-16-16 32,16 18 96,-17-18 0,0 16-32,1-16 32,16 17-32,0-17 0,-18 0 0,18 0 0,0 0 64,-16 0-96,16 0-64,0 17 64,-17-1 64,0-16 0,1 18 64,-2-2 0,2 1 32,-1 0-160,-17 0 32,17 0-64,1-1 0,-1 2-352,-17-2-160,17-16-256,-17 17-32,1 0-320,16-1-63,-17-16-1313,1 18-576,16-2-448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1:44:3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13240 9773 2560,'-34'17'1056,"34"-17"-576,0 34-512,0-34 160,-17 16-192,17-16 32,0 0 96,0 0 32,0 0 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1:45:0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13424 11120 1536,'0'0'608,"0"0"-320,0 0-192,0 0 128,0 0 32,-17 0 0,17 0 224,0 0 128,0 0 352,0 0 160,0 0 192,0 0 128,17 0-352,-17 0-160,0-17-544,17 17-32,-17-17 64,17 17-96,-17-16 0,17 16-64,-17-17 0,16 0 128,1 0 160,17 0-160,-1-16-64,1 16-32,0-17-32,-1 1-128,1-1-96,0 0 64,16 17 0,1 1 32,16-18 0,17 17 0,17 0-1,0 1 65,0 16 32,17-17-96,16 17-32,18 0-32,-17 0 32,-1 0-128,1 0 0,-1 0-32,1 17 0,-17-1 64,-1 1 0,1 0 0,0 0 0,-17-17 64,0 17 32,0-17-32,-17 0 32,0 16-64,-16-16-32,-1 17 32,-17-17-32,1 0 0,-18 0 64,18 17-96,-34 0 0,16 0 32,1 0 0,-17-17-96,0 16 64,16 1 96,-16 0 96,17-17-128,-1 0 320,-16 17 224,0-17-288,0 0-160,17-17-224,-34 17-32,16 0 0,1 0-32,0-17-32,0 17 32,-17 0 160,17 0 128,-17 0 32,16 0 0,-16 0-96,17 0-64,-17 0 32,0 0 32,0-17-192,0 1 96,0 16 64,0-17 0,-17 17-32,17-17 96,0 17 0,-16-17-32,16 0-64,0 17 32,-17-17-32,0 1 0,17 16 64,-17-17 32,0 0 96,1 0-96,-1 0-64,0 1 0,0-1 32,0-17-96,0 34 0,1 0 32,16-17 0,-17 17-96,17 0 64,0 0-32,0 0-64,0 0 96,17 17 0,-1-17-64,1 17 64,17-17 32,-17 17 64,0 0-96,16-1 0,-16 1 32,17 0 64,-18 0-96,18 16 0,-17-16 32,0 17 64,0 0-32,-1-18-32,1 1 96,-17 0 64,-17 0 64,1 0 32,-1-17-128,-17 33-32,0-16 96,-16 17 96,0-17-128,-1 33-96,1 1-128,-1-1 32,1 0-320,-18-16-96,18 0-832,16-1-288,1-16-2719,-1-17-1985,17 0 2496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1:53:02.740"/>
    </inkml:context>
    <inkml:brush xml:id="br0">
      <inkml:brushProperty name="width" value="0.15875" units="cm"/>
      <inkml:brushProperty name="height" value="0.15875" units="cm"/>
      <inkml:brushProperty name="color" value="#4472C4"/>
    </inkml:brush>
  </inkml:definitions>
  <inkml:trace contextRef="#ctx0" brushRef="#br0">4592 8126 896,'0'-17'416,"0"17"-192,17 0-256,-17 0 128,0-17-64,0 17 64,0 0 288,0 0 128,17 0 256,-17 0 160,0 0-96,0 0 64,0 0-320,0 0 0,0 0-224,0 0-192,0 0 192,0 0 64,0 0 0,0 0 0,0 17-32,0-17 64,0 17-32,0-17 64,0 16-64,0-16 0,16 18-224,-16-2-64,0-16-64,18 17 32,-18 0-64,0-1 64,0-16-64,16 34-32,-16-34 160,17 34 32,-17-18 0,17 2-32,0 15-96,0 1 32,-1-17 0,1 16 96,0-16-32,0 0 64,0 16 0,-1-15 32,-16 15-128,18 0-32,-2 1-32,-16 0-64,17 0 32,0-1-32,-17 1 0,16-1 64,2 1-96,-2 0 0,1 0 96,-17-1 96,17 18-64,-1-1 0,-16-16 32,18 0 0,-18 16-160,16-16 32,-16-18 64,17 18 32,0 0-32,0-1-64,0-16 32,-1 33-32,2 1 0,-2-18 0,1 18 64,-17 0-32,17-18 64,-1 0-64,-16 1 64,18 0-64,-2 16-32,1 1 32,-17-18-32,17 1 0,-17 16 64,16-16 32,-16 0 32,18 16-65,-2 1-63,1 0 32,0-1 32,0-16 96,-17 16 64,17-16-96,-1 16-32,1-16 32,0 16 0,-17-16-160,34 16 32,-18 0 0,2-16 0,-2 17 0,1-18 0,16 18 0,-15-18 0,-2 18 0,1 0 64,0-18-32,-1 18-32,2-18 160,15 18 128,-33-17-224,34 16-32,-17 0-32,-1-16 64,2 16-32,15 1-32,-16-18 32,17 18-32,-18-18 64,1 1 32,0 34-128,17-35 32,-18 18 0,1-1 64,17 0-32,-17 1-32,-1 16 32,18-16 32,-17 16 96,0-17 64,17 1-96,-1 0-96,-16-18 0,17 18-32,-1-1 0,-16 0 64,17 1-32,-1-18-32,-16 18 32,17 16-32,0 1-96,-18-18 64,18 0 32,16 1 64,-16 0-32,0-18-32,-18 18 32,18-18 32,0 18-96,0-1 0,-1 0 32,-16-16 64,17 16-32,-1 1-32,-16-17-64,17 17 32,-18-18 32,18-16 64,0 33-32,-18-16 64,18 0-128,-17-1-64,16 1 64,-15-1 64,15 1 0,-16 0-32,-1 0 32,2-1 32,15-16-32,-16 17-32,0-1 32,0 18-32,-1-18 0,18-16 0,-34 17-96,34 0 0,-18-18 128,2 18 32,-18-18 0,16 2-64,1 15-64,16-16 32,-15 17 32,-2-18 0,1 18 0,0 0 64,-1 0-32,2-18 64,15 18-128,-16-18 0,0 2 32,0 15 0,-1-16 0,18-1 0,0 18-96,0 0 64,-18 0 32,18 16 64,-18-16-96,18-18 0,-17 18 32,17 0 64,-17-18-96,16 18-64,-16-17 128,17 16 96,-18-15-32,18-2-64,-17 18 0,16 0 32,-15 0-96,-2-1 0,18 0 32,-18 1 0,2 0 0,15-18 0,-16 2 0,0-2 0,16-16-96,-15 17 64,-2 0 32,1 0 64,0 0-32,17-1 64,-18 18-128,1-17 0,16 16-32,-15-15 0,15 15 64,-16-16 0,0-1 0,0 2 0,-1-2 0,2-16 0,-2 17-96,18 0 64,-18-1 96,2-16 32,-2 18-128,18-2 32,-18 1 0,18-17 64,-17 17-96,17 0 0,-17 0 32,-1-17 0,1 16-96,0-16 0,17 0 64,-18 0 64,2 18 0,15-18 64,-16 16-64,-1-16 64,2 0-128,-2 17-64,18-17 64,0 17 64,-1-17 0,-16 16-96,17-16 32,0 0 32,-18 18 64,1-18-96,0 0-64,-1 0 128,18 16 32,-17-16 0,0 17-64,-1 0 32,2-17-32,-2 16-96,18-16 64,-17 18 32,16-2 0,-15 1 0,-2-17 64,1 0-96,0 0 0,-1 17 32,18-17 0,-17 17-96,0-17 64,-1 0 32,2 17 64,15-17-32,-16 0 64,0 16-128,0-16 0,-1 18-32,18-18 0,-17 0 128,16 0 32,-15 0-128,15 16-32,-16-16 32,-1 0 0,2 17 32,-2-17 64,18 0-32,-18 17-32,2-17 32,-2 16-32,1-16-96,0 18 64,17-18 32,-18 0 0,18 0 0,0 0 64,-18 16-96,18 1 0,-17-17 32,0 17 64,17-1-32,-18 2 64,18-2-64,-17 1 64,0-17-128,16 17 0,-16-17-32,17 0-64,-18 17 96,2-17 0,-2 17 32,18-17 64,0 0-32,-18 16-32,18-16 32,-18 17 32,2-17-32,15 17-32,-16 0 32,0-17 32,16 17-96,-15-1 0,-2-16 32,18 18 0,-18-18-96,18 16 0,0-16 128,-18 17 32,18 0 0,0-17-64,-17 16 32,16-16-32,1 18 0,-17-18 0,16 16 64,1 1 32,-17 0-128,16-1-32,1-16-64,0 18 0,-17-2 96,16 1 64,1 0 0,-17-17-32,0 0-64,17 17 32,-18 0 96,18-1 32,-18-16-32,18 18-64,0-18 32,0 16 32,-18-16-96,18 17-64,0-17-32,-18 17 96,2-17 0,15 16 96,0-16 32,-15 0 32,-2 18-160,18-18-32,-18 0 32,18 16 64,-17-16-64,0 17-64,0-17 128,16 17 32,1-17-96,-17 34 32,16-18 0,-15-16 0,15 17 0,-16 0 0,-1 0 0,2 0 0,15-1-96,-16 2 64,0-18 32,0 16 64,16 1-96,-16 0-64,17-17 128,0 16 32,-18 2-96,18-18 32,-18 16 0,18-16 64,-17 17-96,16-17 0,-15 17-32,15-17 0,1 16 64,-1-16 64,-15 0-32,15 18 64,0-18-64,1 16-32,16-16 32,-16 17-32,0-17-96,0 17 0,16 0 64,0-17 0,1 33 32,-18-16 64,18 0-32,0 17-32,-1-18 32,0 2-32,-16 15 0,34-16 0,-18-1 0,0 2 0,1-2 64,-18 1 32,18 0-128,-18-1-32,35 2-64,-34-2 96,16 18 0,0-17 96,-16 16-96,16-15 0,-16-2 32,0 1 64,16 0-32,-16-1-32,16 2 32,1-2-32,-18-16 0,1 17 64,16 0-96,-16-1-64,0 2 64,0-18 64,-18 16 0,18 1-32,16-17-64,-16 17 32,-17-17-32,16 17 0,1 0 64,-17-17 64,16 0-32,1 16-32,0 2 32,-17-18 32,16 16-32,-16-16-32,17 0-64,-17 0-32,-1 17 64,18-17 64,0 17 0,0-1-32,-18-16-64,1 18 32,16-18 32,-15 0 0,15 0 0,-16 0 0,0 16 64,16 1 32,-15 0-128,15-1 32,-16-16-64,17 18 0,-18-18 64,1 16 0,16-16 0,-15 0 64,-2 17-32,1-17 64,0 0-128,0 0-64,0 17 64,-1-17 0,1 16 96,0-16 32,0 0-128,0 0-32,-1 18 32,2-18 0,-2 0 32,-16 0 0,17 0 0,0 0 0,-17 0 0,16 0 0,2 16 0,-2-16 64,1 0-32,0 17-32,-1-17-64,-16 0 32,18 0 32,-2 17 0,-16-17 0,17 0 64,0 0-32,-17 0-32,17 17-64,-17-17 32,17 0 32,-17 0 64,0 17-96,16-17-64,-16 0 128,18 0 32,-2 16-96,-16-16 32,17 0-64,-17 0 0,17 0 64,-17 0 64,16 0-32,2 0-32,-18 0 32,16 0-32,1 0-96,0 0 64,-1 0 32,-16 18 64,34-2-96,-34-16-64,17 17 64,0-17 0,0 17 32,0-17 0,-1 0-96,2 0 64,-18 0 32,16 0 0,1 16-96,0 2 64,-1-2 32,2 1-96,-18-17 64,16 17 96,1-17 96,0 0-128,-17 16-32,16-16 0,-16 0 64,18 0-96,-18 0 0,16 18-32,1-18 0,-17 0 64,17 0 0,-17 0-160,17 0 32,-17 16 64,17-16 96,-1 0 64,-16 0 96,17 0-256,0 0 0,0 0 0,0 0 96,-17 0 0,16 0-32,-16 0 32,18 0 32,-18 0-32,16 17-32,1-17-64,-17 0-32,17 17-32,-17-17 96,16 0 0,-16 0 96,18 0-96,-2 0 0,-16 17 32,17-17 64,0 0-32,-17 0-32,0 0 32,16 17-32,-16-1-96,18-16 0,-18 0 128,16 0 96,1 18-192,0-18 0,0 0 64,0 0 64,-1 0-96,2 0 32,-2 0 0,-16 0 0,17 0 0,-17 0 0,17 0 0,-17 0 0,16 0 0,2 0 0,-18 0 0,16 0 0,-16 0 0,17 16 64,-17-16-96,17 0 0,-1 0 32,-16 0 64,18 0-96,-18 0-64,16 17 64,1-17 64,0 0 0,0 0 64,0 0-128,-1 0-64,-16 0 64,18 0 0,-2 0-64,1 0 64,-17 0 32,17 0 64,-1 0-32,2 0 64,-2 17 0,1-17-128,0 0 32,-1 0-64,2 16 0,-2-16 64,1 0 0,0 0 0,-17 0 0,17 0 0,0 18 64,-1-18-32,1 0 64,0 0-128,0 0 0,-17 16 32,17 1 0,-1-17 0,18 17 0,-17-17 0,0 16 64,17-16-96,-18 0-64,1 0 64,-17 18 0,17-18 32,-1 16 64,2 1 32,-2-17-128,1 17-32,0 0 32,-17-17 0,17 0 32,0 17 0,-1-17 0,2 16 0,-2-16 0,1 0 64,-17 0-96,17 0 0,-1 0 32,-16 0 0,18 0-96,-2 0 64,-16 0 32,17 0 0,0 0 0,-17 0 0,16 0-96,2 0 64,-2 17 32,1-17 0,0 0-96,-17 0 64,17 0-32,0 0 0,-1 0 64,1 0 0,-17 0 0,17 0 64,0-17-96,0 17-64,-1 0 64,-16 0 64,18 0-160,-2 0 32,-16 0 32,17 0 32,0 0-64,-17 0 64,34 0 32,-18 0 0,1 0 0,0-16 64,-1 16-96,18 0 0,-34 0 32,17 0 0,0 0 0,0 0 64,0 0-32,-1 0-32,2 0-64,-18 0 32,16 0-32,1 0-64,0 0 160,-1 0 32,2 0 0,-2-17-64,1 17 32,-17 0 32,17 0-96,-1 0 0,2 17 32,15-17 0,-16-17 0,0 17 0,0 0 0,-1 0-96,18 0 64,-17 0 32,0 0 64,-1 0-32,2 0-32,-2 0 32,1 0-32,0 0-96,-1 0 64,2 17 32,-2-17 0,18 0-96,0 16 64,-1-16-128,-16 0 33,17 0-225,-18 17-32,18-17-128,-17 17-32,16 0-96,1-17-32,0 17-32,0-17 0,-18 0-288,18 0-160,-17 0-896,16-17-1248,-15 0 800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1:53:42.340"/>
    </inkml:context>
    <inkml:brush xml:id="br0">
      <inkml:brushProperty name="width" value="0.15875" units="cm"/>
      <inkml:brushProperty name="height" value="0.15875" units="cm"/>
      <inkml:brushProperty name="color" value="#70AD47"/>
    </inkml:brush>
  </inkml:definitions>
  <inkml:trace contextRef="#ctx0" brushRef="#br0">4812 8142 640,'0'0'352,"0"0"-192,0 17-192,0-17 64,0 0-32,0 0 64,0 0 96,0 0 352,16 0 64,2 0-192,-18 0-96,16 0 192,1 0 64,-17 17 224,0-17 64,0 0-352,0 0-192,17 0-192,-17 0 0,17 0-64,-17-17 64,0 17-64,17 0-32,-17 0 32,0 0 96,0 0 160,0 0 192,0 0 160,0 17-128,0-17 32,0 0-256,0 0-96,0 0-96,0 0-96,0 16 32,16-16-32,-16 17 0,0-17 0,0 17 64,18-17 32,-2 17-128,-16 0 32,17-17 0,-17 16 0,17 2 0,-17-18 0,16 16 0,2 1 64,-18 0-32,16-1-32,1 2 32,0 15 32,-1-16-96,18 17 0,-17-1 32,0 1 0,-1-1 0,2 1 0,-18-17 0,16 34 64,1-1 32,0-16 32,-17-1-160,17 1 32,-17-1-64,17 1 0,-1 0 128,2-18 32,-18 18-128,16 0 32,-16 0 0,17 16 64,-17-16-96,17 16 0,-17-16 32,16 0 64,2-1-96,-18 0-64,16-15 64,-16 15 0,17 0 32,-17 1 64,17 0-32,-1 0-32,-16 0 32,18 16 32,-2 0-32,1-16-32,0 0 32,17-1-32,-18 18-96,2-17 0,-2-1 64,1-16 64,-17 17 0,17-1-32,-1 0 32,2-15-32,-2 15 0,-16 1 0,17 16 0,0 1 0,-17-17 64,16 16 32,2-16-128,-2 16 32,1-16-64,0-1-64,0 1 96,0-1 64,-1 1 64,1 16 32,0-16-64,0 0 32,-17 0-64,17-1-32,-1 18 32,2-35 32,-2 35 96,1-18 64,0 18-192,-1-18-64,2 1 0,-18 0 0,16 0 96,1-1 32,16 1-128,-33-1-32,18 1 32,-2 0 64,1 16 0,0-16 64,17 0-128,-18-1 0,2-16-32,15 17 0,-16 0 128,-1-1 96,2-16-64,-2 17-64,18 16-96,-18-16 32,2-1 32,-2 1 64,1-1-96,0 1 0,0 0 32,16 0 0,-15-18 0,-2 18 64,18-18-32,-18 2 64,2 15-64,-2-16-32,1 17 32,0-1-32,-1 1 0,-16-1 64,18 1-96,-2 0 0,1-18 32,0 18 0,0-17 0,0 0 0,-1-1 0,1 2 0,0-2 64,0 18 32,-17-17-128,17 16 32,-1 1 0,2 0 0,-2-18 0,1 35 0,16-18 0,1-15 64,-17 15-96,0 1 0,-1-17 32,2-1 0,-2 1 0,1 0 0,0 0 64,0 16 32,0 1-192,-1 0 0,2-18 32,-2 18 96,1 0 0,0 0-32,17-18 32,-18 18 32,1 0-32,0 0-32,-1-1 32,2 0-32,-2 1 0,1 0 0,0 0 0,0-18 0,0 18 0,-1 0 0,2-1 0,15-16 0,-16 0 0,-1 0 0,2 17 0,-2-18 0,1 18 0,0 0 64,17-1-96,-1-16 0,-16-1 32,17 18 64,-18-17-96,1 17 0,0-17 32,17-1 64,-18 2-96,2-2 0,-2 1-32,1 0 0,0-1 128,-1 2 32,2 15-32,-2-16-64,1 17 32,0-18-32,-1 18 0,2-17 0,-2 16-96,1-15 0,0-2 128,0 1 32,0 0 0,-17-1-64,16 2 32,2-2-32,-18 1 0,16-17 0,1 17 0,0-1 0,-1 18 0,2-17 64,-2 0-96,-16 0-64,17 0 64,0-1 64,-17 1 0,16 0-32,2 0-64,15 0 32,-16-1 32,0 18 64,16-17-96,1 0 0,-17-17-32,16 16 0,-15 2 64,-2-2 0,1 1-96,0 16 160,17 1 0,-18-17-96,1 0-32,0 0 32,-1 0 0,2-1-64,15 2 64,-16-18 32,17 16 0,0-16 64,-18 17 96,1-17-224,-17 0 0,17 17 0,-1-17 32,2 16 96,-2 2 32,18-2-128,-18 1-32,2-17 32,-2 17 0,1-17 32,17 0 64,-17 16-32,-1-16-32,2 18 32,-2-18-32,1 16 0,0 1 0,17 0 0,-34 0 0,33 16 0,-16-15 0,-1-2 0,18 1 0,-17 0-96,0-1 64,0 2 32,0-2 0,16 1 64,-16 0 32,0-1-128,-17 2 32,17-2 0,-1 1 0,18 0 0,-17 0 64,0 0-96,-1 16 0,18 1 32,-17-1 0,0 1 0,17 0 0,-18 0 0,18-18 0,-17 18-96,0-18 64,17-16 32,-18 18 64,1-2-32,0-16 64,-1 17-64,2-17-32,15 17-64,-16-17 32,17 17 32,-1-17 0,-16 17 0,17-17 0,-18 0-96,2 16 64,15-16 32,-16 0 64,-1 0-32,2 18-32,-2-18 96,18 16 0,0 1-128,-1-17-32,0 17 96,-15-1 32,-2-16-160,18 0 0,-17 0 32,16 0 32,1 0 32,0 0 64,-18 0-32,18 18 64,-17-18-128,16 16 0,-15-16-32,15 0 0,1 17 64,-1-17 64,-15 0 32,15-17 32,0 17-64,-15 0-64,15 0-64,-16-16-32,-1 16 64,2 0 64,15 0-64,-33-18 0,17 18 96,17 18 32,-18-36-32,18 18-64,-17 0 32,0 0-32,-1-16 0,2 16 0,15-17 0,-16 17-96,-1 0 64,2 0 32,-2-17 64,18 17-32,-18 0-32,2 0 32,-2 0 32,1 0-96,17 0 0,-17 0 32,-1 0 0,18 0 0,-17 0 64,16 0-96,-15-16 0,-2 16 32,1 0 64,0 0-96,-1 0 0,2-18 32,-2 18 64,1 0-32,0 0-32,0 0 32,0 0-32,-17 0 0,16 0 0,2 0 0,15 0 64,0 0-96,-15 0 0,-2 0 32,1 0 64,16 0-96,-15 0-64,-2 0 64,-16 0 64,17 0 0,0 18-32,17-18-64,-18 0 32,1 0 32,0 0 64,0 16-32,16-16-32,-15 17 32,-2-17 32,1 17-32,0-1-32,-1 2-64,2-18 32,-2 0 32,18 0 0,-18 0 64,2 0-32,-2 0-32,1 0-64,17 0 32,-17 0 32,-1 0 0,2 16 0,-2-16 0,18 0 0,-18 17 64,18-17-32,0 0-32,-18 17 32,18-17-32,-17 0-96,0 0 0,17 0 64,-18 0 64,2 16 0,-2-16-32,1 0 288,16 0 128,-15 18-480,15-18-256,-16 0 160,17 0 32,-18 0 128,18 0 64,-18 0-32,18-18-32,-17 18 32,17 0 32,-17 0-32,17 0-32,-18-16-64,1 16 32,0 0 32,-1-17 0,18 17 0,-17-17 0,0 17 0,-1-16 64,18 16-96,-17-18 0,17 18 32,-1 0 0,-15-16 0,-2 16 0,18 0 0,-18 0 0,18-17 0,-17 17 0,16 0 0,1-17 0,-17 17-96,17 0 64,-17 0 32,16-16 0,1 16 0,-1 0 0,1 0 0,-17-18 0,16 18 0,1-16 0,-17 16 0,16-17 0,-15 0 0,15 17 64,-16-17-32,17 17-32,0-17 32,-18 17-32,18 0-96,0-16 64,-18 16 32,1-18 0,16 18-96,1-16 64,-17-1-32,0 17 0,17-17 0,-18 17-64,18-16 96,-17-2 64,16 18 0,-15 0-32,15-16 32,0 16-32,-15-17 0,15 17 0,-16 0-96,17-17 64,-18 1 32,1 16 64,0-34-96,0 17-64,16 17 64,-15-17 0,-2 0 32,1 17 64,0 0 32,17-17 32,-18 17-160,18 0-32,-18 0 32,2-16 0,-2 16 32,1 0 0,0 0 0,17-17 0,-18 17 0,2 0 64,15 0-96,-16-17 0,17 17 32,-18 0 0,18 0 0,-18-17 0,18 17 0,0 0 0,-17-17 0,16 17 0,1-16 0,0 16 0,-18-18-96,18 2 64,0 16 32,-18-17 64,35 0-96,-18 17 0,18-16 32,-17 16 0,-1-18 0,18 18 64,-18-16-32,1-1-32,16 17 32,-16-17-32,0 1 0,16-2 0,-16 18 0,0-16 0,16 16 0,-16-17 0,0 17 0,-1-17 0,1 17 0,16-17 0,-16 17 0,17-17 0,-18 17 0,0-16 0,1 16-96,0-18 64,0 18 32,-1-16 64,-16 16-32,17-17 64,0 17-128,-18 0 0,18-17-32,0 1 0,-1 16 64,-16-18 64,17 2-32,-18-1-32,18 0 32,-17 17-32,0-16 0,-1 16 64,2-18-32,15 18 64,-16 0-128,17-16-64,-1 16 64,-16-17 64,17 0 0,-18 0-32,18-16 32,-17 15-32,16 18 0,-16-16 64,0-1-96,17 17 0,-18-17 32,18 17 0,0-16 0,-18-2 0,2 2-96,15-1 64,0 0 96,1 1 96,0-2-64,-17 2-64,16-1-96,-15 17 32,15-17 32,-16 0 64,-1 0-96,18 1-64,-17-1 64,0 0 64,17 0-64,-18 17 0,18-17 32,-17 1 0,0 16 64,-1-18 32,18 18-32,-17 0-64,0-16 32,-17 16-32,16 0 64,2 0 32,-2 0-128,1 0-32,0 0 32,-1-17 64,-16 17-64,18 0 0,-2 0 32,1 0 0,0-17 0,-1 17 64,2 0-96,-2-16 0,1 16 32,0 0 64,0 0-32,16-18-32,-15 18 96,-2-16 0,1 16-128,0-17 32,-1 17 0,2-17 0,-2 17 0,1-16 0,0 16 0,-17-18 0,16 18 0,2-16 0,-2-1 0,1 17 64,0-17-32,0 17 64,0-17-64,-1 0-32,2 17 32,15-16-32,-16-2 0,-1 2 0,2-1-96,-2 0 64,1 1 32,16-2 64,-15 18-96,-2-16 0,18-1-32,-17 0 0,0 1 128,-1 16 96,1-18-128,0 18-96,0-16 32,16-1 64,-15 17 0,15-17-32,0 0-64,-15 0 32,15 1-32,-16-2 0,17 2 128,-18-1 32,18 0-32,-17 1-64,0-2-64,17 2 128,16-1 0,-16 0-96,-18 17 32,18 0-64,0-16-64,-18-2 96,18 18 64,0-16 0,0-1-32,-1 0 32,-16 17 32,-1-17-32,18 0-32,-34 17 32,17-16 32,0 16-96,-1 0 0,-16 0 32,18 0 0,-18 0-96,0 0 64,0 0-32,0 0 0,0-17-352,0 17-224,0 0-288,0-17-160,0-33-1088,0-1-1152,0-16 1120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1:20:48.952"/>
    </inkml:context>
    <inkml:brush xml:id="br0">
      <inkml:brushProperty name="width" value="0.15875" units="cm"/>
      <inkml:brushProperty name="height" value="0.15875" units="cm"/>
      <inkml:brushProperty name="color" value="#7030A0"/>
    </inkml:brush>
  </inkml:definitions>
  <inkml:trace contextRef="#ctx0" brushRef="#br0">19917 20020 2816,'0'0'1120,"17"0"-576,-17 0-64,0 0 480,0 0-512,0 0-160,0 0-192,0 0 0,0 0-64,0 0 128,0 0 128,0 0-160,0 0 0,0 0 0,0 0 0,0 0 128,0 0 96,0 0 224,0 0 96,0 0-64,0 0 32,0 0-224,0 0 0,0 0-128,0 0 0,17 0-96,-17 0-32,0 0-96,0 0 32,0 0-128,17 0 0,-17 0 96,16 0 96,-16 0-64,0 0 0,17 0 160,0 0 96,-17 0-64,17 0 64,0 0-192,-1 0-96,1-17-32,0 17 32,17 0-32,-17 0-32,16 0 32,-16 0-32,0 0 0,16 0 0,-16 0 64,0 0 96,17 0 128,-17 0 64,-1 0-96,1 0-96,17 0-64,-17 0 0,0 0-64,-1 0-32,18 0 32,0 0-128,-18 0 160,18 0 0,-17 0-1,17 0-63,-18 0 160,18 0 128,-17 0-96,16 0-32,1 0-64,-17 0 0,17 0-64,-1 0-32,1 0 32,-17 0-32,16 0 192,1 0-96,-17 0-32,16 0 32,1 0 64,0 0-128,-17 0-32,16 0 128,1 0 64,16 0 0,-16 0-32,0 0 32,-18 0-96,18 0-64,-17 0 0,16 0-32,-16 0 64,17 0 32,-17 0-32,16 0-64,-16 0 96,17 0 0,-17 0-32,16 0 32,1 0 0,0 0 32,-1 0-64,-16 0 32,0 0-128,17 0 0,-18 0 32,1 0 0,0 0 64,0 0 32,0 0-32,16 0-64,-16 0-64,0 0 32,17 0 32,-1 0 0,-16 0 64,17 0 32,-17-17-128,16 17-32,-16 0 32,17 0 0,-18 0 32,18 0 0,-17 0 0,0 0 64,16 0-96,-16 0 0,17 0 32,-17-17 0,33 17 0,-33 0 64,17 0-96,-18 0 0,18 0 32,-17 0 0,0 0 0,16 0 0,-16 0 0,17 0 64,-17 0-96,-1 0 0,1 0 32,17 0 64,-17-17-32,0 17-32,16 17-64,1-17 32,-17 0 32,-1 0 0,1 0 0,0 0 64,17-17-32,-17 34-32,-1-17-64,1 0 32,0 0 32,0-17 0,0 34 0,-1-17 0,1-17 64,0 17 96,0 17-128,0-17-32,0 0-64,16 0-64,-16 0 96,0 0 0,17 0 32,-18 0 64,1-17 32,0 17 32,0 0-160,0 17-32,-1-17-64,1 0 96,0 0 0,0-17 32,0 0 0,0 17 0,-1-16 0,18-1 0,-17 17 0,16-17 0,1 0 0,0 17 64,-1-17 32,-16 17-128,0-17 32,17 17 0,-17 0 0,16-16-96,-16 16 64,0 0 32,0 0 64,16-17-96,-16 17 0,0 0 32,0 0 0,16-17-96,1 17 64,-17 0-32,0-17 0,-1 17 64,18 0 0,-17-17 0,0 17 0,0-16 0,-1 16 64,1 0-96,0-17 0,0 17 32,0 0 64,0-17-96,-1 17-64,-16 0 64,34-17 64,0 17 0,-18-17-32,18 17 96,-17-17-128,0 17-64,0 0 128,-1-16 32,18 16-96,-17 0 32,-17-17-64,17 17 0,-1 0 64,1-17 64,0 17-32,0 0 64,0-17-128,0 0 0,-1 0 32,1 1 0,0-1-96,0 0 64,0 17 96,0-17 32,16 17-192,-33-17 0,17 0 32,0 17 32,16 0 96,-16-17 96,0 17-224,0-17 0,0 17 64,-17-16 64,17 16-96,-1-17-32,1 17 96,0-17 32,0 17-96,0-17 32,-1 17 0,18-17 0,-17 17-96,17-17 64,-1 17 32,-16-16 64,0 16-32,17-17 64,-18 17-64,1 0-32,0-17-64,0-17 32,0 34 96,-1-16 32,1-1-32,0-17-64,0 17-64,0 0-32,16 17-32,-16-16 96,0-1 0,0 17 96,0-17-96,16 17 0,-16-17 96,0 0 32,0 17-128,0-16-32,-1-1 32,1 0 0,-17 17 32,17-17 0,0 0 0,0 0 0,-1 17 0,1-16 64,0-1-32,0 17 64,-17-17-128,34 0-64,-34 0 128,33 0-32,-33 0 0,34-16-64,-17 16-32,0 0 64,-1 0 64,1 0-64,0 17 0,0-17 32,0 1 64,-1 16-96,-16-17 0,17 0 32,0 17 64,0-17-32,0 17-32,-17-17-64,17 17 32,-1-17 32,18 1 0,-17 16-96,-17-17 64,17 17 96,16-17 32,-16 0-32,17 0-64,-17 1 32,-1-1-32,18 0-96,-17 0 64,0 0 32,0 0 0,-1 1 64,1-1-32,0 17-32,17-17-64,-18 17 32,1-17 32,17 0 0,0 17 0,-1-16 0,-16-2 128,17 1 64,-18 1-224,1 16-128,17-17 96,-17 0 0,16 17 64,-16-17 0,17 17 0,-17-17 0,16 17 0,-16-17 0,17 17 0,-17-16 0,16-1 0,1 0 64,0 17-32,-1-17-32,-16 0 32,0 1-32,0 16 0,-1-17 64,18 17-192,-17-17 32,17 17 32,-18-17 96,1 17 0,17-17 64,0 17-64,-1-17-32,1 17-64,-17-16 32,16 16 32,-16-17 0,17 17 0,-17 0 0,-1 0 0,1-17 0,17 17-96,-17 0 64,-1 0 32,1-17 0,17 17 0,0 0 64,-1 0-96,-16 0 0,17 0 32,-17 0 0,16-17 0,-16 17 64,0 0-96,0 0-64,-1 0 64,-16 0 64,34 0-64,-34 0 0,34-17 32,-17 17 64,-1 0-32,18 0-32,0 0 32,-1-16-32,-16 16 64,0 0-96,17 0 0,-18 0 32,1 0 64,17 0-32,-17 0 64,-1 0-128,1 0 0,0-17 32,17 17 0,-17 0 0,-1 0 64,1 0-32,17 0-32,-34 0 32,17-17-32,0 17 64,16 0 32,-33 0-32,17 0-64,0 0 32,0 0-32,-1 0 0,1 0 0,0 0 0,0 0 64,0 0-32,16-17-32,-16 17 32,0 0-32,0 0 0,0 0 0,-1 0 128,1 0 64,17 0-160,0 0 0,-18 0 32,18 0-32,0 0-32,-17 0 32,16 0-32,-16 0 0,0 0 64,0 0-96,-1 0-64,18 0 64,-17 0 64,0 0 0,0 0 64,-1 0-64,18 0-32,-17 0 32,0-17 32,16 17-32,-33 0 64,34 0-128,-34 0-64,17 0 64,0 0 64,-1 0 0,1 0 64,0 0-128,0 0 0,0 0 96,-17-16 32,17 16-32,-1 0-64,1-17 96,0 17-128,0-17 0,16 17 32,-16 0-96,17 0 64,0-17 32,-18 17 0,1 0 0,0 0 0,0 0 0,0 0 0,-1 0-96,1 0 64,0 0 32,-17 0 0,17 0 0,0 0 0,0 0 0,-1 0 0,1 0-96,0 0 64,0 0 32,0 0 64,0 0-32,-1 0 64,1 0-64,17 0-32,-17 0-64,-1 0 32,1 0 32,0 0 64,0 17-32,0-34 64,0 34-128,-1-17 0,-16 17 32,17-34 0,0 17-96,-17-17 64,17 17 32,0 0 64,-1 0-32,1 0-32,-17 0 32,17 0-32,0 0 0,0 0 0,0 0-96,16 0 64,1 0 32,0 0 0,-18 0 64,1 0-32,17 0-32,-17 0 32,-1 0-32,1 17 0,0-17 0,0 0 0,0 0 64,0 0-96,-1 0 0,1 0 32,0 0 64,0 0-32,0 0-32,-1 0 32,1 0-32,-17 0-96,17 0 0,0 0 128,17 0 32,-18 0 0,1 0-64,0-17 96,0 17-128,0 0-64,-1 0 64,-16 0 64,17 0 0,0 0-32,0 17-128,0 0 0,-17-34 64,17 17 32,-1 0 96,1 0 96,0 0-224,0 0 64,17 17 32,-1-17 0,-16 17 64,0-17-128,0 0 0,-1-17 32,1 17 0,0 0-96,0-17 64,0 17 32,-17 0 64,17 0-32,-1 0 64,1 0-128,0 0-64,0 0 64,0 0 64,-17 0 0,16 0-32,1 0-64,0 0 32,0 0 32,0 0 0,16 0 0,-16 0 0,0-17 0,0 17 0,0 0 64,0 0-96,-17 0 0,33 0 32,-33 0 0,17 0-96,0 0 64,0 0 96,-1 0-32,1 0-32,-17 0 32,17 0 32,-17 17-32,17-17-32,0 0 32,-17 0-32,17-17 0,-1 17 0,18 0 0,-17 0-96,0 0 64,-1 0 32,1 0 0,0 0 0,0 0 0,0 0-96,-17 0 64,17 0 160,-1 0-64,1 0-32,0 0-96,-17 0-32,17 0 128,-17 0 32,17 0-96,-17 0 32,0 0 0,17 0 64,-17 0-96,16 0 0,-16 0-32,17 0 0,-17 0 64,17 0 0,0 0 0,-17 0 0,17 0 0,-17 0 0,0 0 0,16 0 0,-16 0 0,17 0 0,-17 0 0,0 0 64,0 0-32,17 0-32,-17 0-64,0 0 32,17 0-128,-17 17 32,17-17 0,0 0-96,-1 0 0,1 17-32,0-17 64,0 17 64,0-17-32,-1 0 128,-16 0-224,17-17-608,-17 17-256,0-17-1759,0 17-769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1:20:4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19984 20017 2176,'-16'0'864,"16"0"-448,0 17-768,0-17 64,0 0-576,-17 0-192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2T22:40:56.344"/>
    </inkml:context>
    <inkml:brush xml:id="br0">
      <inkml:brushProperty name="width" value="0.15875" units="cm"/>
      <inkml:brushProperty name="height" value="0.15875" units="cm"/>
      <inkml:brushProperty name="color" value="#7030A0"/>
    </inkml:brush>
  </inkml:definitions>
  <inkml:trace contextRef="#ctx0" brushRef="#br0">19917 19755 2816,'0'0'1120,"15"0"-576,-15 0-64,0 0 480,0 0-512,0 0-160,0 0-192,0 0 0,0 0-64,0 0 128,0 0 128,0 0-160,0 0 0,0 0 0,0 0 0,0 0 128,0 0 96,0 0 224,0 0 96,0 0-64,0 0 32,0 0-224,0 0 0,0 0-128,0 0 0,15 0-96,-15 0-32,0 0-96,0 0 32,0 0-128,15 0 0,-15 0 96,14 0 96,-14 0-64,0 0 0,15 0 160,0 0 96,-15 0-64,15 0 64,0 0-192,0 0-96,0-14-32,0 14 32,14 0-32,-14 0-32,15 0 32,-15 0-32,-1 0 0,16 0 0,-15 0 64,0 0 96,15 0 128,-15 0 64,-1 0-96,1 0-96,15 0-64,-15 0 0,0 0-64,0 0-32,14 0 32,1 0-128,-15 0 160,15 0 0,-15 0-1,15 0-63,-16 0 160,16 0 128,-15 0-96,14 0-32,2 0-64,-17 0 0,16 0-64,0 0-32,-1 0 32,-14 0-32,15 0 192,0 0-96,-15 0-32,14 0 32,1 0 64,0 0-128,-15 0-32,15 0 128,-1 0 64,16 0 0,-15 0-32,0 0 32,-16 0-96,16 0-64,-15 0 0,14 0-32,-14 0 64,15 0 32,-15 0-32,15 0-64,-15 0 96,14 0 0,-14 0-32,15 0 32,0 0 0,0 0 32,-1 0-64,-14 0 32,0 0-128,15 0 0,-15 0 32,0 0 0,0 0 64,-1 0 32,1 0-32,15 0-64,-15 0-64,0 0 32,15 0 32,-1 0 0,-14 0 64,15 0 32,-15-15-128,15 15-32,-16 0 32,16 0 0,-15 0 32,15 0 0,-16 0 0,1 0 64,15 0-96,-15 0 0,15 0 32,-15-15 0,29 15 0,-29 0 64,15 0-96,-15 0 0,15 0 32,-16 0 0,1 0 0,15 0 0,-15 0 0,15 0 64,-15 0-96,-1 0 0,1 0 32,15 0 64,-15-15-32,0 15-32,14 15-64,1-15 32,-15 0 32,0 0 0,0 0 0,0 0 64,14-15-32,-14 30-32,0-15-64,0 0 32,0 0 32,0-15 0,0 30 0,-1-15 0,1-15 64,0 15 96,0 15-128,0-15-32,0 0-64,15 0-64,-15 0 96,-1 0 0,16 0 32,-15 0 64,0-15 32,-1 15 32,2 0-160,-1 15-32,-1-15-64,1 0 96,0 0 0,0-15 32,0 0 0,0 15 0,-1-14 0,16-1 0,-15 15 0,15-16 0,0 2 0,-1 14 64,1-15 32,-15 15-128,0-15 32,15 15 0,-15 0 0,14-15-96,-14 15 64,0 0 32,0 0 64,15-15-96,-15 15 0,-1 0 32,1 0 0,15-15-96,0 15 64,-15 0-32,0-14 0,-1 14 64,16 0 0,-15-16 0,0 16 0,0-14 0,-1 14 64,1 0-96,0-15 0,0 15 32,0 0 64,0-15-96,0 15-64,-15 0 64,29-15 64,1 15 0,-15-15-32,15 15 96,-15-15-128,0 15-64,0 0 128,-1-14 32,16 14-96,-15 0 32,-15-15-64,15 15 0,0 0 64,0-16 64,0 16-32,-1 0 64,1-14-128,0-1 0,0 0 32,0 0 0,0 0-96,-1 1 64,2 14 96,-1-15 32,14 15-192,-29-15 0,15 0 32,0 15 32,14 0 96,-14-15 96,0 15-224,0-15 0,0 15 64,-15-15 64,15 15-96,0-15-32,0 15 96,0-15 32,-1 15-96,1-14 32,0 14 0,15-15 0,-15 15-96,15-16 64,-1 16 32,-14-14 64,0 14-32,15-15 64,-15 15-64,0 0-32,-1-15-64,1-15 32,0 30 96,0-14 32,0-1-32,0-15-64,-1 15-64,2 0-32,13 15-32,-14-15 96,0 0 0,0 15 96,0-15-96,14 15 0,-14-14 96,0-1 32,0 15-128,0-15-32,0 0 32,0 0 0,-15 15 32,15-15 0,-1 0 0,1 0 0,0 15 0,0-14 64,0-1-32,0 15 64,-15-15-128,30 0-64,-30 0 128,29 0-32,-29 0 0,30-14-64,-15 14-32,0 0 64,0 0 64,0 0-64,-1 15 0,1-15 32,0 0 64,0 15-96,-15-15 0,15 0 32,0 15 64,-1-14-32,1 14-32,-15-15-64,16 15 32,-2-15 32,16 0 0,-15 15-96,-15-15 64,15 15 96,14-15 32,-14 0-32,15 0-64,-15 1 32,0-1-32,15 0-96,-16 0 64,1 0 32,0 0 0,0 0 64,0 0-32,0 15-32,15-15-64,-16 15 32,1-14 32,15-1 0,0 15 0,0-15 0,-15 0 128,14 0 64,-14 0-224,0 15-128,14-15 96,-14 0 0,15 15 64,-15-14 0,15 14 0,-15-15 0,14 15 0,-14-15 0,15 15 0,-15-15 0,15 0 0,-1 0 64,1 15-32,0-15-32,-15 0 32,0 1-32,0 14 0,-1-15 64,16 15-192,-15-15 32,15 15 32,-15-15 96,0 15 0,14-15 64,1 15-64,0-15-32,-1 15-64,-14-15 32,15 15 32,-15-15 0,15 15 0,-15 0 0,-1 0 0,1-15 0,15 15-96,-15 0 64,0 0 32,0-14 0,14 14 0,1 0 64,0 0-96,-15 0 0,15 0 32,-15 0 0,14-15 0,-14 15 64,0 0-96,0 0-64,-1 0 64,-14 0 64,31 0-64,-31 0 0,29-15 32,-14 15 64,0 0-32,15 0-32,-1 0 32,1-15-32,-15 15 64,0 0-96,15 0 0,-16 0 32,1 0 64,15 0-32,-15 0 64,0 0-128,0 0 0,0-15 32,14 15 0,-14 0 0,0 0 64,0 0-32,15 0-32,-30 0 32,15-15-32,0 15 64,14 0 32,-29 0-32,15 0-64,0 0 32,0 0-32,-1 0 0,1 0 0,1 0 0,-2 0 64,1 0-32,15-15-32,-15 15 32,0 0-32,-1 0 0,1 0 0,0 0 128,0 0 64,15 0-160,0 0 0,-16 0 32,16 0-32,0 0-32,-15 0 32,15 0-32,-16 0 0,1 0 64,0 0-96,0 0-64,15 0 64,-15 0 64,0 0 0,0 0 64,-1 0-64,16 0-32,-15 0 32,0-15 32,14 15-32,-29 0 64,30 0-128,-30 0-64,15 0 64,0 0 64,0 0 0,0 0 64,0 0-128,-1 0 0,1 0 96,-15-14 32,15 14-32,0 0-64,0-15 96,0 15-128,0-15 0,14 15 32,-14 0-96,15 0 64,0-15 32,-15 15 0,0 0 0,0 0 0,-1 0 0,1 0 0,0 0-96,0 0 64,0 0 32,-15 0 0,15 0 0,0 0 0,0 0 0,-1 0 0,1 0-96,0 0 64,0 0 32,0 0 64,0 0-32,-1 0 64,1 0-64,15 0-32,-15 0-64,0 0 32,0 0 32,0 0 64,-1 15-32,1-30 64,0 30-128,0-15 0,-15 15 32,15-30 0,0 15-96,-15-15 64,15 15 32,0 0 64,-1 0-32,1 0-32,-15 0 32,15 0-32,0 0 0,0 0 0,0 0-96,15 0 64,-1 0 32,1 0 0,-15 0 64,0 0-32,15 0-32,-15 0 32,-1 0-32,1 15 0,0-15 0,0 0 0,0 0 64,0 0-96,-1 0 0,1 0 32,1 0 64,-2 0-32,1 0-32,0 0 32,0 0-32,-15 0-96,15 0 0,-1 0 128,16 0 32,-15 0 0,0 0-64,0-15 96,0 15-128,0 0-64,-1 0 64,-14 0 64,15 0 0,0 0-32,0 15-128,0 0 0,-15-30 64,15 15 32,0 0 96,0 0 96,0 0-224,-1 0 64,16 15 32,0-15 0,-16 15 64,2-15-128,-1 0 0,-1-15 32,1 15 0,0 0-96,0-15 64,0 15 32,-15 0 64,15 0-32,-1 0 64,1 0-128,0 0-64,0 0 64,0 0 64,-15 0 0,15 0-32,0 0-64,0 0 32,-1 0 32,1 0 0,15 0 0,-15 0 0,0-15 0,0 15 0,0 0 64,0 0-96,-15 0 0,29 0 32,-29 0 0,15 0-96,0 0 64,0 0 96,0 0-32,0 0-32,-15 0 32,15 0 32,-15 15-32,14-15-32,1 0 32,-15 0-32,15-15 0,0 15 0,15 0 0,-16 0-96,2 0 64,-2 0 32,1 0 0,0 0 0,0 0 0,0 0-96,-15 0 64,15 0 160,-1 0-64,1 0-32,0 0-96,-15 0-32,15 0 128,-15 0 32,15 0-96,-15 0 32,0 0 0,15 0 64,-15 0-96,15 0 0,-15 0-32,15 0 0,-15 0 64,14 0 0,1 0 0,-15 0 0,15 0 0,-15 0 0,0 0 0,15 0 0,-15 0 0,15 0 0,-15 0 0,0 0 64,0 0-32,15 0-32,-15 0-64,0 0 32,15 0-128,-15 15 32,15-15 0,0 0-96,-1 0 0,1 15-32,0-15 64,0 15 64,0-15-32,0 0 128,-15 0-224,15-15-608,-15 15-256,0-15-1759,0 15-769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65EE-C254-413C-9748-6F3EF58667F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1006-35B7-4A23-85E4-A484D7974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1006-35B7-4A23-85E4-A484D797482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30000"/>
              </a:lnSpc>
              <a:defRPr sz="3200" baseline="0">
                <a:latin typeface="Segoe UI" panose="020B0502040204020203" pitchFamily="34" charset="0"/>
              </a:defRPr>
            </a:lvl1pPr>
            <a:lvl2pPr>
              <a:lnSpc>
                <a:spcPct val="130000"/>
              </a:lnSpc>
              <a:defRPr sz="3200" baseline="0">
                <a:latin typeface="Segoe UI" panose="020B0502040204020203" pitchFamily="34" charset="0"/>
              </a:defRPr>
            </a:lvl2pPr>
            <a:lvl3pPr>
              <a:lnSpc>
                <a:spcPct val="130000"/>
              </a:lnSpc>
              <a:defRPr sz="3200" baseline="0">
                <a:latin typeface="Segoe UI" panose="020B0502040204020203" pitchFamily="34" charset="0"/>
              </a:defRPr>
            </a:lvl3pPr>
            <a:lvl4pPr>
              <a:lnSpc>
                <a:spcPct val="130000"/>
              </a:lnSpc>
              <a:defRPr sz="3200" baseline="0">
                <a:latin typeface="Segoe UI" panose="020B0502040204020203" pitchFamily="34" charset="0"/>
              </a:defRPr>
            </a:lvl4pPr>
            <a:lvl5pPr>
              <a:lnSpc>
                <a:spcPct val="130000"/>
              </a:lnSpc>
              <a:defRPr sz="3200" baseline="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872A-E4C2-44DF-BD72-645311A73F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AE70-CA40-49DF-942C-EF868C965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oto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7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0" Type="http://schemas.openxmlformats.org/officeDocument/2006/relationships/image" Target="../media/image8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0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2.png"/><Relationship Id="rId5" Type="http://schemas.openxmlformats.org/officeDocument/2006/relationships/image" Target="../media/image7.png"/><Relationship Id="rId4" Type="http://schemas.openxmlformats.org/officeDocument/2006/relationships/image" Target="../media/image2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1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7" Type="http://schemas.openxmlformats.org/officeDocument/2006/relationships/image" Target="../media/image291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1.png"/><Relationship Id="rId4" Type="http://schemas.openxmlformats.org/officeDocument/2006/relationships/image" Target="../media/image2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2.png"/><Relationship Id="rId7" Type="http://schemas.openxmlformats.org/officeDocument/2006/relationships/image" Target="../media/image291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71.png"/><Relationship Id="rId4" Type="http://schemas.openxmlformats.org/officeDocument/2006/relationships/image" Target="../media/image2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4.png"/><Relationship Id="rId5" Type="http://schemas.openxmlformats.org/officeDocument/2006/relationships/image" Target="../media/image54.png"/><Relationship Id="rId10" Type="http://schemas.openxmlformats.org/officeDocument/2006/relationships/image" Target="../media/image17.png"/><Relationship Id="rId4" Type="http://schemas.openxmlformats.org/officeDocument/2006/relationships/customXml" Target="../ink/ink3.xml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5" Type="http://schemas.openxmlformats.org/officeDocument/2006/relationships/customXml" Target="../ink/ink8.xml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4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11" Type="http://schemas.openxmlformats.org/officeDocument/2006/relationships/image" Target="../media/image400.png"/><Relationship Id="rId5" Type="http://schemas.openxmlformats.org/officeDocument/2006/relationships/image" Target="../media/image10.png"/><Relationship Id="rId10" Type="http://schemas.openxmlformats.org/officeDocument/2006/relationships/image" Target="../media/image390.png"/><Relationship Id="rId4" Type="http://schemas.openxmlformats.org/officeDocument/2006/relationships/image" Target="../media/image9.png"/><Relationship Id="rId9" Type="http://schemas.openxmlformats.org/officeDocument/2006/relationships/image" Target="../media/image4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5" Type="http://schemas.openxmlformats.org/officeDocument/2006/relationships/customXml" Target="../ink/ink10.xml"/><Relationship Id="rId4" Type="http://schemas.openxmlformats.org/officeDocument/2006/relationships/image" Target="../media/image4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11" Type="http://schemas.openxmlformats.org/officeDocument/2006/relationships/image" Target="../media/image66.png"/><Relationship Id="rId5" Type="http://schemas.openxmlformats.org/officeDocument/2006/relationships/image" Target="../media/image60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170.png"/><Relationship Id="rId3" Type="http://schemas.openxmlformats.org/officeDocument/2006/relationships/image" Target="../media/image181.png"/><Relationship Id="rId7" Type="http://schemas.openxmlformats.org/officeDocument/2006/relationships/image" Target="../media/image220.png"/><Relationship Id="rId12" Type="http://schemas.openxmlformats.org/officeDocument/2006/relationships/image" Target="../media/image17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56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40.png"/><Relationship Id="rId7" Type="http://schemas.openxmlformats.org/officeDocument/2006/relationships/image" Target="../media/image1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0.png"/><Relationship Id="rId9" Type="http://schemas.openxmlformats.org/officeDocument/2006/relationships/image" Target="../media/image13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0.png"/><Relationship Id="rId3" Type="http://schemas.openxmlformats.org/officeDocument/2006/relationships/image" Target="../media/image17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1.png"/><Relationship Id="rId5" Type="http://schemas.openxmlformats.org/officeDocument/2006/relationships/image" Target="../media/image191.png"/><Relationship Id="rId15" Type="http://schemas.openxmlformats.org/officeDocument/2006/relationships/image" Target="../media/image290.png"/><Relationship Id="rId10" Type="http://schemas.openxmlformats.org/officeDocument/2006/relationships/image" Target="../media/image242.png"/><Relationship Id="rId4" Type="http://schemas.openxmlformats.org/officeDocument/2006/relationships/image" Target="../media/image180.png"/><Relationship Id="rId9" Type="http://schemas.openxmlformats.org/officeDocument/2006/relationships/image" Target="../media/image232.png"/><Relationship Id="rId14" Type="http://schemas.openxmlformats.org/officeDocument/2006/relationships/image" Target="../media/image2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1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090" y="1179873"/>
            <a:ext cx="1037608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Introduction to Deep Learning: How to make your own deep learning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090" y="4161824"/>
            <a:ext cx="9144000" cy="2169318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Ryota Tomioka (</a:t>
            </a:r>
            <a:r>
              <a:rPr lang="en-US" sz="2800" dirty="0">
                <a:hlinkClick r:id="rId2"/>
              </a:rPr>
              <a:t>ryoto@microsoft.com</a:t>
            </a:r>
            <a:r>
              <a:rPr lang="en-US" sz="2800" dirty="0"/>
              <a:t>)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MSR Summer School</a:t>
            </a:r>
          </a:p>
          <a:p>
            <a:pPr algn="l"/>
            <a:r>
              <a:rPr lang="en-US" sz="2800" dirty="0"/>
              <a:t>2 July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13C389-9BF4-4AAD-8A07-3CB978B81937}"/>
              </a:ext>
            </a:extLst>
          </p:cNvPr>
          <p:cNvGrpSpPr/>
          <p:nvPr/>
        </p:nvGrpSpPr>
        <p:grpSpPr>
          <a:xfrm>
            <a:off x="6096000" y="5968677"/>
            <a:ext cx="5951775" cy="724930"/>
            <a:chOff x="6017803" y="5025081"/>
            <a:chExt cx="5951775" cy="7249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9826E0-871F-4A40-9AB8-E15E09299398}"/>
                </a:ext>
              </a:extLst>
            </p:cNvPr>
            <p:cNvSpPr/>
            <p:nvPr/>
          </p:nvSpPr>
          <p:spPr>
            <a:xfrm>
              <a:off x="6017803" y="5025081"/>
              <a:ext cx="5951775" cy="724930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0" i="1">
                <a:latin typeface="Cambria Math" panose="0204050305040603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C9D6FB-D44E-4F30-8B00-1F8B7183BF61}"/>
                </a:ext>
              </a:extLst>
            </p:cNvPr>
            <p:cNvSpPr/>
            <p:nvPr/>
          </p:nvSpPr>
          <p:spPr>
            <a:xfrm>
              <a:off x="6096000" y="5064380"/>
              <a:ext cx="57910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Azure </a:t>
              </a:r>
              <a:r>
                <a:rPr lang="en-US" dirty="0" err="1"/>
                <a:t>iPython</a:t>
              </a:r>
              <a:r>
                <a:rPr lang="en-US" dirty="0"/>
                <a:t> Notebook</a:t>
              </a:r>
              <a:br>
                <a:rPr lang="en-US" dirty="0"/>
              </a:br>
              <a:r>
                <a:rPr lang="en-US" dirty="0"/>
                <a:t>https://notebooks.azure.com/ryotat/libraries/DLTutorial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2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DAA3BA-51AF-4D38-9A3A-DB023ADC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49" y="0"/>
            <a:ext cx="1148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4"/>
                <a:ext cx="10185400" cy="5089525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Objective: minimize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sz="3000" dirty="0"/>
                  <a:t>for a randomly chosen </a:t>
                </a:r>
                <a:r>
                  <a:rPr lang="en-US" sz="3000" i="1" dirty="0"/>
                  <a:t>(</a:t>
                </a:r>
                <a:r>
                  <a:rPr lang="en-US" sz="3000" i="1" dirty="0" err="1"/>
                  <a:t>x,y</a:t>
                </a:r>
                <a:r>
                  <a:rPr lang="en-US" sz="3000" i="1" dirty="0"/>
                  <a:t>) </a:t>
                </a:r>
                <a:r>
                  <a:rPr lang="en-US" sz="3000" dirty="0"/>
                  <a:t>from some distribution </a:t>
                </a:r>
                <a:r>
                  <a:rPr lang="en-US" sz="3000" i="1" dirty="0"/>
                  <a:t>D</a:t>
                </a:r>
                <a:r>
                  <a:rPr lang="en-US" sz="3000" dirty="0"/>
                  <a:t>.</a:t>
                </a:r>
              </a:p>
              <a:p>
                <a:pPr lvl="1"/>
                <a:r>
                  <a:rPr lang="en-US" sz="3000" dirty="0"/>
                  <a:t>We don’t know the distribution </a:t>
                </a:r>
                <a:r>
                  <a:rPr lang="en-US" sz="3000" i="1" dirty="0"/>
                  <a:t>D</a:t>
                </a:r>
                <a:r>
                  <a:rPr lang="en-US" sz="3000" dirty="0"/>
                  <a:t>.</a:t>
                </a:r>
              </a:p>
              <a:p>
                <a:pPr lvl="1"/>
                <a:r>
                  <a:rPr lang="en-US" sz="3000" dirty="0"/>
                  <a:t>We only have access to (training) samples from </a:t>
                </a:r>
                <a:r>
                  <a:rPr lang="en-US" sz="3000" i="1" dirty="0"/>
                  <a:t>D</a:t>
                </a:r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4"/>
                <a:ext cx="10185400" cy="5089525"/>
              </a:xfrm>
              <a:blipFill>
                <a:blip r:embed="rId2"/>
                <a:stretch>
                  <a:fillRect l="-1257" t="-719" b="-1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31" y="3164946"/>
            <a:ext cx="1447800" cy="1438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2431" y="4490074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input 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40667" y="3829040"/>
            <a:ext cx="115928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66459" y="449007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label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6459" y="35366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39970" y="3392240"/>
                <a:ext cx="823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970" y="3392240"/>
                <a:ext cx="82336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55488" y="4520851"/>
            <a:ext cx="167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prediction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829" y="3327529"/>
            <a:ext cx="1360842" cy="1003022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10" idx="0"/>
          </p:cNvCxnSpPr>
          <p:nvPr/>
        </p:nvCxnSpPr>
        <p:spPr>
          <a:xfrm flipV="1">
            <a:off x="5793250" y="2971801"/>
            <a:ext cx="218083" cy="35572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0"/>
          </p:cNvCxnSpPr>
          <p:nvPr/>
        </p:nvCxnSpPr>
        <p:spPr>
          <a:xfrm flipH="1" flipV="1">
            <a:off x="6739467" y="2912533"/>
            <a:ext cx="423520" cy="62411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489830" y="3469184"/>
                <a:ext cx="25391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: parameters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830" y="3469184"/>
                <a:ext cx="2539157" cy="584775"/>
              </a:xfrm>
              <a:prstGeom prst="rect">
                <a:avLst/>
              </a:prstGeom>
              <a:blipFill>
                <a:blip r:embed="rId6"/>
                <a:stretch>
                  <a:fillRect t="-12500" r="-504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DDE5537-573C-4921-8351-4901D9FE4CB2}"/>
              </a:ext>
            </a:extLst>
          </p:cNvPr>
          <p:cNvSpPr/>
          <p:nvPr/>
        </p:nvSpPr>
        <p:spPr>
          <a:xfrm>
            <a:off x="1780309" y="3110345"/>
            <a:ext cx="4959158" cy="1964504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E6400-EEFD-4AC3-93FB-B252064B58A7}"/>
              </a:ext>
            </a:extLst>
          </p:cNvPr>
          <p:cNvSpPr txBox="1"/>
          <p:nvPr/>
        </p:nvSpPr>
        <p:spPr>
          <a:xfrm>
            <a:off x="1745103" y="2579408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4954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12" y="-261908"/>
            <a:ext cx="10515600" cy="1325563"/>
          </a:xfrm>
        </p:spPr>
        <p:txBody>
          <a:bodyPr/>
          <a:lstStyle/>
          <a:p>
            <a:r>
              <a:rPr lang="en-US" dirty="0"/>
              <a:t>Training objective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9254A6-028A-4585-A1EB-2D2022D9E337}"/>
              </a:ext>
            </a:extLst>
          </p:cNvPr>
          <p:cNvGrpSpPr/>
          <p:nvPr/>
        </p:nvGrpSpPr>
        <p:grpSpPr>
          <a:xfrm>
            <a:off x="1132258" y="3027298"/>
            <a:ext cx="1265603" cy="2136995"/>
            <a:chOff x="1132258" y="3027298"/>
            <a:chExt cx="1265603" cy="2136995"/>
          </a:xfrm>
        </p:grpSpPr>
        <p:sp>
          <p:nvSpPr>
            <p:cNvPr id="4" name="Flowchart: Magnetic Disk 3"/>
            <p:cNvSpPr/>
            <p:nvPr/>
          </p:nvSpPr>
          <p:spPr>
            <a:xfrm>
              <a:off x="1132258" y="3027298"/>
              <a:ext cx="1158599" cy="1186775"/>
            </a:xfrm>
            <a:prstGeom prst="flowChartMagneticDisk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2258" y="4333296"/>
              <a:ext cx="12656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Training</a:t>
              </a:r>
              <a:br>
                <a:rPr lang="en-US" sz="2400" dirty="0"/>
              </a:br>
              <a:r>
                <a:rPr lang="en-US" sz="2400" dirty="0"/>
                <a:t>data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F9D05D-A378-41E1-A899-07C23100ADF6}"/>
              </a:ext>
            </a:extLst>
          </p:cNvPr>
          <p:cNvGrpSpPr/>
          <p:nvPr/>
        </p:nvGrpSpPr>
        <p:grpSpPr>
          <a:xfrm>
            <a:off x="2375492" y="4105768"/>
            <a:ext cx="8067700" cy="2658171"/>
            <a:chOff x="2375492" y="4105768"/>
            <a:chExt cx="8067700" cy="265817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375492" y="4105768"/>
              <a:ext cx="1417122" cy="237154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497087" y="5708246"/>
              <a:ext cx="227294" cy="1046822"/>
              <a:chOff x="4624481" y="5468233"/>
              <a:chExt cx="227294" cy="104682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624482" y="5468233"/>
                <a:ext cx="227293" cy="227293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624481" y="5877997"/>
                <a:ext cx="227293" cy="227293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24481" y="6287762"/>
                <a:ext cx="227293" cy="227293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1032" name="Group 1031"/>
            <p:cNvGrpSpPr/>
            <p:nvPr/>
          </p:nvGrpSpPr>
          <p:grpSpPr>
            <a:xfrm>
              <a:off x="10330129" y="5831348"/>
              <a:ext cx="113063" cy="932591"/>
              <a:chOff x="10175453" y="4684274"/>
              <a:chExt cx="113063" cy="932591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175454" y="4684274"/>
                <a:ext cx="113062" cy="11306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175453" y="5094038"/>
                <a:ext cx="113062" cy="11306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175453" y="5503803"/>
                <a:ext cx="113062" cy="11306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029">
                <a:extLst>
                  <a:ext uri="{FF2B5EF4-FFF2-40B4-BE49-F238E27FC236}">
                    <a16:creationId xmlns:a16="http://schemas.microsoft.com/office/drawing/2014/main" id="{A5F33E1B-0E71-4A4A-845E-532AC1733D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0844" y="736355"/>
                <a:ext cx="10312736" cy="10834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Objective function: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Content Placeholder 1029">
                <a:extLst>
                  <a:ext uri="{FF2B5EF4-FFF2-40B4-BE49-F238E27FC236}">
                    <a16:creationId xmlns:a16="http://schemas.microsoft.com/office/drawing/2014/main" id="{A5F33E1B-0E71-4A4A-845E-532AC1733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0844" y="736355"/>
                <a:ext cx="10312736" cy="1083485"/>
              </a:xfrm>
              <a:blipFill>
                <a:blip r:embed="rId6"/>
                <a:stretch>
                  <a:fillRect l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7EFBC35-6800-4CBB-A94B-57505248C6AC}"/>
              </a:ext>
            </a:extLst>
          </p:cNvPr>
          <p:cNvSpPr txBox="1"/>
          <p:nvPr/>
        </p:nvSpPr>
        <p:spPr>
          <a:xfrm>
            <a:off x="735652" y="1930130"/>
            <a:ext cx="990123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Approximate the unknown distribution </a:t>
            </a:r>
            <a:r>
              <a:rPr lang="en-US" sz="2400" i="1" dirty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 with the training data average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AACF0D-5796-41D4-88CC-077E237BBB4C}"/>
              </a:ext>
            </a:extLst>
          </p:cNvPr>
          <p:cNvGrpSpPr/>
          <p:nvPr/>
        </p:nvGrpSpPr>
        <p:grpSpPr>
          <a:xfrm>
            <a:off x="2448945" y="2896571"/>
            <a:ext cx="8420477" cy="1545168"/>
            <a:chOff x="2448945" y="2896571"/>
            <a:chExt cx="8420477" cy="1545168"/>
          </a:xfrm>
        </p:grpSpPr>
        <p:sp>
          <p:nvSpPr>
            <p:cNvPr id="1025" name="Freeform: Shape 1024"/>
            <p:cNvSpPr/>
            <p:nvPr/>
          </p:nvSpPr>
          <p:spPr>
            <a:xfrm>
              <a:off x="6469202" y="3764392"/>
              <a:ext cx="3360874" cy="677347"/>
            </a:xfrm>
            <a:custGeom>
              <a:avLst/>
              <a:gdLst>
                <a:gd name="connsiteX0" fmla="*/ 0 w 3360874"/>
                <a:gd name="connsiteY0" fmla="*/ 320948 h 677347"/>
                <a:gd name="connsiteX1" fmla="*/ 744842 w 3360874"/>
                <a:gd name="connsiteY1" fmla="*/ 660064 h 677347"/>
                <a:gd name="connsiteX2" fmla="*/ 2609976 w 3360874"/>
                <a:gd name="connsiteY2" fmla="*/ 575285 h 677347"/>
                <a:gd name="connsiteX3" fmla="*/ 2852201 w 3360874"/>
                <a:gd name="connsiteY3" fmla="*/ 127168 h 677347"/>
                <a:gd name="connsiteX4" fmla="*/ 3360874 w 3360874"/>
                <a:gd name="connsiteY4" fmla="*/ 0 h 6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874" h="677347">
                  <a:moveTo>
                    <a:pt x="0" y="320948"/>
                  </a:moveTo>
                  <a:cubicBezTo>
                    <a:pt x="154923" y="469311"/>
                    <a:pt x="309846" y="617674"/>
                    <a:pt x="744842" y="660064"/>
                  </a:cubicBezTo>
                  <a:cubicBezTo>
                    <a:pt x="1179838" y="702454"/>
                    <a:pt x="2258750" y="664101"/>
                    <a:pt x="2609976" y="575285"/>
                  </a:cubicBezTo>
                  <a:cubicBezTo>
                    <a:pt x="2961202" y="486469"/>
                    <a:pt x="2727051" y="223049"/>
                    <a:pt x="2852201" y="127168"/>
                  </a:cubicBezTo>
                  <a:cubicBezTo>
                    <a:pt x="2977351" y="31287"/>
                    <a:pt x="3169112" y="15643"/>
                    <a:pt x="336087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65609" y="2955182"/>
              <a:ext cx="35429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(      , </a:t>
              </a:r>
              <a:r>
                <a:rPr lang="en-US" sz="8000" dirty="0">
                  <a:solidFill>
                    <a:schemeClr val="accent2"/>
                  </a:solidFill>
                </a:rPr>
                <a:t>4</a:t>
              </a:r>
              <a:r>
                <a:rPr lang="en-US" sz="8000" dirty="0"/>
                <a:t>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448945" y="3616901"/>
              <a:ext cx="1016664" cy="529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: Rounded Corners 23"/>
                <p:cNvSpPr/>
                <p:nvPr/>
              </p:nvSpPr>
              <p:spPr>
                <a:xfrm>
                  <a:off x="8025231" y="3249425"/>
                  <a:ext cx="999620" cy="787940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: Rounded Corners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231" y="3249425"/>
                  <a:ext cx="999620" cy="78794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/>
            <p:cNvSpPr/>
            <p:nvPr/>
          </p:nvSpPr>
          <p:spPr>
            <a:xfrm>
              <a:off x="9869802" y="3249425"/>
              <a:ext cx="999620" cy="78794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0" dirty="0"/>
                <a:t>Loss</a:t>
              </a:r>
            </a:p>
          </p:txBody>
        </p:sp>
        <p:sp>
          <p:nvSpPr>
            <p:cNvPr id="1024" name="Freeform: Shape 1023"/>
            <p:cNvSpPr/>
            <p:nvPr/>
          </p:nvSpPr>
          <p:spPr>
            <a:xfrm>
              <a:off x="5324688" y="2896571"/>
              <a:ext cx="2658421" cy="854734"/>
            </a:xfrm>
            <a:custGeom>
              <a:avLst/>
              <a:gdLst>
                <a:gd name="connsiteX0" fmla="*/ 0 w 2658421"/>
                <a:gd name="connsiteY0" fmla="*/ 746708 h 854734"/>
                <a:gd name="connsiteX1" fmla="*/ 974956 w 2658421"/>
                <a:gd name="connsiteY1" fmla="*/ 26089 h 854734"/>
                <a:gd name="connsiteX2" fmla="*/ 1616853 w 2658421"/>
                <a:gd name="connsiteY2" fmla="*/ 219869 h 854734"/>
                <a:gd name="connsiteX3" fmla="*/ 1980191 w 2658421"/>
                <a:gd name="connsiteY3" fmla="*/ 807265 h 854734"/>
                <a:gd name="connsiteX4" fmla="*/ 2658421 w 2658421"/>
                <a:gd name="connsiteY4" fmla="*/ 776987 h 85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8421" h="854734">
                  <a:moveTo>
                    <a:pt x="0" y="746708"/>
                  </a:moveTo>
                  <a:cubicBezTo>
                    <a:pt x="352740" y="430301"/>
                    <a:pt x="705481" y="113895"/>
                    <a:pt x="974956" y="26089"/>
                  </a:cubicBezTo>
                  <a:cubicBezTo>
                    <a:pt x="1244431" y="-61717"/>
                    <a:pt x="1449314" y="89673"/>
                    <a:pt x="1616853" y="219869"/>
                  </a:cubicBezTo>
                  <a:cubicBezTo>
                    <a:pt x="1784392" y="350065"/>
                    <a:pt x="1806596" y="714412"/>
                    <a:pt x="1980191" y="807265"/>
                  </a:cubicBezTo>
                  <a:cubicBezTo>
                    <a:pt x="2153786" y="900118"/>
                    <a:pt x="2406103" y="838552"/>
                    <a:pt x="2658421" y="77698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24" idx="3"/>
            </p:cNvCxnSpPr>
            <p:nvPr/>
          </p:nvCxnSpPr>
          <p:spPr>
            <a:xfrm flipV="1">
              <a:off x="9024851" y="3616901"/>
              <a:ext cx="762836" cy="264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27068D0-954E-45A4-ABA9-7028BAAE9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9985" y="3039650"/>
              <a:ext cx="1235664" cy="122753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1FC311-8803-4DE5-BA7C-23AEDD10EA91}"/>
              </a:ext>
            </a:extLst>
          </p:cNvPr>
          <p:cNvGrpSpPr/>
          <p:nvPr/>
        </p:nvGrpSpPr>
        <p:grpSpPr>
          <a:xfrm>
            <a:off x="2448945" y="3828512"/>
            <a:ext cx="8420477" cy="2140263"/>
            <a:chOff x="2448945" y="3828512"/>
            <a:chExt cx="8420477" cy="2140263"/>
          </a:xfrm>
        </p:grpSpPr>
        <p:sp>
          <p:nvSpPr>
            <p:cNvPr id="39" name="Freeform: Shape 38"/>
            <p:cNvSpPr/>
            <p:nvPr/>
          </p:nvSpPr>
          <p:spPr>
            <a:xfrm>
              <a:off x="6476264" y="5291428"/>
              <a:ext cx="3360874" cy="677347"/>
            </a:xfrm>
            <a:custGeom>
              <a:avLst/>
              <a:gdLst>
                <a:gd name="connsiteX0" fmla="*/ 0 w 3360874"/>
                <a:gd name="connsiteY0" fmla="*/ 320948 h 677347"/>
                <a:gd name="connsiteX1" fmla="*/ 744842 w 3360874"/>
                <a:gd name="connsiteY1" fmla="*/ 660064 h 677347"/>
                <a:gd name="connsiteX2" fmla="*/ 2609976 w 3360874"/>
                <a:gd name="connsiteY2" fmla="*/ 575285 h 677347"/>
                <a:gd name="connsiteX3" fmla="*/ 2852201 w 3360874"/>
                <a:gd name="connsiteY3" fmla="*/ 127168 h 677347"/>
                <a:gd name="connsiteX4" fmla="*/ 3360874 w 3360874"/>
                <a:gd name="connsiteY4" fmla="*/ 0 h 6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874" h="677347">
                  <a:moveTo>
                    <a:pt x="0" y="320948"/>
                  </a:moveTo>
                  <a:cubicBezTo>
                    <a:pt x="154923" y="469311"/>
                    <a:pt x="309846" y="617674"/>
                    <a:pt x="744842" y="660064"/>
                  </a:cubicBezTo>
                  <a:cubicBezTo>
                    <a:pt x="1179838" y="702454"/>
                    <a:pt x="2258750" y="664101"/>
                    <a:pt x="2609976" y="575285"/>
                  </a:cubicBezTo>
                  <a:cubicBezTo>
                    <a:pt x="2961202" y="486469"/>
                    <a:pt x="2727051" y="223049"/>
                    <a:pt x="2852201" y="127168"/>
                  </a:cubicBezTo>
                  <a:cubicBezTo>
                    <a:pt x="2977351" y="31287"/>
                    <a:pt x="3169112" y="15643"/>
                    <a:pt x="336087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65609" y="4358421"/>
              <a:ext cx="35429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(      , </a:t>
              </a:r>
              <a:r>
                <a:rPr lang="en-US" sz="8000" dirty="0">
                  <a:solidFill>
                    <a:schemeClr val="accent2"/>
                  </a:solidFill>
                </a:rPr>
                <a:t>5</a:t>
              </a:r>
              <a:r>
                <a:rPr lang="en-US" sz="8000" dirty="0"/>
                <a:t>)</a:t>
              </a:r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2448945" y="3828512"/>
              <a:ext cx="1016664" cy="11916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: Shape 37"/>
            <p:cNvSpPr/>
            <p:nvPr/>
          </p:nvSpPr>
          <p:spPr>
            <a:xfrm>
              <a:off x="5331750" y="4423607"/>
              <a:ext cx="2658421" cy="854734"/>
            </a:xfrm>
            <a:custGeom>
              <a:avLst/>
              <a:gdLst>
                <a:gd name="connsiteX0" fmla="*/ 0 w 2658421"/>
                <a:gd name="connsiteY0" fmla="*/ 746708 h 854734"/>
                <a:gd name="connsiteX1" fmla="*/ 974956 w 2658421"/>
                <a:gd name="connsiteY1" fmla="*/ 26089 h 854734"/>
                <a:gd name="connsiteX2" fmla="*/ 1616853 w 2658421"/>
                <a:gd name="connsiteY2" fmla="*/ 219869 h 854734"/>
                <a:gd name="connsiteX3" fmla="*/ 1980191 w 2658421"/>
                <a:gd name="connsiteY3" fmla="*/ 807265 h 854734"/>
                <a:gd name="connsiteX4" fmla="*/ 2658421 w 2658421"/>
                <a:gd name="connsiteY4" fmla="*/ 776987 h 85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8421" h="854734">
                  <a:moveTo>
                    <a:pt x="0" y="746708"/>
                  </a:moveTo>
                  <a:cubicBezTo>
                    <a:pt x="352740" y="430301"/>
                    <a:pt x="705481" y="113895"/>
                    <a:pt x="974956" y="26089"/>
                  </a:cubicBezTo>
                  <a:cubicBezTo>
                    <a:pt x="1244431" y="-61717"/>
                    <a:pt x="1449314" y="89673"/>
                    <a:pt x="1616853" y="219869"/>
                  </a:cubicBezTo>
                  <a:cubicBezTo>
                    <a:pt x="1784392" y="350065"/>
                    <a:pt x="1806596" y="714412"/>
                    <a:pt x="1980191" y="807265"/>
                  </a:cubicBezTo>
                  <a:cubicBezTo>
                    <a:pt x="2153786" y="900118"/>
                    <a:pt x="2406103" y="838552"/>
                    <a:pt x="2658421" y="77698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9031913" y="5143937"/>
              <a:ext cx="762836" cy="264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: Rounded Corners 40"/>
                <p:cNvSpPr/>
                <p:nvPr/>
              </p:nvSpPr>
              <p:spPr>
                <a:xfrm>
                  <a:off x="8025231" y="4743589"/>
                  <a:ext cx="999620" cy="787940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: Rounded Corners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231" y="4743589"/>
                  <a:ext cx="999620" cy="78794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: Rounded Corners 41"/>
            <p:cNvSpPr/>
            <p:nvPr/>
          </p:nvSpPr>
          <p:spPr>
            <a:xfrm>
              <a:off x="9869802" y="4743589"/>
              <a:ext cx="999620" cy="78794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0" dirty="0"/>
                <a:t>Loss</a:t>
              </a: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10136431" y="4034006"/>
              <a:ext cx="500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075AE8-A67F-414C-938E-B7D66B14E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69903" y="4588047"/>
              <a:ext cx="1081660" cy="1093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9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from input to prediction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9442" y="1508717"/>
            <a:ext cx="10663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accent6"/>
                </a:solidFill>
              </a:rPr>
              <a:t>input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7650" y="5923323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784 dim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1298" y="1523855"/>
            <a:ext cx="10719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score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8267" y="5831374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 dim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43" y="2600693"/>
            <a:ext cx="276225" cy="3038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34811" y="3651456"/>
            <a:ext cx="380538" cy="93694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888907" y="2677887"/>
            <a:ext cx="2719360" cy="97356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35669" y="4588404"/>
            <a:ext cx="2726691" cy="9864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96861" y="3827543"/>
                <a:ext cx="2356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861" y="3827543"/>
                <a:ext cx="2356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294884" y="3773172"/>
            <a:ext cx="941439" cy="69389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546120" y="4117870"/>
            <a:ext cx="2632680" cy="1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418655" y="1508572"/>
            <a:ext cx="1991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7030A0"/>
                </a:solidFill>
              </a:rPr>
              <a:t>probability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36829" y="3565933"/>
                <a:ext cx="25934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800" dirty="0"/>
                  <a:t>parameters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829" y="3565933"/>
                <a:ext cx="2593467" cy="523220"/>
              </a:xfrm>
              <a:prstGeom prst="rect">
                <a:avLst/>
              </a:prstGeom>
              <a:blipFill>
                <a:blip r:embed="rId6"/>
                <a:stretch>
                  <a:fillRect t="-12791" r="-798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1065" y="4152099"/>
                <a:ext cx="2683427" cy="13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0" dirty="0" err="1">
                    <a:solidFill>
                      <a:srgbClr val="7030A0"/>
                    </a:solidFill>
                  </a:rPr>
                  <a:t>Softmax</a:t>
                </a:r>
                <a:br>
                  <a:rPr lang="en-US" sz="2800" dirty="0">
                    <a:solidFill>
                      <a:srgbClr val="7030A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65" y="4152099"/>
                <a:ext cx="2683427" cy="1343509"/>
              </a:xfrm>
              <a:prstGeom prst="rect">
                <a:avLst/>
              </a:prstGeom>
              <a:blipFill>
                <a:blip r:embed="rId7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418655" y="5831374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 dim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B122B5-6C05-4612-8D51-3EA560E62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87" y="2734048"/>
            <a:ext cx="780816" cy="77567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AAC424-0ECD-47F7-B217-DD8A43B32910}"/>
              </a:ext>
            </a:extLst>
          </p:cNvPr>
          <p:cNvCxnSpPr>
            <a:cxnSpLocks/>
          </p:cNvCxnSpPr>
          <p:nvPr/>
        </p:nvCxnSpPr>
        <p:spPr>
          <a:xfrm flipV="1">
            <a:off x="871052" y="2643825"/>
            <a:ext cx="654440" cy="1302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9A3361-E113-4AF9-89E0-CA6F1DF599DB}"/>
              </a:ext>
            </a:extLst>
          </p:cNvPr>
          <p:cNvCxnSpPr>
            <a:cxnSpLocks/>
          </p:cNvCxnSpPr>
          <p:nvPr/>
        </p:nvCxnSpPr>
        <p:spPr>
          <a:xfrm>
            <a:off x="195715" y="3509727"/>
            <a:ext cx="1329777" cy="20651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4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91" y="2364317"/>
            <a:ext cx="3799655" cy="2664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521405" cy="4351338"/>
              </a:xfrm>
            </p:spPr>
            <p:txBody>
              <a:bodyPr/>
              <a:lstStyle/>
              <a:p>
                <a:r>
                  <a:rPr lang="en-US" dirty="0"/>
                  <a:t>Interpretation 1: you pay penalty</a:t>
                </a:r>
                <a:br>
                  <a:rPr lang="en-US" dirty="0"/>
                </a:br>
                <a:r>
                  <a:rPr lang="en-US" dirty="0"/>
                  <a:t>                                                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where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accent2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correct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label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521405" cy="4351338"/>
              </a:xfrm>
              <a:blipFill>
                <a:blip r:embed="rId3"/>
                <a:stretch>
                  <a:fillRect l="-1876" t="-2381" r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564913" y="1825625"/>
            <a:ext cx="5181600" cy="942975"/>
          </a:xfrm>
        </p:spPr>
        <p:txBody>
          <a:bodyPr/>
          <a:lstStyle/>
          <a:p>
            <a:r>
              <a:rPr lang="en-US" dirty="0"/>
              <a:t>Interpretation 2:</a:t>
            </a:r>
            <a:br>
              <a:rPr lang="en-US" dirty="0"/>
            </a:br>
            <a:r>
              <a:rPr lang="en-US" dirty="0" err="1"/>
              <a:t>Kullback-Leibler</a:t>
            </a:r>
            <a:r>
              <a:rPr lang="en-US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65258" y="3174103"/>
                <a:ext cx="1634102" cy="62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58" y="3174103"/>
                <a:ext cx="1634102" cy="623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93093" y="3224309"/>
                <a:ext cx="46066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𝑚𝑚𝑚𝑚𝑚𝑚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𝑚𝑚𝑚𝑚𝑚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93" y="3224309"/>
                <a:ext cx="4606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811" y="2990070"/>
            <a:ext cx="1343502" cy="991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8122" y="2978746"/>
            <a:ext cx="1360842" cy="1003022"/>
          </a:xfrm>
          <a:prstGeom prst="rect">
            <a:avLst/>
          </a:prstGeom>
        </p:spPr>
      </p:pic>
      <p:cxnSp>
        <p:nvCxnSpPr>
          <p:cNvPr id="17" name="Straight Connector 16"/>
          <p:cNvCxnSpPr>
            <a:endCxn id="13" idx="2"/>
          </p:cNvCxnSpPr>
          <p:nvPr/>
        </p:nvCxnSpPr>
        <p:spPr>
          <a:xfrm flipV="1">
            <a:off x="8359846" y="3981768"/>
            <a:ext cx="479716" cy="632565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2771" y="4629721"/>
            <a:ext cx="257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All the probability mass on the correct label (‘4’)</a:t>
            </a:r>
          </a:p>
        </p:txBody>
      </p:sp>
      <p:cxnSp>
        <p:nvCxnSpPr>
          <p:cNvPr id="21" name="Straight Connector 20"/>
          <p:cNvCxnSpPr>
            <a:endCxn id="14" idx="2"/>
          </p:cNvCxnSpPr>
          <p:nvPr/>
        </p:nvCxnSpPr>
        <p:spPr>
          <a:xfrm flipH="1" flipV="1">
            <a:off x="10678543" y="3981768"/>
            <a:ext cx="483770" cy="63256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521202" y="4614333"/>
            <a:ext cx="167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prediction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88713" y="1363133"/>
            <a:ext cx="0" cy="524086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1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training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02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Objective function: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10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167094" y="5840207"/>
            <a:ext cx="554695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08422" y="2743201"/>
            <a:ext cx="569" cy="35171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674505" y="5240042"/>
                <a:ext cx="2453620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3600" dirty="0"/>
                  <a:t>Parameters</a:t>
                </a:r>
                <a:br>
                  <a:rPr lang="en-US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505" y="5240042"/>
                <a:ext cx="2453620" cy="1200329"/>
              </a:xfrm>
              <a:prstGeom prst="rect">
                <a:avLst/>
              </a:prstGeom>
              <a:blipFill>
                <a:blip r:embed="rId3"/>
                <a:stretch>
                  <a:fillRect l="-7711" t="-8163" r="-6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3167093" y="2743201"/>
              <a:ext cx="5020117" cy="3097006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8653" y="2714765"/>
                <a:ext cx="5076996" cy="3153878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 22"/>
          <p:cNvSpPr/>
          <p:nvPr/>
        </p:nvSpPr>
        <p:spPr>
          <a:xfrm>
            <a:off x="3911936" y="3940738"/>
            <a:ext cx="121112" cy="1211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72492" y="3917991"/>
            <a:ext cx="0" cy="19804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00646" y="5875065"/>
            <a:ext cx="890531" cy="16904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9638" y="5957488"/>
            <a:ext cx="196528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Initial parameters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67668" y="5957488"/>
            <a:ext cx="196528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final parameters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001970" y="5918376"/>
            <a:ext cx="584707" cy="63160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863614" y="5732538"/>
            <a:ext cx="196707" cy="1967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867215" y="5721669"/>
            <a:ext cx="196707" cy="1967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077897" y="5821337"/>
            <a:ext cx="1683538" cy="1911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6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training objective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29621" y="5046918"/>
            <a:ext cx="43116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797132" y="3112593"/>
            <a:ext cx="569" cy="35171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8166" y="4754530"/>
                <a:ext cx="7409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66" y="4754530"/>
                <a:ext cx="7409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94802" y="2466262"/>
                <a:ext cx="7409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02" y="2466262"/>
                <a:ext cx="74090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29621" y="1690688"/>
            <a:ext cx="3158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Parameter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2037" y="1690688"/>
            <a:ext cx="2837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Example space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62037" y="5046918"/>
            <a:ext cx="43116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829548" y="3112593"/>
            <a:ext cx="569" cy="35171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70582" y="4754530"/>
                <a:ext cx="7264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582" y="4754530"/>
                <a:ext cx="72648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27218" y="2466262"/>
                <a:ext cx="7264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218" y="2466262"/>
                <a:ext cx="72648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ltiplication Sign 14"/>
          <p:cNvSpPr/>
          <p:nvPr/>
        </p:nvSpPr>
        <p:spPr>
          <a:xfrm>
            <a:off x="7349929" y="4480094"/>
            <a:ext cx="495864" cy="495864"/>
          </a:xfrm>
          <a:prstGeom prst="mathMultiply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7" name="Multiplication Sign 16"/>
          <p:cNvSpPr/>
          <p:nvPr/>
        </p:nvSpPr>
        <p:spPr>
          <a:xfrm>
            <a:off x="9253699" y="3216179"/>
            <a:ext cx="495864" cy="495864"/>
          </a:xfrm>
          <a:prstGeom prst="mathMultiply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54207" y="5883800"/>
            <a:ext cx="296726" cy="29672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380738" y="4754530"/>
            <a:ext cx="296726" cy="29672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597861" y="3601026"/>
            <a:ext cx="2779534" cy="3220407"/>
            <a:chOff x="7597861" y="3601026"/>
            <a:chExt cx="2779534" cy="3220407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8849473" y="4480094"/>
              <a:ext cx="697430" cy="571163"/>
            </a:xfrm>
            <a:prstGeom prst="straightConnector1">
              <a:avLst/>
            </a:prstGeom>
            <a:ln w="762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97861" y="3601026"/>
              <a:ext cx="2779534" cy="3220407"/>
            </a:xfrm>
            <a:prstGeom prst="line">
              <a:avLst/>
            </a:prstGeom>
            <a:ln w="762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9308732" y="3883690"/>
                  <a:ext cx="1034321" cy="633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b="0" i="1" baseline="-25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oMath>
                    </m:oMathPara>
                  </a14:m>
                  <a:endParaRPr lang="en-US" sz="3600" baseline="-25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8732" y="3883690"/>
                  <a:ext cx="1034321" cy="6335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Oval 30"/>
          <p:cNvSpPr/>
          <p:nvPr/>
        </p:nvSpPr>
        <p:spPr>
          <a:xfrm rot="20022333">
            <a:off x="1334696" y="4026489"/>
            <a:ext cx="1180847" cy="466715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 rot="20022333">
            <a:off x="764569" y="3730318"/>
            <a:ext cx="2449678" cy="1059056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 rot="20022333">
            <a:off x="259941" y="3435470"/>
            <a:ext cx="3894671" cy="1782553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582167" y="3430363"/>
                <a:ext cx="1034321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𝑖𝑛𝑖𝑡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67" y="3430363"/>
                <a:ext cx="1034321" cy="633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3568843" y="4007041"/>
            <a:ext cx="196707" cy="1967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training objective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29621" y="5046918"/>
            <a:ext cx="43116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797132" y="3112593"/>
            <a:ext cx="569" cy="35171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8166" y="4754530"/>
                <a:ext cx="7409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66" y="4754530"/>
                <a:ext cx="74090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94802" y="2466262"/>
                <a:ext cx="7409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02" y="2466262"/>
                <a:ext cx="74090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29621" y="1690688"/>
            <a:ext cx="3158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Parameter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2037" y="1690688"/>
            <a:ext cx="2837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Example space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62037" y="5046918"/>
            <a:ext cx="43116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829548" y="3112593"/>
            <a:ext cx="569" cy="35171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70582" y="4754530"/>
                <a:ext cx="7264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582" y="4754530"/>
                <a:ext cx="72648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27218" y="2466262"/>
                <a:ext cx="7264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218" y="2466262"/>
                <a:ext cx="72648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ltiplication Sign 14"/>
          <p:cNvSpPr/>
          <p:nvPr/>
        </p:nvSpPr>
        <p:spPr>
          <a:xfrm>
            <a:off x="7349929" y="4480094"/>
            <a:ext cx="495864" cy="495864"/>
          </a:xfrm>
          <a:prstGeom prst="mathMultiply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7" name="Multiplication Sign 16"/>
          <p:cNvSpPr/>
          <p:nvPr/>
        </p:nvSpPr>
        <p:spPr>
          <a:xfrm>
            <a:off x="9253699" y="3216179"/>
            <a:ext cx="495864" cy="495864"/>
          </a:xfrm>
          <a:prstGeom prst="mathMultiply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54207" y="5883800"/>
            <a:ext cx="296726" cy="29672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380738" y="4754530"/>
            <a:ext cx="296726" cy="29672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196010" y="4117828"/>
            <a:ext cx="653464" cy="93343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12254" y="3945135"/>
            <a:ext cx="3465210" cy="2087029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73904" y="3419344"/>
                <a:ext cx="1257331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𝑓𝑖𝑛𝑎𝑙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904" y="3419344"/>
                <a:ext cx="1257331" cy="633571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 rot="20022333">
            <a:off x="1334696" y="4026489"/>
            <a:ext cx="1180847" cy="466715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 rot="20022333">
            <a:off x="764569" y="3730318"/>
            <a:ext cx="2449678" cy="1059056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 rot="20022333">
            <a:off x="259941" y="3435470"/>
            <a:ext cx="3894671" cy="1782553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82167" y="3430363"/>
                <a:ext cx="1034321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𝑖𝑛𝑖𝑡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67" y="3430363"/>
                <a:ext cx="1034321" cy="633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3568843" y="4007041"/>
            <a:ext cx="196707" cy="1967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40872" y="4161492"/>
            <a:ext cx="196707" cy="1967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789" y="2826344"/>
                <a:ext cx="1257331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𝑓𝑖𝑛𝑎𝑙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" y="2826344"/>
                <a:ext cx="1257331" cy="633571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/>
          <p:cNvSpPr/>
          <p:nvPr/>
        </p:nvSpPr>
        <p:spPr>
          <a:xfrm rot="8376667">
            <a:off x="2212208" y="3687776"/>
            <a:ext cx="1195069" cy="854106"/>
          </a:xfrm>
          <a:custGeom>
            <a:avLst/>
            <a:gdLst>
              <a:gd name="connsiteX0" fmla="*/ 0 w 932567"/>
              <a:gd name="connsiteY0" fmla="*/ 0 h 538951"/>
              <a:gd name="connsiteX1" fmla="*/ 327004 w 932567"/>
              <a:gd name="connsiteY1" fmla="*/ 357282 h 538951"/>
              <a:gd name="connsiteX2" fmla="*/ 932567 w 932567"/>
              <a:gd name="connsiteY2" fmla="*/ 538951 h 53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567" h="538951">
                <a:moveTo>
                  <a:pt x="0" y="0"/>
                </a:moveTo>
                <a:cubicBezTo>
                  <a:pt x="85788" y="133728"/>
                  <a:pt x="171576" y="267457"/>
                  <a:pt x="327004" y="357282"/>
                </a:cubicBezTo>
                <a:cubicBezTo>
                  <a:pt x="482432" y="447107"/>
                  <a:pt x="707499" y="493029"/>
                  <a:pt x="932567" y="538951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035513" y="3712043"/>
            <a:ext cx="732731" cy="49170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70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/>
              <p:cNvSpPr>
                <a:spLocks noGrp="1"/>
              </p:cNvSpPr>
              <p:nvPr>
                <p:ph idx="1"/>
              </p:nvPr>
            </p:nvSpPr>
            <p:spPr>
              <a:xfrm>
                <a:off x="5868954" y="1825625"/>
                <a:ext cx="5484846" cy="4351338"/>
              </a:xfrm>
            </p:spPr>
            <p:txBody>
              <a:bodyPr/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randomly</a:t>
                </a:r>
              </a:p>
              <a:p>
                <a:r>
                  <a:rPr lang="en-US" dirty="0"/>
                  <a:t>For </a:t>
                </a:r>
                <a:r>
                  <a:rPr lang="en-US" i="1" dirty="0"/>
                  <a:t>t</a:t>
                </a:r>
                <a:r>
                  <a:rPr lang="en-US" dirty="0"/>
                  <a:t> in 0,…, </a:t>
                </a:r>
                <a:r>
                  <a:rPr lang="en-US" i="1" dirty="0" err="1"/>
                  <a:t>T</a:t>
                </a:r>
                <a:r>
                  <a:rPr lang="en-US" baseline="-25000" dirty="0" err="1"/>
                  <a:t>maxiter</a:t>
                </a:r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8954" y="1825625"/>
                <a:ext cx="5484846" cy="4351338"/>
              </a:xfrm>
              <a:blipFill>
                <a:blip r:embed="rId2"/>
                <a:stretch>
                  <a:fillRect l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20022333">
            <a:off x="1501255" y="3944270"/>
            <a:ext cx="1618318" cy="639620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20022333">
            <a:off x="719912" y="3538375"/>
            <a:ext cx="3357216" cy="1451407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20022333">
            <a:off x="28333" y="3134294"/>
            <a:ext cx="5337539" cy="244294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45196" y="3850264"/>
                <a:ext cx="699230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96" y="3850264"/>
                <a:ext cx="699230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563092" y="3917617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94955" y="4129287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611" y="2750624"/>
                <a:ext cx="1257331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𝑓𝑖𝑛𝑎𝑙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1" y="2750624"/>
                <a:ext cx="1257331" cy="633571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 rot="8376667">
            <a:off x="2703861" y="3480073"/>
            <a:ext cx="1637809" cy="1170529"/>
          </a:xfrm>
          <a:custGeom>
            <a:avLst/>
            <a:gdLst>
              <a:gd name="connsiteX0" fmla="*/ 0 w 932567"/>
              <a:gd name="connsiteY0" fmla="*/ 0 h 538951"/>
              <a:gd name="connsiteX1" fmla="*/ 327004 w 932567"/>
              <a:gd name="connsiteY1" fmla="*/ 357282 h 538951"/>
              <a:gd name="connsiteX2" fmla="*/ 932567 w 932567"/>
              <a:gd name="connsiteY2" fmla="*/ 538951 h 53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567" h="538951">
                <a:moveTo>
                  <a:pt x="0" y="0"/>
                </a:moveTo>
                <a:cubicBezTo>
                  <a:pt x="85788" y="133728"/>
                  <a:pt x="171576" y="267457"/>
                  <a:pt x="327004" y="357282"/>
                </a:cubicBezTo>
                <a:cubicBezTo>
                  <a:pt x="482432" y="447107"/>
                  <a:pt x="707499" y="493029"/>
                  <a:pt x="932567" y="538951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1091233" y="3513330"/>
            <a:ext cx="1143201" cy="65543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39226" y="3648035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74591" y="1933002"/>
                <a:ext cx="690382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1" y="1933002"/>
                <a:ext cx="690382" cy="633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42234" y="2007865"/>
                <a:ext cx="1131207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34" y="2007865"/>
                <a:ext cx="1131207" cy="633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2734132" y="3555247"/>
            <a:ext cx="1143421" cy="191008"/>
          </a:xfrm>
          <a:prstGeom prst="straightConnector1">
            <a:avLst/>
          </a:prstGeom>
          <a:ln w="57150">
            <a:solidFill>
              <a:schemeClr val="accent6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35834" y="3648035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cxnSp>
        <p:nvCxnSpPr>
          <p:cNvPr id="26" name="Straight Arrow Connector 25"/>
          <p:cNvCxnSpPr>
            <a:stCxn id="22" idx="2"/>
            <a:endCxn id="20" idx="0"/>
          </p:cNvCxnSpPr>
          <p:nvPr/>
        </p:nvCxnSpPr>
        <p:spPr>
          <a:xfrm>
            <a:off x="2707838" y="2641436"/>
            <a:ext cx="762787" cy="100659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2"/>
            <a:endCxn id="19" idx="0"/>
          </p:cNvCxnSpPr>
          <p:nvPr/>
        </p:nvCxnSpPr>
        <p:spPr>
          <a:xfrm>
            <a:off x="3919782" y="2566573"/>
            <a:ext cx="54235" cy="108146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 rot="16200000">
            <a:off x="9801727" y="3369994"/>
            <a:ext cx="308837" cy="1209748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32545" y="4355764"/>
            <a:ext cx="354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 of the objective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375756" y="3917618"/>
            <a:ext cx="1507852" cy="1034748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594" y="4920542"/>
            <a:ext cx="2868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Learning rate (step size)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10414" y="5777533"/>
                <a:ext cx="9727464" cy="100226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computation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requires a full sweep over the training data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Per-iteration comp. cost = O(n)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414" y="5777533"/>
                <a:ext cx="9727464" cy="1002262"/>
              </a:xfrm>
              <a:prstGeom prst="rect">
                <a:avLst/>
              </a:prstGeom>
              <a:blipFill>
                <a:blip r:embed="rId7"/>
                <a:stretch>
                  <a:fillRect l="-751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64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/>
              <p:cNvSpPr>
                <a:spLocks noGrp="1"/>
              </p:cNvSpPr>
              <p:nvPr>
                <p:ph idx="1"/>
              </p:nvPr>
            </p:nvSpPr>
            <p:spPr>
              <a:xfrm>
                <a:off x="5496196" y="1825625"/>
                <a:ext cx="669580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randomly</a:t>
                </a:r>
              </a:p>
              <a:p>
                <a:r>
                  <a:rPr lang="en-US" dirty="0"/>
                  <a:t>For </a:t>
                </a:r>
                <a:r>
                  <a:rPr lang="en-US" i="1" dirty="0"/>
                  <a:t>t</a:t>
                </a:r>
                <a:r>
                  <a:rPr lang="en-US" dirty="0"/>
                  <a:t> in 0,…, </a:t>
                </a:r>
                <a:r>
                  <a:rPr lang="en-US" i="1" dirty="0" err="1"/>
                  <a:t>T</a:t>
                </a:r>
                <a:r>
                  <a:rPr lang="en-US" baseline="-25000" dirty="0" err="1"/>
                  <a:t>maxiter</a:t>
                </a:r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index </a:t>
                </a:r>
                <a:r>
                  <a:rPr lang="en-US" i="1" dirty="0" err="1"/>
                  <a:t>i</a:t>
                </a:r>
                <a:r>
                  <a:rPr lang="en-US" dirty="0"/>
                  <a:t> is chosen randomly</a:t>
                </a:r>
              </a:p>
            </p:txBody>
          </p:sp>
        </mc:Choice>
        <mc:Fallback xmlns="">
          <p:sp>
            <p:nvSpPr>
              <p:cNvPr id="17" name="Conten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6196" y="1825625"/>
                <a:ext cx="6695804" cy="4351338"/>
              </a:xfrm>
              <a:blipFill>
                <a:blip r:embed="rId2"/>
                <a:stretch>
                  <a:fillRect l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20022333">
            <a:off x="1501255" y="3944270"/>
            <a:ext cx="1618318" cy="639620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20022333">
            <a:off x="719912" y="3538375"/>
            <a:ext cx="3357216" cy="1451407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20022333">
            <a:off x="28333" y="3134294"/>
            <a:ext cx="5337539" cy="244294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45196" y="3850264"/>
                <a:ext cx="699230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96" y="3850264"/>
                <a:ext cx="699230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563092" y="3917617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94955" y="4129287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611" y="2750624"/>
                <a:ext cx="1257331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𝑓𝑖𝑛𝑎𝑙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1" y="2750624"/>
                <a:ext cx="1257331" cy="633571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1091233" y="3513330"/>
            <a:ext cx="1143201" cy="65543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74591" y="1933002"/>
                <a:ext cx="690382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1" y="1933002"/>
                <a:ext cx="690382" cy="633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42234" y="2007865"/>
                <a:ext cx="1131207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34" y="2007865"/>
                <a:ext cx="1131207" cy="633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2" idx="2"/>
            <a:endCxn id="20" idx="0"/>
          </p:cNvCxnSpPr>
          <p:nvPr/>
        </p:nvCxnSpPr>
        <p:spPr>
          <a:xfrm>
            <a:off x="2707838" y="2641436"/>
            <a:ext cx="1090615" cy="1636578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2"/>
            <a:endCxn id="19" idx="0"/>
          </p:cNvCxnSpPr>
          <p:nvPr/>
        </p:nvCxnSpPr>
        <p:spPr>
          <a:xfrm flipH="1">
            <a:off x="3784992" y="2566573"/>
            <a:ext cx="134790" cy="38776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 rot="16200000">
            <a:off x="10117369" y="2695905"/>
            <a:ext cx="308837" cy="2855379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844098" y="4306643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Stochastic gradient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2458585" y="3124705"/>
            <a:ext cx="2095248" cy="1374627"/>
          </a:xfrm>
          <a:custGeom>
            <a:avLst/>
            <a:gdLst>
              <a:gd name="connsiteX0" fmla="*/ 2095248 w 2095248"/>
              <a:gd name="connsiteY0" fmla="*/ 799343 h 1374627"/>
              <a:gd name="connsiteX1" fmla="*/ 1338294 w 2095248"/>
              <a:gd name="connsiteY1" fmla="*/ 0 h 1374627"/>
              <a:gd name="connsiteX2" fmla="*/ 1368573 w 2095248"/>
              <a:gd name="connsiteY2" fmla="*/ 1223237 h 1374627"/>
              <a:gd name="connsiteX3" fmla="*/ 956790 w 2095248"/>
              <a:gd name="connsiteY3" fmla="*/ 1005234 h 1374627"/>
              <a:gd name="connsiteX4" fmla="*/ 248281 w 2095248"/>
              <a:gd name="connsiteY4" fmla="*/ 302781 h 1374627"/>
              <a:gd name="connsiteX5" fmla="*/ 690342 w 2095248"/>
              <a:gd name="connsiteY5" fmla="*/ 1374627 h 1374627"/>
              <a:gd name="connsiteX6" fmla="*/ 205892 w 2095248"/>
              <a:gd name="connsiteY6" fmla="*/ 787231 h 1374627"/>
              <a:gd name="connsiteX7" fmla="*/ 157447 w 2095248"/>
              <a:gd name="connsiteY7" fmla="*/ 1301960 h 1374627"/>
              <a:gd name="connsiteX8" fmla="*/ 0 w 2095248"/>
              <a:gd name="connsiteY8" fmla="*/ 1192959 h 137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248" h="1374627">
                <a:moveTo>
                  <a:pt x="2095248" y="799343"/>
                </a:moveTo>
                <a:lnTo>
                  <a:pt x="1338294" y="0"/>
                </a:lnTo>
                <a:lnTo>
                  <a:pt x="1368573" y="1223237"/>
                </a:lnTo>
                <a:lnTo>
                  <a:pt x="956790" y="1005234"/>
                </a:lnTo>
                <a:lnTo>
                  <a:pt x="248281" y="302781"/>
                </a:lnTo>
                <a:lnTo>
                  <a:pt x="690342" y="1374627"/>
                </a:lnTo>
                <a:lnTo>
                  <a:pt x="205892" y="787231"/>
                </a:lnTo>
                <a:lnTo>
                  <a:pt x="157447" y="1301960"/>
                </a:lnTo>
                <a:lnTo>
                  <a:pt x="0" y="1192959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10414" y="5777533"/>
                <a:ext cx="9727464" cy="100226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computation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𝑜𝑠𝑠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sz="2400" dirty="0"/>
                  <a:t> requires only one training example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Per-iteration comp. cost = O(1)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414" y="5777533"/>
                <a:ext cx="9727464" cy="1002262"/>
              </a:xfrm>
              <a:prstGeom prst="rect">
                <a:avLst/>
              </a:prstGeom>
              <a:blipFill>
                <a:blip r:embed="rId7"/>
                <a:stretch>
                  <a:fillRect l="-751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650201" y="2954342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63662" y="4278014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2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21D9-4A47-4585-BF31-E0A7BD96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39D4-67D5-4334-853B-874066FF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09694" cy="48775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lecture covers</a:t>
            </a:r>
          </a:p>
          <a:p>
            <a:pPr lvl="1"/>
            <a:r>
              <a:rPr lang="en-US" dirty="0"/>
              <a:t>Introduction to machine learning</a:t>
            </a:r>
            <a:br>
              <a:rPr lang="en-US" dirty="0"/>
            </a:br>
            <a:r>
              <a:rPr lang="en-US" dirty="0"/>
              <a:t>(keywords: model, training, inference, stochastic gradient descent, overfitting)</a:t>
            </a:r>
          </a:p>
          <a:p>
            <a:pPr lvl="1"/>
            <a:r>
              <a:rPr lang="en-US" dirty="0"/>
              <a:t>How to compute the gradient</a:t>
            </a:r>
            <a:br>
              <a:rPr lang="en-US" dirty="0"/>
            </a:br>
            <a:r>
              <a:rPr lang="en-US" dirty="0"/>
              <a:t>(keywords: backpropagation, multi-layer </a:t>
            </a:r>
            <a:r>
              <a:rPr lang="en-US" dirty="0" err="1"/>
              <a:t>perceptrons</a:t>
            </a:r>
            <a:r>
              <a:rPr lang="en-US" dirty="0"/>
              <a:t>, activation function)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5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Minibatch 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/>
              <p:cNvSpPr>
                <a:spLocks noGrp="1"/>
              </p:cNvSpPr>
              <p:nvPr>
                <p:ph idx="1"/>
              </p:nvPr>
            </p:nvSpPr>
            <p:spPr>
              <a:xfrm>
                <a:off x="5496196" y="1825625"/>
                <a:ext cx="669580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randomly</a:t>
                </a:r>
              </a:p>
              <a:p>
                <a:r>
                  <a:rPr lang="en-US" dirty="0"/>
                  <a:t>For </a:t>
                </a:r>
                <a:r>
                  <a:rPr lang="en-US" i="1" dirty="0"/>
                  <a:t>t</a:t>
                </a:r>
                <a:r>
                  <a:rPr lang="en-US" dirty="0"/>
                  <a:t> in 0,…, </a:t>
                </a:r>
                <a:r>
                  <a:rPr lang="en-US" i="1" dirty="0" err="1"/>
                  <a:t>T</a:t>
                </a:r>
                <a:r>
                  <a:rPr lang="en-US" baseline="-25000" dirty="0" err="1"/>
                  <a:t>maxiter</a:t>
                </a:r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dirty="0"/>
                  <a:t>where minibatch </a:t>
                </a:r>
                <a:r>
                  <a:rPr lang="en-US" sz="2800" i="1" dirty="0"/>
                  <a:t>B</a:t>
                </a:r>
                <a:r>
                  <a:rPr lang="en-US" sz="2800" dirty="0"/>
                  <a:t> is chosen randomly</a:t>
                </a:r>
              </a:p>
            </p:txBody>
          </p:sp>
        </mc:Choice>
        <mc:Fallback xmlns="">
          <p:sp>
            <p:nvSpPr>
              <p:cNvPr id="17" name="Conten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6196" y="1825625"/>
                <a:ext cx="6695804" cy="4351338"/>
              </a:xfrm>
              <a:blipFill>
                <a:blip r:embed="rId2"/>
                <a:stretch>
                  <a:fillRect l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20022333">
            <a:off x="1501255" y="3944270"/>
            <a:ext cx="1618318" cy="639620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20022333">
            <a:off x="719912" y="3538375"/>
            <a:ext cx="3357216" cy="1451407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20022333">
            <a:off x="28333" y="3134294"/>
            <a:ext cx="5337539" cy="244294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45196" y="3850264"/>
                <a:ext cx="699230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96" y="3850264"/>
                <a:ext cx="699230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563092" y="3917617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94955" y="4129287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611" y="2750624"/>
                <a:ext cx="1257331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𝑓𝑖𝑛𝑎𝑙</m:t>
                      </m:r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1" y="2750624"/>
                <a:ext cx="1257331" cy="633571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1091233" y="3513330"/>
            <a:ext cx="1143201" cy="65543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74591" y="1933002"/>
                <a:ext cx="690382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1" y="1933002"/>
                <a:ext cx="690382" cy="633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42234" y="2007865"/>
                <a:ext cx="1131207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34" y="2007865"/>
                <a:ext cx="1131207" cy="633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2" idx="2"/>
            <a:endCxn id="20" idx="0"/>
          </p:cNvCxnSpPr>
          <p:nvPr/>
        </p:nvCxnSpPr>
        <p:spPr>
          <a:xfrm>
            <a:off x="2707838" y="2641436"/>
            <a:ext cx="1053985" cy="102535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2"/>
            <a:endCxn id="19" idx="0"/>
          </p:cNvCxnSpPr>
          <p:nvPr/>
        </p:nvCxnSpPr>
        <p:spPr>
          <a:xfrm flipH="1">
            <a:off x="3915082" y="2566573"/>
            <a:ext cx="4700" cy="62357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 rot="16200000">
            <a:off x="9735864" y="3077410"/>
            <a:ext cx="308837" cy="2092368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844098" y="4334280"/>
            <a:ext cx="275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minibatch gradient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2458585" y="3330596"/>
            <a:ext cx="2095248" cy="1096069"/>
          </a:xfrm>
          <a:custGeom>
            <a:avLst/>
            <a:gdLst>
              <a:gd name="connsiteX0" fmla="*/ 2095248 w 2095248"/>
              <a:gd name="connsiteY0" fmla="*/ 799343 h 1374627"/>
              <a:gd name="connsiteX1" fmla="*/ 1338294 w 2095248"/>
              <a:gd name="connsiteY1" fmla="*/ 0 h 1374627"/>
              <a:gd name="connsiteX2" fmla="*/ 1368573 w 2095248"/>
              <a:gd name="connsiteY2" fmla="*/ 1223237 h 1374627"/>
              <a:gd name="connsiteX3" fmla="*/ 956790 w 2095248"/>
              <a:gd name="connsiteY3" fmla="*/ 1005234 h 1374627"/>
              <a:gd name="connsiteX4" fmla="*/ 248281 w 2095248"/>
              <a:gd name="connsiteY4" fmla="*/ 302781 h 1374627"/>
              <a:gd name="connsiteX5" fmla="*/ 690342 w 2095248"/>
              <a:gd name="connsiteY5" fmla="*/ 1374627 h 1374627"/>
              <a:gd name="connsiteX6" fmla="*/ 205892 w 2095248"/>
              <a:gd name="connsiteY6" fmla="*/ 787231 h 1374627"/>
              <a:gd name="connsiteX7" fmla="*/ 157447 w 2095248"/>
              <a:gd name="connsiteY7" fmla="*/ 1301960 h 1374627"/>
              <a:gd name="connsiteX8" fmla="*/ 0 w 2095248"/>
              <a:gd name="connsiteY8" fmla="*/ 1192959 h 1374627"/>
              <a:gd name="connsiteX0" fmla="*/ 2095248 w 2095248"/>
              <a:gd name="connsiteY0" fmla="*/ 593452 h 1168736"/>
              <a:gd name="connsiteX1" fmla="*/ 1459406 w 2095248"/>
              <a:gd name="connsiteY1" fmla="*/ 0 h 1168736"/>
              <a:gd name="connsiteX2" fmla="*/ 1368573 w 2095248"/>
              <a:gd name="connsiteY2" fmla="*/ 1017346 h 1168736"/>
              <a:gd name="connsiteX3" fmla="*/ 956790 w 2095248"/>
              <a:gd name="connsiteY3" fmla="*/ 799343 h 1168736"/>
              <a:gd name="connsiteX4" fmla="*/ 248281 w 2095248"/>
              <a:gd name="connsiteY4" fmla="*/ 96890 h 1168736"/>
              <a:gd name="connsiteX5" fmla="*/ 690342 w 2095248"/>
              <a:gd name="connsiteY5" fmla="*/ 1168736 h 1168736"/>
              <a:gd name="connsiteX6" fmla="*/ 205892 w 2095248"/>
              <a:gd name="connsiteY6" fmla="*/ 581340 h 1168736"/>
              <a:gd name="connsiteX7" fmla="*/ 157447 w 2095248"/>
              <a:gd name="connsiteY7" fmla="*/ 1096069 h 1168736"/>
              <a:gd name="connsiteX8" fmla="*/ 0 w 2095248"/>
              <a:gd name="connsiteY8" fmla="*/ 987068 h 1168736"/>
              <a:gd name="connsiteX0" fmla="*/ 2095248 w 2095248"/>
              <a:gd name="connsiteY0" fmla="*/ 593452 h 1168736"/>
              <a:gd name="connsiteX1" fmla="*/ 1459406 w 2095248"/>
              <a:gd name="connsiteY1" fmla="*/ 0 h 1168736"/>
              <a:gd name="connsiteX2" fmla="*/ 1308016 w 2095248"/>
              <a:gd name="connsiteY2" fmla="*/ 666119 h 1168736"/>
              <a:gd name="connsiteX3" fmla="*/ 956790 w 2095248"/>
              <a:gd name="connsiteY3" fmla="*/ 799343 h 1168736"/>
              <a:gd name="connsiteX4" fmla="*/ 248281 w 2095248"/>
              <a:gd name="connsiteY4" fmla="*/ 96890 h 1168736"/>
              <a:gd name="connsiteX5" fmla="*/ 690342 w 2095248"/>
              <a:gd name="connsiteY5" fmla="*/ 1168736 h 1168736"/>
              <a:gd name="connsiteX6" fmla="*/ 205892 w 2095248"/>
              <a:gd name="connsiteY6" fmla="*/ 581340 h 1168736"/>
              <a:gd name="connsiteX7" fmla="*/ 157447 w 2095248"/>
              <a:gd name="connsiteY7" fmla="*/ 1096069 h 1168736"/>
              <a:gd name="connsiteX8" fmla="*/ 0 w 2095248"/>
              <a:gd name="connsiteY8" fmla="*/ 987068 h 1168736"/>
              <a:gd name="connsiteX0" fmla="*/ 2095248 w 2095248"/>
              <a:gd name="connsiteY0" fmla="*/ 593452 h 1168736"/>
              <a:gd name="connsiteX1" fmla="*/ 1459406 w 2095248"/>
              <a:gd name="connsiteY1" fmla="*/ 0 h 1168736"/>
              <a:gd name="connsiteX2" fmla="*/ 1308016 w 2095248"/>
              <a:gd name="connsiteY2" fmla="*/ 666119 h 1168736"/>
              <a:gd name="connsiteX3" fmla="*/ 956790 w 2095248"/>
              <a:gd name="connsiteY3" fmla="*/ 799343 h 1168736"/>
              <a:gd name="connsiteX4" fmla="*/ 599508 w 2095248"/>
              <a:gd name="connsiteY4" fmla="*/ 224058 h 1168736"/>
              <a:gd name="connsiteX5" fmla="*/ 690342 w 2095248"/>
              <a:gd name="connsiteY5" fmla="*/ 1168736 h 1168736"/>
              <a:gd name="connsiteX6" fmla="*/ 205892 w 2095248"/>
              <a:gd name="connsiteY6" fmla="*/ 581340 h 1168736"/>
              <a:gd name="connsiteX7" fmla="*/ 157447 w 2095248"/>
              <a:gd name="connsiteY7" fmla="*/ 1096069 h 1168736"/>
              <a:gd name="connsiteX8" fmla="*/ 0 w 2095248"/>
              <a:gd name="connsiteY8" fmla="*/ 987068 h 1168736"/>
              <a:gd name="connsiteX0" fmla="*/ 2095248 w 2095248"/>
              <a:gd name="connsiteY0" fmla="*/ 593452 h 1096069"/>
              <a:gd name="connsiteX1" fmla="*/ 1459406 w 2095248"/>
              <a:gd name="connsiteY1" fmla="*/ 0 h 1096069"/>
              <a:gd name="connsiteX2" fmla="*/ 1308016 w 2095248"/>
              <a:gd name="connsiteY2" fmla="*/ 666119 h 1096069"/>
              <a:gd name="connsiteX3" fmla="*/ 956790 w 2095248"/>
              <a:gd name="connsiteY3" fmla="*/ 799343 h 1096069"/>
              <a:gd name="connsiteX4" fmla="*/ 599508 w 2095248"/>
              <a:gd name="connsiteY4" fmla="*/ 224058 h 1096069"/>
              <a:gd name="connsiteX5" fmla="*/ 575285 w 2095248"/>
              <a:gd name="connsiteY5" fmla="*/ 926511 h 1096069"/>
              <a:gd name="connsiteX6" fmla="*/ 205892 w 2095248"/>
              <a:gd name="connsiteY6" fmla="*/ 581340 h 1096069"/>
              <a:gd name="connsiteX7" fmla="*/ 157447 w 2095248"/>
              <a:gd name="connsiteY7" fmla="*/ 1096069 h 1096069"/>
              <a:gd name="connsiteX8" fmla="*/ 0 w 2095248"/>
              <a:gd name="connsiteY8" fmla="*/ 987068 h 1096069"/>
              <a:gd name="connsiteX0" fmla="*/ 2095248 w 2095248"/>
              <a:gd name="connsiteY0" fmla="*/ 593452 h 1096069"/>
              <a:gd name="connsiteX1" fmla="*/ 1459406 w 2095248"/>
              <a:gd name="connsiteY1" fmla="*/ 0 h 1096069"/>
              <a:gd name="connsiteX2" fmla="*/ 1308016 w 2095248"/>
              <a:gd name="connsiteY2" fmla="*/ 666119 h 1096069"/>
              <a:gd name="connsiteX3" fmla="*/ 956790 w 2095248"/>
              <a:gd name="connsiteY3" fmla="*/ 799343 h 1096069"/>
              <a:gd name="connsiteX4" fmla="*/ 599508 w 2095248"/>
              <a:gd name="connsiteY4" fmla="*/ 224058 h 1096069"/>
              <a:gd name="connsiteX5" fmla="*/ 575285 w 2095248"/>
              <a:gd name="connsiteY5" fmla="*/ 926511 h 1096069"/>
              <a:gd name="connsiteX6" fmla="*/ 290671 w 2095248"/>
              <a:gd name="connsiteY6" fmla="*/ 672175 h 1096069"/>
              <a:gd name="connsiteX7" fmla="*/ 157447 w 2095248"/>
              <a:gd name="connsiteY7" fmla="*/ 1096069 h 1096069"/>
              <a:gd name="connsiteX8" fmla="*/ 0 w 2095248"/>
              <a:gd name="connsiteY8" fmla="*/ 987068 h 1096069"/>
              <a:gd name="connsiteX0" fmla="*/ 2095248 w 2095248"/>
              <a:gd name="connsiteY0" fmla="*/ 593452 h 1096069"/>
              <a:gd name="connsiteX1" fmla="*/ 1459406 w 2095248"/>
              <a:gd name="connsiteY1" fmla="*/ 0 h 1096069"/>
              <a:gd name="connsiteX2" fmla="*/ 1326183 w 2095248"/>
              <a:gd name="connsiteY2" fmla="*/ 454172 h 1096069"/>
              <a:gd name="connsiteX3" fmla="*/ 956790 w 2095248"/>
              <a:gd name="connsiteY3" fmla="*/ 799343 h 1096069"/>
              <a:gd name="connsiteX4" fmla="*/ 599508 w 2095248"/>
              <a:gd name="connsiteY4" fmla="*/ 224058 h 1096069"/>
              <a:gd name="connsiteX5" fmla="*/ 575285 w 2095248"/>
              <a:gd name="connsiteY5" fmla="*/ 926511 h 1096069"/>
              <a:gd name="connsiteX6" fmla="*/ 290671 w 2095248"/>
              <a:gd name="connsiteY6" fmla="*/ 672175 h 1096069"/>
              <a:gd name="connsiteX7" fmla="*/ 157447 w 2095248"/>
              <a:gd name="connsiteY7" fmla="*/ 1096069 h 1096069"/>
              <a:gd name="connsiteX8" fmla="*/ 0 w 2095248"/>
              <a:gd name="connsiteY8" fmla="*/ 987068 h 1096069"/>
              <a:gd name="connsiteX0" fmla="*/ 2095248 w 2095248"/>
              <a:gd name="connsiteY0" fmla="*/ 593452 h 1096069"/>
              <a:gd name="connsiteX1" fmla="*/ 1459406 w 2095248"/>
              <a:gd name="connsiteY1" fmla="*/ 0 h 1096069"/>
              <a:gd name="connsiteX2" fmla="*/ 1326183 w 2095248"/>
              <a:gd name="connsiteY2" fmla="*/ 454172 h 1096069"/>
              <a:gd name="connsiteX3" fmla="*/ 920456 w 2095248"/>
              <a:gd name="connsiteY3" fmla="*/ 599507 h 1096069"/>
              <a:gd name="connsiteX4" fmla="*/ 599508 w 2095248"/>
              <a:gd name="connsiteY4" fmla="*/ 224058 h 1096069"/>
              <a:gd name="connsiteX5" fmla="*/ 575285 w 2095248"/>
              <a:gd name="connsiteY5" fmla="*/ 926511 h 1096069"/>
              <a:gd name="connsiteX6" fmla="*/ 290671 w 2095248"/>
              <a:gd name="connsiteY6" fmla="*/ 672175 h 1096069"/>
              <a:gd name="connsiteX7" fmla="*/ 157447 w 2095248"/>
              <a:gd name="connsiteY7" fmla="*/ 1096069 h 1096069"/>
              <a:gd name="connsiteX8" fmla="*/ 0 w 2095248"/>
              <a:gd name="connsiteY8" fmla="*/ 987068 h 10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248" h="1096069">
                <a:moveTo>
                  <a:pt x="2095248" y="593452"/>
                </a:moveTo>
                <a:lnTo>
                  <a:pt x="1459406" y="0"/>
                </a:lnTo>
                <a:lnTo>
                  <a:pt x="1326183" y="454172"/>
                </a:lnTo>
                <a:lnTo>
                  <a:pt x="920456" y="599507"/>
                </a:lnTo>
                <a:lnTo>
                  <a:pt x="599508" y="224058"/>
                </a:lnTo>
                <a:lnTo>
                  <a:pt x="575285" y="926511"/>
                </a:lnTo>
                <a:lnTo>
                  <a:pt x="290671" y="672175"/>
                </a:lnTo>
                <a:lnTo>
                  <a:pt x="157447" y="1096069"/>
                </a:lnTo>
                <a:lnTo>
                  <a:pt x="0" y="987068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10414" y="5777533"/>
                <a:ext cx="9727464" cy="106407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average gradient over random subset of data of size </a:t>
                </a:r>
                <a:r>
                  <a:rPr lang="en-US" sz="2400" i="1" dirty="0"/>
                  <a:t>B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Per-iteration comp. cost = O(</a:t>
                </a:r>
                <a:r>
                  <a:rPr lang="en-US" sz="2400" i="1" dirty="0"/>
                  <a:t>B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414" y="5777533"/>
                <a:ext cx="9727464" cy="1064074"/>
              </a:xfrm>
              <a:prstGeom prst="rect">
                <a:avLst/>
              </a:prstGeom>
              <a:blipFill>
                <a:blip r:embed="rId7"/>
                <a:stretch>
                  <a:fillRect l="-751"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780291" y="3190143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27032" y="3666788"/>
            <a:ext cx="269581" cy="2695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9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– what is signal vs noise?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Imagine: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Powerful models are more likely to overfit</a:t>
            </a:r>
          </a:p>
          <a:p>
            <a:r>
              <a:rPr lang="en-US" dirty="0"/>
              <a:t>We need </a:t>
            </a:r>
            <a:r>
              <a:rPr lang="en-US" dirty="0">
                <a:solidFill>
                  <a:schemeClr val="accent1"/>
                </a:solidFill>
              </a:rPr>
              <a:t>validation data</a:t>
            </a:r>
            <a:r>
              <a:rPr lang="en-US" dirty="0"/>
              <a:t>: leave out some portion of the training data to validate the generalizability of the model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266532" y="2308887"/>
            <a:ext cx="1158599" cy="1186775"/>
          </a:xfrm>
          <a:prstGeom prst="flowChartMagneticDisk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6532" y="3614885"/>
            <a:ext cx="12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</a:t>
            </a:r>
            <a:br>
              <a:rPr lang="en-US" sz="2400" dirty="0"/>
            </a:br>
            <a:r>
              <a:rPr lang="en-US" sz="2400" dirty="0"/>
              <a:t>data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4691170" y="2498858"/>
              <a:ext cx="1199160" cy="2968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6850" y="2494541"/>
                <a:ext cx="1207800" cy="30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4503430" y="3055958"/>
              <a:ext cx="18360" cy="24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9193" y="3051638"/>
                <a:ext cx="26834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 rot="1039672">
              <a:off x="4582090" y="3364658"/>
              <a:ext cx="1356660" cy="2727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1039672">
                <a:off x="4577772" y="3360341"/>
                <a:ext cx="1365297" cy="281334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369" y="1825625"/>
            <a:ext cx="1307493" cy="12868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369" y="3322804"/>
            <a:ext cx="1308535" cy="13097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2810" y="2260442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2810" y="3566440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798829" y="1302994"/>
            <a:ext cx="2643091" cy="3441502"/>
            <a:chOff x="8798829" y="1302994"/>
            <a:chExt cx="2643091" cy="3441502"/>
          </a:xfrm>
        </p:grpSpPr>
        <p:grpSp>
          <p:nvGrpSpPr>
            <p:cNvPr id="27" name="Group 26"/>
            <p:cNvGrpSpPr/>
            <p:nvPr/>
          </p:nvGrpSpPr>
          <p:grpSpPr>
            <a:xfrm>
              <a:off x="8798829" y="1480512"/>
              <a:ext cx="2220552" cy="3263984"/>
              <a:chOff x="8798829" y="1480512"/>
              <a:chExt cx="2220552" cy="326398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95019" y="3322804"/>
                <a:ext cx="1453558" cy="1310133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>
              <a:xfrm>
                <a:off x="8798829" y="1480512"/>
                <a:ext cx="0" cy="326398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8674" y="1947554"/>
                <a:ext cx="1510707" cy="1043019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9222723" y="1302994"/>
              <a:ext cx="221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Validation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0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learning curve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81484" y="5928322"/>
            <a:ext cx="728739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475103" y="1877245"/>
            <a:ext cx="8526" cy="4417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556230" y="2046625"/>
              <a:ext cx="5347260" cy="3803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7793" y="2018188"/>
                <a:ext cx="5404134" cy="3859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634890" y="2064805"/>
              <a:ext cx="5262480" cy="2725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6452" y="2036369"/>
                <a:ext cx="5319356" cy="2782072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3070203" y="5943992"/>
            <a:ext cx="4144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training steps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9359" y="5366847"/>
            <a:ext cx="186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loss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3478" y="3347839"/>
            <a:ext cx="213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Validation loss</a:t>
            </a:r>
          </a:p>
        </p:txBody>
      </p:sp>
    </p:spTree>
    <p:extLst>
      <p:ext uri="{BB962C8B-B14F-4D97-AF65-F5344CB8AC3E}">
        <p14:creationId xmlns:p14="http://schemas.microsoft.com/office/powerpoint/2010/main" val="91209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to reduce overfitting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06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Reduce the number of parameters</a:t>
                </a:r>
              </a:p>
              <a:p>
                <a:pPr lvl="1"/>
                <a:r>
                  <a:rPr lang="en-US" dirty="0"/>
                  <a:t>Parameter sharing (</a:t>
                </a:r>
                <a:r>
                  <a:rPr lang="en-US" dirty="0" err="1"/>
                  <a:t>convnets</a:t>
                </a:r>
                <a:r>
                  <a:rPr lang="en-US" dirty="0"/>
                  <a:t>, recurrent neural nets)</a:t>
                </a:r>
              </a:p>
              <a:p>
                <a:r>
                  <a:rPr lang="en-US" dirty="0"/>
                  <a:t>Weight decay (aka L2 regularization)</a:t>
                </a:r>
              </a:p>
              <a:p>
                <a:pPr lvl="1"/>
                <a:r>
                  <a:rPr lang="en-US" dirty="0"/>
                  <a:t>Penalizes the magnitude of the parameters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Early stopping</a:t>
                </a:r>
              </a:p>
              <a:p>
                <a:pPr lvl="1"/>
                <a:r>
                  <a:rPr lang="en-US" dirty="0"/>
                  <a:t>Indirectly controls the magnitude of the parameters</a:t>
                </a:r>
              </a:p>
              <a:p>
                <a:r>
                  <a:rPr lang="en-US" dirty="0"/>
                  <a:t>More recent techniques</a:t>
                </a:r>
              </a:p>
              <a:p>
                <a:pPr lvl="1"/>
                <a:r>
                  <a:rPr lang="en-US" dirty="0"/>
                  <a:t>Dropout, batch normalization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0624"/>
              </a:xfrm>
              <a:blipFill>
                <a:blip r:embed="rId2"/>
                <a:stretch>
                  <a:fillRect l="-1217" t="-1476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09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2AA4-306A-4358-B17F-38934DCF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E19A-CB34-4A7D-9D26-F5947B79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61786" cy="49021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machine learning problem can be specified by: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0070C0"/>
                </a:solidFill>
              </a:rPr>
              <a:t>Task</a:t>
            </a:r>
            <a:r>
              <a:rPr lang="en-US" dirty="0"/>
              <a:t>: What’s the input? What’s the output?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0070C0"/>
                </a:solidFill>
              </a:rPr>
              <a:t>Model</a:t>
            </a:r>
            <a:r>
              <a:rPr lang="en-US" dirty="0"/>
              <a:t>: maps from the input to some numbers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0070C0"/>
                </a:solidFill>
              </a:rPr>
              <a:t>Loss function</a:t>
            </a:r>
            <a:r>
              <a:rPr lang="en-US" dirty="0"/>
              <a:t>: measures how the model is doing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0070C0"/>
                </a:solidFill>
              </a:rPr>
              <a:t>Training</a:t>
            </a:r>
            <a:r>
              <a:rPr lang="en-US" dirty="0"/>
              <a:t>: mini-batch SGD on the sum of </a:t>
            </a:r>
            <a:r>
              <a:rPr lang="en-US" i="1" dirty="0"/>
              <a:t>empirical</a:t>
            </a:r>
            <a:r>
              <a:rPr lang="en-US" dirty="0"/>
              <a:t> losses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0070C0"/>
                </a:solidFill>
              </a:rPr>
              <a:t>Validation</a:t>
            </a:r>
            <a:r>
              <a:rPr lang="en-US" dirty="0"/>
              <a:t>: Are we overfitting?</a:t>
            </a:r>
          </a:p>
        </p:txBody>
      </p:sp>
    </p:spTree>
    <p:extLst>
      <p:ext uri="{BB962C8B-B14F-4D97-AF65-F5344CB8AC3E}">
        <p14:creationId xmlns:p14="http://schemas.microsoft.com/office/powerpoint/2010/main" val="144393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AE290-659C-4CE5-B80F-63B401C9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 we compute the gradient?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F9044-0049-42F8-B277-A00F217BE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9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8B44A72-204E-4C5B-ACC3-F206EF2B2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575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8B44A72-204E-4C5B-ACC3-F206EF2B2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5759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BB75CC2-5EA9-4F10-902B-5FA25BAE8BFA}"/>
              </a:ext>
            </a:extLst>
          </p:cNvPr>
          <p:cNvGrpSpPr/>
          <p:nvPr/>
        </p:nvGrpSpPr>
        <p:grpSpPr>
          <a:xfrm>
            <a:off x="8333295" y="1296539"/>
            <a:ext cx="3390181" cy="4877743"/>
            <a:chOff x="8333295" y="1296539"/>
            <a:chExt cx="3390181" cy="48777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A214C3-DAC9-4780-B7F3-155BAB1C12A7}"/>
                </a:ext>
              </a:extLst>
            </p:cNvPr>
            <p:cNvSpPr/>
            <p:nvPr/>
          </p:nvSpPr>
          <p:spPr>
            <a:xfrm>
              <a:off x="8333295" y="2932981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/>
                <a:t>Square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199D44-7DCF-4EA4-820B-F9B0B856FA15}"/>
                </a:ext>
              </a:extLst>
            </p:cNvPr>
            <p:cNvSpPr/>
            <p:nvPr/>
          </p:nvSpPr>
          <p:spPr>
            <a:xfrm>
              <a:off x="10308744" y="2932981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 err="1"/>
                <a:t>Exp</a:t>
              </a:r>
              <a:endParaRPr lang="en-US" sz="2800" b="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7A6F78-A46A-47F6-AC67-9334996A8C42}"/>
                </a:ext>
              </a:extLst>
            </p:cNvPr>
            <p:cNvSpPr/>
            <p:nvPr/>
          </p:nvSpPr>
          <p:spPr>
            <a:xfrm>
              <a:off x="9452141" y="1296539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/>
                <a:t>Add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E4AFFC-319F-46E1-9E8E-5B949FA4DF6C}"/>
                </a:ext>
              </a:extLst>
            </p:cNvPr>
            <p:cNvSpPr>
              <a:spLocks/>
            </p:cNvSpPr>
            <p:nvPr/>
          </p:nvSpPr>
          <p:spPr>
            <a:xfrm>
              <a:off x="9748027" y="5351322"/>
              <a:ext cx="822960" cy="8229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</a:rPr>
                <a:t>x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74F2B8-7BFB-4F53-AD19-45181C976D37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9040661" y="3462067"/>
              <a:ext cx="1118846" cy="188925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B5B985B-B9FB-4C0D-BA67-CCCE41E7A2E8}"/>
                </a:ext>
              </a:extLst>
            </p:cNvPr>
            <p:cNvSpPr/>
            <p:nvPr/>
          </p:nvSpPr>
          <p:spPr>
            <a:xfrm>
              <a:off x="10308744" y="4143555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/>
                <a:t>Square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9FC88E-2246-4E65-A008-9F6F129B13F5}"/>
                </a:ext>
              </a:extLst>
            </p:cNvPr>
            <p:cNvCxnSpPr>
              <a:cxnSpLocks/>
              <a:stCxn id="13" idx="0"/>
              <a:endCxn id="17" idx="2"/>
            </p:cNvCxnSpPr>
            <p:nvPr/>
          </p:nvCxnSpPr>
          <p:spPr>
            <a:xfrm flipV="1">
              <a:off x="10159507" y="4672641"/>
              <a:ext cx="856603" cy="6786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BBB4681-9B20-4E46-9F9D-451D2CA3C3D1}"/>
                </a:ext>
              </a:extLst>
            </p:cNvPr>
            <p:cNvCxnSpPr>
              <a:cxnSpLocks/>
              <a:stCxn id="17" idx="0"/>
              <a:endCxn id="11" idx="2"/>
            </p:cNvCxnSpPr>
            <p:nvPr/>
          </p:nvCxnSpPr>
          <p:spPr>
            <a:xfrm flipV="1">
              <a:off x="11016110" y="3462067"/>
              <a:ext cx="0" cy="6814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2F423DA-DDBB-4806-9360-E118E362F49E}"/>
                </a:ext>
              </a:extLst>
            </p:cNvPr>
            <p:cNvCxnSpPr>
              <a:cxnSpLocks/>
              <a:stCxn id="11" idx="0"/>
              <a:endCxn id="12" idx="2"/>
            </p:cNvCxnSpPr>
            <p:nvPr/>
          </p:nvCxnSpPr>
          <p:spPr>
            <a:xfrm flipH="1" flipV="1">
              <a:off x="10159507" y="1825625"/>
              <a:ext cx="856603" cy="11073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DE85415-44A4-45AE-8EF5-D73918D94ACC}"/>
                </a:ext>
              </a:extLst>
            </p:cNvPr>
            <p:cNvCxnSpPr>
              <a:cxnSpLocks/>
              <a:stCxn id="10" idx="0"/>
              <a:endCxn id="12" idx="2"/>
            </p:cNvCxnSpPr>
            <p:nvPr/>
          </p:nvCxnSpPr>
          <p:spPr>
            <a:xfrm flipV="1">
              <a:off x="9040661" y="1825625"/>
              <a:ext cx="1118846" cy="11073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2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8B44A72-204E-4C5B-ACC3-F206EF2B2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575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8B44A72-204E-4C5B-ACC3-F206EF2B2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5759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BB75CC2-5EA9-4F10-902B-5FA25BAE8BFA}"/>
              </a:ext>
            </a:extLst>
          </p:cNvPr>
          <p:cNvGrpSpPr/>
          <p:nvPr/>
        </p:nvGrpSpPr>
        <p:grpSpPr>
          <a:xfrm>
            <a:off x="8333295" y="1296539"/>
            <a:ext cx="3390181" cy="5338900"/>
            <a:chOff x="8333295" y="1296539"/>
            <a:chExt cx="3390181" cy="53389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A214C3-DAC9-4780-B7F3-155BAB1C12A7}"/>
                </a:ext>
              </a:extLst>
            </p:cNvPr>
            <p:cNvSpPr/>
            <p:nvPr/>
          </p:nvSpPr>
          <p:spPr>
            <a:xfrm>
              <a:off x="8333295" y="2932981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 err="1"/>
                <a:t>Mul</a:t>
              </a:r>
              <a:endParaRPr lang="en-US" sz="2800" b="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199D44-7DCF-4EA4-820B-F9B0B856FA15}"/>
                </a:ext>
              </a:extLst>
            </p:cNvPr>
            <p:cNvSpPr/>
            <p:nvPr/>
          </p:nvSpPr>
          <p:spPr>
            <a:xfrm>
              <a:off x="10308744" y="2932981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 err="1"/>
                <a:t>Exp</a:t>
              </a:r>
              <a:endParaRPr lang="en-US" sz="2800" b="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7A6F78-A46A-47F6-AC67-9334996A8C42}"/>
                </a:ext>
              </a:extLst>
            </p:cNvPr>
            <p:cNvSpPr/>
            <p:nvPr/>
          </p:nvSpPr>
          <p:spPr>
            <a:xfrm>
              <a:off x="9452141" y="1296539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/>
                <a:t>Add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E4AFFC-319F-46E1-9E8E-5B949FA4DF6C}"/>
                </a:ext>
              </a:extLst>
            </p:cNvPr>
            <p:cNvSpPr>
              <a:spLocks/>
            </p:cNvSpPr>
            <p:nvPr/>
          </p:nvSpPr>
          <p:spPr>
            <a:xfrm>
              <a:off x="9600084" y="5812479"/>
              <a:ext cx="822960" cy="8229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</a:rPr>
                <a:t>x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74F2B8-7BFB-4F53-AD19-45181C976D37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9040661" y="3462067"/>
              <a:ext cx="970903" cy="23504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B5B985B-B9FB-4C0D-BA67-CCCE41E7A2E8}"/>
                </a:ext>
              </a:extLst>
            </p:cNvPr>
            <p:cNvSpPr/>
            <p:nvPr/>
          </p:nvSpPr>
          <p:spPr>
            <a:xfrm>
              <a:off x="10308744" y="4143555"/>
              <a:ext cx="1414732" cy="52908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0" dirty="0" err="1"/>
                <a:t>Mul</a:t>
              </a:r>
              <a:endParaRPr lang="en-US" sz="2800" b="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9FC88E-2246-4E65-A008-9F6F129B13F5}"/>
                </a:ext>
              </a:extLst>
            </p:cNvPr>
            <p:cNvCxnSpPr>
              <a:cxnSpLocks/>
              <a:stCxn id="13" idx="0"/>
              <a:endCxn id="17" idx="2"/>
            </p:cNvCxnSpPr>
            <p:nvPr/>
          </p:nvCxnSpPr>
          <p:spPr>
            <a:xfrm flipV="1">
              <a:off x="10011564" y="4672641"/>
              <a:ext cx="1004546" cy="11398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BBB4681-9B20-4E46-9F9D-451D2CA3C3D1}"/>
                </a:ext>
              </a:extLst>
            </p:cNvPr>
            <p:cNvCxnSpPr>
              <a:cxnSpLocks/>
              <a:stCxn id="17" idx="0"/>
              <a:endCxn id="11" idx="2"/>
            </p:cNvCxnSpPr>
            <p:nvPr/>
          </p:nvCxnSpPr>
          <p:spPr>
            <a:xfrm flipV="1">
              <a:off x="11016110" y="3462067"/>
              <a:ext cx="0" cy="6814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2F423DA-DDBB-4806-9360-E118E362F49E}"/>
                </a:ext>
              </a:extLst>
            </p:cNvPr>
            <p:cNvCxnSpPr>
              <a:cxnSpLocks/>
              <a:stCxn id="11" idx="0"/>
              <a:endCxn id="12" idx="2"/>
            </p:cNvCxnSpPr>
            <p:nvPr/>
          </p:nvCxnSpPr>
          <p:spPr>
            <a:xfrm flipH="1" flipV="1">
              <a:off x="10159507" y="1825625"/>
              <a:ext cx="856603" cy="11073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DE85415-44A4-45AE-8EF5-D73918D94ACC}"/>
                </a:ext>
              </a:extLst>
            </p:cNvPr>
            <p:cNvCxnSpPr>
              <a:cxnSpLocks/>
              <a:stCxn id="10" idx="0"/>
              <a:endCxn id="12" idx="2"/>
            </p:cNvCxnSpPr>
            <p:nvPr/>
          </p:nvCxnSpPr>
          <p:spPr>
            <a:xfrm flipV="1">
              <a:off x="9040661" y="1825625"/>
              <a:ext cx="1118846" cy="11073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970DBE-0322-4734-835A-A4D9F3840D62}"/>
              </a:ext>
            </a:extLst>
          </p:cNvPr>
          <p:cNvSpPr/>
          <p:nvPr/>
        </p:nvSpPr>
        <p:spPr>
          <a:xfrm>
            <a:off x="8572762" y="3553691"/>
            <a:ext cx="1354020" cy="2223654"/>
          </a:xfrm>
          <a:custGeom>
            <a:avLst/>
            <a:gdLst>
              <a:gd name="connsiteX0" fmla="*/ 1354020 w 1354020"/>
              <a:gd name="connsiteY0" fmla="*/ 2223654 h 2223654"/>
              <a:gd name="connsiteX1" fmla="*/ 51693 w 1354020"/>
              <a:gd name="connsiteY1" fmla="*/ 1233054 h 2223654"/>
              <a:gd name="connsiteX2" fmla="*/ 384202 w 1354020"/>
              <a:gd name="connsiteY2" fmla="*/ 0 h 22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020" h="2223654">
                <a:moveTo>
                  <a:pt x="1354020" y="2223654"/>
                </a:moveTo>
                <a:cubicBezTo>
                  <a:pt x="783674" y="1913658"/>
                  <a:pt x="213329" y="1603663"/>
                  <a:pt x="51693" y="1233054"/>
                </a:cubicBezTo>
                <a:cubicBezTo>
                  <a:pt x="-109943" y="862445"/>
                  <a:pt x="137129" y="431222"/>
                  <a:pt x="38420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736A60D-0C34-43D8-AABC-51B5730D9458}"/>
              </a:ext>
            </a:extLst>
          </p:cNvPr>
          <p:cNvSpPr/>
          <p:nvPr/>
        </p:nvSpPr>
        <p:spPr>
          <a:xfrm flipH="1">
            <a:off x="10096345" y="4724399"/>
            <a:ext cx="1395998" cy="1088079"/>
          </a:xfrm>
          <a:custGeom>
            <a:avLst/>
            <a:gdLst>
              <a:gd name="connsiteX0" fmla="*/ 1354020 w 1354020"/>
              <a:gd name="connsiteY0" fmla="*/ 2223654 h 2223654"/>
              <a:gd name="connsiteX1" fmla="*/ 51693 w 1354020"/>
              <a:gd name="connsiteY1" fmla="*/ 1233054 h 2223654"/>
              <a:gd name="connsiteX2" fmla="*/ 384202 w 1354020"/>
              <a:gd name="connsiteY2" fmla="*/ 0 h 22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020" h="2223654">
                <a:moveTo>
                  <a:pt x="1354020" y="2223654"/>
                </a:moveTo>
                <a:cubicBezTo>
                  <a:pt x="783674" y="1913658"/>
                  <a:pt x="213329" y="1603663"/>
                  <a:pt x="51693" y="1233054"/>
                </a:cubicBezTo>
                <a:cubicBezTo>
                  <a:pt x="-109943" y="862445"/>
                  <a:pt x="137129" y="431222"/>
                  <a:pt x="38420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9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the gradient?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401"/>
          </a:xfrm>
        </p:spPr>
        <p:txBody>
          <a:bodyPr>
            <a:normAutofit/>
          </a:bodyPr>
          <a:lstStyle/>
          <a:p>
            <a:r>
              <a:rPr lang="en-US" dirty="0"/>
              <a:t>Manually</a:t>
            </a:r>
          </a:p>
          <a:p>
            <a:pPr lvl="1"/>
            <a:r>
              <a:rPr lang="en-US" dirty="0"/>
              <a:t>Tedious (model specific), error prone, and not easy to explore new models</a:t>
            </a:r>
          </a:p>
          <a:p>
            <a:r>
              <a:rPr lang="en-US" dirty="0"/>
              <a:t>Algorithmically</a:t>
            </a:r>
          </a:p>
          <a:p>
            <a:pPr lvl="1"/>
            <a:r>
              <a:rPr lang="en-US" dirty="0"/>
              <a:t>Back-propagation</a:t>
            </a:r>
          </a:p>
          <a:p>
            <a:pPr lvl="1"/>
            <a:r>
              <a:rPr lang="en-US" dirty="0"/>
              <a:t>Allow researchers to focus on model building rather than implementing each model correctly</a:t>
            </a:r>
          </a:p>
        </p:txBody>
      </p:sp>
    </p:spTree>
    <p:extLst>
      <p:ext uri="{BB962C8B-B14F-4D97-AF65-F5344CB8AC3E}">
        <p14:creationId xmlns:p14="http://schemas.microsoft.com/office/powerpoint/2010/main" val="2502663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for the linear predictor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how each variable influence the loss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453798" y="3077153"/>
            <a:ext cx="822960" cy="82296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1348256" y="4620275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2423478" y="4620275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1951937" y="3077153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76758" y="3488633"/>
            <a:ext cx="6751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4"/>
          </p:cNvCxnSpPr>
          <p:nvPr/>
        </p:nvCxnSpPr>
        <p:spPr>
          <a:xfrm flipV="1">
            <a:off x="1759736" y="3900113"/>
            <a:ext cx="60368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0"/>
            <a:endCxn id="17" idx="4"/>
          </p:cNvCxnSpPr>
          <p:nvPr/>
        </p:nvCxnSpPr>
        <p:spPr>
          <a:xfrm flipH="1" flipV="1">
            <a:off x="2363417" y="3900113"/>
            <a:ext cx="47154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/>
          </p:cNvSpPr>
          <p:nvPr/>
        </p:nvSpPr>
        <p:spPr>
          <a:xfrm>
            <a:off x="3632834" y="3077153"/>
            <a:ext cx="822960" cy="82296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74897" y="3488633"/>
            <a:ext cx="8579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/>
          </p:cNvSpPr>
          <p:nvPr/>
        </p:nvSpPr>
        <p:spPr>
          <a:xfrm>
            <a:off x="5418428" y="3077153"/>
            <a:ext cx="822960" cy="8229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Loss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55794" y="3488633"/>
            <a:ext cx="96263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689652" y="3508513"/>
            <a:ext cx="3727174" cy="1262270"/>
          </a:xfrm>
          <a:custGeom>
            <a:avLst/>
            <a:gdLst>
              <a:gd name="connsiteX0" fmla="*/ 0 w 3727174"/>
              <a:gd name="connsiteY0" fmla="*/ 1262270 h 1262270"/>
              <a:gd name="connsiteX1" fmla="*/ 9939 w 3727174"/>
              <a:gd name="connsiteY1" fmla="*/ 1202635 h 1262270"/>
              <a:gd name="connsiteX2" fmla="*/ 19878 w 3727174"/>
              <a:gd name="connsiteY2" fmla="*/ 1162878 h 1262270"/>
              <a:gd name="connsiteX3" fmla="*/ 29818 w 3727174"/>
              <a:gd name="connsiteY3" fmla="*/ 1113183 h 1262270"/>
              <a:gd name="connsiteX4" fmla="*/ 49696 w 3727174"/>
              <a:gd name="connsiteY4" fmla="*/ 1043609 h 1262270"/>
              <a:gd name="connsiteX5" fmla="*/ 69574 w 3727174"/>
              <a:gd name="connsiteY5" fmla="*/ 1013791 h 1262270"/>
              <a:gd name="connsiteX6" fmla="*/ 109331 w 3727174"/>
              <a:gd name="connsiteY6" fmla="*/ 964096 h 1262270"/>
              <a:gd name="connsiteX7" fmla="*/ 159026 w 3727174"/>
              <a:gd name="connsiteY7" fmla="*/ 914400 h 1262270"/>
              <a:gd name="connsiteX8" fmla="*/ 188844 w 3727174"/>
              <a:gd name="connsiteY8" fmla="*/ 884583 h 1262270"/>
              <a:gd name="connsiteX9" fmla="*/ 248478 w 3727174"/>
              <a:gd name="connsiteY9" fmla="*/ 854765 h 1262270"/>
              <a:gd name="connsiteX10" fmla="*/ 308113 w 3727174"/>
              <a:gd name="connsiteY10" fmla="*/ 805070 h 1262270"/>
              <a:gd name="connsiteX11" fmla="*/ 367748 w 3727174"/>
              <a:gd name="connsiteY11" fmla="*/ 775252 h 1262270"/>
              <a:gd name="connsiteX12" fmla="*/ 447261 w 3727174"/>
              <a:gd name="connsiteY12" fmla="*/ 705678 h 1262270"/>
              <a:gd name="connsiteX13" fmla="*/ 506896 w 3727174"/>
              <a:gd name="connsiteY13" fmla="*/ 636104 h 1262270"/>
              <a:gd name="connsiteX14" fmla="*/ 536713 w 3727174"/>
              <a:gd name="connsiteY14" fmla="*/ 616226 h 1262270"/>
              <a:gd name="connsiteX15" fmla="*/ 586409 w 3727174"/>
              <a:gd name="connsiteY15" fmla="*/ 566530 h 1262270"/>
              <a:gd name="connsiteX16" fmla="*/ 616226 w 3727174"/>
              <a:gd name="connsiteY16" fmla="*/ 536713 h 1262270"/>
              <a:gd name="connsiteX17" fmla="*/ 636105 w 3727174"/>
              <a:gd name="connsiteY17" fmla="*/ 516835 h 1262270"/>
              <a:gd name="connsiteX18" fmla="*/ 665922 w 3727174"/>
              <a:gd name="connsiteY18" fmla="*/ 457200 h 1262270"/>
              <a:gd name="connsiteX19" fmla="*/ 705678 w 3727174"/>
              <a:gd name="connsiteY19" fmla="*/ 357809 h 1262270"/>
              <a:gd name="connsiteX20" fmla="*/ 725557 w 3727174"/>
              <a:gd name="connsiteY20" fmla="*/ 268357 h 1262270"/>
              <a:gd name="connsiteX21" fmla="*/ 755374 w 3727174"/>
              <a:gd name="connsiteY21" fmla="*/ 149087 h 1262270"/>
              <a:gd name="connsiteX22" fmla="*/ 765313 w 3727174"/>
              <a:gd name="connsiteY22" fmla="*/ 119270 h 1262270"/>
              <a:gd name="connsiteX23" fmla="*/ 805070 w 3727174"/>
              <a:gd name="connsiteY23" fmla="*/ 69574 h 1262270"/>
              <a:gd name="connsiteX24" fmla="*/ 854765 w 3727174"/>
              <a:gd name="connsiteY24" fmla="*/ 19878 h 1262270"/>
              <a:gd name="connsiteX25" fmla="*/ 874644 w 3727174"/>
              <a:gd name="connsiteY25" fmla="*/ 0 h 1262270"/>
              <a:gd name="connsiteX26" fmla="*/ 3727174 w 3727174"/>
              <a:gd name="connsiteY26" fmla="*/ 9939 h 12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27174" h="1262270">
                <a:moveTo>
                  <a:pt x="0" y="1262270"/>
                </a:moveTo>
                <a:cubicBezTo>
                  <a:pt x="3313" y="1242392"/>
                  <a:pt x="5987" y="1222396"/>
                  <a:pt x="9939" y="1202635"/>
                </a:cubicBezTo>
                <a:cubicBezTo>
                  <a:pt x="12618" y="1189240"/>
                  <a:pt x="16915" y="1176213"/>
                  <a:pt x="19878" y="1162878"/>
                </a:cubicBezTo>
                <a:cubicBezTo>
                  <a:pt x="23543" y="1146387"/>
                  <a:pt x="26153" y="1129674"/>
                  <a:pt x="29818" y="1113183"/>
                </a:cubicBezTo>
                <a:cubicBezTo>
                  <a:pt x="32366" y="1101717"/>
                  <a:pt x="43054" y="1056892"/>
                  <a:pt x="49696" y="1043609"/>
                </a:cubicBezTo>
                <a:cubicBezTo>
                  <a:pt x="55038" y="1032925"/>
                  <a:pt x="64232" y="1024475"/>
                  <a:pt x="69574" y="1013791"/>
                </a:cubicBezTo>
                <a:cubicBezTo>
                  <a:pt x="93577" y="965784"/>
                  <a:pt x="59067" y="997604"/>
                  <a:pt x="109331" y="964096"/>
                </a:cubicBezTo>
                <a:cubicBezTo>
                  <a:pt x="145772" y="909432"/>
                  <a:pt x="109333" y="955811"/>
                  <a:pt x="159026" y="914400"/>
                </a:cubicBezTo>
                <a:cubicBezTo>
                  <a:pt x="169824" y="905402"/>
                  <a:pt x="178046" y="893582"/>
                  <a:pt x="188844" y="884583"/>
                </a:cubicBezTo>
                <a:cubicBezTo>
                  <a:pt x="214536" y="863173"/>
                  <a:pt x="218592" y="864727"/>
                  <a:pt x="248478" y="854765"/>
                </a:cubicBezTo>
                <a:cubicBezTo>
                  <a:pt x="270459" y="832784"/>
                  <a:pt x="280439" y="818907"/>
                  <a:pt x="308113" y="805070"/>
                </a:cubicBezTo>
                <a:cubicBezTo>
                  <a:pt x="348775" y="784739"/>
                  <a:pt x="329770" y="808482"/>
                  <a:pt x="367748" y="775252"/>
                </a:cubicBezTo>
                <a:cubicBezTo>
                  <a:pt x="460781" y="693849"/>
                  <a:pt x="380161" y="750413"/>
                  <a:pt x="447261" y="705678"/>
                </a:cubicBezTo>
                <a:cubicBezTo>
                  <a:pt x="465246" y="678701"/>
                  <a:pt x="477974" y="655385"/>
                  <a:pt x="506896" y="636104"/>
                </a:cubicBezTo>
                <a:cubicBezTo>
                  <a:pt x="516835" y="629478"/>
                  <a:pt x="527723" y="624092"/>
                  <a:pt x="536713" y="616226"/>
                </a:cubicBezTo>
                <a:cubicBezTo>
                  <a:pt x="554344" y="600799"/>
                  <a:pt x="569844" y="583095"/>
                  <a:pt x="586409" y="566530"/>
                </a:cubicBezTo>
                <a:lnTo>
                  <a:pt x="616226" y="536713"/>
                </a:lnTo>
                <a:cubicBezTo>
                  <a:pt x="622852" y="530087"/>
                  <a:pt x="630907" y="524632"/>
                  <a:pt x="636105" y="516835"/>
                </a:cubicBezTo>
                <a:cubicBezTo>
                  <a:pt x="674307" y="459531"/>
                  <a:pt x="641232" y="514811"/>
                  <a:pt x="665922" y="457200"/>
                </a:cubicBezTo>
                <a:cubicBezTo>
                  <a:pt x="683620" y="415904"/>
                  <a:pt x="697450" y="407172"/>
                  <a:pt x="705678" y="357809"/>
                </a:cubicBezTo>
                <a:cubicBezTo>
                  <a:pt x="717340" y="287840"/>
                  <a:pt x="709245" y="317292"/>
                  <a:pt x="725557" y="268357"/>
                </a:cubicBezTo>
                <a:cubicBezTo>
                  <a:pt x="738941" y="188054"/>
                  <a:pt x="729123" y="227840"/>
                  <a:pt x="755374" y="149087"/>
                </a:cubicBezTo>
                <a:cubicBezTo>
                  <a:pt x="758687" y="139148"/>
                  <a:pt x="757905" y="126678"/>
                  <a:pt x="765313" y="119270"/>
                </a:cubicBezTo>
                <a:cubicBezTo>
                  <a:pt x="842826" y="41753"/>
                  <a:pt x="717290" y="169894"/>
                  <a:pt x="805070" y="69574"/>
                </a:cubicBezTo>
                <a:cubicBezTo>
                  <a:pt x="820497" y="51944"/>
                  <a:pt x="838200" y="36443"/>
                  <a:pt x="854765" y="19878"/>
                </a:cubicBezTo>
                <a:lnTo>
                  <a:pt x="874644" y="0"/>
                </a:lnTo>
                <a:lnTo>
                  <a:pt x="3727174" y="9939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305878" y="3538327"/>
            <a:ext cx="3081131" cy="1262273"/>
          </a:xfrm>
          <a:custGeom>
            <a:avLst/>
            <a:gdLst>
              <a:gd name="connsiteX0" fmla="*/ 665922 w 3081131"/>
              <a:gd name="connsiteY0" fmla="*/ 1262273 h 1262273"/>
              <a:gd name="connsiteX1" fmla="*/ 646044 w 3081131"/>
              <a:gd name="connsiteY1" fmla="*/ 1202638 h 1262273"/>
              <a:gd name="connsiteX2" fmla="*/ 636105 w 3081131"/>
              <a:gd name="connsiteY2" fmla="*/ 1162882 h 1262273"/>
              <a:gd name="connsiteX3" fmla="*/ 616226 w 3081131"/>
              <a:gd name="connsiteY3" fmla="*/ 1103247 h 1262273"/>
              <a:gd name="connsiteX4" fmla="*/ 596348 w 3081131"/>
              <a:gd name="connsiteY4" fmla="*/ 1073430 h 1262273"/>
              <a:gd name="connsiteX5" fmla="*/ 556592 w 3081131"/>
              <a:gd name="connsiteY5" fmla="*/ 993916 h 1262273"/>
              <a:gd name="connsiteX6" fmla="*/ 526774 w 3081131"/>
              <a:gd name="connsiteY6" fmla="*/ 934282 h 1262273"/>
              <a:gd name="connsiteX7" fmla="*/ 496957 w 3081131"/>
              <a:gd name="connsiteY7" fmla="*/ 914403 h 1262273"/>
              <a:gd name="connsiteX8" fmla="*/ 477079 w 3081131"/>
              <a:gd name="connsiteY8" fmla="*/ 874647 h 1262273"/>
              <a:gd name="connsiteX9" fmla="*/ 417444 w 3081131"/>
              <a:gd name="connsiteY9" fmla="*/ 834890 h 1262273"/>
              <a:gd name="connsiteX10" fmla="*/ 367748 w 3081131"/>
              <a:gd name="connsiteY10" fmla="*/ 805073 h 1262273"/>
              <a:gd name="connsiteX11" fmla="*/ 318052 w 3081131"/>
              <a:gd name="connsiteY11" fmla="*/ 765316 h 1262273"/>
              <a:gd name="connsiteX12" fmla="*/ 288235 w 3081131"/>
              <a:gd name="connsiteY12" fmla="*/ 745438 h 1262273"/>
              <a:gd name="connsiteX13" fmla="*/ 238539 w 3081131"/>
              <a:gd name="connsiteY13" fmla="*/ 695743 h 1262273"/>
              <a:gd name="connsiteX14" fmla="*/ 218661 w 3081131"/>
              <a:gd name="connsiteY14" fmla="*/ 675864 h 1262273"/>
              <a:gd name="connsiteX15" fmla="*/ 168965 w 3081131"/>
              <a:gd name="connsiteY15" fmla="*/ 626169 h 1262273"/>
              <a:gd name="connsiteX16" fmla="*/ 119270 w 3081131"/>
              <a:gd name="connsiteY16" fmla="*/ 546656 h 1262273"/>
              <a:gd name="connsiteX17" fmla="*/ 79513 w 3081131"/>
              <a:gd name="connsiteY17" fmla="*/ 477082 h 1262273"/>
              <a:gd name="connsiteX18" fmla="*/ 39757 w 3081131"/>
              <a:gd name="connsiteY18" fmla="*/ 357812 h 1262273"/>
              <a:gd name="connsiteX19" fmla="*/ 9939 w 3081131"/>
              <a:gd name="connsiteY19" fmla="*/ 238543 h 1262273"/>
              <a:gd name="connsiteX20" fmla="*/ 0 w 3081131"/>
              <a:gd name="connsiteY20" fmla="*/ 208725 h 1262273"/>
              <a:gd name="connsiteX21" fmla="*/ 9939 w 3081131"/>
              <a:gd name="connsiteY21" fmla="*/ 129212 h 1262273"/>
              <a:gd name="connsiteX22" fmla="*/ 59635 w 3081131"/>
              <a:gd name="connsiteY22" fmla="*/ 59638 h 1262273"/>
              <a:gd name="connsiteX23" fmla="*/ 79513 w 3081131"/>
              <a:gd name="connsiteY23" fmla="*/ 29821 h 1262273"/>
              <a:gd name="connsiteX24" fmla="*/ 109331 w 3081131"/>
              <a:gd name="connsiteY24" fmla="*/ 19882 h 1262273"/>
              <a:gd name="connsiteX25" fmla="*/ 228600 w 3081131"/>
              <a:gd name="connsiteY25" fmla="*/ 9943 h 1262273"/>
              <a:gd name="connsiteX26" fmla="*/ 1262270 w 3081131"/>
              <a:gd name="connsiteY26" fmla="*/ 3 h 1262273"/>
              <a:gd name="connsiteX27" fmla="*/ 2097157 w 3081131"/>
              <a:gd name="connsiteY27" fmla="*/ 9943 h 1262273"/>
              <a:gd name="connsiteX28" fmla="*/ 2484783 w 3081131"/>
              <a:gd name="connsiteY28" fmla="*/ 19882 h 1262273"/>
              <a:gd name="connsiteX29" fmla="*/ 2932044 w 3081131"/>
              <a:gd name="connsiteY29" fmla="*/ 9943 h 1262273"/>
              <a:gd name="connsiteX30" fmla="*/ 3081131 w 3081131"/>
              <a:gd name="connsiteY30" fmla="*/ 3 h 126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81131" h="1262273">
                <a:moveTo>
                  <a:pt x="665922" y="1262273"/>
                </a:moveTo>
                <a:cubicBezTo>
                  <a:pt x="659296" y="1242395"/>
                  <a:pt x="652065" y="1222708"/>
                  <a:pt x="646044" y="1202638"/>
                </a:cubicBezTo>
                <a:cubicBezTo>
                  <a:pt x="642119" y="1189554"/>
                  <a:pt x="640030" y="1175966"/>
                  <a:pt x="636105" y="1162882"/>
                </a:cubicBezTo>
                <a:cubicBezTo>
                  <a:pt x="630084" y="1142812"/>
                  <a:pt x="627849" y="1120682"/>
                  <a:pt x="616226" y="1103247"/>
                </a:cubicBezTo>
                <a:lnTo>
                  <a:pt x="596348" y="1073430"/>
                </a:lnTo>
                <a:cubicBezTo>
                  <a:pt x="573507" y="1004905"/>
                  <a:pt x="591286" y="1028612"/>
                  <a:pt x="556592" y="993916"/>
                </a:cubicBezTo>
                <a:cubicBezTo>
                  <a:pt x="548508" y="969666"/>
                  <a:pt x="546040" y="953549"/>
                  <a:pt x="526774" y="934282"/>
                </a:cubicBezTo>
                <a:cubicBezTo>
                  <a:pt x="518327" y="925835"/>
                  <a:pt x="506896" y="921029"/>
                  <a:pt x="496957" y="914403"/>
                </a:cubicBezTo>
                <a:cubicBezTo>
                  <a:pt x="490331" y="901151"/>
                  <a:pt x="487556" y="885124"/>
                  <a:pt x="477079" y="874647"/>
                </a:cubicBezTo>
                <a:cubicBezTo>
                  <a:pt x="460186" y="857754"/>
                  <a:pt x="434338" y="851783"/>
                  <a:pt x="417444" y="834890"/>
                </a:cubicBezTo>
                <a:cubicBezTo>
                  <a:pt x="378615" y="796063"/>
                  <a:pt x="419359" y="830878"/>
                  <a:pt x="367748" y="805073"/>
                </a:cubicBezTo>
                <a:cubicBezTo>
                  <a:pt x="326960" y="784679"/>
                  <a:pt x="348867" y="789968"/>
                  <a:pt x="318052" y="765316"/>
                </a:cubicBezTo>
                <a:cubicBezTo>
                  <a:pt x="308724" y="757854"/>
                  <a:pt x="297225" y="753304"/>
                  <a:pt x="288235" y="745438"/>
                </a:cubicBezTo>
                <a:cubicBezTo>
                  <a:pt x="270605" y="730012"/>
                  <a:pt x="255104" y="712308"/>
                  <a:pt x="238539" y="695743"/>
                </a:cubicBezTo>
                <a:cubicBezTo>
                  <a:pt x="231913" y="689117"/>
                  <a:pt x="223859" y="683661"/>
                  <a:pt x="218661" y="675864"/>
                </a:cubicBezTo>
                <a:cubicBezTo>
                  <a:pt x="192157" y="636108"/>
                  <a:pt x="208722" y="652673"/>
                  <a:pt x="168965" y="626169"/>
                </a:cubicBezTo>
                <a:cubicBezTo>
                  <a:pt x="145310" y="555202"/>
                  <a:pt x="166521" y="578157"/>
                  <a:pt x="119270" y="546656"/>
                </a:cubicBezTo>
                <a:cubicBezTo>
                  <a:pt x="104731" y="524847"/>
                  <a:pt x="87918" y="502297"/>
                  <a:pt x="79513" y="477082"/>
                </a:cubicBezTo>
                <a:cubicBezTo>
                  <a:pt x="32565" y="336241"/>
                  <a:pt x="84585" y="447469"/>
                  <a:pt x="39757" y="357812"/>
                </a:cubicBezTo>
                <a:cubicBezTo>
                  <a:pt x="26373" y="277504"/>
                  <a:pt x="36192" y="317300"/>
                  <a:pt x="9939" y="238543"/>
                </a:cubicBezTo>
                <a:lnTo>
                  <a:pt x="0" y="208725"/>
                </a:lnTo>
                <a:cubicBezTo>
                  <a:pt x="3313" y="182221"/>
                  <a:pt x="3461" y="155125"/>
                  <a:pt x="9939" y="129212"/>
                </a:cubicBezTo>
                <a:cubicBezTo>
                  <a:pt x="20448" y="87178"/>
                  <a:pt x="34195" y="90167"/>
                  <a:pt x="59635" y="59638"/>
                </a:cubicBezTo>
                <a:cubicBezTo>
                  <a:pt x="67282" y="50461"/>
                  <a:pt x="70185" y="37283"/>
                  <a:pt x="79513" y="29821"/>
                </a:cubicBezTo>
                <a:cubicBezTo>
                  <a:pt x="87694" y="23276"/>
                  <a:pt x="98946" y="21267"/>
                  <a:pt x="109331" y="19882"/>
                </a:cubicBezTo>
                <a:cubicBezTo>
                  <a:pt x="148875" y="14610"/>
                  <a:pt x="188712" y="10631"/>
                  <a:pt x="228600" y="9943"/>
                </a:cubicBezTo>
                <a:lnTo>
                  <a:pt x="1262270" y="3"/>
                </a:lnTo>
                <a:lnTo>
                  <a:pt x="2097157" y="9943"/>
                </a:lnTo>
                <a:cubicBezTo>
                  <a:pt x="2226391" y="12044"/>
                  <a:pt x="2355532" y="19882"/>
                  <a:pt x="2484783" y="19882"/>
                </a:cubicBezTo>
                <a:cubicBezTo>
                  <a:pt x="2633907" y="19882"/>
                  <a:pt x="2782957" y="13256"/>
                  <a:pt x="2932044" y="9943"/>
                </a:cubicBezTo>
                <a:cubicBezTo>
                  <a:pt x="3067859" y="-505"/>
                  <a:pt x="3018055" y="3"/>
                  <a:pt x="3081131" y="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98475" y="3285489"/>
                <a:ext cx="372435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75" y="3285489"/>
                <a:ext cx="3724353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7209781" y="6376439"/>
            <a:ext cx="43116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222723" y="5177562"/>
            <a:ext cx="9640" cy="14745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7209781" y="5525022"/>
              <a:ext cx="4360320" cy="8177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341" y="5496613"/>
                <a:ext cx="4417200" cy="8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7084930" y="6340165"/>
              <a:ext cx="12240" cy="63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0610" y="6335965"/>
                <a:ext cx="20880" cy="14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9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417937" cy="24269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goal of ML is to </a:t>
            </a:r>
            <a:r>
              <a:rPr lang="en-US" dirty="0">
                <a:solidFill>
                  <a:schemeClr val="accent1"/>
                </a:solidFill>
              </a:rPr>
              <a:t>learn from data                       --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--&gt;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Technically, combines </a:t>
            </a:r>
            <a:r>
              <a:rPr lang="en-US" dirty="0">
                <a:solidFill>
                  <a:schemeClr val="accent1"/>
                </a:solidFill>
              </a:rPr>
              <a:t>statistics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 computational tools (</a:t>
            </a:r>
            <a:r>
              <a:rPr lang="en-US" dirty="0">
                <a:solidFill>
                  <a:schemeClr val="accent1"/>
                </a:solidFill>
              </a:rPr>
              <a:t>optimization</a:t>
            </a:r>
            <a:r>
              <a:rPr lang="en-US" dirty="0"/>
              <a:t>)</a:t>
            </a:r>
          </a:p>
          <a:p>
            <a:r>
              <a:rPr lang="en-US" dirty="0"/>
              <a:t>Example (supervised learning) tasks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baby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0" y="1157967"/>
            <a:ext cx="2441617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90" y="4482423"/>
            <a:ext cx="1218458" cy="9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781514" y="4939345"/>
            <a:ext cx="494581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42788" y="4708512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Cat or Dog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080AD-CCB5-4783-9629-39EDEEC1B098}"/>
              </a:ext>
            </a:extLst>
          </p:cNvPr>
          <p:cNvSpPr/>
          <p:nvPr/>
        </p:nvSpPr>
        <p:spPr>
          <a:xfrm>
            <a:off x="2966763" y="5828032"/>
            <a:ext cx="4675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Image recognition / classification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1A90-9B57-41EE-B941-4EAB04762374}"/>
              </a:ext>
            </a:extLst>
          </p:cNvPr>
          <p:cNvSpPr/>
          <p:nvPr/>
        </p:nvSpPr>
        <p:spPr>
          <a:xfrm>
            <a:off x="4354141" y="4363009"/>
            <a:ext cx="1741859" cy="11526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Model</a:t>
            </a:r>
            <a:endParaRPr lang="en-US" sz="2800" b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89880D-2D7C-4B44-BEEE-FD511B200113}"/>
              </a:ext>
            </a:extLst>
          </p:cNvPr>
          <p:cNvCxnSpPr>
            <a:cxnSpLocks/>
          </p:cNvCxnSpPr>
          <p:nvPr/>
        </p:nvCxnSpPr>
        <p:spPr>
          <a:xfrm>
            <a:off x="6156653" y="4939345"/>
            <a:ext cx="51758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3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for the linear predictor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how each variable influence the loss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453798" y="3077153"/>
            <a:ext cx="822960" cy="82296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1348256" y="4620275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2423478" y="4620275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1951937" y="3077153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76758" y="3488633"/>
            <a:ext cx="6751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4"/>
          </p:cNvCxnSpPr>
          <p:nvPr/>
        </p:nvCxnSpPr>
        <p:spPr>
          <a:xfrm flipV="1">
            <a:off x="1759736" y="3900113"/>
            <a:ext cx="60368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0"/>
            <a:endCxn id="17" idx="4"/>
          </p:cNvCxnSpPr>
          <p:nvPr/>
        </p:nvCxnSpPr>
        <p:spPr>
          <a:xfrm flipH="1" flipV="1">
            <a:off x="2363417" y="3900113"/>
            <a:ext cx="47154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/>
          </p:cNvSpPr>
          <p:nvPr/>
        </p:nvSpPr>
        <p:spPr>
          <a:xfrm>
            <a:off x="3632834" y="3077153"/>
            <a:ext cx="822960" cy="82296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74897" y="3488633"/>
            <a:ext cx="8579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/>
          </p:cNvSpPr>
          <p:nvPr/>
        </p:nvSpPr>
        <p:spPr>
          <a:xfrm>
            <a:off x="5418428" y="3077153"/>
            <a:ext cx="822960" cy="8229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Loss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55794" y="3488633"/>
            <a:ext cx="96263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689652" y="3508513"/>
            <a:ext cx="3727174" cy="1262270"/>
          </a:xfrm>
          <a:custGeom>
            <a:avLst/>
            <a:gdLst>
              <a:gd name="connsiteX0" fmla="*/ 0 w 3727174"/>
              <a:gd name="connsiteY0" fmla="*/ 1262270 h 1262270"/>
              <a:gd name="connsiteX1" fmla="*/ 9939 w 3727174"/>
              <a:gd name="connsiteY1" fmla="*/ 1202635 h 1262270"/>
              <a:gd name="connsiteX2" fmla="*/ 19878 w 3727174"/>
              <a:gd name="connsiteY2" fmla="*/ 1162878 h 1262270"/>
              <a:gd name="connsiteX3" fmla="*/ 29818 w 3727174"/>
              <a:gd name="connsiteY3" fmla="*/ 1113183 h 1262270"/>
              <a:gd name="connsiteX4" fmla="*/ 49696 w 3727174"/>
              <a:gd name="connsiteY4" fmla="*/ 1043609 h 1262270"/>
              <a:gd name="connsiteX5" fmla="*/ 69574 w 3727174"/>
              <a:gd name="connsiteY5" fmla="*/ 1013791 h 1262270"/>
              <a:gd name="connsiteX6" fmla="*/ 109331 w 3727174"/>
              <a:gd name="connsiteY6" fmla="*/ 964096 h 1262270"/>
              <a:gd name="connsiteX7" fmla="*/ 159026 w 3727174"/>
              <a:gd name="connsiteY7" fmla="*/ 914400 h 1262270"/>
              <a:gd name="connsiteX8" fmla="*/ 188844 w 3727174"/>
              <a:gd name="connsiteY8" fmla="*/ 884583 h 1262270"/>
              <a:gd name="connsiteX9" fmla="*/ 248478 w 3727174"/>
              <a:gd name="connsiteY9" fmla="*/ 854765 h 1262270"/>
              <a:gd name="connsiteX10" fmla="*/ 308113 w 3727174"/>
              <a:gd name="connsiteY10" fmla="*/ 805070 h 1262270"/>
              <a:gd name="connsiteX11" fmla="*/ 367748 w 3727174"/>
              <a:gd name="connsiteY11" fmla="*/ 775252 h 1262270"/>
              <a:gd name="connsiteX12" fmla="*/ 447261 w 3727174"/>
              <a:gd name="connsiteY12" fmla="*/ 705678 h 1262270"/>
              <a:gd name="connsiteX13" fmla="*/ 506896 w 3727174"/>
              <a:gd name="connsiteY13" fmla="*/ 636104 h 1262270"/>
              <a:gd name="connsiteX14" fmla="*/ 536713 w 3727174"/>
              <a:gd name="connsiteY14" fmla="*/ 616226 h 1262270"/>
              <a:gd name="connsiteX15" fmla="*/ 586409 w 3727174"/>
              <a:gd name="connsiteY15" fmla="*/ 566530 h 1262270"/>
              <a:gd name="connsiteX16" fmla="*/ 616226 w 3727174"/>
              <a:gd name="connsiteY16" fmla="*/ 536713 h 1262270"/>
              <a:gd name="connsiteX17" fmla="*/ 636105 w 3727174"/>
              <a:gd name="connsiteY17" fmla="*/ 516835 h 1262270"/>
              <a:gd name="connsiteX18" fmla="*/ 665922 w 3727174"/>
              <a:gd name="connsiteY18" fmla="*/ 457200 h 1262270"/>
              <a:gd name="connsiteX19" fmla="*/ 705678 w 3727174"/>
              <a:gd name="connsiteY19" fmla="*/ 357809 h 1262270"/>
              <a:gd name="connsiteX20" fmla="*/ 725557 w 3727174"/>
              <a:gd name="connsiteY20" fmla="*/ 268357 h 1262270"/>
              <a:gd name="connsiteX21" fmla="*/ 755374 w 3727174"/>
              <a:gd name="connsiteY21" fmla="*/ 149087 h 1262270"/>
              <a:gd name="connsiteX22" fmla="*/ 765313 w 3727174"/>
              <a:gd name="connsiteY22" fmla="*/ 119270 h 1262270"/>
              <a:gd name="connsiteX23" fmla="*/ 805070 w 3727174"/>
              <a:gd name="connsiteY23" fmla="*/ 69574 h 1262270"/>
              <a:gd name="connsiteX24" fmla="*/ 854765 w 3727174"/>
              <a:gd name="connsiteY24" fmla="*/ 19878 h 1262270"/>
              <a:gd name="connsiteX25" fmla="*/ 874644 w 3727174"/>
              <a:gd name="connsiteY25" fmla="*/ 0 h 1262270"/>
              <a:gd name="connsiteX26" fmla="*/ 3727174 w 3727174"/>
              <a:gd name="connsiteY26" fmla="*/ 9939 h 12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27174" h="1262270">
                <a:moveTo>
                  <a:pt x="0" y="1262270"/>
                </a:moveTo>
                <a:cubicBezTo>
                  <a:pt x="3313" y="1242392"/>
                  <a:pt x="5987" y="1222396"/>
                  <a:pt x="9939" y="1202635"/>
                </a:cubicBezTo>
                <a:cubicBezTo>
                  <a:pt x="12618" y="1189240"/>
                  <a:pt x="16915" y="1176213"/>
                  <a:pt x="19878" y="1162878"/>
                </a:cubicBezTo>
                <a:cubicBezTo>
                  <a:pt x="23543" y="1146387"/>
                  <a:pt x="26153" y="1129674"/>
                  <a:pt x="29818" y="1113183"/>
                </a:cubicBezTo>
                <a:cubicBezTo>
                  <a:pt x="32366" y="1101717"/>
                  <a:pt x="43054" y="1056892"/>
                  <a:pt x="49696" y="1043609"/>
                </a:cubicBezTo>
                <a:cubicBezTo>
                  <a:pt x="55038" y="1032925"/>
                  <a:pt x="64232" y="1024475"/>
                  <a:pt x="69574" y="1013791"/>
                </a:cubicBezTo>
                <a:cubicBezTo>
                  <a:pt x="93577" y="965784"/>
                  <a:pt x="59067" y="997604"/>
                  <a:pt x="109331" y="964096"/>
                </a:cubicBezTo>
                <a:cubicBezTo>
                  <a:pt x="145772" y="909432"/>
                  <a:pt x="109333" y="955811"/>
                  <a:pt x="159026" y="914400"/>
                </a:cubicBezTo>
                <a:cubicBezTo>
                  <a:pt x="169824" y="905402"/>
                  <a:pt x="178046" y="893582"/>
                  <a:pt x="188844" y="884583"/>
                </a:cubicBezTo>
                <a:cubicBezTo>
                  <a:pt x="214536" y="863173"/>
                  <a:pt x="218592" y="864727"/>
                  <a:pt x="248478" y="854765"/>
                </a:cubicBezTo>
                <a:cubicBezTo>
                  <a:pt x="270459" y="832784"/>
                  <a:pt x="280439" y="818907"/>
                  <a:pt x="308113" y="805070"/>
                </a:cubicBezTo>
                <a:cubicBezTo>
                  <a:pt x="348775" y="784739"/>
                  <a:pt x="329770" y="808482"/>
                  <a:pt x="367748" y="775252"/>
                </a:cubicBezTo>
                <a:cubicBezTo>
                  <a:pt x="460781" y="693849"/>
                  <a:pt x="380161" y="750413"/>
                  <a:pt x="447261" y="705678"/>
                </a:cubicBezTo>
                <a:cubicBezTo>
                  <a:pt x="465246" y="678701"/>
                  <a:pt x="477974" y="655385"/>
                  <a:pt x="506896" y="636104"/>
                </a:cubicBezTo>
                <a:cubicBezTo>
                  <a:pt x="516835" y="629478"/>
                  <a:pt x="527723" y="624092"/>
                  <a:pt x="536713" y="616226"/>
                </a:cubicBezTo>
                <a:cubicBezTo>
                  <a:pt x="554344" y="600799"/>
                  <a:pt x="569844" y="583095"/>
                  <a:pt x="586409" y="566530"/>
                </a:cubicBezTo>
                <a:lnTo>
                  <a:pt x="616226" y="536713"/>
                </a:lnTo>
                <a:cubicBezTo>
                  <a:pt x="622852" y="530087"/>
                  <a:pt x="630907" y="524632"/>
                  <a:pt x="636105" y="516835"/>
                </a:cubicBezTo>
                <a:cubicBezTo>
                  <a:pt x="674307" y="459531"/>
                  <a:pt x="641232" y="514811"/>
                  <a:pt x="665922" y="457200"/>
                </a:cubicBezTo>
                <a:cubicBezTo>
                  <a:pt x="683620" y="415904"/>
                  <a:pt x="697450" y="407172"/>
                  <a:pt x="705678" y="357809"/>
                </a:cubicBezTo>
                <a:cubicBezTo>
                  <a:pt x="717340" y="287840"/>
                  <a:pt x="709245" y="317292"/>
                  <a:pt x="725557" y="268357"/>
                </a:cubicBezTo>
                <a:cubicBezTo>
                  <a:pt x="738941" y="188054"/>
                  <a:pt x="729123" y="227840"/>
                  <a:pt x="755374" y="149087"/>
                </a:cubicBezTo>
                <a:cubicBezTo>
                  <a:pt x="758687" y="139148"/>
                  <a:pt x="757905" y="126678"/>
                  <a:pt x="765313" y="119270"/>
                </a:cubicBezTo>
                <a:cubicBezTo>
                  <a:pt x="842826" y="41753"/>
                  <a:pt x="717290" y="169894"/>
                  <a:pt x="805070" y="69574"/>
                </a:cubicBezTo>
                <a:cubicBezTo>
                  <a:pt x="820497" y="51944"/>
                  <a:pt x="838200" y="36443"/>
                  <a:pt x="854765" y="19878"/>
                </a:cubicBezTo>
                <a:lnTo>
                  <a:pt x="874644" y="0"/>
                </a:lnTo>
                <a:lnTo>
                  <a:pt x="3727174" y="9939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667385" y="2771059"/>
                <a:ext cx="4104970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85" y="2771059"/>
                <a:ext cx="4104970" cy="984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56"/>
          <p:cNvSpPr/>
          <p:nvPr/>
        </p:nvSpPr>
        <p:spPr>
          <a:xfrm>
            <a:off x="2305878" y="3538327"/>
            <a:ext cx="3081131" cy="1262273"/>
          </a:xfrm>
          <a:custGeom>
            <a:avLst/>
            <a:gdLst>
              <a:gd name="connsiteX0" fmla="*/ 665922 w 3081131"/>
              <a:gd name="connsiteY0" fmla="*/ 1262273 h 1262273"/>
              <a:gd name="connsiteX1" fmla="*/ 646044 w 3081131"/>
              <a:gd name="connsiteY1" fmla="*/ 1202638 h 1262273"/>
              <a:gd name="connsiteX2" fmla="*/ 636105 w 3081131"/>
              <a:gd name="connsiteY2" fmla="*/ 1162882 h 1262273"/>
              <a:gd name="connsiteX3" fmla="*/ 616226 w 3081131"/>
              <a:gd name="connsiteY3" fmla="*/ 1103247 h 1262273"/>
              <a:gd name="connsiteX4" fmla="*/ 596348 w 3081131"/>
              <a:gd name="connsiteY4" fmla="*/ 1073430 h 1262273"/>
              <a:gd name="connsiteX5" fmla="*/ 556592 w 3081131"/>
              <a:gd name="connsiteY5" fmla="*/ 993916 h 1262273"/>
              <a:gd name="connsiteX6" fmla="*/ 526774 w 3081131"/>
              <a:gd name="connsiteY6" fmla="*/ 934282 h 1262273"/>
              <a:gd name="connsiteX7" fmla="*/ 496957 w 3081131"/>
              <a:gd name="connsiteY7" fmla="*/ 914403 h 1262273"/>
              <a:gd name="connsiteX8" fmla="*/ 477079 w 3081131"/>
              <a:gd name="connsiteY8" fmla="*/ 874647 h 1262273"/>
              <a:gd name="connsiteX9" fmla="*/ 417444 w 3081131"/>
              <a:gd name="connsiteY9" fmla="*/ 834890 h 1262273"/>
              <a:gd name="connsiteX10" fmla="*/ 367748 w 3081131"/>
              <a:gd name="connsiteY10" fmla="*/ 805073 h 1262273"/>
              <a:gd name="connsiteX11" fmla="*/ 318052 w 3081131"/>
              <a:gd name="connsiteY11" fmla="*/ 765316 h 1262273"/>
              <a:gd name="connsiteX12" fmla="*/ 288235 w 3081131"/>
              <a:gd name="connsiteY12" fmla="*/ 745438 h 1262273"/>
              <a:gd name="connsiteX13" fmla="*/ 238539 w 3081131"/>
              <a:gd name="connsiteY13" fmla="*/ 695743 h 1262273"/>
              <a:gd name="connsiteX14" fmla="*/ 218661 w 3081131"/>
              <a:gd name="connsiteY14" fmla="*/ 675864 h 1262273"/>
              <a:gd name="connsiteX15" fmla="*/ 168965 w 3081131"/>
              <a:gd name="connsiteY15" fmla="*/ 626169 h 1262273"/>
              <a:gd name="connsiteX16" fmla="*/ 119270 w 3081131"/>
              <a:gd name="connsiteY16" fmla="*/ 546656 h 1262273"/>
              <a:gd name="connsiteX17" fmla="*/ 79513 w 3081131"/>
              <a:gd name="connsiteY17" fmla="*/ 477082 h 1262273"/>
              <a:gd name="connsiteX18" fmla="*/ 39757 w 3081131"/>
              <a:gd name="connsiteY18" fmla="*/ 357812 h 1262273"/>
              <a:gd name="connsiteX19" fmla="*/ 9939 w 3081131"/>
              <a:gd name="connsiteY19" fmla="*/ 238543 h 1262273"/>
              <a:gd name="connsiteX20" fmla="*/ 0 w 3081131"/>
              <a:gd name="connsiteY20" fmla="*/ 208725 h 1262273"/>
              <a:gd name="connsiteX21" fmla="*/ 9939 w 3081131"/>
              <a:gd name="connsiteY21" fmla="*/ 129212 h 1262273"/>
              <a:gd name="connsiteX22" fmla="*/ 59635 w 3081131"/>
              <a:gd name="connsiteY22" fmla="*/ 59638 h 1262273"/>
              <a:gd name="connsiteX23" fmla="*/ 79513 w 3081131"/>
              <a:gd name="connsiteY23" fmla="*/ 29821 h 1262273"/>
              <a:gd name="connsiteX24" fmla="*/ 109331 w 3081131"/>
              <a:gd name="connsiteY24" fmla="*/ 19882 h 1262273"/>
              <a:gd name="connsiteX25" fmla="*/ 228600 w 3081131"/>
              <a:gd name="connsiteY25" fmla="*/ 9943 h 1262273"/>
              <a:gd name="connsiteX26" fmla="*/ 1262270 w 3081131"/>
              <a:gd name="connsiteY26" fmla="*/ 3 h 1262273"/>
              <a:gd name="connsiteX27" fmla="*/ 2097157 w 3081131"/>
              <a:gd name="connsiteY27" fmla="*/ 9943 h 1262273"/>
              <a:gd name="connsiteX28" fmla="*/ 2484783 w 3081131"/>
              <a:gd name="connsiteY28" fmla="*/ 19882 h 1262273"/>
              <a:gd name="connsiteX29" fmla="*/ 2932044 w 3081131"/>
              <a:gd name="connsiteY29" fmla="*/ 9943 h 1262273"/>
              <a:gd name="connsiteX30" fmla="*/ 3081131 w 3081131"/>
              <a:gd name="connsiteY30" fmla="*/ 3 h 126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81131" h="1262273">
                <a:moveTo>
                  <a:pt x="665922" y="1262273"/>
                </a:moveTo>
                <a:cubicBezTo>
                  <a:pt x="659296" y="1242395"/>
                  <a:pt x="652065" y="1222708"/>
                  <a:pt x="646044" y="1202638"/>
                </a:cubicBezTo>
                <a:cubicBezTo>
                  <a:pt x="642119" y="1189554"/>
                  <a:pt x="640030" y="1175966"/>
                  <a:pt x="636105" y="1162882"/>
                </a:cubicBezTo>
                <a:cubicBezTo>
                  <a:pt x="630084" y="1142812"/>
                  <a:pt x="627849" y="1120682"/>
                  <a:pt x="616226" y="1103247"/>
                </a:cubicBezTo>
                <a:lnTo>
                  <a:pt x="596348" y="1073430"/>
                </a:lnTo>
                <a:cubicBezTo>
                  <a:pt x="573507" y="1004905"/>
                  <a:pt x="591286" y="1028612"/>
                  <a:pt x="556592" y="993916"/>
                </a:cubicBezTo>
                <a:cubicBezTo>
                  <a:pt x="548508" y="969666"/>
                  <a:pt x="546040" y="953549"/>
                  <a:pt x="526774" y="934282"/>
                </a:cubicBezTo>
                <a:cubicBezTo>
                  <a:pt x="518327" y="925835"/>
                  <a:pt x="506896" y="921029"/>
                  <a:pt x="496957" y="914403"/>
                </a:cubicBezTo>
                <a:cubicBezTo>
                  <a:pt x="490331" y="901151"/>
                  <a:pt x="487556" y="885124"/>
                  <a:pt x="477079" y="874647"/>
                </a:cubicBezTo>
                <a:cubicBezTo>
                  <a:pt x="460186" y="857754"/>
                  <a:pt x="434338" y="851783"/>
                  <a:pt x="417444" y="834890"/>
                </a:cubicBezTo>
                <a:cubicBezTo>
                  <a:pt x="378615" y="796063"/>
                  <a:pt x="419359" y="830878"/>
                  <a:pt x="367748" y="805073"/>
                </a:cubicBezTo>
                <a:cubicBezTo>
                  <a:pt x="326960" y="784679"/>
                  <a:pt x="348867" y="789968"/>
                  <a:pt x="318052" y="765316"/>
                </a:cubicBezTo>
                <a:cubicBezTo>
                  <a:pt x="308724" y="757854"/>
                  <a:pt x="297225" y="753304"/>
                  <a:pt x="288235" y="745438"/>
                </a:cubicBezTo>
                <a:cubicBezTo>
                  <a:pt x="270605" y="730012"/>
                  <a:pt x="255104" y="712308"/>
                  <a:pt x="238539" y="695743"/>
                </a:cubicBezTo>
                <a:cubicBezTo>
                  <a:pt x="231913" y="689117"/>
                  <a:pt x="223859" y="683661"/>
                  <a:pt x="218661" y="675864"/>
                </a:cubicBezTo>
                <a:cubicBezTo>
                  <a:pt x="192157" y="636108"/>
                  <a:pt x="208722" y="652673"/>
                  <a:pt x="168965" y="626169"/>
                </a:cubicBezTo>
                <a:cubicBezTo>
                  <a:pt x="145310" y="555202"/>
                  <a:pt x="166521" y="578157"/>
                  <a:pt x="119270" y="546656"/>
                </a:cubicBezTo>
                <a:cubicBezTo>
                  <a:pt x="104731" y="524847"/>
                  <a:pt x="87918" y="502297"/>
                  <a:pt x="79513" y="477082"/>
                </a:cubicBezTo>
                <a:cubicBezTo>
                  <a:pt x="32565" y="336241"/>
                  <a:pt x="84585" y="447469"/>
                  <a:pt x="39757" y="357812"/>
                </a:cubicBezTo>
                <a:cubicBezTo>
                  <a:pt x="26373" y="277504"/>
                  <a:pt x="36192" y="317300"/>
                  <a:pt x="9939" y="238543"/>
                </a:cubicBezTo>
                <a:lnTo>
                  <a:pt x="0" y="208725"/>
                </a:lnTo>
                <a:cubicBezTo>
                  <a:pt x="3313" y="182221"/>
                  <a:pt x="3461" y="155125"/>
                  <a:pt x="9939" y="129212"/>
                </a:cubicBezTo>
                <a:cubicBezTo>
                  <a:pt x="20448" y="87178"/>
                  <a:pt x="34195" y="90167"/>
                  <a:pt x="59635" y="59638"/>
                </a:cubicBezTo>
                <a:cubicBezTo>
                  <a:pt x="67282" y="50461"/>
                  <a:pt x="70185" y="37283"/>
                  <a:pt x="79513" y="29821"/>
                </a:cubicBezTo>
                <a:cubicBezTo>
                  <a:pt x="87694" y="23276"/>
                  <a:pt x="98946" y="21267"/>
                  <a:pt x="109331" y="19882"/>
                </a:cubicBezTo>
                <a:cubicBezTo>
                  <a:pt x="148875" y="14610"/>
                  <a:pt x="188712" y="10631"/>
                  <a:pt x="228600" y="9943"/>
                </a:cubicBezTo>
                <a:lnTo>
                  <a:pt x="1262270" y="3"/>
                </a:lnTo>
                <a:lnTo>
                  <a:pt x="2097157" y="9943"/>
                </a:lnTo>
                <a:cubicBezTo>
                  <a:pt x="2226391" y="12044"/>
                  <a:pt x="2355532" y="19882"/>
                  <a:pt x="2484783" y="19882"/>
                </a:cubicBezTo>
                <a:cubicBezTo>
                  <a:pt x="2633907" y="19882"/>
                  <a:pt x="2782957" y="13256"/>
                  <a:pt x="2932044" y="9943"/>
                </a:cubicBezTo>
                <a:cubicBezTo>
                  <a:pt x="3067859" y="-505"/>
                  <a:pt x="3018055" y="3"/>
                  <a:pt x="3081131" y="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7667385" y="4459119"/>
                <a:ext cx="3951338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85" y="4459119"/>
                <a:ext cx="3951338" cy="984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8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7" grpId="0" animBg="1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506"/>
            <a:ext cx="10515600" cy="4351338"/>
          </a:xfrm>
        </p:spPr>
        <p:txBody>
          <a:bodyPr/>
          <a:lstStyle/>
          <a:p>
            <a:r>
              <a:rPr lang="en-US" dirty="0"/>
              <a:t>Don’t repeat shared compute. Propagate the gradients backward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453798" y="3737218"/>
            <a:ext cx="822960" cy="82296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48256" y="5280340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423478" y="5280340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1951937" y="3737218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76758" y="4148698"/>
            <a:ext cx="6751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  <a:endCxn id="7" idx="4"/>
          </p:cNvCxnSpPr>
          <p:nvPr/>
        </p:nvCxnSpPr>
        <p:spPr>
          <a:xfrm flipV="1">
            <a:off x="1759736" y="4560178"/>
            <a:ext cx="60368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7" idx="4"/>
          </p:cNvCxnSpPr>
          <p:nvPr/>
        </p:nvCxnSpPr>
        <p:spPr>
          <a:xfrm flipH="1" flipV="1">
            <a:off x="2363417" y="4560178"/>
            <a:ext cx="47154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/>
          </p:cNvSpPr>
          <p:nvPr/>
        </p:nvSpPr>
        <p:spPr>
          <a:xfrm>
            <a:off x="3632834" y="3737218"/>
            <a:ext cx="822960" cy="82296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4897" y="4148698"/>
            <a:ext cx="8579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5418428" y="3737218"/>
            <a:ext cx="822960" cy="8229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Loss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5794" y="4148698"/>
            <a:ext cx="96263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67385" y="3431124"/>
                <a:ext cx="4104970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85" y="3431124"/>
                <a:ext cx="4104970" cy="984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667385" y="5119184"/>
                <a:ext cx="3951338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85" y="5119184"/>
                <a:ext cx="3951338" cy="984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9160933" y="3385409"/>
            <a:ext cx="1769534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73700" y="5119184"/>
            <a:ext cx="1769534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77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506"/>
            <a:ext cx="10515600" cy="4351338"/>
          </a:xfrm>
        </p:spPr>
        <p:txBody>
          <a:bodyPr/>
          <a:lstStyle/>
          <a:p>
            <a:r>
              <a:rPr lang="en-US" dirty="0"/>
              <a:t>Don’t repeat shared compute. Propagate the gradients backward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453798" y="3713001"/>
            <a:ext cx="822960" cy="82296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48256" y="5256123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423478" y="5256123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1951937" y="3713001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76758" y="4124481"/>
            <a:ext cx="6751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  <a:endCxn id="7" idx="4"/>
          </p:cNvCxnSpPr>
          <p:nvPr/>
        </p:nvCxnSpPr>
        <p:spPr>
          <a:xfrm flipV="1">
            <a:off x="1759736" y="4535961"/>
            <a:ext cx="60368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7" idx="4"/>
          </p:cNvCxnSpPr>
          <p:nvPr/>
        </p:nvCxnSpPr>
        <p:spPr>
          <a:xfrm flipH="1" flipV="1">
            <a:off x="2363417" y="4535961"/>
            <a:ext cx="47154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/>
          </p:cNvSpPr>
          <p:nvPr/>
        </p:nvSpPr>
        <p:spPr>
          <a:xfrm>
            <a:off x="3632834" y="3713001"/>
            <a:ext cx="822960" cy="82296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4897" y="4124481"/>
            <a:ext cx="8579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5418428" y="3713001"/>
            <a:ext cx="822960" cy="8229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Loss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5794" y="4124481"/>
            <a:ext cx="96263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67385" y="3406907"/>
                <a:ext cx="4104970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85" y="3406907"/>
                <a:ext cx="4104970" cy="984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200894" y="3053054"/>
                <a:ext cx="1397690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894" y="3053054"/>
                <a:ext cx="1397690" cy="665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71216" y="3051684"/>
                <a:ext cx="148951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16" y="3051684"/>
                <a:ext cx="1489510" cy="619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3926" y="4651100"/>
                <a:ext cx="1684692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26" y="4651100"/>
                <a:ext cx="1684692" cy="619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667385" y="5094967"/>
                <a:ext cx="3951338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85" y="5094967"/>
                <a:ext cx="3951338" cy="984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15971" y="4651100"/>
                <a:ext cx="150342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71" y="4651100"/>
                <a:ext cx="1503425" cy="619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9160933" y="3361192"/>
            <a:ext cx="1041400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73700" y="5094967"/>
            <a:ext cx="1028633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73700" y="3361842"/>
            <a:ext cx="1732425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700" y="5095617"/>
            <a:ext cx="1732425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73700" y="3361192"/>
            <a:ext cx="2445023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73700" y="5094967"/>
            <a:ext cx="2445023" cy="10298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55794" y="3882306"/>
            <a:ext cx="962634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65121" y="3882306"/>
            <a:ext cx="807812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614347" y="4549129"/>
            <a:ext cx="578777" cy="700171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518372" y="4553940"/>
            <a:ext cx="449633" cy="69536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D3D4F5-DB45-47B5-8745-FE9111C6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deeper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83819-9B41-4D68-80F2-35130CA0A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91" y="2057520"/>
            <a:ext cx="523113" cy="4114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0" y="2029782"/>
            <a:ext cx="589504" cy="4170203"/>
          </a:xfrm>
          <a:prstGeom prst="rect">
            <a:avLst/>
          </a:prstGeom>
        </p:spPr>
      </p:pic>
      <p:pic>
        <p:nvPicPr>
          <p:cNvPr id="3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91" y="2057520"/>
            <a:ext cx="523113" cy="4114727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0" y="2029782"/>
            <a:ext cx="589504" cy="4170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87" y="-333090"/>
            <a:ext cx="10515600" cy="1325563"/>
          </a:xfrm>
        </p:spPr>
        <p:txBody>
          <a:bodyPr/>
          <a:lstStyle/>
          <a:p>
            <a:r>
              <a:rPr lang="en-US" dirty="0"/>
              <a:t>Going deeper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180" y="1016871"/>
            <a:ext cx="10663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accent6"/>
                </a:solidFill>
              </a:rPr>
              <a:t>input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387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784 dim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2831" y="1016871"/>
            <a:ext cx="10719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score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1791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1024 dim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80" y="2595646"/>
            <a:ext cx="276225" cy="3038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0530" y="3646409"/>
            <a:ext cx="380538" cy="93694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085906" y="2226733"/>
            <a:ext cx="2480435" cy="3946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7186" y="5586806"/>
            <a:ext cx="2426828" cy="47532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1340" y="3822496"/>
                <a:ext cx="3003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40" y="3822496"/>
                <a:ext cx="300396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071935" y="3767935"/>
            <a:ext cx="941439" cy="69389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096973" y="4114883"/>
            <a:ext cx="9106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195706" y="1016871"/>
            <a:ext cx="1991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7030A0"/>
                </a:solidFill>
              </a:rPr>
              <a:t>probability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23739" y="246826"/>
                <a:ext cx="37157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en-US" sz="2800" dirty="0"/>
                  <a:t>parameters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739" y="246826"/>
                <a:ext cx="3715761" cy="523220"/>
              </a:xfrm>
              <a:prstGeom prst="rect">
                <a:avLst/>
              </a:prstGeom>
              <a:blipFill>
                <a:blip r:embed="rId8"/>
                <a:stretch>
                  <a:fillRect t="-10465" r="-197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942310" y="4258455"/>
            <a:ext cx="119410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7030A0"/>
                </a:solidFill>
              </a:rPr>
              <a:t>Softmax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95706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 dim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78925" y="4114883"/>
            <a:ext cx="9106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20813" y="4258454"/>
            <a:ext cx="7410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FF0000"/>
                </a:solidFill>
              </a:rPr>
              <a:t>ReLU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97760" y="1016871"/>
            <a:ext cx="1388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hidden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61791" y="893760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pre-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hidden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 err="1">
                <a:solidFill>
                  <a:prstClr val="black"/>
                </a:solidFill>
              </a:rPr>
              <a:t>h</a:t>
            </a:r>
            <a:r>
              <a:rPr lang="en-US" sz="3200" baseline="-25000" dirty="0" err="1">
                <a:solidFill>
                  <a:prstClr val="black"/>
                </a:solidFill>
              </a:rPr>
              <a:t>in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024765" y="2226733"/>
            <a:ext cx="1990425" cy="14076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155041" y="4662537"/>
            <a:ext cx="1860149" cy="13995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122831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 dim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97760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1024 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46387" y="3822496"/>
                <a:ext cx="26453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387" y="3822496"/>
                <a:ext cx="26453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/>
          <p:nvPr/>
        </p:nvSpPr>
        <p:spPr>
          <a:xfrm>
            <a:off x="672180" y="1016871"/>
            <a:ext cx="10663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accent6"/>
                </a:solidFill>
              </a:rPr>
              <a:t>input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22" name="Rectangle 4"/>
          <p:cNvSpPr/>
          <p:nvPr/>
        </p:nvSpPr>
        <p:spPr>
          <a:xfrm>
            <a:off x="510387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784 dim</a:t>
            </a:r>
          </a:p>
        </p:txBody>
      </p:sp>
      <p:sp>
        <p:nvSpPr>
          <p:cNvPr id="23" name="Rectangle 5"/>
          <p:cNvSpPr/>
          <p:nvPr/>
        </p:nvSpPr>
        <p:spPr>
          <a:xfrm>
            <a:off x="8122831" y="1016871"/>
            <a:ext cx="10719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score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24" name="Rectangle 6"/>
          <p:cNvSpPr/>
          <p:nvPr/>
        </p:nvSpPr>
        <p:spPr>
          <a:xfrm>
            <a:off x="3761791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1024 dim</a:t>
            </a: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80" y="2595646"/>
            <a:ext cx="276225" cy="3038475"/>
          </a:xfrm>
          <a:prstGeom prst="rect">
            <a:avLst/>
          </a:prstGeom>
        </p:spPr>
      </p:pic>
      <p:pic>
        <p:nvPicPr>
          <p:cNvPr id="2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0530" y="3646409"/>
            <a:ext cx="380538" cy="936948"/>
          </a:xfrm>
          <a:prstGeom prst="rect">
            <a:avLst/>
          </a:prstGeom>
        </p:spPr>
      </p:pic>
      <p:cxnSp>
        <p:nvCxnSpPr>
          <p:cNvPr id="32" name="Straight Connector 9"/>
          <p:cNvCxnSpPr/>
          <p:nvPr/>
        </p:nvCxnSpPr>
        <p:spPr>
          <a:xfrm flipV="1">
            <a:off x="1085906" y="2226733"/>
            <a:ext cx="2480435" cy="3946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/>
          <p:nvPr/>
        </p:nvCxnSpPr>
        <p:spPr>
          <a:xfrm>
            <a:off x="1067186" y="5586806"/>
            <a:ext cx="2426828" cy="47532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1"/>
              <p:cNvSpPr txBox="1"/>
              <p:nvPr/>
            </p:nvSpPr>
            <p:spPr>
              <a:xfrm>
                <a:off x="881340" y="3822496"/>
                <a:ext cx="3003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40" y="3822496"/>
                <a:ext cx="300396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071935" y="3767935"/>
            <a:ext cx="941439" cy="693897"/>
          </a:xfrm>
          <a:prstGeom prst="rect">
            <a:avLst/>
          </a:prstGeom>
        </p:spPr>
      </p:pic>
      <p:cxnSp>
        <p:nvCxnSpPr>
          <p:cNvPr id="38" name="Straight Arrow Connector 13"/>
          <p:cNvCxnSpPr/>
          <p:nvPr/>
        </p:nvCxnSpPr>
        <p:spPr>
          <a:xfrm>
            <a:off x="9096973" y="4114883"/>
            <a:ext cx="9106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/>
          <p:cNvSpPr/>
          <p:nvPr/>
        </p:nvSpPr>
        <p:spPr>
          <a:xfrm>
            <a:off x="10195706" y="1016871"/>
            <a:ext cx="1991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7030A0"/>
                </a:solidFill>
              </a:rPr>
              <a:t>probability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5"/>
              <p:cNvSpPr/>
              <p:nvPr/>
            </p:nvSpPr>
            <p:spPr>
              <a:xfrm>
                <a:off x="8423739" y="246826"/>
                <a:ext cx="37157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en-US" sz="2800" dirty="0"/>
                  <a:t>parameters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739" y="246826"/>
                <a:ext cx="3715761" cy="523220"/>
              </a:xfrm>
              <a:prstGeom prst="rect">
                <a:avLst/>
              </a:prstGeom>
              <a:blipFill>
                <a:blip r:embed="rId11"/>
                <a:stretch>
                  <a:fillRect t="-10465" r="-197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16"/>
          <p:cNvSpPr txBox="1"/>
          <p:nvPr/>
        </p:nvSpPr>
        <p:spPr>
          <a:xfrm>
            <a:off x="8942310" y="4258455"/>
            <a:ext cx="119410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7030A0"/>
                </a:solidFill>
              </a:rPr>
              <a:t>Softmax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4" name="Rectangle 17"/>
          <p:cNvSpPr/>
          <p:nvPr/>
        </p:nvSpPr>
        <p:spPr>
          <a:xfrm>
            <a:off x="10195706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 dim</a:t>
            </a:r>
          </a:p>
        </p:txBody>
      </p:sp>
      <p:cxnSp>
        <p:nvCxnSpPr>
          <p:cNvPr id="45" name="Straight Arrow Connector 27"/>
          <p:cNvCxnSpPr/>
          <p:nvPr/>
        </p:nvCxnSpPr>
        <p:spPr>
          <a:xfrm>
            <a:off x="4378925" y="4114883"/>
            <a:ext cx="9106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8"/>
          <p:cNvSpPr txBox="1"/>
          <p:nvPr/>
        </p:nvSpPr>
        <p:spPr>
          <a:xfrm>
            <a:off x="4420813" y="4258454"/>
            <a:ext cx="7410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FF0000"/>
                </a:solidFill>
              </a:rPr>
              <a:t>ReLU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Rectangle 29"/>
          <p:cNvSpPr/>
          <p:nvPr/>
        </p:nvSpPr>
        <p:spPr>
          <a:xfrm>
            <a:off x="5297760" y="1016871"/>
            <a:ext cx="1388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hidden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49" name="Rectangle 30"/>
          <p:cNvSpPr/>
          <p:nvPr/>
        </p:nvSpPr>
        <p:spPr>
          <a:xfrm>
            <a:off x="3761791" y="893760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pre-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hidden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 err="1">
                <a:solidFill>
                  <a:prstClr val="black"/>
                </a:solidFill>
              </a:rPr>
              <a:t>h</a:t>
            </a:r>
            <a:r>
              <a:rPr lang="en-US" sz="3200" baseline="-25000" dirty="0" err="1">
                <a:solidFill>
                  <a:prstClr val="black"/>
                </a:solidFill>
              </a:rPr>
              <a:t>in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50" name="Straight Connector 33"/>
          <p:cNvCxnSpPr/>
          <p:nvPr/>
        </p:nvCxnSpPr>
        <p:spPr>
          <a:xfrm>
            <a:off x="6024765" y="2226733"/>
            <a:ext cx="1990425" cy="14076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4"/>
          <p:cNvCxnSpPr/>
          <p:nvPr/>
        </p:nvCxnSpPr>
        <p:spPr>
          <a:xfrm flipV="1">
            <a:off x="6155041" y="4662537"/>
            <a:ext cx="1860149" cy="13995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1"/>
          <p:cNvSpPr/>
          <p:nvPr/>
        </p:nvSpPr>
        <p:spPr>
          <a:xfrm>
            <a:off x="8122831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 dim</a:t>
            </a:r>
          </a:p>
        </p:txBody>
      </p:sp>
      <p:sp>
        <p:nvSpPr>
          <p:cNvPr id="53" name="Rectangle 42"/>
          <p:cNvSpPr/>
          <p:nvPr/>
        </p:nvSpPr>
        <p:spPr>
          <a:xfrm>
            <a:off x="5297760" y="5983767"/>
            <a:ext cx="111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1024 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46"/>
              <p:cNvSpPr txBox="1"/>
              <p:nvPr/>
            </p:nvSpPr>
            <p:spPr>
              <a:xfrm>
                <a:off x="5746387" y="3822496"/>
                <a:ext cx="26453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387" y="3822496"/>
                <a:ext cx="264534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020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7346785" cy="47706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Rectified Linear Unit (</a:t>
                </a:r>
                <a:r>
                  <a:rPr lang="en-US" dirty="0" err="1"/>
                  <a:t>ReLU</a:t>
                </a:r>
                <a:r>
                  <a:rPr lang="en-US" dirty="0"/>
                  <a:t>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Hyperbolic tangent (tanh)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Sigmoid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7346785" cy="4770668"/>
              </a:xfrm>
              <a:blipFill>
                <a:blip r:embed="rId2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184985" y="1666464"/>
            <a:ext cx="3630904" cy="1858799"/>
            <a:chOff x="3370512" y="1690688"/>
            <a:chExt cx="4311608" cy="220727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370512" y="3622295"/>
              <a:ext cx="4311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5371343" y="1690688"/>
              <a:ext cx="21751" cy="22072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/>
            <p:cNvSpPr/>
            <p:nvPr/>
          </p:nvSpPr>
          <p:spPr>
            <a:xfrm>
              <a:off x="3427486" y="1945024"/>
              <a:ext cx="3754490" cy="1671354"/>
            </a:xfrm>
            <a:custGeom>
              <a:avLst/>
              <a:gdLst>
                <a:gd name="connsiteX0" fmla="*/ 0 w 3754490"/>
                <a:gd name="connsiteY0" fmla="*/ 1671354 h 1671354"/>
                <a:gd name="connsiteX1" fmla="*/ 1962024 w 3754490"/>
                <a:gd name="connsiteY1" fmla="*/ 1665298 h 1671354"/>
                <a:gd name="connsiteX2" fmla="*/ 3754490 w 3754490"/>
                <a:gd name="connsiteY2" fmla="*/ 0 h 16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4490" h="1671354">
                  <a:moveTo>
                    <a:pt x="0" y="1671354"/>
                  </a:moveTo>
                  <a:lnTo>
                    <a:pt x="1962024" y="1665298"/>
                  </a:lnTo>
                  <a:lnTo>
                    <a:pt x="3754490" y="0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94852" y="5522496"/>
            <a:ext cx="3965282" cy="1303628"/>
            <a:chOff x="7317517" y="5442649"/>
            <a:chExt cx="4485171" cy="147454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442368" y="6641526"/>
              <a:ext cx="4311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9455310" y="5442649"/>
              <a:ext cx="9640" cy="14745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/>
                <p14:cNvContentPartPr/>
                <p14:nvPr/>
              </p14:nvContentPartPr>
              <p14:xfrm>
                <a:off x="7442368" y="5790109"/>
                <a:ext cx="4360320" cy="8177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10202" y="5757953"/>
                  <a:ext cx="4424652" cy="882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/>
                <p14:cNvContentPartPr/>
                <p14:nvPr/>
              </p14:nvContentPartPr>
              <p14:xfrm>
                <a:off x="7317517" y="6605252"/>
                <a:ext cx="12240" cy="63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12779" y="6600805"/>
                  <a:ext cx="21716" cy="1519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8116052" y="4469549"/>
            <a:ext cx="38118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895668" y="3730585"/>
            <a:ext cx="8523" cy="130362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8072986" y="4119477"/>
              <a:ext cx="3854903" cy="722953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4546" y="4091034"/>
                <a:ext cx="3911783" cy="779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005673" y="4758427"/>
              <a:ext cx="10821" cy="557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0864" y="4754249"/>
                <a:ext cx="20440" cy="139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115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problem</a:t>
            </a:r>
          </a:p>
        </p:txBody>
      </p:sp>
      <p:sp>
        <p:nvSpPr>
          <p:cNvPr id="4" name="Oval 3"/>
          <p:cNvSpPr/>
          <p:nvPr/>
        </p:nvSpPr>
        <p:spPr>
          <a:xfrm>
            <a:off x="7123591" y="41207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07791" y="44509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3524" y="476155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71658" y="42985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02991" y="53743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1658" y="50695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3266" y="19657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7466" y="22959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3199" y="260658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1333" y="21435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02666" y="32193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1333" y="29145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Cross 19"/>
          <p:cNvSpPr/>
          <p:nvPr/>
        </p:nvSpPr>
        <p:spPr>
          <a:xfrm rot="18900000">
            <a:off x="6175231" y="2360839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Cross 20"/>
          <p:cNvSpPr/>
          <p:nvPr/>
        </p:nvSpPr>
        <p:spPr>
          <a:xfrm rot="18900000">
            <a:off x="6499818" y="189379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Cross 21"/>
          <p:cNvSpPr/>
          <p:nvPr/>
        </p:nvSpPr>
        <p:spPr>
          <a:xfrm rot="18900000">
            <a:off x="6384137" y="294858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Cross 22"/>
          <p:cNvSpPr/>
          <p:nvPr/>
        </p:nvSpPr>
        <p:spPr>
          <a:xfrm rot="18900000">
            <a:off x="6708724" y="2481537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Cross 23"/>
          <p:cNvSpPr/>
          <p:nvPr/>
        </p:nvSpPr>
        <p:spPr>
          <a:xfrm rot="18900000">
            <a:off x="7151749" y="2887916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Cross 24"/>
          <p:cNvSpPr/>
          <p:nvPr/>
        </p:nvSpPr>
        <p:spPr>
          <a:xfrm rot="18900000">
            <a:off x="7476336" y="2420870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Cross 25"/>
          <p:cNvSpPr/>
          <p:nvPr/>
        </p:nvSpPr>
        <p:spPr>
          <a:xfrm rot="18900000">
            <a:off x="3536212" y="4844634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Cross 26"/>
          <p:cNvSpPr/>
          <p:nvPr/>
        </p:nvSpPr>
        <p:spPr>
          <a:xfrm rot="18900000">
            <a:off x="3860799" y="437758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Cross 27"/>
          <p:cNvSpPr/>
          <p:nvPr/>
        </p:nvSpPr>
        <p:spPr>
          <a:xfrm rot="18900000">
            <a:off x="3745118" y="543237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 rot="18900000">
            <a:off x="4069705" y="4965332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Cross 29"/>
          <p:cNvSpPr/>
          <p:nvPr/>
        </p:nvSpPr>
        <p:spPr>
          <a:xfrm rot="18900000">
            <a:off x="4512730" y="5371711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Cross 30"/>
          <p:cNvSpPr/>
          <p:nvPr/>
        </p:nvSpPr>
        <p:spPr>
          <a:xfrm rot="18900000">
            <a:off x="4837317" y="4904665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60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96B9A20-D043-4999-9B5D-DBB7FAB8EF99}"/>
              </a:ext>
            </a:extLst>
          </p:cNvPr>
          <p:cNvSpPr/>
          <p:nvPr/>
        </p:nvSpPr>
        <p:spPr>
          <a:xfrm rot="2700000">
            <a:off x="5284449" y="2514231"/>
            <a:ext cx="3149600" cy="52154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7123591" y="41207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07791" y="44509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3524" y="476155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71658" y="42985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02991" y="53743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1658" y="50695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3266" y="19657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7466" y="22959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3199" y="260658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1333" y="21435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02666" y="32193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1333" y="29145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Cross 19"/>
          <p:cNvSpPr/>
          <p:nvPr/>
        </p:nvSpPr>
        <p:spPr>
          <a:xfrm rot="18900000">
            <a:off x="6175231" y="2360839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Cross 20"/>
          <p:cNvSpPr/>
          <p:nvPr/>
        </p:nvSpPr>
        <p:spPr>
          <a:xfrm rot="18900000">
            <a:off x="6499818" y="189379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Cross 21"/>
          <p:cNvSpPr/>
          <p:nvPr/>
        </p:nvSpPr>
        <p:spPr>
          <a:xfrm rot="18900000">
            <a:off x="6384137" y="294858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Cross 22"/>
          <p:cNvSpPr/>
          <p:nvPr/>
        </p:nvSpPr>
        <p:spPr>
          <a:xfrm rot="18900000">
            <a:off x="6708724" y="2481537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Cross 23"/>
          <p:cNvSpPr/>
          <p:nvPr/>
        </p:nvSpPr>
        <p:spPr>
          <a:xfrm rot="18900000">
            <a:off x="7151749" y="2887916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Cross 24"/>
          <p:cNvSpPr/>
          <p:nvPr/>
        </p:nvSpPr>
        <p:spPr>
          <a:xfrm rot="18900000">
            <a:off x="7476336" y="2420870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Cross 25"/>
          <p:cNvSpPr/>
          <p:nvPr/>
        </p:nvSpPr>
        <p:spPr>
          <a:xfrm rot="18900000">
            <a:off x="3536212" y="4844634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Cross 26"/>
          <p:cNvSpPr/>
          <p:nvPr/>
        </p:nvSpPr>
        <p:spPr>
          <a:xfrm rot="18900000">
            <a:off x="3860799" y="437758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Cross 27"/>
          <p:cNvSpPr/>
          <p:nvPr/>
        </p:nvSpPr>
        <p:spPr>
          <a:xfrm rot="18900000">
            <a:off x="3745118" y="543237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 rot="18900000">
            <a:off x="4069705" y="4965332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Cross 29"/>
          <p:cNvSpPr/>
          <p:nvPr/>
        </p:nvSpPr>
        <p:spPr>
          <a:xfrm rot="18900000">
            <a:off x="4512730" y="5371711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Cross 30"/>
          <p:cNvSpPr/>
          <p:nvPr/>
        </p:nvSpPr>
        <p:spPr>
          <a:xfrm rot="18900000">
            <a:off x="4837317" y="4904665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75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96B9A20-D043-4999-9B5D-DBB7FAB8EF99}"/>
              </a:ext>
            </a:extLst>
          </p:cNvPr>
          <p:cNvSpPr/>
          <p:nvPr/>
        </p:nvSpPr>
        <p:spPr>
          <a:xfrm rot="13500000">
            <a:off x="2853265" y="37907"/>
            <a:ext cx="3149600" cy="52154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7123591" y="41207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07791" y="44509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3524" y="476155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71658" y="42985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02991" y="53743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1658" y="50695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3266" y="19657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7466" y="22959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3199" y="260658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1333" y="21435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02666" y="32193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1333" y="29145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Cross 19"/>
          <p:cNvSpPr/>
          <p:nvPr/>
        </p:nvSpPr>
        <p:spPr>
          <a:xfrm rot="18900000">
            <a:off x="6175231" y="2360839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Cross 20"/>
          <p:cNvSpPr/>
          <p:nvPr/>
        </p:nvSpPr>
        <p:spPr>
          <a:xfrm rot="18900000">
            <a:off x="6499818" y="189379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Cross 21"/>
          <p:cNvSpPr/>
          <p:nvPr/>
        </p:nvSpPr>
        <p:spPr>
          <a:xfrm rot="18900000">
            <a:off x="6384137" y="294858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Cross 22"/>
          <p:cNvSpPr/>
          <p:nvPr/>
        </p:nvSpPr>
        <p:spPr>
          <a:xfrm rot="18900000">
            <a:off x="6708724" y="2481537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Cross 23"/>
          <p:cNvSpPr/>
          <p:nvPr/>
        </p:nvSpPr>
        <p:spPr>
          <a:xfrm rot="18900000">
            <a:off x="7151749" y="2887916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Cross 24"/>
          <p:cNvSpPr/>
          <p:nvPr/>
        </p:nvSpPr>
        <p:spPr>
          <a:xfrm rot="18900000">
            <a:off x="7476336" y="2420870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Cross 25"/>
          <p:cNvSpPr/>
          <p:nvPr/>
        </p:nvSpPr>
        <p:spPr>
          <a:xfrm rot="18900000">
            <a:off x="3536212" y="4844634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Cross 26"/>
          <p:cNvSpPr/>
          <p:nvPr/>
        </p:nvSpPr>
        <p:spPr>
          <a:xfrm rot="18900000">
            <a:off x="3860799" y="437758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Cross 27"/>
          <p:cNvSpPr/>
          <p:nvPr/>
        </p:nvSpPr>
        <p:spPr>
          <a:xfrm rot="18900000">
            <a:off x="3745118" y="543237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 rot="18900000">
            <a:off x="4069705" y="4965332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Cross 29"/>
          <p:cNvSpPr/>
          <p:nvPr/>
        </p:nvSpPr>
        <p:spPr>
          <a:xfrm rot="18900000">
            <a:off x="4512730" y="5371711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Cross 30"/>
          <p:cNvSpPr/>
          <p:nvPr/>
        </p:nvSpPr>
        <p:spPr>
          <a:xfrm rot="18900000">
            <a:off x="4837317" y="4904665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27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18900000">
            <a:off x="5598427" y="275969"/>
            <a:ext cx="3149600" cy="52154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7123591" y="41207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07791" y="44509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3524" y="476155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71658" y="42985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02991" y="53743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1658" y="50695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3266" y="19657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7466" y="22959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3199" y="260658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1333" y="21435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02666" y="32193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1333" y="29145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Cross 19"/>
          <p:cNvSpPr/>
          <p:nvPr/>
        </p:nvSpPr>
        <p:spPr>
          <a:xfrm rot="18900000">
            <a:off x="6175231" y="2360839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Cross 20"/>
          <p:cNvSpPr/>
          <p:nvPr/>
        </p:nvSpPr>
        <p:spPr>
          <a:xfrm rot="18900000">
            <a:off x="6499818" y="189379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Cross 21"/>
          <p:cNvSpPr/>
          <p:nvPr/>
        </p:nvSpPr>
        <p:spPr>
          <a:xfrm rot="18900000">
            <a:off x="6384137" y="294858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Cross 22"/>
          <p:cNvSpPr/>
          <p:nvPr/>
        </p:nvSpPr>
        <p:spPr>
          <a:xfrm rot="18900000">
            <a:off x="6708724" y="2481537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Cross 23"/>
          <p:cNvSpPr/>
          <p:nvPr/>
        </p:nvSpPr>
        <p:spPr>
          <a:xfrm rot="18900000">
            <a:off x="7151749" y="2887916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Cross 24"/>
          <p:cNvSpPr/>
          <p:nvPr/>
        </p:nvSpPr>
        <p:spPr>
          <a:xfrm rot="18900000">
            <a:off x="7476336" y="2420870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Cross 25"/>
          <p:cNvSpPr/>
          <p:nvPr/>
        </p:nvSpPr>
        <p:spPr>
          <a:xfrm rot="18900000">
            <a:off x="3536212" y="4844634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Cross 26"/>
          <p:cNvSpPr/>
          <p:nvPr/>
        </p:nvSpPr>
        <p:spPr>
          <a:xfrm rot="18900000">
            <a:off x="3860799" y="437758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Cross 27"/>
          <p:cNvSpPr/>
          <p:nvPr/>
        </p:nvSpPr>
        <p:spPr>
          <a:xfrm rot="18900000">
            <a:off x="3745118" y="543237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 rot="18900000">
            <a:off x="4069705" y="4965332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Cross 29"/>
          <p:cNvSpPr/>
          <p:nvPr/>
        </p:nvSpPr>
        <p:spPr>
          <a:xfrm rot="18900000">
            <a:off x="4512730" y="5371711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Cross 30"/>
          <p:cNvSpPr/>
          <p:nvPr/>
        </p:nvSpPr>
        <p:spPr>
          <a:xfrm rot="18900000">
            <a:off x="4837317" y="4904665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2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417937" cy="24269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goal of ML is to </a:t>
            </a:r>
            <a:r>
              <a:rPr lang="en-US" dirty="0">
                <a:solidFill>
                  <a:schemeClr val="accent1"/>
                </a:solidFill>
              </a:rPr>
              <a:t>learn from data                       --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--&gt;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Technically, combines </a:t>
            </a:r>
            <a:r>
              <a:rPr lang="en-US" dirty="0">
                <a:solidFill>
                  <a:schemeClr val="accent1"/>
                </a:solidFill>
              </a:rPr>
              <a:t>statistics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 computational tools (</a:t>
            </a:r>
            <a:r>
              <a:rPr lang="en-US" dirty="0">
                <a:solidFill>
                  <a:schemeClr val="accent1"/>
                </a:solidFill>
              </a:rPr>
              <a:t>optimization</a:t>
            </a:r>
            <a:r>
              <a:rPr lang="en-US" dirty="0"/>
              <a:t>)</a:t>
            </a:r>
          </a:p>
          <a:p>
            <a:r>
              <a:rPr lang="en-US" dirty="0"/>
              <a:t>Example (supervised learning) tasks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baby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0" y="1157967"/>
            <a:ext cx="2441617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781514" y="4939345"/>
            <a:ext cx="494581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wirelesscommunication.nl/reference/images/voicesi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7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1" r="33365"/>
          <a:stretch/>
        </p:blipFill>
        <p:spPr bwMode="auto">
          <a:xfrm>
            <a:off x="1818152" y="4322831"/>
            <a:ext cx="1643194" cy="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62343" y="4708512"/>
            <a:ext cx="11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“Hello”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080AD-CCB5-4783-9629-39EDEEC1B098}"/>
              </a:ext>
            </a:extLst>
          </p:cNvPr>
          <p:cNvSpPr/>
          <p:nvPr/>
        </p:nvSpPr>
        <p:spPr>
          <a:xfrm>
            <a:off x="3867892" y="5761016"/>
            <a:ext cx="280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Speech recognition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1A90-9B57-41EE-B941-4EAB04762374}"/>
              </a:ext>
            </a:extLst>
          </p:cNvPr>
          <p:cNvSpPr/>
          <p:nvPr/>
        </p:nvSpPr>
        <p:spPr>
          <a:xfrm>
            <a:off x="4354141" y="4363009"/>
            <a:ext cx="1741859" cy="11526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Model</a:t>
            </a:r>
            <a:endParaRPr lang="en-US" sz="2800" b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89880D-2D7C-4B44-BEEE-FD511B200113}"/>
              </a:ext>
            </a:extLst>
          </p:cNvPr>
          <p:cNvCxnSpPr>
            <a:cxnSpLocks/>
          </p:cNvCxnSpPr>
          <p:nvPr/>
        </p:nvCxnSpPr>
        <p:spPr>
          <a:xfrm>
            <a:off x="6156653" y="4939345"/>
            <a:ext cx="51758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11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8100000">
            <a:off x="2591292" y="2822143"/>
            <a:ext cx="3149600" cy="52154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7123591" y="41207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07791" y="44509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3524" y="476155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71658" y="42985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02991" y="53743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1658" y="50695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3266" y="19657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7466" y="22959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3199" y="260658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1333" y="21435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02666" y="32193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1333" y="29145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Cross 19"/>
          <p:cNvSpPr/>
          <p:nvPr/>
        </p:nvSpPr>
        <p:spPr>
          <a:xfrm rot="18900000">
            <a:off x="6175231" y="2360839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Cross 20"/>
          <p:cNvSpPr/>
          <p:nvPr/>
        </p:nvSpPr>
        <p:spPr>
          <a:xfrm rot="18900000">
            <a:off x="6499818" y="189379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Cross 21"/>
          <p:cNvSpPr/>
          <p:nvPr/>
        </p:nvSpPr>
        <p:spPr>
          <a:xfrm rot="18900000">
            <a:off x="6384137" y="294858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Cross 22"/>
          <p:cNvSpPr/>
          <p:nvPr/>
        </p:nvSpPr>
        <p:spPr>
          <a:xfrm rot="18900000">
            <a:off x="6708724" y="2481537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Cross 23"/>
          <p:cNvSpPr/>
          <p:nvPr/>
        </p:nvSpPr>
        <p:spPr>
          <a:xfrm rot="18900000">
            <a:off x="7151749" y="2887916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Cross 24"/>
          <p:cNvSpPr/>
          <p:nvPr/>
        </p:nvSpPr>
        <p:spPr>
          <a:xfrm rot="18900000">
            <a:off x="7476336" y="2420870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Cross 25"/>
          <p:cNvSpPr/>
          <p:nvPr/>
        </p:nvSpPr>
        <p:spPr>
          <a:xfrm rot="18900000">
            <a:off x="3536212" y="4844634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Cross 26"/>
          <p:cNvSpPr/>
          <p:nvPr/>
        </p:nvSpPr>
        <p:spPr>
          <a:xfrm rot="18900000">
            <a:off x="3860799" y="437758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Cross 27"/>
          <p:cNvSpPr/>
          <p:nvPr/>
        </p:nvSpPr>
        <p:spPr>
          <a:xfrm rot="18900000">
            <a:off x="3745118" y="543237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 rot="18900000">
            <a:off x="4069705" y="4965332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Cross 29"/>
          <p:cNvSpPr/>
          <p:nvPr/>
        </p:nvSpPr>
        <p:spPr>
          <a:xfrm rot="18900000">
            <a:off x="4512730" y="5371711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Cross 30"/>
          <p:cNvSpPr/>
          <p:nvPr/>
        </p:nvSpPr>
        <p:spPr>
          <a:xfrm rot="18900000">
            <a:off x="4837317" y="4904665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89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B6A99EC-4D00-4AD0-A384-28987DCDFFD4}"/>
              </a:ext>
            </a:extLst>
          </p:cNvPr>
          <p:cNvSpPr/>
          <p:nvPr/>
        </p:nvSpPr>
        <p:spPr>
          <a:xfrm>
            <a:off x="2957192" y="1275258"/>
            <a:ext cx="2936742" cy="272582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3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3001E8-096C-4C52-A3AB-90DF004AA203}"/>
              </a:ext>
            </a:extLst>
          </p:cNvPr>
          <p:cNvSpPr/>
          <p:nvPr/>
        </p:nvSpPr>
        <p:spPr>
          <a:xfrm rot="5400000">
            <a:off x="3048707" y="3870762"/>
            <a:ext cx="2722032" cy="29454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3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ACA-4BF6-4C7A-9EBB-1B8C68348859}"/>
              </a:ext>
            </a:extLst>
          </p:cNvPr>
          <p:cNvSpPr/>
          <p:nvPr/>
        </p:nvSpPr>
        <p:spPr>
          <a:xfrm rot="16200000">
            <a:off x="6005635" y="1170741"/>
            <a:ext cx="2722032" cy="29454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3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20A7F9-3B1A-4ACE-8FBC-6DA40181D12D}"/>
              </a:ext>
            </a:extLst>
          </p:cNvPr>
          <p:cNvSpPr/>
          <p:nvPr/>
        </p:nvSpPr>
        <p:spPr>
          <a:xfrm rot="10800000">
            <a:off x="5893933" y="3982461"/>
            <a:ext cx="2956929" cy="273542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3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7123591" y="41207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07791" y="44509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3524" y="4761554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71658" y="429853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02991" y="53743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1658" y="506953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3266" y="19657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07466" y="22959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3199" y="260658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1333" y="214355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02666" y="32193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1333" y="2914556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Cross 19"/>
          <p:cNvSpPr/>
          <p:nvPr/>
        </p:nvSpPr>
        <p:spPr>
          <a:xfrm rot="18900000">
            <a:off x="6175231" y="2360839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Cross 20"/>
          <p:cNvSpPr/>
          <p:nvPr/>
        </p:nvSpPr>
        <p:spPr>
          <a:xfrm rot="18900000">
            <a:off x="6499818" y="189379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Cross 21"/>
          <p:cNvSpPr/>
          <p:nvPr/>
        </p:nvSpPr>
        <p:spPr>
          <a:xfrm rot="18900000">
            <a:off x="6384137" y="2948583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" name="Cross 22"/>
          <p:cNvSpPr/>
          <p:nvPr/>
        </p:nvSpPr>
        <p:spPr>
          <a:xfrm rot="18900000">
            <a:off x="6708724" y="2481537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Cross 23"/>
          <p:cNvSpPr/>
          <p:nvPr/>
        </p:nvSpPr>
        <p:spPr>
          <a:xfrm rot="18900000">
            <a:off x="7151749" y="2887916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5" name="Cross 24"/>
          <p:cNvSpPr/>
          <p:nvPr/>
        </p:nvSpPr>
        <p:spPr>
          <a:xfrm rot="18900000">
            <a:off x="7476336" y="2420870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Cross 25"/>
          <p:cNvSpPr/>
          <p:nvPr/>
        </p:nvSpPr>
        <p:spPr>
          <a:xfrm rot="18900000">
            <a:off x="3536212" y="4844634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Cross 26"/>
          <p:cNvSpPr/>
          <p:nvPr/>
        </p:nvSpPr>
        <p:spPr>
          <a:xfrm rot="18900000">
            <a:off x="3860799" y="437758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Cross 27"/>
          <p:cNvSpPr/>
          <p:nvPr/>
        </p:nvSpPr>
        <p:spPr>
          <a:xfrm rot="18900000">
            <a:off x="3745118" y="5432378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 rot="18900000">
            <a:off x="4069705" y="4965332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Cross 29"/>
          <p:cNvSpPr/>
          <p:nvPr/>
        </p:nvSpPr>
        <p:spPr>
          <a:xfrm rot="18900000">
            <a:off x="4512730" y="5371711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Cross 30"/>
          <p:cNvSpPr/>
          <p:nvPr/>
        </p:nvSpPr>
        <p:spPr>
          <a:xfrm rot="18900000">
            <a:off x="4837317" y="4904665"/>
            <a:ext cx="313266" cy="313266"/>
          </a:xfrm>
          <a:prstGeom prst="plus">
            <a:avLst>
              <a:gd name="adj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4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 err="1"/>
              <a:t>tanh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43" y="1968984"/>
            <a:ext cx="6107668" cy="41905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70285" y="5754756"/>
            <a:ext cx="8709425" cy="927958"/>
            <a:chOff x="3233530" y="5476460"/>
            <a:chExt cx="8709425" cy="927958"/>
          </a:xfrm>
        </p:grpSpPr>
        <p:sp>
          <p:nvSpPr>
            <p:cNvPr id="5" name="Left Brace 4"/>
            <p:cNvSpPr/>
            <p:nvPr/>
          </p:nvSpPr>
          <p:spPr>
            <a:xfrm rot="16200000">
              <a:off x="7260534" y="4686299"/>
              <a:ext cx="283265" cy="1863587"/>
            </a:xfrm>
            <a:prstGeom prst="leftBrac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4023691" y="4686299"/>
              <a:ext cx="283265" cy="1863587"/>
            </a:xfrm>
            <a:prstGeom prst="leftBrac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9362" y="5881198"/>
              <a:ext cx="5633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Gradient is almost zero in these areas</a:t>
              </a:r>
            </a:p>
          </p:txBody>
        </p:sp>
      </p:grpSp>
      <p:sp>
        <p:nvSpPr>
          <p:cNvPr id="9" name="Left Brace 8"/>
          <p:cNvSpPr/>
          <p:nvPr/>
        </p:nvSpPr>
        <p:spPr>
          <a:xfrm rot="2628771">
            <a:off x="5264385" y="1392927"/>
            <a:ext cx="261306" cy="3560009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0050" y="1494041"/>
            <a:ext cx="386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Gradient can flow backwards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2461" y="2842591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ReLU</a:t>
            </a:r>
            <a:r>
              <a:rPr lang="en-US" sz="3200" dirty="0"/>
              <a:t> is non-saturating”</a:t>
            </a:r>
          </a:p>
        </p:txBody>
      </p:sp>
    </p:spTree>
    <p:extLst>
      <p:ext uri="{BB962C8B-B14F-4D97-AF65-F5344CB8AC3E}">
        <p14:creationId xmlns:p14="http://schemas.microsoft.com/office/powerpoint/2010/main" val="31021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75829" y="2628420"/>
            <a:ext cx="822960" cy="82296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995473" y="4171542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  <a:r>
              <a:rPr lang="en-US" sz="3200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070695" y="4171542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1523160" y="2628420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</a:rPr>
              <a:t>h</a:t>
            </a:r>
            <a:r>
              <a:rPr lang="en-US" sz="3200" baseline="-25000" dirty="0" err="1">
                <a:solidFill>
                  <a:prstClr val="black"/>
                </a:solidFill>
              </a:rPr>
              <a:t>in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>
            <a:off x="998789" y="3039900"/>
            <a:ext cx="52437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  <a:endCxn id="7" idx="4"/>
          </p:cNvCxnSpPr>
          <p:nvPr/>
        </p:nvCxnSpPr>
        <p:spPr>
          <a:xfrm flipV="1">
            <a:off x="1406953" y="3451380"/>
            <a:ext cx="527687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7" idx="4"/>
          </p:cNvCxnSpPr>
          <p:nvPr/>
        </p:nvCxnSpPr>
        <p:spPr>
          <a:xfrm flipH="1" flipV="1">
            <a:off x="1934640" y="3451380"/>
            <a:ext cx="547535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/>
          </p:cNvSpPr>
          <p:nvPr/>
        </p:nvSpPr>
        <p:spPr>
          <a:xfrm>
            <a:off x="5565153" y="2628420"/>
            <a:ext cx="822960" cy="82296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12" name="Straight Arrow Connector 11"/>
          <p:cNvCxnSpPr>
            <a:stCxn id="17" idx="6"/>
            <a:endCxn id="11" idx="2"/>
          </p:cNvCxnSpPr>
          <p:nvPr/>
        </p:nvCxnSpPr>
        <p:spPr>
          <a:xfrm>
            <a:off x="5040782" y="3039900"/>
            <a:ext cx="52437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6912484" y="2628420"/>
            <a:ext cx="822960" cy="8229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Loss</a:t>
            </a:r>
          </a:p>
        </p:txBody>
      </p:sp>
      <p:cxnSp>
        <p:nvCxnSpPr>
          <p:cNvPr id="14" name="Straight Arrow Connector 13"/>
          <p:cNvCxnSpPr>
            <a:stCxn id="11" idx="6"/>
            <a:endCxn id="13" idx="2"/>
          </p:cNvCxnSpPr>
          <p:nvPr/>
        </p:nvCxnSpPr>
        <p:spPr>
          <a:xfrm>
            <a:off x="6388113" y="3039900"/>
            <a:ext cx="52437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/>
          </p:cNvSpPr>
          <p:nvPr/>
        </p:nvSpPr>
        <p:spPr>
          <a:xfrm>
            <a:off x="3693451" y="4171542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  <a:r>
              <a:rPr lang="en-US" sz="3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4768673" y="4171542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4217822" y="2628420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18" name="Straight Arrow Connector 17"/>
          <p:cNvCxnSpPr>
            <a:stCxn id="21" idx="6"/>
            <a:endCxn id="17" idx="2"/>
          </p:cNvCxnSpPr>
          <p:nvPr/>
        </p:nvCxnSpPr>
        <p:spPr>
          <a:xfrm>
            <a:off x="3693451" y="3039900"/>
            <a:ext cx="52437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17" idx="4"/>
          </p:cNvCxnSpPr>
          <p:nvPr/>
        </p:nvCxnSpPr>
        <p:spPr>
          <a:xfrm flipV="1">
            <a:off x="4104931" y="3451380"/>
            <a:ext cx="52437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7" idx="4"/>
          </p:cNvCxnSpPr>
          <p:nvPr/>
        </p:nvCxnSpPr>
        <p:spPr>
          <a:xfrm flipH="1" flipV="1">
            <a:off x="4629302" y="3451380"/>
            <a:ext cx="550851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/>
          </p:cNvSpPr>
          <p:nvPr/>
        </p:nvSpPr>
        <p:spPr>
          <a:xfrm>
            <a:off x="2870491" y="2628420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>
            <a:stCxn id="7" idx="6"/>
            <a:endCxn id="21" idx="2"/>
          </p:cNvCxnSpPr>
          <p:nvPr/>
        </p:nvCxnSpPr>
        <p:spPr>
          <a:xfrm>
            <a:off x="2346120" y="3039900"/>
            <a:ext cx="52437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71257" y="1198309"/>
                <a:ext cx="4238083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⋅⋯⋅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257" y="1198309"/>
                <a:ext cx="4238083" cy="984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071257" y="2349020"/>
                <a:ext cx="4120743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⋅⋯⋅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257" y="2349020"/>
                <a:ext cx="4120743" cy="9847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071257" y="3924576"/>
                <a:ext cx="4120743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⋅⋯⋅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257" y="3924576"/>
                <a:ext cx="4120743" cy="984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071257" y="5075287"/>
                <a:ext cx="4120743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⋅⋯⋅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257" y="5075287"/>
                <a:ext cx="4120743" cy="984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/>
          <p:cNvSpPr/>
          <p:nvPr/>
        </p:nvSpPr>
        <p:spPr>
          <a:xfrm>
            <a:off x="4114800" y="3014133"/>
            <a:ext cx="2929467" cy="1153403"/>
          </a:xfrm>
          <a:custGeom>
            <a:avLst/>
            <a:gdLst>
              <a:gd name="connsiteX0" fmla="*/ 2929467 w 2929467"/>
              <a:gd name="connsiteY0" fmla="*/ 0 h 1153403"/>
              <a:gd name="connsiteX1" fmla="*/ 2743200 w 2929467"/>
              <a:gd name="connsiteY1" fmla="*/ 16934 h 1153403"/>
              <a:gd name="connsiteX2" fmla="*/ 2667000 w 2929467"/>
              <a:gd name="connsiteY2" fmla="*/ 8467 h 1153403"/>
              <a:gd name="connsiteX3" fmla="*/ 2328333 w 2929467"/>
              <a:gd name="connsiteY3" fmla="*/ 0 h 1153403"/>
              <a:gd name="connsiteX4" fmla="*/ 1862667 w 2929467"/>
              <a:gd name="connsiteY4" fmla="*/ 8467 h 1153403"/>
              <a:gd name="connsiteX5" fmla="*/ 1515533 w 2929467"/>
              <a:gd name="connsiteY5" fmla="*/ 25400 h 1153403"/>
              <a:gd name="connsiteX6" fmla="*/ 1159933 w 2929467"/>
              <a:gd name="connsiteY6" fmla="*/ 42334 h 1153403"/>
              <a:gd name="connsiteX7" fmla="*/ 1083733 w 2929467"/>
              <a:gd name="connsiteY7" fmla="*/ 59267 h 1153403"/>
              <a:gd name="connsiteX8" fmla="*/ 1049867 w 2929467"/>
              <a:gd name="connsiteY8" fmla="*/ 67734 h 1153403"/>
              <a:gd name="connsiteX9" fmla="*/ 1016000 w 2929467"/>
              <a:gd name="connsiteY9" fmla="*/ 84667 h 1153403"/>
              <a:gd name="connsiteX10" fmla="*/ 973667 w 2929467"/>
              <a:gd name="connsiteY10" fmla="*/ 101600 h 1153403"/>
              <a:gd name="connsiteX11" fmla="*/ 922867 w 2929467"/>
              <a:gd name="connsiteY11" fmla="*/ 118534 h 1153403"/>
              <a:gd name="connsiteX12" fmla="*/ 889000 w 2929467"/>
              <a:gd name="connsiteY12" fmla="*/ 143934 h 1153403"/>
              <a:gd name="connsiteX13" fmla="*/ 863600 w 2929467"/>
              <a:gd name="connsiteY13" fmla="*/ 152400 h 1153403"/>
              <a:gd name="connsiteX14" fmla="*/ 821267 w 2929467"/>
              <a:gd name="connsiteY14" fmla="*/ 194734 h 1153403"/>
              <a:gd name="connsiteX15" fmla="*/ 787400 w 2929467"/>
              <a:gd name="connsiteY15" fmla="*/ 220134 h 1153403"/>
              <a:gd name="connsiteX16" fmla="*/ 770467 w 2929467"/>
              <a:gd name="connsiteY16" fmla="*/ 245534 h 1153403"/>
              <a:gd name="connsiteX17" fmla="*/ 736600 w 2929467"/>
              <a:gd name="connsiteY17" fmla="*/ 287867 h 1153403"/>
              <a:gd name="connsiteX18" fmla="*/ 685800 w 2929467"/>
              <a:gd name="connsiteY18" fmla="*/ 381000 h 1153403"/>
              <a:gd name="connsiteX19" fmla="*/ 651933 w 2929467"/>
              <a:gd name="connsiteY19" fmla="*/ 423334 h 1153403"/>
              <a:gd name="connsiteX20" fmla="*/ 635000 w 2929467"/>
              <a:gd name="connsiteY20" fmla="*/ 457200 h 1153403"/>
              <a:gd name="connsiteX21" fmla="*/ 575733 w 2929467"/>
              <a:gd name="connsiteY21" fmla="*/ 533400 h 1153403"/>
              <a:gd name="connsiteX22" fmla="*/ 558800 w 2929467"/>
              <a:gd name="connsiteY22" fmla="*/ 567267 h 1153403"/>
              <a:gd name="connsiteX23" fmla="*/ 499533 w 2929467"/>
              <a:gd name="connsiteY23" fmla="*/ 626534 h 1153403"/>
              <a:gd name="connsiteX24" fmla="*/ 440267 w 2929467"/>
              <a:gd name="connsiteY24" fmla="*/ 677334 h 1153403"/>
              <a:gd name="connsiteX25" fmla="*/ 423333 w 2929467"/>
              <a:gd name="connsiteY25" fmla="*/ 711200 h 1153403"/>
              <a:gd name="connsiteX26" fmla="*/ 364067 w 2929467"/>
              <a:gd name="connsiteY26" fmla="*/ 753534 h 1153403"/>
              <a:gd name="connsiteX27" fmla="*/ 321733 w 2929467"/>
              <a:gd name="connsiteY27" fmla="*/ 812800 h 1153403"/>
              <a:gd name="connsiteX28" fmla="*/ 279400 w 2929467"/>
              <a:gd name="connsiteY28" fmla="*/ 872067 h 1153403"/>
              <a:gd name="connsiteX29" fmla="*/ 194733 w 2929467"/>
              <a:gd name="connsiteY29" fmla="*/ 948267 h 1153403"/>
              <a:gd name="connsiteX30" fmla="*/ 177800 w 2929467"/>
              <a:gd name="connsiteY30" fmla="*/ 973667 h 1153403"/>
              <a:gd name="connsiteX31" fmla="*/ 127000 w 2929467"/>
              <a:gd name="connsiteY31" fmla="*/ 1024467 h 1153403"/>
              <a:gd name="connsiteX32" fmla="*/ 84667 w 2929467"/>
              <a:gd name="connsiteY32" fmla="*/ 1083734 h 1153403"/>
              <a:gd name="connsiteX33" fmla="*/ 42333 w 2929467"/>
              <a:gd name="connsiteY33" fmla="*/ 1126067 h 1153403"/>
              <a:gd name="connsiteX34" fmla="*/ 25400 w 2929467"/>
              <a:gd name="connsiteY34" fmla="*/ 1151467 h 1153403"/>
              <a:gd name="connsiteX35" fmla="*/ 0 w 2929467"/>
              <a:gd name="connsiteY35" fmla="*/ 1151467 h 115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29467" h="1153403">
                <a:moveTo>
                  <a:pt x="2929467" y="0"/>
                </a:moveTo>
                <a:cubicBezTo>
                  <a:pt x="2853947" y="15104"/>
                  <a:pt x="2854940" y="16934"/>
                  <a:pt x="2743200" y="16934"/>
                </a:cubicBezTo>
                <a:cubicBezTo>
                  <a:pt x="2717644" y="16934"/>
                  <a:pt x="2692535" y="9509"/>
                  <a:pt x="2667000" y="8467"/>
                </a:cubicBezTo>
                <a:cubicBezTo>
                  <a:pt x="2554170" y="3862"/>
                  <a:pt x="2441222" y="2822"/>
                  <a:pt x="2328333" y="0"/>
                </a:cubicBezTo>
                <a:lnTo>
                  <a:pt x="1862667" y="8467"/>
                </a:lnTo>
                <a:cubicBezTo>
                  <a:pt x="1620437" y="14523"/>
                  <a:pt x="1712091" y="15233"/>
                  <a:pt x="1515533" y="25400"/>
                </a:cubicBezTo>
                <a:lnTo>
                  <a:pt x="1159933" y="42334"/>
                </a:lnTo>
                <a:cubicBezTo>
                  <a:pt x="1068265" y="57611"/>
                  <a:pt x="1142089" y="42593"/>
                  <a:pt x="1083733" y="59267"/>
                </a:cubicBezTo>
                <a:cubicBezTo>
                  <a:pt x="1072545" y="62464"/>
                  <a:pt x="1060762" y="63648"/>
                  <a:pt x="1049867" y="67734"/>
                </a:cubicBezTo>
                <a:cubicBezTo>
                  <a:pt x="1038049" y="72166"/>
                  <a:pt x="1027534" y="79541"/>
                  <a:pt x="1016000" y="84667"/>
                </a:cubicBezTo>
                <a:cubicBezTo>
                  <a:pt x="1002112" y="90839"/>
                  <a:pt x="987950" y="96406"/>
                  <a:pt x="973667" y="101600"/>
                </a:cubicBezTo>
                <a:cubicBezTo>
                  <a:pt x="956892" y="107700"/>
                  <a:pt x="922867" y="118534"/>
                  <a:pt x="922867" y="118534"/>
                </a:cubicBezTo>
                <a:cubicBezTo>
                  <a:pt x="911578" y="127001"/>
                  <a:pt x="901252" y="136933"/>
                  <a:pt x="889000" y="143934"/>
                </a:cubicBezTo>
                <a:cubicBezTo>
                  <a:pt x="881251" y="148362"/>
                  <a:pt x="870740" y="147045"/>
                  <a:pt x="863600" y="152400"/>
                </a:cubicBezTo>
                <a:cubicBezTo>
                  <a:pt x="847635" y="164374"/>
                  <a:pt x="837232" y="182760"/>
                  <a:pt x="821267" y="194734"/>
                </a:cubicBezTo>
                <a:lnTo>
                  <a:pt x="787400" y="220134"/>
                </a:lnTo>
                <a:cubicBezTo>
                  <a:pt x="781756" y="228601"/>
                  <a:pt x="776824" y="237588"/>
                  <a:pt x="770467" y="245534"/>
                </a:cubicBezTo>
                <a:cubicBezTo>
                  <a:pt x="742651" y="280304"/>
                  <a:pt x="762661" y="242260"/>
                  <a:pt x="736600" y="287867"/>
                </a:cubicBezTo>
                <a:cubicBezTo>
                  <a:pt x="704639" y="343800"/>
                  <a:pt x="734677" y="307684"/>
                  <a:pt x="685800" y="381000"/>
                </a:cubicBezTo>
                <a:cubicBezTo>
                  <a:pt x="630176" y="464436"/>
                  <a:pt x="713445" y="315690"/>
                  <a:pt x="651933" y="423334"/>
                </a:cubicBezTo>
                <a:cubicBezTo>
                  <a:pt x="645671" y="434292"/>
                  <a:pt x="642184" y="446823"/>
                  <a:pt x="635000" y="457200"/>
                </a:cubicBezTo>
                <a:cubicBezTo>
                  <a:pt x="616684" y="483657"/>
                  <a:pt x="590123" y="504619"/>
                  <a:pt x="575733" y="533400"/>
                </a:cubicBezTo>
                <a:cubicBezTo>
                  <a:pt x="570089" y="544689"/>
                  <a:pt x="566792" y="557499"/>
                  <a:pt x="558800" y="567267"/>
                </a:cubicBezTo>
                <a:cubicBezTo>
                  <a:pt x="541108" y="588890"/>
                  <a:pt x="519289" y="606778"/>
                  <a:pt x="499533" y="626534"/>
                </a:cubicBezTo>
                <a:cubicBezTo>
                  <a:pt x="464155" y="661912"/>
                  <a:pt x="483712" y="644750"/>
                  <a:pt x="440267" y="677334"/>
                </a:cubicBezTo>
                <a:cubicBezTo>
                  <a:pt x="434622" y="688623"/>
                  <a:pt x="431547" y="701617"/>
                  <a:pt x="423333" y="711200"/>
                </a:cubicBezTo>
                <a:cubicBezTo>
                  <a:pt x="416332" y="719367"/>
                  <a:pt x="375964" y="745602"/>
                  <a:pt x="364067" y="753534"/>
                </a:cubicBezTo>
                <a:cubicBezTo>
                  <a:pt x="324146" y="813413"/>
                  <a:pt x="374260" y="739262"/>
                  <a:pt x="321733" y="812800"/>
                </a:cubicBezTo>
                <a:cubicBezTo>
                  <a:pt x="305876" y="835000"/>
                  <a:pt x="298559" y="850779"/>
                  <a:pt x="279400" y="872067"/>
                </a:cubicBezTo>
                <a:cubicBezTo>
                  <a:pt x="237323" y="918819"/>
                  <a:pt x="236738" y="916763"/>
                  <a:pt x="194733" y="948267"/>
                </a:cubicBezTo>
                <a:cubicBezTo>
                  <a:pt x="189089" y="956734"/>
                  <a:pt x="184560" y="966062"/>
                  <a:pt x="177800" y="973667"/>
                </a:cubicBezTo>
                <a:cubicBezTo>
                  <a:pt x="161890" y="991566"/>
                  <a:pt x="140283" y="1004541"/>
                  <a:pt x="127000" y="1024467"/>
                </a:cubicBezTo>
                <a:cubicBezTo>
                  <a:pt x="114861" y="1042676"/>
                  <a:pt x="98669" y="1067982"/>
                  <a:pt x="84667" y="1083734"/>
                </a:cubicBezTo>
                <a:cubicBezTo>
                  <a:pt x="71409" y="1098649"/>
                  <a:pt x="53403" y="1109462"/>
                  <a:pt x="42333" y="1126067"/>
                </a:cubicBezTo>
                <a:cubicBezTo>
                  <a:pt x="36689" y="1134534"/>
                  <a:pt x="34125" y="1146232"/>
                  <a:pt x="25400" y="1151467"/>
                </a:cubicBezTo>
                <a:cubicBezTo>
                  <a:pt x="18140" y="1155823"/>
                  <a:pt x="8467" y="1151467"/>
                  <a:pt x="0" y="1151467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40"/>
          <p:cNvSpPr>
            <a:spLocks noGrp="1"/>
          </p:cNvSpPr>
          <p:nvPr>
            <p:ph idx="1"/>
          </p:nvPr>
        </p:nvSpPr>
        <p:spPr>
          <a:xfrm>
            <a:off x="45167" y="1458903"/>
            <a:ext cx="10515600" cy="742513"/>
          </a:xfrm>
        </p:spPr>
        <p:txBody>
          <a:bodyPr/>
          <a:lstStyle/>
          <a:p>
            <a:r>
              <a:rPr lang="en-US" dirty="0"/>
              <a:t>Identify how each variable influence the loss</a:t>
            </a:r>
          </a:p>
        </p:txBody>
      </p:sp>
      <p:sp>
        <p:nvSpPr>
          <p:cNvPr id="51" name="Freeform 50"/>
          <p:cNvSpPr/>
          <p:nvPr/>
        </p:nvSpPr>
        <p:spPr>
          <a:xfrm>
            <a:off x="4512733" y="3064933"/>
            <a:ext cx="2455334" cy="1329267"/>
          </a:xfrm>
          <a:custGeom>
            <a:avLst/>
            <a:gdLst>
              <a:gd name="connsiteX0" fmla="*/ 829734 w 2455334"/>
              <a:gd name="connsiteY0" fmla="*/ 1329267 h 1329267"/>
              <a:gd name="connsiteX1" fmla="*/ 762000 w 2455334"/>
              <a:gd name="connsiteY1" fmla="*/ 1236134 h 1329267"/>
              <a:gd name="connsiteX2" fmla="*/ 736600 w 2455334"/>
              <a:gd name="connsiteY2" fmla="*/ 1227667 h 1329267"/>
              <a:gd name="connsiteX3" fmla="*/ 702734 w 2455334"/>
              <a:gd name="connsiteY3" fmla="*/ 1185334 h 1329267"/>
              <a:gd name="connsiteX4" fmla="*/ 668867 w 2455334"/>
              <a:gd name="connsiteY4" fmla="*/ 1134534 h 1329267"/>
              <a:gd name="connsiteX5" fmla="*/ 651934 w 2455334"/>
              <a:gd name="connsiteY5" fmla="*/ 1117600 h 1329267"/>
              <a:gd name="connsiteX6" fmla="*/ 618067 w 2455334"/>
              <a:gd name="connsiteY6" fmla="*/ 1066800 h 1329267"/>
              <a:gd name="connsiteX7" fmla="*/ 609600 w 2455334"/>
              <a:gd name="connsiteY7" fmla="*/ 1041400 h 1329267"/>
              <a:gd name="connsiteX8" fmla="*/ 584200 w 2455334"/>
              <a:gd name="connsiteY8" fmla="*/ 1024467 h 1329267"/>
              <a:gd name="connsiteX9" fmla="*/ 541867 w 2455334"/>
              <a:gd name="connsiteY9" fmla="*/ 965200 h 1329267"/>
              <a:gd name="connsiteX10" fmla="*/ 508000 w 2455334"/>
              <a:gd name="connsiteY10" fmla="*/ 914400 h 1329267"/>
              <a:gd name="connsiteX11" fmla="*/ 499534 w 2455334"/>
              <a:gd name="connsiteY11" fmla="*/ 889000 h 1329267"/>
              <a:gd name="connsiteX12" fmla="*/ 448734 w 2455334"/>
              <a:gd name="connsiteY12" fmla="*/ 855134 h 1329267"/>
              <a:gd name="connsiteX13" fmla="*/ 431800 w 2455334"/>
              <a:gd name="connsiteY13" fmla="*/ 829734 h 1329267"/>
              <a:gd name="connsiteX14" fmla="*/ 423334 w 2455334"/>
              <a:gd name="connsiteY14" fmla="*/ 804334 h 1329267"/>
              <a:gd name="connsiteX15" fmla="*/ 381000 w 2455334"/>
              <a:gd name="connsiteY15" fmla="*/ 762000 h 1329267"/>
              <a:gd name="connsiteX16" fmla="*/ 330200 w 2455334"/>
              <a:gd name="connsiteY16" fmla="*/ 711200 h 1329267"/>
              <a:gd name="connsiteX17" fmla="*/ 304800 w 2455334"/>
              <a:gd name="connsiteY17" fmla="*/ 685800 h 1329267"/>
              <a:gd name="connsiteX18" fmla="*/ 287867 w 2455334"/>
              <a:gd name="connsiteY18" fmla="*/ 660400 h 1329267"/>
              <a:gd name="connsiteX19" fmla="*/ 237067 w 2455334"/>
              <a:gd name="connsiteY19" fmla="*/ 626534 h 1329267"/>
              <a:gd name="connsiteX20" fmla="*/ 177800 w 2455334"/>
              <a:gd name="connsiteY20" fmla="*/ 567267 h 1329267"/>
              <a:gd name="connsiteX21" fmla="*/ 152400 w 2455334"/>
              <a:gd name="connsiteY21" fmla="*/ 541867 h 1329267"/>
              <a:gd name="connsiteX22" fmla="*/ 127000 w 2455334"/>
              <a:gd name="connsiteY22" fmla="*/ 524934 h 1329267"/>
              <a:gd name="connsiteX23" fmla="*/ 76200 w 2455334"/>
              <a:gd name="connsiteY23" fmla="*/ 474134 h 1329267"/>
              <a:gd name="connsiteX24" fmla="*/ 50800 w 2455334"/>
              <a:gd name="connsiteY24" fmla="*/ 448734 h 1329267"/>
              <a:gd name="connsiteX25" fmla="*/ 33867 w 2455334"/>
              <a:gd name="connsiteY25" fmla="*/ 431800 h 1329267"/>
              <a:gd name="connsiteX26" fmla="*/ 8467 w 2455334"/>
              <a:gd name="connsiteY26" fmla="*/ 381000 h 1329267"/>
              <a:gd name="connsiteX27" fmla="*/ 0 w 2455334"/>
              <a:gd name="connsiteY27" fmla="*/ 355600 h 1329267"/>
              <a:gd name="connsiteX28" fmla="*/ 8467 w 2455334"/>
              <a:gd name="connsiteY28" fmla="*/ 220134 h 1329267"/>
              <a:gd name="connsiteX29" fmla="*/ 25400 w 2455334"/>
              <a:gd name="connsiteY29" fmla="*/ 194734 h 1329267"/>
              <a:gd name="connsiteX30" fmla="*/ 50800 w 2455334"/>
              <a:gd name="connsiteY30" fmla="*/ 169334 h 1329267"/>
              <a:gd name="connsiteX31" fmla="*/ 76200 w 2455334"/>
              <a:gd name="connsiteY31" fmla="*/ 160867 h 1329267"/>
              <a:gd name="connsiteX32" fmla="*/ 110067 w 2455334"/>
              <a:gd name="connsiteY32" fmla="*/ 143934 h 1329267"/>
              <a:gd name="connsiteX33" fmla="*/ 152400 w 2455334"/>
              <a:gd name="connsiteY33" fmla="*/ 118534 h 1329267"/>
              <a:gd name="connsiteX34" fmla="*/ 177800 w 2455334"/>
              <a:gd name="connsiteY34" fmla="*/ 101600 h 1329267"/>
              <a:gd name="connsiteX35" fmla="*/ 211667 w 2455334"/>
              <a:gd name="connsiteY35" fmla="*/ 93134 h 1329267"/>
              <a:gd name="connsiteX36" fmla="*/ 237067 w 2455334"/>
              <a:gd name="connsiteY36" fmla="*/ 84667 h 1329267"/>
              <a:gd name="connsiteX37" fmla="*/ 270934 w 2455334"/>
              <a:gd name="connsiteY37" fmla="*/ 67734 h 1329267"/>
              <a:gd name="connsiteX38" fmla="*/ 313267 w 2455334"/>
              <a:gd name="connsiteY38" fmla="*/ 59267 h 1329267"/>
              <a:gd name="connsiteX39" fmla="*/ 406400 w 2455334"/>
              <a:gd name="connsiteY39" fmla="*/ 33867 h 1329267"/>
              <a:gd name="connsiteX40" fmla="*/ 440267 w 2455334"/>
              <a:gd name="connsiteY40" fmla="*/ 25400 h 1329267"/>
              <a:gd name="connsiteX41" fmla="*/ 491067 w 2455334"/>
              <a:gd name="connsiteY41" fmla="*/ 16934 h 1329267"/>
              <a:gd name="connsiteX42" fmla="*/ 558800 w 2455334"/>
              <a:gd name="connsiteY42" fmla="*/ 0 h 1329267"/>
              <a:gd name="connsiteX43" fmla="*/ 1168400 w 2455334"/>
              <a:gd name="connsiteY43" fmla="*/ 8467 h 1329267"/>
              <a:gd name="connsiteX44" fmla="*/ 1261534 w 2455334"/>
              <a:gd name="connsiteY44" fmla="*/ 16934 h 1329267"/>
              <a:gd name="connsiteX45" fmla="*/ 1397000 w 2455334"/>
              <a:gd name="connsiteY45" fmla="*/ 25400 h 1329267"/>
              <a:gd name="connsiteX46" fmla="*/ 1811867 w 2455334"/>
              <a:gd name="connsiteY46" fmla="*/ 42334 h 1329267"/>
              <a:gd name="connsiteX47" fmla="*/ 2455334 w 2455334"/>
              <a:gd name="connsiteY47" fmla="*/ 50800 h 13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55334" h="1329267">
                <a:moveTo>
                  <a:pt x="829734" y="1329267"/>
                </a:moveTo>
                <a:cubicBezTo>
                  <a:pt x="816553" y="1302905"/>
                  <a:pt x="795434" y="1247279"/>
                  <a:pt x="762000" y="1236134"/>
                </a:cubicBezTo>
                <a:lnTo>
                  <a:pt x="736600" y="1227667"/>
                </a:lnTo>
                <a:cubicBezTo>
                  <a:pt x="717535" y="1170468"/>
                  <a:pt x="743975" y="1232467"/>
                  <a:pt x="702734" y="1185334"/>
                </a:cubicBezTo>
                <a:cubicBezTo>
                  <a:pt x="689332" y="1170018"/>
                  <a:pt x="683257" y="1148925"/>
                  <a:pt x="668867" y="1134534"/>
                </a:cubicBezTo>
                <a:cubicBezTo>
                  <a:pt x="663223" y="1128889"/>
                  <a:pt x="656723" y="1123986"/>
                  <a:pt x="651934" y="1117600"/>
                </a:cubicBezTo>
                <a:cubicBezTo>
                  <a:pt x="639723" y="1101319"/>
                  <a:pt x="624503" y="1086107"/>
                  <a:pt x="618067" y="1066800"/>
                </a:cubicBezTo>
                <a:cubicBezTo>
                  <a:pt x="615245" y="1058333"/>
                  <a:pt x="615175" y="1048369"/>
                  <a:pt x="609600" y="1041400"/>
                </a:cubicBezTo>
                <a:cubicBezTo>
                  <a:pt x="603243" y="1033454"/>
                  <a:pt x="592667" y="1030111"/>
                  <a:pt x="584200" y="1024467"/>
                </a:cubicBezTo>
                <a:cubicBezTo>
                  <a:pt x="547441" y="950948"/>
                  <a:pt x="589920" y="1026982"/>
                  <a:pt x="541867" y="965200"/>
                </a:cubicBezTo>
                <a:cubicBezTo>
                  <a:pt x="529372" y="949136"/>
                  <a:pt x="508000" y="914400"/>
                  <a:pt x="508000" y="914400"/>
                </a:cubicBezTo>
                <a:cubicBezTo>
                  <a:pt x="505178" y="905933"/>
                  <a:pt x="504126" y="896653"/>
                  <a:pt x="499534" y="889000"/>
                </a:cubicBezTo>
                <a:cubicBezTo>
                  <a:pt x="488453" y="870532"/>
                  <a:pt x="466375" y="863955"/>
                  <a:pt x="448734" y="855134"/>
                </a:cubicBezTo>
                <a:cubicBezTo>
                  <a:pt x="443089" y="846667"/>
                  <a:pt x="436351" y="838836"/>
                  <a:pt x="431800" y="829734"/>
                </a:cubicBezTo>
                <a:cubicBezTo>
                  <a:pt x="427809" y="821752"/>
                  <a:pt x="428689" y="811474"/>
                  <a:pt x="423334" y="804334"/>
                </a:cubicBezTo>
                <a:cubicBezTo>
                  <a:pt x="411360" y="788369"/>
                  <a:pt x="392070" y="778605"/>
                  <a:pt x="381000" y="762000"/>
                </a:cubicBezTo>
                <a:cubicBezTo>
                  <a:pt x="351191" y="717286"/>
                  <a:pt x="379209" y="753207"/>
                  <a:pt x="330200" y="711200"/>
                </a:cubicBezTo>
                <a:cubicBezTo>
                  <a:pt x="321109" y="703408"/>
                  <a:pt x="312465" y="694998"/>
                  <a:pt x="304800" y="685800"/>
                </a:cubicBezTo>
                <a:cubicBezTo>
                  <a:pt x="298286" y="677983"/>
                  <a:pt x="295525" y="667101"/>
                  <a:pt x="287867" y="660400"/>
                </a:cubicBezTo>
                <a:cubicBezTo>
                  <a:pt x="272551" y="646999"/>
                  <a:pt x="251457" y="640924"/>
                  <a:pt x="237067" y="626534"/>
                </a:cubicBezTo>
                <a:lnTo>
                  <a:pt x="177800" y="567267"/>
                </a:lnTo>
                <a:cubicBezTo>
                  <a:pt x="169333" y="558800"/>
                  <a:pt x="162363" y="548509"/>
                  <a:pt x="152400" y="541867"/>
                </a:cubicBezTo>
                <a:cubicBezTo>
                  <a:pt x="143933" y="536223"/>
                  <a:pt x="134605" y="531694"/>
                  <a:pt x="127000" y="524934"/>
                </a:cubicBezTo>
                <a:cubicBezTo>
                  <a:pt x="109101" y="509024"/>
                  <a:pt x="93133" y="491067"/>
                  <a:pt x="76200" y="474134"/>
                </a:cubicBezTo>
                <a:lnTo>
                  <a:pt x="50800" y="448734"/>
                </a:lnTo>
                <a:lnTo>
                  <a:pt x="33867" y="431800"/>
                </a:lnTo>
                <a:cubicBezTo>
                  <a:pt x="12585" y="367956"/>
                  <a:pt x="41293" y="446652"/>
                  <a:pt x="8467" y="381000"/>
                </a:cubicBezTo>
                <a:cubicBezTo>
                  <a:pt x="4476" y="373018"/>
                  <a:pt x="2822" y="364067"/>
                  <a:pt x="0" y="355600"/>
                </a:cubicBezTo>
                <a:cubicBezTo>
                  <a:pt x="2822" y="310445"/>
                  <a:pt x="1411" y="264824"/>
                  <a:pt x="8467" y="220134"/>
                </a:cubicBezTo>
                <a:cubicBezTo>
                  <a:pt x="10054" y="210083"/>
                  <a:pt x="18886" y="202551"/>
                  <a:pt x="25400" y="194734"/>
                </a:cubicBezTo>
                <a:cubicBezTo>
                  <a:pt x="33065" y="185536"/>
                  <a:pt x="40837" y="175976"/>
                  <a:pt x="50800" y="169334"/>
                </a:cubicBezTo>
                <a:cubicBezTo>
                  <a:pt x="58226" y="164383"/>
                  <a:pt x="67997" y="164383"/>
                  <a:pt x="76200" y="160867"/>
                </a:cubicBezTo>
                <a:cubicBezTo>
                  <a:pt x="87801" y="155895"/>
                  <a:pt x="98778" y="149578"/>
                  <a:pt x="110067" y="143934"/>
                </a:cubicBezTo>
                <a:cubicBezTo>
                  <a:pt x="143142" y="110857"/>
                  <a:pt x="108436" y="140516"/>
                  <a:pt x="152400" y="118534"/>
                </a:cubicBezTo>
                <a:cubicBezTo>
                  <a:pt x="161502" y="113983"/>
                  <a:pt x="168447" y="105608"/>
                  <a:pt x="177800" y="101600"/>
                </a:cubicBezTo>
                <a:cubicBezTo>
                  <a:pt x="188496" y="97016"/>
                  <a:pt x="200478" y="96331"/>
                  <a:pt x="211667" y="93134"/>
                </a:cubicBezTo>
                <a:cubicBezTo>
                  <a:pt x="220248" y="90682"/>
                  <a:pt x="228864" y="88183"/>
                  <a:pt x="237067" y="84667"/>
                </a:cubicBezTo>
                <a:cubicBezTo>
                  <a:pt x="248668" y="79695"/>
                  <a:pt x="258960" y="71725"/>
                  <a:pt x="270934" y="67734"/>
                </a:cubicBezTo>
                <a:cubicBezTo>
                  <a:pt x="284586" y="63183"/>
                  <a:pt x="299483" y="63402"/>
                  <a:pt x="313267" y="59267"/>
                </a:cubicBezTo>
                <a:cubicBezTo>
                  <a:pt x="449226" y="18479"/>
                  <a:pt x="252857" y="64577"/>
                  <a:pt x="406400" y="33867"/>
                </a:cubicBezTo>
                <a:cubicBezTo>
                  <a:pt x="417810" y="31585"/>
                  <a:pt x="428857" y="27682"/>
                  <a:pt x="440267" y="25400"/>
                </a:cubicBezTo>
                <a:cubicBezTo>
                  <a:pt x="457101" y="22033"/>
                  <a:pt x="474281" y="20531"/>
                  <a:pt x="491067" y="16934"/>
                </a:cubicBezTo>
                <a:cubicBezTo>
                  <a:pt x="513823" y="12058"/>
                  <a:pt x="558800" y="0"/>
                  <a:pt x="558800" y="0"/>
                </a:cubicBezTo>
                <a:lnTo>
                  <a:pt x="1168400" y="8467"/>
                </a:lnTo>
                <a:cubicBezTo>
                  <a:pt x="1199564" y="9218"/>
                  <a:pt x="1230446" y="14631"/>
                  <a:pt x="1261534" y="16934"/>
                </a:cubicBezTo>
                <a:cubicBezTo>
                  <a:pt x="1306654" y="20276"/>
                  <a:pt x="1351845" y="22578"/>
                  <a:pt x="1397000" y="25400"/>
                </a:cubicBezTo>
                <a:cubicBezTo>
                  <a:pt x="1577020" y="51118"/>
                  <a:pt x="1416246" y="30525"/>
                  <a:pt x="1811867" y="42334"/>
                </a:cubicBezTo>
                <a:cubicBezTo>
                  <a:pt x="2288189" y="56552"/>
                  <a:pt x="1706613" y="50800"/>
                  <a:pt x="2455334" y="5080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397000" y="3031067"/>
            <a:ext cx="5545667" cy="1193800"/>
          </a:xfrm>
          <a:custGeom>
            <a:avLst/>
            <a:gdLst>
              <a:gd name="connsiteX0" fmla="*/ 0 w 5545667"/>
              <a:gd name="connsiteY0" fmla="*/ 1193800 h 1193800"/>
              <a:gd name="connsiteX1" fmla="*/ 50800 w 5545667"/>
              <a:gd name="connsiteY1" fmla="*/ 1134533 h 1193800"/>
              <a:gd name="connsiteX2" fmla="*/ 67733 w 5545667"/>
              <a:gd name="connsiteY2" fmla="*/ 1109133 h 1193800"/>
              <a:gd name="connsiteX3" fmla="*/ 84667 w 5545667"/>
              <a:gd name="connsiteY3" fmla="*/ 1092200 h 1193800"/>
              <a:gd name="connsiteX4" fmla="*/ 118533 w 5545667"/>
              <a:gd name="connsiteY4" fmla="*/ 1032933 h 1193800"/>
              <a:gd name="connsiteX5" fmla="*/ 160867 w 5545667"/>
              <a:gd name="connsiteY5" fmla="*/ 999066 h 1193800"/>
              <a:gd name="connsiteX6" fmla="*/ 177800 w 5545667"/>
              <a:gd name="connsiteY6" fmla="*/ 973666 h 1193800"/>
              <a:gd name="connsiteX7" fmla="*/ 220133 w 5545667"/>
              <a:gd name="connsiteY7" fmla="*/ 914400 h 1193800"/>
              <a:gd name="connsiteX8" fmla="*/ 262467 w 5545667"/>
              <a:gd name="connsiteY8" fmla="*/ 855133 h 1193800"/>
              <a:gd name="connsiteX9" fmla="*/ 296333 w 5545667"/>
              <a:gd name="connsiteY9" fmla="*/ 804333 h 1193800"/>
              <a:gd name="connsiteX10" fmla="*/ 313267 w 5545667"/>
              <a:gd name="connsiteY10" fmla="*/ 778933 h 1193800"/>
              <a:gd name="connsiteX11" fmla="*/ 364067 w 5545667"/>
              <a:gd name="connsiteY11" fmla="*/ 736600 h 1193800"/>
              <a:gd name="connsiteX12" fmla="*/ 397933 w 5545667"/>
              <a:gd name="connsiteY12" fmla="*/ 677333 h 1193800"/>
              <a:gd name="connsiteX13" fmla="*/ 414867 w 5545667"/>
              <a:gd name="connsiteY13" fmla="*/ 643466 h 1193800"/>
              <a:gd name="connsiteX14" fmla="*/ 431800 w 5545667"/>
              <a:gd name="connsiteY14" fmla="*/ 618066 h 1193800"/>
              <a:gd name="connsiteX15" fmla="*/ 448733 w 5545667"/>
              <a:gd name="connsiteY15" fmla="*/ 584200 h 1193800"/>
              <a:gd name="connsiteX16" fmla="*/ 482600 w 5545667"/>
              <a:gd name="connsiteY16" fmla="*/ 541866 h 1193800"/>
              <a:gd name="connsiteX17" fmla="*/ 491067 w 5545667"/>
              <a:gd name="connsiteY17" fmla="*/ 516466 h 1193800"/>
              <a:gd name="connsiteX18" fmla="*/ 524933 w 5545667"/>
              <a:gd name="connsiteY18" fmla="*/ 465666 h 1193800"/>
              <a:gd name="connsiteX19" fmla="*/ 533400 w 5545667"/>
              <a:gd name="connsiteY19" fmla="*/ 440266 h 1193800"/>
              <a:gd name="connsiteX20" fmla="*/ 567267 w 5545667"/>
              <a:gd name="connsiteY20" fmla="*/ 389466 h 1193800"/>
              <a:gd name="connsiteX21" fmla="*/ 584200 w 5545667"/>
              <a:gd name="connsiteY21" fmla="*/ 364066 h 1193800"/>
              <a:gd name="connsiteX22" fmla="*/ 601133 w 5545667"/>
              <a:gd name="connsiteY22" fmla="*/ 338666 h 1193800"/>
              <a:gd name="connsiteX23" fmla="*/ 635000 w 5545667"/>
              <a:gd name="connsiteY23" fmla="*/ 270933 h 1193800"/>
              <a:gd name="connsiteX24" fmla="*/ 694267 w 5545667"/>
              <a:gd name="connsiteY24" fmla="*/ 203200 h 1193800"/>
              <a:gd name="connsiteX25" fmla="*/ 711200 w 5545667"/>
              <a:gd name="connsiteY25" fmla="*/ 177800 h 1193800"/>
              <a:gd name="connsiteX26" fmla="*/ 728133 w 5545667"/>
              <a:gd name="connsiteY26" fmla="*/ 160866 h 1193800"/>
              <a:gd name="connsiteX27" fmla="*/ 745067 w 5545667"/>
              <a:gd name="connsiteY27" fmla="*/ 135466 h 1193800"/>
              <a:gd name="connsiteX28" fmla="*/ 795867 w 5545667"/>
              <a:gd name="connsiteY28" fmla="*/ 93133 h 1193800"/>
              <a:gd name="connsiteX29" fmla="*/ 821267 w 5545667"/>
              <a:gd name="connsiteY29" fmla="*/ 67733 h 1193800"/>
              <a:gd name="connsiteX30" fmla="*/ 846667 w 5545667"/>
              <a:gd name="connsiteY30" fmla="*/ 59266 h 1193800"/>
              <a:gd name="connsiteX31" fmla="*/ 872067 w 5545667"/>
              <a:gd name="connsiteY31" fmla="*/ 42333 h 1193800"/>
              <a:gd name="connsiteX32" fmla="*/ 931333 w 5545667"/>
              <a:gd name="connsiteY32" fmla="*/ 25400 h 1193800"/>
              <a:gd name="connsiteX33" fmla="*/ 956733 w 5545667"/>
              <a:gd name="connsiteY33" fmla="*/ 16933 h 1193800"/>
              <a:gd name="connsiteX34" fmla="*/ 1270000 w 5545667"/>
              <a:gd name="connsiteY34" fmla="*/ 25400 h 1193800"/>
              <a:gd name="connsiteX35" fmla="*/ 1380067 w 5545667"/>
              <a:gd name="connsiteY35" fmla="*/ 33866 h 1193800"/>
              <a:gd name="connsiteX36" fmla="*/ 1405467 w 5545667"/>
              <a:gd name="connsiteY36" fmla="*/ 42333 h 1193800"/>
              <a:gd name="connsiteX37" fmla="*/ 1583267 w 5545667"/>
              <a:gd name="connsiteY37" fmla="*/ 50800 h 1193800"/>
              <a:gd name="connsiteX38" fmla="*/ 1625600 w 5545667"/>
              <a:gd name="connsiteY38" fmla="*/ 59266 h 1193800"/>
              <a:gd name="connsiteX39" fmla="*/ 3234267 w 5545667"/>
              <a:gd name="connsiteY39" fmla="*/ 42333 h 1193800"/>
              <a:gd name="connsiteX40" fmla="*/ 3894667 w 5545667"/>
              <a:gd name="connsiteY40" fmla="*/ 25400 h 1193800"/>
              <a:gd name="connsiteX41" fmla="*/ 4377267 w 5545667"/>
              <a:gd name="connsiteY41" fmla="*/ 16933 h 1193800"/>
              <a:gd name="connsiteX42" fmla="*/ 4478867 w 5545667"/>
              <a:gd name="connsiteY42" fmla="*/ 8466 h 1193800"/>
              <a:gd name="connsiteX43" fmla="*/ 5545667 w 5545667"/>
              <a:gd name="connsiteY43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45667" h="1193800">
                <a:moveTo>
                  <a:pt x="0" y="1193800"/>
                </a:moveTo>
                <a:cubicBezTo>
                  <a:pt x="62246" y="1090054"/>
                  <a:pt x="-7839" y="1193172"/>
                  <a:pt x="50800" y="1134533"/>
                </a:cubicBezTo>
                <a:cubicBezTo>
                  <a:pt x="57995" y="1127338"/>
                  <a:pt x="61376" y="1117079"/>
                  <a:pt x="67733" y="1109133"/>
                </a:cubicBezTo>
                <a:cubicBezTo>
                  <a:pt x="72720" y="1102900"/>
                  <a:pt x="79022" y="1097844"/>
                  <a:pt x="84667" y="1092200"/>
                </a:cubicBezTo>
                <a:cubicBezTo>
                  <a:pt x="91307" y="1078919"/>
                  <a:pt x="106566" y="1044900"/>
                  <a:pt x="118533" y="1032933"/>
                </a:cubicBezTo>
                <a:cubicBezTo>
                  <a:pt x="162541" y="988925"/>
                  <a:pt x="127351" y="1040962"/>
                  <a:pt x="160867" y="999066"/>
                </a:cubicBezTo>
                <a:cubicBezTo>
                  <a:pt x="167224" y="991120"/>
                  <a:pt x="171886" y="981946"/>
                  <a:pt x="177800" y="973666"/>
                </a:cubicBezTo>
                <a:cubicBezTo>
                  <a:pt x="190786" y="955485"/>
                  <a:pt x="208727" y="934360"/>
                  <a:pt x="220133" y="914400"/>
                </a:cubicBezTo>
                <a:cubicBezTo>
                  <a:pt x="249850" y="862395"/>
                  <a:pt x="221095" y="896505"/>
                  <a:pt x="262467" y="855133"/>
                </a:cubicBezTo>
                <a:cubicBezTo>
                  <a:pt x="277345" y="810496"/>
                  <a:pt x="261100" y="846612"/>
                  <a:pt x="296333" y="804333"/>
                </a:cubicBezTo>
                <a:cubicBezTo>
                  <a:pt x="302847" y="796516"/>
                  <a:pt x="306753" y="786750"/>
                  <a:pt x="313267" y="778933"/>
                </a:cubicBezTo>
                <a:cubicBezTo>
                  <a:pt x="333640" y="754486"/>
                  <a:pt x="339091" y="753250"/>
                  <a:pt x="364067" y="736600"/>
                </a:cubicBezTo>
                <a:cubicBezTo>
                  <a:pt x="415225" y="634281"/>
                  <a:pt x="350075" y="761084"/>
                  <a:pt x="397933" y="677333"/>
                </a:cubicBezTo>
                <a:cubicBezTo>
                  <a:pt x="404195" y="666374"/>
                  <a:pt x="408605" y="654425"/>
                  <a:pt x="414867" y="643466"/>
                </a:cubicBezTo>
                <a:cubicBezTo>
                  <a:pt x="419916" y="634631"/>
                  <a:pt x="426752" y="626901"/>
                  <a:pt x="431800" y="618066"/>
                </a:cubicBezTo>
                <a:cubicBezTo>
                  <a:pt x="438062" y="607108"/>
                  <a:pt x="441732" y="594701"/>
                  <a:pt x="448733" y="584200"/>
                </a:cubicBezTo>
                <a:cubicBezTo>
                  <a:pt x="480234" y="536949"/>
                  <a:pt x="451842" y="603381"/>
                  <a:pt x="482600" y="541866"/>
                </a:cubicBezTo>
                <a:cubicBezTo>
                  <a:pt x="486591" y="533884"/>
                  <a:pt x="486733" y="524268"/>
                  <a:pt x="491067" y="516466"/>
                </a:cubicBezTo>
                <a:cubicBezTo>
                  <a:pt x="500950" y="498676"/>
                  <a:pt x="515050" y="483456"/>
                  <a:pt x="524933" y="465666"/>
                </a:cubicBezTo>
                <a:cubicBezTo>
                  <a:pt x="529267" y="457864"/>
                  <a:pt x="529066" y="448068"/>
                  <a:pt x="533400" y="440266"/>
                </a:cubicBezTo>
                <a:cubicBezTo>
                  <a:pt x="543284" y="422476"/>
                  <a:pt x="555978" y="406399"/>
                  <a:pt x="567267" y="389466"/>
                </a:cubicBezTo>
                <a:lnTo>
                  <a:pt x="584200" y="364066"/>
                </a:lnTo>
                <a:cubicBezTo>
                  <a:pt x="589844" y="355599"/>
                  <a:pt x="597915" y="348319"/>
                  <a:pt x="601133" y="338666"/>
                </a:cubicBezTo>
                <a:cubicBezTo>
                  <a:pt x="612339" y="305048"/>
                  <a:pt x="609553" y="307286"/>
                  <a:pt x="635000" y="270933"/>
                </a:cubicBezTo>
                <a:cubicBezTo>
                  <a:pt x="694466" y="185983"/>
                  <a:pt x="644083" y="263421"/>
                  <a:pt x="694267" y="203200"/>
                </a:cubicBezTo>
                <a:cubicBezTo>
                  <a:pt x="700781" y="195383"/>
                  <a:pt x="704843" y="185746"/>
                  <a:pt x="711200" y="177800"/>
                </a:cubicBezTo>
                <a:cubicBezTo>
                  <a:pt x="716187" y="171567"/>
                  <a:pt x="723146" y="167099"/>
                  <a:pt x="728133" y="160866"/>
                </a:cubicBezTo>
                <a:cubicBezTo>
                  <a:pt x="734490" y="152920"/>
                  <a:pt x="738553" y="143283"/>
                  <a:pt x="745067" y="135466"/>
                </a:cubicBezTo>
                <a:cubicBezTo>
                  <a:pt x="778800" y="94987"/>
                  <a:pt x="759538" y="123407"/>
                  <a:pt x="795867" y="93133"/>
                </a:cubicBezTo>
                <a:cubicBezTo>
                  <a:pt x="805065" y="85468"/>
                  <a:pt x="811304" y="74375"/>
                  <a:pt x="821267" y="67733"/>
                </a:cubicBezTo>
                <a:cubicBezTo>
                  <a:pt x="828693" y="62782"/>
                  <a:pt x="838685" y="63257"/>
                  <a:pt x="846667" y="59266"/>
                </a:cubicBezTo>
                <a:cubicBezTo>
                  <a:pt x="855768" y="54715"/>
                  <a:pt x="862966" y="46884"/>
                  <a:pt x="872067" y="42333"/>
                </a:cubicBezTo>
                <a:cubicBezTo>
                  <a:pt x="885605" y="35564"/>
                  <a:pt x="918667" y="29019"/>
                  <a:pt x="931333" y="25400"/>
                </a:cubicBezTo>
                <a:cubicBezTo>
                  <a:pt x="939914" y="22948"/>
                  <a:pt x="948266" y="19755"/>
                  <a:pt x="956733" y="16933"/>
                </a:cubicBezTo>
                <a:lnTo>
                  <a:pt x="1270000" y="25400"/>
                </a:lnTo>
                <a:cubicBezTo>
                  <a:pt x="1306768" y="26871"/>
                  <a:pt x="1343554" y="29302"/>
                  <a:pt x="1380067" y="33866"/>
                </a:cubicBezTo>
                <a:cubicBezTo>
                  <a:pt x="1388923" y="34973"/>
                  <a:pt x="1396573" y="41592"/>
                  <a:pt x="1405467" y="42333"/>
                </a:cubicBezTo>
                <a:cubicBezTo>
                  <a:pt x="1464596" y="47261"/>
                  <a:pt x="1524000" y="47978"/>
                  <a:pt x="1583267" y="50800"/>
                </a:cubicBezTo>
                <a:cubicBezTo>
                  <a:pt x="1597378" y="53622"/>
                  <a:pt x="1611210" y="59340"/>
                  <a:pt x="1625600" y="59266"/>
                </a:cubicBezTo>
                <a:lnTo>
                  <a:pt x="3234267" y="42333"/>
                </a:lnTo>
                <a:cubicBezTo>
                  <a:pt x="3529223" y="19643"/>
                  <a:pt x="3297747" y="35185"/>
                  <a:pt x="3894667" y="25400"/>
                </a:cubicBezTo>
                <a:lnTo>
                  <a:pt x="4377267" y="16933"/>
                </a:lnTo>
                <a:cubicBezTo>
                  <a:pt x="4411134" y="14111"/>
                  <a:pt x="4444888" y="9057"/>
                  <a:pt x="4478867" y="8466"/>
                </a:cubicBezTo>
                <a:lnTo>
                  <a:pt x="5545667" y="0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888067" y="3014133"/>
            <a:ext cx="5105400" cy="1295400"/>
          </a:xfrm>
          <a:custGeom>
            <a:avLst/>
            <a:gdLst>
              <a:gd name="connsiteX0" fmla="*/ 702733 w 5105400"/>
              <a:gd name="connsiteY0" fmla="*/ 1295400 h 1295400"/>
              <a:gd name="connsiteX1" fmla="*/ 524933 w 5105400"/>
              <a:gd name="connsiteY1" fmla="*/ 1159934 h 1295400"/>
              <a:gd name="connsiteX2" fmla="*/ 482600 w 5105400"/>
              <a:gd name="connsiteY2" fmla="*/ 1109134 h 1295400"/>
              <a:gd name="connsiteX3" fmla="*/ 457200 w 5105400"/>
              <a:gd name="connsiteY3" fmla="*/ 1092200 h 1295400"/>
              <a:gd name="connsiteX4" fmla="*/ 440266 w 5105400"/>
              <a:gd name="connsiteY4" fmla="*/ 1075267 h 1295400"/>
              <a:gd name="connsiteX5" fmla="*/ 397933 w 5105400"/>
              <a:gd name="connsiteY5" fmla="*/ 1041400 h 1295400"/>
              <a:gd name="connsiteX6" fmla="*/ 372533 w 5105400"/>
              <a:gd name="connsiteY6" fmla="*/ 990600 h 1295400"/>
              <a:gd name="connsiteX7" fmla="*/ 355600 w 5105400"/>
              <a:gd name="connsiteY7" fmla="*/ 965200 h 1295400"/>
              <a:gd name="connsiteX8" fmla="*/ 330200 w 5105400"/>
              <a:gd name="connsiteY8" fmla="*/ 922867 h 1295400"/>
              <a:gd name="connsiteX9" fmla="*/ 296333 w 5105400"/>
              <a:gd name="connsiteY9" fmla="*/ 889000 h 1295400"/>
              <a:gd name="connsiteX10" fmla="*/ 279400 w 5105400"/>
              <a:gd name="connsiteY10" fmla="*/ 855134 h 1295400"/>
              <a:gd name="connsiteX11" fmla="*/ 237066 w 5105400"/>
              <a:gd name="connsiteY11" fmla="*/ 795867 h 1295400"/>
              <a:gd name="connsiteX12" fmla="*/ 220133 w 5105400"/>
              <a:gd name="connsiteY12" fmla="*/ 753534 h 1295400"/>
              <a:gd name="connsiteX13" fmla="*/ 203200 w 5105400"/>
              <a:gd name="connsiteY13" fmla="*/ 736600 h 1295400"/>
              <a:gd name="connsiteX14" fmla="*/ 186266 w 5105400"/>
              <a:gd name="connsiteY14" fmla="*/ 702734 h 1295400"/>
              <a:gd name="connsiteX15" fmla="*/ 143933 w 5105400"/>
              <a:gd name="connsiteY15" fmla="*/ 626534 h 1295400"/>
              <a:gd name="connsiteX16" fmla="*/ 135466 w 5105400"/>
              <a:gd name="connsiteY16" fmla="*/ 601134 h 1295400"/>
              <a:gd name="connsiteX17" fmla="*/ 118533 w 5105400"/>
              <a:gd name="connsiteY17" fmla="*/ 558800 h 1295400"/>
              <a:gd name="connsiteX18" fmla="*/ 101600 w 5105400"/>
              <a:gd name="connsiteY18" fmla="*/ 524934 h 1295400"/>
              <a:gd name="connsiteX19" fmla="*/ 93133 w 5105400"/>
              <a:gd name="connsiteY19" fmla="*/ 491067 h 1295400"/>
              <a:gd name="connsiteX20" fmla="*/ 76200 w 5105400"/>
              <a:gd name="connsiteY20" fmla="*/ 457200 h 1295400"/>
              <a:gd name="connsiteX21" fmla="*/ 50800 w 5105400"/>
              <a:gd name="connsiteY21" fmla="*/ 381000 h 1295400"/>
              <a:gd name="connsiteX22" fmla="*/ 33866 w 5105400"/>
              <a:gd name="connsiteY22" fmla="*/ 338667 h 1295400"/>
              <a:gd name="connsiteX23" fmla="*/ 25400 w 5105400"/>
              <a:gd name="connsiteY23" fmla="*/ 304800 h 1295400"/>
              <a:gd name="connsiteX24" fmla="*/ 16933 w 5105400"/>
              <a:gd name="connsiteY24" fmla="*/ 279400 h 1295400"/>
              <a:gd name="connsiteX25" fmla="*/ 0 w 5105400"/>
              <a:gd name="connsiteY25" fmla="*/ 220134 h 1295400"/>
              <a:gd name="connsiteX26" fmla="*/ 16933 w 5105400"/>
              <a:gd name="connsiteY26" fmla="*/ 127000 h 1295400"/>
              <a:gd name="connsiteX27" fmla="*/ 50800 w 5105400"/>
              <a:gd name="connsiteY27" fmla="*/ 84667 h 1295400"/>
              <a:gd name="connsiteX28" fmla="*/ 76200 w 5105400"/>
              <a:gd name="connsiteY28" fmla="*/ 76200 h 1295400"/>
              <a:gd name="connsiteX29" fmla="*/ 397933 w 5105400"/>
              <a:gd name="connsiteY29" fmla="*/ 50800 h 1295400"/>
              <a:gd name="connsiteX30" fmla="*/ 1016000 w 5105400"/>
              <a:gd name="connsiteY30" fmla="*/ 59267 h 1295400"/>
              <a:gd name="connsiteX31" fmla="*/ 1092200 w 5105400"/>
              <a:gd name="connsiteY31" fmla="*/ 76200 h 1295400"/>
              <a:gd name="connsiteX32" fmla="*/ 2091266 w 5105400"/>
              <a:gd name="connsiteY32" fmla="*/ 67734 h 1295400"/>
              <a:gd name="connsiteX33" fmla="*/ 2429933 w 5105400"/>
              <a:gd name="connsiteY33" fmla="*/ 50800 h 1295400"/>
              <a:gd name="connsiteX34" fmla="*/ 2590800 w 5105400"/>
              <a:gd name="connsiteY34" fmla="*/ 42334 h 1295400"/>
              <a:gd name="connsiteX35" fmla="*/ 3268133 w 5105400"/>
              <a:gd name="connsiteY35" fmla="*/ 33867 h 1295400"/>
              <a:gd name="connsiteX36" fmla="*/ 3801533 w 5105400"/>
              <a:gd name="connsiteY36" fmla="*/ 8467 h 1295400"/>
              <a:gd name="connsiteX37" fmla="*/ 4334933 w 5105400"/>
              <a:gd name="connsiteY37" fmla="*/ 0 h 1295400"/>
              <a:gd name="connsiteX38" fmla="*/ 4936066 w 5105400"/>
              <a:gd name="connsiteY38" fmla="*/ 8467 h 1295400"/>
              <a:gd name="connsiteX39" fmla="*/ 4969933 w 5105400"/>
              <a:gd name="connsiteY39" fmla="*/ 16934 h 1295400"/>
              <a:gd name="connsiteX40" fmla="*/ 5012266 w 5105400"/>
              <a:gd name="connsiteY40" fmla="*/ 25400 h 1295400"/>
              <a:gd name="connsiteX41" fmla="*/ 5105400 w 5105400"/>
              <a:gd name="connsiteY41" fmla="*/ 2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05400" h="1295400">
                <a:moveTo>
                  <a:pt x="702733" y="1295400"/>
                </a:moveTo>
                <a:cubicBezTo>
                  <a:pt x="604900" y="1226918"/>
                  <a:pt x="621798" y="1241898"/>
                  <a:pt x="524933" y="1159934"/>
                </a:cubicBezTo>
                <a:cubicBezTo>
                  <a:pt x="487941" y="1128633"/>
                  <a:pt x="530611" y="1157145"/>
                  <a:pt x="482600" y="1109134"/>
                </a:cubicBezTo>
                <a:cubicBezTo>
                  <a:pt x="475405" y="1101939"/>
                  <a:pt x="465146" y="1098557"/>
                  <a:pt x="457200" y="1092200"/>
                </a:cubicBezTo>
                <a:cubicBezTo>
                  <a:pt x="450967" y="1087213"/>
                  <a:pt x="446499" y="1080254"/>
                  <a:pt x="440266" y="1075267"/>
                </a:cubicBezTo>
                <a:cubicBezTo>
                  <a:pt x="415816" y="1055708"/>
                  <a:pt x="416105" y="1064116"/>
                  <a:pt x="397933" y="1041400"/>
                </a:cubicBezTo>
                <a:cubicBezTo>
                  <a:pt x="365581" y="1000959"/>
                  <a:pt x="393399" y="1032332"/>
                  <a:pt x="372533" y="990600"/>
                </a:cubicBezTo>
                <a:cubicBezTo>
                  <a:pt x="367982" y="981499"/>
                  <a:pt x="360993" y="973829"/>
                  <a:pt x="355600" y="965200"/>
                </a:cubicBezTo>
                <a:cubicBezTo>
                  <a:pt x="346878" y="951245"/>
                  <a:pt x="340303" y="935857"/>
                  <a:pt x="330200" y="922867"/>
                </a:cubicBezTo>
                <a:cubicBezTo>
                  <a:pt x="320398" y="910265"/>
                  <a:pt x="305912" y="901772"/>
                  <a:pt x="296333" y="889000"/>
                </a:cubicBezTo>
                <a:cubicBezTo>
                  <a:pt x="288760" y="878903"/>
                  <a:pt x="285529" y="866167"/>
                  <a:pt x="279400" y="855134"/>
                </a:cubicBezTo>
                <a:cubicBezTo>
                  <a:pt x="254810" y="810872"/>
                  <a:pt x="263252" y="822051"/>
                  <a:pt x="237066" y="795867"/>
                </a:cubicBezTo>
                <a:cubicBezTo>
                  <a:pt x="231422" y="781756"/>
                  <a:pt x="227673" y="766730"/>
                  <a:pt x="220133" y="753534"/>
                </a:cubicBezTo>
                <a:cubicBezTo>
                  <a:pt x="216173" y="746603"/>
                  <a:pt x="207628" y="743242"/>
                  <a:pt x="203200" y="736600"/>
                </a:cubicBezTo>
                <a:cubicBezTo>
                  <a:pt x="196199" y="726099"/>
                  <a:pt x="192396" y="713767"/>
                  <a:pt x="186266" y="702734"/>
                </a:cubicBezTo>
                <a:cubicBezTo>
                  <a:pt x="166197" y="666611"/>
                  <a:pt x="159157" y="662055"/>
                  <a:pt x="143933" y="626534"/>
                </a:cubicBezTo>
                <a:cubicBezTo>
                  <a:pt x="140417" y="618331"/>
                  <a:pt x="138600" y="609490"/>
                  <a:pt x="135466" y="601134"/>
                </a:cubicBezTo>
                <a:cubicBezTo>
                  <a:pt x="130130" y="586903"/>
                  <a:pt x="124706" y="572688"/>
                  <a:pt x="118533" y="558800"/>
                </a:cubicBezTo>
                <a:cubicBezTo>
                  <a:pt x="113407" y="547267"/>
                  <a:pt x="106032" y="536752"/>
                  <a:pt x="101600" y="524934"/>
                </a:cubicBezTo>
                <a:cubicBezTo>
                  <a:pt x="97514" y="514038"/>
                  <a:pt x="97219" y="501963"/>
                  <a:pt x="93133" y="491067"/>
                </a:cubicBezTo>
                <a:cubicBezTo>
                  <a:pt x="88701" y="479249"/>
                  <a:pt x="81326" y="468734"/>
                  <a:pt x="76200" y="457200"/>
                </a:cubicBezTo>
                <a:cubicBezTo>
                  <a:pt x="40858" y="377681"/>
                  <a:pt x="73737" y="449811"/>
                  <a:pt x="50800" y="381000"/>
                </a:cubicBezTo>
                <a:cubicBezTo>
                  <a:pt x="45994" y="366582"/>
                  <a:pt x="38672" y="353085"/>
                  <a:pt x="33866" y="338667"/>
                </a:cubicBezTo>
                <a:cubicBezTo>
                  <a:pt x="30186" y="327628"/>
                  <a:pt x="28597" y="315989"/>
                  <a:pt x="25400" y="304800"/>
                </a:cubicBezTo>
                <a:cubicBezTo>
                  <a:pt x="22948" y="296219"/>
                  <a:pt x="19385" y="287981"/>
                  <a:pt x="16933" y="279400"/>
                </a:cubicBezTo>
                <a:cubicBezTo>
                  <a:pt x="-4338" y="204956"/>
                  <a:pt x="20305" y="281055"/>
                  <a:pt x="0" y="220134"/>
                </a:cubicBezTo>
                <a:cubicBezTo>
                  <a:pt x="5644" y="189089"/>
                  <a:pt x="8265" y="157340"/>
                  <a:pt x="16933" y="127000"/>
                </a:cubicBezTo>
                <a:cubicBezTo>
                  <a:pt x="19320" y="118644"/>
                  <a:pt x="41555" y="90214"/>
                  <a:pt x="50800" y="84667"/>
                </a:cubicBezTo>
                <a:cubicBezTo>
                  <a:pt x="58453" y="80075"/>
                  <a:pt x="67590" y="78548"/>
                  <a:pt x="76200" y="76200"/>
                </a:cubicBezTo>
                <a:cubicBezTo>
                  <a:pt x="211882" y="39196"/>
                  <a:pt x="172492" y="58315"/>
                  <a:pt x="397933" y="50800"/>
                </a:cubicBezTo>
                <a:cubicBezTo>
                  <a:pt x="603955" y="53622"/>
                  <a:pt x="810096" y="51734"/>
                  <a:pt x="1016000" y="59267"/>
                </a:cubicBezTo>
                <a:cubicBezTo>
                  <a:pt x="1042002" y="60218"/>
                  <a:pt x="1066181" y="75995"/>
                  <a:pt x="1092200" y="76200"/>
                </a:cubicBezTo>
                <a:lnTo>
                  <a:pt x="2091266" y="67734"/>
                </a:lnTo>
                <a:cubicBezTo>
                  <a:pt x="2263617" y="48583"/>
                  <a:pt x="2110578" y="63574"/>
                  <a:pt x="2429933" y="50800"/>
                </a:cubicBezTo>
                <a:cubicBezTo>
                  <a:pt x="2483587" y="48654"/>
                  <a:pt x="2537114" y="43419"/>
                  <a:pt x="2590800" y="42334"/>
                </a:cubicBezTo>
                <a:lnTo>
                  <a:pt x="3268133" y="33867"/>
                </a:lnTo>
                <a:cubicBezTo>
                  <a:pt x="3470918" y="68"/>
                  <a:pt x="3365451" y="15389"/>
                  <a:pt x="3801533" y="8467"/>
                </a:cubicBezTo>
                <a:lnTo>
                  <a:pt x="4334933" y="0"/>
                </a:lnTo>
                <a:lnTo>
                  <a:pt x="4936066" y="8467"/>
                </a:lnTo>
                <a:cubicBezTo>
                  <a:pt x="4947698" y="8777"/>
                  <a:pt x="4958574" y="14410"/>
                  <a:pt x="4969933" y="16934"/>
                </a:cubicBezTo>
                <a:cubicBezTo>
                  <a:pt x="4983981" y="20056"/>
                  <a:pt x="4997904" y="24502"/>
                  <a:pt x="5012266" y="25400"/>
                </a:cubicBezTo>
                <a:cubicBezTo>
                  <a:pt x="5043250" y="27336"/>
                  <a:pt x="5074355" y="25400"/>
                  <a:pt x="5105400" y="2540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42" grpId="0"/>
      <p:bldP spid="45" grpId="0"/>
      <p:bldP spid="46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75829" y="3438045"/>
            <a:ext cx="822960" cy="82296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522365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  <a:r>
              <a:rPr lang="en-US" sz="3200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597587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2144490" y="3438045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</a:rPr>
              <a:t>h</a:t>
            </a:r>
            <a:r>
              <a:rPr lang="en-US" sz="3200" baseline="-25000" dirty="0" err="1">
                <a:solidFill>
                  <a:prstClr val="black"/>
                </a:solidFill>
              </a:rPr>
              <a:t>in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4" idx="6"/>
            <a:endCxn id="7" idx="2"/>
          </p:cNvCxnSpPr>
          <p:nvPr/>
        </p:nvCxnSpPr>
        <p:spPr>
          <a:xfrm>
            <a:off x="998789" y="3849525"/>
            <a:ext cx="114570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  <a:endCxn id="7" idx="4"/>
          </p:cNvCxnSpPr>
          <p:nvPr/>
        </p:nvCxnSpPr>
        <p:spPr>
          <a:xfrm flipV="1">
            <a:off x="1933845" y="4261005"/>
            <a:ext cx="622125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7" idx="4"/>
          </p:cNvCxnSpPr>
          <p:nvPr/>
        </p:nvCxnSpPr>
        <p:spPr>
          <a:xfrm flipH="1" flipV="1">
            <a:off x="2555970" y="4261005"/>
            <a:ext cx="453097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/>
          </p:cNvSpPr>
          <p:nvPr/>
        </p:nvSpPr>
        <p:spPr>
          <a:xfrm>
            <a:off x="8050473" y="3438045"/>
            <a:ext cx="822960" cy="82296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12" name="Straight Arrow Connector 11"/>
          <p:cNvCxnSpPr>
            <a:stCxn id="17" idx="6"/>
            <a:endCxn id="11" idx="2"/>
          </p:cNvCxnSpPr>
          <p:nvPr/>
        </p:nvCxnSpPr>
        <p:spPr>
          <a:xfrm>
            <a:off x="6904772" y="3849525"/>
            <a:ext cx="114570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10019136" y="3438045"/>
            <a:ext cx="822960" cy="8229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Loss</a:t>
            </a:r>
          </a:p>
        </p:txBody>
      </p:sp>
      <p:cxnSp>
        <p:nvCxnSpPr>
          <p:cNvPr id="14" name="Straight Arrow Connector 13"/>
          <p:cNvCxnSpPr>
            <a:stCxn id="11" idx="6"/>
            <a:endCxn id="13" idx="2"/>
          </p:cNvCxnSpPr>
          <p:nvPr/>
        </p:nvCxnSpPr>
        <p:spPr>
          <a:xfrm>
            <a:off x="8873433" y="3849525"/>
            <a:ext cx="114570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/>
          </p:cNvSpPr>
          <p:nvPr/>
        </p:nvSpPr>
        <p:spPr>
          <a:xfrm>
            <a:off x="5546257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  <a:r>
              <a:rPr lang="en-US" sz="3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6621479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6081812" y="3438045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18" name="Straight Arrow Connector 17"/>
          <p:cNvCxnSpPr>
            <a:stCxn id="21" idx="6"/>
            <a:endCxn id="17" idx="2"/>
          </p:cNvCxnSpPr>
          <p:nvPr/>
        </p:nvCxnSpPr>
        <p:spPr>
          <a:xfrm>
            <a:off x="4936111" y="3849525"/>
            <a:ext cx="114570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17" idx="4"/>
          </p:cNvCxnSpPr>
          <p:nvPr/>
        </p:nvCxnSpPr>
        <p:spPr>
          <a:xfrm flipV="1">
            <a:off x="5957737" y="4261005"/>
            <a:ext cx="535555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7" idx="4"/>
          </p:cNvCxnSpPr>
          <p:nvPr/>
        </p:nvCxnSpPr>
        <p:spPr>
          <a:xfrm flipH="1" flipV="1">
            <a:off x="6493292" y="4261005"/>
            <a:ext cx="539667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/>
          </p:cNvSpPr>
          <p:nvPr/>
        </p:nvSpPr>
        <p:spPr>
          <a:xfrm>
            <a:off x="4113151" y="3438045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>
            <a:stCxn id="7" idx="6"/>
            <a:endCxn id="21" idx="2"/>
          </p:cNvCxnSpPr>
          <p:nvPr/>
        </p:nvCxnSpPr>
        <p:spPr>
          <a:xfrm>
            <a:off x="2967450" y="3849525"/>
            <a:ext cx="114570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747231" y="2685916"/>
                <a:ext cx="1397690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231" y="2685916"/>
                <a:ext cx="1397690" cy="665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954929" y="2685916"/>
                <a:ext cx="148951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929" y="2685916"/>
                <a:ext cx="1489510" cy="619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1373" y="5826656"/>
                <a:ext cx="1815176" cy="664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3" y="5826656"/>
                <a:ext cx="1815176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933848" y="5826656"/>
                <a:ext cx="1672701" cy="664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48" y="5826656"/>
                <a:ext cx="1672701" cy="664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00521" y="2685916"/>
                <a:ext cx="150554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1" y="2685916"/>
                <a:ext cx="1505540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084411" y="2685916"/>
                <a:ext cx="1867242" cy="665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11" y="2685916"/>
                <a:ext cx="1867242" cy="6658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086" y="5824925"/>
                <a:ext cx="2031325" cy="66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" y="5824925"/>
                <a:ext cx="2031325" cy="666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43920" y="5824925"/>
                <a:ext cx="1960088" cy="66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920" y="5824925"/>
                <a:ext cx="1960088" cy="666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880567" y="3886838"/>
            <a:ext cx="119410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7030A0"/>
                </a:solidFill>
              </a:rPr>
              <a:t>Softmax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45578" y="3886838"/>
            <a:ext cx="7410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FF0000"/>
                </a:solidFill>
              </a:rPr>
              <a:t>ReLU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85122" y="3886838"/>
            <a:ext cx="8960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accent1"/>
                </a:solidFill>
              </a:rPr>
              <a:t>Linear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62840" y="3886838"/>
            <a:ext cx="8960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accent1"/>
                </a:solidFill>
              </a:rPr>
              <a:t>Linear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8921058" y="3635925"/>
            <a:ext cx="114570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19212" y="3635925"/>
            <a:ext cx="114570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76698" y="3635925"/>
            <a:ext cx="114570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015073" y="3635925"/>
            <a:ext cx="114570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19775" y="4261005"/>
            <a:ext cx="4762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6734175" y="4261005"/>
            <a:ext cx="5143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1822371" y="4308426"/>
            <a:ext cx="4762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736771" y="4308426"/>
            <a:ext cx="5143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303037" y="1460915"/>
            <a:ext cx="10486439" cy="8157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Don’t repeat shared compute - Propagate the gradients backward</a:t>
            </a:r>
          </a:p>
        </p:txBody>
      </p:sp>
    </p:spTree>
    <p:extLst>
      <p:ext uri="{BB962C8B-B14F-4D97-AF65-F5344CB8AC3E}">
        <p14:creationId xmlns:p14="http://schemas.microsoft.com/office/powerpoint/2010/main" val="19166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example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75829" y="3438045"/>
            <a:ext cx="822960" cy="82296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86056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  <a:r>
              <a:rPr lang="en-US" sz="3200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461278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2008181" y="3438045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</a:rPr>
              <a:t>h</a:t>
            </a:r>
            <a:r>
              <a:rPr lang="en-US" sz="3200" baseline="-25000" dirty="0" err="1">
                <a:solidFill>
                  <a:prstClr val="black"/>
                </a:solidFill>
              </a:rPr>
              <a:t>in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4" idx="6"/>
            <a:endCxn id="7" idx="2"/>
          </p:cNvCxnSpPr>
          <p:nvPr/>
        </p:nvCxnSpPr>
        <p:spPr>
          <a:xfrm>
            <a:off x="998789" y="3849525"/>
            <a:ext cx="10093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  <a:endCxn id="7" idx="4"/>
          </p:cNvCxnSpPr>
          <p:nvPr/>
        </p:nvCxnSpPr>
        <p:spPr>
          <a:xfrm flipV="1">
            <a:off x="1797536" y="4261005"/>
            <a:ext cx="622125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7" idx="4"/>
          </p:cNvCxnSpPr>
          <p:nvPr/>
        </p:nvCxnSpPr>
        <p:spPr>
          <a:xfrm flipH="1" flipV="1">
            <a:off x="2419661" y="4261005"/>
            <a:ext cx="453097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/>
          </p:cNvSpPr>
          <p:nvPr/>
        </p:nvSpPr>
        <p:spPr>
          <a:xfrm>
            <a:off x="9849219" y="3438045"/>
            <a:ext cx="822960" cy="82296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12" name="Straight Arrow Connector 11"/>
          <p:cNvCxnSpPr>
            <a:stCxn id="17" idx="6"/>
            <a:endCxn id="42" idx="2"/>
          </p:cNvCxnSpPr>
          <p:nvPr/>
        </p:nvCxnSpPr>
        <p:spPr>
          <a:xfrm>
            <a:off x="6827343" y="3849525"/>
            <a:ext cx="99384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11367754" y="3438045"/>
            <a:ext cx="822960" cy="8229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Loss</a:t>
            </a:r>
          </a:p>
        </p:txBody>
      </p:sp>
      <p:cxnSp>
        <p:nvCxnSpPr>
          <p:cNvPr id="14" name="Straight Arrow Connector 13"/>
          <p:cNvCxnSpPr>
            <a:stCxn id="11" idx="6"/>
            <a:endCxn id="13" idx="2"/>
          </p:cNvCxnSpPr>
          <p:nvPr/>
        </p:nvCxnSpPr>
        <p:spPr>
          <a:xfrm>
            <a:off x="10672179" y="3849525"/>
            <a:ext cx="6955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/>
          </p:cNvSpPr>
          <p:nvPr/>
        </p:nvSpPr>
        <p:spPr>
          <a:xfrm>
            <a:off x="5468828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</a:t>
            </a:r>
            <a:r>
              <a:rPr lang="en-US" sz="3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6544050" y="4981167"/>
            <a:ext cx="822960" cy="82296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6004383" y="3438045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18" name="Straight Arrow Connector 17"/>
          <p:cNvCxnSpPr>
            <a:stCxn id="21" idx="6"/>
            <a:endCxn id="17" idx="2"/>
          </p:cNvCxnSpPr>
          <p:nvPr/>
        </p:nvCxnSpPr>
        <p:spPr>
          <a:xfrm>
            <a:off x="4708767" y="3849525"/>
            <a:ext cx="129561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17" idx="4"/>
          </p:cNvCxnSpPr>
          <p:nvPr/>
        </p:nvCxnSpPr>
        <p:spPr>
          <a:xfrm flipV="1">
            <a:off x="5880308" y="4261005"/>
            <a:ext cx="535555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7" idx="4"/>
          </p:cNvCxnSpPr>
          <p:nvPr/>
        </p:nvCxnSpPr>
        <p:spPr>
          <a:xfrm flipH="1" flipV="1">
            <a:off x="6415863" y="4261005"/>
            <a:ext cx="539667" cy="7201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/>
          </p:cNvSpPr>
          <p:nvPr/>
        </p:nvSpPr>
        <p:spPr>
          <a:xfrm>
            <a:off x="3885807" y="3438045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>
            <a:stCxn id="7" idx="6"/>
            <a:endCxn id="21" idx="2"/>
          </p:cNvCxnSpPr>
          <p:nvPr/>
        </p:nvCxnSpPr>
        <p:spPr>
          <a:xfrm>
            <a:off x="2831141" y="3849525"/>
            <a:ext cx="105466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79313" y="3886838"/>
            <a:ext cx="119410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7030A0"/>
                </a:solidFill>
              </a:rPr>
              <a:t>Softmax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1447" y="3886838"/>
            <a:ext cx="7410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 err="1">
                <a:solidFill>
                  <a:srgbClr val="FF0000"/>
                </a:solidFill>
              </a:rPr>
              <a:t>ReLU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1501" y="3886838"/>
            <a:ext cx="8960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accent1"/>
                </a:solidFill>
              </a:rPr>
              <a:t>Linear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6450" y="3886838"/>
            <a:ext cx="8960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accent1"/>
                </a:solidFill>
              </a:rPr>
              <a:t>Linear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672179" y="3635925"/>
            <a:ext cx="743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53035" y="3635925"/>
            <a:ext cx="114570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76800" y="3635925"/>
            <a:ext cx="1059258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57500" y="3635925"/>
            <a:ext cx="1028307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667975" y="4308426"/>
            <a:ext cx="4762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582375" y="4308426"/>
            <a:ext cx="5143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686062" y="4308426"/>
            <a:ext cx="4762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600462" y="4308426"/>
            <a:ext cx="514350" cy="62532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/>
          </p:cNvSpPr>
          <p:nvPr/>
        </p:nvSpPr>
        <p:spPr>
          <a:xfrm>
            <a:off x="7821190" y="3438045"/>
            <a:ext cx="822960" cy="8229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44" name="Straight Arrow Connector 43"/>
          <p:cNvCxnSpPr>
            <a:stCxn id="42" idx="6"/>
            <a:endCxn id="11" idx="2"/>
          </p:cNvCxnSpPr>
          <p:nvPr/>
        </p:nvCxnSpPr>
        <p:spPr>
          <a:xfrm>
            <a:off x="8644150" y="3849525"/>
            <a:ext cx="120506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691548" y="2632111"/>
            <a:ext cx="3566450" cy="929773"/>
          </a:xfrm>
          <a:custGeom>
            <a:avLst/>
            <a:gdLst>
              <a:gd name="connsiteX0" fmla="*/ 0 w 2569580"/>
              <a:gd name="connsiteY0" fmla="*/ 937952 h 937952"/>
              <a:gd name="connsiteX1" fmla="*/ 1493134 w 2569580"/>
              <a:gd name="connsiteY1" fmla="*/ 403 h 937952"/>
              <a:gd name="connsiteX2" fmla="*/ 2569580 w 2569580"/>
              <a:gd name="connsiteY2" fmla="*/ 845354 h 937952"/>
              <a:gd name="connsiteX0" fmla="*/ 0 w 2615879"/>
              <a:gd name="connsiteY0" fmla="*/ 937555 h 937555"/>
              <a:gd name="connsiteX1" fmla="*/ 1493134 w 2615879"/>
              <a:gd name="connsiteY1" fmla="*/ 6 h 937555"/>
              <a:gd name="connsiteX2" fmla="*/ 2615879 w 2615879"/>
              <a:gd name="connsiteY2" fmla="*/ 925980 h 937555"/>
              <a:gd name="connsiteX0" fmla="*/ 0 w 2766350"/>
              <a:gd name="connsiteY0" fmla="*/ 946729 h 946729"/>
              <a:gd name="connsiteX1" fmla="*/ 1493134 w 2766350"/>
              <a:gd name="connsiteY1" fmla="*/ 9180 h 946729"/>
              <a:gd name="connsiteX2" fmla="*/ 2766350 w 2766350"/>
              <a:gd name="connsiteY2" fmla="*/ 599488 h 946729"/>
              <a:gd name="connsiteX0" fmla="*/ 0 w 3404525"/>
              <a:gd name="connsiteY0" fmla="*/ 938663 h 938663"/>
              <a:gd name="connsiteX1" fmla="*/ 1493134 w 3404525"/>
              <a:gd name="connsiteY1" fmla="*/ 1114 h 938663"/>
              <a:gd name="connsiteX2" fmla="*/ 3404525 w 3404525"/>
              <a:gd name="connsiteY2" fmla="*/ 791447 h 938663"/>
              <a:gd name="connsiteX0" fmla="*/ 0 w 3404525"/>
              <a:gd name="connsiteY0" fmla="*/ 929164 h 929164"/>
              <a:gd name="connsiteX1" fmla="*/ 2607559 w 3404525"/>
              <a:gd name="connsiteY1" fmla="*/ 1140 h 929164"/>
              <a:gd name="connsiteX2" fmla="*/ 3404525 w 3404525"/>
              <a:gd name="connsiteY2" fmla="*/ 781948 h 929164"/>
              <a:gd name="connsiteX0" fmla="*/ 0 w 3404525"/>
              <a:gd name="connsiteY0" fmla="*/ 929773 h 929773"/>
              <a:gd name="connsiteX1" fmla="*/ 2607559 w 3404525"/>
              <a:gd name="connsiteY1" fmla="*/ 1749 h 929773"/>
              <a:gd name="connsiteX2" fmla="*/ 3404525 w 3404525"/>
              <a:gd name="connsiteY2" fmla="*/ 782557 h 929773"/>
              <a:gd name="connsiteX0" fmla="*/ 0 w 3566450"/>
              <a:gd name="connsiteY0" fmla="*/ 929773 h 929773"/>
              <a:gd name="connsiteX1" fmla="*/ 2607559 w 3566450"/>
              <a:gd name="connsiteY1" fmla="*/ 1749 h 929773"/>
              <a:gd name="connsiteX2" fmla="*/ 3566450 w 3566450"/>
              <a:gd name="connsiteY2" fmla="*/ 782557 h 92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6450" h="929773">
                <a:moveTo>
                  <a:pt x="0" y="929773"/>
                </a:moveTo>
                <a:cubicBezTo>
                  <a:pt x="532435" y="468715"/>
                  <a:pt x="2013151" y="26285"/>
                  <a:pt x="2607559" y="1749"/>
                </a:cubicBezTo>
                <a:cubicBezTo>
                  <a:pt x="3201967" y="-22787"/>
                  <a:pt x="3556683" y="209490"/>
                  <a:pt x="3566450" y="78255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940630" y="3614250"/>
            <a:ext cx="852759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613633" y="2542999"/>
            <a:ext cx="3741220" cy="947415"/>
          </a:xfrm>
          <a:custGeom>
            <a:avLst/>
            <a:gdLst>
              <a:gd name="connsiteX0" fmla="*/ 2870521 w 2870521"/>
              <a:gd name="connsiteY0" fmla="*/ 754066 h 939261"/>
              <a:gd name="connsiteX1" fmla="*/ 1562582 w 2870521"/>
              <a:gd name="connsiteY1" fmla="*/ 1712 h 939261"/>
              <a:gd name="connsiteX2" fmla="*/ 0 w 2870521"/>
              <a:gd name="connsiteY2" fmla="*/ 939261 h 939261"/>
              <a:gd name="connsiteX0" fmla="*/ 2870521 w 2870521"/>
              <a:gd name="connsiteY0" fmla="*/ 877502 h 1062697"/>
              <a:gd name="connsiteX1" fmla="*/ 2019782 w 2870521"/>
              <a:gd name="connsiteY1" fmla="*/ 1323 h 1062697"/>
              <a:gd name="connsiteX2" fmla="*/ 0 w 2870521"/>
              <a:gd name="connsiteY2" fmla="*/ 1062697 h 1062697"/>
              <a:gd name="connsiteX0" fmla="*/ 2870521 w 2874844"/>
              <a:gd name="connsiteY0" fmla="*/ 877812 h 1063007"/>
              <a:gd name="connsiteX1" fmla="*/ 2019782 w 2874844"/>
              <a:gd name="connsiteY1" fmla="*/ 1633 h 1063007"/>
              <a:gd name="connsiteX2" fmla="*/ 0 w 2874844"/>
              <a:gd name="connsiteY2" fmla="*/ 1063007 h 1063007"/>
              <a:gd name="connsiteX0" fmla="*/ 3737296 w 3743394"/>
              <a:gd name="connsiteY0" fmla="*/ 876512 h 956932"/>
              <a:gd name="connsiteX1" fmla="*/ 2886557 w 3743394"/>
              <a:gd name="connsiteY1" fmla="*/ 333 h 956932"/>
              <a:gd name="connsiteX2" fmla="*/ 0 w 3743394"/>
              <a:gd name="connsiteY2" fmla="*/ 956932 h 956932"/>
              <a:gd name="connsiteX0" fmla="*/ 3737296 w 3741220"/>
              <a:gd name="connsiteY0" fmla="*/ 866995 h 947415"/>
              <a:gd name="connsiteX1" fmla="*/ 2696057 w 3741220"/>
              <a:gd name="connsiteY1" fmla="*/ 341 h 947415"/>
              <a:gd name="connsiteX2" fmla="*/ 0 w 3741220"/>
              <a:gd name="connsiteY2" fmla="*/ 947415 h 94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1220" h="947415">
                <a:moveTo>
                  <a:pt x="3737296" y="866995"/>
                </a:moveTo>
                <a:cubicBezTo>
                  <a:pt x="3789261" y="370610"/>
                  <a:pt x="3318940" y="-13062"/>
                  <a:pt x="2696057" y="341"/>
                </a:cubicBezTo>
                <a:cubicBezTo>
                  <a:pt x="2073174" y="13744"/>
                  <a:pt x="542081" y="494073"/>
                  <a:pt x="0" y="947415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0070965" y="2787830"/>
                <a:ext cx="1397690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965" y="2787830"/>
                <a:ext cx="1397690" cy="665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232670" y="2787830"/>
                <a:ext cx="148951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670" y="2787830"/>
                <a:ext cx="1489510" cy="619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876800" y="5912897"/>
                <a:ext cx="1912895" cy="664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912897"/>
                <a:ext cx="1912895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209275" y="5912897"/>
                <a:ext cx="1770420" cy="664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75" y="5912897"/>
                <a:ext cx="1770420" cy="664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985251" y="1989339"/>
                <a:ext cx="2635593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51" y="1989339"/>
                <a:ext cx="2635593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230127" y="2788762"/>
                <a:ext cx="1867242" cy="665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27" y="2788762"/>
                <a:ext cx="1867242" cy="6658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60344" y="5911166"/>
                <a:ext cx="2031325" cy="66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4" y="5911166"/>
                <a:ext cx="2031325" cy="666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451178" y="5911166"/>
                <a:ext cx="1960088" cy="66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178" y="5911166"/>
                <a:ext cx="1960088" cy="666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291357" y="2787445"/>
                <a:ext cx="1661032" cy="66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357" y="2787445"/>
                <a:ext cx="1661032" cy="6660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994474" y="1986089"/>
                <a:ext cx="149181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474" y="1986089"/>
                <a:ext cx="1491819" cy="619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8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89" grpId="0"/>
      <p:bldP spid="8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854C31-955D-49EF-B37C-A48C07A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780DC-7555-442E-8D08-005D5D977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6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44CC79-F142-4E59-AFA7-FDF14458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F1AD0-64F7-4D9A-98B3-E4F0E621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27" y="2695745"/>
            <a:ext cx="10515600" cy="41622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Collection of implementations of popular layers (or modules), e.g., </a:t>
            </a:r>
            <a:r>
              <a:rPr lang="en-US" dirty="0" err="1"/>
              <a:t>ReLU</a:t>
            </a:r>
            <a:r>
              <a:rPr lang="en-US" dirty="0"/>
              <a:t>, </a:t>
            </a:r>
            <a:r>
              <a:rPr lang="en-US" dirty="0" err="1"/>
              <a:t>Softmax</a:t>
            </a:r>
            <a:r>
              <a:rPr lang="en-US" dirty="0"/>
              <a:t>, Convolution, RNNs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Provides an easy front-end to the layers/modules</a:t>
            </a:r>
          </a:p>
          <a:p>
            <a:pPr>
              <a:lnSpc>
                <a:spcPct val="150000"/>
              </a:lnSpc>
            </a:pPr>
            <a:r>
              <a:rPr lang="en-US" dirty="0"/>
              <a:t>Handles different array libraries / hardware backends (CPUs, GPUs, …)</a:t>
            </a:r>
          </a:p>
          <a:p>
            <a:pPr>
              <a:lnSpc>
                <a:spcPct val="150000"/>
              </a:lnSpc>
            </a:pPr>
            <a:r>
              <a:rPr lang="en-US" dirty="0"/>
              <a:t>If there were an exchange format… </a:t>
            </a:r>
          </a:p>
        </p:txBody>
      </p:sp>
      <p:pic>
        <p:nvPicPr>
          <p:cNvPr id="6" name="Picture 14" descr="https://onnx.ai/assets/ms_cntk_horizontal.png">
            <a:extLst>
              <a:ext uri="{FF2B5EF4-FFF2-40B4-BE49-F238E27FC236}">
                <a16:creationId xmlns:a16="http://schemas.microsoft.com/office/drawing/2014/main" id="{DFA0BAF3-68DA-48F8-9DEC-76ECA93B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50" y="1529752"/>
            <a:ext cx="2502764" cy="7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onnx.ai/assets/og_image_caffe2.png">
            <a:extLst>
              <a:ext uri="{FF2B5EF4-FFF2-40B4-BE49-F238E27FC236}">
                <a16:creationId xmlns:a16="http://schemas.microsoft.com/office/drawing/2014/main" id="{2389BFEE-9577-48FE-B176-A27B43C5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8" y="1984347"/>
            <a:ext cx="1177736" cy="3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onnx.ai/assets/pytorch-logo-dark.png">
            <a:extLst>
              <a:ext uri="{FF2B5EF4-FFF2-40B4-BE49-F238E27FC236}">
                <a16:creationId xmlns:a16="http://schemas.microsoft.com/office/drawing/2014/main" id="{4A754E21-88FF-4C37-9BF5-41027044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51" y="1423837"/>
            <a:ext cx="1922011" cy="3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s://onnx.ai/assets/chainer_logo.png">
            <a:extLst>
              <a:ext uri="{FF2B5EF4-FFF2-40B4-BE49-F238E27FC236}">
                <a16:creationId xmlns:a16="http://schemas.microsoft.com/office/drawing/2014/main" id="{B4EE1B38-B13A-4128-83E5-DF63778F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294" y="1694499"/>
            <a:ext cx="2188315" cy="4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https://onnx.ai/assets/Tensorflow_logo.png">
            <a:extLst>
              <a:ext uri="{FF2B5EF4-FFF2-40B4-BE49-F238E27FC236}">
                <a16:creationId xmlns:a16="http://schemas.microsoft.com/office/drawing/2014/main" id="{C22F4F29-8A5C-448C-A572-51D71CA2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22" y="1338825"/>
            <a:ext cx="888735" cy="9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76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EF9132-E8D5-40D6-A9C3-0919BFD6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16" y="0"/>
            <a:ext cx="1062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88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B6D-A5DB-4D7D-8DE0-38D6F53B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pic>
        <p:nvPicPr>
          <p:cNvPr id="1026" name="Picture 2" descr="Convex Optimization book cover">
            <a:extLst>
              <a:ext uri="{FF2B5EF4-FFF2-40B4-BE49-F238E27FC236}">
                <a16:creationId xmlns:a16="http://schemas.microsoft.com/office/drawing/2014/main" id="{02FF2EFF-3515-44C1-B8A8-79BD3CAF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32861"/>
            <a:ext cx="1977667" cy="28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7E7E79-FC4E-4879-9CB6-FC92CBC4C805}"/>
              </a:ext>
            </a:extLst>
          </p:cNvPr>
          <p:cNvSpPr txBox="1"/>
          <p:nvPr/>
        </p:nvSpPr>
        <p:spPr>
          <a:xfrm>
            <a:off x="838201" y="5150960"/>
            <a:ext cx="2970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 Optimization</a:t>
            </a:r>
          </a:p>
          <a:p>
            <a:r>
              <a:rPr lang="en-GB" dirty="0"/>
              <a:t>Stephen Boyd and </a:t>
            </a:r>
            <a:r>
              <a:rPr lang="en-GB" dirty="0" err="1"/>
              <a:t>Lieven</a:t>
            </a:r>
            <a:r>
              <a:rPr lang="en-GB" dirty="0"/>
              <a:t> </a:t>
            </a:r>
            <a:r>
              <a:rPr lang="en-GB" dirty="0" err="1"/>
              <a:t>Vandenberghe</a:t>
            </a:r>
            <a:endParaRPr lang="en-GB" dirty="0"/>
          </a:p>
          <a:p>
            <a:r>
              <a:rPr lang="en-GB" dirty="0"/>
              <a:t>Cambridge University Press</a:t>
            </a:r>
            <a:endParaRPr lang="en-US" dirty="0"/>
          </a:p>
        </p:txBody>
      </p:sp>
      <p:pic>
        <p:nvPicPr>
          <p:cNvPr id="1030" name="Picture 6" descr="Information Theory, Inference and Learning Algorithms">
            <a:extLst>
              <a:ext uri="{FF2B5EF4-FFF2-40B4-BE49-F238E27FC236}">
                <a16:creationId xmlns:a16="http://schemas.microsoft.com/office/drawing/2014/main" id="{8CB05D4D-1DDD-4A4A-A94D-95FCC0B7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55" y="1932861"/>
            <a:ext cx="2155555" cy="28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4FB555-F1E8-4841-8FD7-BBE3757FA668}"/>
              </a:ext>
            </a:extLst>
          </p:cNvPr>
          <p:cNvSpPr/>
          <p:nvPr/>
        </p:nvSpPr>
        <p:spPr>
          <a:xfrm>
            <a:off x="4548155" y="5150960"/>
            <a:ext cx="3009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Information Theory, Inference and Learning Algorithms</a:t>
            </a:r>
          </a:p>
          <a:p>
            <a:r>
              <a:rPr lang="en-GB" dirty="0"/>
              <a:t>David J. C. MacKay</a:t>
            </a:r>
          </a:p>
          <a:p>
            <a:r>
              <a:rPr lang="en-GB" dirty="0"/>
              <a:t>2003</a:t>
            </a:r>
          </a:p>
        </p:txBody>
      </p:sp>
      <p:pic>
        <p:nvPicPr>
          <p:cNvPr id="1032" name="Picture 8" descr="Cover for &#10;&#10;Neural Networks for Pattern Recognition&#10;&#10;&#10;&#10;&#10;&#10;&#10;">
            <a:extLst>
              <a:ext uri="{FF2B5EF4-FFF2-40B4-BE49-F238E27FC236}">
                <a16:creationId xmlns:a16="http://schemas.microsoft.com/office/drawing/2014/main" id="{B22C40F8-266D-4ACE-B755-09B7AD5E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841" y="1932861"/>
            <a:ext cx="1884115" cy="28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BE65C3-7DD4-4ED3-8D6B-35C53BC26718}"/>
              </a:ext>
            </a:extLst>
          </p:cNvPr>
          <p:cNvSpPr/>
          <p:nvPr/>
        </p:nvSpPr>
        <p:spPr>
          <a:xfrm>
            <a:off x="8296841" y="5154635"/>
            <a:ext cx="2712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Neural Networks for Pattern Recognition</a:t>
            </a:r>
          </a:p>
          <a:p>
            <a:r>
              <a:rPr lang="en-GB" dirty="0"/>
              <a:t>Christopher M. Bishop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417937" cy="24269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goal of ML is to </a:t>
            </a:r>
            <a:r>
              <a:rPr lang="en-US" dirty="0">
                <a:solidFill>
                  <a:schemeClr val="accent1"/>
                </a:solidFill>
              </a:rPr>
              <a:t>learn from data                       --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--&gt;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Technically, combines </a:t>
            </a:r>
            <a:r>
              <a:rPr lang="en-US" dirty="0">
                <a:solidFill>
                  <a:schemeClr val="accent1"/>
                </a:solidFill>
              </a:rPr>
              <a:t>statistics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 computational tools (</a:t>
            </a:r>
            <a:r>
              <a:rPr lang="en-US" dirty="0">
                <a:solidFill>
                  <a:schemeClr val="accent1"/>
                </a:solidFill>
              </a:rPr>
              <a:t>optimization</a:t>
            </a:r>
            <a:r>
              <a:rPr lang="en-US" dirty="0"/>
              <a:t>)</a:t>
            </a:r>
          </a:p>
          <a:p>
            <a:r>
              <a:rPr lang="en-US" dirty="0"/>
              <a:t>Example (supervised learning) tasks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baby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0" y="1157967"/>
            <a:ext cx="2441617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781514" y="4939345"/>
            <a:ext cx="494581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50457" y="4704816"/>
            <a:ext cx="226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“How are you?”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0217" y="4704817"/>
            <a:ext cx="24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geht’s</a:t>
            </a:r>
            <a:r>
              <a:rPr lang="en-US" sz="2400" dirty="0"/>
              <a:t> </a:t>
            </a:r>
            <a:r>
              <a:rPr lang="en-US" sz="2400" dirty="0" err="1"/>
              <a:t>dir</a:t>
            </a:r>
            <a:r>
              <a:rPr lang="en-US" sz="2400" dirty="0"/>
              <a:t>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080AD-CCB5-4783-9629-39EDEEC1B098}"/>
              </a:ext>
            </a:extLst>
          </p:cNvPr>
          <p:cNvSpPr/>
          <p:nvPr/>
        </p:nvSpPr>
        <p:spPr>
          <a:xfrm>
            <a:off x="3867892" y="5761016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Machine translation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1A90-9B57-41EE-B941-4EAB04762374}"/>
              </a:ext>
            </a:extLst>
          </p:cNvPr>
          <p:cNvSpPr/>
          <p:nvPr/>
        </p:nvSpPr>
        <p:spPr>
          <a:xfrm>
            <a:off x="4354141" y="4363009"/>
            <a:ext cx="1741859" cy="11526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Model</a:t>
            </a:r>
            <a:endParaRPr lang="en-US" sz="2800" b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89880D-2D7C-4B44-BEEE-FD511B200113}"/>
              </a:ext>
            </a:extLst>
          </p:cNvPr>
          <p:cNvCxnSpPr>
            <a:cxnSpLocks/>
          </p:cNvCxnSpPr>
          <p:nvPr/>
        </p:nvCxnSpPr>
        <p:spPr>
          <a:xfrm>
            <a:off x="6156653" y="4939345"/>
            <a:ext cx="51758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27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A71F-1876-47D3-8CC1-6A3668A2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7231E-935E-4C65-A8A9-A9EF5B32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447206" cy="49512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Training a network consists of</a:t>
            </a:r>
          </a:p>
          <a:p>
            <a:pPr lvl="1">
              <a:lnSpc>
                <a:spcPct val="170000"/>
              </a:lnSpc>
            </a:pPr>
            <a:r>
              <a:rPr lang="en-US" sz="2400" i="1" dirty="0">
                <a:solidFill>
                  <a:schemeClr val="accent1"/>
                </a:solidFill>
              </a:rPr>
              <a:t>Forward propagation</a:t>
            </a:r>
            <a:r>
              <a:rPr lang="en-US" sz="2400" dirty="0"/>
              <a:t>: computing the loss</a:t>
            </a:r>
          </a:p>
          <a:p>
            <a:pPr lvl="1">
              <a:lnSpc>
                <a:spcPct val="170000"/>
              </a:lnSpc>
            </a:pPr>
            <a:r>
              <a:rPr lang="en-US" sz="2400" i="1" dirty="0">
                <a:solidFill>
                  <a:schemeClr val="accent1"/>
                </a:solidFill>
              </a:rPr>
              <a:t>Backward propagation</a:t>
            </a:r>
            <a:r>
              <a:rPr lang="en-US" sz="2400" dirty="0"/>
              <a:t>: computing the gradient</a:t>
            </a:r>
          </a:p>
          <a:p>
            <a:pPr lvl="1">
              <a:lnSpc>
                <a:spcPct val="170000"/>
              </a:lnSpc>
            </a:pPr>
            <a:r>
              <a:rPr lang="en-US" sz="2400" i="1" dirty="0">
                <a:solidFill>
                  <a:schemeClr val="accent1"/>
                </a:solidFill>
              </a:rPr>
              <a:t>Parameter update</a:t>
            </a:r>
            <a:r>
              <a:rPr lang="en-US" sz="2400" dirty="0"/>
              <a:t>: move in the direction of the computed </a:t>
            </a:r>
            <a:r>
              <a:rPr lang="en-US" sz="2400" i="1" dirty="0"/>
              <a:t>stochastic</a:t>
            </a:r>
            <a:r>
              <a:rPr lang="en-US" sz="2400" dirty="0"/>
              <a:t> gradient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Fairly standard set of building blocks are used to build complex models</a:t>
            </a:r>
          </a:p>
          <a:p>
            <a:pPr lvl="1">
              <a:lnSpc>
                <a:spcPct val="170000"/>
              </a:lnSpc>
            </a:pPr>
            <a:r>
              <a:rPr lang="en-US" sz="2400" dirty="0"/>
              <a:t>Linear, </a:t>
            </a:r>
            <a:r>
              <a:rPr lang="en-US" sz="2400" dirty="0" err="1"/>
              <a:t>ReLU</a:t>
            </a:r>
            <a:r>
              <a:rPr lang="en-US" sz="2400" dirty="0"/>
              <a:t>, </a:t>
            </a:r>
            <a:r>
              <a:rPr lang="en-US" sz="2400" dirty="0" err="1"/>
              <a:t>Softmax</a:t>
            </a:r>
            <a:r>
              <a:rPr lang="en-US" sz="2400" dirty="0"/>
              <a:t>, Tanh, …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Advanced topics</a:t>
            </a:r>
          </a:p>
          <a:p>
            <a:pPr lvl="1">
              <a:lnSpc>
                <a:spcPct val="170000"/>
              </a:lnSpc>
            </a:pPr>
            <a:r>
              <a:rPr lang="en-US" sz="2400" dirty="0"/>
              <a:t>How to prevent overfitting</a:t>
            </a:r>
          </a:p>
          <a:p>
            <a:pPr lvl="1">
              <a:lnSpc>
                <a:spcPct val="170000"/>
              </a:lnSpc>
            </a:pPr>
            <a:r>
              <a:rPr lang="en-US" sz="2400" dirty="0"/>
              <a:t>How to scale neural network training to multiple machines / devices</a:t>
            </a:r>
          </a:p>
          <a:p>
            <a:pPr lvl="1">
              <a:lnSpc>
                <a:spcPct val="17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4584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0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EE43-4A87-4004-807C-187BC5A9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Minibatch size and convergence speed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7EA739-5F60-4FBF-A7B9-CEAD76519A6E}"/>
              </a:ext>
            </a:extLst>
          </p:cNvPr>
          <p:cNvCxnSpPr>
            <a:cxnSpLocks/>
          </p:cNvCxnSpPr>
          <p:nvPr/>
        </p:nvCxnSpPr>
        <p:spPr>
          <a:xfrm>
            <a:off x="939972" y="1925294"/>
            <a:ext cx="822758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E49056-73A4-4171-841A-8C9B088B5AF9}"/>
              </a:ext>
            </a:extLst>
          </p:cNvPr>
          <p:cNvSpPr txBox="1"/>
          <p:nvPr/>
        </p:nvSpPr>
        <p:spPr>
          <a:xfrm>
            <a:off x="3517216" y="1488494"/>
            <a:ext cx="354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pass over the dataset (1 epoch)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D4FBBE0-D797-46F4-90FC-97B524EF37A1}"/>
              </a:ext>
            </a:extLst>
          </p:cNvPr>
          <p:cNvGrpSpPr/>
          <p:nvPr/>
        </p:nvGrpSpPr>
        <p:grpSpPr>
          <a:xfrm>
            <a:off x="939972" y="3022035"/>
            <a:ext cx="8250448" cy="685911"/>
            <a:chOff x="1435395" y="3194572"/>
            <a:chExt cx="8250448" cy="68591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7DC440B-A4C6-477F-BB65-39581F5C0DE1}"/>
                </a:ext>
              </a:extLst>
            </p:cNvPr>
            <p:cNvCxnSpPr>
              <a:cxnSpLocks/>
            </p:cNvCxnSpPr>
            <p:nvPr/>
          </p:nvCxnSpPr>
          <p:spPr>
            <a:xfrm>
              <a:off x="1435395" y="3583598"/>
              <a:ext cx="82275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9FF41C-BE9C-4023-B6D1-3494AE38D1EA}"/>
                </a:ext>
              </a:extLst>
            </p:cNvPr>
            <p:cNvSpPr/>
            <p:nvPr/>
          </p:nvSpPr>
          <p:spPr>
            <a:xfrm>
              <a:off x="9640124" y="3330608"/>
              <a:ext cx="45719" cy="5498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0" i="1">
                <a:latin typeface="Cambria Math" panose="020405030504060302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0C4B07-BC10-49C6-80F7-171177420DBC}"/>
                </a:ext>
              </a:extLst>
            </p:cNvPr>
            <p:cNvSpPr txBox="1"/>
            <p:nvPr/>
          </p:nvSpPr>
          <p:spPr>
            <a:xfrm>
              <a:off x="3792258" y="3194572"/>
              <a:ext cx="2964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Full-batch gradient descent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C64693D-AC82-453D-8EBB-BF6C8F27A174}"/>
              </a:ext>
            </a:extLst>
          </p:cNvPr>
          <p:cNvGrpSpPr/>
          <p:nvPr/>
        </p:nvGrpSpPr>
        <p:grpSpPr>
          <a:xfrm>
            <a:off x="939972" y="4192221"/>
            <a:ext cx="8250447" cy="992946"/>
            <a:chOff x="1435395" y="3917649"/>
            <a:chExt cx="8250447" cy="99294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D988713-6CE5-46EC-BBE7-A5D650E8EF83}"/>
                </a:ext>
              </a:extLst>
            </p:cNvPr>
            <p:cNvCxnSpPr>
              <a:cxnSpLocks/>
            </p:cNvCxnSpPr>
            <p:nvPr/>
          </p:nvCxnSpPr>
          <p:spPr>
            <a:xfrm>
              <a:off x="1435395" y="4635658"/>
              <a:ext cx="17773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6E2028-7352-440F-9680-5F1FF4036EE5}"/>
                </a:ext>
              </a:extLst>
            </p:cNvPr>
            <p:cNvSpPr/>
            <p:nvPr/>
          </p:nvSpPr>
          <p:spPr>
            <a:xfrm>
              <a:off x="3212757" y="4360720"/>
              <a:ext cx="45719" cy="5498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0C9F855-24FD-4730-9D69-5268BCC3D684}"/>
                </a:ext>
              </a:extLst>
            </p:cNvPr>
            <p:cNvCxnSpPr>
              <a:cxnSpLocks/>
            </p:cNvCxnSpPr>
            <p:nvPr/>
          </p:nvCxnSpPr>
          <p:spPr>
            <a:xfrm>
              <a:off x="3258476" y="4635658"/>
              <a:ext cx="2030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852BDF-CC83-4398-A279-BD6B3733A1D5}"/>
                </a:ext>
              </a:extLst>
            </p:cNvPr>
            <p:cNvSpPr/>
            <p:nvPr/>
          </p:nvSpPr>
          <p:spPr>
            <a:xfrm>
              <a:off x="5288692" y="4355187"/>
              <a:ext cx="45719" cy="5498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D65152-D1DC-40CE-8FAD-8688C8D18BA3}"/>
                </a:ext>
              </a:extLst>
            </p:cNvPr>
            <p:cNvCxnSpPr>
              <a:cxnSpLocks/>
            </p:cNvCxnSpPr>
            <p:nvPr/>
          </p:nvCxnSpPr>
          <p:spPr>
            <a:xfrm>
              <a:off x="5334411" y="4630125"/>
              <a:ext cx="20137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B4909A-F672-4365-98BD-594A36FB7840}"/>
                </a:ext>
              </a:extLst>
            </p:cNvPr>
            <p:cNvSpPr/>
            <p:nvPr/>
          </p:nvSpPr>
          <p:spPr>
            <a:xfrm>
              <a:off x="7348151" y="4355187"/>
              <a:ext cx="45719" cy="5498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1ADBF23-65E3-4E4E-8D2A-6EB57EF025BF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27" y="4630125"/>
              <a:ext cx="22322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DDC83D-095A-4402-A35B-CAEFD43BC3B1}"/>
                </a:ext>
              </a:extLst>
            </p:cNvPr>
            <p:cNvSpPr/>
            <p:nvPr/>
          </p:nvSpPr>
          <p:spPr>
            <a:xfrm>
              <a:off x="9640123" y="4355187"/>
              <a:ext cx="45719" cy="5498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0" i="1">
                <a:latin typeface="Cambria Math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6CE8C1-9BAD-4E4C-9C71-8A28113483F2}"/>
                </a:ext>
              </a:extLst>
            </p:cNvPr>
            <p:cNvSpPr txBox="1"/>
            <p:nvPr/>
          </p:nvSpPr>
          <p:spPr>
            <a:xfrm>
              <a:off x="3469157" y="3917649"/>
              <a:ext cx="3610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Large-minibatch gradient descent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49A323E-2553-487D-AC5C-80F460C3C831}"/>
              </a:ext>
            </a:extLst>
          </p:cNvPr>
          <p:cNvGrpSpPr/>
          <p:nvPr/>
        </p:nvGrpSpPr>
        <p:grpSpPr>
          <a:xfrm>
            <a:off x="939972" y="5748776"/>
            <a:ext cx="8214490" cy="901034"/>
            <a:chOff x="1435395" y="5007471"/>
            <a:chExt cx="8214490" cy="90103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0F69394-FA26-4033-A91A-2ED5D0566963}"/>
                </a:ext>
              </a:extLst>
            </p:cNvPr>
            <p:cNvGrpSpPr/>
            <p:nvPr/>
          </p:nvGrpSpPr>
          <p:grpSpPr>
            <a:xfrm>
              <a:off x="1435395" y="5349261"/>
              <a:ext cx="678021" cy="549875"/>
              <a:chOff x="1435395" y="5349261"/>
              <a:chExt cx="678021" cy="549875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4220320-40CC-4EEB-B6CD-483902596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404BF9F-2856-40CF-8FB0-0BE96EFEF103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DB1B078-B733-4F08-8A72-D0706E5C0386}"/>
                </a:ext>
              </a:extLst>
            </p:cNvPr>
            <p:cNvGrpSpPr/>
            <p:nvPr/>
          </p:nvGrpSpPr>
          <p:grpSpPr>
            <a:xfrm>
              <a:off x="2119136" y="5349261"/>
              <a:ext cx="678021" cy="549875"/>
              <a:chOff x="1435395" y="5349261"/>
              <a:chExt cx="678021" cy="549875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DD589EA1-4270-4398-B2B1-038C4D49D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A22450A-BDEC-4743-A36C-F9655F40B6F9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9B37D1A-E8BB-4945-967C-3982E96117EF}"/>
                </a:ext>
              </a:extLst>
            </p:cNvPr>
            <p:cNvGrpSpPr/>
            <p:nvPr/>
          </p:nvGrpSpPr>
          <p:grpSpPr>
            <a:xfrm>
              <a:off x="2850961" y="5349261"/>
              <a:ext cx="678021" cy="549875"/>
              <a:chOff x="1435395" y="5349261"/>
              <a:chExt cx="678021" cy="549875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B2421FA-85A0-4F3C-B751-CEA144880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E2A9BDA-B96B-4C4F-8636-D31357A8AF26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9BA9740-310F-40DF-9F7B-EEB36DF89792}"/>
                </a:ext>
              </a:extLst>
            </p:cNvPr>
            <p:cNvGrpSpPr/>
            <p:nvPr/>
          </p:nvGrpSpPr>
          <p:grpSpPr>
            <a:xfrm>
              <a:off x="3528982" y="5358630"/>
              <a:ext cx="678021" cy="549875"/>
              <a:chOff x="1435395" y="5349261"/>
              <a:chExt cx="678021" cy="549875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0FD6CFA-A8BB-42EA-8927-3F4BA5EB6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7EFDB0D-A7D1-4574-8F50-734AA999FA0C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F8C3A65-AFF5-4419-9DBE-40FBEB26FA05}"/>
                </a:ext>
              </a:extLst>
            </p:cNvPr>
            <p:cNvGrpSpPr/>
            <p:nvPr/>
          </p:nvGrpSpPr>
          <p:grpSpPr>
            <a:xfrm>
              <a:off x="4207003" y="5358630"/>
              <a:ext cx="678021" cy="549875"/>
              <a:chOff x="1435395" y="5349261"/>
              <a:chExt cx="678021" cy="549875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337F404-7056-4ED8-8CEC-27C70FAE1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A375070-EC35-473F-8A7D-E97A2653A17D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66D6675-F3E5-4E31-A85A-B0954B1204E1}"/>
                </a:ext>
              </a:extLst>
            </p:cNvPr>
            <p:cNvGrpSpPr/>
            <p:nvPr/>
          </p:nvGrpSpPr>
          <p:grpSpPr>
            <a:xfrm>
              <a:off x="4885024" y="5358630"/>
              <a:ext cx="678021" cy="549875"/>
              <a:chOff x="1435395" y="5349261"/>
              <a:chExt cx="678021" cy="549875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C42A2491-B031-480B-B986-03A7665C9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4442B4-4E4C-429D-8DA6-C8FF91B90876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C84295-8379-47CC-BA63-0A577ECA5BF5}"/>
                </a:ext>
              </a:extLst>
            </p:cNvPr>
            <p:cNvGrpSpPr/>
            <p:nvPr/>
          </p:nvGrpSpPr>
          <p:grpSpPr>
            <a:xfrm>
              <a:off x="5563045" y="5358630"/>
              <a:ext cx="678021" cy="549875"/>
              <a:chOff x="1435395" y="5349261"/>
              <a:chExt cx="678021" cy="549875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8A46C5F6-CA11-4DFE-8351-F58E11ADF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62420AA-2749-4069-B28E-CD787D860BD3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91A5A0C-AD24-4393-A286-C3E7BD3CC0B8}"/>
                </a:ext>
              </a:extLst>
            </p:cNvPr>
            <p:cNvGrpSpPr/>
            <p:nvPr/>
          </p:nvGrpSpPr>
          <p:grpSpPr>
            <a:xfrm>
              <a:off x="6241066" y="5356385"/>
              <a:ext cx="678021" cy="549875"/>
              <a:chOff x="1435395" y="5349261"/>
              <a:chExt cx="678021" cy="549875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BA3A05D8-4852-4D15-8458-CF19B093C2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D044A22-9A2A-49D8-BE1D-47C5E54C63D0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A218217-97B1-43F7-A961-1ACA337ECC41}"/>
                </a:ext>
              </a:extLst>
            </p:cNvPr>
            <p:cNvGrpSpPr/>
            <p:nvPr/>
          </p:nvGrpSpPr>
          <p:grpSpPr>
            <a:xfrm>
              <a:off x="6927172" y="5356385"/>
              <a:ext cx="678021" cy="549875"/>
              <a:chOff x="1435395" y="5349261"/>
              <a:chExt cx="678021" cy="549875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EF35E0E2-E525-4FD2-B037-DA1F70A9F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2BF3078-EFE1-4691-B2C3-1ED1719E82D6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5584BB7-6620-4725-89BF-2F44986C357D}"/>
                </a:ext>
              </a:extLst>
            </p:cNvPr>
            <p:cNvGrpSpPr/>
            <p:nvPr/>
          </p:nvGrpSpPr>
          <p:grpSpPr>
            <a:xfrm>
              <a:off x="7610913" y="5356384"/>
              <a:ext cx="678021" cy="549875"/>
              <a:chOff x="1435395" y="5349261"/>
              <a:chExt cx="678021" cy="549875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200B1B20-7454-4288-B699-2B27AB529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3524D49-8AC6-4AA0-ABEC-54BFA7346810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A6BC0AA-1992-4FC1-89A0-0039BE831E03}"/>
                </a:ext>
              </a:extLst>
            </p:cNvPr>
            <p:cNvGrpSpPr/>
            <p:nvPr/>
          </p:nvGrpSpPr>
          <p:grpSpPr>
            <a:xfrm>
              <a:off x="8295991" y="5351895"/>
              <a:ext cx="678021" cy="549875"/>
              <a:chOff x="1435395" y="5349261"/>
              <a:chExt cx="678021" cy="549875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9F63B14-1A20-41D3-8949-C5D199633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4A98B66-8AF7-47D6-92C9-5656C588F268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243EB29-01D6-4C9A-97BA-05F4A69ABFF7}"/>
                </a:ext>
              </a:extLst>
            </p:cNvPr>
            <p:cNvGrpSpPr/>
            <p:nvPr/>
          </p:nvGrpSpPr>
          <p:grpSpPr>
            <a:xfrm>
              <a:off x="8971864" y="5356383"/>
              <a:ext cx="678021" cy="549875"/>
              <a:chOff x="1435395" y="5349261"/>
              <a:chExt cx="678021" cy="549875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793311ED-DA78-4568-9A60-F07AA76DB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395" y="5624199"/>
                <a:ext cx="6323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5538FFC-2CA4-41BB-9E95-D1E782E1E6C6}"/>
                  </a:ext>
                </a:extLst>
              </p:cNvPr>
              <p:cNvSpPr/>
              <p:nvPr/>
            </p:nvSpPr>
            <p:spPr>
              <a:xfrm>
                <a:off x="2067697" y="5349261"/>
                <a:ext cx="45719" cy="54987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FF8346-58EB-43E4-86B2-7FE22722B713}"/>
                </a:ext>
              </a:extLst>
            </p:cNvPr>
            <p:cNvSpPr txBox="1"/>
            <p:nvPr/>
          </p:nvSpPr>
          <p:spPr>
            <a:xfrm>
              <a:off x="3473261" y="5007471"/>
              <a:ext cx="3602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Small-minibatch gradient descent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CCED825-9398-4D7F-A79E-EC44D98008BD}"/>
              </a:ext>
            </a:extLst>
          </p:cNvPr>
          <p:cNvGrpSpPr/>
          <p:nvPr/>
        </p:nvGrpSpPr>
        <p:grpSpPr>
          <a:xfrm>
            <a:off x="10356489" y="2702011"/>
            <a:ext cx="1530711" cy="4234538"/>
            <a:chOff x="10356489" y="2702011"/>
            <a:chExt cx="1530711" cy="423453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0DE490A-CC97-4EBA-82FD-03001869DEB5}"/>
                </a:ext>
              </a:extLst>
            </p:cNvPr>
            <p:cNvGrpSpPr/>
            <p:nvPr/>
          </p:nvGrpSpPr>
          <p:grpSpPr>
            <a:xfrm>
              <a:off x="10356489" y="2702011"/>
              <a:ext cx="1530711" cy="1375267"/>
              <a:chOff x="10356489" y="2702011"/>
              <a:chExt cx="1530711" cy="1375267"/>
            </a:xfrm>
          </p:grpSpPr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155DE089-0985-4706-992E-9C577A3115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9308" y="3737891"/>
                <a:ext cx="117789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F2998A6E-4D7E-4F61-A5FA-D011B327F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9308" y="2702011"/>
                <a:ext cx="0" cy="10358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8D29125-3335-41DC-9007-DDF0F1936D15}"/>
                  </a:ext>
                </a:extLst>
              </p:cNvPr>
              <p:cNvSpPr txBox="1"/>
              <p:nvPr/>
            </p:nvSpPr>
            <p:spPr>
              <a:xfrm>
                <a:off x="10725821" y="3707946"/>
                <a:ext cx="1144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#samples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42DF8CC-DF05-4D97-99AB-36006E1BD3D9}"/>
                  </a:ext>
                </a:extLst>
              </p:cNvPr>
              <p:cNvSpPr txBox="1"/>
              <p:nvPr/>
            </p:nvSpPr>
            <p:spPr>
              <a:xfrm rot="16200000">
                <a:off x="10204268" y="3169656"/>
                <a:ext cx="673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Error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BF38A8CE-1EC6-4071-94AF-3A2C1D7B13F5}"/>
                  </a:ext>
                </a:extLst>
              </p:cNvPr>
              <p:cNvSpPr/>
              <p:nvPr/>
            </p:nvSpPr>
            <p:spPr>
              <a:xfrm>
                <a:off x="11636920" y="3147562"/>
                <a:ext cx="136899" cy="1369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60C9ED7-303E-48A2-8C3D-D3C10EB76D91}"/>
                </a:ext>
              </a:extLst>
            </p:cNvPr>
            <p:cNvGrpSpPr/>
            <p:nvPr/>
          </p:nvGrpSpPr>
          <p:grpSpPr>
            <a:xfrm>
              <a:off x="10356489" y="4240397"/>
              <a:ext cx="1530711" cy="1375267"/>
              <a:chOff x="10356489" y="4240397"/>
              <a:chExt cx="1530711" cy="1375267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0B85734C-EB17-4F86-A9AD-6F1F118F1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9308" y="5276277"/>
                <a:ext cx="117789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8E195734-AA7A-48E6-B0CD-C6EA6E8E60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9308" y="4240397"/>
                <a:ext cx="0" cy="10358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EB2985A-B75C-424A-87A5-062BEB93E2CB}"/>
                  </a:ext>
                </a:extLst>
              </p:cNvPr>
              <p:cNvSpPr txBox="1"/>
              <p:nvPr/>
            </p:nvSpPr>
            <p:spPr>
              <a:xfrm>
                <a:off x="10725821" y="5246332"/>
                <a:ext cx="1144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#samples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8AADD0F-62C0-4CFF-9B66-CE437E94E5BE}"/>
                  </a:ext>
                </a:extLst>
              </p:cNvPr>
              <p:cNvSpPr txBox="1"/>
              <p:nvPr/>
            </p:nvSpPr>
            <p:spPr>
              <a:xfrm rot="16200000">
                <a:off x="10204268" y="4708042"/>
                <a:ext cx="673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Error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6C9B649-A3C8-4471-9301-200FC2032125}"/>
                  </a:ext>
                </a:extLst>
              </p:cNvPr>
              <p:cNvSpPr/>
              <p:nvPr/>
            </p:nvSpPr>
            <p:spPr>
              <a:xfrm>
                <a:off x="10849233" y="4370040"/>
                <a:ext cx="136899" cy="1369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B42AA25-B862-4D98-9F71-80D8819933B2}"/>
                  </a:ext>
                </a:extLst>
              </p:cNvPr>
              <p:cNvSpPr/>
              <p:nvPr/>
            </p:nvSpPr>
            <p:spPr>
              <a:xfrm>
                <a:off x="11062128" y="4668184"/>
                <a:ext cx="136899" cy="1369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94BEE7A-858C-434E-8386-524097175054}"/>
                  </a:ext>
                </a:extLst>
              </p:cNvPr>
              <p:cNvSpPr/>
              <p:nvPr/>
            </p:nvSpPr>
            <p:spPr>
              <a:xfrm>
                <a:off x="11361017" y="4799991"/>
                <a:ext cx="136899" cy="1369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72CC5E3-34A9-4325-B872-AD5B5575977A}"/>
                  </a:ext>
                </a:extLst>
              </p:cNvPr>
              <p:cNvSpPr/>
              <p:nvPr/>
            </p:nvSpPr>
            <p:spPr>
              <a:xfrm>
                <a:off x="11636921" y="4922980"/>
                <a:ext cx="136899" cy="1369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7F4B077-D0F7-4888-80E8-A8E27062619D}"/>
                </a:ext>
              </a:extLst>
            </p:cNvPr>
            <p:cNvGrpSpPr/>
            <p:nvPr/>
          </p:nvGrpSpPr>
          <p:grpSpPr>
            <a:xfrm>
              <a:off x="10356489" y="5561282"/>
              <a:ext cx="1530711" cy="1375267"/>
              <a:chOff x="10356489" y="5561282"/>
              <a:chExt cx="1530711" cy="1375267"/>
            </a:xfrm>
          </p:grpSpPr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67D4F739-C412-439D-B541-3954FB994B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9308" y="6597162"/>
                <a:ext cx="117789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12A1EAA-4646-443C-8166-B6B2A9620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9308" y="5561282"/>
                <a:ext cx="0" cy="10358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00E1275-BA19-471D-AA10-A9BA345778D3}"/>
                  </a:ext>
                </a:extLst>
              </p:cNvPr>
              <p:cNvSpPr txBox="1"/>
              <p:nvPr/>
            </p:nvSpPr>
            <p:spPr>
              <a:xfrm>
                <a:off x="10725821" y="6567217"/>
                <a:ext cx="1144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#samples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0839BC8-4B2C-464D-AFD8-68430B3ECF5E}"/>
                  </a:ext>
                </a:extLst>
              </p:cNvPr>
              <p:cNvSpPr txBox="1"/>
              <p:nvPr/>
            </p:nvSpPr>
            <p:spPr>
              <a:xfrm rot="16200000">
                <a:off x="10204268" y="6028927"/>
                <a:ext cx="673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Error</a:t>
                </a: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95B156B-6119-4671-965F-6F03EEA6EAC2}"/>
                  </a:ext>
                </a:extLst>
              </p:cNvPr>
              <p:cNvSpPr/>
              <p:nvPr/>
            </p:nvSpPr>
            <p:spPr>
              <a:xfrm>
                <a:off x="10772105" y="5632401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DCA0A67-9AB8-4DB5-8913-DFB6885F6103}"/>
                  </a:ext>
                </a:extLst>
              </p:cNvPr>
              <p:cNvSpPr/>
              <p:nvPr/>
            </p:nvSpPr>
            <p:spPr>
              <a:xfrm>
                <a:off x="10929205" y="6005744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A122F70-FF91-405C-9A7A-AE99925118E5}"/>
                  </a:ext>
                </a:extLst>
              </p:cNvPr>
              <p:cNvSpPr/>
              <p:nvPr/>
            </p:nvSpPr>
            <p:spPr>
              <a:xfrm>
                <a:off x="11086305" y="5937294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61DE331-A56A-4CDA-8359-33B7DAA7BA71}"/>
                  </a:ext>
                </a:extLst>
              </p:cNvPr>
              <p:cNvSpPr/>
              <p:nvPr/>
            </p:nvSpPr>
            <p:spPr>
              <a:xfrm>
                <a:off x="11243405" y="6142644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4DDAA39-F598-44E2-89E3-25EB8A7C622F}"/>
                  </a:ext>
                </a:extLst>
              </p:cNvPr>
              <p:cNvSpPr/>
              <p:nvPr/>
            </p:nvSpPr>
            <p:spPr>
              <a:xfrm>
                <a:off x="11397365" y="6139861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7A98E55-550D-4531-99D6-87487A6676F5}"/>
                  </a:ext>
                </a:extLst>
              </p:cNvPr>
              <p:cNvSpPr/>
              <p:nvPr/>
            </p:nvSpPr>
            <p:spPr>
              <a:xfrm>
                <a:off x="11479055" y="6252256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A0E4B621-00D0-42D3-9B17-FFE73C887DCB}"/>
                  </a:ext>
                </a:extLst>
              </p:cNvPr>
              <p:cNvSpPr/>
              <p:nvPr/>
            </p:nvSpPr>
            <p:spPr>
              <a:xfrm>
                <a:off x="11557605" y="6329074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A8EA5876-6199-4BDE-80CA-BBD9FB9453DE}"/>
                  </a:ext>
                </a:extLst>
              </p:cNvPr>
              <p:cNvSpPr/>
              <p:nvPr/>
            </p:nvSpPr>
            <p:spPr>
              <a:xfrm>
                <a:off x="11636151" y="6402431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19E8DB0-C5F0-4ED2-9C57-583873296F14}"/>
                  </a:ext>
                </a:extLst>
              </p:cNvPr>
              <p:cNvSpPr/>
              <p:nvPr/>
            </p:nvSpPr>
            <p:spPr>
              <a:xfrm>
                <a:off x="10850655" y="5792317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B1CCB9F-4F53-4B86-B416-9321216AE2DE}"/>
                  </a:ext>
                </a:extLst>
              </p:cNvPr>
              <p:cNvSpPr/>
              <p:nvPr/>
            </p:nvSpPr>
            <p:spPr>
              <a:xfrm>
                <a:off x="11007755" y="6026453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09232E5-6D3A-4C73-B8C0-52BAB47C1BBA}"/>
                  </a:ext>
                </a:extLst>
              </p:cNvPr>
              <p:cNvSpPr/>
              <p:nvPr/>
            </p:nvSpPr>
            <p:spPr>
              <a:xfrm>
                <a:off x="11164855" y="6178853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2733B7F-83D1-4B8F-98FA-5160927B3BBE}"/>
                  </a:ext>
                </a:extLst>
              </p:cNvPr>
              <p:cNvSpPr/>
              <p:nvPr/>
            </p:nvSpPr>
            <p:spPr>
              <a:xfrm>
                <a:off x="11321955" y="6331253"/>
                <a:ext cx="89158" cy="891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283501-3566-4008-B87B-38AD0714275C}"/>
              </a:ext>
            </a:extLst>
          </p:cNvPr>
          <p:cNvGrpSpPr/>
          <p:nvPr/>
        </p:nvGrpSpPr>
        <p:grpSpPr>
          <a:xfrm>
            <a:off x="10495436" y="1637905"/>
            <a:ext cx="1391764" cy="646331"/>
            <a:chOff x="10495436" y="1637905"/>
            <a:chExt cx="1391764" cy="646331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A4B45B4-314C-470E-8086-0602CA55A7EE}"/>
                </a:ext>
              </a:extLst>
            </p:cNvPr>
            <p:cNvSpPr/>
            <p:nvPr/>
          </p:nvSpPr>
          <p:spPr>
            <a:xfrm>
              <a:off x="10495436" y="1690345"/>
              <a:ext cx="45719" cy="5498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0" i="1">
                <a:latin typeface="Cambria Math" panose="020405030504060302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4638BA-B0B1-4F57-9807-9C5CFDA33330}"/>
                </a:ext>
              </a:extLst>
            </p:cNvPr>
            <p:cNvSpPr txBox="1"/>
            <p:nvPr/>
          </p:nvSpPr>
          <p:spPr>
            <a:xfrm>
              <a:off x="10562492" y="1637905"/>
              <a:ext cx="1324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Parameter 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9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minibatch</a:t>
            </a:r>
            <a:r>
              <a:rPr lang="en-US" dirty="0"/>
              <a:t> size </a:t>
            </a:r>
            <a:r>
              <a:rPr lang="en-US" i="1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856174"/>
            <a:ext cx="9525000" cy="491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02315" y="1359756"/>
                <a:ext cx="5251694" cy="496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Learning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scaled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=0.025⋅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315" y="1359756"/>
                <a:ext cx="5251694" cy="496418"/>
              </a:xfrm>
              <a:prstGeom prst="rect">
                <a:avLst/>
              </a:prstGeom>
              <a:blipFill>
                <a:blip r:embed="rId3"/>
                <a:stretch>
                  <a:fillRect l="-1858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05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91226" cy="1325563"/>
          </a:xfrm>
        </p:spPr>
        <p:txBody>
          <a:bodyPr/>
          <a:lstStyle/>
          <a:p>
            <a:r>
              <a:rPr lang="en-US" dirty="0"/>
              <a:t>Dropout </a:t>
            </a:r>
            <a:r>
              <a:rPr lang="en-US" sz="3600" dirty="0"/>
              <a:t>–randomly drops activations during training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75696" y="2865738"/>
            <a:ext cx="3785496" cy="3351247"/>
            <a:chOff x="4975696" y="3361038"/>
            <a:chExt cx="3785496" cy="3351247"/>
          </a:xfrm>
        </p:grpSpPr>
        <p:sp>
          <p:nvSpPr>
            <p:cNvPr id="5" name="Oval 4"/>
            <p:cNvSpPr/>
            <p:nvPr/>
          </p:nvSpPr>
          <p:spPr>
            <a:xfrm>
              <a:off x="8489049" y="644014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4" idx="6"/>
              <a:endCxn id="5" idx="2"/>
            </p:cNvCxnSpPr>
            <p:nvPr/>
          </p:nvCxnSpPr>
          <p:spPr>
            <a:xfrm>
              <a:off x="4975697" y="3361038"/>
              <a:ext cx="3513352" cy="3215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6" idx="6"/>
              <a:endCxn id="5" idx="2"/>
            </p:cNvCxnSpPr>
            <p:nvPr/>
          </p:nvCxnSpPr>
          <p:spPr>
            <a:xfrm>
              <a:off x="4975696" y="5077393"/>
              <a:ext cx="3513353" cy="1498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975696" y="2865738"/>
            <a:ext cx="3785497" cy="1716355"/>
            <a:chOff x="4975696" y="3361038"/>
            <a:chExt cx="3785497" cy="1716355"/>
          </a:xfrm>
        </p:grpSpPr>
        <p:sp>
          <p:nvSpPr>
            <p:cNvPr id="12" name="Oval 11"/>
            <p:cNvSpPr/>
            <p:nvPr/>
          </p:nvSpPr>
          <p:spPr>
            <a:xfrm>
              <a:off x="8489050" y="336321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44" idx="6"/>
              <a:endCxn id="12" idx="2"/>
            </p:cNvCxnSpPr>
            <p:nvPr/>
          </p:nvCxnSpPr>
          <p:spPr>
            <a:xfrm>
              <a:off x="4975697" y="3361038"/>
              <a:ext cx="3513353" cy="138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6" idx="6"/>
              <a:endCxn id="12" idx="2"/>
            </p:cNvCxnSpPr>
            <p:nvPr/>
          </p:nvCxnSpPr>
          <p:spPr>
            <a:xfrm flipV="1">
              <a:off x="4975696" y="3499288"/>
              <a:ext cx="3513354" cy="1578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975696" y="1873398"/>
            <a:ext cx="3785498" cy="2708695"/>
            <a:chOff x="4975696" y="2368698"/>
            <a:chExt cx="3785498" cy="2708695"/>
          </a:xfrm>
        </p:grpSpPr>
        <p:sp>
          <p:nvSpPr>
            <p:cNvPr id="19" name="Oval 18"/>
            <p:cNvSpPr/>
            <p:nvPr/>
          </p:nvSpPr>
          <p:spPr>
            <a:xfrm>
              <a:off x="8489051" y="2368698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44" idx="6"/>
              <a:endCxn id="19" idx="2"/>
            </p:cNvCxnSpPr>
            <p:nvPr/>
          </p:nvCxnSpPr>
          <p:spPr>
            <a:xfrm flipV="1">
              <a:off x="4975697" y="2504770"/>
              <a:ext cx="3513354" cy="856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6" idx="6"/>
              <a:endCxn id="19" idx="2"/>
            </p:cNvCxnSpPr>
            <p:nvPr/>
          </p:nvCxnSpPr>
          <p:spPr>
            <a:xfrm flipV="1">
              <a:off x="4975696" y="2504770"/>
              <a:ext cx="3513355" cy="2572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1350755" y="1855859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50755" y="2381095"/>
            <a:ext cx="272143" cy="27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50755" y="2906331"/>
            <a:ext cx="272143" cy="272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50755" y="3431567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50755" y="3956803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50755" y="4482039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50755" y="5532511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50755" y="6057746"/>
            <a:ext cx="272143" cy="27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50755" y="5007275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622898" y="2004631"/>
            <a:ext cx="3352799" cy="4201887"/>
            <a:chOff x="1622898" y="2499931"/>
            <a:chExt cx="3352799" cy="4201887"/>
          </a:xfrm>
        </p:grpSpPr>
        <p:sp>
          <p:nvSpPr>
            <p:cNvPr id="44" name="Oval 43"/>
            <p:cNvSpPr/>
            <p:nvPr/>
          </p:nvSpPr>
          <p:spPr>
            <a:xfrm>
              <a:off x="4703554" y="322496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25" idx="6"/>
              <a:endCxn id="44" idx="2"/>
            </p:cNvCxnSpPr>
            <p:nvPr/>
          </p:nvCxnSpPr>
          <p:spPr>
            <a:xfrm>
              <a:off x="1622898" y="2499931"/>
              <a:ext cx="3080656" cy="861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6"/>
              <a:endCxn id="44" idx="2"/>
            </p:cNvCxnSpPr>
            <p:nvPr/>
          </p:nvCxnSpPr>
          <p:spPr>
            <a:xfrm>
              <a:off x="1622898" y="3025167"/>
              <a:ext cx="3080656" cy="3358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6"/>
              <a:endCxn id="44" idx="2"/>
            </p:cNvCxnSpPr>
            <p:nvPr/>
          </p:nvCxnSpPr>
          <p:spPr>
            <a:xfrm flipV="1">
              <a:off x="1622898" y="3361038"/>
              <a:ext cx="3080656" cy="189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8" idx="6"/>
              <a:endCxn id="44" idx="2"/>
            </p:cNvCxnSpPr>
            <p:nvPr/>
          </p:nvCxnSpPr>
          <p:spPr>
            <a:xfrm flipV="1">
              <a:off x="1622898" y="3361038"/>
              <a:ext cx="3080656" cy="71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9" idx="6"/>
              <a:endCxn id="44" idx="2"/>
            </p:cNvCxnSpPr>
            <p:nvPr/>
          </p:nvCxnSpPr>
          <p:spPr>
            <a:xfrm flipV="1">
              <a:off x="1622898" y="3361038"/>
              <a:ext cx="3080656" cy="123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0" idx="6"/>
              <a:endCxn id="44" idx="2"/>
            </p:cNvCxnSpPr>
            <p:nvPr/>
          </p:nvCxnSpPr>
          <p:spPr>
            <a:xfrm flipV="1">
              <a:off x="1622898" y="3361038"/>
              <a:ext cx="3080656" cy="1765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3" idx="6"/>
              <a:endCxn id="44" idx="2"/>
            </p:cNvCxnSpPr>
            <p:nvPr/>
          </p:nvCxnSpPr>
          <p:spPr>
            <a:xfrm flipV="1">
              <a:off x="1622898" y="3361038"/>
              <a:ext cx="3080656" cy="2290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1" idx="6"/>
              <a:endCxn id="44" idx="2"/>
            </p:cNvCxnSpPr>
            <p:nvPr/>
          </p:nvCxnSpPr>
          <p:spPr>
            <a:xfrm flipV="1">
              <a:off x="1622898" y="3361038"/>
              <a:ext cx="3080656" cy="2815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2" idx="6"/>
              <a:endCxn id="44" idx="2"/>
            </p:cNvCxnSpPr>
            <p:nvPr/>
          </p:nvCxnSpPr>
          <p:spPr>
            <a:xfrm flipV="1">
              <a:off x="1622898" y="3361038"/>
              <a:ext cx="3080656" cy="3340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622898" y="2004631"/>
            <a:ext cx="3352799" cy="4201887"/>
            <a:chOff x="1622898" y="2499931"/>
            <a:chExt cx="3352799" cy="4201887"/>
          </a:xfrm>
        </p:grpSpPr>
        <p:sp>
          <p:nvSpPr>
            <p:cNvPr id="55" name="Oval 54"/>
            <p:cNvSpPr/>
            <p:nvPr/>
          </p:nvSpPr>
          <p:spPr>
            <a:xfrm>
              <a:off x="4703554" y="4115923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25" idx="6"/>
              <a:endCxn id="55" idx="2"/>
            </p:cNvCxnSpPr>
            <p:nvPr/>
          </p:nvCxnSpPr>
          <p:spPr>
            <a:xfrm>
              <a:off x="1622898" y="2499931"/>
              <a:ext cx="3080656" cy="1752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6"/>
              <a:endCxn id="55" idx="2"/>
            </p:cNvCxnSpPr>
            <p:nvPr/>
          </p:nvCxnSpPr>
          <p:spPr>
            <a:xfrm>
              <a:off x="1622898" y="3025167"/>
              <a:ext cx="3080656" cy="1226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7" idx="6"/>
              <a:endCxn id="55" idx="2"/>
            </p:cNvCxnSpPr>
            <p:nvPr/>
          </p:nvCxnSpPr>
          <p:spPr>
            <a:xfrm>
              <a:off x="1622898" y="3550403"/>
              <a:ext cx="3080656" cy="701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8" idx="6"/>
              <a:endCxn id="55" idx="2"/>
            </p:cNvCxnSpPr>
            <p:nvPr/>
          </p:nvCxnSpPr>
          <p:spPr>
            <a:xfrm>
              <a:off x="1622898" y="4075639"/>
              <a:ext cx="3080656" cy="1763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9" idx="6"/>
              <a:endCxn id="55" idx="2"/>
            </p:cNvCxnSpPr>
            <p:nvPr/>
          </p:nvCxnSpPr>
          <p:spPr>
            <a:xfrm flipV="1">
              <a:off x="1622898" y="4251995"/>
              <a:ext cx="3080656" cy="348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0" idx="6"/>
              <a:endCxn id="55" idx="2"/>
            </p:cNvCxnSpPr>
            <p:nvPr/>
          </p:nvCxnSpPr>
          <p:spPr>
            <a:xfrm flipV="1">
              <a:off x="1622898" y="4251995"/>
              <a:ext cx="3080656" cy="874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3" idx="6"/>
              <a:endCxn id="55" idx="2"/>
            </p:cNvCxnSpPr>
            <p:nvPr/>
          </p:nvCxnSpPr>
          <p:spPr>
            <a:xfrm flipV="1">
              <a:off x="1622898" y="4251995"/>
              <a:ext cx="3080656" cy="1399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1" idx="6"/>
              <a:endCxn id="55" idx="2"/>
            </p:cNvCxnSpPr>
            <p:nvPr/>
          </p:nvCxnSpPr>
          <p:spPr>
            <a:xfrm flipV="1">
              <a:off x="1622898" y="4251995"/>
              <a:ext cx="3080656" cy="1924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2" idx="6"/>
              <a:endCxn id="55" idx="2"/>
            </p:cNvCxnSpPr>
            <p:nvPr/>
          </p:nvCxnSpPr>
          <p:spPr>
            <a:xfrm flipV="1">
              <a:off x="1622898" y="4251995"/>
              <a:ext cx="3080656" cy="2449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22898" y="2004631"/>
            <a:ext cx="3352798" cy="4201887"/>
            <a:chOff x="1622898" y="2499931"/>
            <a:chExt cx="3352798" cy="4201887"/>
          </a:xfrm>
        </p:grpSpPr>
        <p:sp>
          <p:nvSpPr>
            <p:cNvPr id="66" name="Oval 65"/>
            <p:cNvSpPr/>
            <p:nvPr/>
          </p:nvSpPr>
          <p:spPr>
            <a:xfrm>
              <a:off x="4703553" y="4941321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25" idx="6"/>
              <a:endCxn id="66" idx="2"/>
            </p:cNvCxnSpPr>
            <p:nvPr/>
          </p:nvCxnSpPr>
          <p:spPr>
            <a:xfrm>
              <a:off x="1622898" y="2499931"/>
              <a:ext cx="3080655" cy="257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6" idx="6"/>
              <a:endCxn id="66" idx="2"/>
            </p:cNvCxnSpPr>
            <p:nvPr/>
          </p:nvCxnSpPr>
          <p:spPr>
            <a:xfrm>
              <a:off x="1622898" y="3025167"/>
              <a:ext cx="3080655" cy="2052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7" idx="6"/>
              <a:endCxn id="66" idx="2"/>
            </p:cNvCxnSpPr>
            <p:nvPr/>
          </p:nvCxnSpPr>
          <p:spPr>
            <a:xfrm>
              <a:off x="1622898" y="3550403"/>
              <a:ext cx="3080655" cy="1526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8" idx="6"/>
              <a:endCxn id="66" idx="2"/>
            </p:cNvCxnSpPr>
            <p:nvPr/>
          </p:nvCxnSpPr>
          <p:spPr>
            <a:xfrm>
              <a:off x="1622898" y="4075639"/>
              <a:ext cx="3080655" cy="10017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9" idx="6"/>
              <a:endCxn id="66" idx="2"/>
            </p:cNvCxnSpPr>
            <p:nvPr/>
          </p:nvCxnSpPr>
          <p:spPr>
            <a:xfrm>
              <a:off x="1622898" y="4600875"/>
              <a:ext cx="3080655" cy="476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0" idx="6"/>
              <a:endCxn id="66" idx="2"/>
            </p:cNvCxnSpPr>
            <p:nvPr/>
          </p:nvCxnSpPr>
          <p:spPr>
            <a:xfrm flipV="1">
              <a:off x="1622898" y="5077393"/>
              <a:ext cx="3080655" cy="48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3" idx="6"/>
              <a:endCxn id="66" idx="2"/>
            </p:cNvCxnSpPr>
            <p:nvPr/>
          </p:nvCxnSpPr>
          <p:spPr>
            <a:xfrm flipV="1">
              <a:off x="1622898" y="5077393"/>
              <a:ext cx="3080655" cy="573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1" idx="6"/>
              <a:endCxn id="66" idx="2"/>
            </p:cNvCxnSpPr>
            <p:nvPr/>
          </p:nvCxnSpPr>
          <p:spPr>
            <a:xfrm flipV="1">
              <a:off x="1622898" y="5077393"/>
              <a:ext cx="3080655" cy="1099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2" idx="6"/>
              <a:endCxn id="66" idx="2"/>
            </p:cNvCxnSpPr>
            <p:nvPr/>
          </p:nvCxnSpPr>
          <p:spPr>
            <a:xfrm flipV="1">
              <a:off x="1622898" y="5077393"/>
              <a:ext cx="3080655" cy="1624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622898" y="2004631"/>
            <a:ext cx="3352798" cy="4255354"/>
            <a:chOff x="1622898" y="2499931"/>
            <a:chExt cx="3352798" cy="4255354"/>
          </a:xfrm>
        </p:grpSpPr>
        <p:sp>
          <p:nvSpPr>
            <p:cNvPr id="77" name="Oval 76"/>
            <p:cNvSpPr/>
            <p:nvPr/>
          </p:nvSpPr>
          <p:spPr>
            <a:xfrm>
              <a:off x="4703553" y="648314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25" idx="6"/>
              <a:endCxn id="77" idx="2"/>
            </p:cNvCxnSpPr>
            <p:nvPr/>
          </p:nvCxnSpPr>
          <p:spPr>
            <a:xfrm>
              <a:off x="1622898" y="2499931"/>
              <a:ext cx="3080655" cy="41192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6" idx="6"/>
              <a:endCxn id="77" idx="2"/>
            </p:cNvCxnSpPr>
            <p:nvPr/>
          </p:nvCxnSpPr>
          <p:spPr>
            <a:xfrm>
              <a:off x="1622898" y="3025167"/>
              <a:ext cx="3080655" cy="3594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27" idx="6"/>
              <a:endCxn id="77" idx="2"/>
            </p:cNvCxnSpPr>
            <p:nvPr/>
          </p:nvCxnSpPr>
          <p:spPr>
            <a:xfrm>
              <a:off x="1622898" y="3550403"/>
              <a:ext cx="3080655" cy="3068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8" idx="6"/>
              <a:endCxn id="77" idx="2"/>
            </p:cNvCxnSpPr>
            <p:nvPr/>
          </p:nvCxnSpPr>
          <p:spPr>
            <a:xfrm>
              <a:off x="1622898" y="4075639"/>
              <a:ext cx="3080655" cy="2543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29" idx="6"/>
              <a:endCxn id="77" idx="2"/>
            </p:cNvCxnSpPr>
            <p:nvPr/>
          </p:nvCxnSpPr>
          <p:spPr>
            <a:xfrm>
              <a:off x="1622898" y="4600875"/>
              <a:ext cx="3080655" cy="2018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0" idx="6"/>
              <a:endCxn id="77" idx="2"/>
            </p:cNvCxnSpPr>
            <p:nvPr/>
          </p:nvCxnSpPr>
          <p:spPr>
            <a:xfrm>
              <a:off x="1622898" y="5126111"/>
              <a:ext cx="3080655" cy="1493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3" idx="6"/>
              <a:endCxn id="77" idx="2"/>
            </p:cNvCxnSpPr>
            <p:nvPr/>
          </p:nvCxnSpPr>
          <p:spPr>
            <a:xfrm>
              <a:off x="1622898" y="5651347"/>
              <a:ext cx="3080655" cy="967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1" idx="6"/>
              <a:endCxn id="77" idx="2"/>
            </p:cNvCxnSpPr>
            <p:nvPr/>
          </p:nvCxnSpPr>
          <p:spPr>
            <a:xfrm>
              <a:off x="1622898" y="6176583"/>
              <a:ext cx="3080655" cy="442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2" idx="6"/>
              <a:endCxn id="77" idx="2"/>
            </p:cNvCxnSpPr>
            <p:nvPr/>
          </p:nvCxnSpPr>
          <p:spPr>
            <a:xfrm flipV="1">
              <a:off x="1622898" y="6619214"/>
              <a:ext cx="3080655" cy="82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801975" y="5162444"/>
            <a:ext cx="75298" cy="380098"/>
            <a:chOff x="8109853" y="4284014"/>
            <a:chExt cx="75298" cy="380098"/>
          </a:xfrm>
        </p:grpSpPr>
        <p:sp>
          <p:nvSpPr>
            <p:cNvPr id="93" name="Oval 92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587474" y="5124284"/>
            <a:ext cx="75298" cy="380098"/>
            <a:chOff x="8109853" y="4284014"/>
            <a:chExt cx="75298" cy="380098"/>
          </a:xfrm>
        </p:grpSpPr>
        <p:sp>
          <p:nvSpPr>
            <p:cNvPr id="101" name="Oval 100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22898" y="1876156"/>
            <a:ext cx="3352798" cy="4330362"/>
            <a:chOff x="1622898" y="2371456"/>
            <a:chExt cx="3352798" cy="4330362"/>
          </a:xfrm>
        </p:grpSpPr>
        <p:grpSp>
          <p:nvGrpSpPr>
            <p:cNvPr id="105" name="Group 104"/>
            <p:cNvGrpSpPr/>
            <p:nvPr/>
          </p:nvGrpSpPr>
          <p:grpSpPr>
            <a:xfrm>
              <a:off x="1622898" y="2371456"/>
              <a:ext cx="3352798" cy="3805127"/>
              <a:chOff x="1622898" y="2371456"/>
              <a:chExt cx="3352798" cy="380512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03553" y="2371456"/>
                <a:ext cx="272143" cy="27214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>
                <a:stCxn id="26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517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27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1042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28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15681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29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20933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30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2618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33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31438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31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3669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25" idx="6"/>
                <a:endCxn id="107" idx="2"/>
              </p:cNvCxnSpPr>
              <p:nvPr/>
            </p:nvCxnSpPr>
            <p:spPr>
              <a:xfrm>
                <a:off x="1622898" y="2499931"/>
                <a:ext cx="3080655" cy="75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/>
            <p:cNvCxnSpPr>
              <a:stCxn id="107" idx="2"/>
              <a:endCxn id="32" idx="6"/>
            </p:cNvCxnSpPr>
            <p:nvPr/>
          </p:nvCxnSpPr>
          <p:spPr>
            <a:xfrm flipH="1">
              <a:off x="1622898" y="2507528"/>
              <a:ext cx="3080655" cy="4194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975696" y="2865738"/>
            <a:ext cx="3785495" cy="1716355"/>
            <a:chOff x="4975696" y="2865738"/>
            <a:chExt cx="3785495" cy="1716355"/>
          </a:xfrm>
        </p:grpSpPr>
        <p:sp>
          <p:nvSpPr>
            <p:cNvPr id="121" name="Oval 120"/>
            <p:cNvSpPr/>
            <p:nvPr/>
          </p:nvSpPr>
          <p:spPr>
            <a:xfrm>
              <a:off x="8489048" y="3800157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>
              <a:stCxn id="44" idx="6"/>
              <a:endCxn id="121" idx="2"/>
            </p:cNvCxnSpPr>
            <p:nvPr/>
          </p:nvCxnSpPr>
          <p:spPr>
            <a:xfrm>
              <a:off x="4975697" y="2865738"/>
              <a:ext cx="3513351" cy="10704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66" idx="6"/>
              <a:endCxn id="121" idx="2"/>
            </p:cNvCxnSpPr>
            <p:nvPr/>
          </p:nvCxnSpPr>
          <p:spPr>
            <a:xfrm flipV="1">
              <a:off x="4975696" y="3936229"/>
              <a:ext cx="3513352" cy="645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Oval 158"/>
          <p:cNvSpPr/>
          <p:nvPr/>
        </p:nvSpPr>
        <p:spPr>
          <a:xfrm>
            <a:off x="4703551" y="1876156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703552" y="3622697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703551" y="5988604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916285" y="1350579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Instance 1</a:t>
            </a:r>
          </a:p>
        </p:txBody>
      </p:sp>
    </p:spTree>
    <p:extLst>
      <p:ext uri="{BB962C8B-B14F-4D97-AF65-F5344CB8AC3E}">
        <p14:creationId xmlns:p14="http://schemas.microsoft.com/office/powerpoint/2010/main" val="41990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09392" cy="1325563"/>
          </a:xfrm>
        </p:spPr>
        <p:txBody>
          <a:bodyPr/>
          <a:lstStyle/>
          <a:p>
            <a:r>
              <a:rPr lang="en-US" dirty="0"/>
              <a:t>Dropout </a:t>
            </a:r>
            <a:r>
              <a:rPr lang="en-US" sz="3600" dirty="0">
                <a:solidFill>
                  <a:prstClr val="black"/>
                </a:solidFill>
              </a:rPr>
              <a:t>–randomly drops activations during training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75696" y="2012228"/>
            <a:ext cx="3785496" cy="4204757"/>
            <a:chOff x="4975696" y="2507528"/>
            <a:chExt cx="3785496" cy="4204757"/>
          </a:xfrm>
        </p:grpSpPr>
        <p:sp>
          <p:nvSpPr>
            <p:cNvPr id="5" name="Oval 4"/>
            <p:cNvSpPr/>
            <p:nvPr/>
          </p:nvSpPr>
          <p:spPr>
            <a:xfrm>
              <a:off x="8489049" y="644014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5" idx="6"/>
              <a:endCxn id="5" idx="2"/>
            </p:cNvCxnSpPr>
            <p:nvPr/>
          </p:nvCxnSpPr>
          <p:spPr>
            <a:xfrm>
              <a:off x="4975697" y="4251995"/>
              <a:ext cx="3513352" cy="2324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7" idx="6"/>
              <a:endCxn id="5" idx="2"/>
            </p:cNvCxnSpPr>
            <p:nvPr/>
          </p:nvCxnSpPr>
          <p:spPr>
            <a:xfrm flipV="1">
              <a:off x="4975696" y="6576214"/>
              <a:ext cx="3513353" cy="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07" idx="6"/>
              <a:endCxn id="5" idx="2"/>
            </p:cNvCxnSpPr>
            <p:nvPr/>
          </p:nvCxnSpPr>
          <p:spPr>
            <a:xfrm>
              <a:off x="4975696" y="2507528"/>
              <a:ext cx="3513353" cy="406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975696" y="2012228"/>
            <a:ext cx="3785497" cy="4111686"/>
            <a:chOff x="4975696" y="2507528"/>
            <a:chExt cx="3785497" cy="4111686"/>
          </a:xfrm>
        </p:grpSpPr>
        <p:sp>
          <p:nvSpPr>
            <p:cNvPr id="12" name="Oval 11"/>
            <p:cNvSpPr/>
            <p:nvPr/>
          </p:nvSpPr>
          <p:spPr>
            <a:xfrm>
              <a:off x="8489050" y="336321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55" idx="6"/>
              <a:endCxn id="12" idx="2"/>
            </p:cNvCxnSpPr>
            <p:nvPr/>
          </p:nvCxnSpPr>
          <p:spPr>
            <a:xfrm flipV="1">
              <a:off x="4975697" y="3499288"/>
              <a:ext cx="3513353" cy="752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7" idx="6"/>
              <a:endCxn id="12" idx="2"/>
            </p:cNvCxnSpPr>
            <p:nvPr/>
          </p:nvCxnSpPr>
          <p:spPr>
            <a:xfrm flipV="1">
              <a:off x="4975696" y="3499288"/>
              <a:ext cx="3513354" cy="31199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7" idx="6"/>
              <a:endCxn id="12" idx="2"/>
            </p:cNvCxnSpPr>
            <p:nvPr/>
          </p:nvCxnSpPr>
          <p:spPr>
            <a:xfrm>
              <a:off x="4975696" y="2507528"/>
              <a:ext cx="3513354" cy="99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975696" y="1873398"/>
            <a:ext cx="3785498" cy="4250516"/>
            <a:chOff x="4975696" y="2368698"/>
            <a:chExt cx="3785498" cy="4250516"/>
          </a:xfrm>
        </p:grpSpPr>
        <p:sp>
          <p:nvSpPr>
            <p:cNvPr id="19" name="Oval 18"/>
            <p:cNvSpPr/>
            <p:nvPr/>
          </p:nvSpPr>
          <p:spPr>
            <a:xfrm>
              <a:off x="8489051" y="2368698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55" idx="6"/>
              <a:endCxn id="19" idx="2"/>
            </p:cNvCxnSpPr>
            <p:nvPr/>
          </p:nvCxnSpPr>
          <p:spPr>
            <a:xfrm flipV="1">
              <a:off x="4975697" y="2504770"/>
              <a:ext cx="3513354" cy="1747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7" idx="6"/>
              <a:endCxn id="19" idx="2"/>
            </p:cNvCxnSpPr>
            <p:nvPr/>
          </p:nvCxnSpPr>
          <p:spPr>
            <a:xfrm flipV="1">
              <a:off x="4975696" y="2504770"/>
              <a:ext cx="3513355" cy="41144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7" idx="6"/>
              <a:endCxn id="19" idx="2"/>
            </p:cNvCxnSpPr>
            <p:nvPr/>
          </p:nvCxnSpPr>
          <p:spPr>
            <a:xfrm flipV="1">
              <a:off x="4975696" y="2504770"/>
              <a:ext cx="3513355" cy="2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1350755" y="1855859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50755" y="2381095"/>
            <a:ext cx="272143" cy="27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50755" y="2906331"/>
            <a:ext cx="272143" cy="27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50755" y="3431567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50755" y="3956803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50755" y="4482039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50755" y="5532511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50755" y="6057746"/>
            <a:ext cx="272143" cy="272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50755" y="5007275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622898" y="2004631"/>
            <a:ext cx="3352799" cy="4201887"/>
            <a:chOff x="1622898" y="2499931"/>
            <a:chExt cx="3352799" cy="4201887"/>
          </a:xfrm>
        </p:grpSpPr>
        <p:sp>
          <p:nvSpPr>
            <p:cNvPr id="44" name="Oval 43"/>
            <p:cNvSpPr/>
            <p:nvPr/>
          </p:nvSpPr>
          <p:spPr>
            <a:xfrm>
              <a:off x="4703554" y="322496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25" idx="6"/>
              <a:endCxn id="44" idx="2"/>
            </p:cNvCxnSpPr>
            <p:nvPr/>
          </p:nvCxnSpPr>
          <p:spPr>
            <a:xfrm>
              <a:off x="1622898" y="2499931"/>
              <a:ext cx="3080656" cy="861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6"/>
              <a:endCxn id="44" idx="2"/>
            </p:cNvCxnSpPr>
            <p:nvPr/>
          </p:nvCxnSpPr>
          <p:spPr>
            <a:xfrm>
              <a:off x="1622898" y="3025167"/>
              <a:ext cx="3080656" cy="3358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6"/>
              <a:endCxn id="44" idx="2"/>
            </p:cNvCxnSpPr>
            <p:nvPr/>
          </p:nvCxnSpPr>
          <p:spPr>
            <a:xfrm flipV="1">
              <a:off x="1622898" y="3361038"/>
              <a:ext cx="3080656" cy="189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8" idx="6"/>
              <a:endCxn id="44" idx="2"/>
            </p:cNvCxnSpPr>
            <p:nvPr/>
          </p:nvCxnSpPr>
          <p:spPr>
            <a:xfrm flipV="1">
              <a:off x="1622898" y="3361038"/>
              <a:ext cx="3080656" cy="71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9" idx="6"/>
              <a:endCxn id="44" idx="2"/>
            </p:cNvCxnSpPr>
            <p:nvPr/>
          </p:nvCxnSpPr>
          <p:spPr>
            <a:xfrm flipV="1">
              <a:off x="1622898" y="3361038"/>
              <a:ext cx="3080656" cy="123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0" idx="6"/>
              <a:endCxn id="44" idx="2"/>
            </p:cNvCxnSpPr>
            <p:nvPr/>
          </p:nvCxnSpPr>
          <p:spPr>
            <a:xfrm flipV="1">
              <a:off x="1622898" y="3361038"/>
              <a:ext cx="3080656" cy="1765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3" idx="6"/>
              <a:endCxn id="44" idx="2"/>
            </p:cNvCxnSpPr>
            <p:nvPr/>
          </p:nvCxnSpPr>
          <p:spPr>
            <a:xfrm flipV="1">
              <a:off x="1622898" y="3361038"/>
              <a:ext cx="3080656" cy="2290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1" idx="6"/>
              <a:endCxn id="44" idx="2"/>
            </p:cNvCxnSpPr>
            <p:nvPr/>
          </p:nvCxnSpPr>
          <p:spPr>
            <a:xfrm flipV="1">
              <a:off x="1622898" y="3361038"/>
              <a:ext cx="3080656" cy="2815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2" idx="6"/>
              <a:endCxn id="44" idx="2"/>
            </p:cNvCxnSpPr>
            <p:nvPr/>
          </p:nvCxnSpPr>
          <p:spPr>
            <a:xfrm flipV="1">
              <a:off x="1622898" y="3361038"/>
              <a:ext cx="3080656" cy="3340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622898" y="2004631"/>
            <a:ext cx="3352799" cy="4201887"/>
            <a:chOff x="1622898" y="2499931"/>
            <a:chExt cx="3352799" cy="4201887"/>
          </a:xfrm>
        </p:grpSpPr>
        <p:sp>
          <p:nvSpPr>
            <p:cNvPr id="55" name="Oval 54"/>
            <p:cNvSpPr/>
            <p:nvPr/>
          </p:nvSpPr>
          <p:spPr>
            <a:xfrm>
              <a:off x="4703554" y="4115923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25" idx="6"/>
              <a:endCxn id="55" idx="2"/>
            </p:cNvCxnSpPr>
            <p:nvPr/>
          </p:nvCxnSpPr>
          <p:spPr>
            <a:xfrm>
              <a:off x="1622898" y="2499931"/>
              <a:ext cx="3080656" cy="1752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6"/>
              <a:endCxn id="55" idx="2"/>
            </p:cNvCxnSpPr>
            <p:nvPr/>
          </p:nvCxnSpPr>
          <p:spPr>
            <a:xfrm>
              <a:off x="1622898" y="3025167"/>
              <a:ext cx="3080656" cy="1226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7" idx="6"/>
              <a:endCxn id="55" idx="2"/>
            </p:cNvCxnSpPr>
            <p:nvPr/>
          </p:nvCxnSpPr>
          <p:spPr>
            <a:xfrm>
              <a:off x="1622898" y="3550403"/>
              <a:ext cx="3080656" cy="701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8" idx="6"/>
              <a:endCxn id="55" idx="2"/>
            </p:cNvCxnSpPr>
            <p:nvPr/>
          </p:nvCxnSpPr>
          <p:spPr>
            <a:xfrm>
              <a:off x="1622898" y="4075639"/>
              <a:ext cx="3080656" cy="1763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9" idx="6"/>
              <a:endCxn id="55" idx="2"/>
            </p:cNvCxnSpPr>
            <p:nvPr/>
          </p:nvCxnSpPr>
          <p:spPr>
            <a:xfrm flipV="1">
              <a:off x="1622898" y="4251995"/>
              <a:ext cx="3080656" cy="348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0" idx="6"/>
              <a:endCxn id="55" idx="2"/>
            </p:cNvCxnSpPr>
            <p:nvPr/>
          </p:nvCxnSpPr>
          <p:spPr>
            <a:xfrm flipV="1">
              <a:off x="1622898" y="4251995"/>
              <a:ext cx="3080656" cy="874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3" idx="6"/>
              <a:endCxn id="55" idx="2"/>
            </p:cNvCxnSpPr>
            <p:nvPr/>
          </p:nvCxnSpPr>
          <p:spPr>
            <a:xfrm flipV="1">
              <a:off x="1622898" y="4251995"/>
              <a:ext cx="3080656" cy="1399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1" idx="6"/>
              <a:endCxn id="55" idx="2"/>
            </p:cNvCxnSpPr>
            <p:nvPr/>
          </p:nvCxnSpPr>
          <p:spPr>
            <a:xfrm flipV="1">
              <a:off x="1622898" y="4251995"/>
              <a:ext cx="3080656" cy="1924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2" idx="6"/>
              <a:endCxn id="55" idx="2"/>
            </p:cNvCxnSpPr>
            <p:nvPr/>
          </p:nvCxnSpPr>
          <p:spPr>
            <a:xfrm flipV="1">
              <a:off x="1622898" y="4251995"/>
              <a:ext cx="3080656" cy="2449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22898" y="2004631"/>
            <a:ext cx="3352798" cy="4201887"/>
            <a:chOff x="1622898" y="2499931"/>
            <a:chExt cx="3352798" cy="4201887"/>
          </a:xfrm>
        </p:grpSpPr>
        <p:sp>
          <p:nvSpPr>
            <p:cNvPr id="66" name="Oval 65"/>
            <p:cNvSpPr/>
            <p:nvPr/>
          </p:nvSpPr>
          <p:spPr>
            <a:xfrm>
              <a:off x="4703553" y="4941321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25" idx="6"/>
              <a:endCxn id="66" idx="2"/>
            </p:cNvCxnSpPr>
            <p:nvPr/>
          </p:nvCxnSpPr>
          <p:spPr>
            <a:xfrm>
              <a:off x="1622898" y="2499931"/>
              <a:ext cx="3080655" cy="257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6" idx="6"/>
              <a:endCxn id="66" idx="2"/>
            </p:cNvCxnSpPr>
            <p:nvPr/>
          </p:nvCxnSpPr>
          <p:spPr>
            <a:xfrm>
              <a:off x="1622898" y="3025167"/>
              <a:ext cx="3080655" cy="2052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7" idx="6"/>
              <a:endCxn id="66" idx="2"/>
            </p:cNvCxnSpPr>
            <p:nvPr/>
          </p:nvCxnSpPr>
          <p:spPr>
            <a:xfrm>
              <a:off x="1622898" y="3550403"/>
              <a:ext cx="3080655" cy="1526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8" idx="6"/>
              <a:endCxn id="66" idx="2"/>
            </p:cNvCxnSpPr>
            <p:nvPr/>
          </p:nvCxnSpPr>
          <p:spPr>
            <a:xfrm>
              <a:off x="1622898" y="4075639"/>
              <a:ext cx="3080655" cy="10017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9" idx="6"/>
              <a:endCxn id="66" idx="2"/>
            </p:cNvCxnSpPr>
            <p:nvPr/>
          </p:nvCxnSpPr>
          <p:spPr>
            <a:xfrm>
              <a:off x="1622898" y="4600875"/>
              <a:ext cx="3080655" cy="476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0" idx="6"/>
              <a:endCxn id="66" idx="2"/>
            </p:cNvCxnSpPr>
            <p:nvPr/>
          </p:nvCxnSpPr>
          <p:spPr>
            <a:xfrm flipV="1">
              <a:off x="1622898" y="5077393"/>
              <a:ext cx="3080655" cy="48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3" idx="6"/>
              <a:endCxn id="66" idx="2"/>
            </p:cNvCxnSpPr>
            <p:nvPr/>
          </p:nvCxnSpPr>
          <p:spPr>
            <a:xfrm flipV="1">
              <a:off x="1622898" y="5077393"/>
              <a:ext cx="3080655" cy="573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1" idx="6"/>
              <a:endCxn id="66" idx="2"/>
            </p:cNvCxnSpPr>
            <p:nvPr/>
          </p:nvCxnSpPr>
          <p:spPr>
            <a:xfrm flipV="1">
              <a:off x="1622898" y="5077393"/>
              <a:ext cx="3080655" cy="1099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2" idx="6"/>
              <a:endCxn id="66" idx="2"/>
            </p:cNvCxnSpPr>
            <p:nvPr/>
          </p:nvCxnSpPr>
          <p:spPr>
            <a:xfrm flipV="1">
              <a:off x="1622898" y="5077393"/>
              <a:ext cx="3080655" cy="1624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622898" y="2004631"/>
            <a:ext cx="3352798" cy="4255354"/>
            <a:chOff x="1622898" y="2499931"/>
            <a:chExt cx="3352798" cy="4255354"/>
          </a:xfrm>
        </p:grpSpPr>
        <p:sp>
          <p:nvSpPr>
            <p:cNvPr id="77" name="Oval 76"/>
            <p:cNvSpPr/>
            <p:nvPr/>
          </p:nvSpPr>
          <p:spPr>
            <a:xfrm>
              <a:off x="4703553" y="648314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25" idx="6"/>
              <a:endCxn id="77" idx="2"/>
            </p:cNvCxnSpPr>
            <p:nvPr/>
          </p:nvCxnSpPr>
          <p:spPr>
            <a:xfrm>
              <a:off x="1622898" y="2499931"/>
              <a:ext cx="3080655" cy="41192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6" idx="6"/>
              <a:endCxn id="77" idx="2"/>
            </p:cNvCxnSpPr>
            <p:nvPr/>
          </p:nvCxnSpPr>
          <p:spPr>
            <a:xfrm>
              <a:off x="1622898" y="3025167"/>
              <a:ext cx="3080655" cy="3594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27" idx="6"/>
              <a:endCxn id="77" idx="2"/>
            </p:cNvCxnSpPr>
            <p:nvPr/>
          </p:nvCxnSpPr>
          <p:spPr>
            <a:xfrm>
              <a:off x="1622898" y="3550403"/>
              <a:ext cx="3080655" cy="3068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8" idx="6"/>
              <a:endCxn id="77" idx="2"/>
            </p:cNvCxnSpPr>
            <p:nvPr/>
          </p:nvCxnSpPr>
          <p:spPr>
            <a:xfrm>
              <a:off x="1622898" y="4075639"/>
              <a:ext cx="3080655" cy="2543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29" idx="6"/>
              <a:endCxn id="77" idx="2"/>
            </p:cNvCxnSpPr>
            <p:nvPr/>
          </p:nvCxnSpPr>
          <p:spPr>
            <a:xfrm>
              <a:off x="1622898" y="4600875"/>
              <a:ext cx="3080655" cy="2018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0" idx="6"/>
              <a:endCxn id="77" idx="2"/>
            </p:cNvCxnSpPr>
            <p:nvPr/>
          </p:nvCxnSpPr>
          <p:spPr>
            <a:xfrm>
              <a:off x="1622898" y="5126111"/>
              <a:ext cx="3080655" cy="1493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3" idx="6"/>
              <a:endCxn id="77" idx="2"/>
            </p:cNvCxnSpPr>
            <p:nvPr/>
          </p:nvCxnSpPr>
          <p:spPr>
            <a:xfrm>
              <a:off x="1622898" y="5651347"/>
              <a:ext cx="3080655" cy="967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1" idx="6"/>
              <a:endCxn id="77" idx="2"/>
            </p:cNvCxnSpPr>
            <p:nvPr/>
          </p:nvCxnSpPr>
          <p:spPr>
            <a:xfrm>
              <a:off x="1622898" y="6176583"/>
              <a:ext cx="3080655" cy="442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2" idx="6"/>
              <a:endCxn id="77" idx="2"/>
            </p:cNvCxnSpPr>
            <p:nvPr/>
          </p:nvCxnSpPr>
          <p:spPr>
            <a:xfrm flipV="1">
              <a:off x="1622898" y="6619214"/>
              <a:ext cx="3080655" cy="82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801975" y="5162444"/>
            <a:ext cx="75298" cy="380098"/>
            <a:chOff x="8109853" y="4284014"/>
            <a:chExt cx="75298" cy="380098"/>
          </a:xfrm>
        </p:grpSpPr>
        <p:sp>
          <p:nvSpPr>
            <p:cNvPr id="93" name="Oval 92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587474" y="5124284"/>
            <a:ext cx="75298" cy="380098"/>
            <a:chOff x="8109853" y="4284014"/>
            <a:chExt cx="75298" cy="380098"/>
          </a:xfrm>
        </p:grpSpPr>
        <p:sp>
          <p:nvSpPr>
            <p:cNvPr id="101" name="Oval 100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22898" y="1876156"/>
            <a:ext cx="3352798" cy="4330362"/>
            <a:chOff x="1622898" y="2371456"/>
            <a:chExt cx="3352798" cy="4330362"/>
          </a:xfrm>
        </p:grpSpPr>
        <p:grpSp>
          <p:nvGrpSpPr>
            <p:cNvPr id="105" name="Group 104"/>
            <p:cNvGrpSpPr/>
            <p:nvPr/>
          </p:nvGrpSpPr>
          <p:grpSpPr>
            <a:xfrm>
              <a:off x="1622898" y="2371456"/>
              <a:ext cx="3352798" cy="3805127"/>
              <a:chOff x="1622898" y="2371456"/>
              <a:chExt cx="3352798" cy="380512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03553" y="2371456"/>
                <a:ext cx="272143" cy="27214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>
                <a:stCxn id="26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517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27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1042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28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15681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29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20933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30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2618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33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31438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31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3669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25" idx="6"/>
                <a:endCxn id="107" idx="2"/>
              </p:cNvCxnSpPr>
              <p:nvPr/>
            </p:nvCxnSpPr>
            <p:spPr>
              <a:xfrm>
                <a:off x="1622898" y="2499931"/>
                <a:ext cx="3080655" cy="75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/>
            <p:cNvCxnSpPr>
              <a:stCxn id="107" idx="2"/>
              <a:endCxn id="32" idx="6"/>
            </p:cNvCxnSpPr>
            <p:nvPr/>
          </p:nvCxnSpPr>
          <p:spPr>
            <a:xfrm flipH="1">
              <a:off x="1622898" y="2507528"/>
              <a:ext cx="3080655" cy="4194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975696" y="2012228"/>
            <a:ext cx="3785495" cy="4111686"/>
            <a:chOff x="4975696" y="2012228"/>
            <a:chExt cx="3785495" cy="4111686"/>
          </a:xfrm>
        </p:grpSpPr>
        <p:sp>
          <p:nvSpPr>
            <p:cNvPr id="121" name="Oval 120"/>
            <p:cNvSpPr/>
            <p:nvPr/>
          </p:nvSpPr>
          <p:spPr>
            <a:xfrm>
              <a:off x="8489048" y="3800157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stCxn id="55" idx="6"/>
              <a:endCxn id="121" idx="2"/>
            </p:cNvCxnSpPr>
            <p:nvPr/>
          </p:nvCxnSpPr>
          <p:spPr>
            <a:xfrm>
              <a:off x="4975697" y="3756695"/>
              <a:ext cx="3513351" cy="179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77" idx="6"/>
              <a:endCxn id="121" idx="2"/>
            </p:cNvCxnSpPr>
            <p:nvPr/>
          </p:nvCxnSpPr>
          <p:spPr>
            <a:xfrm flipV="1">
              <a:off x="4975696" y="3936229"/>
              <a:ext cx="3513352" cy="2187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07" idx="6"/>
              <a:endCxn id="121" idx="2"/>
            </p:cNvCxnSpPr>
            <p:nvPr/>
          </p:nvCxnSpPr>
          <p:spPr>
            <a:xfrm>
              <a:off x="4975696" y="2012228"/>
              <a:ext cx="3513352" cy="1924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Oval 158"/>
          <p:cNvSpPr/>
          <p:nvPr/>
        </p:nvSpPr>
        <p:spPr>
          <a:xfrm>
            <a:off x="4703550" y="2735141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703550" y="4445001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916285" y="1350579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Instance 2</a:t>
            </a:r>
          </a:p>
        </p:txBody>
      </p:sp>
    </p:spTree>
    <p:extLst>
      <p:ext uri="{BB962C8B-B14F-4D97-AF65-F5344CB8AC3E}">
        <p14:creationId xmlns:p14="http://schemas.microsoft.com/office/powerpoint/2010/main" val="42229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9114" cy="1325563"/>
          </a:xfrm>
        </p:spPr>
        <p:txBody>
          <a:bodyPr/>
          <a:lstStyle/>
          <a:p>
            <a:r>
              <a:rPr lang="en-US" dirty="0"/>
              <a:t>Dropout </a:t>
            </a:r>
            <a:r>
              <a:rPr lang="en-US" sz="3600" dirty="0">
                <a:solidFill>
                  <a:prstClr val="black"/>
                </a:solidFill>
              </a:rPr>
              <a:t>–randomly drops activations during training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75696" y="2012228"/>
            <a:ext cx="3785496" cy="4204757"/>
            <a:chOff x="4975696" y="2507528"/>
            <a:chExt cx="3785496" cy="4204757"/>
          </a:xfrm>
        </p:grpSpPr>
        <p:sp>
          <p:nvSpPr>
            <p:cNvPr id="5" name="Oval 4"/>
            <p:cNvSpPr/>
            <p:nvPr/>
          </p:nvSpPr>
          <p:spPr>
            <a:xfrm>
              <a:off x="8489049" y="644014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6" idx="6"/>
              <a:endCxn id="5" idx="2"/>
            </p:cNvCxnSpPr>
            <p:nvPr/>
          </p:nvCxnSpPr>
          <p:spPr>
            <a:xfrm>
              <a:off x="4975696" y="5077393"/>
              <a:ext cx="3513353" cy="1498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07" idx="6"/>
              <a:endCxn id="5" idx="2"/>
            </p:cNvCxnSpPr>
            <p:nvPr/>
          </p:nvCxnSpPr>
          <p:spPr>
            <a:xfrm>
              <a:off x="4975696" y="2507528"/>
              <a:ext cx="3513353" cy="406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975696" y="2012228"/>
            <a:ext cx="3785497" cy="2569865"/>
            <a:chOff x="4975696" y="2507528"/>
            <a:chExt cx="3785497" cy="2569865"/>
          </a:xfrm>
        </p:grpSpPr>
        <p:sp>
          <p:nvSpPr>
            <p:cNvPr id="12" name="Oval 11"/>
            <p:cNvSpPr/>
            <p:nvPr/>
          </p:nvSpPr>
          <p:spPr>
            <a:xfrm>
              <a:off x="8489050" y="336321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66" idx="6"/>
              <a:endCxn id="12" idx="2"/>
            </p:cNvCxnSpPr>
            <p:nvPr/>
          </p:nvCxnSpPr>
          <p:spPr>
            <a:xfrm flipV="1">
              <a:off x="4975696" y="3499288"/>
              <a:ext cx="3513354" cy="1578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7" idx="6"/>
              <a:endCxn id="12" idx="2"/>
            </p:cNvCxnSpPr>
            <p:nvPr/>
          </p:nvCxnSpPr>
          <p:spPr>
            <a:xfrm>
              <a:off x="4975696" y="2507528"/>
              <a:ext cx="3513354" cy="99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975696" y="1873398"/>
            <a:ext cx="3785498" cy="2708695"/>
            <a:chOff x="4975696" y="2368698"/>
            <a:chExt cx="3785498" cy="2708695"/>
          </a:xfrm>
        </p:grpSpPr>
        <p:sp>
          <p:nvSpPr>
            <p:cNvPr id="19" name="Oval 18"/>
            <p:cNvSpPr/>
            <p:nvPr/>
          </p:nvSpPr>
          <p:spPr>
            <a:xfrm>
              <a:off x="8489051" y="2368698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66" idx="6"/>
              <a:endCxn id="19" idx="2"/>
            </p:cNvCxnSpPr>
            <p:nvPr/>
          </p:nvCxnSpPr>
          <p:spPr>
            <a:xfrm flipV="1">
              <a:off x="4975696" y="2504770"/>
              <a:ext cx="3513355" cy="2572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7" idx="6"/>
              <a:endCxn id="19" idx="2"/>
            </p:cNvCxnSpPr>
            <p:nvPr/>
          </p:nvCxnSpPr>
          <p:spPr>
            <a:xfrm flipV="1">
              <a:off x="4975696" y="2504770"/>
              <a:ext cx="3513355" cy="2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1350755" y="1855859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50755" y="2381095"/>
            <a:ext cx="272143" cy="272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50755" y="2906331"/>
            <a:ext cx="272143" cy="272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50755" y="3431567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50755" y="3956803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50755" y="4482039"/>
            <a:ext cx="272143" cy="272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50755" y="5532511"/>
            <a:ext cx="272143" cy="27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50755" y="6057746"/>
            <a:ext cx="272143" cy="2721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50755" y="5007275"/>
            <a:ext cx="272143" cy="27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622898" y="2004631"/>
            <a:ext cx="3352799" cy="4201887"/>
            <a:chOff x="1622898" y="2499931"/>
            <a:chExt cx="3352799" cy="4201887"/>
          </a:xfrm>
        </p:grpSpPr>
        <p:sp>
          <p:nvSpPr>
            <p:cNvPr id="44" name="Oval 43"/>
            <p:cNvSpPr/>
            <p:nvPr/>
          </p:nvSpPr>
          <p:spPr>
            <a:xfrm>
              <a:off x="4703554" y="322496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25" idx="6"/>
              <a:endCxn id="44" idx="2"/>
            </p:cNvCxnSpPr>
            <p:nvPr/>
          </p:nvCxnSpPr>
          <p:spPr>
            <a:xfrm>
              <a:off x="1622898" y="2499931"/>
              <a:ext cx="3080656" cy="861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6"/>
              <a:endCxn id="44" idx="2"/>
            </p:cNvCxnSpPr>
            <p:nvPr/>
          </p:nvCxnSpPr>
          <p:spPr>
            <a:xfrm>
              <a:off x="1622898" y="3025167"/>
              <a:ext cx="3080656" cy="3358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6"/>
              <a:endCxn id="44" idx="2"/>
            </p:cNvCxnSpPr>
            <p:nvPr/>
          </p:nvCxnSpPr>
          <p:spPr>
            <a:xfrm flipV="1">
              <a:off x="1622898" y="3361038"/>
              <a:ext cx="3080656" cy="189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8" idx="6"/>
              <a:endCxn id="44" idx="2"/>
            </p:cNvCxnSpPr>
            <p:nvPr/>
          </p:nvCxnSpPr>
          <p:spPr>
            <a:xfrm flipV="1">
              <a:off x="1622898" y="3361038"/>
              <a:ext cx="3080656" cy="71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9" idx="6"/>
              <a:endCxn id="44" idx="2"/>
            </p:cNvCxnSpPr>
            <p:nvPr/>
          </p:nvCxnSpPr>
          <p:spPr>
            <a:xfrm flipV="1">
              <a:off x="1622898" y="3361038"/>
              <a:ext cx="3080656" cy="123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0" idx="6"/>
              <a:endCxn id="44" idx="2"/>
            </p:cNvCxnSpPr>
            <p:nvPr/>
          </p:nvCxnSpPr>
          <p:spPr>
            <a:xfrm flipV="1">
              <a:off x="1622898" y="3361038"/>
              <a:ext cx="3080656" cy="1765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3" idx="6"/>
              <a:endCxn id="44" idx="2"/>
            </p:cNvCxnSpPr>
            <p:nvPr/>
          </p:nvCxnSpPr>
          <p:spPr>
            <a:xfrm flipV="1">
              <a:off x="1622898" y="3361038"/>
              <a:ext cx="3080656" cy="2290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1" idx="6"/>
              <a:endCxn id="44" idx="2"/>
            </p:cNvCxnSpPr>
            <p:nvPr/>
          </p:nvCxnSpPr>
          <p:spPr>
            <a:xfrm flipV="1">
              <a:off x="1622898" y="3361038"/>
              <a:ext cx="3080656" cy="2815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2" idx="6"/>
              <a:endCxn id="44" idx="2"/>
            </p:cNvCxnSpPr>
            <p:nvPr/>
          </p:nvCxnSpPr>
          <p:spPr>
            <a:xfrm flipV="1">
              <a:off x="1622898" y="3361038"/>
              <a:ext cx="3080656" cy="3340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622898" y="2004631"/>
            <a:ext cx="3352799" cy="4201887"/>
            <a:chOff x="1622898" y="2499931"/>
            <a:chExt cx="3352799" cy="4201887"/>
          </a:xfrm>
        </p:grpSpPr>
        <p:sp>
          <p:nvSpPr>
            <p:cNvPr id="55" name="Oval 54"/>
            <p:cNvSpPr/>
            <p:nvPr/>
          </p:nvSpPr>
          <p:spPr>
            <a:xfrm>
              <a:off x="4703554" y="4115923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25" idx="6"/>
              <a:endCxn id="55" idx="2"/>
            </p:cNvCxnSpPr>
            <p:nvPr/>
          </p:nvCxnSpPr>
          <p:spPr>
            <a:xfrm>
              <a:off x="1622898" y="2499931"/>
              <a:ext cx="3080656" cy="1752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6"/>
              <a:endCxn id="55" idx="2"/>
            </p:cNvCxnSpPr>
            <p:nvPr/>
          </p:nvCxnSpPr>
          <p:spPr>
            <a:xfrm>
              <a:off x="1622898" y="3025167"/>
              <a:ext cx="3080656" cy="1226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7" idx="6"/>
              <a:endCxn id="55" idx="2"/>
            </p:cNvCxnSpPr>
            <p:nvPr/>
          </p:nvCxnSpPr>
          <p:spPr>
            <a:xfrm>
              <a:off x="1622898" y="3550403"/>
              <a:ext cx="3080656" cy="701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8" idx="6"/>
              <a:endCxn id="55" idx="2"/>
            </p:cNvCxnSpPr>
            <p:nvPr/>
          </p:nvCxnSpPr>
          <p:spPr>
            <a:xfrm>
              <a:off x="1622898" y="4075639"/>
              <a:ext cx="3080656" cy="1763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9" idx="6"/>
              <a:endCxn id="55" idx="2"/>
            </p:cNvCxnSpPr>
            <p:nvPr/>
          </p:nvCxnSpPr>
          <p:spPr>
            <a:xfrm flipV="1">
              <a:off x="1622898" y="4251995"/>
              <a:ext cx="3080656" cy="348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0" idx="6"/>
              <a:endCxn id="55" idx="2"/>
            </p:cNvCxnSpPr>
            <p:nvPr/>
          </p:nvCxnSpPr>
          <p:spPr>
            <a:xfrm flipV="1">
              <a:off x="1622898" y="4251995"/>
              <a:ext cx="3080656" cy="874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3" idx="6"/>
              <a:endCxn id="55" idx="2"/>
            </p:cNvCxnSpPr>
            <p:nvPr/>
          </p:nvCxnSpPr>
          <p:spPr>
            <a:xfrm flipV="1">
              <a:off x="1622898" y="4251995"/>
              <a:ext cx="3080656" cy="1399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1" idx="6"/>
              <a:endCxn id="55" idx="2"/>
            </p:cNvCxnSpPr>
            <p:nvPr/>
          </p:nvCxnSpPr>
          <p:spPr>
            <a:xfrm flipV="1">
              <a:off x="1622898" y="4251995"/>
              <a:ext cx="3080656" cy="1924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2" idx="6"/>
              <a:endCxn id="55" idx="2"/>
            </p:cNvCxnSpPr>
            <p:nvPr/>
          </p:nvCxnSpPr>
          <p:spPr>
            <a:xfrm flipV="1">
              <a:off x="1622898" y="4251995"/>
              <a:ext cx="3080656" cy="2449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22898" y="2004631"/>
            <a:ext cx="3352798" cy="4201887"/>
            <a:chOff x="1622898" y="2499931"/>
            <a:chExt cx="3352798" cy="4201887"/>
          </a:xfrm>
        </p:grpSpPr>
        <p:sp>
          <p:nvSpPr>
            <p:cNvPr id="66" name="Oval 65"/>
            <p:cNvSpPr/>
            <p:nvPr/>
          </p:nvSpPr>
          <p:spPr>
            <a:xfrm>
              <a:off x="4703553" y="4941321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25" idx="6"/>
              <a:endCxn id="66" idx="2"/>
            </p:cNvCxnSpPr>
            <p:nvPr/>
          </p:nvCxnSpPr>
          <p:spPr>
            <a:xfrm>
              <a:off x="1622898" y="2499931"/>
              <a:ext cx="3080655" cy="257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6" idx="6"/>
              <a:endCxn id="66" idx="2"/>
            </p:cNvCxnSpPr>
            <p:nvPr/>
          </p:nvCxnSpPr>
          <p:spPr>
            <a:xfrm>
              <a:off x="1622898" y="3025167"/>
              <a:ext cx="3080655" cy="2052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7" idx="6"/>
              <a:endCxn id="66" idx="2"/>
            </p:cNvCxnSpPr>
            <p:nvPr/>
          </p:nvCxnSpPr>
          <p:spPr>
            <a:xfrm>
              <a:off x="1622898" y="3550403"/>
              <a:ext cx="3080655" cy="1526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8" idx="6"/>
              <a:endCxn id="66" idx="2"/>
            </p:cNvCxnSpPr>
            <p:nvPr/>
          </p:nvCxnSpPr>
          <p:spPr>
            <a:xfrm>
              <a:off x="1622898" y="4075639"/>
              <a:ext cx="3080655" cy="10017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9" idx="6"/>
              <a:endCxn id="66" idx="2"/>
            </p:cNvCxnSpPr>
            <p:nvPr/>
          </p:nvCxnSpPr>
          <p:spPr>
            <a:xfrm>
              <a:off x="1622898" y="4600875"/>
              <a:ext cx="3080655" cy="476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0" idx="6"/>
              <a:endCxn id="66" idx="2"/>
            </p:cNvCxnSpPr>
            <p:nvPr/>
          </p:nvCxnSpPr>
          <p:spPr>
            <a:xfrm flipV="1">
              <a:off x="1622898" y="5077393"/>
              <a:ext cx="3080655" cy="48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3" idx="6"/>
              <a:endCxn id="66" idx="2"/>
            </p:cNvCxnSpPr>
            <p:nvPr/>
          </p:nvCxnSpPr>
          <p:spPr>
            <a:xfrm flipV="1">
              <a:off x="1622898" y="5077393"/>
              <a:ext cx="3080655" cy="573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1" idx="6"/>
              <a:endCxn id="66" idx="2"/>
            </p:cNvCxnSpPr>
            <p:nvPr/>
          </p:nvCxnSpPr>
          <p:spPr>
            <a:xfrm flipV="1">
              <a:off x="1622898" y="5077393"/>
              <a:ext cx="3080655" cy="1099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2" idx="6"/>
              <a:endCxn id="66" idx="2"/>
            </p:cNvCxnSpPr>
            <p:nvPr/>
          </p:nvCxnSpPr>
          <p:spPr>
            <a:xfrm flipV="1">
              <a:off x="1622898" y="5077393"/>
              <a:ext cx="3080655" cy="1624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622898" y="2004631"/>
            <a:ext cx="3352798" cy="4255354"/>
            <a:chOff x="1622898" y="2499931"/>
            <a:chExt cx="3352798" cy="4255354"/>
          </a:xfrm>
        </p:grpSpPr>
        <p:sp>
          <p:nvSpPr>
            <p:cNvPr id="77" name="Oval 76"/>
            <p:cNvSpPr/>
            <p:nvPr/>
          </p:nvSpPr>
          <p:spPr>
            <a:xfrm>
              <a:off x="4703553" y="648314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25" idx="6"/>
              <a:endCxn id="77" idx="2"/>
            </p:cNvCxnSpPr>
            <p:nvPr/>
          </p:nvCxnSpPr>
          <p:spPr>
            <a:xfrm>
              <a:off x="1622898" y="2499931"/>
              <a:ext cx="3080655" cy="41192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6" idx="6"/>
              <a:endCxn id="77" idx="2"/>
            </p:cNvCxnSpPr>
            <p:nvPr/>
          </p:nvCxnSpPr>
          <p:spPr>
            <a:xfrm>
              <a:off x="1622898" y="3025167"/>
              <a:ext cx="3080655" cy="3594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27" idx="6"/>
              <a:endCxn id="77" idx="2"/>
            </p:cNvCxnSpPr>
            <p:nvPr/>
          </p:nvCxnSpPr>
          <p:spPr>
            <a:xfrm>
              <a:off x="1622898" y="3550403"/>
              <a:ext cx="3080655" cy="3068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8" idx="6"/>
              <a:endCxn id="77" idx="2"/>
            </p:cNvCxnSpPr>
            <p:nvPr/>
          </p:nvCxnSpPr>
          <p:spPr>
            <a:xfrm>
              <a:off x="1622898" y="4075639"/>
              <a:ext cx="3080655" cy="2543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29" idx="6"/>
              <a:endCxn id="77" idx="2"/>
            </p:cNvCxnSpPr>
            <p:nvPr/>
          </p:nvCxnSpPr>
          <p:spPr>
            <a:xfrm>
              <a:off x="1622898" y="4600875"/>
              <a:ext cx="3080655" cy="2018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0" idx="6"/>
              <a:endCxn id="77" idx="2"/>
            </p:cNvCxnSpPr>
            <p:nvPr/>
          </p:nvCxnSpPr>
          <p:spPr>
            <a:xfrm>
              <a:off x="1622898" y="5126111"/>
              <a:ext cx="3080655" cy="1493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3" idx="6"/>
              <a:endCxn id="77" idx="2"/>
            </p:cNvCxnSpPr>
            <p:nvPr/>
          </p:nvCxnSpPr>
          <p:spPr>
            <a:xfrm>
              <a:off x="1622898" y="5651347"/>
              <a:ext cx="3080655" cy="967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1" idx="6"/>
              <a:endCxn id="77" idx="2"/>
            </p:cNvCxnSpPr>
            <p:nvPr/>
          </p:nvCxnSpPr>
          <p:spPr>
            <a:xfrm>
              <a:off x="1622898" y="6176583"/>
              <a:ext cx="3080655" cy="442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2" idx="6"/>
              <a:endCxn id="77" idx="2"/>
            </p:cNvCxnSpPr>
            <p:nvPr/>
          </p:nvCxnSpPr>
          <p:spPr>
            <a:xfrm flipV="1">
              <a:off x="1622898" y="6619214"/>
              <a:ext cx="3080655" cy="82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801975" y="5162444"/>
            <a:ext cx="75298" cy="380098"/>
            <a:chOff x="8109853" y="4284014"/>
            <a:chExt cx="75298" cy="380098"/>
          </a:xfrm>
        </p:grpSpPr>
        <p:sp>
          <p:nvSpPr>
            <p:cNvPr id="93" name="Oval 92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587474" y="5124284"/>
            <a:ext cx="75298" cy="380098"/>
            <a:chOff x="8109853" y="4284014"/>
            <a:chExt cx="75298" cy="380098"/>
          </a:xfrm>
        </p:grpSpPr>
        <p:sp>
          <p:nvSpPr>
            <p:cNvPr id="101" name="Oval 100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22898" y="1876156"/>
            <a:ext cx="3352798" cy="4330362"/>
            <a:chOff x="1622898" y="2371456"/>
            <a:chExt cx="3352798" cy="4330362"/>
          </a:xfrm>
        </p:grpSpPr>
        <p:grpSp>
          <p:nvGrpSpPr>
            <p:cNvPr id="105" name="Group 104"/>
            <p:cNvGrpSpPr/>
            <p:nvPr/>
          </p:nvGrpSpPr>
          <p:grpSpPr>
            <a:xfrm>
              <a:off x="1622898" y="2371456"/>
              <a:ext cx="3352798" cy="3805127"/>
              <a:chOff x="1622898" y="2371456"/>
              <a:chExt cx="3352798" cy="380512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03553" y="2371456"/>
                <a:ext cx="272143" cy="27214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>
                <a:stCxn id="26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517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27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1042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28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15681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29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20933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30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2618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33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31438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31" idx="6"/>
                <a:endCxn id="107" idx="2"/>
              </p:cNvCxnSpPr>
              <p:nvPr/>
            </p:nvCxnSpPr>
            <p:spPr>
              <a:xfrm flipV="1">
                <a:off x="1622898" y="2507528"/>
                <a:ext cx="3080655" cy="3669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25" idx="6"/>
                <a:endCxn id="107" idx="2"/>
              </p:cNvCxnSpPr>
              <p:nvPr/>
            </p:nvCxnSpPr>
            <p:spPr>
              <a:xfrm>
                <a:off x="1622898" y="2499931"/>
                <a:ext cx="3080655" cy="75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/>
            <p:cNvCxnSpPr>
              <a:stCxn id="107" idx="2"/>
              <a:endCxn id="32" idx="6"/>
            </p:cNvCxnSpPr>
            <p:nvPr/>
          </p:nvCxnSpPr>
          <p:spPr>
            <a:xfrm flipH="1">
              <a:off x="1622898" y="2507528"/>
              <a:ext cx="3080655" cy="4194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975696" y="2012228"/>
            <a:ext cx="3785495" cy="2569865"/>
            <a:chOff x="4975696" y="2012228"/>
            <a:chExt cx="3785495" cy="2569865"/>
          </a:xfrm>
        </p:grpSpPr>
        <p:sp>
          <p:nvSpPr>
            <p:cNvPr id="121" name="Oval 120"/>
            <p:cNvSpPr/>
            <p:nvPr/>
          </p:nvSpPr>
          <p:spPr>
            <a:xfrm>
              <a:off x="8489048" y="3800157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>
              <a:stCxn id="66" idx="6"/>
              <a:endCxn id="121" idx="2"/>
            </p:cNvCxnSpPr>
            <p:nvPr/>
          </p:nvCxnSpPr>
          <p:spPr>
            <a:xfrm flipV="1">
              <a:off x="4975696" y="3936229"/>
              <a:ext cx="3513352" cy="645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07" idx="6"/>
              <a:endCxn id="121" idx="2"/>
            </p:cNvCxnSpPr>
            <p:nvPr/>
          </p:nvCxnSpPr>
          <p:spPr>
            <a:xfrm>
              <a:off x="4975696" y="2012228"/>
              <a:ext cx="3513352" cy="1924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Oval 158"/>
          <p:cNvSpPr/>
          <p:nvPr/>
        </p:nvSpPr>
        <p:spPr>
          <a:xfrm>
            <a:off x="4703550" y="3620622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703549" y="2728731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703551" y="5988604"/>
            <a:ext cx="272143" cy="2721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916285" y="1350579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Instance 3</a:t>
            </a:r>
          </a:p>
        </p:txBody>
      </p:sp>
    </p:spTree>
    <p:extLst>
      <p:ext uri="{BB962C8B-B14F-4D97-AF65-F5344CB8AC3E}">
        <p14:creationId xmlns:p14="http://schemas.microsoft.com/office/powerpoint/2010/main" val="40686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70934" cy="5083848"/>
          </a:xfrm>
        </p:spPr>
        <p:txBody>
          <a:bodyPr>
            <a:normAutofit/>
          </a:bodyPr>
          <a:lstStyle/>
          <a:p>
            <a:r>
              <a:rPr lang="en-US" dirty="0"/>
              <a:t>Idea: randomly drop activations during training</a:t>
            </a:r>
          </a:p>
          <a:p>
            <a:r>
              <a:rPr lang="en-US" dirty="0"/>
              <a:t>Benefit: reduces overfitting and improves generalization</a:t>
            </a:r>
          </a:p>
          <a:p>
            <a:r>
              <a:rPr lang="en-US" dirty="0"/>
              <a:t>Can be implemented as a layer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52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7"/>
            <a:ext cx="10515600" cy="1325563"/>
          </a:xfrm>
        </p:spPr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Oval 5"/>
          <p:cNvSpPr/>
          <p:nvPr/>
        </p:nvSpPr>
        <p:spPr>
          <a:xfrm>
            <a:off x="2987217" y="2554586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245" y="3455918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87217" y="4374760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87217" y="5950468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6750" y="939357"/>
            <a:ext cx="111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scaled to [0,1]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473" y="6405049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784 dim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8" y="2152353"/>
            <a:ext cx="1506501" cy="469045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76979" y="5208451"/>
            <a:ext cx="75298" cy="380098"/>
            <a:chOff x="8109853" y="4284014"/>
            <a:chExt cx="75298" cy="380098"/>
          </a:xfrm>
        </p:grpSpPr>
        <p:sp>
          <p:nvSpPr>
            <p:cNvPr id="19" name="Oval 18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ounded Rectangular Callout 38"/>
          <p:cNvSpPr/>
          <p:nvPr/>
        </p:nvSpPr>
        <p:spPr>
          <a:xfrm>
            <a:off x="4020133" y="967246"/>
            <a:ext cx="1797453" cy="1547432"/>
          </a:xfrm>
          <a:prstGeom prst="wedgeRoundRectCallout">
            <a:avLst>
              <a:gd name="adj1" fmla="val -44149"/>
              <a:gd name="adj2" fmla="val 101894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Weights and biases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drawn from </a:t>
            </a:r>
          </a:p>
          <a:p>
            <a:r>
              <a:rPr lang="en-US" sz="2400" dirty="0">
                <a:solidFill>
                  <a:schemeClr val="tx1"/>
                </a:solidFill>
              </a:rPr>
              <a:t>N(0,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44286" y="939357"/>
                <a:ext cx="1285837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R.V. with scale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784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86" y="939357"/>
                <a:ext cx="1285837" cy="1220975"/>
              </a:xfrm>
              <a:prstGeom prst="rect">
                <a:avLst/>
              </a:prstGeom>
              <a:blipFill>
                <a:blip r:embed="rId3"/>
                <a:stretch>
                  <a:fillRect l="-3791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09" y="2152352"/>
            <a:ext cx="1410580" cy="4718643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722450" y="5212834"/>
            <a:ext cx="75298" cy="380098"/>
            <a:chOff x="8109853" y="4284014"/>
            <a:chExt cx="75298" cy="380098"/>
          </a:xfrm>
        </p:grpSpPr>
        <p:sp>
          <p:nvSpPr>
            <p:cNvPr id="86" name="Oval 85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91684" y="5212834"/>
            <a:ext cx="75298" cy="380098"/>
            <a:chOff x="8109853" y="4284014"/>
            <a:chExt cx="75298" cy="380098"/>
          </a:xfrm>
        </p:grpSpPr>
        <p:sp>
          <p:nvSpPr>
            <p:cNvPr id="90" name="Oval 89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79034" y="5208451"/>
            <a:ext cx="75298" cy="380098"/>
            <a:chOff x="8109853" y="4284014"/>
            <a:chExt cx="75298" cy="380098"/>
          </a:xfrm>
        </p:grpSpPr>
        <p:sp>
          <p:nvSpPr>
            <p:cNvPr id="94" name="Oval 93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458272" y="6405048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1024 dim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259360" y="2554586"/>
            <a:ext cx="3591143" cy="3531954"/>
            <a:chOff x="3259360" y="2554586"/>
            <a:chExt cx="3591143" cy="3531954"/>
          </a:xfrm>
        </p:grpSpPr>
        <p:sp>
          <p:nvSpPr>
            <p:cNvPr id="99" name="Oval 98"/>
            <p:cNvSpPr/>
            <p:nvPr/>
          </p:nvSpPr>
          <p:spPr>
            <a:xfrm>
              <a:off x="6578360" y="255458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endCxn id="99" idx="2"/>
            </p:cNvCxnSpPr>
            <p:nvPr/>
          </p:nvCxnSpPr>
          <p:spPr>
            <a:xfrm flipV="1">
              <a:off x="3271388" y="2690658"/>
              <a:ext cx="3306972" cy="90133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99" idx="2"/>
            </p:cNvCxnSpPr>
            <p:nvPr/>
          </p:nvCxnSpPr>
          <p:spPr>
            <a:xfrm flipV="1">
              <a:off x="3259360" y="2690658"/>
              <a:ext cx="3319000" cy="182017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endCxn id="99" idx="2"/>
            </p:cNvCxnSpPr>
            <p:nvPr/>
          </p:nvCxnSpPr>
          <p:spPr>
            <a:xfrm flipV="1">
              <a:off x="3259360" y="2690658"/>
              <a:ext cx="3319000" cy="339588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endCxn id="99" idx="2"/>
            </p:cNvCxnSpPr>
            <p:nvPr/>
          </p:nvCxnSpPr>
          <p:spPr>
            <a:xfrm>
              <a:off x="3259360" y="2690658"/>
              <a:ext cx="3319000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3259360" y="2690658"/>
            <a:ext cx="3585949" cy="3395882"/>
            <a:chOff x="3259360" y="2690658"/>
            <a:chExt cx="3585949" cy="3395882"/>
          </a:xfrm>
        </p:grpSpPr>
        <p:sp>
          <p:nvSpPr>
            <p:cNvPr id="105" name="Oval 104"/>
            <p:cNvSpPr/>
            <p:nvPr/>
          </p:nvSpPr>
          <p:spPr>
            <a:xfrm>
              <a:off x="6573166" y="341611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endCxn id="105" idx="2"/>
            </p:cNvCxnSpPr>
            <p:nvPr/>
          </p:nvCxnSpPr>
          <p:spPr>
            <a:xfrm flipV="1">
              <a:off x="3271388" y="3552184"/>
              <a:ext cx="3301778" cy="39806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105" idx="2"/>
            </p:cNvCxnSpPr>
            <p:nvPr/>
          </p:nvCxnSpPr>
          <p:spPr>
            <a:xfrm flipV="1">
              <a:off x="3259360" y="3552184"/>
              <a:ext cx="3313806" cy="958648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endCxn id="105" idx="2"/>
            </p:cNvCxnSpPr>
            <p:nvPr/>
          </p:nvCxnSpPr>
          <p:spPr>
            <a:xfrm flipV="1">
              <a:off x="3259360" y="3552184"/>
              <a:ext cx="3313806" cy="2534356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endCxn id="105" idx="2"/>
            </p:cNvCxnSpPr>
            <p:nvPr/>
          </p:nvCxnSpPr>
          <p:spPr>
            <a:xfrm>
              <a:off x="3259360" y="2690658"/>
              <a:ext cx="3313806" cy="861526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3259360" y="2690658"/>
            <a:ext cx="3585948" cy="3395882"/>
            <a:chOff x="3259360" y="2690658"/>
            <a:chExt cx="3585948" cy="3395882"/>
          </a:xfrm>
        </p:grpSpPr>
        <p:sp>
          <p:nvSpPr>
            <p:cNvPr id="111" name="Oval 110"/>
            <p:cNvSpPr/>
            <p:nvPr/>
          </p:nvSpPr>
          <p:spPr>
            <a:xfrm>
              <a:off x="6573165" y="4328610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>
              <a:endCxn id="111" idx="2"/>
            </p:cNvCxnSpPr>
            <p:nvPr/>
          </p:nvCxnSpPr>
          <p:spPr>
            <a:xfrm>
              <a:off x="3271388" y="3591990"/>
              <a:ext cx="3301777" cy="87269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111" idx="2"/>
            </p:cNvCxnSpPr>
            <p:nvPr/>
          </p:nvCxnSpPr>
          <p:spPr>
            <a:xfrm flipV="1">
              <a:off x="3259360" y="4464682"/>
              <a:ext cx="3313805" cy="4615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11" idx="2"/>
            </p:cNvCxnSpPr>
            <p:nvPr/>
          </p:nvCxnSpPr>
          <p:spPr>
            <a:xfrm flipV="1">
              <a:off x="3259360" y="4464682"/>
              <a:ext cx="3313805" cy="1621858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endCxn id="111" idx="2"/>
            </p:cNvCxnSpPr>
            <p:nvPr/>
          </p:nvCxnSpPr>
          <p:spPr>
            <a:xfrm>
              <a:off x="3259360" y="2690658"/>
              <a:ext cx="3313805" cy="177402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259360" y="2690658"/>
            <a:ext cx="3593394" cy="3531953"/>
            <a:chOff x="3259360" y="2690658"/>
            <a:chExt cx="3593394" cy="3531953"/>
          </a:xfrm>
        </p:grpSpPr>
        <p:sp>
          <p:nvSpPr>
            <p:cNvPr id="117" name="Oval 116"/>
            <p:cNvSpPr/>
            <p:nvPr/>
          </p:nvSpPr>
          <p:spPr>
            <a:xfrm>
              <a:off x="6580611" y="5950468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>
              <a:endCxn id="117" idx="2"/>
            </p:cNvCxnSpPr>
            <p:nvPr/>
          </p:nvCxnSpPr>
          <p:spPr>
            <a:xfrm>
              <a:off x="3271388" y="3591990"/>
              <a:ext cx="3309223" cy="249455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endCxn id="117" idx="2"/>
            </p:cNvCxnSpPr>
            <p:nvPr/>
          </p:nvCxnSpPr>
          <p:spPr>
            <a:xfrm>
              <a:off x="3259360" y="4510832"/>
              <a:ext cx="3321251" cy="1575708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endCxn id="117" idx="2"/>
            </p:cNvCxnSpPr>
            <p:nvPr/>
          </p:nvCxnSpPr>
          <p:spPr>
            <a:xfrm>
              <a:off x="3259360" y="6086540"/>
              <a:ext cx="3321251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endCxn id="117" idx="2"/>
            </p:cNvCxnSpPr>
            <p:nvPr/>
          </p:nvCxnSpPr>
          <p:spPr>
            <a:xfrm>
              <a:off x="3259360" y="2690658"/>
              <a:ext cx="3321251" cy="339588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3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7"/>
            <a:ext cx="10515600" cy="1325563"/>
          </a:xfrm>
        </p:spPr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Oval 5"/>
          <p:cNvSpPr/>
          <p:nvPr/>
        </p:nvSpPr>
        <p:spPr>
          <a:xfrm>
            <a:off x="2987217" y="2554586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245" y="3455918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87217" y="4374760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87217" y="5950468"/>
            <a:ext cx="272143" cy="272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60473" y="6405049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784 dim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8" y="2152353"/>
            <a:ext cx="1506501" cy="469045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76979" y="5208451"/>
            <a:ext cx="75298" cy="380098"/>
            <a:chOff x="8109853" y="4284014"/>
            <a:chExt cx="75298" cy="380098"/>
          </a:xfrm>
        </p:grpSpPr>
        <p:sp>
          <p:nvSpPr>
            <p:cNvPr id="19" name="Oval 18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259360" y="2554586"/>
            <a:ext cx="3591143" cy="3531954"/>
            <a:chOff x="3259360" y="2554586"/>
            <a:chExt cx="3591143" cy="3531954"/>
          </a:xfrm>
        </p:grpSpPr>
        <p:sp>
          <p:nvSpPr>
            <p:cNvPr id="26" name="Oval 25"/>
            <p:cNvSpPr/>
            <p:nvPr/>
          </p:nvSpPr>
          <p:spPr>
            <a:xfrm>
              <a:off x="6578360" y="2554586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8" idx="6"/>
              <a:endCxn id="26" idx="2"/>
            </p:cNvCxnSpPr>
            <p:nvPr/>
          </p:nvCxnSpPr>
          <p:spPr>
            <a:xfrm flipV="1">
              <a:off x="3271388" y="2690658"/>
              <a:ext cx="3306972" cy="90133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6"/>
              <a:endCxn id="26" idx="2"/>
            </p:cNvCxnSpPr>
            <p:nvPr/>
          </p:nvCxnSpPr>
          <p:spPr>
            <a:xfrm flipV="1">
              <a:off x="3259360" y="2690658"/>
              <a:ext cx="3319000" cy="182017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6"/>
              <a:endCxn id="26" idx="2"/>
            </p:cNvCxnSpPr>
            <p:nvPr/>
          </p:nvCxnSpPr>
          <p:spPr>
            <a:xfrm flipV="1">
              <a:off x="3259360" y="2690658"/>
              <a:ext cx="3319000" cy="339588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6"/>
              <a:endCxn id="26" idx="2"/>
            </p:cNvCxnSpPr>
            <p:nvPr/>
          </p:nvCxnSpPr>
          <p:spPr>
            <a:xfrm>
              <a:off x="3259360" y="2690658"/>
              <a:ext cx="3319000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ular Callout 38"/>
          <p:cNvSpPr/>
          <p:nvPr/>
        </p:nvSpPr>
        <p:spPr>
          <a:xfrm>
            <a:off x="4020133" y="967246"/>
            <a:ext cx="1797453" cy="1547432"/>
          </a:xfrm>
          <a:prstGeom prst="wedgeRoundRectCallout">
            <a:avLst>
              <a:gd name="adj1" fmla="val -44149"/>
              <a:gd name="adj2" fmla="val 101894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Weights and biases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drawn from </a:t>
            </a:r>
          </a:p>
          <a:p>
            <a:r>
              <a:rPr lang="en-US" sz="2400" dirty="0">
                <a:solidFill>
                  <a:schemeClr val="tx1"/>
                </a:solidFill>
              </a:rPr>
              <a:t>N(0, 1)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091684" y="5212834"/>
            <a:ext cx="75298" cy="380098"/>
            <a:chOff x="8109853" y="4284014"/>
            <a:chExt cx="75298" cy="380098"/>
          </a:xfrm>
        </p:grpSpPr>
        <p:sp>
          <p:nvSpPr>
            <p:cNvPr id="49" name="Oval 48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79034" y="5208451"/>
            <a:ext cx="75298" cy="380098"/>
            <a:chOff x="8109853" y="4284014"/>
            <a:chExt cx="75298" cy="380098"/>
          </a:xfrm>
        </p:grpSpPr>
        <p:sp>
          <p:nvSpPr>
            <p:cNvPr id="53" name="Oval 52"/>
            <p:cNvSpPr/>
            <p:nvPr/>
          </p:nvSpPr>
          <p:spPr>
            <a:xfrm>
              <a:off x="8109853" y="42840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109853" y="44364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109853" y="4588814"/>
              <a:ext cx="75298" cy="75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458272" y="6405048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1024 dim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3259360" y="2690658"/>
            <a:ext cx="3585949" cy="3395882"/>
            <a:chOff x="3259360" y="2690658"/>
            <a:chExt cx="3585949" cy="3395882"/>
          </a:xfrm>
        </p:grpSpPr>
        <p:sp>
          <p:nvSpPr>
            <p:cNvPr id="67" name="Oval 66"/>
            <p:cNvSpPr/>
            <p:nvPr/>
          </p:nvSpPr>
          <p:spPr>
            <a:xfrm>
              <a:off x="6573166" y="3416112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8" idx="6"/>
              <a:endCxn id="67" idx="2"/>
            </p:cNvCxnSpPr>
            <p:nvPr/>
          </p:nvCxnSpPr>
          <p:spPr>
            <a:xfrm flipV="1">
              <a:off x="3271388" y="3552184"/>
              <a:ext cx="3301778" cy="39806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" idx="6"/>
              <a:endCxn id="67" idx="2"/>
            </p:cNvCxnSpPr>
            <p:nvPr/>
          </p:nvCxnSpPr>
          <p:spPr>
            <a:xfrm flipV="1">
              <a:off x="3259360" y="3552184"/>
              <a:ext cx="3313806" cy="958648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2" idx="6"/>
              <a:endCxn id="67" idx="2"/>
            </p:cNvCxnSpPr>
            <p:nvPr/>
          </p:nvCxnSpPr>
          <p:spPr>
            <a:xfrm flipV="1">
              <a:off x="3259360" y="3552184"/>
              <a:ext cx="3313806" cy="2534356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" idx="6"/>
              <a:endCxn id="67" idx="2"/>
            </p:cNvCxnSpPr>
            <p:nvPr/>
          </p:nvCxnSpPr>
          <p:spPr>
            <a:xfrm>
              <a:off x="3259360" y="2690658"/>
              <a:ext cx="3313806" cy="861526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3259360" y="2690658"/>
            <a:ext cx="3585948" cy="3395882"/>
            <a:chOff x="3259360" y="2690658"/>
            <a:chExt cx="3585948" cy="3395882"/>
          </a:xfrm>
        </p:grpSpPr>
        <p:sp>
          <p:nvSpPr>
            <p:cNvPr id="79" name="Oval 78"/>
            <p:cNvSpPr/>
            <p:nvPr/>
          </p:nvSpPr>
          <p:spPr>
            <a:xfrm>
              <a:off x="6573165" y="4328610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8" idx="6"/>
              <a:endCxn id="79" idx="2"/>
            </p:cNvCxnSpPr>
            <p:nvPr/>
          </p:nvCxnSpPr>
          <p:spPr>
            <a:xfrm>
              <a:off x="3271388" y="3591990"/>
              <a:ext cx="3301777" cy="87269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10" idx="6"/>
              <a:endCxn id="79" idx="2"/>
            </p:cNvCxnSpPr>
            <p:nvPr/>
          </p:nvCxnSpPr>
          <p:spPr>
            <a:xfrm flipV="1">
              <a:off x="3259360" y="4464682"/>
              <a:ext cx="3313805" cy="4615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2" idx="6"/>
              <a:endCxn id="79" idx="2"/>
            </p:cNvCxnSpPr>
            <p:nvPr/>
          </p:nvCxnSpPr>
          <p:spPr>
            <a:xfrm flipV="1">
              <a:off x="3259360" y="4464682"/>
              <a:ext cx="3313805" cy="1621858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" idx="6"/>
              <a:endCxn id="79" idx="2"/>
            </p:cNvCxnSpPr>
            <p:nvPr/>
          </p:nvCxnSpPr>
          <p:spPr>
            <a:xfrm>
              <a:off x="3259360" y="2690658"/>
              <a:ext cx="3313805" cy="177402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>
            <a:off x="3259360" y="2690658"/>
            <a:ext cx="3593394" cy="3531953"/>
            <a:chOff x="3259360" y="2690658"/>
            <a:chExt cx="3593394" cy="3531953"/>
          </a:xfrm>
        </p:grpSpPr>
        <p:sp>
          <p:nvSpPr>
            <p:cNvPr id="91" name="Oval 90"/>
            <p:cNvSpPr/>
            <p:nvPr/>
          </p:nvSpPr>
          <p:spPr>
            <a:xfrm>
              <a:off x="6580611" y="5950468"/>
              <a:ext cx="272143" cy="2721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8" idx="6"/>
              <a:endCxn id="91" idx="2"/>
            </p:cNvCxnSpPr>
            <p:nvPr/>
          </p:nvCxnSpPr>
          <p:spPr>
            <a:xfrm>
              <a:off x="3271388" y="3591990"/>
              <a:ext cx="3309223" cy="249455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0" idx="6"/>
              <a:endCxn id="91" idx="2"/>
            </p:cNvCxnSpPr>
            <p:nvPr/>
          </p:nvCxnSpPr>
          <p:spPr>
            <a:xfrm>
              <a:off x="3259360" y="4510832"/>
              <a:ext cx="3321251" cy="1575708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2" idx="6"/>
              <a:endCxn id="91" idx="2"/>
            </p:cNvCxnSpPr>
            <p:nvPr/>
          </p:nvCxnSpPr>
          <p:spPr>
            <a:xfrm>
              <a:off x="3259360" y="6086540"/>
              <a:ext cx="3321251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6" idx="6"/>
              <a:endCxn id="91" idx="2"/>
            </p:cNvCxnSpPr>
            <p:nvPr/>
          </p:nvCxnSpPr>
          <p:spPr>
            <a:xfrm>
              <a:off x="3259360" y="2690658"/>
              <a:ext cx="3321251" cy="339588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6714431" y="1886383"/>
            <a:ext cx="2099401" cy="943455"/>
            <a:chOff x="6714431" y="1886383"/>
            <a:chExt cx="2099401" cy="943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8237403" y="2056882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403" y="2056882"/>
                  <a:ext cx="272143" cy="272143"/>
                </a:xfrm>
                <a:prstGeom prst="ellipse">
                  <a:avLst/>
                </a:prstGeom>
                <a:blipFill>
                  <a:blip r:embed="rId3"/>
                  <a:stretch>
                    <a:fillRect l="-21739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/>
            <p:cNvSpPr/>
            <p:nvPr/>
          </p:nvSpPr>
          <p:spPr>
            <a:xfrm>
              <a:off x="8541689" y="2557695"/>
              <a:ext cx="272143" cy="272143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stCxn id="26" idx="6"/>
              <a:endCxn id="119" idx="2"/>
            </p:cNvCxnSpPr>
            <p:nvPr/>
          </p:nvCxnSpPr>
          <p:spPr>
            <a:xfrm>
              <a:off x="6850503" y="2690658"/>
              <a:ext cx="1691186" cy="3109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urved Connector 137"/>
            <p:cNvCxnSpPr>
              <a:stCxn id="64" idx="6"/>
              <a:endCxn id="119" idx="2"/>
            </p:cNvCxnSpPr>
            <p:nvPr/>
          </p:nvCxnSpPr>
          <p:spPr>
            <a:xfrm>
              <a:off x="7780602" y="2022455"/>
              <a:ext cx="761087" cy="671312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urved Connector 141"/>
            <p:cNvCxnSpPr>
              <a:stCxn id="26" idx="0"/>
              <a:endCxn id="65" idx="2"/>
            </p:cNvCxnSpPr>
            <p:nvPr/>
          </p:nvCxnSpPr>
          <p:spPr>
            <a:xfrm rot="5400000" flipH="1" flipV="1">
              <a:off x="7295101" y="1612285"/>
              <a:ext cx="361632" cy="1522971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urved Connector 145"/>
            <p:cNvCxnSpPr>
              <a:stCxn id="26" idx="0"/>
              <a:endCxn id="64" idx="2"/>
            </p:cNvCxnSpPr>
            <p:nvPr/>
          </p:nvCxnSpPr>
          <p:spPr>
            <a:xfrm rot="5400000" flipH="1" flipV="1">
              <a:off x="6845380" y="1891508"/>
              <a:ext cx="532131" cy="794027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urved Connector 149"/>
            <p:cNvCxnSpPr>
              <a:stCxn id="65" idx="6"/>
              <a:endCxn id="119" idx="0"/>
            </p:cNvCxnSpPr>
            <p:nvPr/>
          </p:nvCxnSpPr>
          <p:spPr>
            <a:xfrm>
              <a:off x="8509546" y="2192954"/>
              <a:ext cx="168215" cy="364741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/>
                <p:cNvSpPr/>
                <p:nvPr/>
              </p:nvSpPr>
              <p:spPr>
                <a:xfrm>
                  <a:off x="7508459" y="1886383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Oval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459" y="1886383"/>
                  <a:ext cx="272143" cy="272143"/>
                </a:xfrm>
                <a:prstGeom prst="ellipse">
                  <a:avLst/>
                </a:prstGeom>
                <a:blipFill>
                  <a:blip r:embed="rId4"/>
                  <a:stretch>
                    <a:fillRect l="-31111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9" name="Group 218"/>
          <p:cNvGrpSpPr/>
          <p:nvPr/>
        </p:nvGrpSpPr>
        <p:grpSpPr>
          <a:xfrm>
            <a:off x="6709238" y="2863493"/>
            <a:ext cx="2100015" cy="824762"/>
            <a:chOff x="6709238" y="2863493"/>
            <a:chExt cx="2100015" cy="824762"/>
          </a:xfrm>
        </p:grpSpPr>
        <p:sp>
          <p:nvSpPr>
            <p:cNvPr id="120" name="Oval 119"/>
            <p:cNvSpPr/>
            <p:nvPr/>
          </p:nvSpPr>
          <p:spPr>
            <a:xfrm>
              <a:off x="8537110" y="3416112"/>
              <a:ext cx="272143" cy="272143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/>
                <p:cNvSpPr/>
                <p:nvPr/>
              </p:nvSpPr>
              <p:spPr>
                <a:xfrm>
                  <a:off x="8237402" y="3054999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7" name="Oval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402" y="3054999"/>
                  <a:ext cx="272143" cy="272143"/>
                </a:xfrm>
                <a:prstGeom prst="ellipse">
                  <a:avLst/>
                </a:prstGeom>
                <a:blipFill>
                  <a:blip r:embed="rId5"/>
                  <a:stretch>
                    <a:fillRect l="-21739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Connector 157"/>
            <p:cNvCxnSpPr/>
            <p:nvPr/>
          </p:nvCxnSpPr>
          <p:spPr>
            <a:xfrm>
              <a:off x="6842668" y="3563232"/>
              <a:ext cx="1691186" cy="3109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urved Connector 158"/>
            <p:cNvCxnSpPr>
              <a:stCxn id="156" idx="6"/>
              <a:endCxn id="120" idx="2"/>
            </p:cNvCxnSpPr>
            <p:nvPr/>
          </p:nvCxnSpPr>
          <p:spPr>
            <a:xfrm>
              <a:off x="7780602" y="2999565"/>
              <a:ext cx="756508" cy="552619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urved Connector 159"/>
            <p:cNvCxnSpPr>
              <a:stCxn id="67" idx="0"/>
              <a:endCxn id="157" idx="2"/>
            </p:cNvCxnSpPr>
            <p:nvPr/>
          </p:nvCxnSpPr>
          <p:spPr>
            <a:xfrm rot="5400000" flipH="1" flipV="1">
              <a:off x="7360800" y="2539510"/>
              <a:ext cx="225041" cy="1528164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urved Connector 160"/>
            <p:cNvCxnSpPr>
              <a:stCxn id="67" idx="0"/>
              <a:endCxn id="156" idx="2"/>
            </p:cNvCxnSpPr>
            <p:nvPr/>
          </p:nvCxnSpPr>
          <p:spPr>
            <a:xfrm rot="5400000" flipH="1" flipV="1">
              <a:off x="6900575" y="2808229"/>
              <a:ext cx="416547" cy="799221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>
              <a:stCxn id="157" idx="6"/>
              <a:endCxn id="120" idx="0"/>
            </p:cNvCxnSpPr>
            <p:nvPr/>
          </p:nvCxnSpPr>
          <p:spPr>
            <a:xfrm>
              <a:off x="8509545" y="3191071"/>
              <a:ext cx="163637" cy="225041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Oval 155"/>
                <p:cNvSpPr/>
                <p:nvPr/>
              </p:nvSpPr>
              <p:spPr>
                <a:xfrm>
                  <a:off x="7508459" y="2863493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Oval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459" y="2863493"/>
                  <a:ext cx="272143" cy="272143"/>
                </a:xfrm>
                <a:prstGeom prst="ellipse">
                  <a:avLst/>
                </a:prstGeom>
                <a:blipFill>
                  <a:blip r:embed="rId6"/>
                  <a:stretch>
                    <a:fillRect l="-3333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0" name="Group 219"/>
          <p:cNvGrpSpPr/>
          <p:nvPr/>
        </p:nvGrpSpPr>
        <p:grpSpPr>
          <a:xfrm>
            <a:off x="6709236" y="3658348"/>
            <a:ext cx="2100016" cy="938646"/>
            <a:chOff x="6709236" y="3658348"/>
            <a:chExt cx="2100016" cy="938646"/>
          </a:xfrm>
        </p:grpSpPr>
        <p:sp>
          <p:nvSpPr>
            <p:cNvPr id="121" name="Oval 120"/>
            <p:cNvSpPr/>
            <p:nvPr/>
          </p:nvSpPr>
          <p:spPr>
            <a:xfrm>
              <a:off x="8537109" y="4324851"/>
              <a:ext cx="272143" cy="272143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Oval 163"/>
                <p:cNvSpPr/>
                <p:nvPr/>
              </p:nvSpPr>
              <p:spPr>
                <a:xfrm>
                  <a:off x="8237401" y="4008688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4" name="Oval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401" y="4008688"/>
                  <a:ext cx="272143" cy="272143"/>
                </a:xfrm>
                <a:prstGeom prst="ellipse">
                  <a:avLst/>
                </a:prstGeom>
                <a:blipFill>
                  <a:blip r:embed="rId7"/>
                  <a:stretch>
                    <a:fillRect l="-2173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Connector 164"/>
            <p:cNvCxnSpPr/>
            <p:nvPr/>
          </p:nvCxnSpPr>
          <p:spPr>
            <a:xfrm>
              <a:off x="6848646" y="4455872"/>
              <a:ext cx="1691186" cy="3109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urved Connector 165"/>
            <p:cNvCxnSpPr>
              <a:stCxn id="163" idx="6"/>
              <a:endCxn id="121" idx="2"/>
            </p:cNvCxnSpPr>
            <p:nvPr/>
          </p:nvCxnSpPr>
          <p:spPr>
            <a:xfrm>
              <a:off x="7780601" y="3794420"/>
              <a:ext cx="756508" cy="666503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urved Connector 166"/>
            <p:cNvCxnSpPr>
              <a:stCxn id="79" idx="0"/>
              <a:endCxn id="164" idx="2"/>
            </p:cNvCxnSpPr>
            <p:nvPr/>
          </p:nvCxnSpPr>
          <p:spPr>
            <a:xfrm rot="5400000" flipH="1" flipV="1">
              <a:off x="7381394" y="3472603"/>
              <a:ext cx="183850" cy="1528164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urved Connector 167"/>
            <p:cNvCxnSpPr>
              <a:stCxn id="79" idx="0"/>
              <a:endCxn id="163" idx="2"/>
            </p:cNvCxnSpPr>
            <p:nvPr/>
          </p:nvCxnSpPr>
          <p:spPr>
            <a:xfrm rot="5400000" flipH="1" flipV="1">
              <a:off x="6841752" y="3661905"/>
              <a:ext cx="534190" cy="799221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urved Connector 168"/>
            <p:cNvCxnSpPr>
              <a:stCxn id="164" idx="6"/>
              <a:endCxn id="121" idx="0"/>
            </p:cNvCxnSpPr>
            <p:nvPr/>
          </p:nvCxnSpPr>
          <p:spPr>
            <a:xfrm>
              <a:off x="8509544" y="4144760"/>
              <a:ext cx="163637" cy="180091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Oval 162"/>
                <p:cNvSpPr/>
                <p:nvPr/>
              </p:nvSpPr>
              <p:spPr>
                <a:xfrm>
                  <a:off x="7508458" y="3658348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3" name="Oval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458" y="3658348"/>
                  <a:ext cx="272143" cy="272143"/>
                </a:xfrm>
                <a:prstGeom prst="ellipse">
                  <a:avLst/>
                </a:prstGeom>
                <a:blipFill>
                  <a:blip r:embed="rId8"/>
                  <a:stretch>
                    <a:fillRect l="-33333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1" name="Group 220"/>
          <p:cNvGrpSpPr/>
          <p:nvPr/>
        </p:nvGrpSpPr>
        <p:grpSpPr>
          <a:xfrm>
            <a:off x="6716683" y="5382154"/>
            <a:ext cx="2092568" cy="840456"/>
            <a:chOff x="6716683" y="5382154"/>
            <a:chExt cx="2092568" cy="840456"/>
          </a:xfrm>
        </p:grpSpPr>
        <p:sp>
          <p:nvSpPr>
            <p:cNvPr id="122" name="Oval 121"/>
            <p:cNvSpPr/>
            <p:nvPr/>
          </p:nvSpPr>
          <p:spPr>
            <a:xfrm>
              <a:off x="8537108" y="5950467"/>
              <a:ext cx="272143" cy="272143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Oval 170"/>
                <p:cNvSpPr/>
                <p:nvPr/>
              </p:nvSpPr>
              <p:spPr>
                <a:xfrm>
                  <a:off x="8237401" y="5579892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Oval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401" y="5579892"/>
                  <a:ext cx="272143" cy="272143"/>
                </a:xfrm>
                <a:prstGeom prst="ellipse">
                  <a:avLst/>
                </a:prstGeom>
                <a:blipFill>
                  <a:blip r:embed="rId9"/>
                  <a:stretch>
                    <a:fillRect l="-28261" r="-217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Straight Connector 171"/>
            <p:cNvCxnSpPr/>
            <p:nvPr/>
          </p:nvCxnSpPr>
          <p:spPr>
            <a:xfrm>
              <a:off x="6842668" y="6082780"/>
              <a:ext cx="1691186" cy="3109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urved Connector 172"/>
            <p:cNvCxnSpPr>
              <a:stCxn id="170" idx="6"/>
              <a:endCxn id="122" idx="2"/>
            </p:cNvCxnSpPr>
            <p:nvPr/>
          </p:nvCxnSpPr>
          <p:spPr>
            <a:xfrm>
              <a:off x="7780602" y="5518226"/>
              <a:ext cx="756506" cy="568313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urved Connector 173"/>
            <p:cNvCxnSpPr>
              <a:stCxn id="91" idx="0"/>
              <a:endCxn id="171" idx="2"/>
            </p:cNvCxnSpPr>
            <p:nvPr/>
          </p:nvCxnSpPr>
          <p:spPr>
            <a:xfrm rot="5400000" flipH="1" flipV="1">
              <a:off x="7359790" y="5072857"/>
              <a:ext cx="234504" cy="1520718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urved Connector 174"/>
            <p:cNvCxnSpPr>
              <a:stCxn id="91" idx="0"/>
              <a:endCxn id="170" idx="2"/>
            </p:cNvCxnSpPr>
            <p:nvPr/>
          </p:nvCxnSpPr>
          <p:spPr>
            <a:xfrm rot="5400000" flipH="1" flipV="1">
              <a:off x="6896450" y="5338459"/>
              <a:ext cx="432242" cy="791776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urved Connector 175"/>
            <p:cNvCxnSpPr>
              <a:stCxn id="171" idx="6"/>
              <a:endCxn id="122" idx="0"/>
            </p:cNvCxnSpPr>
            <p:nvPr/>
          </p:nvCxnSpPr>
          <p:spPr>
            <a:xfrm>
              <a:off x="8509544" y="5715964"/>
              <a:ext cx="163636" cy="234503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Oval 169"/>
                <p:cNvSpPr/>
                <p:nvPr/>
              </p:nvSpPr>
              <p:spPr>
                <a:xfrm>
                  <a:off x="7508459" y="5382154"/>
                  <a:ext cx="272143" cy="272143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Oval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459" y="5382154"/>
                  <a:ext cx="272143" cy="272143"/>
                </a:xfrm>
                <a:prstGeom prst="ellipse">
                  <a:avLst/>
                </a:prstGeom>
                <a:blipFill>
                  <a:blip r:embed="rId10"/>
                  <a:stretch>
                    <a:fillRect l="-37778" r="-6667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1" name="TextBox 210"/>
          <p:cNvSpPr txBox="1"/>
          <p:nvPr/>
        </p:nvSpPr>
        <p:spPr>
          <a:xfrm>
            <a:off x="2746750" y="939357"/>
            <a:ext cx="111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scaled to [0,1]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9108958" y="2138349"/>
            <a:ext cx="1455386" cy="4704457"/>
            <a:chOff x="9108958" y="2138349"/>
            <a:chExt cx="1455386" cy="4704457"/>
          </a:xfrm>
        </p:grpSpPr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08958" y="2138349"/>
              <a:ext cx="1455386" cy="4704457"/>
            </a:xfrm>
            <a:prstGeom prst="rect">
              <a:avLst/>
            </a:prstGeom>
          </p:spPr>
        </p:pic>
        <p:grpSp>
          <p:nvGrpSpPr>
            <p:cNvPr id="214" name="Group 213"/>
            <p:cNvGrpSpPr/>
            <p:nvPr/>
          </p:nvGrpSpPr>
          <p:grpSpPr>
            <a:xfrm>
              <a:off x="9917534" y="5192105"/>
              <a:ext cx="75298" cy="380098"/>
              <a:chOff x="8109853" y="4284014"/>
              <a:chExt cx="75298" cy="380098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8109853" y="4284014"/>
                <a:ext cx="75298" cy="75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8109853" y="4436414"/>
                <a:ext cx="75298" cy="75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8109853" y="4588814"/>
                <a:ext cx="75298" cy="75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444286" y="939357"/>
                <a:ext cx="1285837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R.V. with scale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784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86" y="939357"/>
                <a:ext cx="1285837" cy="1220975"/>
              </a:xfrm>
              <a:prstGeom prst="rect">
                <a:avLst/>
              </a:prstGeom>
              <a:blipFill>
                <a:blip r:embed="rId12"/>
                <a:stretch>
                  <a:fillRect l="-3791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95"/>
              <p:cNvSpPr txBox="1"/>
              <p:nvPr/>
            </p:nvSpPr>
            <p:spPr>
              <a:xfrm>
                <a:off x="6444286" y="939357"/>
                <a:ext cx="1285837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R.V. with scale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784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86" y="939357"/>
                <a:ext cx="1285837" cy="1220975"/>
              </a:xfrm>
              <a:prstGeom prst="rect">
                <a:avLst/>
              </a:prstGeom>
              <a:blipFill>
                <a:blip r:embed="rId13"/>
                <a:stretch>
                  <a:fillRect l="-3791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6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417937" cy="24269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goal of ML is to </a:t>
            </a:r>
            <a:r>
              <a:rPr lang="en-US" dirty="0">
                <a:solidFill>
                  <a:schemeClr val="accent1"/>
                </a:solidFill>
              </a:rPr>
              <a:t>learn from data                       --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--&gt;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Technically, combines </a:t>
            </a:r>
            <a:r>
              <a:rPr lang="en-US" dirty="0">
                <a:solidFill>
                  <a:schemeClr val="accent1"/>
                </a:solidFill>
              </a:rPr>
              <a:t>statistics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 computational tools (</a:t>
            </a:r>
            <a:r>
              <a:rPr lang="en-US" dirty="0">
                <a:solidFill>
                  <a:schemeClr val="accent1"/>
                </a:solidFill>
              </a:rPr>
              <a:t>optimization</a:t>
            </a:r>
            <a:r>
              <a:rPr lang="en-US" dirty="0"/>
              <a:t>)</a:t>
            </a:r>
          </a:p>
          <a:p>
            <a:r>
              <a:rPr lang="en-US" dirty="0"/>
              <a:t>Example (supervised learning) tasks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baby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0" y="1157967"/>
            <a:ext cx="2441617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781514" y="4939345"/>
            <a:ext cx="494581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50457" y="4704816"/>
            <a:ext cx="226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“How are you?”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0217" y="4704817"/>
            <a:ext cx="303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 am fine thank you”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080AD-CCB5-4783-9629-39EDEEC1B098}"/>
              </a:ext>
            </a:extLst>
          </p:cNvPr>
          <p:cNvSpPr/>
          <p:nvPr/>
        </p:nvSpPr>
        <p:spPr>
          <a:xfrm>
            <a:off x="3025429" y="5761016"/>
            <a:ext cx="439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Conversational agent / chatbot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1A90-9B57-41EE-B941-4EAB04762374}"/>
              </a:ext>
            </a:extLst>
          </p:cNvPr>
          <p:cNvSpPr/>
          <p:nvPr/>
        </p:nvSpPr>
        <p:spPr>
          <a:xfrm>
            <a:off x="4354141" y="4363009"/>
            <a:ext cx="1741859" cy="11526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Model</a:t>
            </a:r>
            <a:endParaRPr lang="en-US" sz="2800" b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89880D-2D7C-4B44-BEEE-FD511B200113}"/>
              </a:ext>
            </a:extLst>
          </p:cNvPr>
          <p:cNvCxnSpPr>
            <a:cxnSpLocks/>
          </p:cNvCxnSpPr>
          <p:nvPr/>
        </p:nvCxnSpPr>
        <p:spPr>
          <a:xfrm>
            <a:off x="6156653" y="4939345"/>
            <a:ext cx="51758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2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 </a:t>
            </a:r>
            <a:r>
              <a:rPr lang="en-US" sz="2400" dirty="0"/>
              <a:t>[</a:t>
            </a:r>
            <a:r>
              <a:rPr lang="en-US" sz="2400" dirty="0" err="1"/>
              <a:t>Ioffe</a:t>
            </a:r>
            <a:r>
              <a:rPr lang="en-US" sz="2400" dirty="0"/>
              <a:t> &amp;</a:t>
            </a:r>
            <a:r>
              <a:rPr lang="en-US" sz="2400" dirty="0" err="1"/>
              <a:t>Szegedy</a:t>
            </a:r>
            <a:r>
              <a:rPr lang="en-US" sz="2400" dirty="0"/>
              <a:t>, 2015]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normalize the activation of each unit to have zero mean and unit standard deviation using a mini-batch estimate of mean and variance.</a:t>
            </a:r>
          </a:p>
          <a:p>
            <a:r>
              <a:rPr lang="en-US" dirty="0"/>
              <a:t> Benefit: more stable and faster training. Often generalizes better</a:t>
            </a:r>
          </a:p>
          <a:p>
            <a:r>
              <a:rPr lang="en-US" dirty="0"/>
              <a:t>Can be implemented as a layer</a:t>
            </a:r>
          </a:p>
        </p:txBody>
      </p:sp>
    </p:spTree>
    <p:extLst>
      <p:ext uri="{BB962C8B-B14F-4D97-AF65-F5344CB8AC3E}">
        <p14:creationId xmlns:p14="http://schemas.microsoft.com/office/powerpoint/2010/main" val="1994994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optimization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Momentum SGD: improves SGD by incorporating “momentum”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5400000" flipH="1">
            <a:off x="8038653" y="2916704"/>
            <a:ext cx="1282152" cy="2217271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 flipH="1">
            <a:off x="7338900" y="2617004"/>
            <a:ext cx="2139293" cy="319461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 flipH="1">
            <a:off x="6655446" y="2262925"/>
            <a:ext cx="3100550" cy="4031129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Freeform 8"/>
          <p:cNvSpPr/>
          <p:nvPr/>
        </p:nvSpPr>
        <p:spPr>
          <a:xfrm rot="5400000" flipH="1">
            <a:off x="7341473" y="4031209"/>
            <a:ext cx="1694320" cy="1655483"/>
          </a:xfrm>
          <a:custGeom>
            <a:avLst/>
            <a:gdLst>
              <a:gd name="connsiteX0" fmla="*/ 0 w 1775011"/>
              <a:gd name="connsiteY0" fmla="*/ 1655483 h 1655483"/>
              <a:gd name="connsiteX1" fmla="*/ 1117600 w 1775011"/>
              <a:gd name="connsiteY1" fmla="*/ 1117600 h 1655483"/>
              <a:gd name="connsiteX2" fmla="*/ 1631576 w 1775011"/>
              <a:gd name="connsiteY2" fmla="*/ 687295 h 1655483"/>
              <a:gd name="connsiteX3" fmla="*/ 1775011 w 1775011"/>
              <a:gd name="connsiteY3" fmla="*/ 0 h 165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1" h="1655483">
                <a:moveTo>
                  <a:pt x="0" y="1655483"/>
                </a:moveTo>
                <a:cubicBezTo>
                  <a:pt x="422835" y="1467224"/>
                  <a:pt x="845671" y="1278965"/>
                  <a:pt x="1117600" y="1117600"/>
                </a:cubicBezTo>
                <a:cubicBezTo>
                  <a:pt x="1389529" y="956235"/>
                  <a:pt x="1522008" y="873562"/>
                  <a:pt x="1631576" y="687295"/>
                </a:cubicBezTo>
                <a:cubicBezTo>
                  <a:pt x="1741144" y="501028"/>
                  <a:pt x="1758077" y="250514"/>
                  <a:pt x="1775011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28076" y="5050717"/>
            <a:ext cx="256838" cy="621765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5400000" flipH="1">
            <a:off x="7288598" y="5622339"/>
            <a:ext cx="164012" cy="1718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01011" y="4906017"/>
            <a:ext cx="539795" cy="441657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514070" y="4227969"/>
            <a:ext cx="256838" cy="621765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661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optimization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Adam </a:t>
            </a:r>
            <a:r>
              <a:rPr lang="en-US" sz="2400" dirty="0"/>
              <a:t>[</a:t>
            </a:r>
            <a:r>
              <a:rPr lang="en-US" sz="2400" dirty="0" err="1"/>
              <a:t>Kingma</a:t>
            </a:r>
            <a:r>
              <a:rPr lang="en-US" sz="2400" dirty="0"/>
              <a:t> &amp; Ba 2015]</a:t>
            </a:r>
            <a:r>
              <a:rPr lang="en-US" dirty="0"/>
              <a:t>: uses first and second order statistics of the gradients so that gradients are normalized</a:t>
            </a:r>
          </a:p>
          <a:p>
            <a:r>
              <a:rPr lang="en-US" dirty="0"/>
              <a:t>Benefit: prevents the vanishing/exploding gradient problem</a:t>
            </a:r>
          </a:p>
        </p:txBody>
      </p:sp>
    </p:spTree>
    <p:extLst>
      <p:ext uri="{BB962C8B-B14F-4D97-AF65-F5344CB8AC3E}">
        <p14:creationId xmlns:p14="http://schemas.microsoft.com/office/powerpoint/2010/main" val="3570964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Reduce the learning rate or step-size parameter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 once in a while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Typical setting: multiply 0.98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every epoch.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  <a:blipFill>
                <a:blip r:embed="rId2"/>
                <a:stretch>
                  <a:fillRect l="-1217" t="-1498" r="-174" b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5400000" flipH="1">
            <a:off x="5759671" y="3054515"/>
            <a:ext cx="1282152" cy="22172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 flipH="1">
            <a:off x="5059918" y="2754815"/>
            <a:ext cx="2139293" cy="319461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 flipH="1">
            <a:off x="4376464" y="2400736"/>
            <a:ext cx="3100550" cy="40311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5400000" flipH="1">
            <a:off x="5062491" y="4169020"/>
            <a:ext cx="1694320" cy="1655483"/>
          </a:xfrm>
          <a:custGeom>
            <a:avLst/>
            <a:gdLst>
              <a:gd name="connsiteX0" fmla="*/ 0 w 1775011"/>
              <a:gd name="connsiteY0" fmla="*/ 1655483 h 1655483"/>
              <a:gd name="connsiteX1" fmla="*/ 1117600 w 1775011"/>
              <a:gd name="connsiteY1" fmla="*/ 1117600 h 1655483"/>
              <a:gd name="connsiteX2" fmla="*/ 1631576 w 1775011"/>
              <a:gd name="connsiteY2" fmla="*/ 687295 h 1655483"/>
              <a:gd name="connsiteX3" fmla="*/ 1775011 w 1775011"/>
              <a:gd name="connsiteY3" fmla="*/ 0 h 165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1" h="1655483">
                <a:moveTo>
                  <a:pt x="0" y="1655483"/>
                </a:moveTo>
                <a:cubicBezTo>
                  <a:pt x="422835" y="1467224"/>
                  <a:pt x="845671" y="1278965"/>
                  <a:pt x="1117600" y="1117600"/>
                </a:cubicBezTo>
                <a:cubicBezTo>
                  <a:pt x="1389529" y="956235"/>
                  <a:pt x="1522008" y="873562"/>
                  <a:pt x="1631576" y="687295"/>
                </a:cubicBezTo>
                <a:cubicBezTo>
                  <a:pt x="1741144" y="501028"/>
                  <a:pt x="1758077" y="250514"/>
                  <a:pt x="1775011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90276" y="4932973"/>
            <a:ext cx="315656" cy="877321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5400000" flipH="1">
            <a:off x="5009616" y="5760150"/>
            <a:ext cx="164012" cy="1718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22029" y="5043828"/>
            <a:ext cx="539795" cy="44165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97565" y="4535418"/>
            <a:ext cx="94361" cy="45212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49309" y="4416300"/>
            <a:ext cx="380255" cy="203936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476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4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Training and inference</a:t>
            </a:r>
          </a:p>
          <a:p>
            <a:r>
              <a:rPr lang="en-US" dirty="0"/>
              <a:t>Training objective and optimization</a:t>
            </a:r>
          </a:p>
          <a:p>
            <a:r>
              <a:rPr lang="en-US" dirty="0"/>
              <a:t>Neural networks and backpropagation</a:t>
            </a:r>
          </a:p>
          <a:p>
            <a:r>
              <a:rPr lang="en-US" dirty="0"/>
              <a:t>Importance of software tools – turns research into Lego block engineering</a:t>
            </a:r>
          </a:p>
          <a:p>
            <a:r>
              <a:rPr lang="en-US" dirty="0"/>
              <a:t>Various tricks to speed-up training and reduce overfitting</a:t>
            </a:r>
          </a:p>
        </p:txBody>
      </p:sp>
    </p:spTree>
    <p:extLst>
      <p:ext uri="{BB962C8B-B14F-4D97-AF65-F5344CB8AC3E}">
        <p14:creationId xmlns:p14="http://schemas.microsoft.com/office/powerpoint/2010/main" val="14485645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explosion/diminishing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2436" y="2438400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05745" y="2438400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2438399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3382" y="3761504"/>
            <a:ext cx="254923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3177" y="2402167"/>
            <a:ext cx="244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Linear + </a:t>
            </a:r>
            <a:r>
              <a:rPr lang="en-US" sz="3200" dirty="0" err="1"/>
              <a:t>ReLU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65964" y="3761504"/>
            <a:ext cx="254923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15759" y="2402167"/>
            <a:ext cx="244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Linear + </a:t>
            </a:r>
            <a:r>
              <a:rPr lang="en-US" sz="3200" dirty="0" err="1"/>
              <a:t>ReLU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32597" y="3279041"/>
                <a:ext cx="5343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97" y="3279041"/>
                <a:ext cx="53437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25179" y="3299725"/>
                <a:ext cx="542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79" y="3299725"/>
                <a:ext cx="5426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1823177" y="4082613"/>
            <a:ext cx="2549237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15759" y="4085062"/>
            <a:ext cx="2549237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47343" y="4118662"/>
                <a:ext cx="628762" cy="436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343" y="4118662"/>
                <a:ext cx="628762" cy="4361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39925" y="4139346"/>
                <a:ext cx="628762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25" y="4139346"/>
                <a:ext cx="628762" cy="436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0460182" y="2438399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758546" y="3761504"/>
            <a:ext cx="254923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08341" y="2402167"/>
            <a:ext cx="244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Linear + </a:t>
            </a:r>
            <a:r>
              <a:rPr lang="en-US" sz="3200" dirty="0" err="1"/>
              <a:t>ReLU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17761" y="3299725"/>
                <a:ext cx="5426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61" y="3299725"/>
                <a:ext cx="54264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7808341" y="4085062"/>
            <a:ext cx="2549237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32507" y="4139346"/>
                <a:ext cx="628762" cy="439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507" y="4139346"/>
                <a:ext cx="628762" cy="4390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25695" y="1860025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95" y="1860025"/>
                <a:ext cx="44768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7986" y="1862902"/>
                <a:ext cx="4394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86" y="1862902"/>
                <a:ext cx="4394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60654" y="1863166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654" y="1863166"/>
                <a:ext cx="44768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292945" y="1866043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945" y="1866043"/>
                <a:ext cx="44768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explosion/diminishing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2436" y="2154382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05745" y="2154382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2154381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3382" y="3477486"/>
            <a:ext cx="254923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91216" y="2118149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Linear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65964" y="3477486"/>
            <a:ext cx="254923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83798" y="2118149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32597" y="2995023"/>
                <a:ext cx="678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97" y="2995023"/>
                <a:ext cx="678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25179" y="3015707"/>
                <a:ext cx="678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79" y="3015707"/>
                <a:ext cx="67851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1823177" y="3798595"/>
            <a:ext cx="2549237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15759" y="3801044"/>
            <a:ext cx="2549237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47343" y="3834644"/>
                <a:ext cx="630814" cy="475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343" y="3834644"/>
                <a:ext cx="630814" cy="475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39925" y="3855328"/>
                <a:ext cx="630814" cy="475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25" y="3855328"/>
                <a:ext cx="630814" cy="475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0460182" y="2154381"/>
            <a:ext cx="173181" cy="301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758546" y="3477486"/>
            <a:ext cx="254923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76380" y="2118149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17761" y="3015707"/>
                <a:ext cx="678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61" y="3015707"/>
                <a:ext cx="67851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7808341" y="3801044"/>
            <a:ext cx="2549237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32507" y="3855328"/>
                <a:ext cx="630814" cy="475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507" y="3855328"/>
                <a:ext cx="630814" cy="475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25695" y="1576007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95" y="1576007"/>
                <a:ext cx="44768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7986" y="1578884"/>
                <a:ext cx="4394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86" y="1578884"/>
                <a:ext cx="4394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60654" y="1579148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654" y="1579148"/>
                <a:ext cx="44768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292945" y="1582025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945" y="1582025"/>
                <a:ext cx="44768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57578" y="5157330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578" y="5157330"/>
                <a:ext cx="66088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65404" y="5158290"/>
                <a:ext cx="2256322" cy="475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404" y="5158290"/>
                <a:ext cx="2256322" cy="4750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37317" y="5058006"/>
                <a:ext cx="2746136" cy="575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/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317" y="5058006"/>
                <a:ext cx="2746136" cy="5753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8212" y="5058006"/>
                <a:ext cx="2834302" cy="575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/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12" y="5058006"/>
                <a:ext cx="2834302" cy="5753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98219" y="5871223"/>
            <a:ext cx="9538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Gradient is magnified or diminished by factor W at every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we have many layers, they can explode or diminish to zero. </a:t>
            </a:r>
          </a:p>
        </p:txBody>
      </p:sp>
    </p:spTree>
    <p:extLst>
      <p:ext uri="{BB962C8B-B14F-4D97-AF65-F5344CB8AC3E}">
        <p14:creationId xmlns:p14="http://schemas.microsoft.com/office/powerpoint/2010/main" val="37615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32" grpId="0"/>
      <p:bldP spid="33" grpId="0"/>
      <p:bldP spid="30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265839"/>
              </a:xfrm>
            </p:spPr>
            <p:txBody>
              <a:bodyPr/>
              <a:lstStyle/>
              <a:p>
                <a:r>
                  <a:rPr lang="en-US" dirty="0"/>
                  <a:t>A model is a </a:t>
                </a:r>
                <a:r>
                  <a:rPr lang="en-US" dirty="0">
                    <a:solidFill>
                      <a:schemeClr val="accent1"/>
                    </a:solidFill>
                  </a:rPr>
                  <a:t>function</a:t>
                </a:r>
                <a:r>
                  <a:rPr lang="en-US" dirty="0"/>
                  <a:t> specified by a set of </a:t>
                </a:r>
                <a:r>
                  <a:rPr lang="en-US" i="1" dirty="0">
                    <a:solidFill>
                      <a:schemeClr val="accent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i="1" dirty="0">
                  <a:solidFill>
                    <a:schemeClr val="accent6"/>
                  </a:solidFill>
                </a:endParaRPr>
              </a:p>
              <a:p>
                <a:endParaRPr lang="en-US" i="1" dirty="0">
                  <a:solidFill>
                    <a:schemeClr val="accent1"/>
                  </a:solidFill>
                </a:endParaRPr>
              </a:p>
              <a:p>
                <a:endParaRPr lang="en-US" i="1" dirty="0">
                  <a:solidFill>
                    <a:schemeClr val="accent1"/>
                  </a:solidFill>
                </a:endParaRPr>
              </a:p>
              <a:p>
                <a:endParaRPr lang="en-US" i="1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Example: linear predictor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300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265839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8" idx="1"/>
          </p:cNvCxnSpPr>
          <p:nvPr/>
        </p:nvCxnSpPr>
        <p:spPr>
          <a:xfrm>
            <a:off x="3939702" y="3799267"/>
            <a:ext cx="9412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67" y="3213765"/>
            <a:ext cx="1561338" cy="11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18" idx="3"/>
          </p:cNvCxnSpPr>
          <p:nvPr/>
        </p:nvCxnSpPr>
        <p:spPr>
          <a:xfrm>
            <a:off x="6272011" y="3799267"/>
            <a:ext cx="965916" cy="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0298" y="3537657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0.99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35401" y="6177064"/>
            <a:ext cx="1176499" cy="39883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11900" y="6376481"/>
            <a:ext cx="196528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/>
              <p:cNvSpPr/>
              <p:nvPr/>
            </p:nvSpPr>
            <p:spPr>
              <a:xfrm>
                <a:off x="4880956" y="3405297"/>
                <a:ext cx="1391055" cy="78794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: Rounded Corners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956" y="3405297"/>
                <a:ext cx="1391055" cy="7879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9739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/>
          <p:cNvSpPr/>
          <p:nvPr/>
        </p:nvSpPr>
        <p:spPr>
          <a:xfrm>
            <a:off x="5833589" y="6106568"/>
            <a:ext cx="284614" cy="28461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265839"/>
              </a:xfrm>
            </p:spPr>
            <p:txBody>
              <a:bodyPr/>
              <a:lstStyle/>
              <a:p>
                <a:r>
                  <a:rPr lang="en-US" dirty="0"/>
                  <a:t>A model is a </a:t>
                </a:r>
                <a:r>
                  <a:rPr lang="en-US" dirty="0">
                    <a:solidFill>
                      <a:schemeClr val="accent1"/>
                    </a:solidFill>
                  </a:rPr>
                  <a:t>function</a:t>
                </a:r>
                <a:r>
                  <a:rPr lang="en-US" dirty="0"/>
                  <a:t> specified by a set of </a:t>
                </a:r>
                <a:r>
                  <a:rPr lang="en-US" i="1" dirty="0">
                    <a:solidFill>
                      <a:schemeClr val="accent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i="1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Example: linear predictor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300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265839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8335401" y="3906204"/>
            <a:ext cx="1176499" cy="39883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11900" y="4105621"/>
            <a:ext cx="196528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parameters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498699" y="4428368"/>
            <a:ext cx="284614" cy="28461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498699" y="4847918"/>
            <a:ext cx="284614" cy="28461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6498699" y="5267468"/>
            <a:ext cx="284614" cy="28461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6498699" y="5687018"/>
            <a:ext cx="284614" cy="28461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6498699" y="6106568"/>
            <a:ext cx="284614" cy="28461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5833589" y="4424015"/>
            <a:ext cx="284614" cy="28461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 baseline="-25000" dirty="0">
              <a:latin typeface="Cambria Math" panose="02040503050406030204" pitchFamily="18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5833589" y="4843565"/>
            <a:ext cx="284614" cy="28461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833589" y="5263115"/>
            <a:ext cx="284614" cy="28461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5833589" y="5682665"/>
            <a:ext cx="284614" cy="28461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0" i="1">
              <a:latin typeface="Cambria Math" panose="02040503050406030204" pitchFamily="18" charset="0"/>
            </a:endParaRPr>
          </a:p>
        </p:txBody>
      </p:sp>
      <p:sp>
        <p:nvSpPr>
          <p:cNvPr id="31" name="Double Bracket 30"/>
          <p:cNvSpPr/>
          <p:nvPr/>
        </p:nvSpPr>
        <p:spPr>
          <a:xfrm>
            <a:off x="5548334" y="4305038"/>
            <a:ext cx="1519962" cy="2210819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94502" y="4424015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02" y="4424015"/>
                <a:ext cx="227626" cy="276999"/>
              </a:xfrm>
              <a:prstGeom prst="rect">
                <a:avLst/>
              </a:prstGeom>
              <a:blipFill>
                <a:blip r:embed="rId3"/>
                <a:stretch>
                  <a:fillRect l="-16216" r="-162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94502" y="5261055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02" y="5261055"/>
                <a:ext cx="227626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94502" y="4842535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02" y="4842535"/>
                <a:ext cx="227626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94502" y="5679575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02" y="5679575"/>
                <a:ext cx="227626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94502" y="6098097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02" y="6098097"/>
                <a:ext cx="227626" cy="276999"/>
              </a:xfrm>
              <a:prstGeom prst="rect">
                <a:avLst/>
              </a:prstGeom>
              <a:blipFill>
                <a:blip r:embed="rId7"/>
                <a:stretch>
                  <a:fillRect l="-16216" r="-1621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305688" y="5119534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sum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0556" y="5116006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7929846" y="5235309"/>
            <a:ext cx="284614" cy="28461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accent1"/>
                </a:solidFill>
                <a:latin typeface="+mj-lt"/>
              </a:rPr>
              <a:t>b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50668" y="4331682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latin typeface="+mj-lt"/>
              </a:rPr>
              <a:t>w</a:t>
            </a:r>
            <a:r>
              <a:rPr lang="en-US" i="1" baseline="-25000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45996" y="4763610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latin typeface="+mj-lt"/>
              </a:rPr>
              <a:t>w</a:t>
            </a:r>
            <a:r>
              <a:rPr lang="en-US" i="1" baseline="-25000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49139" y="5180303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latin typeface="+mj-lt"/>
              </a:rPr>
              <a:t>w</a:t>
            </a:r>
            <a:r>
              <a:rPr lang="en-US" i="1" baseline="-25000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45995" y="5597385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latin typeface="+mj-lt"/>
              </a:rPr>
              <a:t>w</a:t>
            </a:r>
            <a:r>
              <a:rPr lang="en-US" i="1" baseline="-25000" dirty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47662" y="6029327"/>
            <a:ext cx="434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latin typeface="+mj-lt"/>
              </a:rPr>
              <a:t>w</a:t>
            </a:r>
            <a:r>
              <a:rPr lang="en-US" i="1" baseline="-25000" dirty="0">
                <a:solidFill>
                  <a:schemeClr val="accent1"/>
                </a:solidFill>
                <a:latin typeface="+mj-lt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449031" y="4348737"/>
            <a:ext cx="3738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x</a:t>
            </a:r>
            <a:r>
              <a:rPr lang="en-US" i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444358" y="4780665"/>
            <a:ext cx="3738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x</a:t>
            </a:r>
            <a:r>
              <a:rPr lang="en-US" i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47501" y="5197358"/>
            <a:ext cx="3738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x</a:t>
            </a:r>
            <a:r>
              <a:rPr lang="en-US" i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444357" y="5614440"/>
            <a:ext cx="3738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x</a:t>
            </a:r>
            <a:r>
              <a:rPr lang="en-US" i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44357" y="6053337"/>
            <a:ext cx="3738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x</a:t>
            </a:r>
            <a:r>
              <a:rPr lang="en-US" i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9791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inference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The loss tells what the output of the model </a:t>
            </a:r>
            <a:r>
              <a:rPr lang="en-US" i="1" dirty="0"/>
              <a:t>should have been</a:t>
            </a:r>
          </a:p>
          <a:p>
            <a:pPr>
              <a:lnSpc>
                <a:spcPct val="130000"/>
              </a:lnSpc>
            </a:pPr>
            <a:r>
              <a:rPr lang="en-US" dirty="0"/>
              <a:t>Training objective can be overly optimistic (overfitting)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u="sng" dirty="0"/>
              <a:t>Inference (validation)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/>
              <a:t>We care about the performance in this setting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1342417" y="2597285"/>
            <a:ext cx="700392" cy="1031132"/>
          </a:xfrm>
          <a:prstGeom prst="flowChartMagneticDisk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5413" y="3784060"/>
            <a:ext cx="99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cxnSp>
        <p:nvCxnSpPr>
          <p:cNvPr id="13" name="Straight Arrow Connector 12"/>
          <p:cNvCxnSpPr>
            <a:stCxn id="6" idx="4"/>
            <a:endCxn id="23" idx="1"/>
          </p:cNvCxnSpPr>
          <p:nvPr/>
        </p:nvCxnSpPr>
        <p:spPr>
          <a:xfrm>
            <a:off x="2042809" y="3112851"/>
            <a:ext cx="63868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  <a:endCxn id="27" idx="1"/>
          </p:cNvCxnSpPr>
          <p:nvPr/>
        </p:nvCxnSpPr>
        <p:spPr>
          <a:xfrm>
            <a:off x="3681110" y="3112851"/>
            <a:ext cx="76711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/>
          <p:cNvSpPr/>
          <p:nvPr/>
        </p:nvSpPr>
        <p:spPr>
          <a:xfrm>
            <a:off x="2062264" y="2314540"/>
            <a:ext cx="2385959" cy="545392"/>
          </a:xfrm>
          <a:custGeom>
            <a:avLst/>
            <a:gdLst>
              <a:gd name="connsiteX0" fmla="*/ 0 w 2354093"/>
              <a:gd name="connsiteY0" fmla="*/ 457843 h 545392"/>
              <a:gd name="connsiteX1" fmla="*/ 1196502 w 2354093"/>
              <a:gd name="connsiteY1" fmla="*/ 643 h 545392"/>
              <a:gd name="connsiteX2" fmla="*/ 2354093 w 2354093"/>
              <a:gd name="connsiteY2" fmla="*/ 545392 h 54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4093" h="545392">
                <a:moveTo>
                  <a:pt x="0" y="457843"/>
                </a:moveTo>
                <a:cubicBezTo>
                  <a:pt x="402076" y="221947"/>
                  <a:pt x="804153" y="-13949"/>
                  <a:pt x="1196502" y="643"/>
                </a:cubicBezTo>
                <a:cubicBezTo>
                  <a:pt x="1588851" y="15234"/>
                  <a:pt x="1971472" y="280313"/>
                  <a:pt x="2354093" y="5453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/>
              <p:cNvSpPr/>
              <p:nvPr/>
            </p:nvSpPr>
            <p:spPr>
              <a:xfrm>
                <a:off x="2681490" y="2718881"/>
                <a:ext cx="999620" cy="78794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90" y="2718881"/>
                <a:ext cx="999620" cy="78794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/>
          <p:cNvSpPr/>
          <p:nvPr/>
        </p:nvSpPr>
        <p:spPr>
          <a:xfrm>
            <a:off x="4448224" y="2718881"/>
            <a:ext cx="999620" cy="78794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/>
              <a:t>Loss</a:t>
            </a:r>
          </a:p>
        </p:txBody>
      </p:sp>
      <p:sp>
        <p:nvSpPr>
          <p:cNvPr id="31" name="Arrow: Curved Left 30"/>
          <p:cNvSpPr/>
          <p:nvPr/>
        </p:nvSpPr>
        <p:spPr>
          <a:xfrm rot="1086149">
            <a:off x="3429000" y="2587236"/>
            <a:ext cx="635667" cy="1303828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2193" y="2685156"/>
            <a:ext cx="4601846" cy="1456507"/>
            <a:chOff x="6852193" y="2685156"/>
            <a:chExt cx="4601846" cy="1456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: Rounded Corners 28"/>
                <p:cNvSpPr/>
                <p:nvPr/>
              </p:nvSpPr>
              <p:spPr>
                <a:xfrm>
                  <a:off x="8357321" y="2722940"/>
                  <a:ext cx="999620" cy="787940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: Rounded Corners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321" y="2722940"/>
                  <a:ext cx="999620" cy="78794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6852193" y="2685156"/>
              <a:ext cx="549291" cy="943261"/>
              <a:chOff x="6669870" y="2563560"/>
              <a:chExt cx="549291" cy="943261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6703863" y="2718881"/>
                <a:ext cx="481305" cy="787940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38" name="Smiley Face 37"/>
              <p:cNvSpPr/>
              <p:nvPr/>
            </p:nvSpPr>
            <p:spPr>
              <a:xfrm>
                <a:off x="6669870" y="2563560"/>
                <a:ext cx="549291" cy="549291"/>
              </a:xfrm>
              <a:prstGeom prst="smileyF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7556969" y="3112851"/>
              <a:ext cx="63868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: Shape 40"/>
            <p:cNvSpPr/>
            <p:nvPr/>
          </p:nvSpPr>
          <p:spPr>
            <a:xfrm>
              <a:off x="7567969" y="2976490"/>
              <a:ext cx="2568252" cy="914574"/>
            </a:xfrm>
            <a:custGeom>
              <a:avLst/>
              <a:gdLst>
                <a:gd name="connsiteX0" fmla="*/ 1819222 w 2568252"/>
                <a:gd name="connsiteY0" fmla="*/ 97450 h 914574"/>
                <a:gd name="connsiteX1" fmla="*/ 1877588 w 2568252"/>
                <a:gd name="connsiteY1" fmla="*/ 48812 h 914574"/>
                <a:gd name="connsiteX2" fmla="*/ 1935954 w 2568252"/>
                <a:gd name="connsiteY2" fmla="*/ 29357 h 914574"/>
                <a:gd name="connsiteX3" fmla="*/ 1955410 w 2568252"/>
                <a:gd name="connsiteY3" fmla="*/ 9901 h 914574"/>
                <a:gd name="connsiteX4" fmla="*/ 2315333 w 2568252"/>
                <a:gd name="connsiteY4" fmla="*/ 9901 h 914574"/>
                <a:gd name="connsiteX5" fmla="*/ 2354244 w 2568252"/>
                <a:gd name="connsiteY5" fmla="*/ 39084 h 914574"/>
                <a:gd name="connsiteX6" fmla="*/ 2412610 w 2568252"/>
                <a:gd name="connsiteY6" fmla="*/ 77995 h 914574"/>
                <a:gd name="connsiteX7" fmla="*/ 2441793 w 2568252"/>
                <a:gd name="connsiteY7" fmla="*/ 116906 h 914574"/>
                <a:gd name="connsiteX8" fmla="*/ 2480703 w 2568252"/>
                <a:gd name="connsiteY8" fmla="*/ 175272 h 914574"/>
                <a:gd name="connsiteX9" fmla="*/ 2509886 w 2568252"/>
                <a:gd name="connsiteY9" fmla="*/ 214182 h 914574"/>
                <a:gd name="connsiteX10" fmla="*/ 2539069 w 2568252"/>
                <a:gd name="connsiteY10" fmla="*/ 282276 h 914574"/>
                <a:gd name="connsiteX11" fmla="*/ 2548797 w 2568252"/>
                <a:gd name="connsiteY11" fmla="*/ 311459 h 914574"/>
                <a:gd name="connsiteX12" fmla="*/ 2568252 w 2568252"/>
                <a:gd name="connsiteY12" fmla="*/ 399008 h 914574"/>
                <a:gd name="connsiteX13" fmla="*/ 2548797 w 2568252"/>
                <a:gd name="connsiteY13" fmla="*/ 506012 h 914574"/>
                <a:gd name="connsiteX14" fmla="*/ 2529342 w 2568252"/>
                <a:gd name="connsiteY14" fmla="*/ 535195 h 914574"/>
                <a:gd name="connsiteX15" fmla="*/ 2509886 w 2568252"/>
                <a:gd name="connsiteY15" fmla="*/ 574106 h 914574"/>
                <a:gd name="connsiteX16" fmla="*/ 2461248 w 2568252"/>
                <a:gd name="connsiteY16" fmla="*/ 632472 h 914574"/>
                <a:gd name="connsiteX17" fmla="*/ 2432065 w 2568252"/>
                <a:gd name="connsiteY17" fmla="*/ 651927 h 914574"/>
                <a:gd name="connsiteX18" fmla="*/ 2402882 w 2568252"/>
                <a:gd name="connsiteY18" fmla="*/ 681110 h 914574"/>
                <a:gd name="connsiteX19" fmla="*/ 2344516 w 2568252"/>
                <a:gd name="connsiteY19" fmla="*/ 720021 h 914574"/>
                <a:gd name="connsiteX20" fmla="*/ 2315333 w 2568252"/>
                <a:gd name="connsiteY20" fmla="*/ 739476 h 914574"/>
                <a:gd name="connsiteX21" fmla="*/ 2208329 w 2568252"/>
                <a:gd name="connsiteY21" fmla="*/ 797842 h 914574"/>
                <a:gd name="connsiteX22" fmla="*/ 2140235 w 2568252"/>
                <a:gd name="connsiteY22" fmla="*/ 817297 h 914574"/>
                <a:gd name="connsiteX23" fmla="*/ 2111052 w 2568252"/>
                <a:gd name="connsiteY23" fmla="*/ 846480 h 914574"/>
                <a:gd name="connsiteX24" fmla="*/ 2013776 w 2568252"/>
                <a:gd name="connsiteY24" fmla="*/ 875663 h 914574"/>
                <a:gd name="connsiteX25" fmla="*/ 1974865 w 2568252"/>
                <a:gd name="connsiteY25" fmla="*/ 895119 h 914574"/>
                <a:gd name="connsiteX26" fmla="*/ 1926227 w 2568252"/>
                <a:gd name="connsiteY26" fmla="*/ 904846 h 914574"/>
                <a:gd name="connsiteX27" fmla="*/ 1897044 w 2568252"/>
                <a:gd name="connsiteY27" fmla="*/ 914574 h 914574"/>
                <a:gd name="connsiteX28" fmla="*/ 1614942 w 2568252"/>
                <a:gd name="connsiteY28" fmla="*/ 904846 h 914574"/>
                <a:gd name="connsiteX29" fmla="*/ 1537120 w 2568252"/>
                <a:gd name="connsiteY29" fmla="*/ 885391 h 914574"/>
                <a:gd name="connsiteX30" fmla="*/ 1449571 w 2568252"/>
                <a:gd name="connsiteY30" fmla="*/ 875663 h 914574"/>
                <a:gd name="connsiteX31" fmla="*/ 1420388 w 2568252"/>
                <a:gd name="connsiteY31" fmla="*/ 856208 h 914574"/>
                <a:gd name="connsiteX32" fmla="*/ 1381478 w 2568252"/>
                <a:gd name="connsiteY32" fmla="*/ 846480 h 914574"/>
                <a:gd name="connsiteX33" fmla="*/ 1293929 w 2568252"/>
                <a:gd name="connsiteY33" fmla="*/ 817297 h 914574"/>
                <a:gd name="connsiteX34" fmla="*/ 1264746 w 2568252"/>
                <a:gd name="connsiteY34" fmla="*/ 807570 h 914574"/>
                <a:gd name="connsiteX35" fmla="*/ 1225835 w 2568252"/>
                <a:gd name="connsiteY35" fmla="*/ 788114 h 914574"/>
                <a:gd name="connsiteX36" fmla="*/ 1148014 w 2568252"/>
                <a:gd name="connsiteY36" fmla="*/ 768659 h 914574"/>
                <a:gd name="connsiteX37" fmla="*/ 1109103 w 2568252"/>
                <a:gd name="connsiteY37" fmla="*/ 758931 h 914574"/>
                <a:gd name="connsiteX38" fmla="*/ 1031282 w 2568252"/>
                <a:gd name="connsiteY38" fmla="*/ 739476 h 914574"/>
                <a:gd name="connsiteX39" fmla="*/ 992371 w 2568252"/>
                <a:gd name="connsiteY39" fmla="*/ 720021 h 914574"/>
                <a:gd name="connsiteX40" fmla="*/ 895095 w 2568252"/>
                <a:gd name="connsiteY40" fmla="*/ 710293 h 914574"/>
                <a:gd name="connsiteX41" fmla="*/ 719997 w 2568252"/>
                <a:gd name="connsiteY41" fmla="*/ 681110 h 914574"/>
                <a:gd name="connsiteX42" fmla="*/ 681086 w 2568252"/>
                <a:gd name="connsiteY42" fmla="*/ 671382 h 914574"/>
                <a:gd name="connsiteX43" fmla="*/ 622720 w 2568252"/>
                <a:gd name="connsiteY43" fmla="*/ 661655 h 914574"/>
                <a:gd name="connsiteX44" fmla="*/ 593537 w 2568252"/>
                <a:gd name="connsiteY44" fmla="*/ 651927 h 914574"/>
                <a:gd name="connsiteX45" fmla="*/ 544899 w 2568252"/>
                <a:gd name="connsiteY45" fmla="*/ 642199 h 914574"/>
                <a:gd name="connsiteX46" fmla="*/ 486533 w 2568252"/>
                <a:gd name="connsiteY46" fmla="*/ 622744 h 914574"/>
                <a:gd name="connsiteX47" fmla="*/ 457350 w 2568252"/>
                <a:gd name="connsiteY47" fmla="*/ 613016 h 914574"/>
                <a:gd name="connsiteX48" fmla="*/ 301708 w 2568252"/>
                <a:gd name="connsiteY48" fmla="*/ 574106 h 914574"/>
                <a:gd name="connsiteX49" fmla="*/ 233614 w 2568252"/>
                <a:gd name="connsiteY49" fmla="*/ 544923 h 914574"/>
                <a:gd name="connsiteX50" fmla="*/ 175248 w 2568252"/>
                <a:gd name="connsiteY50" fmla="*/ 525467 h 914574"/>
                <a:gd name="connsiteX51" fmla="*/ 146065 w 2568252"/>
                <a:gd name="connsiteY51" fmla="*/ 515740 h 914574"/>
                <a:gd name="connsiteX52" fmla="*/ 116882 w 2568252"/>
                <a:gd name="connsiteY52" fmla="*/ 506012 h 914574"/>
                <a:gd name="connsiteX53" fmla="*/ 29333 w 2568252"/>
                <a:gd name="connsiteY53" fmla="*/ 515740 h 914574"/>
                <a:gd name="connsiteX54" fmla="*/ 48788 w 2568252"/>
                <a:gd name="connsiteY54" fmla="*/ 496284 h 914574"/>
                <a:gd name="connsiteX55" fmla="*/ 116882 w 2568252"/>
                <a:gd name="connsiteY55" fmla="*/ 457374 h 914574"/>
                <a:gd name="connsiteX56" fmla="*/ 146065 w 2568252"/>
                <a:gd name="connsiteY56" fmla="*/ 437919 h 914574"/>
                <a:gd name="connsiteX57" fmla="*/ 165520 w 2568252"/>
                <a:gd name="connsiteY57" fmla="*/ 418463 h 914574"/>
                <a:gd name="connsiteX58" fmla="*/ 107154 w 2568252"/>
                <a:gd name="connsiteY58" fmla="*/ 457374 h 914574"/>
                <a:gd name="connsiteX59" fmla="*/ 77971 w 2568252"/>
                <a:gd name="connsiteY59" fmla="*/ 476829 h 914574"/>
                <a:gd name="connsiteX60" fmla="*/ 19605 w 2568252"/>
                <a:gd name="connsiteY60" fmla="*/ 496284 h 914574"/>
                <a:gd name="connsiteX61" fmla="*/ 150 w 2568252"/>
                <a:gd name="connsiteY61" fmla="*/ 515740 h 914574"/>
                <a:gd name="connsiteX62" fmla="*/ 58516 w 2568252"/>
                <a:gd name="connsiteY62" fmla="*/ 564378 h 914574"/>
                <a:gd name="connsiteX63" fmla="*/ 77971 w 2568252"/>
                <a:gd name="connsiteY63" fmla="*/ 593561 h 914574"/>
                <a:gd name="connsiteX64" fmla="*/ 87699 w 2568252"/>
                <a:gd name="connsiteY64" fmla="*/ 622744 h 914574"/>
                <a:gd name="connsiteX65" fmla="*/ 116882 w 2568252"/>
                <a:gd name="connsiteY65" fmla="*/ 651927 h 91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68252" h="914574">
                  <a:moveTo>
                    <a:pt x="1819222" y="97450"/>
                  </a:moveTo>
                  <a:cubicBezTo>
                    <a:pt x="1838677" y="81237"/>
                    <a:pt x="1855713" y="61572"/>
                    <a:pt x="1877588" y="48812"/>
                  </a:cubicBezTo>
                  <a:cubicBezTo>
                    <a:pt x="1895302" y="38479"/>
                    <a:pt x="1935954" y="29357"/>
                    <a:pt x="1935954" y="29357"/>
                  </a:cubicBezTo>
                  <a:cubicBezTo>
                    <a:pt x="1942439" y="22872"/>
                    <a:pt x="1946473" y="11963"/>
                    <a:pt x="1955410" y="9901"/>
                  </a:cubicBezTo>
                  <a:cubicBezTo>
                    <a:pt x="2047197" y="-11281"/>
                    <a:pt x="2260401" y="7788"/>
                    <a:pt x="2315333" y="9901"/>
                  </a:cubicBezTo>
                  <a:cubicBezTo>
                    <a:pt x="2328303" y="19629"/>
                    <a:pt x="2340962" y="29787"/>
                    <a:pt x="2354244" y="39084"/>
                  </a:cubicBezTo>
                  <a:cubicBezTo>
                    <a:pt x="2373400" y="52493"/>
                    <a:pt x="2412610" y="77995"/>
                    <a:pt x="2412610" y="77995"/>
                  </a:cubicBezTo>
                  <a:cubicBezTo>
                    <a:pt x="2422338" y="90965"/>
                    <a:pt x="2432496" y="103624"/>
                    <a:pt x="2441793" y="116906"/>
                  </a:cubicBezTo>
                  <a:cubicBezTo>
                    <a:pt x="2455202" y="136062"/>
                    <a:pt x="2466673" y="156566"/>
                    <a:pt x="2480703" y="175272"/>
                  </a:cubicBezTo>
                  <a:lnTo>
                    <a:pt x="2509886" y="214182"/>
                  </a:lnTo>
                  <a:cubicBezTo>
                    <a:pt x="2532700" y="282621"/>
                    <a:pt x="2503008" y="198132"/>
                    <a:pt x="2539069" y="282276"/>
                  </a:cubicBezTo>
                  <a:cubicBezTo>
                    <a:pt x="2543108" y="291701"/>
                    <a:pt x="2545980" y="301600"/>
                    <a:pt x="2548797" y="311459"/>
                  </a:cubicBezTo>
                  <a:cubicBezTo>
                    <a:pt x="2557957" y="343518"/>
                    <a:pt x="2561565" y="365570"/>
                    <a:pt x="2568252" y="399008"/>
                  </a:cubicBezTo>
                  <a:cubicBezTo>
                    <a:pt x="2567158" y="405571"/>
                    <a:pt x="2552878" y="495130"/>
                    <a:pt x="2548797" y="506012"/>
                  </a:cubicBezTo>
                  <a:cubicBezTo>
                    <a:pt x="2544692" y="516959"/>
                    <a:pt x="2535142" y="525044"/>
                    <a:pt x="2529342" y="535195"/>
                  </a:cubicBezTo>
                  <a:cubicBezTo>
                    <a:pt x="2522147" y="547786"/>
                    <a:pt x="2517572" y="561809"/>
                    <a:pt x="2509886" y="574106"/>
                  </a:cubicBezTo>
                  <a:cubicBezTo>
                    <a:pt x="2500430" y="589236"/>
                    <a:pt x="2477894" y="619155"/>
                    <a:pt x="2461248" y="632472"/>
                  </a:cubicBezTo>
                  <a:cubicBezTo>
                    <a:pt x="2452119" y="639775"/>
                    <a:pt x="2441046" y="644443"/>
                    <a:pt x="2432065" y="651927"/>
                  </a:cubicBezTo>
                  <a:cubicBezTo>
                    <a:pt x="2421497" y="660734"/>
                    <a:pt x="2413741" y="672664"/>
                    <a:pt x="2402882" y="681110"/>
                  </a:cubicBezTo>
                  <a:cubicBezTo>
                    <a:pt x="2384425" y="695465"/>
                    <a:pt x="2363971" y="707051"/>
                    <a:pt x="2344516" y="720021"/>
                  </a:cubicBezTo>
                  <a:lnTo>
                    <a:pt x="2315333" y="739476"/>
                  </a:lnTo>
                  <a:cubicBezTo>
                    <a:pt x="2279812" y="763156"/>
                    <a:pt x="2252466" y="783129"/>
                    <a:pt x="2208329" y="797842"/>
                  </a:cubicBezTo>
                  <a:cubicBezTo>
                    <a:pt x="2166463" y="811798"/>
                    <a:pt x="2189094" y="805083"/>
                    <a:pt x="2140235" y="817297"/>
                  </a:cubicBezTo>
                  <a:cubicBezTo>
                    <a:pt x="2130507" y="827025"/>
                    <a:pt x="2122718" y="839189"/>
                    <a:pt x="2111052" y="846480"/>
                  </a:cubicBezTo>
                  <a:cubicBezTo>
                    <a:pt x="2080937" y="865302"/>
                    <a:pt x="2047463" y="868926"/>
                    <a:pt x="2013776" y="875663"/>
                  </a:cubicBezTo>
                  <a:cubicBezTo>
                    <a:pt x="2000806" y="882148"/>
                    <a:pt x="1988622" y="890533"/>
                    <a:pt x="1974865" y="895119"/>
                  </a:cubicBezTo>
                  <a:cubicBezTo>
                    <a:pt x="1959180" y="900347"/>
                    <a:pt x="1942267" y="900836"/>
                    <a:pt x="1926227" y="904846"/>
                  </a:cubicBezTo>
                  <a:cubicBezTo>
                    <a:pt x="1916279" y="907333"/>
                    <a:pt x="1906772" y="911331"/>
                    <a:pt x="1897044" y="914574"/>
                  </a:cubicBezTo>
                  <a:cubicBezTo>
                    <a:pt x="1803010" y="911331"/>
                    <a:pt x="1708724" y="912450"/>
                    <a:pt x="1614942" y="904846"/>
                  </a:cubicBezTo>
                  <a:cubicBezTo>
                    <a:pt x="1588290" y="902685"/>
                    <a:pt x="1563452" y="890038"/>
                    <a:pt x="1537120" y="885391"/>
                  </a:cubicBezTo>
                  <a:cubicBezTo>
                    <a:pt x="1508204" y="880288"/>
                    <a:pt x="1478754" y="878906"/>
                    <a:pt x="1449571" y="875663"/>
                  </a:cubicBezTo>
                  <a:cubicBezTo>
                    <a:pt x="1439843" y="869178"/>
                    <a:pt x="1431134" y="860813"/>
                    <a:pt x="1420388" y="856208"/>
                  </a:cubicBezTo>
                  <a:cubicBezTo>
                    <a:pt x="1408100" y="850942"/>
                    <a:pt x="1394283" y="850322"/>
                    <a:pt x="1381478" y="846480"/>
                  </a:cubicBezTo>
                  <a:cubicBezTo>
                    <a:pt x="1381428" y="846465"/>
                    <a:pt x="1308545" y="822169"/>
                    <a:pt x="1293929" y="817297"/>
                  </a:cubicBezTo>
                  <a:cubicBezTo>
                    <a:pt x="1284201" y="814055"/>
                    <a:pt x="1273917" y="812156"/>
                    <a:pt x="1264746" y="807570"/>
                  </a:cubicBezTo>
                  <a:cubicBezTo>
                    <a:pt x="1251776" y="801085"/>
                    <a:pt x="1239592" y="792700"/>
                    <a:pt x="1225835" y="788114"/>
                  </a:cubicBezTo>
                  <a:cubicBezTo>
                    <a:pt x="1200468" y="779658"/>
                    <a:pt x="1173954" y="775144"/>
                    <a:pt x="1148014" y="768659"/>
                  </a:cubicBezTo>
                  <a:lnTo>
                    <a:pt x="1109103" y="758931"/>
                  </a:lnTo>
                  <a:cubicBezTo>
                    <a:pt x="1109098" y="758930"/>
                    <a:pt x="1031286" y="739478"/>
                    <a:pt x="1031282" y="739476"/>
                  </a:cubicBezTo>
                  <a:cubicBezTo>
                    <a:pt x="1018312" y="732991"/>
                    <a:pt x="1006550" y="723059"/>
                    <a:pt x="992371" y="720021"/>
                  </a:cubicBezTo>
                  <a:cubicBezTo>
                    <a:pt x="960507" y="713193"/>
                    <a:pt x="927520" y="713536"/>
                    <a:pt x="895095" y="710293"/>
                  </a:cubicBezTo>
                  <a:cubicBezTo>
                    <a:pt x="785660" y="682934"/>
                    <a:pt x="843880" y="693499"/>
                    <a:pt x="719997" y="681110"/>
                  </a:cubicBezTo>
                  <a:cubicBezTo>
                    <a:pt x="707027" y="677867"/>
                    <a:pt x="694196" y="674004"/>
                    <a:pt x="681086" y="671382"/>
                  </a:cubicBezTo>
                  <a:cubicBezTo>
                    <a:pt x="661745" y="667514"/>
                    <a:pt x="641974" y="665934"/>
                    <a:pt x="622720" y="661655"/>
                  </a:cubicBezTo>
                  <a:cubicBezTo>
                    <a:pt x="612710" y="659431"/>
                    <a:pt x="603485" y="654414"/>
                    <a:pt x="593537" y="651927"/>
                  </a:cubicBezTo>
                  <a:cubicBezTo>
                    <a:pt x="577497" y="647917"/>
                    <a:pt x="560850" y="646549"/>
                    <a:pt x="544899" y="642199"/>
                  </a:cubicBezTo>
                  <a:cubicBezTo>
                    <a:pt x="525114" y="636803"/>
                    <a:pt x="505988" y="629229"/>
                    <a:pt x="486533" y="622744"/>
                  </a:cubicBezTo>
                  <a:cubicBezTo>
                    <a:pt x="476805" y="619501"/>
                    <a:pt x="467360" y="615240"/>
                    <a:pt x="457350" y="613016"/>
                  </a:cubicBezTo>
                  <a:cubicBezTo>
                    <a:pt x="369287" y="593447"/>
                    <a:pt x="380755" y="597820"/>
                    <a:pt x="301708" y="574106"/>
                  </a:cubicBezTo>
                  <a:cubicBezTo>
                    <a:pt x="239091" y="555321"/>
                    <a:pt x="309524" y="575287"/>
                    <a:pt x="233614" y="544923"/>
                  </a:cubicBezTo>
                  <a:cubicBezTo>
                    <a:pt x="214573" y="537307"/>
                    <a:pt x="194703" y="531952"/>
                    <a:pt x="175248" y="525467"/>
                  </a:cubicBezTo>
                  <a:lnTo>
                    <a:pt x="146065" y="515740"/>
                  </a:lnTo>
                  <a:lnTo>
                    <a:pt x="116882" y="506012"/>
                  </a:lnTo>
                  <a:cubicBezTo>
                    <a:pt x="87699" y="509255"/>
                    <a:pt x="58400" y="519893"/>
                    <a:pt x="29333" y="515740"/>
                  </a:cubicBezTo>
                  <a:cubicBezTo>
                    <a:pt x="20254" y="514443"/>
                    <a:pt x="41742" y="502155"/>
                    <a:pt x="48788" y="496284"/>
                  </a:cubicBezTo>
                  <a:cubicBezTo>
                    <a:pt x="88049" y="463566"/>
                    <a:pt x="77285" y="470572"/>
                    <a:pt x="116882" y="457374"/>
                  </a:cubicBezTo>
                  <a:cubicBezTo>
                    <a:pt x="126610" y="450889"/>
                    <a:pt x="136936" y="445222"/>
                    <a:pt x="146065" y="437919"/>
                  </a:cubicBezTo>
                  <a:cubicBezTo>
                    <a:pt x="153227" y="432190"/>
                    <a:pt x="173723" y="414362"/>
                    <a:pt x="165520" y="418463"/>
                  </a:cubicBezTo>
                  <a:cubicBezTo>
                    <a:pt x="144606" y="428920"/>
                    <a:pt x="126609" y="444404"/>
                    <a:pt x="107154" y="457374"/>
                  </a:cubicBezTo>
                  <a:cubicBezTo>
                    <a:pt x="97426" y="463859"/>
                    <a:pt x="89062" y="473132"/>
                    <a:pt x="77971" y="476829"/>
                  </a:cubicBezTo>
                  <a:lnTo>
                    <a:pt x="19605" y="496284"/>
                  </a:lnTo>
                  <a:cubicBezTo>
                    <a:pt x="13120" y="502769"/>
                    <a:pt x="-1649" y="506747"/>
                    <a:pt x="150" y="515740"/>
                  </a:cubicBezTo>
                  <a:cubicBezTo>
                    <a:pt x="3031" y="530144"/>
                    <a:pt x="47264" y="556877"/>
                    <a:pt x="58516" y="564378"/>
                  </a:cubicBezTo>
                  <a:cubicBezTo>
                    <a:pt x="65001" y="574106"/>
                    <a:pt x="72743" y="583104"/>
                    <a:pt x="77971" y="593561"/>
                  </a:cubicBezTo>
                  <a:cubicBezTo>
                    <a:pt x="82557" y="602732"/>
                    <a:pt x="81293" y="614737"/>
                    <a:pt x="87699" y="622744"/>
                  </a:cubicBezTo>
                  <a:cubicBezTo>
                    <a:pt x="119580" y="662595"/>
                    <a:pt x="116882" y="625350"/>
                    <a:pt x="116882" y="6519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8761114" y="3385226"/>
              <a:ext cx="1375107" cy="505838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0107773" y="3433777"/>
              <a:ext cx="13462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Frozen</a:t>
              </a:r>
            </a:p>
            <a:p>
              <a:r>
                <a:rPr lang="en-US" sz="2000" dirty="0">
                  <a:solidFill>
                    <a:schemeClr val="accent1"/>
                  </a:solidFill>
                </a:rPr>
                <a:t>parameter</a:t>
              </a:r>
            </a:p>
          </p:txBody>
        </p:sp>
      </p:grpSp>
      <p:pic>
        <p:nvPicPr>
          <p:cNvPr id="24" name="Picture 4" descr="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88" y="2744565"/>
            <a:ext cx="402996" cy="3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rrow: Curved Left 32"/>
          <p:cNvSpPr/>
          <p:nvPr/>
        </p:nvSpPr>
        <p:spPr>
          <a:xfrm rot="12513315">
            <a:off x="2462873" y="2256442"/>
            <a:ext cx="635667" cy="1303828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667" y="229098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73105" y="3602767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0.99</a:t>
            </a:r>
          </a:p>
          <a:p>
            <a:r>
              <a:rPr lang="en-US"/>
              <a:t>(cat)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66888" y="3112851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  <a:p>
            <a:r>
              <a:rPr lang="en-US" dirty="0"/>
              <a:t>(dog)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8B80066-540E-4F8F-8251-4DDB25380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277" y="2720743"/>
            <a:ext cx="474200" cy="3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417937" cy="24269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goal of ML is to </a:t>
            </a:r>
            <a:r>
              <a:rPr lang="en-US" dirty="0">
                <a:solidFill>
                  <a:schemeClr val="accent1"/>
                </a:solidFill>
              </a:rPr>
              <a:t>learn from data                       --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--&gt;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Technically, combines </a:t>
            </a:r>
            <a:r>
              <a:rPr lang="en-US" dirty="0">
                <a:solidFill>
                  <a:schemeClr val="accent1"/>
                </a:solidFill>
              </a:rPr>
              <a:t>statistics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 computational tools (</a:t>
            </a:r>
            <a:r>
              <a:rPr lang="en-US" dirty="0">
                <a:solidFill>
                  <a:schemeClr val="accent1"/>
                </a:solidFill>
              </a:rPr>
              <a:t>optimization</a:t>
            </a:r>
            <a:r>
              <a:rPr lang="en-US" dirty="0"/>
              <a:t>)</a:t>
            </a:r>
          </a:p>
          <a:p>
            <a:r>
              <a:rPr lang="en-US" dirty="0"/>
              <a:t>Example (supervised learning) tasks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baby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0" y="1157967"/>
            <a:ext cx="2441617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5D1A90-9B57-41EE-B941-4EAB04762374}"/>
              </a:ext>
            </a:extLst>
          </p:cNvPr>
          <p:cNvSpPr/>
          <p:nvPr/>
        </p:nvSpPr>
        <p:spPr>
          <a:xfrm>
            <a:off x="4354141" y="4363009"/>
            <a:ext cx="1741859" cy="11526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Model</a:t>
            </a:r>
            <a:endParaRPr lang="en-US" sz="28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3A2F3-0AF6-40B3-B6C5-31D96E584E10}"/>
              </a:ext>
            </a:extLst>
          </p:cNvPr>
          <p:cNvSpPr txBox="1"/>
          <p:nvPr/>
        </p:nvSpPr>
        <p:spPr>
          <a:xfrm>
            <a:off x="543363" y="5207663"/>
            <a:ext cx="226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“How are you?”</a:t>
            </a:r>
          </a:p>
        </p:txBody>
      </p:sp>
      <p:pic>
        <p:nvPicPr>
          <p:cNvPr id="13" name="Picture 6" descr="http://www.wirelesscommunication.nl/reference/images/voicesig.gif">
            <a:extLst>
              <a:ext uri="{FF2B5EF4-FFF2-40B4-BE49-F238E27FC236}">
                <a16:creationId xmlns:a16="http://schemas.microsoft.com/office/drawing/2014/main" id="{416EF489-282F-4ABE-B9C0-7398D969C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7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1" r="33365"/>
          <a:stretch/>
        </p:blipFill>
        <p:spPr bwMode="auto">
          <a:xfrm>
            <a:off x="856499" y="5761015"/>
            <a:ext cx="1643194" cy="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at">
            <a:extLst>
              <a:ext uri="{FF2B5EF4-FFF2-40B4-BE49-F238E27FC236}">
                <a16:creationId xmlns:a16="http://schemas.microsoft.com/office/drawing/2014/main" id="{6758CE7B-6D9D-45EE-8217-9C119D1A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" y="4117675"/>
            <a:ext cx="1218458" cy="9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FA4B5F-9C87-43A8-B9B9-5C69D35456E4}"/>
              </a:ext>
            </a:extLst>
          </p:cNvPr>
          <p:cNvSpPr txBox="1"/>
          <p:nvPr/>
        </p:nvSpPr>
        <p:spPr>
          <a:xfrm>
            <a:off x="7723446" y="5545630"/>
            <a:ext cx="303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 am fine thank you”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36B73-421B-47A8-A2D8-25040A15723D}"/>
              </a:ext>
            </a:extLst>
          </p:cNvPr>
          <p:cNvSpPr txBox="1"/>
          <p:nvPr/>
        </p:nvSpPr>
        <p:spPr>
          <a:xfrm>
            <a:off x="8218351" y="4077946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Cat or Dog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AE4C2E-2395-4439-95B0-062E5644ADEE}"/>
              </a:ext>
            </a:extLst>
          </p:cNvPr>
          <p:cNvSpPr txBox="1"/>
          <p:nvPr/>
        </p:nvSpPr>
        <p:spPr>
          <a:xfrm>
            <a:off x="7875308" y="4811788"/>
            <a:ext cx="24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geht’s</a:t>
            </a:r>
            <a:r>
              <a:rPr lang="en-US" sz="2400" dirty="0"/>
              <a:t> </a:t>
            </a:r>
            <a:r>
              <a:rPr lang="en-US" sz="2400" dirty="0" err="1"/>
              <a:t>dir</a:t>
            </a:r>
            <a:r>
              <a:rPr lang="en-US" sz="2400" dirty="0"/>
              <a:t>?”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677A0F-B930-4646-A950-C6288468B83E}"/>
              </a:ext>
            </a:extLst>
          </p:cNvPr>
          <p:cNvCxnSpPr>
            <a:cxnSpLocks/>
          </p:cNvCxnSpPr>
          <p:nvPr/>
        </p:nvCxnSpPr>
        <p:spPr>
          <a:xfrm>
            <a:off x="2449983" y="4526580"/>
            <a:ext cx="1642694" cy="274106"/>
          </a:xfrm>
          <a:prstGeom prst="curved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F266566-7571-48D4-860F-E967DD368E9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812830" y="4953086"/>
            <a:ext cx="1432247" cy="485410"/>
          </a:xfrm>
          <a:prstGeom prst="curved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7053FFB-0B6B-46D5-A5E6-CA20C17B3444}"/>
              </a:ext>
            </a:extLst>
          </p:cNvPr>
          <p:cNvCxnSpPr>
            <a:cxnSpLocks/>
          </p:cNvCxnSpPr>
          <p:nvPr/>
        </p:nvCxnSpPr>
        <p:spPr>
          <a:xfrm flipV="1">
            <a:off x="2655468" y="5105486"/>
            <a:ext cx="1542721" cy="1306816"/>
          </a:xfrm>
          <a:prstGeom prst="curved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C56EECB0-3063-40FB-95D3-5A1EF622A5AF}"/>
              </a:ext>
            </a:extLst>
          </p:cNvPr>
          <p:cNvCxnSpPr>
            <a:cxnSpLocks/>
          </p:cNvCxnSpPr>
          <p:nvPr/>
        </p:nvCxnSpPr>
        <p:spPr>
          <a:xfrm flipV="1">
            <a:off x="6188015" y="4363009"/>
            <a:ext cx="1782793" cy="531044"/>
          </a:xfrm>
          <a:prstGeom prst="curved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74BB8-6B7D-42A6-A02D-5A5A28D4C10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6205064" y="4990174"/>
            <a:ext cx="1670244" cy="52447"/>
          </a:xfrm>
          <a:prstGeom prst="curved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D09DAF7-F2AB-46F5-A750-4C733073C527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205064" y="5100206"/>
            <a:ext cx="1518382" cy="676257"/>
          </a:xfrm>
          <a:prstGeom prst="curved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3897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DAA3BA-51AF-4D38-9A3A-DB023ADC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49" y="0"/>
            <a:ext cx="1148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62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FBD183F-F9A2-458D-94DF-30A8CFBFF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65" y="745982"/>
            <a:ext cx="3928347" cy="2618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763889-E729-4F7F-9C16-B29CCC7C8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30" y="4414088"/>
            <a:ext cx="4147055" cy="27647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11486"/>
            <a:ext cx="10515600" cy="1325563"/>
          </a:xfrm>
        </p:spPr>
        <p:txBody>
          <a:bodyPr/>
          <a:lstStyle/>
          <a:p>
            <a:r>
              <a:rPr lang="en-US" dirty="0"/>
              <a:t>Loss functions for binary classification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6324139" cy="4351338"/>
          </a:xfrm>
        </p:spPr>
        <p:txBody>
          <a:bodyPr>
            <a:normAutofit/>
          </a:bodyPr>
          <a:lstStyle/>
          <a:p>
            <a:r>
              <a:rPr lang="en-US" dirty="0"/>
              <a:t>Miss classification loss</a:t>
            </a:r>
            <a:br>
              <a:rPr lang="en-US" dirty="0"/>
            </a:br>
            <a:r>
              <a:rPr lang="en-US" dirty="0"/>
              <a:t>(-accuracy)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Squared loss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Cross 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052848" y="2171376"/>
                <a:ext cx="2564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−0.5))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848" y="2171376"/>
                <a:ext cx="2564035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190681" y="3963506"/>
                <a:ext cx="1086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81" y="3963506"/>
                <a:ext cx="1086708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170765" y="5473275"/>
                <a:ext cx="24461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765" y="5473275"/>
                <a:ext cx="2446118" cy="646331"/>
              </a:xfrm>
              <a:prstGeom prst="rect">
                <a:avLst/>
              </a:prstGeom>
              <a:blipFill>
                <a:blip r:embed="rId7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79359" y="1053679"/>
            <a:ext cx="527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p=prediction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y=ground truth (0 or 1)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BB8E26-3E63-41A3-AAF6-8FD8FFCA3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71" y="3163694"/>
            <a:ext cx="2920503" cy="18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5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417937" cy="55601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goal of ML is to </a:t>
            </a:r>
            <a:r>
              <a:rPr lang="en-US" dirty="0">
                <a:solidFill>
                  <a:schemeClr val="accent1"/>
                </a:solidFill>
              </a:rPr>
              <a:t>learn from data                       --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--&gt;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Technically, combines </a:t>
            </a:r>
            <a:r>
              <a:rPr lang="en-US" dirty="0">
                <a:solidFill>
                  <a:schemeClr val="accent1"/>
                </a:solidFill>
              </a:rPr>
              <a:t>statistics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 computational tools (</a:t>
            </a:r>
            <a:r>
              <a:rPr lang="en-US" dirty="0">
                <a:solidFill>
                  <a:schemeClr val="accent1"/>
                </a:solidFill>
              </a:rPr>
              <a:t>optimization</a:t>
            </a:r>
            <a:r>
              <a:rPr lang="en-US" dirty="0"/>
              <a:t>)</a:t>
            </a:r>
          </a:p>
          <a:p>
            <a:r>
              <a:rPr lang="en-US" dirty="0"/>
              <a:t>Example (supervised learning) tasks</a:t>
            </a:r>
          </a:p>
          <a:p>
            <a:pPr lvl="1"/>
            <a:r>
              <a:rPr lang="en-US" dirty="0"/>
              <a:t>Image recognition</a:t>
            </a:r>
          </a:p>
          <a:p>
            <a:pPr lvl="1"/>
            <a:r>
              <a:rPr lang="en-US" dirty="0"/>
              <a:t>Speech recognition</a:t>
            </a:r>
          </a:p>
          <a:p>
            <a:pPr lvl="1"/>
            <a:r>
              <a:rPr lang="en-US" dirty="0"/>
              <a:t>Machine translation</a:t>
            </a:r>
          </a:p>
          <a:p>
            <a:r>
              <a:rPr lang="en-US" dirty="0"/>
              <a:t>Other form of learning</a:t>
            </a:r>
          </a:p>
          <a:p>
            <a:pPr lvl="1"/>
            <a:r>
              <a:rPr lang="en-US" dirty="0"/>
              <a:t>Unsupervised learning</a:t>
            </a:r>
          </a:p>
          <a:p>
            <a:pPr lvl="1"/>
            <a:r>
              <a:rPr lang="en-US" dirty="0"/>
              <a:t>Reinforcement learning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baby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0" y="1157967"/>
            <a:ext cx="2441617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48" y="3522539"/>
            <a:ext cx="1053921" cy="7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518673" y="3917759"/>
            <a:ext cx="721217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508440" y="3733093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 or Dog</a:t>
            </a:r>
          </a:p>
        </p:txBody>
      </p:sp>
      <p:pic>
        <p:nvPicPr>
          <p:cNvPr id="1030" name="Picture 6" descr="http://www.wirelesscommunication.nl/reference/images/voicesig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7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1" r="33365"/>
          <a:stretch/>
        </p:blipFill>
        <p:spPr bwMode="auto">
          <a:xfrm>
            <a:off x="8107748" y="4490973"/>
            <a:ext cx="1188720" cy="7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9518673" y="4849394"/>
            <a:ext cx="721217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08440" y="4664728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“Hello”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7748" y="5515682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“Hello”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518673" y="5700348"/>
            <a:ext cx="721217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08440" y="5515682"/>
            <a:ext cx="116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“Bonjour”</a:t>
            </a:r>
          </a:p>
        </p:txBody>
      </p:sp>
    </p:spTree>
    <p:extLst>
      <p:ext uri="{BB962C8B-B14F-4D97-AF65-F5344CB8AC3E}">
        <p14:creationId xmlns:p14="http://schemas.microsoft.com/office/powerpoint/2010/main" val="424479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inference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The loss tells what the output of the model </a:t>
            </a:r>
            <a:r>
              <a:rPr lang="en-US" i="1" dirty="0"/>
              <a:t>should have been</a:t>
            </a:r>
          </a:p>
          <a:p>
            <a:pPr>
              <a:lnSpc>
                <a:spcPct val="130000"/>
              </a:lnSpc>
            </a:pPr>
            <a:r>
              <a:rPr lang="en-US" dirty="0"/>
              <a:t>Training objective can be overly optimistic (overfitting)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u="sng" dirty="0"/>
              <a:t>Inference (validation)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/>
              <a:t>We care about the performance in this setting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1342417" y="2597285"/>
            <a:ext cx="700392" cy="1031132"/>
          </a:xfrm>
          <a:prstGeom prst="flowChartMagneticDisk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5413" y="3784060"/>
            <a:ext cx="99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cxnSp>
        <p:nvCxnSpPr>
          <p:cNvPr id="13" name="Straight Arrow Connector 12"/>
          <p:cNvCxnSpPr>
            <a:stCxn id="6" idx="4"/>
            <a:endCxn id="23" idx="1"/>
          </p:cNvCxnSpPr>
          <p:nvPr/>
        </p:nvCxnSpPr>
        <p:spPr>
          <a:xfrm>
            <a:off x="2042809" y="3112851"/>
            <a:ext cx="63868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  <a:endCxn id="27" idx="1"/>
          </p:cNvCxnSpPr>
          <p:nvPr/>
        </p:nvCxnSpPr>
        <p:spPr>
          <a:xfrm>
            <a:off x="3681110" y="3112851"/>
            <a:ext cx="76711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/>
          <p:cNvSpPr/>
          <p:nvPr/>
        </p:nvSpPr>
        <p:spPr>
          <a:xfrm>
            <a:off x="2062264" y="2314540"/>
            <a:ext cx="2385959" cy="545392"/>
          </a:xfrm>
          <a:custGeom>
            <a:avLst/>
            <a:gdLst>
              <a:gd name="connsiteX0" fmla="*/ 0 w 2354093"/>
              <a:gd name="connsiteY0" fmla="*/ 457843 h 545392"/>
              <a:gd name="connsiteX1" fmla="*/ 1196502 w 2354093"/>
              <a:gd name="connsiteY1" fmla="*/ 643 h 545392"/>
              <a:gd name="connsiteX2" fmla="*/ 2354093 w 2354093"/>
              <a:gd name="connsiteY2" fmla="*/ 545392 h 54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4093" h="545392">
                <a:moveTo>
                  <a:pt x="0" y="457843"/>
                </a:moveTo>
                <a:cubicBezTo>
                  <a:pt x="402076" y="221947"/>
                  <a:pt x="804153" y="-13949"/>
                  <a:pt x="1196502" y="643"/>
                </a:cubicBezTo>
                <a:cubicBezTo>
                  <a:pt x="1588851" y="15234"/>
                  <a:pt x="1971472" y="280313"/>
                  <a:pt x="2354093" y="5453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/>
              <p:cNvSpPr/>
              <p:nvPr/>
            </p:nvSpPr>
            <p:spPr>
              <a:xfrm>
                <a:off x="2681490" y="2718881"/>
                <a:ext cx="999620" cy="78794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90" y="2718881"/>
                <a:ext cx="999620" cy="78794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/>
          <p:cNvSpPr/>
          <p:nvPr/>
        </p:nvSpPr>
        <p:spPr>
          <a:xfrm>
            <a:off x="4448224" y="2718881"/>
            <a:ext cx="999620" cy="78794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/>
              <a:t>Loss</a:t>
            </a:r>
          </a:p>
        </p:txBody>
      </p:sp>
      <p:sp>
        <p:nvSpPr>
          <p:cNvPr id="31" name="Arrow: Curved Left 30"/>
          <p:cNvSpPr/>
          <p:nvPr/>
        </p:nvSpPr>
        <p:spPr>
          <a:xfrm rot="1086149">
            <a:off x="3429000" y="2587236"/>
            <a:ext cx="635667" cy="1303828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2193" y="2685156"/>
            <a:ext cx="4601846" cy="1456507"/>
            <a:chOff x="6852193" y="2685156"/>
            <a:chExt cx="4601846" cy="1456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: Rounded Corners 28"/>
                <p:cNvSpPr/>
                <p:nvPr/>
              </p:nvSpPr>
              <p:spPr>
                <a:xfrm>
                  <a:off x="8357321" y="2722940"/>
                  <a:ext cx="999620" cy="787940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: Rounded Corners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321" y="2722940"/>
                  <a:ext cx="999620" cy="78794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6852193" y="2685156"/>
              <a:ext cx="549291" cy="943261"/>
              <a:chOff x="6669870" y="2563560"/>
              <a:chExt cx="549291" cy="943261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6703863" y="2718881"/>
                <a:ext cx="481305" cy="787940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38" name="Smiley Face 37"/>
              <p:cNvSpPr/>
              <p:nvPr/>
            </p:nvSpPr>
            <p:spPr>
              <a:xfrm>
                <a:off x="6669870" y="2563560"/>
                <a:ext cx="549291" cy="549291"/>
              </a:xfrm>
              <a:prstGeom prst="smileyF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b="0" i="1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7556969" y="3112851"/>
              <a:ext cx="63868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: Shape 40"/>
            <p:cNvSpPr/>
            <p:nvPr/>
          </p:nvSpPr>
          <p:spPr>
            <a:xfrm>
              <a:off x="7567969" y="2976490"/>
              <a:ext cx="2568252" cy="914574"/>
            </a:xfrm>
            <a:custGeom>
              <a:avLst/>
              <a:gdLst>
                <a:gd name="connsiteX0" fmla="*/ 1819222 w 2568252"/>
                <a:gd name="connsiteY0" fmla="*/ 97450 h 914574"/>
                <a:gd name="connsiteX1" fmla="*/ 1877588 w 2568252"/>
                <a:gd name="connsiteY1" fmla="*/ 48812 h 914574"/>
                <a:gd name="connsiteX2" fmla="*/ 1935954 w 2568252"/>
                <a:gd name="connsiteY2" fmla="*/ 29357 h 914574"/>
                <a:gd name="connsiteX3" fmla="*/ 1955410 w 2568252"/>
                <a:gd name="connsiteY3" fmla="*/ 9901 h 914574"/>
                <a:gd name="connsiteX4" fmla="*/ 2315333 w 2568252"/>
                <a:gd name="connsiteY4" fmla="*/ 9901 h 914574"/>
                <a:gd name="connsiteX5" fmla="*/ 2354244 w 2568252"/>
                <a:gd name="connsiteY5" fmla="*/ 39084 h 914574"/>
                <a:gd name="connsiteX6" fmla="*/ 2412610 w 2568252"/>
                <a:gd name="connsiteY6" fmla="*/ 77995 h 914574"/>
                <a:gd name="connsiteX7" fmla="*/ 2441793 w 2568252"/>
                <a:gd name="connsiteY7" fmla="*/ 116906 h 914574"/>
                <a:gd name="connsiteX8" fmla="*/ 2480703 w 2568252"/>
                <a:gd name="connsiteY8" fmla="*/ 175272 h 914574"/>
                <a:gd name="connsiteX9" fmla="*/ 2509886 w 2568252"/>
                <a:gd name="connsiteY9" fmla="*/ 214182 h 914574"/>
                <a:gd name="connsiteX10" fmla="*/ 2539069 w 2568252"/>
                <a:gd name="connsiteY10" fmla="*/ 282276 h 914574"/>
                <a:gd name="connsiteX11" fmla="*/ 2548797 w 2568252"/>
                <a:gd name="connsiteY11" fmla="*/ 311459 h 914574"/>
                <a:gd name="connsiteX12" fmla="*/ 2568252 w 2568252"/>
                <a:gd name="connsiteY12" fmla="*/ 399008 h 914574"/>
                <a:gd name="connsiteX13" fmla="*/ 2548797 w 2568252"/>
                <a:gd name="connsiteY13" fmla="*/ 506012 h 914574"/>
                <a:gd name="connsiteX14" fmla="*/ 2529342 w 2568252"/>
                <a:gd name="connsiteY14" fmla="*/ 535195 h 914574"/>
                <a:gd name="connsiteX15" fmla="*/ 2509886 w 2568252"/>
                <a:gd name="connsiteY15" fmla="*/ 574106 h 914574"/>
                <a:gd name="connsiteX16" fmla="*/ 2461248 w 2568252"/>
                <a:gd name="connsiteY16" fmla="*/ 632472 h 914574"/>
                <a:gd name="connsiteX17" fmla="*/ 2432065 w 2568252"/>
                <a:gd name="connsiteY17" fmla="*/ 651927 h 914574"/>
                <a:gd name="connsiteX18" fmla="*/ 2402882 w 2568252"/>
                <a:gd name="connsiteY18" fmla="*/ 681110 h 914574"/>
                <a:gd name="connsiteX19" fmla="*/ 2344516 w 2568252"/>
                <a:gd name="connsiteY19" fmla="*/ 720021 h 914574"/>
                <a:gd name="connsiteX20" fmla="*/ 2315333 w 2568252"/>
                <a:gd name="connsiteY20" fmla="*/ 739476 h 914574"/>
                <a:gd name="connsiteX21" fmla="*/ 2208329 w 2568252"/>
                <a:gd name="connsiteY21" fmla="*/ 797842 h 914574"/>
                <a:gd name="connsiteX22" fmla="*/ 2140235 w 2568252"/>
                <a:gd name="connsiteY22" fmla="*/ 817297 h 914574"/>
                <a:gd name="connsiteX23" fmla="*/ 2111052 w 2568252"/>
                <a:gd name="connsiteY23" fmla="*/ 846480 h 914574"/>
                <a:gd name="connsiteX24" fmla="*/ 2013776 w 2568252"/>
                <a:gd name="connsiteY24" fmla="*/ 875663 h 914574"/>
                <a:gd name="connsiteX25" fmla="*/ 1974865 w 2568252"/>
                <a:gd name="connsiteY25" fmla="*/ 895119 h 914574"/>
                <a:gd name="connsiteX26" fmla="*/ 1926227 w 2568252"/>
                <a:gd name="connsiteY26" fmla="*/ 904846 h 914574"/>
                <a:gd name="connsiteX27" fmla="*/ 1897044 w 2568252"/>
                <a:gd name="connsiteY27" fmla="*/ 914574 h 914574"/>
                <a:gd name="connsiteX28" fmla="*/ 1614942 w 2568252"/>
                <a:gd name="connsiteY28" fmla="*/ 904846 h 914574"/>
                <a:gd name="connsiteX29" fmla="*/ 1537120 w 2568252"/>
                <a:gd name="connsiteY29" fmla="*/ 885391 h 914574"/>
                <a:gd name="connsiteX30" fmla="*/ 1449571 w 2568252"/>
                <a:gd name="connsiteY30" fmla="*/ 875663 h 914574"/>
                <a:gd name="connsiteX31" fmla="*/ 1420388 w 2568252"/>
                <a:gd name="connsiteY31" fmla="*/ 856208 h 914574"/>
                <a:gd name="connsiteX32" fmla="*/ 1381478 w 2568252"/>
                <a:gd name="connsiteY32" fmla="*/ 846480 h 914574"/>
                <a:gd name="connsiteX33" fmla="*/ 1293929 w 2568252"/>
                <a:gd name="connsiteY33" fmla="*/ 817297 h 914574"/>
                <a:gd name="connsiteX34" fmla="*/ 1264746 w 2568252"/>
                <a:gd name="connsiteY34" fmla="*/ 807570 h 914574"/>
                <a:gd name="connsiteX35" fmla="*/ 1225835 w 2568252"/>
                <a:gd name="connsiteY35" fmla="*/ 788114 h 914574"/>
                <a:gd name="connsiteX36" fmla="*/ 1148014 w 2568252"/>
                <a:gd name="connsiteY36" fmla="*/ 768659 h 914574"/>
                <a:gd name="connsiteX37" fmla="*/ 1109103 w 2568252"/>
                <a:gd name="connsiteY37" fmla="*/ 758931 h 914574"/>
                <a:gd name="connsiteX38" fmla="*/ 1031282 w 2568252"/>
                <a:gd name="connsiteY38" fmla="*/ 739476 h 914574"/>
                <a:gd name="connsiteX39" fmla="*/ 992371 w 2568252"/>
                <a:gd name="connsiteY39" fmla="*/ 720021 h 914574"/>
                <a:gd name="connsiteX40" fmla="*/ 895095 w 2568252"/>
                <a:gd name="connsiteY40" fmla="*/ 710293 h 914574"/>
                <a:gd name="connsiteX41" fmla="*/ 719997 w 2568252"/>
                <a:gd name="connsiteY41" fmla="*/ 681110 h 914574"/>
                <a:gd name="connsiteX42" fmla="*/ 681086 w 2568252"/>
                <a:gd name="connsiteY42" fmla="*/ 671382 h 914574"/>
                <a:gd name="connsiteX43" fmla="*/ 622720 w 2568252"/>
                <a:gd name="connsiteY43" fmla="*/ 661655 h 914574"/>
                <a:gd name="connsiteX44" fmla="*/ 593537 w 2568252"/>
                <a:gd name="connsiteY44" fmla="*/ 651927 h 914574"/>
                <a:gd name="connsiteX45" fmla="*/ 544899 w 2568252"/>
                <a:gd name="connsiteY45" fmla="*/ 642199 h 914574"/>
                <a:gd name="connsiteX46" fmla="*/ 486533 w 2568252"/>
                <a:gd name="connsiteY46" fmla="*/ 622744 h 914574"/>
                <a:gd name="connsiteX47" fmla="*/ 457350 w 2568252"/>
                <a:gd name="connsiteY47" fmla="*/ 613016 h 914574"/>
                <a:gd name="connsiteX48" fmla="*/ 301708 w 2568252"/>
                <a:gd name="connsiteY48" fmla="*/ 574106 h 914574"/>
                <a:gd name="connsiteX49" fmla="*/ 233614 w 2568252"/>
                <a:gd name="connsiteY49" fmla="*/ 544923 h 914574"/>
                <a:gd name="connsiteX50" fmla="*/ 175248 w 2568252"/>
                <a:gd name="connsiteY50" fmla="*/ 525467 h 914574"/>
                <a:gd name="connsiteX51" fmla="*/ 146065 w 2568252"/>
                <a:gd name="connsiteY51" fmla="*/ 515740 h 914574"/>
                <a:gd name="connsiteX52" fmla="*/ 116882 w 2568252"/>
                <a:gd name="connsiteY52" fmla="*/ 506012 h 914574"/>
                <a:gd name="connsiteX53" fmla="*/ 29333 w 2568252"/>
                <a:gd name="connsiteY53" fmla="*/ 515740 h 914574"/>
                <a:gd name="connsiteX54" fmla="*/ 48788 w 2568252"/>
                <a:gd name="connsiteY54" fmla="*/ 496284 h 914574"/>
                <a:gd name="connsiteX55" fmla="*/ 116882 w 2568252"/>
                <a:gd name="connsiteY55" fmla="*/ 457374 h 914574"/>
                <a:gd name="connsiteX56" fmla="*/ 146065 w 2568252"/>
                <a:gd name="connsiteY56" fmla="*/ 437919 h 914574"/>
                <a:gd name="connsiteX57" fmla="*/ 165520 w 2568252"/>
                <a:gd name="connsiteY57" fmla="*/ 418463 h 914574"/>
                <a:gd name="connsiteX58" fmla="*/ 107154 w 2568252"/>
                <a:gd name="connsiteY58" fmla="*/ 457374 h 914574"/>
                <a:gd name="connsiteX59" fmla="*/ 77971 w 2568252"/>
                <a:gd name="connsiteY59" fmla="*/ 476829 h 914574"/>
                <a:gd name="connsiteX60" fmla="*/ 19605 w 2568252"/>
                <a:gd name="connsiteY60" fmla="*/ 496284 h 914574"/>
                <a:gd name="connsiteX61" fmla="*/ 150 w 2568252"/>
                <a:gd name="connsiteY61" fmla="*/ 515740 h 914574"/>
                <a:gd name="connsiteX62" fmla="*/ 58516 w 2568252"/>
                <a:gd name="connsiteY62" fmla="*/ 564378 h 914574"/>
                <a:gd name="connsiteX63" fmla="*/ 77971 w 2568252"/>
                <a:gd name="connsiteY63" fmla="*/ 593561 h 914574"/>
                <a:gd name="connsiteX64" fmla="*/ 87699 w 2568252"/>
                <a:gd name="connsiteY64" fmla="*/ 622744 h 914574"/>
                <a:gd name="connsiteX65" fmla="*/ 116882 w 2568252"/>
                <a:gd name="connsiteY65" fmla="*/ 651927 h 91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68252" h="914574">
                  <a:moveTo>
                    <a:pt x="1819222" y="97450"/>
                  </a:moveTo>
                  <a:cubicBezTo>
                    <a:pt x="1838677" y="81237"/>
                    <a:pt x="1855713" y="61572"/>
                    <a:pt x="1877588" y="48812"/>
                  </a:cubicBezTo>
                  <a:cubicBezTo>
                    <a:pt x="1895302" y="38479"/>
                    <a:pt x="1935954" y="29357"/>
                    <a:pt x="1935954" y="29357"/>
                  </a:cubicBezTo>
                  <a:cubicBezTo>
                    <a:pt x="1942439" y="22872"/>
                    <a:pt x="1946473" y="11963"/>
                    <a:pt x="1955410" y="9901"/>
                  </a:cubicBezTo>
                  <a:cubicBezTo>
                    <a:pt x="2047197" y="-11281"/>
                    <a:pt x="2260401" y="7788"/>
                    <a:pt x="2315333" y="9901"/>
                  </a:cubicBezTo>
                  <a:cubicBezTo>
                    <a:pt x="2328303" y="19629"/>
                    <a:pt x="2340962" y="29787"/>
                    <a:pt x="2354244" y="39084"/>
                  </a:cubicBezTo>
                  <a:cubicBezTo>
                    <a:pt x="2373400" y="52493"/>
                    <a:pt x="2412610" y="77995"/>
                    <a:pt x="2412610" y="77995"/>
                  </a:cubicBezTo>
                  <a:cubicBezTo>
                    <a:pt x="2422338" y="90965"/>
                    <a:pt x="2432496" y="103624"/>
                    <a:pt x="2441793" y="116906"/>
                  </a:cubicBezTo>
                  <a:cubicBezTo>
                    <a:pt x="2455202" y="136062"/>
                    <a:pt x="2466673" y="156566"/>
                    <a:pt x="2480703" y="175272"/>
                  </a:cubicBezTo>
                  <a:lnTo>
                    <a:pt x="2509886" y="214182"/>
                  </a:lnTo>
                  <a:cubicBezTo>
                    <a:pt x="2532700" y="282621"/>
                    <a:pt x="2503008" y="198132"/>
                    <a:pt x="2539069" y="282276"/>
                  </a:cubicBezTo>
                  <a:cubicBezTo>
                    <a:pt x="2543108" y="291701"/>
                    <a:pt x="2545980" y="301600"/>
                    <a:pt x="2548797" y="311459"/>
                  </a:cubicBezTo>
                  <a:cubicBezTo>
                    <a:pt x="2557957" y="343518"/>
                    <a:pt x="2561565" y="365570"/>
                    <a:pt x="2568252" y="399008"/>
                  </a:cubicBezTo>
                  <a:cubicBezTo>
                    <a:pt x="2567158" y="405571"/>
                    <a:pt x="2552878" y="495130"/>
                    <a:pt x="2548797" y="506012"/>
                  </a:cubicBezTo>
                  <a:cubicBezTo>
                    <a:pt x="2544692" y="516959"/>
                    <a:pt x="2535142" y="525044"/>
                    <a:pt x="2529342" y="535195"/>
                  </a:cubicBezTo>
                  <a:cubicBezTo>
                    <a:pt x="2522147" y="547786"/>
                    <a:pt x="2517572" y="561809"/>
                    <a:pt x="2509886" y="574106"/>
                  </a:cubicBezTo>
                  <a:cubicBezTo>
                    <a:pt x="2500430" y="589236"/>
                    <a:pt x="2477894" y="619155"/>
                    <a:pt x="2461248" y="632472"/>
                  </a:cubicBezTo>
                  <a:cubicBezTo>
                    <a:pt x="2452119" y="639775"/>
                    <a:pt x="2441046" y="644443"/>
                    <a:pt x="2432065" y="651927"/>
                  </a:cubicBezTo>
                  <a:cubicBezTo>
                    <a:pt x="2421497" y="660734"/>
                    <a:pt x="2413741" y="672664"/>
                    <a:pt x="2402882" y="681110"/>
                  </a:cubicBezTo>
                  <a:cubicBezTo>
                    <a:pt x="2384425" y="695465"/>
                    <a:pt x="2363971" y="707051"/>
                    <a:pt x="2344516" y="720021"/>
                  </a:cubicBezTo>
                  <a:lnTo>
                    <a:pt x="2315333" y="739476"/>
                  </a:lnTo>
                  <a:cubicBezTo>
                    <a:pt x="2279812" y="763156"/>
                    <a:pt x="2252466" y="783129"/>
                    <a:pt x="2208329" y="797842"/>
                  </a:cubicBezTo>
                  <a:cubicBezTo>
                    <a:pt x="2166463" y="811798"/>
                    <a:pt x="2189094" y="805083"/>
                    <a:pt x="2140235" y="817297"/>
                  </a:cubicBezTo>
                  <a:cubicBezTo>
                    <a:pt x="2130507" y="827025"/>
                    <a:pt x="2122718" y="839189"/>
                    <a:pt x="2111052" y="846480"/>
                  </a:cubicBezTo>
                  <a:cubicBezTo>
                    <a:pt x="2080937" y="865302"/>
                    <a:pt x="2047463" y="868926"/>
                    <a:pt x="2013776" y="875663"/>
                  </a:cubicBezTo>
                  <a:cubicBezTo>
                    <a:pt x="2000806" y="882148"/>
                    <a:pt x="1988622" y="890533"/>
                    <a:pt x="1974865" y="895119"/>
                  </a:cubicBezTo>
                  <a:cubicBezTo>
                    <a:pt x="1959180" y="900347"/>
                    <a:pt x="1942267" y="900836"/>
                    <a:pt x="1926227" y="904846"/>
                  </a:cubicBezTo>
                  <a:cubicBezTo>
                    <a:pt x="1916279" y="907333"/>
                    <a:pt x="1906772" y="911331"/>
                    <a:pt x="1897044" y="914574"/>
                  </a:cubicBezTo>
                  <a:cubicBezTo>
                    <a:pt x="1803010" y="911331"/>
                    <a:pt x="1708724" y="912450"/>
                    <a:pt x="1614942" y="904846"/>
                  </a:cubicBezTo>
                  <a:cubicBezTo>
                    <a:pt x="1588290" y="902685"/>
                    <a:pt x="1563452" y="890038"/>
                    <a:pt x="1537120" y="885391"/>
                  </a:cubicBezTo>
                  <a:cubicBezTo>
                    <a:pt x="1508204" y="880288"/>
                    <a:pt x="1478754" y="878906"/>
                    <a:pt x="1449571" y="875663"/>
                  </a:cubicBezTo>
                  <a:cubicBezTo>
                    <a:pt x="1439843" y="869178"/>
                    <a:pt x="1431134" y="860813"/>
                    <a:pt x="1420388" y="856208"/>
                  </a:cubicBezTo>
                  <a:cubicBezTo>
                    <a:pt x="1408100" y="850942"/>
                    <a:pt x="1394283" y="850322"/>
                    <a:pt x="1381478" y="846480"/>
                  </a:cubicBezTo>
                  <a:cubicBezTo>
                    <a:pt x="1381428" y="846465"/>
                    <a:pt x="1308545" y="822169"/>
                    <a:pt x="1293929" y="817297"/>
                  </a:cubicBezTo>
                  <a:cubicBezTo>
                    <a:pt x="1284201" y="814055"/>
                    <a:pt x="1273917" y="812156"/>
                    <a:pt x="1264746" y="807570"/>
                  </a:cubicBezTo>
                  <a:cubicBezTo>
                    <a:pt x="1251776" y="801085"/>
                    <a:pt x="1239592" y="792700"/>
                    <a:pt x="1225835" y="788114"/>
                  </a:cubicBezTo>
                  <a:cubicBezTo>
                    <a:pt x="1200468" y="779658"/>
                    <a:pt x="1173954" y="775144"/>
                    <a:pt x="1148014" y="768659"/>
                  </a:cubicBezTo>
                  <a:lnTo>
                    <a:pt x="1109103" y="758931"/>
                  </a:lnTo>
                  <a:cubicBezTo>
                    <a:pt x="1109098" y="758930"/>
                    <a:pt x="1031286" y="739478"/>
                    <a:pt x="1031282" y="739476"/>
                  </a:cubicBezTo>
                  <a:cubicBezTo>
                    <a:pt x="1018312" y="732991"/>
                    <a:pt x="1006550" y="723059"/>
                    <a:pt x="992371" y="720021"/>
                  </a:cubicBezTo>
                  <a:cubicBezTo>
                    <a:pt x="960507" y="713193"/>
                    <a:pt x="927520" y="713536"/>
                    <a:pt x="895095" y="710293"/>
                  </a:cubicBezTo>
                  <a:cubicBezTo>
                    <a:pt x="785660" y="682934"/>
                    <a:pt x="843880" y="693499"/>
                    <a:pt x="719997" y="681110"/>
                  </a:cubicBezTo>
                  <a:cubicBezTo>
                    <a:pt x="707027" y="677867"/>
                    <a:pt x="694196" y="674004"/>
                    <a:pt x="681086" y="671382"/>
                  </a:cubicBezTo>
                  <a:cubicBezTo>
                    <a:pt x="661745" y="667514"/>
                    <a:pt x="641974" y="665934"/>
                    <a:pt x="622720" y="661655"/>
                  </a:cubicBezTo>
                  <a:cubicBezTo>
                    <a:pt x="612710" y="659431"/>
                    <a:pt x="603485" y="654414"/>
                    <a:pt x="593537" y="651927"/>
                  </a:cubicBezTo>
                  <a:cubicBezTo>
                    <a:pt x="577497" y="647917"/>
                    <a:pt x="560850" y="646549"/>
                    <a:pt x="544899" y="642199"/>
                  </a:cubicBezTo>
                  <a:cubicBezTo>
                    <a:pt x="525114" y="636803"/>
                    <a:pt x="505988" y="629229"/>
                    <a:pt x="486533" y="622744"/>
                  </a:cubicBezTo>
                  <a:cubicBezTo>
                    <a:pt x="476805" y="619501"/>
                    <a:pt x="467360" y="615240"/>
                    <a:pt x="457350" y="613016"/>
                  </a:cubicBezTo>
                  <a:cubicBezTo>
                    <a:pt x="369287" y="593447"/>
                    <a:pt x="380755" y="597820"/>
                    <a:pt x="301708" y="574106"/>
                  </a:cubicBezTo>
                  <a:cubicBezTo>
                    <a:pt x="239091" y="555321"/>
                    <a:pt x="309524" y="575287"/>
                    <a:pt x="233614" y="544923"/>
                  </a:cubicBezTo>
                  <a:cubicBezTo>
                    <a:pt x="214573" y="537307"/>
                    <a:pt x="194703" y="531952"/>
                    <a:pt x="175248" y="525467"/>
                  </a:cubicBezTo>
                  <a:lnTo>
                    <a:pt x="146065" y="515740"/>
                  </a:lnTo>
                  <a:lnTo>
                    <a:pt x="116882" y="506012"/>
                  </a:lnTo>
                  <a:cubicBezTo>
                    <a:pt x="87699" y="509255"/>
                    <a:pt x="58400" y="519893"/>
                    <a:pt x="29333" y="515740"/>
                  </a:cubicBezTo>
                  <a:cubicBezTo>
                    <a:pt x="20254" y="514443"/>
                    <a:pt x="41742" y="502155"/>
                    <a:pt x="48788" y="496284"/>
                  </a:cubicBezTo>
                  <a:cubicBezTo>
                    <a:pt x="88049" y="463566"/>
                    <a:pt x="77285" y="470572"/>
                    <a:pt x="116882" y="457374"/>
                  </a:cubicBezTo>
                  <a:cubicBezTo>
                    <a:pt x="126610" y="450889"/>
                    <a:pt x="136936" y="445222"/>
                    <a:pt x="146065" y="437919"/>
                  </a:cubicBezTo>
                  <a:cubicBezTo>
                    <a:pt x="153227" y="432190"/>
                    <a:pt x="173723" y="414362"/>
                    <a:pt x="165520" y="418463"/>
                  </a:cubicBezTo>
                  <a:cubicBezTo>
                    <a:pt x="144606" y="428920"/>
                    <a:pt x="126609" y="444404"/>
                    <a:pt x="107154" y="457374"/>
                  </a:cubicBezTo>
                  <a:cubicBezTo>
                    <a:pt x="97426" y="463859"/>
                    <a:pt x="89062" y="473132"/>
                    <a:pt x="77971" y="476829"/>
                  </a:cubicBezTo>
                  <a:lnTo>
                    <a:pt x="19605" y="496284"/>
                  </a:lnTo>
                  <a:cubicBezTo>
                    <a:pt x="13120" y="502769"/>
                    <a:pt x="-1649" y="506747"/>
                    <a:pt x="150" y="515740"/>
                  </a:cubicBezTo>
                  <a:cubicBezTo>
                    <a:pt x="3031" y="530144"/>
                    <a:pt x="47264" y="556877"/>
                    <a:pt x="58516" y="564378"/>
                  </a:cubicBezTo>
                  <a:cubicBezTo>
                    <a:pt x="65001" y="574106"/>
                    <a:pt x="72743" y="583104"/>
                    <a:pt x="77971" y="593561"/>
                  </a:cubicBezTo>
                  <a:cubicBezTo>
                    <a:pt x="82557" y="602732"/>
                    <a:pt x="81293" y="614737"/>
                    <a:pt x="87699" y="622744"/>
                  </a:cubicBezTo>
                  <a:cubicBezTo>
                    <a:pt x="119580" y="662595"/>
                    <a:pt x="116882" y="625350"/>
                    <a:pt x="116882" y="6519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8761114" y="3385226"/>
              <a:ext cx="1375107" cy="505838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0107773" y="3433777"/>
              <a:ext cx="13462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Frozen</a:t>
              </a:r>
            </a:p>
            <a:p>
              <a:r>
                <a:rPr lang="en-US" sz="2000" dirty="0">
                  <a:solidFill>
                    <a:schemeClr val="accent1"/>
                  </a:solidFill>
                </a:rPr>
                <a:t>parameter</a:t>
              </a:r>
            </a:p>
          </p:txBody>
        </p:sp>
      </p:grpSp>
      <p:pic>
        <p:nvPicPr>
          <p:cNvPr id="24" name="Picture 4" descr="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88" y="2744565"/>
            <a:ext cx="402996" cy="3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rrow: Curved Left 32"/>
          <p:cNvSpPr/>
          <p:nvPr/>
        </p:nvSpPr>
        <p:spPr>
          <a:xfrm rot="12513315">
            <a:off x="2462873" y="2256442"/>
            <a:ext cx="635667" cy="1303828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667" y="229098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73105" y="3602767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0.99</a:t>
            </a:r>
          </a:p>
          <a:p>
            <a:r>
              <a:rPr lang="en-US"/>
              <a:t>(cat)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66888" y="3112851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  <a:p>
            <a:r>
              <a:rPr lang="en-US" dirty="0"/>
              <a:t>(dog)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8B80066-540E-4F8F-8251-4DDB25380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277" y="2720743"/>
            <a:ext cx="474200" cy="3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/>
      </a:spPr>
      <a:bodyPr rtlCol="0" anchor="ctr"/>
      <a:lstStyle>
        <a:defPPr algn="ctr">
          <a:defRPr sz="2800" b="0" i="1" smtClean="0">
            <a:latin typeface="Cambria Math" panose="02040503050406030204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6624</TotalTime>
  <Words>2117</Words>
  <Application>Microsoft Office PowerPoint</Application>
  <PresentationFormat>Widescreen</PresentationFormat>
  <Paragraphs>609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Cambria Math</vt:lpstr>
      <vt:lpstr>Segoe UI</vt:lpstr>
      <vt:lpstr>Wingdings</vt:lpstr>
      <vt:lpstr>Office Theme</vt:lpstr>
      <vt:lpstr>Introduction to Deep Learning: How to make your own deep learning framework</vt:lpstr>
      <vt:lpstr>Agenda</vt:lpstr>
      <vt:lpstr>What is Machine Learning (ML)?</vt:lpstr>
      <vt:lpstr>What is Machine Learning (ML)?</vt:lpstr>
      <vt:lpstr>What is Machine Learning (ML)?</vt:lpstr>
      <vt:lpstr>What is Machine Learning (ML)?</vt:lpstr>
      <vt:lpstr>What is Machine Learning (ML)?</vt:lpstr>
      <vt:lpstr>What is Machine Learning (ML)?</vt:lpstr>
      <vt:lpstr>Training and inference</vt:lpstr>
      <vt:lpstr>PowerPoint Presentation</vt:lpstr>
      <vt:lpstr>Learning objective</vt:lpstr>
      <vt:lpstr>Training objective</vt:lpstr>
      <vt:lpstr>Mapping from input to prediction</vt:lpstr>
      <vt:lpstr>Cross-entropy loss</vt:lpstr>
      <vt:lpstr>Landscape of training objective</vt:lpstr>
      <vt:lpstr>Landscape of training objective</vt:lpstr>
      <vt:lpstr>Landscape of training objective</vt:lpstr>
      <vt:lpstr>Gradient descent</vt:lpstr>
      <vt:lpstr>Stochastic gradient descent (SGD)</vt:lpstr>
      <vt:lpstr>Minibatch stochastic gradient descent</vt:lpstr>
      <vt:lpstr>Overfitting – what is signal vs noise?</vt:lpstr>
      <vt:lpstr>Typical learning curve</vt:lpstr>
      <vt:lpstr>Techniques to reduce overfitting</vt:lpstr>
      <vt:lpstr>Summary so far</vt:lpstr>
      <vt:lpstr>How do we compute the gradient?</vt:lpstr>
      <vt:lpstr>PowerPoint Presentation</vt:lpstr>
      <vt:lpstr>PowerPoint Presentation</vt:lpstr>
      <vt:lpstr>How do we compute the gradient?</vt:lpstr>
      <vt:lpstr>Back propagation for the linear predictor</vt:lpstr>
      <vt:lpstr>Back propagation for the linear predictor</vt:lpstr>
      <vt:lpstr>Back propagation</vt:lpstr>
      <vt:lpstr>Back propagation</vt:lpstr>
      <vt:lpstr>Going deeper</vt:lpstr>
      <vt:lpstr>Going deeper</vt:lpstr>
      <vt:lpstr>Activation functions</vt:lpstr>
      <vt:lpstr>XOR problem</vt:lpstr>
      <vt:lpstr>Rectified linear unit (ReLU)</vt:lpstr>
      <vt:lpstr>Rectified linear unit (ReLU)</vt:lpstr>
      <vt:lpstr>Rectified linear unit (ReLU)</vt:lpstr>
      <vt:lpstr>Rectified linear unit (ReLU)</vt:lpstr>
      <vt:lpstr>Rectified linear unit (ReLU)</vt:lpstr>
      <vt:lpstr>Comparison to tanh</vt:lpstr>
      <vt:lpstr>Chain rule</vt:lpstr>
      <vt:lpstr>Back propagation</vt:lpstr>
      <vt:lpstr>More complex example</vt:lpstr>
      <vt:lpstr>Demo</vt:lpstr>
      <vt:lpstr>Deep learning frameworks</vt:lpstr>
      <vt:lpstr>PowerPoint Presentation</vt:lpstr>
      <vt:lpstr>Books</vt:lpstr>
      <vt:lpstr>Conclusion</vt:lpstr>
      <vt:lpstr>Advanced topics</vt:lpstr>
      <vt:lpstr>Minibatch size and convergence speed</vt:lpstr>
      <vt:lpstr>Effect of minibatch size B</vt:lpstr>
      <vt:lpstr>Dropout –randomly drops activations during training</vt:lpstr>
      <vt:lpstr>Dropout –randomly drops activations during training</vt:lpstr>
      <vt:lpstr>Dropout –randomly drops activations during training</vt:lpstr>
      <vt:lpstr>Dropout</vt:lpstr>
      <vt:lpstr>Batch normalization</vt:lpstr>
      <vt:lpstr>Batch normalization</vt:lpstr>
      <vt:lpstr>Batch normalization [Ioffe &amp;Szegedy, 2015]</vt:lpstr>
      <vt:lpstr>More optimization algorithms</vt:lpstr>
      <vt:lpstr>Adaptive optimization algorithms</vt:lpstr>
      <vt:lpstr>Learning rate decay</vt:lpstr>
      <vt:lpstr>Summary</vt:lpstr>
      <vt:lpstr>Gradient explosion/diminishing problem</vt:lpstr>
      <vt:lpstr>Gradient explosion/diminishing problem</vt:lpstr>
      <vt:lpstr>What is a model?</vt:lpstr>
      <vt:lpstr>What is a model?</vt:lpstr>
      <vt:lpstr>Training and inference</vt:lpstr>
      <vt:lpstr>PowerPoint Presentation</vt:lpstr>
      <vt:lpstr>Loss functions for binary classification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Deep Learning</dc:title>
  <dc:creator>Ryota Tomioka</dc:creator>
  <cp:lastModifiedBy>Ryota Tomioka</cp:lastModifiedBy>
  <cp:revision>240</cp:revision>
  <dcterms:created xsi:type="dcterms:W3CDTF">2017-09-12T09:07:33Z</dcterms:created>
  <dcterms:modified xsi:type="dcterms:W3CDTF">2018-07-02T14:16:05Z</dcterms:modified>
</cp:coreProperties>
</file>