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082" r:id="rId4"/>
  </p:sldMasterIdLst>
  <p:notesMasterIdLst>
    <p:notesMasterId r:id="rId48"/>
  </p:notesMasterIdLst>
  <p:handoutMasterIdLst>
    <p:handoutMasterId r:id="rId49"/>
  </p:handoutMasterIdLst>
  <p:sldIdLst>
    <p:sldId id="256" r:id="rId5"/>
    <p:sldId id="408" r:id="rId6"/>
    <p:sldId id="410" r:id="rId7"/>
    <p:sldId id="413" r:id="rId8"/>
    <p:sldId id="415" r:id="rId9"/>
    <p:sldId id="418" r:id="rId10"/>
    <p:sldId id="419" r:id="rId11"/>
    <p:sldId id="421" r:id="rId12"/>
    <p:sldId id="422" r:id="rId13"/>
    <p:sldId id="444" r:id="rId14"/>
    <p:sldId id="427" r:id="rId15"/>
    <p:sldId id="392" r:id="rId16"/>
    <p:sldId id="393" r:id="rId17"/>
    <p:sldId id="433" r:id="rId18"/>
    <p:sldId id="396" r:id="rId19"/>
    <p:sldId id="434" r:id="rId20"/>
    <p:sldId id="452" r:id="rId21"/>
    <p:sldId id="453" r:id="rId22"/>
    <p:sldId id="435" r:id="rId23"/>
    <p:sldId id="398" r:id="rId24"/>
    <p:sldId id="436" r:id="rId25"/>
    <p:sldId id="437" r:id="rId26"/>
    <p:sldId id="442" r:id="rId27"/>
    <p:sldId id="454" r:id="rId28"/>
    <p:sldId id="455" r:id="rId29"/>
    <p:sldId id="440" r:id="rId30"/>
    <p:sldId id="441" r:id="rId31"/>
    <p:sldId id="456" r:id="rId32"/>
    <p:sldId id="451" r:id="rId33"/>
    <p:sldId id="428" r:id="rId34"/>
    <p:sldId id="446" r:id="rId35"/>
    <p:sldId id="388" r:id="rId36"/>
    <p:sldId id="430" r:id="rId37"/>
    <p:sldId id="431" r:id="rId38"/>
    <p:sldId id="384" r:id="rId39"/>
    <p:sldId id="389" r:id="rId40"/>
    <p:sldId id="403" r:id="rId41"/>
    <p:sldId id="445" r:id="rId42"/>
    <p:sldId id="390" r:id="rId43"/>
    <p:sldId id="378" r:id="rId44"/>
    <p:sldId id="379" r:id="rId45"/>
    <p:sldId id="385" r:id="rId46"/>
    <p:sldId id="438" r:id="rId47"/>
  </p:sldIdLst>
  <p:sldSz cx="12436475" cy="6994525"/>
  <p:notesSz cx="6858000" cy="9144000"/>
  <p:embeddedFontLst>
    <p:embeddedFont>
      <p:font typeface="Segoe UI" panose="020B0502040204020203" pitchFamily="34" charset="0"/>
      <p:regular r:id="rId50"/>
      <p:bold r:id="rId51"/>
      <p:italic r:id="rId52"/>
      <p:boldItalic r:id="rId53"/>
    </p:embeddedFont>
    <p:embeddedFont>
      <p:font typeface="Segoe UI Light" panose="020B0502040204020203" pitchFamily="34" charset="0"/>
      <p:regular r:id="rId54"/>
      <p:italic r:id="rId55"/>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Presenation" id="{1ACE1556-3475-402F-90BF-F2E67ED87CF5}">
          <p14:sldIdLst>
            <p14:sldId id="256"/>
            <p14:sldId id="408"/>
            <p14:sldId id="410"/>
            <p14:sldId id="413"/>
            <p14:sldId id="415"/>
            <p14:sldId id="418"/>
            <p14:sldId id="419"/>
            <p14:sldId id="421"/>
            <p14:sldId id="422"/>
            <p14:sldId id="444"/>
            <p14:sldId id="427"/>
            <p14:sldId id="392"/>
            <p14:sldId id="393"/>
            <p14:sldId id="433"/>
            <p14:sldId id="396"/>
            <p14:sldId id="434"/>
            <p14:sldId id="452"/>
            <p14:sldId id="453"/>
            <p14:sldId id="435"/>
            <p14:sldId id="398"/>
            <p14:sldId id="436"/>
            <p14:sldId id="437"/>
            <p14:sldId id="442"/>
            <p14:sldId id="454"/>
            <p14:sldId id="455"/>
            <p14:sldId id="440"/>
            <p14:sldId id="441"/>
            <p14:sldId id="456"/>
            <p14:sldId id="451"/>
            <p14:sldId id="428"/>
            <p14:sldId id="446"/>
            <p14:sldId id="388"/>
            <p14:sldId id="430"/>
            <p14:sldId id="431"/>
            <p14:sldId id="384"/>
            <p14:sldId id="389"/>
          </p14:sldIdLst>
        </p14:section>
        <p14:section name="Backup" id="{52EA870F-6DDC-49F4-AB29-FE2ED6FB0657}">
          <p14:sldIdLst>
            <p14:sldId id="403"/>
            <p14:sldId id="445"/>
            <p14:sldId id="390"/>
            <p14:sldId id="378"/>
            <p14:sldId id="379"/>
            <p14:sldId id="385"/>
            <p14:sldId id="438"/>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Sudipto Das" initials="SD" lastIdx="41" clrIdx="2">
    <p:extLst>
      <p:ext uri="{19B8F6BF-5375-455C-9EA6-DF929625EA0E}">
        <p15:presenceInfo xmlns:p15="http://schemas.microsoft.com/office/powerpoint/2012/main" userId="S-1-5-21-2127521184-1604012920-1887927527-84274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B900"/>
    <a:srgbClr val="505050"/>
    <a:srgbClr val="D2D2D2"/>
    <a:srgbClr val="BAD80A"/>
    <a:srgbClr val="7FBA00"/>
    <a:srgbClr val="FFFFFF"/>
    <a:srgbClr val="DC3C00"/>
    <a:srgbClr val="008272"/>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2" autoAdjust="0"/>
    <p:restoredTop sz="79220" autoAdjust="0"/>
  </p:normalViewPr>
  <p:slideViewPr>
    <p:cSldViewPr snapToGrid="0">
      <p:cViewPr varScale="1">
        <p:scale>
          <a:sx n="45" d="100"/>
          <a:sy n="45" d="100"/>
        </p:scale>
        <p:origin x="1248" y="270"/>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4.fntdata"/><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3.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lu Ding" userId="f5587075-e664-4194-a8f9-7f90e89679c2" providerId="ADAL" clId="{20601917-E6A0-4282-B01C-1F4FAFD12D77}"/>
    <pc:docChg chg="undo custSel addSld delSld modSld sldOrd modSection">
      <pc:chgData name="Bailu Ding" userId="f5587075-e664-4194-a8f9-7f90e89679c2" providerId="ADAL" clId="{20601917-E6A0-4282-B01C-1F4FAFD12D77}" dt="2018-08-29T16:06:29.652" v="12700" actId="113"/>
      <pc:docMkLst>
        <pc:docMk/>
      </pc:docMkLst>
      <pc:sldChg chg="modSp">
        <pc:chgData name="Bailu Ding" userId="f5587075-e664-4194-a8f9-7f90e89679c2" providerId="ADAL" clId="{20601917-E6A0-4282-B01C-1F4FAFD12D77}" dt="2018-08-29T13:48:47.620" v="4328" actId="20577"/>
        <pc:sldMkLst>
          <pc:docMk/>
          <pc:sldMk cId="177803013" sldId="384"/>
        </pc:sldMkLst>
      </pc:sldChg>
      <pc:sldChg chg="modSp">
        <pc:chgData name="Bailu Ding" userId="f5587075-e664-4194-a8f9-7f90e89679c2" providerId="ADAL" clId="{20601917-E6A0-4282-B01C-1F4FAFD12D77}" dt="2018-08-29T01:28:58.816" v="4146" actId="20577"/>
        <pc:sldMkLst>
          <pc:docMk/>
          <pc:sldMk cId="250120614" sldId="388"/>
        </pc:sldMkLst>
      </pc:sldChg>
      <pc:sldChg chg="modSp modAnim">
        <pc:chgData name="Bailu Ding" userId="f5587075-e664-4194-a8f9-7f90e89679c2" providerId="ADAL" clId="{20601917-E6A0-4282-B01C-1F4FAFD12D77}" dt="2018-08-29T00:08:33.316" v="3207" actId="20577"/>
        <pc:sldMkLst>
          <pc:docMk/>
          <pc:sldMk cId="62927921" sldId="389"/>
        </pc:sldMkLst>
      </pc:sldChg>
      <pc:sldChg chg="addSp delSp modSp addAnim delAnim modAnim modNotesTx">
        <pc:chgData name="Bailu Ding" userId="f5587075-e664-4194-a8f9-7f90e89679c2" providerId="ADAL" clId="{20601917-E6A0-4282-B01C-1F4FAFD12D77}" dt="2018-08-29T14:32:03.642" v="8477" actId="113"/>
        <pc:sldMkLst>
          <pc:docMk/>
          <pc:sldMk cId="3222535530" sldId="392"/>
        </pc:sldMkLst>
      </pc:sldChg>
      <pc:sldChg chg="addSp delSp modSp modNotesTx">
        <pc:chgData name="Bailu Ding" userId="f5587075-e664-4194-a8f9-7f90e89679c2" providerId="ADAL" clId="{20601917-E6A0-4282-B01C-1F4FAFD12D77}" dt="2018-08-29T16:06:29.652" v="12700" actId="113"/>
        <pc:sldMkLst>
          <pc:docMk/>
          <pc:sldMk cId="2383151308" sldId="393"/>
        </pc:sldMkLst>
      </pc:sldChg>
      <pc:sldChg chg="modSp modNotesTx">
        <pc:chgData name="Bailu Ding" userId="f5587075-e664-4194-a8f9-7f90e89679c2" providerId="ADAL" clId="{20601917-E6A0-4282-B01C-1F4FAFD12D77}" dt="2018-08-29T14:45:11.546" v="10503" actId="113"/>
        <pc:sldMkLst>
          <pc:docMk/>
          <pc:sldMk cId="3484141827" sldId="396"/>
        </pc:sldMkLst>
      </pc:sldChg>
      <pc:sldChg chg="addSp delSp modSp ord delAnim modAnim">
        <pc:chgData name="Bailu Ding" userId="f5587075-e664-4194-a8f9-7f90e89679c2" providerId="ADAL" clId="{20601917-E6A0-4282-B01C-1F4FAFD12D77}" dt="2018-08-29T00:49:56.263" v="3338"/>
        <pc:sldMkLst>
          <pc:docMk/>
          <pc:sldMk cId="1259508669" sldId="398"/>
        </pc:sldMkLst>
      </pc:sldChg>
      <pc:sldChg chg="modNotesTx">
        <pc:chgData name="Bailu Ding" userId="f5587075-e664-4194-a8f9-7f90e89679c2" providerId="ADAL" clId="{20601917-E6A0-4282-B01C-1F4FAFD12D77}" dt="2018-08-29T14:25:20.676" v="7418" actId="113"/>
        <pc:sldMkLst>
          <pc:docMk/>
          <pc:sldMk cId="3299118075" sldId="422"/>
        </pc:sldMkLst>
      </pc:sldChg>
      <pc:sldChg chg="modSp modNotesTx">
        <pc:chgData name="Bailu Ding" userId="f5587075-e664-4194-a8f9-7f90e89679c2" providerId="ADAL" clId="{20601917-E6A0-4282-B01C-1F4FAFD12D77}" dt="2018-08-29T14:24:53.626" v="7414" actId="113"/>
        <pc:sldMkLst>
          <pc:docMk/>
          <pc:sldMk cId="3177896828" sldId="427"/>
        </pc:sldMkLst>
      </pc:sldChg>
      <pc:sldChg chg="modSp">
        <pc:chgData name="Bailu Ding" userId="f5587075-e664-4194-a8f9-7f90e89679c2" providerId="ADAL" clId="{20601917-E6A0-4282-B01C-1F4FAFD12D77}" dt="2018-08-29T01:33:31.947" v="4163" actId="20577"/>
        <pc:sldMkLst>
          <pc:docMk/>
          <pc:sldMk cId="1851992198" sldId="431"/>
        </pc:sldMkLst>
      </pc:sldChg>
      <pc:sldChg chg="addSp delSp modSp modAnim modNotesTx">
        <pc:chgData name="Bailu Ding" userId="f5587075-e664-4194-a8f9-7f90e89679c2" providerId="ADAL" clId="{20601917-E6A0-4282-B01C-1F4FAFD12D77}" dt="2018-08-29T14:41:13.043" v="9970" actId="20577"/>
        <pc:sldMkLst>
          <pc:docMk/>
          <pc:sldMk cId="1580572658" sldId="433"/>
        </pc:sldMkLst>
      </pc:sldChg>
      <pc:sldChg chg="modSp">
        <pc:chgData name="Bailu Ding" userId="f5587075-e664-4194-a8f9-7f90e89679c2" providerId="ADAL" clId="{20601917-E6A0-4282-B01C-1F4FAFD12D77}" dt="2018-08-29T00:34:49.863" v="3298" actId="20577"/>
        <pc:sldMkLst>
          <pc:docMk/>
          <pc:sldMk cId="1165299117" sldId="434"/>
        </pc:sldMkLst>
      </pc:sldChg>
      <pc:sldChg chg="addSp delSp modSp delAnim modAnim">
        <pc:chgData name="Bailu Ding" userId="f5587075-e664-4194-a8f9-7f90e89679c2" providerId="ADAL" clId="{20601917-E6A0-4282-B01C-1F4FAFD12D77}" dt="2018-08-29T00:42:05.638" v="3308"/>
        <pc:sldMkLst>
          <pc:docMk/>
          <pc:sldMk cId="371703270" sldId="435"/>
        </pc:sldMkLst>
      </pc:sldChg>
      <pc:sldChg chg="addSp delSp modSp delAnim modAnim">
        <pc:chgData name="Bailu Ding" userId="f5587075-e664-4194-a8f9-7f90e89679c2" providerId="ADAL" clId="{20601917-E6A0-4282-B01C-1F4FAFD12D77}" dt="2018-08-28T23:33:19.442" v="1812" actId="20577"/>
        <pc:sldMkLst>
          <pc:docMk/>
          <pc:sldMk cId="169964265" sldId="436"/>
        </pc:sldMkLst>
      </pc:sldChg>
      <pc:sldChg chg="addSp delSp modSp modAnim">
        <pc:chgData name="Bailu Ding" userId="f5587075-e664-4194-a8f9-7f90e89679c2" providerId="ADAL" clId="{20601917-E6A0-4282-B01C-1F4FAFD12D77}" dt="2018-08-28T23:36:57.374" v="2052"/>
        <pc:sldMkLst>
          <pc:docMk/>
          <pc:sldMk cId="3794511805" sldId="437"/>
        </pc:sldMkLst>
      </pc:sldChg>
      <pc:sldChg chg="ord">
        <pc:chgData name="Bailu Ding" userId="f5587075-e664-4194-a8f9-7f90e89679c2" providerId="ADAL" clId="{20601917-E6A0-4282-B01C-1F4FAFD12D77}" dt="2018-08-28T11:09:25.322" v="947"/>
        <pc:sldMkLst>
          <pc:docMk/>
          <pc:sldMk cId="2925684047" sldId="438"/>
        </pc:sldMkLst>
      </pc:sldChg>
      <pc:sldChg chg="addSp delSp modSp addAnim delAnim modAnim modNotesTx">
        <pc:chgData name="Bailu Ding" userId="f5587075-e664-4194-a8f9-7f90e89679c2" providerId="ADAL" clId="{20601917-E6A0-4282-B01C-1F4FAFD12D77}" dt="2018-08-29T16:00:44.540" v="12681" actId="113"/>
        <pc:sldMkLst>
          <pc:docMk/>
          <pc:sldMk cId="915297508" sldId="440"/>
        </pc:sldMkLst>
      </pc:sldChg>
      <pc:sldChg chg="addSp delSp modSp delAnim modAnim">
        <pc:chgData name="Bailu Ding" userId="f5587075-e664-4194-a8f9-7f90e89679c2" providerId="ADAL" clId="{20601917-E6A0-4282-B01C-1F4FAFD12D77}" dt="2018-08-28T23:53:35.448" v="2178"/>
        <pc:sldMkLst>
          <pc:docMk/>
          <pc:sldMk cId="3970186141" sldId="441"/>
        </pc:sldMkLst>
      </pc:sldChg>
      <pc:sldChg chg="addSp delSp modSp addAnim delAnim modAnim">
        <pc:chgData name="Bailu Ding" userId="f5587075-e664-4194-a8f9-7f90e89679c2" providerId="ADAL" clId="{20601917-E6A0-4282-B01C-1F4FAFD12D77}" dt="2018-08-28T23:42:22.030" v="2119"/>
        <pc:sldMkLst>
          <pc:docMk/>
          <pc:sldMk cId="114288191" sldId="442"/>
        </pc:sldMkLst>
      </pc:sldChg>
      <pc:sldChg chg="delSp delAnim modAnim modNotesTx">
        <pc:chgData name="Bailu Ding" userId="f5587075-e664-4194-a8f9-7f90e89679c2" providerId="ADAL" clId="{20601917-E6A0-4282-B01C-1F4FAFD12D77}" dt="2018-08-29T14:25:30.467" v="7419" actId="113"/>
        <pc:sldMkLst>
          <pc:docMk/>
          <pc:sldMk cId="1343135374" sldId="444"/>
        </pc:sldMkLst>
      </pc:sldChg>
      <pc:sldChg chg="add del ord">
        <pc:chgData name="Bailu Ding" userId="f5587075-e664-4194-a8f9-7f90e89679c2" providerId="ADAL" clId="{20601917-E6A0-4282-B01C-1F4FAFD12D77}" dt="2018-08-29T00:08:27.177" v="3194"/>
        <pc:sldMkLst>
          <pc:docMk/>
          <pc:sldMk cId="2316846229" sldId="445"/>
        </pc:sldMkLst>
      </pc:sldChg>
      <pc:sldChg chg="del">
        <pc:chgData name="Bailu Ding" userId="f5587075-e664-4194-a8f9-7f90e89679c2" providerId="ADAL" clId="{20601917-E6A0-4282-B01C-1F4FAFD12D77}" dt="2018-08-28T11:09:32.599" v="948" actId="2696"/>
        <pc:sldMkLst>
          <pc:docMk/>
          <pc:sldMk cId="104653838" sldId="447"/>
        </pc:sldMkLst>
      </pc:sldChg>
      <pc:sldChg chg="del">
        <pc:chgData name="Bailu Ding" userId="f5587075-e664-4194-a8f9-7f90e89679c2" providerId="ADAL" clId="{20601917-E6A0-4282-B01C-1F4FAFD12D77}" dt="2018-08-28T11:09:32.626" v="949" actId="2696"/>
        <pc:sldMkLst>
          <pc:docMk/>
          <pc:sldMk cId="2654207848" sldId="448"/>
        </pc:sldMkLst>
      </pc:sldChg>
      <pc:sldChg chg="del">
        <pc:chgData name="Bailu Ding" userId="f5587075-e664-4194-a8f9-7f90e89679c2" providerId="ADAL" clId="{20601917-E6A0-4282-B01C-1F4FAFD12D77}" dt="2018-08-28T11:09:32.658" v="950" actId="2696"/>
        <pc:sldMkLst>
          <pc:docMk/>
          <pc:sldMk cId="3440719058" sldId="449"/>
        </pc:sldMkLst>
      </pc:sldChg>
      <pc:sldChg chg="del">
        <pc:chgData name="Bailu Ding" userId="f5587075-e664-4194-a8f9-7f90e89679c2" providerId="ADAL" clId="{20601917-E6A0-4282-B01C-1F4FAFD12D77}" dt="2018-08-28T11:09:32.764" v="951" actId="2696"/>
        <pc:sldMkLst>
          <pc:docMk/>
          <pc:sldMk cId="1471736948" sldId="450"/>
        </pc:sldMkLst>
      </pc:sldChg>
      <pc:sldChg chg="modSp modAnim">
        <pc:chgData name="Bailu Ding" userId="f5587075-e664-4194-a8f9-7f90e89679c2" providerId="ADAL" clId="{20601917-E6A0-4282-B01C-1F4FAFD12D77}" dt="2018-08-29T01:27:49.816" v="4143" actId="20577"/>
        <pc:sldMkLst>
          <pc:docMk/>
          <pc:sldMk cId="4183154636" sldId="451"/>
        </pc:sldMkLst>
      </pc:sldChg>
      <pc:sldChg chg="addSp delSp modSp delAnim modAnim">
        <pc:chgData name="Bailu Ding" userId="f5587075-e664-4194-a8f9-7f90e89679c2" providerId="ADAL" clId="{20601917-E6A0-4282-B01C-1F4FAFD12D77}" dt="2018-08-29T00:35:57.909" v="3300"/>
        <pc:sldMkLst>
          <pc:docMk/>
          <pc:sldMk cId="2496168464" sldId="452"/>
        </pc:sldMkLst>
      </pc:sldChg>
      <pc:sldChg chg="addSp delSp modSp add modAnim">
        <pc:chgData name="Bailu Ding" userId="f5587075-e664-4194-a8f9-7f90e89679c2" providerId="ADAL" clId="{20601917-E6A0-4282-B01C-1F4FAFD12D77}" dt="2018-08-28T11:06:18.291" v="776"/>
        <pc:sldMkLst>
          <pc:docMk/>
          <pc:sldMk cId="2381765768" sldId="453"/>
        </pc:sldMkLst>
      </pc:sldChg>
      <pc:sldChg chg="modSp add modAnim modNotesTx">
        <pc:chgData name="Bailu Ding" userId="f5587075-e664-4194-a8f9-7f90e89679c2" providerId="ADAL" clId="{20601917-E6A0-4282-B01C-1F4FAFD12D77}" dt="2018-08-29T15:58:21.718" v="12237" actId="113"/>
        <pc:sldMkLst>
          <pc:docMk/>
          <pc:sldMk cId="1268410921" sldId="454"/>
        </pc:sldMkLst>
      </pc:sldChg>
      <pc:sldChg chg="modSp add modNotesTx">
        <pc:chgData name="Bailu Ding" userId="f5587075-e664-4194-a8f9-7f90e89679c2" providerId="ADAL" clId="{20601917-E6A0-4282-B01C-1F4FAFD12D77}" dt="2018-08-29T15:59:22.547" v="12502" actId="113"/>
        <pc:sldMkLst>
          <pc:docMk/>
          <pc:sldMk cId="413098861" sldId="455"/>
        </pc:sldMkLst>
      </pc:sldChg>
      <pc:sldChg chg="modSp add">
        <pc:chgData name="Bailu Ding" userId="f5587075-e664-4194-a8f9-7f90e89679c2" providerId="ADAL" clId="{20601917-E6A0-4282-B01C-1F4FAFD12D77}" dt="2018-08-29T01:24:17.419" v="4111" actId="207"/>
        <pc:sldMkLst>
          <pc:docMk/>
          <pc:sldMk cId="2540470317" sldId="456"/>
        </pc:sldMkLst>
      </pc:sldChg>
    </pc:docChg>
  </pc:docChgLst>
  <pc:docChgLst>
    <pc:chgData name="Bailu Ding" userId="f5587075-e664-4194-a8f9-7f90e89679c2" providerId="ADAL" clId="{EC950419-66F9-49F0-A6EA-12B86A72CFBB}"/>
    <pc:docChg chg="undo custSel addSld delSld modSld sldOrd modSection">
      <pc:chgData name="Bailu Ding" userId="f5587075-e664-4194-a8f9-7f90e89679c2" providerId="ADAL" clId="{EC950419-66F9-49F0-A6EA-12B86A72CFBB}" dt="2018-08-24T20:29:18.679" v="9950"/>
      <pc:docMkLst>
        <pc:docMk/>
      </pc:docMkLst>
      <pc:sldChg chg="addSp delSp modSp delAnim modAnim">
        <pc:chgData name="Bailu Ding" userId="f5587075-e664-4194-a8f9-7f90e89679c2" providerId="ADAL" clId="{EC950419-66F9-49F0-A6EA-12B86A72CFBB}" dt="2018-08-24T17:31:46.884" v="4932"/>
        <pc:sldMkLst>
          <pc:docMk/>
          <pc:sldMk cId="177803013" sldId="384"/>
        </pc:sldMkLst>
      </pc:sldChg>
      <pc:sldChg chg="modSp">
        <pc:chgData name="Bailu Ding" userId="f5587075-e664-4194-a8f9-7f90e89679c2" providerId="ADAL" clId="{EC950419-66F9-49F0-A6EA-12B86A72CFBB}" dt="2018-08-24T17:18:19.599" v="4624" actId="115"/>
        <pc:sldMkLst>
          <pc:docMk/>
          <pc:sldMk cId="250120614" sldId="388"/>
        </pc:sldMkLst>
      </pc:sldChg>
      <pc:sldChg chg="modSp">
        <pc:chgData name="Bailu Ding" userId="f5587075-e664-4194-a8f9-7f90e89679c2" providerId="ADAL" clId="{EC950419-66F9-49F0-A6EA-12B86A72CFBB}" dt="2018-08-24T19:49:20.798" v="9729" actId="115"/>
        <pc:sldMkLst>
          <pc:docMk/>
          <pc:sldMk cId="62927921" sldId="389"/>
        </pc:sldMkLst>
      </pc:sldChg>
      <pc:sldChg chg="modSp add del ord">
        <pc:chgData name="Bailu Ding" userId="f5587075-e664-4194-a8f9-7f90e89679c2" providerId="ADAL" clId="{EC950419-66F9-49F0-A6EA-12B86A72CFBB}" dt="2018-08-24T19:41:38.812" v="9719"/>
        <pc:sldMkLst>
          <pc:docMk/>
          <pc:sldMk cId="2650230770" sldId="390"/>
        </pc:sldMkLst>
      </pc:sldChg>
      <pc:sldChg chg="addSp delSp modSp delAnim modAnim">
        <pc:chgData name="Bailu Ding" userId="f5587075-e664-4194-a8f9-7f90e89679c2" providerId="ADAL" clId="{EC950419-66F9-49F0-A6EA-12B86A72CFBB}" dt="2018-08-24T18:18:32.670" v="5940" actId="166"/>
        <pc:sldMkLst>
          <pc:docMk/>
          <pc:sldMk cId="3222535530" sldId="392"/>
        </pc:sldMkLst>
      </pc:sldChg>
      <pc:sldChg chg="modSp modAnim">
        <pc:chgData name="Bailu Ding" userId="f5587075-e664-4194-a8f9-7f90e89679c2" providerId="ADAL" clId="{EC950419-66F9-49F0-A6EA-12B86A72CFBB}" dt="2018-08-24T18:20:12.652" v="6040" actId="1036"/>
        <pc:sldMkLst>
          <pc:docMk/>
          <pc:sldMk cId="2383151308" sldId="393"/>
        </pc:sldMkLst>
      </pc:sldChg>
      <pc:sldChg chg="modSp modAnim">
        <pc:chgData name="Bailu Ding" userId="f5587075-e664-4194-a8f9-7f90e89679c2" providerId="ADAL" clId="{EC950419-66F9-49F0-A6EA-12B86A72CFBB}" dt="2018-08-24T18:35:46.280" v="7221"/>
        <pc:sldMkLst>
          <pc:docMk/>
          <pc:sldMk cId="3484141827" sldId="396"/>
        </pc:sldMkLst>
      </pc:sldChg>
      <pc:sldChg chg="addSp delSp modSp delAnim modAnim">
        <pc:chgData name="Bailu Ding" userId="f5587075-e664-4194-a8f9-7f90e89679c2" providerId="ADAL" clId="{EC950419-66F9-49F0-A6EA-12B86A72CFBB}" dt="2018-08-24T19:32:53.093" v="9647"/>
        <pc:sldMkLst>
          <pc:docMk/>
          <pc:sldMk cId="1259508669" sldId="398"/>
        </pc:sldMkLst>
      </pc:sldChg>
      <pc:sldChg chg="addSp delSp modSp add modTransition">
        <pc:chgData name="Bailu Ding" userId="f5587075-e664-4194-a8f9-7f90e89679c2" providerId="ADAL" clId="{EC950419-66F9-49F0-A6EA-12B86A72CFBB}" dt="2018-08-24T17:37:35.883" v="5342"/>
        <pc:sldMkLst>
          <pc:docMk/>
          <pc:sldMk cId="1039483559" sldId="408"/>
        </pc:sldMkLst>
      </pc:sldChg>
      <pc:sldChg chg="addSp delSp modSp add">
        <pc:chgData name="Bailu Ding" userId="f5587075-e664-4194-a8f9-7f90e89679c2" providerId="ADAL" clId="{EC950419-66F9-49F0-A6EA-12B86A72CFBB}" dt="2018-08-24T17:37:31.352" v="5340"/>
        <pc:sldMkLst>
          <pc:docMk/>
          <pc:sldMk cId="1716824951" sldId="410"/>
        </pc:sldMkLst>
      </pc:sldChg>
      <pc:sldChg chg="addSp delSp modSp add ord">
        <pc:chgData name="Bailu Ding" userId="f5587075-e664-4194-a8f9-7f90e89679c2" providerId="ADAL" clId="{EC950419-66F9-49F0-A6EA-12B86A72CFBB}" dt="2018-08-24T17:37:27.648" v="5338"/>
        <pc:sldMkLst>
          <pc:docMk/>
          <pc:sldMk cId="98154461" sldId="413"/>
        </pc:sldMkLst>
      </pc:sldChg>
      <pc:sldChg chg="addSp delSp modSp add delAnim modAnim">
        <pc:chgData name="Bailu Ding" userId="f5587075-e664-4194-a8f9-7f90e89679c2" providerId="ADAL" clId="{EC950419-66F9-49F0-A6EA-12B86A72CFBB}" dt="2018-08-24T17:38:54.312" v="5353" actId="1582"/>
        <pc:sldMkLst>
          <pc:docMk/>
          <pc:sldMk cId="3901832975" sldId="415"/>
        </pc:sldMkLst>
      </pc:sldChg>
      <pc:sldChg chg="addSp delSp modSp add">
        <pc:chgData name="Bailu Ding" userId="f5587075-e664-4194-a8f9-7f90e89679c2" providerId="ADAL" clId="{EC950419-66F9-49F0-A6EA-12B86A72CFBB}" dt="2018-08-24T17:39:58.681" v="5408" actId="1037"/>
        <pc:sldMkLst>
          <pc:docMk/>
          <pc:sldMk cId="3628977322" sldId="418"/>
        </pc:sldMkLst>
      </pc:sldChg>
      <pc:sldChg chg="addSp delSp modSp add">
        <pc:chgData name="Bailu Ding" userId="f5587075-e664-4194-a8f9-7f90e89679c2" providerId="ADAL" clId="{EC950419-66F9-49F0-A6EA-12B86A72CFBB}" dt="2018-08-24T20:29:18.679" v="9950"/>
        <pc:sldMkLst>
          <pc:docMk/>
          <pc:sldMk cId="1653560536" sldId="419"/>
        </pc:sldMkLst>
      </pc:sldChg>
      <pc:sldChg chg="addSp delSp modSp add delAnim modAnim">
        <pc:chgData name="Bailu Ding" userId="f5587075-e664-4194-a8f9-7f90e89679c2" providerId="ADAL" clId="{EC950419-66F9-49F0-A6EA-12B86A72CFBB}" dt="2018-08-24T17:41:13.819" v="5437" actId="20577"/>
        <pc:sldMkLst>
          <pc:docMk/>
          <pc:sldMk cId="137770947" sldId="421"/>
        </pc:sldMkLst>
      </pc:sldChg>
      <pc:sldChg chg="addSp delSp modSp add">
        <pc:chgData name="Bailu Ding" userId="f5587075-e664-4194-a8f9-7f90e89679c2" providerId="ADAL" clId="{EC950419-66F9-49F0-A6EA-12B86A72CFBB}" dt="2018-08-24T17:41:31.737" v="5438" actId="478"/>
        <pc:sldMkLst>
          <pc:docMk/>
          <pc:sldMk cId="3299118075" sldId="422"/>
        </pc:sldMkLst>
      </pc:sldChg>
      <pc:sldChg chg="modSp add">
        <pc:chgData name="Bailu Ding" userId="f5587075-e664-4194-a8f9-7f90e89679c2" providerId="ADAL" clId="{EC950419-66F9-49F0-A6EA-12B86A72CFBB}" dt="2018-08-24T19:39:54.692" v="9713" actId="6549"/>
        <pc:sldMkLst>
          <pc:docMk/>
          <pc:sldMk cId="3177896828" sldId="427"/>
        </pc:sldMkLst>
      </pc:sldChg>
      <pc:sldChg chg="modSp add">
        <pc:chgData name="Bailu Ding" userId="f5587075-e664-4194-a8f9-7f90e89679c2" providerId="ADAL" clId="{EC950419-66F9-49F0-A6EA-12B86A72CFBB}" dt="2018-08-24T17:16:13.186" v="4405" actId="20577"/>
        <pc:sldMkLst>
          <pc:docMk/>
          <pc:sldMk cId="3938092203" sldId="428"/>
        </pc:sldMkLst>
      </pc:sldChg>
      <pc:sldChg chg="addSp delSp modSp add mod">
        <pc:chgData name="Bailu Ding" userId="f5587075-e664-4194-a8f9-7f90e89679c2" providerId="ADAL" clId="{EC950419-66F9-49F0-A6EA-12B86A72CFBB}" dt="2018-08-24T17:23:25.757" v="4752" actId="6549"/>
        <pc:sldMkLst>
          <pc:docMk/>
          <pc:sldMk cId="1998394694" sldId="430"/>
        </pc:sldMkLst>
      </pc:sldChg>
      <pc:sldChg chg="addSp delSp modSp add mod modAnim">
        <pc:chgData name="Bailu Ding" userId="f5587075-e664-4194-a8f9-7f90e89679c2" providerId="ADAL" clId="{EC950419-66F9-49F0-A6EA-12B86A72CFBB}" dt="2018-08-24T17:29:33.887" v="4903"/>
        <pc:sldMkLst>
          <pc:docMk/>
          <pc:sldMk cId="1851992198" sldId="431"/>
        </pc:sldMkLst>
      </pc:sldChg>
      <pc:sldChg chg="addSp delSp modSp add addAnim delAnim modAnim">
        <pc:chgData name="Bailu Ding" userId="f5587075-e664-4194-a8f9-7f90e89679c2" providerId="ADAL" clId="{EC950419-66F9-49F0-A6EA-12B86A72CFBB}" dt="2018-08-24T18:30:28.809" v="6255" actId="14100"/>
        <pc:sldMkLst>
          <pc:docMk/>
          <pc:sldMk cId="1580572658" sldId="433"/>
        </pc:sldMkLst>
      </pc:sldChg>
      <pc:sldChg chg="modSp add">
        <pc:chgData name="Bailu Ding" userId="f5587075-e664-4194-a8f9-7f90e89679c2" providerId="ADAL" clId="{EC950419-66F9-49F0-A6EA-12B86A72CFBB}" dt="2018-08-24T18:33:56.943" v="6931" actId="20577"/>
        <pc:sldMkLst>
          <pc:docMk/>
          <pc:sldMk cId="1165299117" sldId="434"/>
        </pc:sldMkLst>
      </pc:sldChg>
      <pc:sldChg chg="addSp delSp modSp add delAnim modAnim">
        <pc:chgData name="Bailu Ding" userId="f5587075-e664-4194-a8f9-7f90e89679c2" providerId="ADAL" clId="{EC950419-66F9-49F0-A6EA-12B86A72CFBB}" dt="2018-08-24T18:43:16.842" v="7465"/>
        <pc:sldMkLst>
          <pc:docMk/>
          <pc:sldMk cId="371703270" sldId="435"/>
        </pc:sldMkLst>
      </pc:sldChg>
      <pc:sldChg chg="addSp delSp modSp add delAnim modAnim">
        <pc:chgData name="Bailu Ding" userId="f5587075-e664-4194-a8f9-7f90e89679c2" providerId="ADAL" clId="{EC950419-66F9-49F0-A6EA-12B86A72CFBB}" dt="2018-08-24T19:29:22.449" v="9634"/>
        <pc:sldMkLst>
          <pc:docMk/>
          <pc:sldMk cId="169964265" sldId="436"/>
        </pc:sldMkLst>
      </pc:sldChg>
      <pc:sldChg chg="addSp delSp modSp add addAnim delAnim modAnim">
        <pc:chgData name="Bailu Ding" userId="f5587075-e664-4194-a8f9-7f90e89679c2" providerId="ADAL" clId="{EC950419-66F9-49F0-A6EA-12B86A72CFBB}" dt="2018-08-24T19:30:23.063" v="9639" actId="1076"/>
        <pc:sldMkLst>
          <pc:docMk/>
          <pc:sldMk cId="3794511805" sldId="437"/>
        </pc:sldMkLst>
      </pc:sldChg>
      <pc:sldChg chg="modSp add">
        <pc:chgData name="Bailu Ding" userId="f5587075-e664-4194-a8f9-7f90e89679c2" providerId="ADAL" clId="{EC950419-66F9-49F0-A6EA-12B86A72CFBB}" dt="2018-08-24T19:04:06.938" v="8215" actId="20577"/>
        <pc:sldMkLst>
          <pc:docMk/>
          <pc:sldMk cId="2925684047" sldId="438"/>
        </pc:sldMkLst>
      </pc:sldChg>
      <pc:sldChg chg="addSp delSp modSp add addAnim delAnim modAnim">
        <pc:chgData name="Bailu Ding" userId="f5587075-e664-4194-a8f9-7f90e89679c2" providerId="ADAL" clId="{EC950419-66F9-49F0-A6EA-12B86A72CFBB}" dt="2018-08-24T19:20:36.286" v="9272" actId="20577"/>
        <pc:sldMkLst>
          <pc:docMk/>
          <pc:sldMk cId="915297508" sldId="440"/>
        </pc:sldMkLst>
      </pc:sldChg>
      <pc:sldChg chg="addSp delSp modSp add modAnim">
        <pc:chgData name="Bailu Ding" userId="f5587075-e664-4194-a8f9-7f90e89679c2" providerId="ADAL" clId="{EC950419-66F9-49F0-A6EA-12B86A72CFBB}" dt="2018-08-24T19:50:08.543" v="9780" actId="20577"/>
        <pc:sldMkLst>
          <pc:docMk/>
          <pc:sldMk cId="3970186141" sldId="441"/>
        </pc:sldMkLst>
      </pc:sldChg>
      <pc:sldChg chg="addSp delSp modSp add delAnim modAnim">
        <pc:chgData name="Bailu Ding" userId="f5587075-e664-4194-a8f9-7f90e89679c2" providerId="ADAL" clId="{EC950419-66F9-49F0-A6EA-12B86A72CFBB}" dt="2018-08-24T19:35:35.226" v="9685" actId="1076"/>
        <pc:sldMkLst>
          <pc:docMk/>
          <pc:sldMk cId="114288191" sldId="442"/>
        </pc:sldMkLst>
      </pc:sldChg>
      <pc:sldChg chg="addSp delSp modSp add modAnim">
        <pc:chgData name="Bailu Ding" userId="f5587075-e664-4194-a8f9-7f90e89679c2" providerId="ADAL" clId="{EC950419-66F9-49F0-A6EA-12B86A72CFBB}" dt="2018-08-24T20:04:47.227" v="9948" actId="478"/>
        <pc:sldMkLst>
          <pc:docMk/>
          <pc:sldMk cId="1343135374" sldId="444"/>
        </pc:sldMkLst>
      </pc:sldChg>
    </pc:docChg>
  </pc:docChgLst>
  <pc:docChgLst>
    <pc:chgData name="Bailu Ding" userId="f5587075-e664-4194-a8f9-7f90e89679c2" providerId="ADAL" clId="{36409692-6346-46E9-934D-7F3AA4469C71}"/>
    <pc:docChg chg="undo redo custSel addSld delSld modSld sldOrd delSection modSection">
      <pc:chgData name="Bailu Ding" userId="f5587075-e664-4194-a8f9-7f90e89679c2" providerId="ADAL" clId="{36409692-6346-46E9-934D-7F3AA4469C71}" dt="2018-08-21T21:59:17.579" v="6014" actId="1076"/>
      <pc:docMkLst>
        <pc:docMk/>
      </pc:docMkLst>
      <pc:sldChg chg="ord">
        <pc:chgData name="Bailu Ding" userId="f5587075-e664-4194-a8f9-7f90e89679c2" providerId="ADAL" clId="{36409692-6346-46E9-934D-7F3AA4469C71}" dt="2018-08-21T16:54:44.204" v="2400" actId="20577"/>
        <pc:sldMkLst>
          <pc:docMk/>
          <pc:sldMk cId="896805644" sldId="378"/>
        </pc:sldMkLst>
      </pc:sldChg>
      <pc:sldChg chg="ord">
        <pc:chgData name="Bailu Ding" userId="f5587075-e664-4194-a8f9-7f90e89679c2" providerId="ADAL" clId="{36409692-6346-46E9-934D-7F3AA4469C71}" dt="2018-08-21T16:54:44.204" v="2400" actId="20577"/>
        <pc:sldMkLst>
          <pc:docMk/>
          <pc:sldMk cId="1838886073" sldId="379"/>
        </pc:sldMkLst>
      </pc:sldChg>
      <pc:sldChg chg="modSp mod">
        <pc:chgData name="Bailu Ding" userId="f5587075-e664-4194-a8f9-7f90e89679c2" providerId="ADAL" clId="{36409692-6346-46E9-934D-7F3AA4469C71}" dt="2018-08-21T18:48:43.750" v="2791" actId="20577"/>
        <pc:sldMkLst>
          <pc:docMk/>
          <pc:sldMk cId="177803013" sldId="384"/>
        </pc:sldMkLst>
      </pc:sldChg>
      <pc:sldChg chg="ord">
        <pc:chgData name="Bailu Ding" userId="f5587075-e664-4194-a8f9-7f90e89679c2" providerId="ADAL" clId="{36409692-6346-46E9-934D-7F3AA4469C71}" dt="2018-08-21T18:41:06.546" v="2664" actId="20577"/>
        <pc:sldMkLst>
          <pc:docMk/>
          <pc:sldMk cId="763913481" sldId="385"/>
        </pc:sldMkLst>
      </pc:sldChg>
      <pc:sldChg chg="modSp">
        <pc:chgData name="Bailu Ding" userId="f5587075-e664-4194-a8f9-7f90e89679c2" providerId="ADAL" clId="{36409692-6346-46E9-934D-7F3AA4469C71}" dt="2018-08-21T21:36:28.722" v="4813" actId="20577"/>
        <pc:sldMkLst>
          <pc:docMk/>
          <pc:sldMk cId="250120614" sldId="388"/>
        </pc:sldMkLst>
      </pc:sldChg>
      <pc:sldChg chg="modSp">
        <pc:chgData name="Bailu Ding" userId="f5587075-e664-4194-a8f9-7f90e89679c2" providerId="ADAL" clId="{36409692-6346-46E9-934D-7F3AA4469C71}" dt="2018-08-21T21:58:47.091" v="6007" actId="6549"/>
        <pc:sldMkLst>
          <pc:docMk/>
          <pc:sldMk cId="62927921" sldId="389"/>
        </pc:sldMkLst>
      </pc:sldChg>
      <pc:sldChg chg="addSp delSp modSp mod">
        <pc:chgData name="Bailu Ding" userId="f5587075-e664-4194-a8f9-7f90e89679c2" providerId="ADAL" clId="{36409692-6346-46E9-934D-7F3AA4469C71}" dt="2018-08-21T21:58:05.583" v="5980" actId="20577"/>
        <pc:sldMkLst>
          <pc:docMk/>
          <pc:sldMk cId="2650230770" sldId="390"/>
        </pc:sldMkLst>
      </pc:sldChg>
      <pc:sldChg chg="addSp delSp modSp add delAnim modAnim">
        <pc:chgData name="Bailu Ding" userId="f5587075-e664-4194-a8f9-7f90e89679c2" providerId="ADAL" clId="{36409692-6346-46E9-934D-7F3AA4469C71}" dt="2018-08-21T20:13:06.935" v="3433" actId="20577"/>
        <pc:sldMkLst>
          <pc:docMk/>
          <pc:sldMk cId="3222535530" sldId="392"/>
        </pc:sldMkLst>
      </pc:sldChg>
      <pc:sldChg chg="addSp delSp modSp add delAnim modAnim">
        <pc:chgData name="Bailu Ding" userId="f5587075-e664-4194-a8f9-7f90e89679c2" providerId="ADAL" clId="{36409692-6346-46E9-934D-7F3AA4469C71}" dt="2018-08-21T20:19:18.469" v="3481" actId="20577"/>
        <pc:sldMkLst>
          <pc:docMk/>
          <pc:sldMk cId="2383151308" sldId="393"/>
        </pc:sldMkLst>
      </pc:sldChg>
      <pc:sldChg chg="modSp add ord">
        <pc:chgData name="Bailu Ding" userId="f5587075-e664-4194-a8f9-7f90e89679c2" providerId="ADAL" clId="{36409692-6346-46E9-934D-7F3AA4469C71}" dt="2018-08-21T21:56:00.235" v="5973" actId="20577"/>
        <pc:sldMkLst>
          <pc:docMk/>
          <pc:sldMk cId="3484141827" sldId="396"/>
        </pc:sldMkLst>
      </pc:sldChg>
      <pc:sldChg chg="addSp delSp modSp add modAnim">
        <pc:chgData name="Bailu Ding" userId="f5587075-e664-4194-a8f9-7f90e89679c2" providerId="ADAL" clId="{36409692-6346-46E9-934D-7F3AA4469C71}" dt="2018-08-21T20:41:05.948" v="3935" actId="6549"/>
        <pc:sldMkLst>
          <pc:docMk/>
          <pc:sldMk cId="1259508669" sldId="398"/>
        </pc:sldMkLst>
      </pc:sldChg>
      <pc:sldChg chg="modSp add">
        <pc:chgData name="Bailu Ding" userId="f5587075-e664-4194-a8f9-7f90e89679c2" providerId="ADAL" clId="{36409692-6346-46E9-934D-7F3AA4469C71}" dt="2018-08-21T16:58:32.212" v="2603" actId="20577"/>
        <pc:sldMkLst>
          <pc:docMk/>
          <pc:sldMk cId="565393648" sldId="40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microsoft.sharepoint.com/teams/autoindexingmsr/Shared%20Documents/Presentations/PlanStitch/VLDB2018/exp_figure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icrosoft.sharepoint.com/teams/autoindexingmsr/Shared%20Documents/Presentations/PlanStitch/VLDB2018/exp_figur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bb58cd01a4abd09e/Projects/PlanStitch/Slides/PlanStitch_ProductTeam_20180123/figur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microsoft.sharepoint.com/teams/autoindexingmsr/Shared%20Documents/Presentations/PlanStitch/VLDB2018/exp_figur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bb58cd01a4abd09e/Projects/PlanStitch/Slides/PlanStitch_ProductTeam_20180123/figure.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improvement!$B$14</c:f>
              <c:strCache>
                <c:ptCount val="1"/>
                <c:pt idx="0">
                  <c:v>Better than RBPC</c:v>
                </c:pt>
              </c:strCache>
            </c:strRef>
          </c:tx>
          <c:spPr>
            <a:solidFill>
              <a:schemeClr val="accent1"/>
            </a:solidFill>
            <a:ln>
              <a:noFill/>
            </a:ln>
            <a:effectLst/>
          </c:spPr>
          <c:invertIfNegative val="0"/>
          <c:cat>
            <c:strRef>
              <c:f>improvement!$A$15:$A$18</c:f>
              <c:strCache>
                <c:ptCount val="4"/>
                <c:pt idx="0">
                  <c:v>TPCDS</c:v>
                </c:pt>
                <c:pt idx="1">
                  <c:v>Cust1</c:v>
                </c:pt>
                <c:pt idx="2">
                  <c:v>Cust2</c:v>
                </c:pt>
                <c:pt idx="3">
                  <c:v>Cust3</c:v>
                </c:pt>
              </c:strCache>
            </c:strRef>
          </c:cat>
          <c:val>
            <c:numRef>
              <c:f>improvement!$B$15:$B$18</c:f>
              <c:numCache>
                <c:formatCode>General</c:formatCode>
                <c:ptCount val="4"/>
                <c:pt idx="0">
                  <c:v>56.6</c:v>
                </c:pt>
                <c:pt idx="1">
                  <c:v>40</c:v>
                </c:pt>
                <c:pt idx="2">
                  <c:v>72</c:v>
                </c:pt>
                <c:pt idx="3">
                  <c:v>83.3</c:v>
                </c:pt>
              </c:numCache>
            </c:numRef>
          </c:val>
          <c:extLst>
            <c:ext xmlns:c16="http://schemas.microsoft.com/office/drawing/2014/chart" uri="{C3380CC4-5D6E-409C-BE32-E72D297353CC}">
              <c16:uniqueId val="{00000000-9500-4131-BF9B-72F13C37664C}"/>
            </c:ext>
          </c:extLst>
        </c:ser>
        <c:ser>
          <c:idx val="1"/>
          <c:order val="1"/>
          <c:tx>
            <c:strRef>
              <c:f>improvement!$C$14</c:f>
              <c:strCache>
                <c:ptCount val="1"/>
                <c:pt idx="0">
                  <c:v>Comparable</c:v>
                </c:pt>
              </c:strCache>
            </c:strRef>
          </c:tx>
          <c:spPr>
            <a:solidFill>
              <a:schemeClr val="accent2"/>
            </a:solidFill>
            <a:ln>
              <a:noFill/>
            </a:ln>
            <a:effectLst/>
          </c:spPr>
          <c:invertIfNegative val="0"/>
          <c:cat>
            <c:strRef>
              <c:f>improvement!$A$15:$A$18</c:f>
              <c:strCache>
                <c:ptCount val="4"/>
                <c:pt idx="0">
                  <c:v>TPCDS</c:v>
                </c:pt>
                <c:pt idx="1">
                  <c:v>Cust1</c:v>
                </c:pt>
                <c:pt idx="2">
                  <c:v>Cust2</c:v>
                </c:pt>
                <c:pt idx="3">
                  <c:v>Cust3</c:v>
                </c:pt>
              </c:strCache>
            </c:strRef>
          </c:cat>
          <c:val>
            <c:numRef>
              <c:f>improvement!$C$15:$C$18</c:f>
              <c:numCache>
                <c:formatCode>General</c:formatCode>
                <c:ptCount val="4"/>
                <c:pt idx="0">
                  <c:v>40.9</c:v>
                </c:pt>
                <c:pt idx="1">
                  <c:v>60</c:v>
                </c:pt>
                <c:pt idx="2">
                  <c:v>28</c:v>
                </c:pt>
                <c:pt idx="3">
                  <c:v>16.700000000000003</c:v>
                </c:pt>
              </c:numCache>
            </c:numRef>
          </c:val>
          <c:extLst>
            <c:ext xmlns:c16="http://schemas.microsoft.com/office/drawing/2014/chart" uri="{C3380CC4-5D6E-409C-BE32-E72D297353CC}">
              <c16:uniqueId val="{00000001-9500-4131-BF9B-72F13C37664C}"/>
            </c:ext>
          </c:extLst>
        </c:ser>
        <c:ser>
          <c:idx val="2"/>
          <c:order val="2"/>
          <c:tx>
            <c:strRef>
              <c:f>improvement!$D$14</c:f>
              <c:strCache>
                <c:ptCount val="1"/>
                <c:pt idx="0">
                  <c:v>Worse than RBPC</c:v>
                </c:pt>
              </c:strCache>
            </c:strRef>
          </c:tx>
          <c:spPr>
            <a:solidFill>
              <a:schemeClr val="accent3"/>
            </a:solidFill>
            <a:ln>
              <a:noFill/>
            </a:ln>
            <a:effectLst/>
          </c:spPr>
          <c:invertIfNegative val="0"/>
          <c:cat>
            <c:strRef>
              <c:f>improvement!$A$15:$A$18</c:f>
              <c:strCache>
                <c:ptCount val="4"/>
                <c:pt idx="0">
                  <c:v>TPCDS</c:v>
                </c:pt>
                <c:pt idx="1">
                  <c:v>Cust1</c:v>
                </c:pt>
                <c:pt idx="2">
                  <c:v>Cust2</c:v>
                </c:pt>
                <c:pt idx="3">
                  <c:v>Cust3</c:v>
                </c:pt>
              </c:strCache>
            </c:strRef>
          </c:cat>
          <c:val>
            <c:numRef>
              <c:f>improvement!$D$15:$D$18</c:f>
              <c:numCache>
                <c:formatCode>General</c:formatCode>
                <c:ptCount val="4"/>
                <c:pt idx="0">
                  <c:v>2.5</c:v>
                </c:pt>
                <c:pt idx="1">
                  <c:v>0</c:v>
                </c:pt>
                <c:pt idx="2">
                  <c:v>0</c:v>
                </c:pt>
                <c:pt idx="3">
                  <c:v>0</c:v>
                </c:pt>
              </c:numCache>
            </c:numRef>
          </c:val>
          <c:extLst>
            <c:ext xmlns:c16="http://schemas.microsoft.com/office/drawing/2014/chart" uri="{C3380CC4-5D6E-409C-BE32-E72D297353CC}">
              <c16:uniqueId val="{00000002-9500-4131-BF9B-72F13C37664C}"/>
            </c:ext>
          </c:extLst>
        </c:ser>
        <c:dLbls>
          <c:showLegendKey val="0"/>
          <c:showVal val="0"/>
          <c:showCatName val="0"/>
          <c:showSerName val="0"/>
          <c:showPercent val="0"/>
          <c:showBubbleSize val="0"/>
        </c:dLbls>
        <c:gapWidth val="150"/>
        <c:overlap val="100"/>
        <c:axId val="566208488"/>
        <c:axId val="566204880"/>
      </c:barChart>
      <c:catAx>
        <c:axId val="566208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66204880"/>
        <c:crosses val="autoZero"/>
        <c:auto val="1"/>
        <c:lblAlgn val="ctr"/>
        <c:lblOffset val="100"/>
        <c:noMultiLvlLbl val="0"/>
      </c:catAx>
      <c:valAx>
        <c:axId val="566204880"/>
        <c:scaling>
          <c:orientation val="minMax"/>
          <c:max val="100"/>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t>Plans Improved / %</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66208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improvement!$B$2</c:f>
              <c:strCache>
                <c:ptCount val="1"/>
                <c:pt idx="0">
                  <c:v>Percent</c:v>
                </c:pt>
              </c:strCache>
            </c:strRef>
          </c:tx>
          <c:spPr>
            <a:solidFill>
              <a:schemeClr val="accent2"/>
            </a:solidFill>
            <a:ln>
              <a:noFill/>
            </a:ln>
            <a:effectLst/>
          </c:spPr>
          <c:invertIfNegative val="0"/>
          <c:cat>
            <c:numRef>
              <c:f>improvement!$A$3:$A$11</c:f>
              <c:numCache>
                <c:formatCode>General</c:formatCode>
                <c:ptCount val="9"/>
                <c:pt idx="0">
                  <c:v>10</c:v>
                </c:pt>
                <c:pt idx="1">
                  <c:v>20</c:v>
                </c:pt>
                <c:pt idx="2">
                  <c:v>30</c:v>
                </c:pt>
                <c:pt idx="3">
                  <c:v>40</c:v>
                </c:pt>
                <c:pt idx="4">
                  <c:v>50</c:v>
                </c:pt>
                <c:pt idx="5">
                  <c:v>60</c:v>
                </c:pt>
                <c:pt idx="6">
                  <c:v>70</c:v>
                </c:pt>
                <c:pt idx="7">
                  <c:v>80</c:v>
                </c:pt>
                <c:pt idx="8">
                  <c:v>90</c:v>
                </c:pt>
              </c:numCache>
            </c:numRef>
          </c:cat>
          <c:val>
            <c:numRef>
              <c:f>improvement!$B$3:$B$11</c:f>
              <c:numCache>
                <c:formatCode>General</c:formatCode>
                <c:ptCount val="9"/>
                <c:pt idx="0">
                  <c:v>15.929203539823</c:v>
                </c:pt>
                <c:pt idx="1">
                  <c:v>15.929203539823</c:v>
                </c:pt>
                <c:pt idx="2">
                  <c:v>12.389380530973501</c:v>
                </c:pt>
                <c:pt idx="3">
                  <c:v>8.8495575221239005</c:v>
                </c:pt>
                <c:pt idx="4">
                  <c:v>0</c:v>
                </c:pt>
                <c:pt idx="5">
                  <c:v>0.88495575221238898</c:v>
                </c:pt>
                <c:pt idx="6">
                  <c:v>0.88495575221238898</c:v>
                </c:pt>
                <c:pt idx="7">
                  <c:v>0.88495575221238898</c:v>
                </c:pt>
                <c:pt idx="8">
                  <c:v>0.88495575221238898</c:v>
                </c:pt>
              </c:numCache>
            </c:numRef>
          </c:val>
          <c:extLst>
            <c:ext xmlns:c16="http://schemas.microsoft.com/office/drawing/2014/chart" uri="{C3380CC4-5D6E-409C-BE32-E72D297353CC}">
              <c16:uniqueId val="{00000000-239E-40BE-8EE9-F86E0E065973}"/>
            </c:ext>
          </c:extLst>
        </c:ser>
        <c:dLbls>
          <c:showLegendKey val="0"/>
          <c:showVal val="0"/>
          <c:showCatName val="0"/>
          <c:showSerName val="0"/>
          <c:showPercent val="0"/>
          <c:showBubbleSize val="0"/>
        </c:dLbls>
        <c:gapWidth val="219"/>
        <c:overlap val="-27"/>
        <c:axId val="633940544"/>
        <c:axId val="637352576"/>
      </c:barChart>
      <c:catAx>
        <c:axId val="633940544"/>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t>Execution Cost Reduction Compared with RBPC / %</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637352576"/>
        <c:crosses val="autoZero"/>
        <c:auto val="1"/>
        <c:lblAlgn val="ctr"/>
        <c:lblOffset val="100"/>
        <c:noMultiLvlLbl val="0"/>
      </c:catAx>
      <c:valAx>
        <c:axId val="637352576"/>
        <c:scaling>
          <c:orientation val="minMax"/>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dirty="0"/>
                  <a:t>Plans Improved / %</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633940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PlanCoverage!$B$1</c:f>
              <c:strCache>
                <c:ptCount val="1"/>
                <c:pt idx="0">
                  <c:v>RBPC</c:v>
                </c:pt>
              </c:strCache>
            </c:strRef>
          </c:tx>
          <c:spPr>
            <a:solidFill>
              <a:schemeClr val="accent1"/>
            </a:solidFill>
            <a:ln>
              <a:noFill/>
            </a:ln>
            <a:effectLst/>
          </c:spPr>
          <c:invertIfNegative val="0"/>
          <c:cat>
            <c:strRef>
              <c:f>PlanCoverage!$A$2:$A$5</c:f>
              <c:strCache>
                <c:ptCount val="4"/>
                <c:pt idx="0">
                  <c:v>TPC-DS</c:v>
                </c:pt>
                <c:pt idx="1">
                  <c:v>Cust1</c:v>
                </c:pt>
                <c:pt idx="2">
                  <c:v>Cust2</c:v>
                </c:pt>
                <c:pt idx="3">
                  <c:v>Cust3</c:v>
                </c:pt>
              </c:strCache>
            </c:strRef>
          </c:cat>
          <c:val>
            <c:numRef>
              <c:f>PlanCoverage!$B$2:$B$5</c:f>
              <c:numCache>
                <c:formatCode>General</c:formatCode>
                <c:ptCount val="4"/>
                <c:pt idx="0">
                  <c:v>10.849056603773599</c:v>
                </c:pt>
                <c:pt idx="1">
                  <c:v>0</c:v>
                </c:pt>
                <c:pt idx="2">
                  <c:v>0.43859649122806998</c:v>
                </c:pt>
                <c:pt idx="3">
                  <c:v>16.438356164383599</c:v>
                </c:pt>
              </c:numCache>
            </c:numRef>
          </c:val>
          <c:extLst>
            <c:ext xmlns:c16="http://schemas.microsoft.com/office/drawing/2014/chart" uri="{C3380CC4-5D6E-409C-BE32-E72D297353CC}">
              <c16:uniqueId val="{00000000-19AD-4C4D-894A-B6A07E2CB6D4}"/>
            </c:ext>
          </c:extLst>
        </c:ser>
        <c:ser>
          <c:idx val="1"/>
          <c:order val="1"/>
          <c:tx>
            <c:strRef>
              <c:f>PlanCoverage!$C$1</c:f>
              <c:strCache>
                <c:ptCount val="1"/>
                <c:pt idx="0">
                  <c:v>Stitch</c:v>
                </c:pt>
              </c:strCache>
            </c:strRef>
          </c:tx>
          <c:spPr>
            <a:solidFill>
              <a:schemeClr val="accent2"/>
            </a:solidFill>
            <a:ln>
              <a:noFill/>
            </a:ln>
            <a:effectLst/>
          </c:spPr>
          <c:invertIfNegative val="0"/>
          <c:cat>
            <c:strRef>
              <c:f>PlanCoverage!$A$2:$A$5</c:f>
              <c:strCache>
                <c:ptCount val="4"/>
                <c:pt idx="0">
                  <c:v>TPC-DS</c:v>
                </c:pt>
                <c:pt idx="1">
                  <c:v>Cust1</c:v>
                </c:pt>
                <c:pt idx="2">
                  <c:v>Cust2</c:v>
                </c:pt>
                <c:pt idx="3">
                  <c:v>Cust3</c:v>
                </c:pt>
              </c:strCache>
            </c:strRef>
          </c:cat>
          <c:val>
            <c:numRef>
              <c:f>PlanCoverage!$C$2:$C$5</c:f>
              <c:numCache>
                <c:formatCode>General</c:formatCode>
                <c:ptCount val="4"/>
                <c:pt idx="0">
                  <c:v>18.867924528301899</c:v>
                </c:pt>
                <c:pt idx="1">
                  <c:v>2.1164021164021198</c:v>
                </c:pt>
                <c:pt idx="2">
                  <c:v>8.3333333333333304</c:v>
                </c:pt>
                <c:pt idx="3">
                  <c:v>32.876712328767098</c:v>
                </c:pt>
              </c:numCache>
            </c:numRef>
          </c:val>
          <c:extLst>
            <c:ext xmlns:c16="http://schemas.microsoft.com/office/drawing/2014/chart" uri="{C3380CC4-5D6E-409C-BE32-E72D297353CC}">
              <c16:uniqueId val="{00000001-19AD-4C4D-894A-B6A07E2CB6D4}"/>
            </c:ext>
          </c:extLst>
        </c:ser>
        <c:dLbls>
          <c:showLegendKey val="0"/>
          <c:showVal val="0"/>
          <c:showCatName val="0"/>
          <c:showSerName val="0"/>
          <c:showPercent val="0"/>
          <c:showBubbleSize val="0"/>
        </c:dLbls>
        <c:gapWidth val="219"/>
        <c:overlap val="-27"/>
        <c:axId val="392007984"/>
        <c:axId val="392009296"/>
      </c:barChart>
      <c:catAx>
        <c:axId val="39200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392009296"/>
        <c:crosses val="autoZero"/>
        <c:auto val="1"/>
        <c:lblAlgn val="ctr"/>
        <c:lblOffset val="100"/>
        <c:noMultiLvlLbl val="0"/>
      </c:catAx>
      <c:valAx>
        <c:axId val="392009296"/>
        <c:scaling>
          <c:orientation val="minMax"/>
        </c:scaling>
        <c:delete val="0"/>
        <c:axPos val="l"/>
        <c:title>
          <c:tx>
            <c:rich>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dirty="0"/>
                  <a:t>All Plans / %</a:t>
                </a: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392007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baseline="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overhead!$E$1</c:f>
              <c:strCache>
                <c:ptCount val="1"/>
                <c:pt idx="0">
                  <c:v>Sum</c:v>
                </c:pt>
              </c:strCache>
            </c:strRef>
          </c:tx>
          <c:spPr>
            <a:solidFill>
              <a:schemeClr val="accent1"/>
            </a:solidFill>
            <a:ln>
              <a:noFill/>
            </a:ln>
            <a:effectLst/>
          </c:spPr>
          <c:invertIfNegative val="0"/>
          <c:cat>
            <c:strRef>
              <c:f>overhead!$A$2:$A$5</c:f>
              <c:strCache>
                <c:ptCount val="4"/>
                <c:pt idx="0">
                  <c:v>TPC-DS</c:v>
                </c:pt>
                <c:pt idx="1">
                  <c:v>Cust1</c:v>
                </c:pt>
                <c:pt idx="2">
                  <c:v>Cust2</c:v>
                </c:pt>
                <c:pt idx="3">
                  <c:v>Cust3</c:v>
                </c:pt>
              </c:strCache>
            </c:strRef>
          </c:cat>
          <c:val>
            <c:numRef>
              <c:f>overhead!$E$2:$E$5</c:f>
              <c:numCache>
                <c:formatCode>General</c:formatCode>
                <c:ptCount val="4"/>
                <c:pt idx="0">
                  <c:v>51.7</c:v>
                </c:pt>
                <c:pt idx="1">
                  <c:v>87.600000000000009</c:v>
                </c:pt>
                <c:pt idx="2">
                  <c:v>71.3</c:v>
                </c:pt>
                <c:pt idx="3">
                  <c:v>33.299999999999997</c:v>
                </c:pt>
              </c:numCache>
            </c:numRef>
          </c:val>
          <c:extLst>
            <c:ext xmlns:c16="http://schemas.microsoft.com/office/drawing/2014/chart" uri="{C3380CC4-5D6E-409C-BE32-E72D297353CC}">
              <c16:uniqueId val="{00000000-A5F9-45D1-9896-1428CCCF49D9}"/>
            </c:ext>
          </c:extLst>
        </c:ser>
        <c:dLbls>
          <c:showLegendKey val="0"/>
          <c:showVal val="0"/>
          <c:showCatName val="0"/>
          <c:showSerName val="0"/>
          <c:showPercent val="0"/>
          <c:showBubbleSize val="0"/>
        </c:dLbls>
        <c:gapWidth val="219"/>
        <c:overlap val="-27"/>
        <c:axId val="633588280"/>
        <c:axId val="633588608"/>
      </c:barChart>
      <c:catAx>
        <c:axId val="633588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633588608"/>
        <c:crosses val="autoZero"/>
        <c:auto val="1"/>
        <c:lblAlgn val="ctr"/>
        <c:lblOffset val="100"/>
        <c:noMultiLvlLbl val="0"/>
      </c:catAx>
      <c:valAx>
        <c:axId val="633588608"/>
        <c:scaling>
          <c:orientation val="minMax"/>
        </c:scaling>
        <c:delete val="0"/>
        <c:axPos val="l"/>
        <c:title>
          <c:tx>
            <c:rich>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dirty="0"/>
                  <a:t>Optimization</a:t>
                </a:r>
                <a:r>
                  <a:rPr lang="en-US" baseline="0" dirty="0"/>
                  <a:t> Time</a:t>
                </a:r>
                <a:r>
                  <a:rPr lang="en-US" dirty="0"/>
                  <a:t> / %</a:t>
                </a: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633588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baseline="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QueryCoverage!$B$1</c:f>
              <c:strCache>
                <c:ptCount val="1"/>
                <c:pt idx="0">
                  <c:v>RBPC</c:v>
                </c:pt>
              </c:strCache>
            </c:strRef>
          </c:tx>
          <c:spPr>
            <a:solidFill>
              <a:schemeClr val="accent1"/>
            </a:solidFill>
            <a:ln>
              <a:noFill/>
            </a:ln>
            <a:effectLst/>
          </c:spPr>
          <c:invertIfNegative val="0"/>
          <c:cat>
            <c:strRef>
              <c:f>QueryCoverage!$A$2:$A$5</c:f>
              <c:strCache>
                <c:ptCount val="4"/>
                <c:pt idx="0">
                  <c:v>TPC-DS</c:v>
                </c:pt>
                <c:pt idx="1">
                  <c:v>Loreal</c:v>
                </c:pt>
                <c:pt idx="2">
                  <c:v>Mssales</c:v>
                </c:pt>
                <c:pt idx="3">
                  <c:v>Real100g</c:v>
                </c:pt>
              </c:strCache>
            </c:strRef>
          </c:cat>
          <c:val>
            <c:numRef>
              <c:f>QueryCoverage!$B$2:$B$5</c:f>
              <c:numCache>
                <c:formatCode>General</c:formatCode>
                <c:ptCount val="4"/>
                <c:pt idx="0">
                  <c:v>42.105263157894697</c:v>
                </c:pt>
                <c:pt idx="1">
                  <c:v>0</c:v>
                </c:pt>
                <c:pt idx="2">
                  <c:v>3.7037037037037002</c:v>
                </c:pt>
                <c:pt idx="3">
                  <c:v>45.454545454545503</c:v>
                </c:pt>
              </c:numCache>
            </c:numRef>
          </c:val>
          <c:extLst>
            <c:ext xmlns:c16="http://schemas.microsoft.com/office/drawing/2014/chart" uri="{C3380CC4-5D6E-409C-BE32-E72D297353CC}">
              <c16:uniqueId val="{00000000-A695-430B-B52D-3D8F4D84299B}"/>
            </c:ext>
          </c:extLst>
        </c:ser>
        <c:ser>
          <c:idx val="1"/>
          <c:order val="1"/>
          <c:tx>
            <c:strRef>
              <c:f>QueryCoverage!$C$1</c:f>
              <c:strCache>
                <c:ptCount val="1"/>
                <c:pt idx="0">
                  <c:v>Stitch</c:v>
                </c:pt>
              </c:strCache>
            </c:strRef>
          </c:tx>
          <c:spPr>
            <a:solidFill>
              <a:schemeClr val="accent2"/>
            </a:solidFill>
            <a:ln>
              <a:noFill/>
            </a:ln>
            <a:effectLst/>
          </c:spPr>
          <c:invertIfNegative val="0"/>
          <c:cat>
            <c:strRef>
              <c:f>QueryCoverage!$A$2:$A$5</c:f>
              <c:strCache>
                <c:ptCount val="4"/>
                <c:pt idx="0">
                  <c:v>TPC-DS</c:v>
                </c:pt>
                <c:pt idx="1">
                  <c:v>Loreal</c:v>
                </c:pt>
                <c:pt idx="2">
                  <c:v>Mssales</c:v>
                </c:pt>
                <c:pt idx="3">
                  <c:v>Real100g</c:v>
                </c:pt>
              </c:strCache>
            </c:strRef>
          </c:cat>
          <c:val>
            <c:numRef>
              <c:f>QueryCoverage!$C$2:$C$5</c:f>
              <c:numCache>
                <c:formatCode>General</c:formatCode>
                <c:ptCount val="4"/>
                <c:pt idx="0">
                  <c:v>56.578947368421098</c:v>
                </c:pt>
                <c:pt idx="1">
                  <c:v>12.5</c:v>
                </c:pt>
                <c:pt idx="2">
                  <c:v>25.925925925925899</c:v>
                </c:pt>
                <c:pt idx="3">
                  <c:v>54.545454545454497</c:v>
                </c:pt>
              </c:numCache>
            </c:numRef>
          </c:val>
          <c:extLst>
            <c:ext xmlns:c16="http://schemas.microsoft.com/office/drawing/2014/chart" uri="{C3380CC4-5D6E-409C-BE32-E72D297353CC}">
              <c16:uniqueId val="{00000001-A695-430B-B52D-3D8F4D84299B}"/>
            </c:ext>
          </c:extLst>
        </c:ser>
        <c:dLbls>
          <c:showLegendKey val="0"/>
          <c:showVal val="0"/>
          <c:showCatName val="0"/>
          <c:showSerName val="0"/>
          <c:showPercent val="0"/>
          <c:showBubbleSize val="0"/>
        </c:dLbls>
        <c:gapWidth val="219"/>
        <c:overlap val="-27"/>
        <c:axId val="544738152"/>
        <c:axId val="544735528"/>
      </c:barChart>
      <c:catAx>
        <c:axId val="54473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544735528"/>
        <c:crosses val="autoZero"/>
        <c:auto val="1"/>
        <c:lblAlgn val="ctr"/>
        <c:lblOffset val="100"/>
        <c:noMultiLvlLbl val="0"/>
      </c:catAx>
      <c:valAx>
        <c:axId val="5447355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US"/>
                  <a:t>Percent / %</a:t>
                </a: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54473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5BC6F0-32D8-49E6-B9B0-62ABBA47F00D}" type="datetime1">
              <a:rPr lang="en-US" smtClean="0">
                <a:latin typeface="Segoe UI" pitchFamily="34" charset="0"/>
              </a:rPr>
              <a:t>4/18/2025</a:t>
            </a:fld>
            <a:endParaRPr lang="en-US">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9775E1EE-9700-4B14-8181-92AD16145F9C}" type="datetime1">
              <a:rPr lang="en-US" smtClean="0"/>
              <a:t>4/18/2025</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0BC4098E-C6D4-4FA7-BABF-DEF3D0A0232D}" type="datetime1">
              <a:rPr lang="en-US" smtClean="0"/>
              <a:t>4/18/2025</a:t>
            </a:fld>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3245763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Now we have constructed</a:t>
            </a:r>
            <a:r>
              <a:rPr lang="en-US" dirty="0"/>
              <a:t> the AND-OR graph </a:t>
            </a:r>
            <a:r>
              <a:rPr lang="en-US" b="1" dirty="0"/>
              <a:t>of all possible plans you can stitch</a:t>
            </a:r>
            <a:r>
              <a:rPr lang="en-US" dirty="0"/>
              <a:t>, how do we find the cheapest one?</a:t>
            </a:r>
          </a:p>
          <a:p>
            <a:endParaRPr lang="en-US" dirty="0"/>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9775E1EE-9700-4B14-8181-92AD16145F9C}" type="datetime1">
              <a:rPr lang="en-US" smtClean="0"/>
              <a:t>4/18/2025</a:t>
            </a:fld>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25</a:t>
            </a:fld>
            <a:endParaRPr lang="en-US"/>
          </a:p>
        </p:txBody>
      </p:sp>
    </p:spTree>
    <p:extLst>
      <p:ext uri="{BB962C8B-B14F-4D97-AF65-F5344CB8AC3E}">
        <p14:creationId xmlns:p14="http://schemas.microsoft.com/office/powerpoint/2010/main" val="1183305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 form the leaf operator, and </a:t>
            </a:r>
            <a:r>
              <a:rPr lang="en-US" b="1" dirty="0"/>
              <a:t>each leaf becomes a trivial subplan by itself</a:t>
            </a:r>
            <a:r>
              <a:rPr lang="en-US" dirty="0"/>
              <a:t>.</a:t>
            </a:r>
          </a:p>
          <a:p>
            <a:endParaRPr lang="en-US" dirty="0"/>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9775E1EE-9700-4B14-8181-92AD16145F9C}" type="datetime1">
              <a:rPr lang="en-US" smtClean="0"/>
              <a:t>4/18/2025</a:t>
            </a:fld>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26</a:t>
            </a:fld>
            <a:endParaRPr lang="en-US"/>
          </a:p>
        </p:txBody>
      </p:sp>
    </p:spTree>
    <p:extLst>
      <p:ext uri="{BB962C8B-B14F-4D97-AF65-F5344CB8AC3E}">
        <p14:creationId xmlns:p14="http://schemas.microsoft.com/office/powerpoint/2010/main" val="4089301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9B39212C-A432-4587-9549-63AF03CFC796}" type="datetime1">
              <a:rPr lang="en-US" smtClean="0"/>
              <a:t>4/18/2025</a:t>
            </a:fld>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32</a:t>
            </a:fld>
            <a:endParaRPr lang="en-US"/>
          </a:p>
        </p:txBody>
      </p:sp>
    </p:spTree>
    <p:extLst>
      <p:ext uri="{BB962C8B-B14F-4D97-AF65-F5344CB8AC3E}">
        <p14:creationId xmlns:p14="http://schemas.microsoft.com/office/powerpoint/2010/main" val="2707985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C045ECBB-FF9C-4382-81BC-09891AD3EC62}" type="datetime1">
              <a:rPr lang="en-US" smtClean="0"/>
              <a:t>4/18/2025</a:t>
            </a:fld>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35</a:t>
            </a:fld>
            <a:endParaRPr lang="en-US"/>
          </a:p>
        </p:txBody>
      </p:sp>
    </p:spTree>
    <p:extLst>
      <p:ext uri="{BB962C8B-B14F-4D97-AF65-F5344CB8AC3E}">
        <p14:creationId xmlns:p14="http://schemas.microsoft.com/office/powerpoint/2010/main" val="1432369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2C69F34-F99C-4329-9D24-C118CB705771}" type="datetime1">
              <a:rPr lang="en-US" smtClean="0"/>
              <a:t>4/18/2025</a:t>
            </a:fld>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36</a:t>
            </a:fld>
            <a:endParaRPr lang="en-US"/>
          </a:p>
        </p:txBody>
      </p:sp>
    </p:spTree>
    <p:extLst>
      <p:ext uri="{BB962C8B-B14F-4D97-AF65-F5344CB8AC3E}">
        <p14:creationId xmlns:p14="http://schemas.microsoft.com/office/powerpoint/2010/main" val="3403187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D05E2D4E-F40B-45F9-BFA6-77DB57737A38}" type="datetime1">
              <a:rPr lang="en-US" smtClean="0"/>
              <a:t>4/18/2025</a:t>
            </a:fld>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39</a:t>
            </a:fld>
            <a:endParaRPr lang="en-US"/>
          </a:p>
        </p:txBody>
      </p:sp>
    </p:spTree>
    <p:extLst>
      <p:ext uri="{BB962C8B-B14F-4D97-AF65-F5344CB8AC3E}">
        <p14:creationId xmlns:p14="http://schemas.microsoft.com/office/powerpoint/2010/main" val="2368805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03D451D8-7018-48E7-8D1A-198244DF53CE}" type="datetime1">
              <a:rPr lang="en-US" smtClean="0"/>
              <a:t>4/18/2025</a:t>
            </a:fld>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40</a:t>
            </a:fld>
            <a:endParaRPr lang="en-US"/>
          </a:p>
        </p:txBody>
      </p:sp>
    </p:spTree>
    <p:extLst>
      <p:ext uri="{BB962C8B-B14F-4D97-AF65-F5344CB8AC3E}">
        <p14:creationId xmlns:p14="http://schemas.microsoft.com/office/powerpoint/2010/main" val="4131575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B2750654-EA3B-41C6-9A5D-8003E8871044}" type="datetime1">
              <a:rPr lang="en-US" smtClean="0"/>
              <a:t>4/18/2025</a:t>
            </a:fld>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41</a:t>
            </a:fld>
            <a:endParaRPr lang="en-US"/>
          </a:p>
        </p:txBody>
      </p:sp>
    </p:spTree>
    <p:extLst>
      <p:ext uri="{BB962C8B-B14F-4D97-AF65-F5344CB8AC3E}">
        <p14:creationId xmlns:p14="http://schemas.microsoft.com/office/powerpoint/2010/main" val="1626303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6F1D5840-A4C2-48F4-BDC4-F54BC410D8AB}" type="datetime1">
              <a:rPr lang="en-US" smtClean="0"/>
              <a:t>4/18/2025</a:t>
            </a:fld>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42</a:t>
            </a:fld>
            <a:endParaRPr lang="en-US"/>
          </a:p>
        </p:txBody>
      </p:sp>
    </p:spTree>
    <p:extLst>
      <p:ext uri="{BB962C8B-B14F-4D97-AF65-F5344CB8AC3E}">
        <p14:creationId xmlns:p14="http://schemas.microsoft.com/office/powerpoint/2010/main" val="722236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user’s perspective, the query suddenly becomes much more expensive than before. This is called a query plan regression.</a:t>
            </a:r>
          </a:p>
          <a:p>
            <a:endParaRPr lang="en-US" dirty="0"/>
          </a:p>
          <a:p>
            <a:r>
              <a:rPr lang="en-US" b="1" dirty="0"/>
              <a:t>There has been a lot of previous work on how to fix</a:t>
            </a:r>
            <a:r>
              <a:rPr lang="en-US" dirty="0"/>
              <a:t> the query optimizer with execution feedback,</a:t>
            </a:r>
          </a:p>
          <a:p>
            <a:endParaRPr lang="en-US" dirty="0"/>
          </a:p>
          <a:p>
            <a:r>
              <a:rPr lang="en-US" b="1" dirty="0"/>
              <a:t> either by</a:t>
            </a:r>
            <a:r>
              <a:rPr lang="en-US" dirty="0"/>
              <a:t> fixing the cardinality estimation or the cost modeling.</a:t>
            </a:r>
          </a:p>
          <a:p>
            <a:endParaRPr lang="en-US" dirty="0"/>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D1C11A04-4C7A-4A17-9133-A5FEFDD9B8CC}" type="datetime1">
              <a:rPr lang="en-US" smtClean="0"/>
              <a:t>4/18/2025</a:t>
            </a:fld>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a:p>
        </p:txBody>
      </p:sp>
    </p:spTree>
    <p:extLst>
      <p:ext uri="{BB962C8B-B14F-4D97-AF65-F5344CB8AC3E}">
        <p14:creationId xmlns:p14="http://schemas.microsoft.com/office/powerpoint/2010/main" val="1756594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In practice</a:t>
            </a:r>
            <a:r>
              <a:rPr lang="en-US" dirty="0"/>
              <a:t>, the solution to handle query regression that is really widely adopted, is to revert to an old and cheaper plan.</a:t>
            </a:r>
          </a:p>
          <a:p>
            <a:endParaRPr lang="en-US" dirty="0"/>
          </a:p>
          <a:p>
            <a:endParaRPr lang="en-US" dirty="0"/>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A211C597-DCCC-465F-9E8A-B89A56643372}" type="datetime1">
              <a:rPr lang="en-US" smtClean="0"/>
              <a:t>4/18/2025</a:t>
            </a:fld>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a:p>
        </p:txBody>
      </p:sp>
    </p:spTree>
    <p:extLst>
      <p:ext uri="{BB962C8B-B14F-4D97-AF65-F5344CB8AC3E}">
        <p14:creationId xmlns:p14="http://schemas.microsoft.com/office/powerpoint/2010/main" val="4242552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called the reversion-based plan correction.</a:t>
            </a:r>
          </a:p>
          <a:p>
            <a:endParaRPr lang="en-US" dirty="0"/>
          </a:p>
          <a:p>
            <a:r>
              <a:rPr lang="en-US" dirty="0"/>
              <a:t>The query execution engine stores the executed plans, such as in SQL Query Store in Microsoft SQL server.</a:t>
            </a:r>
          </a:p>
          <a:p>
            <a:endParaRPr lang="en-US" dirty="0"/>
          </a:p>
          <a:p>
            <a:r>
              <a:rPr lang="en-US" b="1" dirty="0"/>
              <a:t>When the query execution engine detects a query plan regression</a:t>
            </a:r>
            <a:r>
              <a:rPr lang="en-US" dirty="0"/>
              <a:t>, it will revert the query plan to a cheaper plan that has been executed in the past.</a:t>
            </a:r>
          </a:p>
          <a:p>
            <a:endParaRPr lang="en-US" dirty="0"/>
          </a:p>
          <a:p>
            <a:r>
              <a:rPr lang="en-US" b="1" dirty="0"/>
              <a:t>Of course, as with any feedback based approach</a:t>
            </a:r>
            <a:r>
              <a:rPr lang="en-US" dirty="0"/>
              <a:t>, this assumes the execution statistics is still reliable, such as when the database hasn’t changed much.</a:t>
            </a:r>
          </a:p>
          <a:p>
            <a:endParaRPr lang="en-US" dirty="0"/>
          </a:p>
          <a:p>
            <a:r>
              <a:rPr lang="en-US" b="1" dirty="0"/>
              <a:t>What is so great</a:t>
            </a:r>
            <a:r>
              <a:rPr lang="en-US" dirty="0"/>
              <a:t> about this approach?</a:t>
            </a:r>
          </a:p>
          <a:p>
            <a:endParaRPr lang="en-US" dirty="0"/>
          </a:p>
          <a:p>
            <a:r>
              <a:rPr lang="en-US" b="1" dirty="0"/>
              <a:t>Well, aside from its simplicity, an important benefit of this approach </a:t>
            </a:r>
            <a:r>
              <a:rPr lang="en-US" dirty="0"/>
              <a:t>is its low risk. Because we have executed the plan before, we are almost sure about its execution cost. Thus, by reverting this old plan, the regression will be fixed.</a:t>
            </a:r>
          </a:p>
          <a:p>
            <a:endParaRPr lang="en-US" dirty="0"/>
          </a:p>
          <a:p>
            <a:r>
              <a:rPr lang="en-US" b="1" dirty="0"/>
              <a:t>This low risk aspect is crucial</a:t>
            </a:r>
            <a:r>
              <a:rPr lang="en-US" dirty="0"/>
              <a:t> for good user experience and automation of the system, </a:t>
            </a:r>
          </a:p>
          <a:p>
            <a:endParaRPr lang="en-US" dirty="0"/>
          </a:p>
          <a:p>
            <a:r>
              <a:rPr lang="en-US" b="1" dirty="0"/>
              <a:t>and the reversion-based plan correction has be widely adopted </a:t>
            </a:r>
            <a:r>
              <a:rPr lang="en-US" dirty="0"/>
              <a:t>in commercial database systems.</a:t>
            </a:r>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9CBC4D03-E678-48A0-A35D-C04EA031A462}" type="datetime1">
              <a:rPr lang="en-US" smtClean="0"/>
              <a:t>4/18/2025</a:t>
            </a:fld>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11</a:t>
            </a:fld>
            <a:endParaRPr lang="en-US"/>
          </a:p>
        </p:txBody>
      </p:sp>
    </p:spTree>
    <p:extLst>
      <p:ext uri="{BB962C8B-B14F-4D97-AF65-F5344CB8AC3E}">
        <p14:creationId xmlns:p14="http://schemas.microsoft.com/office/powerpoint/2010/main" val="3039054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Let’s go through an example</a:t>
            </a:r>
            <a:r>
              <a:rPr lang="en-US" dirty="0"/>
              <a:t> of the reversion-based plan correction.</a:t>
            </a:r>
          </a:p>
          <a:p>
            <a:r>
              <a:rPr lang="en-US" dirty="0"/>
              <a:t>We start with some plan P1, execute the plan to get the execution cost of the plan</a:t>
            </a:r>
            <a:r>
              <a:rPr lang="en-US" b="1" dirty="0"/>
              <a:t> and each of its operators</a:t>
            </a:r>
            <a:r>
              <a:rPr lang="en-US" dirty="0"/>
              <a:t>.</a:t>
            </a:r>
          </a:p>
          <a:p>
            <a:r>
              <a:rPr lang="en-US" dirty="0"/>
              <a:t>We build two indexes to make the query run faster, hopefully.</a:t>
            </a:r>
          </a:p>
          <a:p>
            <a:r>
              <a:rPr lang="en-US" dirty="0"/>
              <a:t>We get a new plan P2, execute the plan, and </a:t>
            </a:r>
            <a:r>
              <a:rPr lang="en-US" b="1" dirty="0"/>
              <a:t>oops, </a:t>
            </a:r>
            <a:r>
              <a:rPr lang="en-US" b="0" dirty="0"/>
              <a:t>the plan turns out to be more expensive.</a:t>
            </a:r>
          </a:p>
          <a:p>
            <a:r>
              <a:rPr lang="en-US" b="0" dirty="0"/>
              <a:t>If we take a look at P2, </a:t>
            </a:r>
            <a:r>
              <a:rPr lang="en-US" b="1" dirty="0"/>
              <a:t>the execution cost of the two nested loops blows up</a:t>
            </a:r>
            <a:r>
              <a:rPr lang="en-US" b="0" dirty="0"/>
              <a:t> and makes the total cost of P2 much more expensive.</a:t>
            </a:r>
          </a:p>
          <a:p>
            <a:r>
              <a:rPr lang="en-US" b="1" dirty="0"/>
              <a:t>With reversion-based plan correction</a:t>
            </a:r>
            <a:r>
              <a:rPr lang="en-US" b="0" dirty="0"/>
              <a:t>, we go back to P1 and </a:t>
            </a:r>
            <a:r>
              <a:rPr lang="en-US" b="1" dirty="0"/>
              <a:t>we are all set</a:t>
            </a:r>
            <a:r>
              <a:rPr lang="en-US" b="0" dirty="0"/>
              <a:t>.</a:t>
            </a:r>
            <a:endParaRPr lang="en-US" b="1" dirty="0"/>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9B24B712-970A-4855-9EAC-36A439E57906}" type="datetime1">
              <a:rPr lang="en-US" smtClean="0"/>
              <a:t>4/18/2025</a:t>
            </a:fld>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a:p>
        </p:txBody>
      </p:sp>
    </p:spTree>
    <p:extLst>
      <p:ext uri="{BB962C8B-B14F-4D97-AF65-F5344CB8AC3E}">
        <p14:creationId xmlns:p14="http://schemas.microsoft.com/office/powerpoint/2010/main" val="4234570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if we take a closer look at the new plan, we </a:t>
            </a:r>
            <a:r>
              <a:rPr lang="en-US" b="1" dirty="0"/>
              <a:t>do get bad choices</a:t>
            </a:r>
            <a:r>
              <a:rPr lang="en-US" dirty="0"/>
              <a:t> about nested loop joins. But the new plan does pick up the index on table D make its access more efficient. </a:t>
            </a:r>
            <a:r>
              <a:rPr lang="en-US" b="1" dirty="0"/>
              <a:t>And BTW</a:t>
            </a:r>
            <a:r>
              <a:rPr lang="en-US" dirty="0"/>
              <a:t> we also get a cheaper nested loop </a:t>
            </a:r>
            <a:r>
              <a:rPr lang="en-US" b="1" dirty="0"/>
              <a:t>at the root</a:t>
            </a:r>
            <a:r>
              <a:rPr lang="en-US" dirty="0"/>
              <a:t>, </a:t>
            </a:r>
            <a:r>
              <a:rPr lang="en-US" b="1" dirty="0"/>
              <a:t>which is literally</a:t>
            </a:r>
            <a:r>
              <a:rPr lang="en-US" dirty="0"/>
              <a:t> a cherry on top.</a:t>
            </a:r>
          </a:p>
          <a:p>
            <a:endParaRPr lang="en-US" dirty="0"/>
          </a:p>
          <a:p>
            <a:r>
              <a:rPr lang="en-US" dirty="0"/>
              <a:t>By reverting to the old plan, </a:t>
            </a:r>
            <a:r>
              <a:rPr lang="en-US" b="1" dirty="0"/>
              <a:t>we throw away both</a:t>
            </a:r>
            <a:r>
              <a:rPr lang="en-US" dirty="0"/>
              <a:t> the bad parts and the good parts of the new plan. </a:t>
            </a:r>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90F6EE6C-9DA7-4C3B-8EDA-46947CE8E075}" type="datetime1">
              <a:rPr lang="en-US" smtClean="0"/>
              <a:t>4/18/2025</a:t>
            </a:fld>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a:p>
        </p:txBody>
      </p:sp>
    </p:spTree>
    <p:extLst>
      <p:ext uri="{BB962C8B-B14F-4D97-AF65-F5344CB8AC3E}">
        <p14:creationId xmlns:p14="http://schemas.microsoft.com/office/powerpoint/2010/main" val="603896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we get the best of both plans?</a:t>
            </a:r>
          </a:p>
          <a:p>
            <a:endParaRPr lang="en-US" dirty="0"/>
          </a:p>
          <a:p>
            <a:r>
              <a:rPr lang="en-US" dirty="0"/>
              <a:t>We take a look at P1, take a look at P2, and identify the best part of the plans. </a:t>
            </a:r>
            <a:r>
              <a:rPr lang="en-US" b="1" dirty="0"/>
              <a:t>By combining the best parts</a:t>
            </a:r>
            <a:r>
              <a:rPr lang="en-US" dirty="0"/>
              <a:t> together, we </a:t>
            </a:r>
            <a:r>
              <a:rPr lang="en-US" b="1" dirty="0"/>
              <a:t>can come up</a:t>
            </a:r>
            <a:r>
              <a:rPr lang="en-US" dirty="0"/>
              <a:t> with a new plan, that is better than </a:t>
            </a:r>
            <a:r>
              <a:rPr lang="en-US" b="1" dirty="0"/>
              <a:t>both of them.</a:t>
            </a:r>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2CB1F11A-789C-4ABE-984E-B7A160B16E87}" type="datetime1">
              <a:rPr lang="en-US" smtClean="0"/>
              <a:t>4/18/2025</a:t>
            </a:fld>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a:p>
        </p:txBody>
      </p:sp>
    </p:spTree>
    <p:extLst>
      <p:ext uri="{BB962C8B-B14F-4D97-AF65-F5344CB8AC3E}">
        <p14:creationId xmlns:p14="http://schemas.microsoft.com/office/powerpoint/2010/main" val="44157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exactly the idea of plan stitch.</a:t>
            </a:r>
          </a:p>
          <a:p>
            <a:r>
              <a:rPr lang="en-US" dirty="0"/>
              <a:t>By combining the best subplans from previously-executed plans, it is often possible to construct new plans that are cheaper than any of the previous plans.</a:t>
            </a:r>
          </a:p>
          <a:p>
            <a:endParaRPr lang="en-US" dirty="0"/>
          </a:p>
          <a:p>
            <a:r>
              <a:rPr lang="en-US" dirty="0"/>
              <a:t>So why </a:t>
            </a:r>
            <a:r>
              <a:rPr lang="en-US" b="1" dirty="0"/>
              <a:t>are we so fascinated </a:t>
            </a:r>
            <a:r>
              <a:rPr lang="en-US" dirty="0"/>
              <a:t>with these old plans?</a:t>
            </a:r>
          </a:p>
          <a:p>
            <a:r>
              <a:rPr lang="en-US" dirty="0"/>
              <a:t>Because we have executed them, we know exactly their execution cost. By combining the subplans that have been executed, we </a:t>
            </a:r>
            <a:r>
              <a:rPr lang="en-US" b="1" dirty="0"/>
              <a:t>achieve the same desirable</a:t>
            </a:r>
            <a:r>
              <a:rPr lang="en-US" dirty="0"/>
              <a:t> low risk of regression.</a:t>
            </a:r>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9965B8B9-1CAB-430D-976D-CA4034D706A8}" type="datetime1">
              <a:rPr lang="en-US" smtClean="0"/>
              <a:t>4/18/2025</a:t>
            </a:fld>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15</a:t>
            </a:fld>
            <a:endParaRPr lang="en-US"/>
          </a:p>
        </p:txBody>
      </p:sp>
    </p:spTree>
    <p:extLst>
      <p:ext uri="{BB962C8B-B14F-4D97-AF65-F5344CB8AC3E}">
        <p14:creationId xmlns:p14="http://schemas.microsoft.com/office/powerpoint/2010/main" val="4072671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been hand-wavy about how we match subplans by saying oh, we can match the subplans from different plans to create the AND-OR graph.</a:t>
            </a:r>
          </a:p>
          <a:p>
            <a:endParaRPr lang="en-US" dirty="0"/>
          </a:p>
          <a:p>
            <a:r>
              <a:rPr lang="en-US" b="1" dirty="0"/>
              <a:t>It turns out that</a:t>
            </a:r>
            <a:r>
              <a:rPr lang="en-US" dirty="0"/>
              <a:t>, determining the equivalence between arbitrary subplans is hard. </a:t>
            </a:r>
            <a:r>
              <a:rPr lang="en-US" b="1" dirty="0"/>
              <a:t>In fact, it is not only hard</a:t>
            </a:r>
            <a:r>
              <a:rPr lang="en-US" dirty="0"/>
              <a:t>, it is NP-hard.</a:t>
            </a:r>
          </a:p>
          <a:p>
            <a:r>
              <a:rPr lang="en-US" b="1" dirty="0"/>
              <a:t>The reason we are not hopeless here </a:t>
            </a:r>
            <a:r>
              <a:rPr lang="en-US" dirty="0"/>
              <a:t>is that we only match subplans from plans of the same query. </a:t>
            </a:r>
          </a:p>
          <a:p>
            <a:r>
              <a:rPr lang="en-US" b="1" dirty="0"/>
              <a:t>This means, at root level</a:t>
            </a:r>
            <a:r>
              <a:rPr lang="en-US" dirty="0"/>
              <a:t>, every plan matches. </a:t>
            </a:r>
            <a:r>
              <a:rPr lang="en-US" b="1" dirty="0"/>
              <a:t>And there are overlaps</a:t>
            </a:r>
            <a:r>
              <a:rPr lang="en-US" dirty="0"/>
              <a:t> of the leaf operators, predicates, and expressions.</a:t>
            </a:r>
          </a:p>
          <a:p>
            <a:r>
              <a:rPr lang="en-US" b="1" dirty="0"/>
              <a:t>We use heuristics</a:t>
            </a:r>
            <a:r>
              <a:rPr lang="en-US" dirty="0"/>
              <a:t> to match necessary conditions for equivalent subplans, such as the output columns should be the same, and the number of rows output by the operator should be the same.</a:t>
            </a:r>
          </a:p>
          <a:p>
            <a:r>
              <a:rPr lang="en-US" b="1" dirty="0"/>
              <a:t>Of course</a:t>
            </a:r>
            <a:r>
              <a:rPr lang="en-US" dirty="0"/>
              <a:t>, our heuristics are </a:t>
            </a:r>
            <a:r>
              <a:rPr lang="en-US" b="1" dirty="0"/>
              <a:t>not perfect</a:t>
            </a:r>
            <a:r>
              <a:rPr lang="en-US" dirty="0"/>
              <a:t>, </a:t>
            </a:r>
            <a:r>
              <a:rPr lang="en-US" b="1" dirty="0"/>
              <a:t>which can result in illegal stitched plan</a:t>
            </a:r>
            <a:r>
              <a:rPr lang="en-US" dirty="0"/>
              <a:t>. We </a:t>
            </a:r>
            <a:r>
              <a:rPr lang="en-US" b="1" dirty="0"/>
              <a:t>use a trick</a:t>
            </a:r>
            <a:r>
              <a:rPr lang="en-US" dirty="0"/>
              <a:t> to ensure the correctness of the stitched plan, </a:t>
            </a:r>
            <a:r>
              <a:rPr lang="en-US" b="1" dirty="0"/>
              <a:t>which will come</a:t>
            </a:r>
            <a:r>
              <a:rPr lang="en-US" dirty="0"/>
              <a:t> in 3 slides.</a:t>
            </a:r>
          </a:p>
          <a:p>
            <a:endParaRPr lang="en-US" dirty="0"/>
          </a:p>
          <a:p>
            <a:endParaRPr lang="en-US" dirty="0"/>
          </a:p>
          <a:p>
            <a:endParaRPr lang="en-US" dirty="0"/>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9775E1EE-9700-4B14-8181-92AD16145F9C}" type="datetime1">
              <a:rPr lang="en-US" smtClean="0"/>
              <a:t>4/18/2025</a:t>
            </a:fld>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24</a:t>
            </a:fld>
            <a:endParaRPr lang="en-US"/>
          </a:p>
        </p:txBody>
      </p:sp>
    </p:spTree>
    <p:extLst>
      <p:ext uri="{BB962C8B-B14F-4D97-AF65-F5344CB8AC3E}">
        <p14:creationId xmlns:p14="http://schemas.microsoft.com/office/powerpoint/2010/main" val="1824318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2039" b="3534"/>
          <a:stretch/>
        </p:blipFill>
        <p:spPr>
          <a:xfrm flipH="1">
            <a:off x="-1" y="0"/>
            <a:ext cx="12436475" cy="6994526"/>
          </a:xfrm>
          <a:prstGeom prst="rect">
            <a:avLst/>
          </a:prstGeom>
        </p:spPr>
      </p:pic>
      <p:sp>
        <p:nvSpPr>
          <p:cNvPr id="18" name="Rectangle 17"/>
          <p:cNvSpPr/>
          <p:nvPr userDrawn="1"/>
        </p:nvSpPr>
        <p:spPr bwMode="gray">
          <a:xfrm>
            <a:off x="274638" y="1516062"/>
            <a:ext cx="6400800" cy="3657600"/>
          </a:xfrm>
          <a:prstGeom prst="rect">
            <a:avLst/>
          </a:prstGeom>
          <a:solidFill>
            <a:schemeClr val="tx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1516060"/>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a:t>Presentation title</a:t>
            </a:r>
          </a:p>
        </p:txBody>
      </p:sp>
      <p:sp>
        <p:nvSpPr>
          <p:cNvPr id="3" name="Text Placeholder 2"/>
          <p:cNvSpPr>
            <a:spLocks noGrp="1"/>
          </p:cNvSpPr>
          <p:nvPr>
            <p:ph type="body" sz="quarter" idx="14" hasCustomPrompt="1"/>
          </p:nvPr>
        </p:nvSpPr>
        <p:spPr bwMode="ltGray">
          <a:xfrm>
            <a:off x="274638" y="3619182"/>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a:t>Speaker Name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6269752"/>
            <a:ext cx="1552931" cy="332660"/>
          </a:xfrm>
          <a:prstGeom prst="rect">
            <a:avLst/>
          </a:prstGeom>
        </p:spPr>
      </p:pic>
    </p:spTree>
    <p:extLst>
      <p:ext uri="{BB962C8B-B14F-4D97-AF65-F5344CB8AC3E}">
        <p14:creationId xmlns:p14="http://schemas.microsoft.com/office/powerpoint/2010/main" val="1093828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a:t>Section title</a:t>
            </a:r>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rgbClr val="000000"/>
                    </a:gs>
                    <a:gs pos="60000">
                      <a:srgbClr val="000000"/>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3959244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398522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264873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2547077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883987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385081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hoto">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8364" b="7209"/>
          <a:stretch/>
        </p:blipFill>
        <p:spPr>
          <a:xfrm>
            <a:off x="-1" y="0"/>
            <a:ext cx="12436475" cy="6994526"/>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638" y="6096419"/>
            <a:ext cx="1846781" cy="679326"/>
          </a:xfrm>
          <a:prstGeom prst="rect">
            <a:avLst/>
          </a:prstGeom>
        </p:spPr>
      </p:pic>
      <p:sp>
        <p:nvSpPr>
          <p:cNvPr id="18" name="Rectangle 17"/>
          <p:cNvSpPr/>
          <p:nvPr userDrawn="1"/>
        </p:nvSpPr>
        <p:spPr bwMode="gray">
          <a:xfrm>
            <a:off x="274638" y="1516062"/>
            <a:ext cx="64008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1516060"/>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a:t>Presentation title</a:t>
            </a:r>
          </a:p>
        </p:txBody>
      </p:sp>
      <p:sp>
        <p:nvSpPr>
          <p:cNvPr id="3" name="Text Placeholder 2"/>
          <p:cNvSpPr>
            <a:spLocks noGrp="1"/>
          </p:cNvSpPr>
          <p:nvPr>
            <p:ph type="body" sz="quarter" idx="14" hasCustomPrompt="1"/>
          </p:nvPr>
        </p:nvSpPr>
        <p:spPr bwMode="ltGray">
          <a:xfrm>
            <a:off x="274638" y="3619182"/>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a:t>Speaker Name</a:t>
            </a:r>
          </a:p>
        </p:txBody>
      </p:sp>
    </p:spTree>
    <p:extLst>
      <p:ext uri="{BB962C8B-B14F-4D97-AF65-F5344CB8AC3E}">
        <p14:creationId xmlns:p14="http://schemas.microsoft.com/office/powerpoint/2010/main" val="35090788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724281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a:t>Click to edit Master title style</a:t>
            </a:r>
          </a:p>
        </p:txBody>
      </p:sp>
    </p:spTree>
    <p:extLst>
      <p:ext uri="{BB962C8B-B14F-4D97-AF65-F5344CB8AC3E}">
        <p14:creationId xmlns:p14="http://schemas.microsoft.com/office/powerpoint/2010/main" val="291529329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a:t>Click to edit Master title style</a:t>
            </a:r>
          </a:p>
        </p:txBody>
      </p:sp>
    </p:spTree>
    <p:extLst>
      <p:ext uri="{BB962C8B-B14F-4D97-AF65-F5344CB8AC3E}">
        <p14:creationId xmlns:p14="http://schemas.microsoft.com/office/powerpoint/2010/main" val="239016138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a:t>Click to edit Master title style</a:t>
            </a:r>
          </a:p>
        </p:txBody>
      </p:sp>
    </p:spTree>
    <p:extLst>
      <p:ext uri="{BB962C8B-B14F-4D97-AF65-F5344CB8AC3E}">
        <p14:creationId xmlns:p14="http://schemas.microsoft.com/office/powerpoint/2010/main" val="253860340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a:t>“Sample quote goes here. Design is easier than it looks, and more important than it seems.”</a:t>
            </a:r>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a:t>Author Name</a:t>
            </a:r>
          </a:p>
          <a:p>
            <a:pPr lvl="0"/>
            <a:r>
              <a:rPr lang="en-US"/>
              <a:t>Title</a:t>
            </a:r>
          </a:p>
        </p:txBody>
      </p:sp>
    </p:spTree>
    <p:extLst>
      <p:ext uri="{BB962C8B-B14F-4D97-AF65-F5344CB8AC3E}">
        <p14:creationId xmlns:p14="http://schemas.microsoft.com/office/powerpoint/2010/main" val="318336336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a:t>“	Add a quote here. Design is easier than it looks, and more important than it seems.”</a:t>
            </a:r>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a:t>Author’s Name</a:t>
            </a:r>
          </a:p>
          <a:p>
            <a:pPr lvl="0"/>
            <a:r>
              <a:rPr lang="en-US"/>
              <a:t>Title</a:t>
            </a:r>
          </a:p>
        </p:txBody>
      </p:sp>
    </p:spTree>
    <p:extLst>
      <p:ext uri="{BB962C8B-B14F-4D97-AF65-F5344CB8AC3E}">
        <p14:creationId xmlns:p14="http://schemas.microsoft.com/office/powerpoint/2010/main" val="12433338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a:t>Click to edit Master title style</a:t>
            </a:r>
          </a:p>
        </p:txBody>
      </p:sp>
    </p:spTree>
    <p:extLst>
      <p:ext uri="{BB962C8B-B14F-4D97-AF65-F5344CB8AC3E}">
        <p14:creationId xmlns:p14="http://schemas.microsoft.com/office/powerpoint/2010/main" val="48033091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1798637"/>
          </a:xfrm>
        </p:spPr>
        <p:txBody>
          <a:bodyPr/>
          <a:lstStyle>
            <a:lvl1pPr>
              <a:defRPr sz="6600" baseline="0">
                <a:gradFill>
                  <a:gsLst>
                    <a:gs pos="1250">
                      <a:schemeClr val="tx1"/>
                    </a:gs>
                    <a:gs pos="100000">
                      <a:schemeClr val="tx1"/>
                    </a:gs>
                  </a:gsLst>
                  <a:lin ang="5400000" scaled="0"/>
                </a:gradFill>
              </a:defRPr>
            </a:lvl1pPr>
          </a:lstStyle>
          <a:p>
            <a:r>
              <a:rPr lang="en-US"/>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60181643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hot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21199" r="8620" b="1551"/>
          <a:stretch/>
        </p:blipFill>
        <p:spPr>
          <a:xfrm>
            <a:off x="-1" y="-9227"/>
            <a:ext cx="12436475" cy="7003752"/>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638" y="196598"/>
            <a:ext cx="1846781" cy="679326"/>
          </a:xfrm>
          <a:prstGeom prst="rect">
            <a:avLst/>
          </a:prstGeom>
        </p:spPr>
      </p:pic>
      <p:sp>
        <p:nvSpPr>
          <p:cNvPr id="18" name="Rectangle 17"/>
          <p:cNvSpPr/>
          <p:nvPr userDrawn="1"/>
        </p:nvSpPr>
        <p:spPr bwMode="gray">
          <a:xfrm>
            <a:off x="274638" y="1516062"/>
            <a:ext cx="64008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1516060"/>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a:t>Presentation title</a:t>
            </a:r>
          </a:p>
        </p:txBody>
      </p:sp>
      <p:sp>
        <p:nvSpPr>
          <p:cNvPr id="3" name="Text Placeholder 2"/>
          <p:cNvSpPr>
            <a:spLocks noGrp="1"/>
          </p:cNvSpPr>
          <p:nvPr>
            <p:ph type="body" sz="quarter" idx="14" hasCustomPrompt="1"/>
          </p:nvPr>
        </p:nvSpPr>
        <p:spPr bwMode="ltGray">
          <a:xfrm>
            <a:off x="274638" y="3619182"/>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a:t>Speaker Name</a:t>
            </a:r>
          </a:p>
        </p:txBody>
      </p:sp>
    </p:spTree>
    <p:extLst>
      <p:ext uri="{BB962C8B-B14F-4D97-AF65-F5344CB8AC3E}">
        <p14:creationId xmlns:p14="http://schemas.microsoft.com/office/powerpoint/2010/main" val="18543559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0-50 Lef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75439" y="1241426"/>
            <a:ext cx="5486399" cy="917575"/>
          </a:xfrm>
        </p:spPr>
        <p:txBody>
          <a:bodyPr/>
          <a:lstStyle>
            <a:lvl1pPr>
              <a:defRPr sz="6600" baseline="0">
                <a:gradFill>
                  <a:gsLst>
                    <a:gs pos="1250">
                      <a:schemeClr val="tx1"/>
                    </a:gs>
                    <a:gs pos="100000">
                      <a:schemeClr val="tx1"/>
                    </a:gs>
                  </a:gsLst>
                  <a:lin ang="5400000" scaled="0"/>
                </a:gradFill>
              </a:defRPr>
            </a:lvl1pPr>
          </a:lstStyle>
          <a:p>
            <a:r>
              <a:rPr lang="en-US"/>
              <a:t>Click to edit Master title style</a:t>
            </a:r>
          </a:p>
        </p:txBody>
      </p:sp>
      <p:sp>
        <p:nvSpPr>
          <p:cNvPr id="4" name="Picture Placeholder 4"/>
          <p:cNvSpPr>
            <a:spLocks noGrp="1"/>
          </p:cNvSpPr>
          <p:nvPr>
            <p:ph type="pic" sz="quarter" idx="10"/>
          </p:nvPr>
        </p:nvSpPr>
        <p:spPr bwMode="ltGray">
          <a:xfrm>
            <a:off x="0" y="0"/>
            <a:ext cx="6216650" cy="6988560"/>
          </a:xfrm>
          <a:blipFill>
            <a:blip r:embed="rId2"/>
            <a:stretch>
              <a:fillRect/>
            </a:stretch>
          </a:blipFill>
        </p:spPr>
        <p:txBody>
          <a:bodyPr tIns="548640" anchor="ctr" anchorCtr="0">
            <a:noAutofit/>
          </a:bodyPr>
          <a:lstStyle>
            <a:lvl1pPr marL="0" indent="0" algn="ctr">
              <a:buNone/>
              <a:defRPr sz="1400" b="1">
                <a:gradFill>
                  <a:gsLst>
                    <a:gs pos="13139">
                      <a:srgbClr val="FFFFFF"/>
                    </a:gs>
                    <a:gs pos="38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405154219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hot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3" y="0"/>
            <a:ext cx="12434709" cy="6994524"/>
          </a:xfrm>
          <a:prstGeom prst="rect">
            <a:avLst/>
          </a:prstGeom>
        </p:spPr>
      </p:pic>
      <p:sp>
        <p:nvSpPr>
          <p:cNvPr id="13" name="Rectangle 12"/>
          <p:cNvSpPr/>
          <p:nvPr userDrawn="1"/>
        </p:nvSpPr>
        <p:spPr bwMode="gray">
          <a:xfrm>
            <a:off x="274638" y="1516062"/>
            <a:ext cx="64008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73050" y="1516060"/>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a:t>Presentation title</a:t>
            </a:r>
          </a:p>
        </p:txBody>
      </p:sp>
      <p:sp>
        <p:nvSpPr>
          <p:cNvPr id="15" name="Text Placeholder 2"/>
          <p:cNvSpPr>
            <a:spLocks noGrp="1"/>
          </p:cNvSpPr>
          <p:nvPr>
            <p:ph type="body" sz="quarter" idx="14" hasCustomPrompt="1"/>
          </p:nvPr>
        </p:nvSpPr>
        <p:spPr bwMode="ltGray">
          <a:xfrm>
            <a:off x="274638" y="3619182"/>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a:t>Speaker Name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638" y="196598"/>
            <a:ext cx="1846781" cy="679326"/>
          </a:xfrm>
          <a:prstGeom prst="rect">
            <a:avLst/>
          </a:prstGeom>
        </p:spPr>
      </p:pic>
    </p:spTree>
    <p:extLst>
      <p:ext uri="{BB962C8B-B14F-4D97-AF65-F5344CB8AC3E}">
        <p14:creationId xmlns:p14="http://schemas.microsoft.com/office/powerpoint/2010/main" val="19937720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hoto">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bwMode="gray">
          <a:xfrm>
            <a:off x="274638" y="1516062"/>
            <a:ext cx="64008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73050" y="1516060"/>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a:t>Presentation title</a:t>
            </a:r>
          </a:p>
        </p:txBody>
      </p:sp>
      <p:sp>
        <p:nvSpPr>
          <p:cNvPr id="15" name="Text Placeholder 2"/>
          <p:cNvSpPr>
            <a:spLocks noGrp="1"/>
          </p:cNvSpPr>
          <p:nvPr>
            <p:ph type="body" sz="quarter" idx="14" hasCustomPrompt="1"/>
          </p:nvPr>
        </p:nvSpPr>
        <p:spPr bwMode="ltGray">
          <a:xfrm>
            <a:off x="274638" y="3619182"/>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a:t>Speaker Name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6269752"/>
            <a:ext cx="1552931" cy="332660"/>
          </a:xfrm>
          <a:prstGeom prst="rect">
            <a:avLst/>
          </a:prstGeom>
        </p:spPr>
      </p:pic>
    </p:spTree>
    <p:extLst>
      <p:ext uri="{BB962C8B-B14F-4D97-AF65-F5344CB8AC3E}">
        <p14:creationId xmlns:p14="http://schemas.microsoft.com/office/powerpoint/2010/main" val="19986460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2"/>
      </p:bgRef>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429554"/>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a:t>Speaker Name</a:t>
            </a:r>
          </a:p>
        </p:txBody>
      </p:sp>
      <p:sp>
        <p:nvSpPr>
          <p:cNvPr id="9" name="Title 1"/>
          <p:cNvSpPr>
            <a:spLocks noGrp="1"/>
          </p:cNvSpPr>
          <p:nvPr>
            <p:ph type="title" hasCustomPrompt="1"/>
          </p:nvPr>
        </p:nvSpPr>
        <p:spPr>
          <a:xfrm>
            <a:off x="274703" y="1592262"/>
            <a:ext cx="10058336"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a:t>Presentation 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3259553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1" orient="horz" pos="4406">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3" name="Rectangle 2"/>
          <p:cNvSpPr/>
          <p:nvPr userDrawn="1"/>
        </p:nvSpPr>
        <p:spPr bwMode="auto">
          <a:xfrm>
            <a:off x="274637" y="1592262"/>
            <a:ext cx="11582399" cy="365813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1592277"/>
            <a:ext cx="11582334"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74701" y="3422385"/>
            <a:ext cx="11582335"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6079" y="6240462"/>
            <a:ext cx="1617196" cy="346426"/>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91241">
                      <a:schemeClr val="tx1"/>
                    </a:gs>
                    <a:gs pos="57000">
                      <a:schemeClr val="tx1"/>
                    </a:gs>
                    <a:gs pos="18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29238619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a:t>Video title</a:t>
            </a:r>
          </a:p>
        </p:txBody>
      </p:sp>
    </p:spTree>
    <p:extLst>
      <p:ext uri="{BB962C8B-B14F-4D97-AF65-F5344CB8AC3E}">
        <p14:creationId xmlns:p14="http://schemas.microsoft.com/office/powerpoint/2010/main" val="21594122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87" r:id="rId1"/>
    <p:sldLayoutId id="2147484217" r:id="rId2"/>
    <p:sldLayoutId id="2147484218" r:id="rId3"/>
    <p:sldLayoutId id="2147484219" r:id="rId4"/>
    <p:sldLayoutId id="2147484220" r:id="rId5"/>
    <p:sldLayoutId id="2147484206" r:id="rId6"/>
    <p:sldLayoutId id="2147484166" r:id="rId7"/>
    <p:sldLayoutId id="2147484105" r:id="rId8"/>
    <p:sldLayoutId id="2147484182" r:id="rId9"/>
    <p:sldLayoutId id="2147484130" r:id="rId10"/>
    <p:sldLayoutId id="2147484101" r:id="rId11"/>
    <p:sldLayoutId id="2147484102" r:id="rId12"/>
    <p:sldLayoutId id="2147484216" r:id="rId13"/>
    <p:sldLayoutId id="2147484098" r:id="rId14"/>
    <p:sldLayoutId id="2147484212" r:id="rId15"/>
    <p:sldLayoutId id="2147484086" r:id="rId16"/>
    <p:sldLayoutId id="2147484211" r:id="rId17"/>
    <p:sldLayoutId id="2147484100" r:id="rId18"/>
    <p:sldLayoutId id="2147484213" r:id="rId19"/>
    <p:sldLayoutId id="2147484089" r:id="rId20"/>
    <p:sldLayoutId id="2147484215" r:id="rId21"/>
    <p:sldLayoutId id="2147484092" r:id="rId22"/>
    <p:sldLayoutId id="2147484190" r:id="rId23"/>
    <p:sldLayoutId id="2147484195" r:id="rId24"/>
    <p:sldLayoutId id="2147484209" r:id="rId25"/>
    <p:sldLayoutId id="2147484196" r:id="rId26"/>
    <p:sldLayoutId id="2147484208" r:id="rId27"/>
    <p:sldLayoutId id="2147484192" r:id="rId28"/>
    <p:sldLayoutId id="2147484189" r:id="rId29"/>
    <p:sldLayoutId id="2147484194" r:id="rId30"/>
    <p:sldLayoutId id="2147484093" r:id="rId31"/>
    <p:sldLayoutId id="2147484127" r:id="rId32"/>
    <p:sldLayoutId id="2147484128" r:id="rId33"/>
    <p:sldLayoutId id="2147484129" r:id="rId34"/>
    <p:sldLayoutId id="2147484203" r:id="rId35"/>
  </p:sldLayoutIdLst>
  <p:transition>
    <p:fade/>
  </p:transition>
  <p:hf hdr="0" ftr="0" dt="0"/>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28.emf"/></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30.emf"/><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image" Target="../media/image42.emf"/><Relationship Id="rId3" Type="http://schemas.openxmlformats.org/officeDocument/2006/relationships/image" Target="../media/image32.emf"/><Relationship Id="rId7" Type="http://schemas.openxmlformats.org/officeDocument/2006/relationships/image" Target="../media/image36.emf"/><Relationship Id="rId12" Type="http://schemas.openxmlformats.org/officeDocument/2006/relationships/image" Target="../media/image41.emf"/><Relationship Id="rId17" Type="http://schemas.openxmlformats.org/officeDocument/2006/relationships/image" Target="../media/image46.emf"/><Relationship Id="rId2" Type="http://schemas.openxmlformats.org/officeDocument/2006/relationships/image" Target="../media/image31.emf"/><Relationship Id="rId16" Type="http://schemas.openxmlformats.org/officeDocument/2006/relationships/image" Target="../media/image45.emf"/><Relationship Id="rId1" Type="http://schemas.openxmlformats.org/officeDocument/2006/relationships/slideLayout" Target="../slideLayouts/slideLayout17.xml"/><Relationship Id="rId6" Type="http://schemas.openxmlformats.org/officeDocument/2006/relationships/image" Target="../media/image35.emf"/><Relationship Id="rId11" Type="http://schemas.openxmlformats.org/officeDocument/2006/relationships/image" Target="../media/image40.emf"/><Relationship Id="rId5" Type="http://schemas.openxmlformats.org/officeDocument/2006/relationships/image" Target="../media/image34.emf"/><Relationship Id="rId15" Type="http://schemas.openxmlformats.org/officeDocument/2006/relationships/image" Target="../media/image44.emf"/><Relationship Id="rId10" Type="http://schemas.openxmlformats.org/officeDocument/2006/relationships/image" Target="../media/image39.emf"/><Relationship Id="rId4" Type="http://schemas.openxmlformats.org/officeDocument/2006/relationships/image" Target="../media/image33.emf"/><Relationship Id="rId9" Type="http://schemas.openxmlformats.org/officeDocument/2006/relationships/image" Target="../media/image38.emf"/><Relationship Id="rId14" Type="http://schemas.openxmlformats.org/officeDocument/2006/relationships/image" Target="../media/image43.emf"/></Relationships>
</file>

<file path=ppt/slides/_rels/slide18.xml.rels><?xml version="1.0" encoding="UTF-8" standalone="yes"?>
<Relationships xmlns="http://schemas.openxmlformats.org/package/2006/relationships"><Relationship Id="rId8" Type="http://schemas.openxmlformats.org/officeDocument/2006/relationships/image" Target="../media/image38.emf"/><Relationship Id="rId13" Type="http://schemas.openxmlformats.org/officeDocument/2006/relationships/image" Target="../media/image43.emf"/><Relationship Id="rId3" Type="http://schemas.openxmlformats.org/officeDocument/2006/relationships/image" Target="../media/image33.emf"/><Relationship Id="rId7" Type="http://schemas.openxmlformats.org/officeDocument/2006/relationships/image" Target="../media/image37.emf"/><Relationship Id="rId12" Type="http://schemas.openxmlformats.org/officeDocument/2006/relationships/image" Target="../media/image42.emf"/><Relationship Id="rId2" Type="http://schemas.openxmlformats.org/officeDocument/2006/relationships/image" Target="../media/image32.emf"/><Relationship Id="rId1" Type="http://schemas.openxmlformats.org/officeDocument/2006/relationships/slideLayout" Target="../slideLayouts/slideLayout17.xml"/><Relationship Id="rId6" Type="http://schemas.openxmlformats.org/officeDocument/2006/relationships/image" Target="../media/image36.emf"/><Relationship Id="rId11" Type="http://schemas.openxmlformats.org/officeDocument/2006/relationships/image" Target="../media/image41.emf"/><Relationship Id="rId5" Type="http://schemas.openxmlformats.org/officeDocument/2006/relationships/image" Target="../media/image35.emf"/><Relationship Id="rId15" Type="http://schemas.openxmlformats.org/officeDocument/2006/relationships/image" Target="../media/image45.emf"/><Relationship Id="rId10" Type="http://schemas.openxmlformats.org/officeDocument/2006/relationships/image" Target="../media/image40.emf"/><Relationship Id="rId4" Type="http://schemas.openxmlformats.org/officeDocument/2006/relationships/image" Target="../media/image34.emf"/><Relationship Id="rId9" Type="http://schemas.openxmlformats.org/officeDocument/2006/relationships/image" Target="../media/image39.emf"/><Relationship Id="rId14" Type="http://schemas.openxmlformats.org/officeDocument/2006/relationships/image" Target="../media/image44.emf"/></Relationships>
</file>

<file path=ppt/slides/_rels/slide1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31.emf"/><Relationship Id="rId1" Type="http://schemas.openxmlformats.org/officeDocument/2006/relationships/slideLayout" Target="../slideLayouts/slideLayout17.xml"/><Relationship Id="rId4" Type="http://schemas.openxmlformats.org/officeDocument/2006/relationships/image" Target="../media/image49.emf"/></Relationships>
</file>

<file path=ppt/slides/_rels/slide2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31.emf"/><Relationship Id="rId1" Type="http://schemas.openxmlformats.org/officeDocument/2006/relationships/slideLayout" Target="../slideLayouts/slideLayout17.xml"/><Relationship Id="rId4" Type="http://schemas.openxmlformats.org/officeDocument/2006/relationships/image" Target="../media/image51.emf"/></Relationships>
</file>

<file path=ppt/slides/_rels/slide2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17.xml"/><Relationship Id="rId4" Type="http://schemas.openxmlformats.org/officeDocument/2006/relationships/image" Target="../media/image54.emf"/></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9.emf"/><Relationship Id="rId1" Type="http://schemas.openxmlformats.org/officeDocument/2006/relationships/slideLayout" Target="../slideLayouts/slideLayout17.xml"/><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48.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56.emf"/></Relationships>
</file>

<file path=ppt/slides/_rels/slide27.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22.xml"/><Relationship Id="rId5" Type="http://schemas.openxmlformats.org/officeDocument/2006/relationships/image" Target="../media/image62.png"/><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65.png"/><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7.xml"/><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7.xml"/><Relationship Id="rId5" Type="http://schemas.openxmlformats.org/officeDocument/2006/relationships/image" Target="../media/image20.sv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702" y="1592277"/>
            <a:ext cx="11582334" cy="1828786"/>
          </a:xfrm>
        </p:spPr>
        <p:txBody>
          <a:bodyPr/>
          <a:lstStyle/>
          <a:p>
            <a:r>
              <a:rPr lang="en-US" sz="7200" dirty="0"/>
              <a:t>Plan Stitch: Harness the Best of Many Plans</a:t>
            </a:r>
            <a:br>
              <a:rPr lang="en-US" sz="7200" dirty="0"/>
            </a:br>
            <a:endParaRPr lang="en-US" sz="7200" dirty="0"/>
          </a:p>
        </p:txBody>
      </p:sp>
      <p:sp>
        <p:nvSpPr>
          <p:cNvPr id="3" name="Text Placeholder 2">
            <a:extLst>
              <a:ext uri="{FF2B5EF4-FFF2-40B4-BE49-F238E27FC236}">
                <a16:creationId xmlns:a16="http://schemas.microsoft.com/office/drawing/2014/main" id="{0040D04F-79D2-48CE-9115-70D70F49B894}"/>
              </a:ext>
            </a:extLst>
          </p:cNvPr>
          <p:cNvSpPr>
            <a:spLocks noGrp="1"/>
          </p:cNvSpPr>
          <p:nvPr>
            <p:ph type="body" sz="quarter" idx="12"/>
          </p:nvPr>
        </p:nvSpPr>
        <p:spPr>
          <a:xfrm>
            <a:off x="274702" y="4023820"/>
            <a:ext cx="11582335" cy="1828007"/>
          </a:xfrm>
        </p:spPr>
        <p:txBody>
          <a:bodyPr/>
          <a:lstStyle/>
          <a:p>
            <a:r>
              <a:rPr lang="en-US" sz="2800" b="1" u="sng" dirty="0">
                <a:solidFill>
                  <a:schemeClr val="bg1"/>
                </a:solidFill>
              </a:rPr>
              <a:t>Bailu Ding</a:t>
            </a:r>
            <a:r>
              <a:rPr lang="en-US" sz="2800" dirty="0">
                <a:solidFill>
                  <a:schemeClr val="bg1"/>
                </a:solidFill>
              </a:rPr>
              <a:t>, Sudipto Das, Wentao Wu, Surajit Chaudhuri, Vivek Narasayya </a:t>
            </a:r>
            <a:r>
              <a:rPr lang="en-US" dirty="0">
                <a:solidFill>
                  <a:schemeClr val="bg1"/>
                </a:solidFill>
              </a:rPr>
              <a:t>                             </a:t>
            </a:r>
            <a:r>
              <a:rPr lang="en-US" sz="2800" dirty="0">
                <a:solidFill>
                  <a:schemeClr val="bg1"/>
                </a:solidFill>
              </a:rPr>
              <a:t>Microsoft Research</a:t>
            </a:r>
          </a:p>
        </p:txBody>
      </p:sp>
    </p:spTree>
    <p:extLst>
      <p:ext uri="{BB962C8B-B14F-4D97-AF65-F5344CB8AC3E}">
        <p14:creationId xmlns:p14="http://schemas.microsoft.com/office/powerpoint/2010/main" val="17394181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75D19C-FCE5-458C-AAC2-ABC0AAC10F69}"/>
              </a:ext>
            </a:extLst>
          </p:cNvPr>
          <p:cNvSpPr>
            <a:spLocks noGrp="1"/>
          </p:cNvSpPr>
          <p:nvPr>
            <p:ph type="title"/>
          </p:nvPr>
        </p:nvSpPr>
        <p:spPr/>
        <p:txBody>
          <a:bodyPr/>
          <a:lstStyle/>
          <a:p>
            <a:r>
              <a:rPr lang="en-US" dirty="0"/>
              <a:t>Go back to the “good old days”!</a:t>
            </a:r>
          </a:p>
        </p:txBody>
      </p:sp>
      <p:grpSp>
        <p:nvGrpSpPr>
          <p:cNvPr id="4" name="Group 3">
            <a:extLst>
              <a:ext uri="{FF2B5EF4-FFF2-40B4-BE49-F238E27FC236}">
                <a16:creationId xmlns:a16="http://schemas.microsoft.com/office/drawing/2014/main" id="{C595163E-9344-499C-B6C3-72491B066D07}"/>
              </a:ext>
            </a:extLst>
          </p:cNvPr>
          <p:cNvGrpSpPr/>
          <p:nvPr/>
        </p:nvGrpSpPr>
        <p:grpSpPr>
          <a:xfrm>
            <a:off x="1599509" y="2286000"/>
            <a:ext cx="9583394" cy="4715618"/>
            <a:chOff x="1968842" y="1951514"/>
            <a:chExt cx="9583394" cy="4715618"/>
          </a:xfrm>
        </p:grpSpPr>
        <p:cxnSp>
          <p:nvCxnSpPr>
            <p:cNvPr id="5" name="Straight Arrow Connector 4">
              <a:extLst>
                <a:ext uri="{FF2B5EF4-FFF2-40B4-BE49-F238E27FC236}">
                  <a16:creationId xmlns:a16="http://schemas.microsoft.com/office/drawing/2014/main" id="{570F04FA-684B-440A-8A9A-C4C3D512426C}"/>
                </a:ext>
              </a:extLst>
            </p:cNvPr>
            <p:cNvCxnSpPr>
              <a:cxnSpLocks/>
            </p:cNvCxnSpPr>
            <p:nvPr/>
          </p:nvCxnSpPr>
          <p:spPr>
            <a:xfrm>
              <a:off x="1968842" y="5824152"/>
              <a:ext cx="9583394" cy="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674FE29-B204-4C63-937A-9B61384C8016}"/>
                </a:ext>
              </a:extLst>
            </p:cNvPr>
            <p:cNvCxnSpPr>
              <a:cxnSpLocks/>
            </p:cNvCxnSpPr>
            <p:nvPr/>
          </p:nvCxnSpPr>
          <p:spPr>
            <a:xfrm flipV="1">
              <a:off x="1985318" y="2026508"/>
              <a:ext cx="0" cy="3822358"/>
            </a:xfrm>
            <a:prstGeom prst="straightConnector1">
              <a:avLst/>
            </a:prstGeom>
            <a:ln w="57150">
              <a:headEnd type="none"/>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27C616F-3AE2-4880-9AEB-3D116240D9A2}"/>
                </a:ext>
              </a:extLst>
            </p:cNvPr>
            <p:cNvSpPr txBox="1"/>
            <p:nvPr/>
          </p:nvSpPr>
          <p:spPr>
            <a:xfrm>
              <a:off x="6244852" y="5928468"/>
              <a:ext cx="1252587" cy="738664"/>
            </a:xfrm>
            <a:prstGeom prst="rect">
              <a:avLst/>
            </a:prstGeom>
            <a:noFill/>
          </p:spPr>
          <p:txBody>
            <a:bodyPr wrap="none" lIns="182880" tIns="146304" rIns="182880" bIns="146304" rtlCol="0">
              <a:spAutoFit/>
            </a:bodyPr>
            <a:lstStyle/>
            <a:p>
              <a:pPr>
                <a:lnSpc>
                  <a:spcPct val="90000"/>
                </a:lnSpc>
                <a:spcAft>
                  <a:spcPts val="600"/>
                </a:spcAft>
              </a:pPr>
              <a:r>
                <a:rPr lang="en-US" sz="3200" dirty="0">
                  <a:gradFill>
                    <a:gsLst>
                      <a:gs pos="2917">
                        <a:schemeClr val="tx1"/>
                      </a:gs>
                      <a:gs pos="30000">
                        <a:schemeClr val="tx1"/>
                      </a:gs>
                    </a:gsLst>
                    <a:lin ang="5400000" scaled="0"/>
                  </a:gradFill>
                </a:rPr>
                <a:t>Time</a:t>
              </a:r>
            </a:p>
          </p:txBody>
        </p:sp>
        <p:sp>
          <p:nvSpPr>
            <p:cNvPr id="8" name="Freeform: Shape 7">
              <a:extLst>
                <a:ext uri="{FF2B5EF4-FFF2-40B4-BE49-F238E27FC236}">
                  <a16:creationId xmlns:a16="http://schemas.microsoft.com/office/drawing/2014/main" id="{41A451FD-BD86-44D5-8D90-3BF8940DCC56}"/>
                </a:ext>
              </a:extLst>
            </p:cNvPr>
            <p:cNvSpPr/>
            <p:nvPr/>
          </p:nvSpPr>
          <p:spPr bwMode="auto">
            <a:xfrm>
              <a:off x="2018268" y="3418565"/>
              <a:ext cx="4366054" cy="601505"/>
            </a:xfrm>
            <a:custGeom>
              <a:avLst/>
              <a:gdLst>
                <a:gd name="connsiteX0" fmla="*/ 0 w 4366054"/>
                <a:gd name="connsiteY0" fmla="*/ 486170 h 601505"/>
                <a:gd name="connsiteX1" fmla="*/ 140044 w 4366054"/>
                <a:gd name="connsiteY1" fmla="*/ 230797 h 601505"/>
                <a:gd name="connsiteX2" fmla="*/ 370703 w 4366054"/>
                <a:gd name="connsiteY2" fmla="*/ 469694 h 601505"/>
                <a:gd name="connsiteX3" fmla="*/ 477795 w 4366054"/>
                <a:gd name="connsiteY3" fmla="*/ 321413 h 601505"/>
                <a:gd name="connsiteX4" fmla="*/ 700216 w 4366054"/>
                <a:gd name="connsiteY4" fmla="*/ 138 h 601505"/>
                <a:gd name="connsiteX5" fmla="*/ 832022 w 4366054"/>
                <a:gd name="connsiteY5" fmla="*/ 362603 h 601505"/>
                <a:gd name="connsiteX6" fmla="*/ 930876 w 4366054"/>
                <a:gd name="connsiteY6" fmla="*/ 576786 h 601505"/>
                <a:gd name="connsiteX7" fmla="*/ 1087395 w 4366054"/>
                <a:gd name="connsiteY7" fmla="*/ 379078 h 601505"/>
                <a:gd name="connsiteX8" fmla="*/ 1235676 w 4366054"/>
                <a:gd name="connsiteY8" fmla="*/ 123705 h 601505"/>
                <a:gd name="connsiteX9" fmla="*/ 1392195 w 4366054"/>
                <a:gd name="connsiteY9" fmla="*/ 428505 h 601505"/>
                <a:gd name="connsiteX10" fmla="*/ 1491049 w 4366054"/>
                <a:gd name="connsiteY10" fmla="*/ 321413 h 601505"/>
                <a:gd name="connsiteX11" fmla="*/ 1713471 w 4366054"/>
                <a:gd name="connsiteY11" fmla="*/ 601500 h 601505"/>
                <a:gd name="connsiteX12" fmla="*/ 1746422 w 4366054"/>
                <a:gd name="connsiteY12" fmla="*/ 313176 h 601505"/>
                <a:gd name="connsiteX13" fmla="*/ 1869989 w 4366054"/>
                <a:gd name="connsiteY13" fmla="*/ 337889 h 601505"/>
                <a:gd name="connsiteX14" fmla="*/ 1960606 w 4366054"/>
                <a:gd name="connsiteY14" fmla="*/ 247273 h 601505"/>
                <a:gd name="connsiteX15" fmla="*/ 2059460 w 4366054"/>
                <a:gd name="connsiteY15" fmla="*/ 428505 h 601505"/>
                <a:gd name="connsiteX16" fmla="*/ 2199503 w 4366054"/>
                <a:gd name="connsiteY16" fmla="*/ 255511 h 601505"/>
                <a:gd name="connsiteX17" fmla="*/ 2314833 w 4366054"/>
                <a:gd name="connsiteY17" fmla="*/ 379078 h 601505"/>
                <a:gd name="connsiteX18" fmla="*/ 2364260 w 4366054"/>
                <a:gd name="connsiteY18" fmla="*/ 74278 h 601505"/>
                <a:gd name="connsiteX19" fmla="*/ 2438400 w 4366054"/>
                <a:gd name="connsiteY19" fmla="*/ 321413 h 601505"/>
                <a:gd name="connsiteX20" fmla="*/ 2578444 w 4366054"/>
                <a:gd name="connsiteY20" fmla="*/ 494408 h 601505"/>
                <a:gd name="connsiteX21" fmla="*/ 2578444 w 4366054"/>
                <a:gd name="connsiteY21" fmla="*/ 313176 h 601505"/>
                <a:gd name="connsiteX22" fmla="*/ 2660822 w 4366054"/>
                <a:gd name="connsiteY22" fmla="*/ 247273 h 601505"/>
                <a:gd name="connsiteX23" fmla="*/ 2784389 w 4366054"/>
                <a:gd name="connsiteY23" fmla="*/ 461457 h 601505"/>
                <a:gd name="connsiteX24" fmla="*/ 2891481 w 4366054"/>
                <a:gd name="connsiteY24" fmla="*/ 140181 h 601505"/>
                <a:gd name="connsiteX25" fmla="*/ 2924433 w 4366054"/>
                <a:gd name="connsiteY25" fmla="*/ 304938 h 601505"/>
                <a:gd name="connsiteX26" fmla="*/ 3097427 w 4366054"/>
                <a:gd name="connsiteY26" fmla="*/ 230797 h 601505"/>
                <a:gd name="connsiteX27" fmla="*/ 3204519 w 4366054"/>
                <a:gd name="connsiteY27" fmla="*/ 543835 h 601505"/>
                <a:gd name="connsiteX28" fmla="*/ 3278660 w 4366054"/>
                <a:gd name="connsiteY28" fmla="*/ 313176 h 601505"/>
                <a:gd name="connsiteX29" fmla="*/ 3311611 w 4366054"/>
                <a:gd name="connsiteY29" fmla="*/ 131943 h 601505"/>
                <a:gd name="connsiteX30" fmla="*/ 3459892 w 4366054"/>
                <a:gd name="connsiteY30" fmla="*/ 304938 h 601505"/>
                <a:gd name="connsiteX31" fmla="*/ 3501081 w 4366054"/>
                <a:gd name="connsiteY31" fmla="*/ 502646 h 601505"/>
                <a:gd name="connsiteX32" fmla="*/ 3682314 w 4366054"/>
                <a:gd name="connsiteY32" fmla="*/ 255511 h 601505"/>
                <a:gd name="connsiteX33" fmla="*/ 3739979 w 4366054"/>
                <a:gd name="connsiteY33" fmla="*/ 346127 h 601505"/>
                <a:gd name="connsiteX34" fmla="*/ 3797644 w 4366054"/>
                <a:gd name="connsiteY34" fmla="*/ 90754 h 601505"/>
                <a:gd name="connsiteX35" fmla="*/ 3855308 w 4366054"/>
                <a:gd name="connsiteY35" fmla="*/ 321413 h 601505"/>
                <a:gd name="connsiteX36" fmla="*/ 3954162 w 4366054"/>
                <a:gd name="connsiteY36" fmla="*/ 444981 h 601505"/>
                <a:gd name="connsiteX37" fmla="*/ 3954162 w 4366054"/>
                <a:gd name="connsiteY37" fmla="*/ 296700 h 601505"/>
                <a:gd name="connsiteX38" fmla="*/ 4061254 w 4366054"/>
                <a:gd name="connsiteY38" fmla="*/ 247273 h 601505"/>
                <a:gd name="connsiteX39" fmla="*/ 4085968 w 4366054"/>
                <a:gd name="connsiteY39" fmla="*/ 379078 h 601505"/>
                <a:gd name="connsiteX40" fmla="*/ 4217773 w 4366054"/>
                <a:gd name="connsiteY40" fmla="*/ 115467 h 601505"/>
                <a:gd name="connsiteX41" fmla="*/ 4258962 w 4366054"/>
                <a:gd name="connsiteY41" fmla="*/ 329651 h 601505"/>
                <a:gd name="connsiteX42" fmla="*/ 4258962 w 4366054"/>
                <a:gd name="connsiteY42" fmla="*/ 329651 h 601505"/>
                <a:gd name="connsiteX43" fmla="*/ 4366054 w 4366054"/>
                <a:gd name="connsiteY43" fmla="*/ 387316 h 60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366054" h="601505">
                  <a:moveTo>
                    <a:pt x="0" y="486170"/>
                  </a:moveTo>
                  <a:cubicBezTo>
                    <a:pt x="39130" y="359856"/>
                    <a:pt x="78260" y="233543"/>
                    <a:pt x="140044" y="230797"/>
                  </a:cubicBezTo>
                  <a:cubicBezTo>
                    <a:pt x="201828" y="228051"/>
                    <a:pt x="314411" y="454591"/>
                    <a:pt x="370703" y="469694"/>
                  </a:cubicBezTo>
                  <a:cubicBezTo>
                    <a:pt x="426995" y="484797"/>
                    <a:pt x="422876" y="399672"/>
                    <a:pt x="477795" y="321413"/>
                  </a:cubicBezTo>
                  <a:cubicBezTo>
                    <a:pt x="532714" y="243154"/>
                    <a:pt x="641178" y="-6727"/>
                    <a:pt x="700216" y="138"/>
                  </a:cubicBezTo>
                  <a:cubicBezTo>
                    <a:pt x="759254" y="7003"/>
                    <a:pt x="793579" y="266495"/>
                    <a:pt x="832022" y="362603"/>
                  </a:cubicBezTo>
                  <a:cubicBezTo>
                    <a:pt x="870465" y="458711"/>
                    <a:pt x="888314" y="574040"/>
                    <a:pt x="930876" y="576786"/>
                  </a:cubicBezTo>
                  <a:cubicBezTo>
                    <a:pt x="973438" y="579532"/>
                    <a:pt x="1036595" y="454591"/>
                    <a:pt x="1087395" y="379078"/>
                  </a:cubicBezTo>
                  <a:cubicBezTo>
                    <a:pt x="1138195" y="303565"/>
                    <a:pt x="1184876" y="115467"/>
                    <a:pt x="1235676" y="123705"/>
                  </a:cubicBezTo>
                  <a:cubicBezTo>
                    <a:pt x="1286476" y="131943"/>
                    <a:pt x="1349633" y="395554"/>
                    <a:pt x="1392195" y="428505"/>
                  </a:cubicBezTo>
                  <a:cubicBezTo>
                    <a:pt x="1434757" y="461456"/>
                    <a:pt x="1437503" y="292581"/>
                    <a:pt x="1491049" y="321413"/>
                  </a:cubicBezTo>
                  <a:cubicBezTo>
                    <a:pt x="1544595" y="350245"/>
                    <a:pt x="1670909" y="602873"/>
                    <a:pt x="1713471" y="601500"/>
                  </a:cubicBezTo>
                  <a:cubicBezTo>
                    <a:pt x="1756033" y="600127"/>
                    <a:pt x="1720336" y="357111"/>
                    <a:pt x="1746422" y="313176"/>
                  </a:cubicBezTo>
                  <a:cubicBezTo>
                    <a:pt x="1772508" y="269241"/>
                    <a:pt x="1834292" y="348873"/>
                    <a:pt x="1869989" y="337889"/>
                  </a:cubicBezTo>
                  <a:cubicBezTo>
                    <a:pt x="1905686" y="326905"/>
                    <a:pt x="1929028" y="232170"/>
                    <a:pt x="1960606" y="247273"/>
                  </a:cubicBezTo>
                  <a:cubicBezTo>
                    <a:pt x="1992184" y="262376"/>
                    <a:pt x="2019644" y="427132"/>
                    <a:pt x="2059460" y="428505"/>
                  </a:cubicBezTo>
                  <a:cubicBezTo>
                    <a:pt x="2099276" y="429878"/>
                    <a:pt x="2156941" y="263749"/>
                    <a:pt x="2199503" y="255511"/>
                  </a:cubicBezTo>
                  <a:cubicBezTo>
                    <a:pt x="2242065" y="247273"/>
                    <a:pt x="2287374" y="409283"/>
                    <a:pt x="2314833" y="379078"/>
                  </a:cubicBezTo>
                  <a:cubicBezTo>
                    <a:pt x="2342292" y="348873"/>
                    <a:pt x="2343666" y="83889"/>
                    <a:pt x="2364260" y="74278"/>
                  </a:cubicBezTo>
                  <a:cubicBezTo>
                    <a:pt x="2384854" y="64667"/>
                    <a:pt x="2402703" y="251391"/>
                    <a:pt x="2438400" y="321413"/>
                  </a:cubicBezTo>
                  <a:cubicBezTo>
                    <a:pt x="2474097" y="391435"/>
                    <a:pt x="2555103" y="495781"/>
                    <a:pt x="2578444" y="494408"/>
                  </a:cubicBezTo>
                  <a:cubicBezTo>
                    <a:pt x="2601785" y="493035"/>
                    <a:pt x="2564714" y="354365"/>
                    <a:pt x="2578444" y="313176"/>
                  </a:cubicBezTo>
                  <a:cubicBezTo>
                    <a:pt x="2592174" y="271987"/>
                    <a:pt x="2626498" y="222560"/>
                    <a:pt x="2660822" y="247273"/>
                  </a:cubicBezTo>
                  <a:cubicBezTo>
                    <a:pt x="2695146" y="271986"/>
                    <a:pt x="2745946" y="479306"/>
                    <a:pt x="2784389" y="461457"/>
                  </a:cubicBezTo>
                  <a:cubicBezTo>
                    <a:pt x="2822832" y="443608"/>
                    <a:pt x="2868140" y="166267"/>
                    <a:pt x="2891481" y="140181"/>
                  </a:cubicBezTo>
                  <a:cubicBezTo>
                    <a:pt x="2914822" y="114095"/>
                    <a:pt x="2890109" y="289835"/>
                    <a:pt x="2924433" y="304938"/>
                  </a:cubicBezTo>
                  <a:cubicBezTo>
                    <a:pt x="2958757" y="320041"/>
                    <a:pt x="3050746" y="190981"/>
                    <a:pt x="3097427" y="230797"/>
                  </a:cubicBezTo>
                  <a:cubicBezTo>
                    <a:pt x="3144108" y="270613"/>
                    <a:pt x="3174314" y="530105"/>
                    <a:pt x="3204519" y="543835"/>
                  </a:cubicBezTo>
                  <a:cubicBezTo>
                    <a:pt x="3234724" y="557565"/>
                    <a:pt x="3260811" y="381825"/>
                    <a:pt x="3278660" y="313176"/>
                  </a:cubicBezTo>
                  <a:cubicBezTo>
                    <a:pt x="3296509" y="244527"/>
                    <a:pt x="3281406" y="133316"/>
                    <a:pt x="3311611" y="131943"/>
                  </a:cubicBezTo>
                  <a:cubicBezTo>
                    <a:pt x="3341816" y="130570"/>
                    <a:pt x="3428314" y="243154"/>
                    <a:pt x="3459892" y="304938"/>
                  </a:cubicBezTo>
                  <a:cubicBezTo>
                    <a:pt x="3491470" y="366722"/>
                    <a:pt x="3464011" y="510884"/>
                    <a:pt x="3501081" y="502646"/>
                  </a:cubicBezTo>
                  <a:cubicBezTo>
                    <a:pt x="3538151" y="494408"/>
                    <a:pt x="3642498" y="281597"/>
                    <a:pt x="3682314" y="255511"/>
                  </a:cubicBezTo>
                  <a:cubicBezTo>
                    <a:pt x="3722130" y="229425"/>
                    <a:pt x="3720757" y="373586"/>
                    <a:pt x="3739979" y="346127"/>
                  </a:cubicBezTo>
                  <a:cubicBezTo>
                    <a:pt x="3759201" y="318668"/>
                    <a:pt x="3778423" y="94873"/>
                    <a:pt x="3797644" y="90754"/>
                  </a:cubicBezTo>
                  <a:cubicBezTo>
                    <a:pt x="3816865" y="86635"/>
                    <a:pt x="3829222" y="262375"/>
                    <a:pt x="3855308" y="321413"/>
                  </a:cubicBezTo>
                  <a:cubicBezTo>
                    <a:pt x="3881394" y="380451"/>
                    <a:pt x="3937686" y="449100"/>
                    <a:pt x="3954162" y="444981"/>
                  </a:cubicBezTo>
                  <a:cubicBezTo>
                    <a:pt x="3970638" y="440862"/>
                    <a:pt x="3936313" y="329651"/>
                    <a:pt x="3954162" y="296700"/>
                  </a:cubicBezTo>
                  <a:cubicBezTo>
                    <a:pt x="3972011" y="263749"/>
                    <a:pt x="4039287" y="233543"/>
                    <a:pt x="4061254" y="247273"/>
                  </a:cubicBezTo>
                  <a:cubicBezTo>
                    <a:pt x="4083221" y="261003"/>
                    <a:pt x="4059882" y="401046"/>
                    <a:pt x="4085968" y="379078"/>
                  </a:cubicBezTo>
                  <a:cubicBezTo>
                    <a:pt x="4112054" y="357110"/>
                    <a:pt x="4188941" y="123705"/>
                    <a:pt x="4217773" y="115467"/>
                  </a:cubicBezTo>
                  <a:cubicBezTo>
                    <a:pt x="4246605" y="107229"/>
                    <a:pt x="4258962" y="329651"/>
                    <a:pt x="4258962" y="329651"/>
                  </a:cubicBezTo>
                  <a:lnTo>
                    <a:pt x="4258962" y="329651"/>
                  </a:lnTo>
                  <a:lnTo>
                    <a:pt x="4366054" y="387316"/>
                  </a:lnTo>
                </a:path>
              </a:pathLst>
            </a:cu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cxnSp>
          <p:nvCxnSpPr>
            <p:cNvPr id="11" name="Straight Connector 10">
              <a:extLst>
                <a:ext uri="{FF2B5EF4-FFF2-40B4-BE49-F238E27FC236}">
                  <a16:creationId xmlns:a16="http://schemas.microsoft.com/office/drawing/2014/main" id="{4083B237-1494-4CCF-AB5A-318E869BB641}"/>
                </a:ext>
              </a:extLst>
            </p:cNvPr>
            <p:cNvCxnSpPr>
              <a:cxnSpLocks/>
            </p:cNvCxnSpPr>
            <p:nvPr/>
          </p:nvCxnSpPr>
          <p:spPr>
            <a:xfrm>
              <a:off x="6384322" y="1951514"/>
              <a:ext cx="0" cy="3782021"/>
            </a:xfrm>
            <a:prstGeom prst="line">
              <a:avLst/>
            </a:prstGeom>
            <a:ln w="38100" cap="flat" cmpd="sng" algn="ctr">
              <a:solidFill>
                <a:srgbClr val="FFB9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8" name="Freeform: Shape 17">
            <a:extLst>
              <a:ext uri="{FF2B5EF4-FFF2-40B4-BE49-F238E27FC236}">
                <a16:creationId xmlns:a16="http://schemas.microsoft.com/office/drawing/2014/main" id="{D1D42066-302E-4B12-8523-22E974136B25}"/>
              </a:ext>
            </a:extLst>
          </p:cNvPr>
          <p:cNvSpPr/>
          <p:nvPr/>
        </p:nvSpPr>
        <p:spPr bwMode="auto">
          <a:xfrm>
            <a:off x="6055243" y="2345753"/>
            <a:ext cx="1828800" cy="544240"/>
          </a:xfrm>
          <a:custGeom>
            <a:avLst/>
            <a:gdLst>
              <a:gd name="connsiteX0" fmla="*/ 0 w 2802421"/>
              <a:gd name="connsiteY0" fmla="*/ 544240 h 544240"/>
              <a:gd name="connsiteX1" fmla="*/ 90616 w 2802421"/>
              <a:gd name="connsiteY1" fmla="*/ 379483 h 544240"/>
              <a:gd name="connsiteX2" fmla="*/ 205946 w 2802421"/>
              <a:gd name="connsiteY2" fmla="*/ 395959 h 544240"/>
              <a:gd name="connsiteX3" fmla="*/ 247135 w 2802421"/>
              <a:gd name="connsiteY3" fmla="*/ 173537 h 544240"/>
              <a:gd name="connsiteX4" fmla="*/ 370702 w 2802421"/>
              <a:gd name="connsiteY4" fmla="*/ 387721 h 544240"/>
              <a:gd name="connsiteX5" fmla="*/ 444843 w 2802421"/>
              <a:gd name="connsiteY5" fmla="*/ 49970 h 544240"/>
              <a:gd name="connsiteX6" fmla="*/ 510746 w 2802421"/>
              <a:gd name="connsiteY6" fmla="*/ 437148 h 544240"/>
              <a:gd name="connsiteX7" fmla="*/ 593124 w 2802421"/>
              <a:gd name="connsiteY7" fmla="*/ 280629 h 544240"/>
              <a:gd name="connsiteX8" fmla="*/ 650789 w 2802421"/>
              <a:gd name="connsiteY8" fmla="*/ 74683 h 544240"/>
              <a:gd name="connsiteX9" fmla="*/ 741405 w 2802421"/>
              <a:gd name="connsiteY9" fmla="*/ 214726 h 544240"/>
              <a:gd name="connsiteX10" fmla="*/ 823783 w 2802421"/>
              <a:gd name="connsiteY10" fmla="*/ 58207 h 544240"/>
              <a:gd name="connsiteX11" fmla="*/ 930875 w 2802421"/>
              <a:gd name="connsiteY11" fmla="*/ 247678 h 544240"/>
              <a:gd name="connsiteX12" fmla="*/ 1046205 w 2802421"/>
              <a:gd name="connsiteY12" fmla="*/ 115872 h 544240"/>
              <a:gd name="connsiteX13" fmla="*/ 1153297 w 2802421"/>
              <a:gd name="connsiteY13" fmla="*/ 297105 h 544240"/>
              <a:gd name="connsiteX14" fmla="*/ 1309816 w 2802421"/>
              <a:gd name="connsiteY14" fmla="*/ 82921 h 544240"/>
              <a:gd name="connsiteX15" fmla="*/ 1441621 w 2802421"/>
              <a:gd name="connsiteY15" fmla="*/ 428910 h 544240"/>
              <a:gd name="connsiteX16" fmla="*/ 1540475 w 2802421"/>
              <a:gd name="connsiteY16" fmla="*/ 247678 h 544240"/>
              <a:gd name="connsiteX17" fmla="*/ 1565189 w 2802421"/>
              <a:gd name="connsiteY17" fmla="*/ 49970 h 544240"/>
              <a:gd name="connsiteX18" fmla="*/ 1762897 w 2802421"/>
              <a:gd name="connsiteY18" fmla="*/ 49970 h 544240"/>
              <a:gd name="connsiteX19" fmla="*/ 1837037 w 2802421"/>
              <a:gd name="connsiteY19" fmla="*/ 297105 h 544240"/>
              <a:gd name="connsiteX20" fmla="*/ 1952367 w 2802421"/>
              <a:gd name="connsiteY20" fmla="*/ 132348 h 544240"/>
              <a:gd name="connsiteX21" fmla="*/ 1977081 w 2802421"/>
              <a:gd name="connsiteY21" fmla="*/ 445386 h 544240"/>
              <a:gd name="connsiteX22" fmla="*/ 2075935 w 2802421"/>
              <a:gd name="connsiteY22" fmla="*/ 264153 h 544240"/>
              <a:gd name="connsiteX23" fmla="*/ 2141837 w 2802421"/>
              <a:gd name="connsiteY23" fmla="*/ 543 h 544240"/>
              <a:gd name="connsiteX24" fmla="*/ 2347783 w 2802421"/>
              <a:gd name="connsiteY24" fmla="*/ 338294 h 544240"/>
              <a:gd name="connsiteX25" fmla="*/ 2454875 w 2802421"/>
              <a:gd name="connsiteY25" fmla="*/ 132348 h 544240"/>
              <a:gd name="connsiteX26" fmla="*/ 2512540 w 2802421"/>
              <a:gd name="connsiteY26" fmla="*/ 437148 h 544240"/>
              <a:gd name="connsiteX27" fmla="*/ 2726724 w 2802421"/>
              <a:gd name="connsiteY27" fmla="*/ 157061 h 544240"/>
              <a:gd name="connsiteX28" fmla="*/ 2792627 w 2802421"/>
              <a:gd name="connsiteY28" fmla="*/ 280629 h 544240"/>
              <a:gd name="connsiteX29" fmla="*/ 2800864 w 2802421"/>
              <a:gd name="connsiteY29" fmla="*/ 231202 h 54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02421" h="544240">
                <a:moveTo>
                  <a:pt x="0" y="544240"/>
                </a:moveTo>
                <a:cubicBezTo>
                  <a:pt x="28146" y="474218"/>
                  <a:pt x="56292" y="404196"/>
                  <a:pt x="90616" y="379483"/>
                </a:cubicBezTo>
                <a:cubicBezTo>
                  <a:pt x="124940" y="354770"/>
                  <a:pt x="179860" y="430283"/>
                  <a:pt x="205946" y="395959"/>
                </a:cubicBezTo>
                <a:cubicBezTo>
                  <a:pt x="232032" y="361635"/>
                  <a:pt x="219676" y="174910"/>
                  <a:pt x="247135" y="173537"/>
                </a:cubicBezTo>
                <a:cubicBezTo>
                  <a:pt x="274594" y="172164"/>
                  <a:pt x="337751" y="408315"/>
                  <a:pt x="370702" y="387721"/>
                </a:cubicBezTo>
                <a:cubicBezTo>
                  <a:pt x="403653" y="367127"/>
                  <a:pt x="421502" y="41732"/>
                  <a:pt x="444843" y="49970"/>
                </a:cubicBezTo>
                <a:cubicBezTo>
                  <a:pt x="468184" y="58208"/>
                  <a:pt x="486032" y="398705"/>
                  <a:pt x="510746" y="437148"/>
                </a:cubicBezTo>
                <a:cubicBezTo>
                  <a:pt x="535460" y="475591"/>
                  <a:pt x="569783" y="341040"/>
                  <a:pt x="593124" y="280629"/>
                </a:cubicBezTo>
                <a:cubicBezTo>
                  <a:pt x="616465" y="220218"/>
                  <a:pt x="626076" y="85667"/>
                  <a:pt x="650789" y="74683"/>
                </a:cubicBezTo>
                <a:cubicBezTo>
                  <a:pt x="675502" y="63699"/>
                  <a:pt x="712573" y="217472"/>
                  <a:pt x="741405" y="214726"/>
                </a:cubicBezTo>
                <a:cubicBezTo>
                  <a:pt x="770237" y="211980"/>
                  <a:pt x="792205" y="52715"/>
                  <a:pt x="823783" y="58207"/>
                </a:cubicBezTo>
                <a:cubicBezTo>
                  <a:pt x="855361" y="63699"/>
                  <a:pt x="893805" y="238067"/>
                  <a:pt x="930875" y="247678"/>
                </a:cubicBezTo>
                <a:cubicBezTo>
                  <a:pt x="967945" y="257289"/>
                  <a:pt x="1009135" y="107634"/>
                  <a:pt x="1046205" y="115872"/>
                </a:cubicBezTo>
                <a:cubicBezTo>
                  <a:pt x="1083275" y="124110"/>
                  <a:pt x="1109362" y="302597"/>
                  <a:pt x="1153297" y="297105"/>
                </a:cubicBezTo>
                <a:cubicBezTo>
                  <a:pt x="1197232" y="291613"/>
                  <a:pt x="1261762" y="60954"/>
                  <a:pt x="1309816" y="82921"/>
                </a:cubicBezTo>
                <a:cubicBezTo>
                  <a:pt x="1357870" y="104888"/>
                  <a:pt x="1403178" y="401451"/>
                  <a:pt x="1441621" y="428910"/>
                </a:cubicBezTo>
                <a:cubicBezTo>
                  <a:pt x="1480064" y="456369"/>
                  <a:pt x="1519880" y="310835"/>
                  <a:pt x="1540475" y="247678"/>
                </a:cubicBezTo>
                <a:cubicBezTo>
                  <a:pt x="1561070" y="184521"/>
                  <a:pt x="1528119" y="82921"/>
                  <a:pt x="1565189" y="49970"/>
                </a:cubicBezTo>
                <a:cubicBezTo>
                  <a:pt x="1602259" y="17019"/>
                  <a:pt x="1717589" y="8781"/>
                  <a:pt x="1762897" y="49970"/>
                </a:cubicBezTo>
                <a:cubicBezTo>
                  <a:pt x="1808205" y="91159"/>
                  <a:pt x="1805459" y="283375"/>
                  <a:pt x="1837037" y="297105"/>
                </a:cubicBezTo>
                <a:cubicBezTo>
                  <a:pt x="1868615" y="310835"/>
                  <a:pt x="1929026" y="107635"/>
                  <a:pt x="1952367" y="132348"/>
                </a:cubicBezTo>
                <a:cubicBezTo>
                  <a:pt x="1975708" y="157061"/>
                  <a:pt x="1956486" y="423419"/>
                  <a:pt x="1977081" y="445386"/>
                </a:cubicBezTo>
                <a:cubicBezTo>
                  <a:pt x="1997676" y="467353"/>
                  <a:pt x="2048476" y="338293"/>
                  <a:pt x="2075935" y="264153"/>
                </a:cubicBezTo>
                <a:cubicBezTo>
                  <a:pt x="2103394" y="190012"/>
                  <a:pt x="2096529" y="-11814"/>
                  <a:pt x="2141837" y="543"/>
                </a:cubicBezTo>
                <a:cubicBezTo>
                  <a:pt x="2187145" y="12900"/>
                  <a:pt x="2295610" y="316327"/>
                  <a:pt x="2347783" y="338294"/>
                </a:cubicBezTo>
                <a:cubicBezTo>
                  <a:pt x="2399956" y="360261"/>
                  <a:pt x="2427416" y="115872"/>
                  <a:pt x="2454875" y="132348"/>
                </a:cubicBezTo>
                <a:cubicBezTo>
                  <a:pt x="2482334" y="148824"/>
                  <a:pt x="2467232" y="433029"/>
                  <a:pt x="2512540" y="437148"/>
                </a:cubicBezTo>
                <a:cubicBezTo>
                  <a:pt x="2557848" y="441267"/>
                  <a:pt x="2680043" y="183147"/>
                  <a:pt x="2726724" y="157061"/>
                </a:cubicBezTo>
                <a:cubicBezTo>
                  <a:pt x="2773405" y="130975"/>
                  <a:pt x="2780270" y="268272"/>
                  <a:pt x="2792627" y="280629"/>
                </a:cubicBezTo>
                <a:cubicBezTo>
                  <a:pt x="2804984" y="292986"/>
                  <a:pt x="2802924" y="262094"/>
                  <a:pt x="2800864" y="231202"/>
                </a:cubicBezTo>
              </a:path>
            </a:pathLst>
          </a:custGeom>
          <a:ln w="38100">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sz="3200"/>
          </a:p>
        </p:txBody>
      </p:sp>
      <p:sp>
        <p:nvSpPr>
          <p:cNvPr id="13" name="Freeform: Shape 12">
            <a:extLst>
              <a:ext uri="{FF2B5EF4-FFF2-40B4-BE49-F238E27FC236}">
                <a16:creationId xmlns:a16="http://schemas.microsoft.com/office/drawing/2014/main" id="{504F45B6-F974-4BAE-90C3-F0C4AF3E505F}"/>
              </a:ext>
            </a:extLst>
          </p:cNvPr>
          <p:cNvSpPr/>
          <p:nvPr/>
        </p:nvSpPr>
        <p:spPr bwMode="auto">
          <a:xfrm>
            <a:off x="7884042" y="3798207"/>
            <a:ext cx="914400" cy="544240"/>
          </a:xfrm>
          <a:custGeom>
            <a:avLst/>
            <a:gdLst>
              <a:gd name="connsiteX0" fmla="*/ 0 w 2802421"/>
              <a:gd name="connsiteY0" fmla="*/ 544240 h 544240"/>
              <a:gd name="connsiteX1" fmla="*/ 90616 w 2802421"/>
              <a:gd name="connsiteY1" fmla="*/ 379483 h 544240"/>
              <a:gd name="connsiteX2" fmla="*/ 205946 w 2802421"/>
              <a:gd name="connsiteY2" fmla="*/ 395959 h 544240"/>
              <a:gd name="connsiteX3" fmla="*/ 247135 w 2802421"/>
              <a:gd name="connsiteY3" fmla="*/ 173537 h 544240"/>
              <a:gd name="connsiteX4" fmla="*/ 370702 w 2802421"/>
              <a:gd name="connsiteY4" fmla="*/ 387721 h 544240"/>
              <a:gd name="connsiteX5" fmla="*/ 444843 w 2802421"/>
              <a:gd name="connsiteY5" fmla="*/ 49970 h 544240"/>
              <a:gd name="connsiteX6" fmla="*/ 510746 w 2802421"/>
              <a:gd name="connsiteY6" fmla="*/ 437148 h 544240"/>
              <a:gd name="connsiteX7" fmla="*/ 593124 w 2802421"/>
              <a:gd name="connsiteY7" fmla="*/ 280629 h 544240"/>
              <a:gd name="connsiteX8" fmla="*/ 650789 w 2802421"/>
              <a:gd name="connsiteY8" fmla="*/ 74683 h 544240"/>
              <a:gd name="connsiteX9" fmla="*/ 741405 w 2802421"/>
              <a:gd name="connsiteY9" fmla="*/ 214726 h 544240"/>
              <a:gd name="connsiteX10" fmla="*/ 823783 w 2802421"/>
              <a:gd name="connsiteY10" fmla="*/ 58207 h 544240"/>
              <a:gd name="connsiteX11" fmla="*/ 930875 w 2802421"/>
              <a:gd name="connsiteY11" fmla="*/ 247678 h 544240"/>
              <a:gd name="connsiteX12" fmla="*/ 1046205 w 2802421"/>
              <a:gd name="connsiteY12" fmla="*/ 115872 h 544240"/>
              <a:gd name="connsiteX13" fmla="*/ 1153297 w 2802421"/>
              <a:gd name="connsiteY13" fmla="*/ 297105 h 544240"/>
              <a:gd name="connsiteX14" fmla="*/ 1309816 w 2802421"/>
              <a:gd name="connsiteY14" fmla="*/ 82921 h 544240"/>
              <a:gd name="connsiteX15" fmla="*/ 1441621 w 2802421"/>
              <a:gd name="connsiteY15" fmla="*/ 428910 h 544240"/>
              <a:gd name="connsiteX16" fmla="*/ 1540475 w 2802421"/>
              <a:gd name="connsiteY16" fmla="*/ 247678 h 544240"/>
              <a:gd name="connsiteX17" fmla="*/ 1565189 w 2802421"/>
              <a:gd name="connsiteY17" fmla="*/ 49970 h 544240"/>
              <a:gd name="connsiteX18" fmla="*/ 1762897 w 2802421"/>
              <a:gd name="connsiteY18" fmla="*/ 49970 h 544240"/>
              <a:gd name="connsiteX19" fmla="*/ 1837037 w 2802421"/>
              <a:gd name="connsiteY19" fmla="*/ 297105 h 544240"/>
              <a:gd name="connsiteX20" fmla="*/ 1952367 w 2802421"/>
              <a:gd name="connsiteY20" fmla="*/ 132348 h 544240"/>
              <a:gd name="connsiteX21" fmla="*/ 1977081 w 2802421"/>
              <a:gd name="connsiteY21" fmla="*/ 445386 h 544240"/>
              <a:gd name="connsiteX22" fmla="*/ 2075935 w 2802421"/>
              <a:gd name="connsiteY22" fmla="*/ 264153 h 544240"/>
              <a:gd name="connsiteX23" fmla="*/ 2141837 w 2802421"/>
              <a:gd name="connsiteY23" fmla="*/ 543 h 544240"/>
              <a:gd name="connsiteX24" fmla="*/ 2347783 w 2802421"/>
              <a:gd name="connsiteY24" fmla="*/ 338294 h 544240"/>
              <a:gd name="connsiteX25" fmla="*/ 2454875 w 2802421"/>
              <a:gd name="connsiteY25" fmla="*/ 132348 h 544240"/>
              <a:gd name="connsiteX26" fmla="*/ 2512540 w 2802421"/>
              <a:gd name="connsiteY26" fmla="*/ 437148 h 544240"/>
              <a:gd name="connsiteX27" fmla="*/ 2726724 w 2802421"/>
              <a:gd name="connsiteY27" fmla="*/ 157061 h 544240"/>
              <a:gd name="connsiteX28" fmla="*/ 2792627 w 2802421"/>
              <a:gd name="connsiteY28" fmla="*/ 280629 h 544240"/>
              <a:gd name="connsiteX29" fmla="*/ 2800864 w 2802421"/>
              <a:gd name="connsiteY29" fmla="*/ 231202 h 54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02421" h="544240">
                <a:moveTo>
                  <a:pt x="0" y="544240"/>
                </a:moveTo>
                <a:cubicBezTo>
                  <a:pt x="28146" y="474218"/>
                  <a:pt x="56292" y="404196"/>
                  <a:pt x="90616" y="379483"/>
                </a:cubicBezTo>
                <a:cubicBezTo>
                  <a:pt x="124940" y="354770"/>
                  <a:pt x="179860" y="430283"/>
                  <a:pt x="205946" y="395959"/>
                </a:cubicBezTo>
                <a:cubicBezTo>
                  <a:pt x="232032" y="361635"/>
                  <a:pt x="219676" y="174910"/>
                  <a:pt x="247135" y="173537"/>
                </a:cubicBezTo>
                <a:cubicBezTo>
                  <a:pt x="274594" y="172164"/>
                  <a:pt x="337751" y="408315"/>
                  <a:pt x="370702" y="387721"/>
                </a:cubicBezTo>
                <a:cubicBezTo>
                  <a:pt x="403653" y="367127"/>
                  <a:pt x="421502" y="41732"/>
                  <a:pt x="444843" y="49970"/>
                </a:cubicBezTo>
                <a:cubicBezTo>
                  <a:pt x="468184" y="58208"/>
                  <a:pt x="486032" y="398705"/>
                  <a:pt x="510746" y="437148"/>
                </a:cubicBezTo>
                <a:cubicBezTo>
                  <a:pt x="535460" y="475591"/>
                  <a:pt x="569783" y="341040"/>
                  <a:pt x="593124" y="280629"/>
                </a:cubicBezTo>
                <a:cubicBezTo>
                  <a:pt x="616465" y="220218"/>
                  <a:pt x="626076" y="85667"/>
                  <a:pt x="650789" y="74683"/>
                </a:cubicBezTo>
                <a:cubicBezTo>
                  <a:pt x="675502" y="63699"/>
                  <a:pt x="712573" y="217472"/>
                  <a:pt x="741405" y="214726"/>
                </a:cubicBezTo>
                <a:cubicBezTo>
                  <a:pt x="770237" y="211980"/>
                  <a:pt x="792205" y="52715"/>
                  <a:pt x="823783" y="58207"/>
                </a:cubicBezTo>
                <a:cubicBezTo>
                  <a:pt x="855361" y="63699"/>
                  <a:pt x="893805" y="238067"/>
                  <a:pt x="930875" y="247678"/>
                </a:cubicBezTo>
                <a:cubicBezTo>
                  <a:pt x="967945" y="257289"/>
                  <a:pt x="1009135" y="107634"/>
                  <a:pt x="1046205" y="115872"/>
                </a:cubicBezTo>
                <a:cubicBezTo>
                  <a:pt x="1083275" y="124110"/>
                  <a:pt x="1109362" y="302597"/>
                  <a:pt x="1153297" y="297105"/>
                </a:cubicBezTo>
                <a:cubicBezTo>
                  <a:pt x="1197232" y="291613"/>
                  <a:pt x="1261762" y="60954"/>
                  <a:pt x="1309816" y="82921"/>
                </a:cubicBezTo>
                <a:cubicBezTo>
                  <a:pt x="1357870" y="104888"/>
                  <a:pt x="1403178" y="401451"/>
                  <a:pt x="1441621" y="428910"/>
                </a:cubicBezTo>
                <a:cubicBezTo>
                  <a:pt x="1480064" y="456369"/>
                  <a:pt x="1519880" y="310835"/>
                  <a:pt x="1540475" y="247678"/>
                </a:cubicBezTo>
                <a:cubicBezTo>
                  <a:pt x="1561070" y="184521"/>
                  <a:pt x="1528119" y="82921"/>
                  <a:pt x="1565189" y="49970"/>
                </a:cubicBezTo>
                <a:cubicBezTo>
                  <a:pt x="1602259" y="17019"/>
                  <a:pt x="1717589" y="8781"/>
                  <a:pt x="1762897" y="49970"/>
                </a:cubicBezTo>
                <a:cubicBezTo>
                  <a:pt x="1808205" y="91159"/>
                  <a:pt x="1805459" y="283375"/>
                  <a:pt x="1837037" y="297105"/>
                </a:cubicBezTo>
                <a:cubicBezTo>
                  <a:pt x="1868615" y="310835"/>
                  <a:pt x="1929026" y="107635"/>
                  <a:pt x="1952367" y="132348"/>
                </a:cubicBezTo>
                <a:cubicBezTo>
                  <a:pt x="1975708" y="157061"/>
                  <a:pt x="1956486" y="423419"/>
                  <a:pt x="1977081" y="445386"/>
                </a:cubicBezTo>
                <a:cubicBezTo>
                  <a:pt x="1997676" y="467353"/>
                  <a:pt x="2048476" y="338293"/>
                  <a:pt x="2075935" y="264153"/>
                </a:cubicBezTo>
                <a:cubicBezTo>
                  <a:pt x="2103394" y="190012"/>
                  <a:pt x="2096529" y="-11814"/>
                  <a:pt x="2141837" y="543"/>
                </a:cubicBezTo>
                <a:cubicBezTo>
                  <a:pt x="2187145" y="12900"/>
                  <a:pt x="2295610" y="316327"/>
                  <a:pt x="2347783" y="338294"/>
                </a:cubicBezTo>
                <a:cubicBezTo>
                  <a:pt x="2399956" y="360261"/>
                  <a:pt x="2427416" y="115872"/>
                  <a:pt x="2454875" y="132348"/>
                </a:cubicBezTo>
                <a:cubicBezTo>
                  <a:pt x="2482334" y="148824"/>
                  <a:pt x="2467232" y="433029"/>
                  <a:pt x="2512540" y="437148"/>
                </a:cubicBezTo>
                <a:cubicBezTo>
                  <a:pt x="2557848" y="441267"/>
                  <a:pt x="2680043" y="183147"/>
                  <a:pt x="2726724" y="157061"/>
                </a:cubicBezTo>
                <a:cubicBezTo>
                  <a:pt x="2773405" y="130975"/>
                  <a:pt x="2780270" y="268272"/>
                  <a:pt x="2792627" y="280629"/>
                </a:cubicBezTo>
                <a:cubicBezTo>
                  <a:pt x="2804984" y="292986"/>
                  <a:pt x="2802924" y="262094"/>
                  <a:pt x="2800864" y="231202"/>
                </a:cubicBezTo>
              </a:path>
            </a:pathLst>
          </a:custGeom>
          <a:ln w="38100">
            <a:solidFill>
              <a:srgbClr val="7030A0"/>
            </a:solidFill>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sz="3200" dirty="0"/>
          </a:p>
        </p:txBody>
      </p:sp>
      <p:cxnSp>
        <p:nvCxnSpPr>
          <p:cNvPr id="16" name="Straight Connector 15">
            <a:extLst>
              <a:ext uri="{FF2B5EF4-FFF2-40B4-BE49-F238E27FC236}">
                <a16:creationId xmlns:a16="http://schemas.microsoft.com/office/drawing/2014/main" id="{58A25DFD-FBDB-45C5-9D70-DCCAB92AF6D3}"/>
              </a:ext>
            </a:extLst>
          </p:cNvPr>
          <p:cNvCxnSpPr>
            <a:cxnSpLocks/>
          </p:cNvCxnSpPr>
          <p:nvPr/>
        </p:nvCxnSpPr>
        <p:spPr>
          <a:xfrm>
            <a:off x="7884043" y="2345753"/>
            <a:ext cx="0" cy="3782021"/>
          </a:xfrm>
          <a:prstGeom prst="line">
            <a:avLst/>
          </a:prstGeom>
          <a:ln w="38100" cap="flat" cmpd="sng" algn="ctr">
            <a:solidFill>
              <a:srgbClr val="FFB9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9" name="Graphic 8" descr="Smiling Face with No Fill">
            <a:extLst>
              <a:ext uri="{FF2B5EF4-FFF2-40B4-BE49-F238E27FC236}">
                <a16:creationId xmlns:a16="http://schemas.microsoft.com/office/drawing/2014/main" id="{03BFBFC2-E12F-40D2-9C9F-97869E0896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44000" y="2743200"/>
            <a:ext cx="1828800" cy="1828800"/>
          </a:xfrm>
          <a:prstGeom prst="rect">
            <a:avLst/>
          </a:prstGeom>
        </p:spPr>
      </p:pic>
      <p:sp>
        <p:nvSpPr>
          <p:cNvPr id="19" name="TextBox 18">
            <a:extLst>
              <a:ext uri="{FF2B5EF4-FFF2-40B4-BE49-F238E27FC236}">
                <a16:creationId xmlns:a16="http://schemas.microsoft.com/office/drawing/2014/main" id="{0D624CCE-2818-456A-B1FC-A362C3F06164}"/>
              </a:ext>
            </a:extLst>
          </p:cNvPr>
          <p:cNvSpPr txBox="1"/>
          <p:nvPr/>
        </p:nvSpPr>
        <p:spPr>
          <a:xfrm>
            <a:off x="735773" y="2769849"/>
            <a:ext cx="812530" cy="3004647"/>
          </a:xfrm>
          <a:prstGeom prst="rect">
            <a:avLst/>
          </a:prstGeom>
          <a:noFill/>
        </p:spPr>
        <p:txBody>
          <a:bodyPr vert="vert270" wrap="square" lIns="182880" tIns="146304" rIns="182880" bIns="146304" rtlCol="0">
            <a:spAutoFit/>
          </a:bodyPr>
          <a:lstStyle/>
          <a:p>
            <a:pPr>
              <a:lnSpc>
                <a:spcPct val="90000"/>
              </a:lnSpc>
              <a:spcAft>
                <a:spcPts val="600"/>
              </a:spcAft>
            </a:pPr>
            <a:r>
              <a:rPr lang="en-US" sz="2800" dirty="0">
                <a:gradFill>
                  <a:gsLst>
                    <a:gs pos="2917">
                      <a:schemeClr val="tx1"/>
                    </a:gs>
                    <a:gs pos="30000">
                      <a:schemeClr val="tx1"/>
                    </a:gs>
                  </a:gsLst>
                  <a:lin ang="5400000" scaled="0"/>
                </a:gradFill>
              </a:rPr>
              <a:t>Actual CPU </a:t>
            </a:r>
            <a:r>
              <a:rPr lang="en-US" sz="3200" dirty="0">
                <a:gradFill>
                  <a:gsLst>
                    <a:gs pos="2917">
                      <a:schemeClr val="tx1"/>
                    </a:gs>
                    <a:gs pos="30000">
                      <a:schemeClr val="tx1"/>
                    </a:gs>
                  </a:gsLst>
                  <a:lin ang="5400000" scaled="0"/>
                </a:gradFill>
              </a:rPr>
              <a:t>Cost</a:t>
            </a:r>
          </a:p>
        </p:txBody>
      </p:sp>
    </p:spTree>
    <p:extLst>
      <p:ext uri="{BB962C8B-B14F-4D97-AF65-F5344CB8AC3E}">
        <p14:creationId xmlns:p14="http://schemas.microsoft.com/office/powerpoint/2010/main" val="134313537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80679C-0C78-4CCA-834E-FA0600AD53B7}"/>
              </a:ext>
            </a:extLst>
          </p:cNvPr>
          <p:cNvSpPr>
            <a:spLocks noGrp="1"/>
          </p:cNvSpPr>
          <p:nvPr>
            <p:ph type="body" sz="quarter" idx="10"/>
          </p:nvPr>
        </p:nvSpPr>
        <p:spPr>
          <a:xfrm>
            <a:off x="274638" y="1212850"/>
            <a:ext cx="11887200" cy="5219891"/>
          </a:xfrm>
        </p:spPr>
        <p:txBody>
          <a:bodyPr/>
          <a:lstStyle/>
          <a:p>
            <a:r>
              <a:rPr lang="en-US" dirty="0"/>
              <a:t>Store previously-executed plans</a:t>
            </a:r>
          </a:p>
          <a:p>
            <a:pPr lvl="1"/>
            <a:r>
              <a:rPr lang="en-US" dirty="0"/>
              <a:t>such as SQL Query Store in Microsoft SQL Server</a:t>
            </a:r>
          </a:p>
          <a:p>
            <a:r>
              <a:rPr lang="en-US" dirty="0"/>
              <a:t>When regression happens, revert to an old cheaper plan</a:t>
            </a:r>
          </a:p>
          <a:p>
            <a:r>
              <a:rPr lang="en-US" dirty="0"/>
              <a:t>Assume the execution statistics is still reliable</a:t>
            </a:r>
          </a:p>
          <a:p>
            <a:pPr lvl="1"/>
            <a:r>
              <a:rPr lang="en-US" dirty="0"/>
              <a:t>such as when the data hasn’t changed much </a:t>
            </a:r>
          </a:p>
          <a:p>
            <a:r>
              <a:rPr lang="en-US" dirty="0"/>
              <a:t>Low risk: no more regression</a:t>
            </a:r>
          </a:p>
          <a:p>
            <a:r>
              <a:rPr lang="en-US" dirty="0"/>
              <a:t>Supported in commercial databases</a:t>
            </a:r>
          </a:p>
          <a:p>
            <a:pPr lvl="1"/>
            <a:r>
              <a:rPr lang="en-US" dirty="0"/>
              <a:t>e.g., SQL Server 2017, Azure DB, Oracle database 12c</a:t>
            </a:r>
          </a:p>
        </p:txBody>
      </p:sp>
      <p:sp>
        <p:nvSpPr>
          <p:cNvPr id="3" name="Title 2">
            <a:extLst>
              <a:ext uri="{FF2B5EF4-FFF2-40B4-BE49-F238E27FC236}">
                <a16:creationId xmlns:a16="http://schemas.microsoft.com/office/drawing/2014/main" id="{D001CEA2-ADC6-4BE0-884C-CC4DACCFD76B}"/>
              </a:ext>
            </a:extLst>
          </p:cNvPr>
          <p:cNvSpPr>
            <a:spLocks noGrp="1"/>
          </p:cNvSpPr>
          <p:nvPr>
            <p:ph type="title"/>
          </p:nvPr>
        </p:nvSpPr>
        <p:spPr/>
        <p:txBody>
          <a:bodyPr/>
          <a:lstStyle/>
          <a:p>
            <a:r>
              <a:rPr lang="en-US" dirty="0"/>
              <a:t>Reversion-based plan correction (RBPC)</a:t>
            </a:r>
          </a:p>
        </p:txBody>
      </p:sp>
    </p:spTree>
    <p:extLst>
      <p:ext uri="{BB962C8B-B14F-4D97-AF65-F5344CB8AC3E}">
        <p14:creationId xmlns:p14="http://schemas.microsoft.com/office/powerpoint/2010/main" val="317789682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9E3487-5351-4094-B796-6CDFBCCC5089}"/>
              </a:ext>
            </a:extLst>
          </p:cNvPr>
          <p:cNvSpPr>
            <a:spLocks noGrp="1"/>
          </p:cNvSpPr>
          <p:nvPr>
            <p:ph type="title"/>
          </p:nvPr>
        </p:nvSpPr>
        <p:spPr/>
        <p:txBody>
          <a:bodyPr/>
          <a:lstStyle/>
          <a:p>
            <a:r>
              <a:rPr lang="en-US" dirty="0"/>
              <a:t>Reversion-based plan correction</a:t>
            </a:r>
          </a:p>
        </p:txBody>
      </p:sp>
      <p:sp>
        <p:nvSpPr>
          <p:cNvPr id="15" name="Arrow: Right 14">
            <a:extLst>
              <a:ext uri="{FF2B5EF4-FFF2-40B4-BE49-F238E27FC236}">
                <a16:creationId xmlns:a16="http://schemas.microsoft.com/office/drawing/2014/main" id="{2CBA87E5-E44E-486C-982C-D5004942534E}"/>
              </a:ext>
            </a:extLst>
          </p:cNvPr>
          <p:cNvSpPr/>
          <p:nvPr/>
        </p:nvSpPr>
        <p:spPr bwMode="auto">
          <a:xfrm>
            <a:off x="5728079" y="2930406"/>
            <a:ext cx="1235349" cy="510746"/>
          </a:xfrm>
          <a:prstGeom prst="righ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7" name="Arrow: Left 16">
            <a:extLst>
              <a:ext uri="{FF2B5EF4-FFF2-40B4-BE49-F238E27FC236}">
                <a16:creationId xmlns:a16="http://schemas.microsoft.com/office/drawing/2014/main" id="{A42A8B90-6067-4224-853E-1736AEC673FD}"/>
              </a:ext>
            </a:extLst>
          </p:cNvPr>
          <p:cNvSpPr/>
          <p:nvPr/>
        </p:nvSpPr>
        <p:spPr bwMode="auto">
          <a:xfrm>
            <a:off x="5728079" y="3668826"/>
            <a:ext cx="1211342" cy="518983"/>
          </a:xfrm>
          <a:prstGeom prst="lef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a:extLst>
              <a:ext uri="{FF2B5EF4-FFF2-40B4-BE49-F238E27FC236}">
                <a16:creationId xmlns:a16="http://schemas.microsoft.com/office/drawing/2014/main" id="{7C716273-ACFB-4E29-9CBC-D59C6E354DFB}"/>
              </a:ext>
            </a:extLst>
          </p:cNvPr>
          <p:cNvPicPr>
            <a:picLocks noChangeAspect="1"/>
          </p:cNvPicPr>
          <p:nvPr/>
        </p:nvPicPr>
        <p:blipFill>
          <a:blip r:embed="rId3"/>
          <a:stretch>
            <a:fillRect/>
          </a:stretch>
        </p:blipFill>
        <p:spPr>
          <a:xfrm>
            <a:off x="905256" y="2286000"/>
            <a:ext cx="4380422" cy="2834640"/>
          </a:xfrm>
          <a:prstGeom prst="rect">
            <a:avLst/>
          </a:prstGeom>
        </p:spPr>
      </p:pic>
      <p:sp>
        <p:nvSpPr>
          <p:cNvPr id="11" name="Rectangle 10">
            <a:extLst>
              <a:ext uri="{FF2B5EF4-FFF2-40B4-BE49-F238E27FC236}">
                <a16:creationId xmlns:a16="http://schemas.microsoft.com/office/drawing/2014/main" id="{DB1965F0-E36E-48EE-A0C9-86C44780B049}"/>
              </a:ext>
            </a:extLst>
          </p:cNvPr>
          <p:cNvSpPr/>
          <p:nvPr/>
        </p:nvSpPr>
        <p:spPr bwMode="auto">
          <a:xfrm>
            <a:off x="7315200" y="2930406"/>
            <a:ext cx="2772076" cy="1622344"/>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a:extLst>
              <a:ext uri="{FF2B5EF4-FFF2-40B4-BE49-F238E27FC236}">
                <a16:creationId xmlns:a16="http://schemas.microsoft.com/office/drawing/2014/main" id="{FFA6FED0-8143-416D-B3AB-AB73F314EF26}"/>
              </a:ext>
            </a:extLst>
          </p:cNvPr>
          <p:cNvPicPr>
            <a:picLocks noChangeAspect="1"/>
          </p:cNvPicPr>
          <p:nvPr/>
        </p:nvPicPr>
        <p:blipFill>
          <a:blip r:embed="rId4"/>
          <a:stretch>
            <a:fillRect/>
          </a:stretch>
        </p:blipFill>
        <p:spPr>
          <a:xfrm>
            <a:off x="7315200" y="2286000"/>
            <a:ext cx="4380422" cy="2834640"/>
          </a:xfrm>
          <a:prstGeom prst="rect">
            <a:avLst/>
          </a:prstGeom>
        </p:spPr>
      </p:pic>
      <p:grpSp>
        <p:nvGrpSpPr>
          <p:cNvPr id="21" name="Group 20"/>
          <p:cNvGrpSpPr/>
          <p:nvPr/>
        </p:nvGrpSpPr>
        <p:grpSpPr>
          <a:xfrm>
            <a:off x="922651" y="1670353"/>
            <a:ext cx="4362306" cy="3828264"/>
            <a:chOff x="914338" y="1670353"/>
            <a:chExt cx="4362306" cy="3828264"/>
          </a:xfrm>
        </p:grpSpPr>
        <p:sp>
          <p:nvSpPr>
            <p:cNvPr id="2" name="TextBox 1"/>
            <p:cNvSpPr txBox="1"/>
            <p:nvPr/>
          </p:nvSpPr>
          <p:spPr>
            <a:xfrm>
              <a:off x="2520349" y="1670353"/>
              <a:ext cx="2360583"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Total Cost: 980</a:t>
              </a:r>
            </a:p>
          </p:txBody>
        </p:sp>
        <p:pic>
          <p:nvPicPr>
            <p:cNvPr id="12" name="Picture 11">
              <a:extLst>
                <a:ext uri="{FF2B5EF4-FFF2-40B4-BE49-F238E27FC236}">
                  <a16:creationId xmlns:a16="http://schemas.microsoft.com/office/drawing/2014/main" id="{B3C5EB80-9383-4CE8-B2A5-1672274ADB1F}"/>
                </a:ext>
              </a:extLst>
            </p:cNvPr>
            <p:cNvPicPr>
              <a:picLocks noChangeAspect="1"/>
            </p:cNvPicPr>
            <p:nvPr/>
          </p:nvPicPr>
          <p:blipFill>
            <a:blip r:embed="rId5"/>
            <a:stretch>
              <a:fillRect/>
            </a:stretch>
          </p:blipFill>
          <p:spPr>
            <a:xfrm>
              <a:off x="914338" y="2298217"/>
              <a:ext cx="4362306" cy="3200400"/>
            </a:xfrm>
            <a:prstGeom prst="rect">
              <a:avLst/>
            </a:prstGeom>
          </p:spPr>
        </p:pic>
      </p:grpSp>
      <p:grpSp>
        <p:nvGrpSpPr>
          <p:cNvPr id="22" name="Group 21"/>
          <p:cNvGrpSpPr/>
          <p:nvPr/>
        </p:nvGrpSpPr>
        <p:grpSpPr>
          <a:xfrm>
            <a:off x="2893336" y="3873478"/>
            <a:ext cx="2123342" cy="2108808"/>
            <a:chOff x="2893336" y="3873478"/>
            <a:chExt cx="2123342" cy="2108808"/>
          </a:xfrm>
        </p:grpSpPr>
        <p:sp>
          <p:nvSpPr>
            <p:cNvPr id="10" name="Arrow: Up 9">
              <a:extLst>
                <a:ext uri="{FF2B5EF4-FFF2-40B4-BE49-F238E27FC236}">
                  <a16:creationId xmlns:a16="http://schemas.microsoft.com/office/drawing/2014/main" id="{3A3827BB-D1E7-47FC-B78F-DC205ADD8B8E}"/>
                </a:ext>
              </a:extLst>
            </p:cNvPr>
            <p:cNvSpPr/>
            <p:nvPr/>
          </p:nvSpPr>
          <p:spPr bwMode="auto">
            <a:xfrm>
              <a:off x="4612417" y="3873478"/>
              <a:ext cx="404261" cy="483669"/>
            </a:xfrm>
            <a:prstGeom prst="up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9" name="Arrow: Up 9">
              <a:extLst>
                <a:ext uri="{FF2B5EF4-FFF2-40B4-BE49-F238E27FC236}">
                  <a16:creationId xmlns:a16="http://schemas.microsoft.com/office/drawing/2014/main" id="{3A3827BB-D1E7-47FC-B78F-DC205ADD8B8E}"/>
                </a:ext>
              </a:extLst>
            </p:cNvPr>
            <p:cNvSpPr/>
            <p:nvPr/>
          </p:nvSpPr>
          <p:spPr bwMode="auto">
            <a:xfrm>
              <a:off x="2893336" y="5498617"/>
              <a:ext cx="404261" cy="483669"/>
            </a:xfrm>
            <a:prstGeom prst="up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9" name="Group 8">
            <a:extLst>
              <a:ext uri="{FF2B5EF4-FFF2-40B4-BE49-F238E27FC236}">
                <a16:creationId xmlns:a16="http://schemas.microsoft.com/office/drawing/2014/main" id="{9A534385-1782-4917-9EB9-E5F8EDCC18B1}"/>
              </a:ext>
            </a:extLst>
          </p:cNvPr>
          <p:cNvGrpSpPr/>
          <p:nvPr/>
        </p:nvGrpSpPr>
        <p:grpSpPr>
          <a:xfrm>
            <a:off x="7325833" y="1662043"/>
            <a:ext cx="4371143" cy="3834990"/>
            <a:chOff x="7325833" y="1662043"/>
            <a:chExt cx="4371143" cy="3834990"/>
          </a:xfrm>
        </p:grpSpPr>
        <p:sp>
          <p:nvSpPr>
            <p:cNvPr id="14" name="TextBox 13"/>
            <p:cNvSpPr txBox="1"/>
            <p:nvPr/>
          </p:nvSpPr>
          <p:spPr>
            <a:xfrm>
              <a:off x="8847470" y="1662043"/>
              <a:ext cx="25272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Total Cost: 1500</a:t>
              </a:r>
            </a:p>
          </p:txBody>
        </p:sp>
        <p:pic>
          <p:nvPicPr>
            <p:cNvPr id="8" name="Picture 7">
              <a:extLst>
                <a:ext uri="{FF2B5EF4-FFF2-40B4-BE49-F238E27FC236}">
                  <a16:creationId xmlns:a16="http://schemas.microsoft.com/office/drawing/2014/main" id="{DCD9FE37-938D-4C4B-AE90-7A2781C3AC61}"/>
                </a:ext>
              </a:extLst>
            </p:cNvPr>
            <p:cNvPicPr>
              <a:picLocks noChangeAspect="1"/>
            </p:cNvPicPr>
            <p:nvPr/>
          </p:nvPicPr>
          <p:blipFill>
            <a:blip r:embed="rId6"/>
            <a:stretch>
              <a:fillRect/>
            </a:stretch>
          </p:blipFill>
          <p:spPr>
            <a:xfrm>
              <a:off x="7325833" y="2296633"/>
              <a:ext cx="4371143" cy="3200400"/>
            </a:xfrm>
            <a:prstGeom prst="rect">
              <a:avLst/>
            </a:prstGeom>
          </p:spPr>
        </p:pic>
      </p:grpSp>
      <p:sp>
        <p:nvSpPr>
          <p:cNvPr id="13" name="&quot;Not Allowed&quot; Symbol 12">
            <a:extLst>
              <a:ext uri="{FF2B5EF4-FFF2-40B4-BE49-F238E27FC236}">
                <a16:creationId xmlns:a16="http://schemas.microsoft.com/office/drawing/2014/main" id="{0322C1DA-D255-4F80-804D-50519A86A13A}"/>
              </a:ext>
            </a:extLst>
          </p:cNvPr>
          <p:cNvSpPr/>
          <p:nvPr/>
        </p:nvSpPr>
        <p:spPr bwMode="auto">
          <a:xfrm>
            <a:off x="7633646" y="1937878"/>
            <a:ext cx="3740374" cy="3912973"/>
          </a:xfrm>
          <a:prstGeom prst="noSmoking">
            <a:avLst>
              <a:gd name="adj" fmla="val 8725"/>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225355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1"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9E3487-5351-4094-B796-6CDFBCCC5089}"/>
              </a:ext>
            </a:extLst>
          </p:cNvPr>
          <p:cNvSpPr>
            <a:spLocks noGrp="1"/>
          </p:cNvSpPr>
          <p:nvPr>
            <p:ph type="title"/>
          </p:nvPr>
        </p:nvSpPr>
        <p:spPr/>
        <p:txBody>
          <a:bodyPr/>
          <a:lstStyle/>
          <a:p>
            <a:r>
              <a:rPr lang="en-US" dirty="0"/>
              <a:t>A closer look at the new plan</a:t>
            </a:r>
          </a:p>
        </p:txBody>
      </p:sp>
      <p:pic>
        <p:nvPicPr>
          <p:cNvPr id="4" name="Picture 3">
            <a:extLst>
              <a:ext uri="{FF2B5EF4-FFF2-40B4-BE49-F238E27FC236}">
                <a16:creationId xmlns:a16="http://schemas.microsoft.com/office/drawing/2014/main" id="{08482113-3CFD-45D0-8343-9CD7C57D2623}"/>
              </a:ext>
            </a:extLst>
          </p:cNvPr>
          <p:cNvPicPr>
            <a:picLocks noChangeAspect="1"/>
          </p:cNvPicPr>
          <p:nvPr/>
        </p:nvPicPr>
        <p:blipFill>
          <a:blip r:embed="rId3"/>
          <a:stretch>
            <a:fillRect/>
          </a:stretch>
        </p:blipFill>
        <p:spPr>
          <a:xfrm>
            <a:off x="914400" y="2286000"/>
            <a:ext cx="4362306" cy="3200400"/>
          </a:xfrm>
          <a:prstGeom prst="rect">
            <a:avLst/>
          </a:prstGeom>
        </p:spPr>
      </p:pic>
      <p:sp>
        <p:nvSpPr>
          <p:cNvPr id="9" name="Rectangle 8">
            <a:extLst>
              <a:ext uri="{FF2B5EF4-FFF2-40B4-BE49-F238E27FC236}">
                <a16:creationId xmlns:a16="http://schemas.microsoft.com/office/drawing/2014/main" id="{91A40835-6CB1-4CD1-8629-C599EF67F664}"/>
              </a:ext>
            </a:extLst>
          </p:cNvPr>
          <p:cNvSpPr/>
          <p:nvPr/>
        </p:nvSpPr>
        <p:spPr bwMode="auto">
          <a:xfrm>
            <a:off x="6521605" y="2941825"/>
            <a:ext cx="2507063" cy="1606377"/>
          </a:xfrm>
          <a:prstGeom prst="rect">
            <a:avLst/>
          </a:prstGeom>
          <a:noFill/>
          <a:ln w="571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a:extLst>
              <a:ext uri="{FF2B5EF4-FFF2-40B4-BE49-F238E27FC236}">
                <a16:creationId xmlns:a16="http://schemas.microsoft.com/office/drawing/2014/main" id="{D5A88803-9059-4CD3-882F-FAA1D0D4B879}"/>
              </a:ext>
            </a:extLst>
          </p:cNvPr>
          <p:cNvSpPr/>
          <p:nvPr/>
        </p:nvSpPr>
        <p:spPr bwMode="auto">
          <a:xfrm>
            <a:off x="9643135" y="2993322"/>
            <a:ext cx="1268627" cy="782772"/>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a:extLst>
              <a:ext uri="{FF2B5EF4-FFF2-40B4-BE49-F238E27FC236}">
                <a16:creationId xmlns:a16="http://schemas.microsoft.com/office/drawing/2014/main" id="{EC5AB3D1-B647-4521-9969-2B9D1A56C12B}"/>
              </a:ext>
            </a:extLst>
          </p:cNvPr>
          <p:cNvSpPr/>
          <p:nvPr/>
        </p:nvSpPr>
        <p:spPr bwMode="auto">
          <a:xfrm>
            <a:off x="8235531" y="2173790"/>
            <a:ext cx="1733471" cy="782772"/>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TextBox 9"/>
          <p:cNvSpPr txBox="1"/>
          <p:nvPr/>
        </p:nvSpPr>
        <p:spPr>
          <a:xfrm>
            <a:off x="7838618" y="1658136"/>
            <a:ext cx="25272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Total Cost: 1500</a:t>
            </a:r>
          </a:p>
        </p:txBody>
      </p:sp>
      <p:sp>
        <p:nvSpPr>
          <p:cNvPr id="14" name="TextBox 13"/>
          <p:cNvSpPr txBox="1"/>
          <p:nvPr/>
        </p:nvSpPr>
        <p:spPr>
          <a:xfrm>
            <a:off x="2520349" y="1670353"/>
            <a:ext cx="2360583"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Total Cost: 980</a:t>
            </a:r>
          </a:p>
        </p:txBody>
      </p:sp>
      <p:pic>
        <p:nvPicPr>
          <p:cNvPr id="2" name="Picture 1">
            <a:extLst>
              <a:ext uri="{FF2B5EF4-FFF2-40B4-BE49-F238E27FC236}">
                <a16:creationId xmlns:a16="http://schemas.microsoft.com/office/drawing/2014/main" id="{4D0DB4EA-EA74-40E8-879A-B8334D958496}"/>
              </a:ext>
            </a:extLst>
          </p:cNvPr>
          <p:cNvPicPr>
            <a:picLocks noChangeAspect="1"/>
          </p:cNvPicPr>
          <p:nvPr/>
        </p:nvPicPr>
        <p:blipFill>
          <a:blip r:embed="rId4"/>
          <a:stretch>
            <a:fillRect/>
          </a:stretch>
        </p:blipFill>
        <p:spPr>
          <a:xfrm>
            <a:off x="6400800" y="2286000"/>
            <a:ext cx="4371143" cy="3200400"/>
          </a:xfrm>
          <a:prstGeom prst="rect">
            <a:avLst/>
          </a:prstGeom>
        </p:spPr>
      </p:pic>
    </p:spTree>
    <p:extLst>
      <p:ext uri="{BB962C8B-B14F-4D97-AF65-F5344CB8AC3E}">
        <p14:creationId xmlns:p14="http://schemas.microsoft.com/office/powerpoint/2010/main" val="23831513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5B5913-2C32-4820-8C81-77E210E6AED6}"/>
              </a:ext>
            </a:extLst>
          </p:cNvPr>
          <p:cNvSpPr>
            <a:spLocks noGrp="1"/>
          </p:cNvSpPr>
          <p:nvPr>
            <p:ph type="title"/>
          </p:nvPr>
        </p:nvSpPr>
        <p:spPr/>
        <p:txBody>
          <a:bodyPr/>
          <a:lstStyle/>
          <a:p>
            <a:r>
              <a:rPr lang="en-US" dirty="0"/>
              <a:t>Get the best of both worlds</a:t>
            </a:r>
          </a:p>
        </p:txBody>
      </p:sp>
      <p:grpSp>
        <p:nvGrpSpPr>
          <p:cNvPr id="15" name="Group 14">
            <a:extLst>
              <a:ext uri="{FF2B5EF4-FFF2-40B4-BE49-F238E27FC236}">
                <a16:creationId xmlns:a16="http://schemas.microsoft.com/office/drawing/2014/main" id="{7B807A4E-BE94-4C3A-8A23-2C939685D0C9}"/>
              </a:ext>
            </a:extLst>
          </p:cNvPr>
          <p:cNvGrpSpPr/>
          <p:nvPr/>
        </p:nvGrpSpPr>
        <p:grpSpPr>
          <a:xfrm>
            <a:off x="310896" y="3641348"/>
            <a:ext cx="11519051" cy="3215561"/>
            <a:chOff x="310896" y="3641348"/>
            <a:chExt cx="11519051" cy="3215561"/>
          </a:xfrm>
        </p:grpSpPr>
        <p:sp>
          <p:nvSpPr>
            <p:cNvPr id="7" name="Rectangle 6">
              <a:extLst>
                <a:ext uri="{FF2B5EF4-FFF2-40B4-BE49-F238E27FC236}">
                  <a16:creationId xmlns:a16="http://schemas.microsoft.com/office/drawing/2014/main" id="{B1E4C762-2231-44E0-AADE-80EEE246D4E8}"/>
                </a:ext>
              </a:extLst>
            </p:cNvPr>
            <p:cNvSpPr/>
            <p:nvPr/>
          </p:nvSpPr>
          <p:spPr bwMode="auto">
            <a:xfrm>
              <a:off x="10561320" y="4460880"/>
              <a:ext cx="1268627" cy="782772"/>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a:extLst>
                <a:ext uri="{FF2B5EF4-FFF2-40B4-BE49-F238E27FC236}">
                  <a16:creationId xmlns:a16="http://schemas.microsoft.com/office/drawing/2014/main" id="{006F2C9E-E853-4E4B-90AA-DBEE61BD42D7}"/>
                </a:ext>
              </a:extLst>
            </p:cNvPr>
            <p:cNvSpPr/>
            <p:nvPr/>
          </p:nvSpPr>
          <p:spPr bwMode="auto">
            <a:xfrm>
              <a:off x="9153144" y="3641348"/>
              <a:ext cx="1733471" cy="782772"/>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a:extLst>
                <a:ext uri="{FF2B5EF4-FFF2-40B4-BE49-F238E27FC236}">
                  <a16:creationId xmlns:a16="http://schemas.microsoft.com/office/drawing/2014/main" id="{834E15CC-027A-4206-BEBF-105F23277FD9}"/>
                </a:ext>
              </a:extLst>
            </p:cNvPr>
            <p:cNvSpPr/>
            <p:nvPr/>
          </p:nvSpPr>
          <p:spPr bwMode="auto">
            <a:xfrm>
              <a:off x="310896" y="4499298"/>
              <a:ext cx="3817545" cy="2357611"/>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2" name="Arrow: Curved Down 11">
            <a:extLst>
              <a:ext uri="{FF2B5EF4-FFF2-40B4-BE49-F238E27FC236}">
                <a16:creationId xmlns:a16="http://schemas.microsoft.com/office/drawing/2014/main" id="{11A55E97-A03E-403F-B5E8-51064D2F292E}"/>
              </a:ext>
            </a:extLst>
          </p:cNvPr>
          <p:cNvSpPr/>
          <p:nvPr/>
        </p:nvSpPr>
        <p:spPr bwMode="auto">
          <a:xfrm rot="20166593">
            <a:off x="393960" y="2495386"/>
            <a:ext cx="5043585" cy="964410"/>
          </a:xfrm>
          <a:prstGeom prst="curved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Arrow: Curved Up 12">
            <a:extLst>
              <a:ext uri="{FF2B5EF4-FFF2-40B4-BE49-F238E27FC236}">
                <a16:creationId xmlns:a16="http://schemas.microsoft.com/office/drawing/2014/main" id="{0E3FB50D-67A5-4639-AF4A-F6D9A3C61B00}"/>
              </a:ext>
            </a:extLst>
          </p:cNvPr>
          <p:cNvSpPr/>
          <p:nvPr/>
        </p:nvSpPr>
        <p:spPr bwMode="auto">
          <a:xfrm rot="13219665">
            <a:off x="8458906" y="1904637"/>
            <a:ext cx="3868536" cy="1078608"/>
          </a:xfrm>
          <a:prstGeom prst="curvedUp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p:nvGrpSpPr>
        <p:grpSpPr>
          <a:xfrm>
            <a:off x="4517584" y="1160588"/>
            <a:ext cx="4457520" cy="3320074"/>
            <a:chOff x="4497992" y="872784"/>
            <a:chExt cx="4457520" cy="3320074"/>
          </a:xfrm>
        </p:grpSpPr>
        <p:pic>
          <p:nvPicPr>
            <p:cNvPr id="11" name="Picture 10">
              <a:extLst>
                <a:ext uri="{FF2B5EF4-FFF2-40B4-BE49-F238E27FC236}">
                  <a16:creationId xmlns:a16="http://schemas.microsoft.com/office/drawing/2014/main" id="{B9A534F0-48FB-4927-8FE1-43950E56A25B}"/>
                </a:ext>
              </a:extLst>
            </p:cNvPr>
            <p:cNvPicPr>
              <a:picLocks noChangeAspect="1"/>
            </p:cNvPicPr>
            <p:nvPr/>
          </p:nvPicPr>
          <p:blipFill>
            <a:blip r:embed="rId3"/>
            <a:stretch>
              <a:fillRect/>
            </a:stretch>
          </p:blipFill>
          <p:spPr>
            <a:xfrm>
              <a:off x="4593206" y="992458"/>
              <a:ext cx="4362306" cy="3200400"/>
            </a:xfrm>
            <a:prstGeom prst="rect">
              <a:avLst/>
            </a:prstGeom>
          </p:spPr>
        </p:pic>
        <p:sp>
          <p:nvSpPr>
            <p:cNvPr id="18" name="TextBox 17"/>
            <p:cNvSpPr txBox="1"/>
            <p:nvPr/>
          </p:nvSpPr>
          <p:spPr>
            <a:xfrm>
              <a:off x="4497992" y="872784"/>
              <a:ext cx="2360583"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Total Cost: 780</a:t>
              </a:r>
            </a:p>
          </p:txBody>
        </p:sp>
      </p:grpSp>
      <p:grpSp>
        <p:nvGrpSpPr>
          <p:cNvPr id="20" name="Group 19">
            <a:extLst>
              <a:ext uri="{FF2B5EF4-FFF2-40B4-BE49-F238E27FC236}">
                <a16:creationId xmlns:a16="http://schemas.microsoft.com/office/drawing/2014/main" id="{61A1CF77-2F60-486A-BE66-436243FF91C2}"/>
              </a:ext>
            </a:extLst>
          </p:cNvPr>
          <p:cNvGrpSpPr/>
          <p:nvPr/>
        </p:nvGrpSpPr>
        <p:grpSpPr>
          <a:xfrm>
            <a:off x="457200" y="1658136"/>
            <a:ext cx="11229143" cy="3828264"/>
            <a:chOff x="457200" y="1658136"/>
            <a:chExt cx="11229143" cy="3828264"/>
          </a:xfrm>
        </p:grpSpPr>
        <p:grpSp>
          <p:nvGrpSpPr>
            <p:cNvPr id="6" name="Group 5"/>
            <p:cNvGrpSpPr/>
            <p:nvPr/>
          </p:nvGrpSpPr>
          <p:grpSpPr>
            <a:xfrm>
              <a:off x="457200" y="1658136"/>
              <a:ext cx="10920757" cy="3828264"/>
              <a:chOff x="457200" y="1658136"/>
              <a:chExt cx="10920757" cy="3828264"/>
            </a:xfrm>
          </p:grpSpPr>
          <p:pic>
            <p:nvPicPr>
              <p:cNvPr id="4" name="Picture 3">
                <a:extLst>
                  <a:ext uri="{FF2B5EF4-FFF2-40B4-BE49-F238E27FC236}">
                    <a16:creationId xmlns:a16="http://schemas.microsoft.com/office/drawing/2014/main" id="{8A250239-F042-4D55-9A81-44ECBDB64F08}"/>
                  </a:ext>
                </a:extLst>
              </p:cNvPr>
              <p:cNvPicPr>
                <a:picLocks noChangeAspect="1"/>
              </p:cNvPicPr>
              <p:nvPr/>
            </p:nvPicPr>
            <p:blipFill>
              <a:blip r:embed="rId4"/>
              <a:stretch>
                <a:fillRect/>
              </a:stretch>
            </p:blipFill>
            <p:spPr>
              <a:xfrm>
                <a:off x="457200" y="2286000"/>
                <a:ext cx="4362306" cy="3200400"/>
              </a:xfrm>
              <a:prstGeom prst="rect">
                <a:avLst/>
              </a:prstGeom>
            </p:spPr>
          </p:pic>
          <p:sp>
            <p:nvSpPr>
              <p:cNvPr id="16" name="TextBox 15"/>
              <p:cNvSpPr txBox="1"/>
              <p:nvPr/>
            </p:nvSpPr>
            <p:spPr>
              <a:xfrm>
                <a:off x="2224310" y="1658136"/>
                <a:ext cx="2360583"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Total Cost: 980</a:t>
                </a:r>
              </a:p>
            </p:txBody>
          </p:sp>
          <p:sp>
            <p:nvSpPr>
              <p:cNvPr id="17" name="TextBox 16"/>
              <p:cNvSpPr txBox="1"/>
              <p:nvPr/>
            </p:nvSpPr>
            <p:spPr>
              <a:xfrm>
                <a:off x="8850662" y="1658136"/>
                <a:ext cx="25272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Total Cost: 1500</a:t>
                </a:r>
              </a:p>
            </p:txBody>
          </p:sp>
        </p:grpSp>
        <p:pic>
          <p:nvPicPr>
            <p:cNvPr id="19" name="Picture 18">
              <a:extLst>
                <a:ext uri="{FF2B5EF4-FFF2-40B4-BE49-F238E27FC236}">
                  <a16:creationId xmlns:a16="http://schemas.microsoft.com/office/drawing/2014/main" id="{1899EA8C-483E-4A87-99E3-9E8B3ADA1704}"/>
                </a:ext>
              </a:extLst>
            </p:cNvPr>
            <p:cNvPicPr>
              <a:picLocks noChangeAspect="1"/>
            </p:cNvPicPr>
            <p:nvPr/>
          </p:nvPicPr>
          <p:blipFill>
            <a:blip r:embed="rId5"/>
            <a:stretch>
              <a:fillRect/>
            </a:stretch>
          </p:blipFill>
          <p:spPr>
            <a:xfrm>
              <a:off x="7315200" y="2286000"/>
              <a:ext cx="4371143" cy="3200400"/>
            </a:xfrm>
            <a:prstGeom prst="rect">
              <a:avLst/>
            </a:prstGeom>
          </p:spPr>
        </p:pic>
      </p:grpSp>
    </p:spTree>
    <p:extLst>
      <p:ext uri="{BB962C8B-B14F-4D97-AF65-F5344CB8AC3E}">
        <p14:creationId xmlns:p14="http://schemas.microsoft.com/office/powerpoint/2010/main" val="1580572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301E-6 2.7281E-6 L 0.00025 0.20835 " pathEditMode="relative" rAng="0" ptsTypes="AA">
                                      <p:cBhvr>
                                        <p:cTn id="6" dur="2000" fill="hold"/>
                                        <p:tgtEl>
                                          <p:spTgt spid="20"/>
                                        </p:tgtEl>
                                        <p:attrNameLst>
                                          <p:attrName>ppt_x</p:attrName>
                                          <p:attrName>ppt_y</p:attrName>
                                        </p:attrNameLst>
                                      </p:cBhvr>
                                      <p:rCtr x="13" y="10418"/>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7BA53C-7B54-4FAA-84AE-54A0A81EA55F}"/>
              </a:ext>
            </a:extLst>
          </p:cNvPr>
          <p:cNvSpPr>
            <a:spLocks noGrp="1"/>
          </p:cNvSpPr>
          <p:nvPr>
            <p:ph type="body" sz="quarter" idx="10"/>
          </p:nvPr>
        </p:nvSpPr>
        <p:spPr>
          <a:xfrm>
            <a:off x="274638" y="1212850"/>
            <a:ext cx="11887200" cy="5515356"/>
          </a:xfrm>
        </p:spPr>
        <p:txBody>
          <a:bodyPr/>
          <a:lstStyle/>
          <a:p>
            <a:r>
              <a:rPr lang="en-US" dirty="0"/>
              <a:t>Harness the best of many executed plans</a:t>
            </a:r>
          </a:p>
          <a:p>
            <a:r>
              <a:rPr lang="en-US" dirty="0"/>
              <a:t>By combing the best subplans from previously-executed plans, it is possible to construct plans which are cheaper than any of the previous plans</a:t>
            </a:r>
          </a:p>
          <a:p>
            <a:r>
              <a:rPr lang="en-US" dirty="0"/>
              <a:t>Why from previously-executed plans?</a:t>
            </a:r>
          </a:p>
          <a:p>
            <a:r>
              <a:rPr lang="en-US" dirty="0"/>
              <a:t>Low risk of further regression with subplans from executed plans</a:t>
            </a:r>
          </a:p>
          <a:p>
            <a:pPr lvl="1"/>
            <a:endParaRPr lang="en-US" dirty="0"/>
          </a:p>
          <a:p>
            <a:endParaRPr lang="en-US" dirty="0"/>
          </a:p>
        </p:txBody>
      </p:sp>
      <p:sp>
        <p:nvSpPr>
          <p:cNvPr id="3" name="Title 2">
            <a:extLst>
              <a:ext uri="{FF2B5EF4-FFF2-40B4-BE49-F238E27FC236}">
                <a16:creationId xmlns:a16="http://schemas.microsoft.com/office/drawing/2014/main" id="{499A3483-B0C9-4F45-AE4A-10E531E66497}"/>
              </a:ext>
            </a:extLst>
          </p:cNvPr>
          <p:cNvSpPr>
            <a:spLocks noGrp="1"/>
          </p:cNvSpPr>
          <p:nvPr>
            <p:ph type="title"/>
          </p:nvPr>
        </p:nvSpPr>
        <p:spPr/>
        <p:txBody>
          <a:bodyPr/>
          <a:lstStyle/>
          <a:p>
            <a:r>
              <a:rPr lang="en-US" dirty="0"/>
              <a:t>Plan Stitch</a:t>
            </a:r>
          </a:p>
        </p:txBody>
      </p:sp>
    </p:spTree>
    <p:extLst>
      <p:ext uri="{BB962C8B-B14F-4D97-AF65-F5344CB8AC3E}">
        <p14:creationId xmlns:p14="http://schemas.microsoft.com/office/powerpoint/2010/main" val="3484141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5AC257-65D8-49CF-8F33-1380AF71D94C}"/>
              </a:ext>
            </a:extLst>
          </p:cNvPr>
          <p:cNvSpPr>
            <a:spLocks noGrp="1"/>
          </p:cNvSpPr>
          <p:nvPr>
            <p:ph type="body" sz="quarter" idx="10"/>
          </p:nvPr>
        </p:nvSpPr>
        <p:spPr>
          <a:xfrm>
            <a:off x="274638" y="1212850"/>
            <a:ext cx="11887200" cy="2092881"/>
          </a:xfrm>
        </p:spPr>
        <p:txBody>
          <a:bodyPr/>
          <a:lstStyle/>
          <a:p>
            <a:r>
              <a:rPr lang="en-US" dirty="0"/>
              <a:t>How to stitch plans from previously-executed plans?</a:t>
            </a:r>
          </a:p>
          <a:p>
            <a:r>
              <a:rPr lang="en-US" dirty="0"/>
              <a:t>How to construct the cheapest plan?</a:t>
            </a:r>
          </a:p>
          <a:p>
            <a:r>
              <a:rPr lang="en-US" dirty="0"/>
              <a:t>How to force the execution of the stitched plan?</a:t>
            </a:r>
          </a:p>
        </p:txBody>
      </p:sp>
      <p:sp>
        <p:nvSpPr>
          <p:cNvPr id="3" name="Title 2">
            <a:extLst>
              <a:ext uri="{FF2B5EF4-FFF2-40B4-BE49-F238E27FC236}">
                <a16:creationId xmlns:a16="http://schemas.microsoft.com/office/drawing/2014/main" id="{6968F034-DAF7-4D6E-805A-969BCB6A42E0}"/>
              </a:ext>
            </a:extLst>
          </p:cNvPr>
          <p:cNvSpPr>
            <a:spLocks noGrp="1"/>
          </p:cNvSpPr>
          <p:nvPr>
            <p:ph type="title"/>
          </p:nvPr>
        </p:nvSpPr>
        <p:spPr/>
        <p:txBody>
          <a:bodyPr/>
          <a:lstStyle/>
          <a:p>
            <a:r>
              <a:rPr lang="en-US" dirty="0"/>
              <a:t>Challenges</a:t>
            </a:r>
          </a:p>
        </p:txBody>
      </p:sp>
    </p:spTree>
    <p:extLst>
      <p:ext uri="{BB962C8B-B14F-4D97-AF65-F5344CB8AC3E}">
        <p14:creationId xmlns:p14="http://schemas.microsoft.com/office/powerpoint/2010/main" val="116529911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1415772"/>
          </a:xfrm>
        </p:spPr>
        <p:txBody>
          <a:bodyPr/>
          <a:lstStyle/>
          <a:p>
            <a:r>
              <a:rPr lang="en-US" dirty="0"/>
              <a:t>Discover subplans from previous plans</a:t>
            </a:r>
          </a:p>
          <a:p>
            <a:endParaRPr lang="en-US" dirty="0"/>
          </a:p>
        </p:txBody>
      </p:sp>
      <p:sp>
        <p:nvSpPr>
          <p:cNvPr id="3" name="Title 2"/>
          <p:cNvSpPr>
            <a:spLocks noGrp="1"/>
          </p:cNvSpPr>
          <p:nvPr>
            <p:ph type="title"/>
          </p:nvPr>
        </p:nvSpPr>
        <p:spPr/>
        <p:txBody>
          <a:bodyPr/>
          <a:lstStyle/>
          <a:p>
            <a:r>
              <a:rPr lang="en-US" dirty="0"/>
              <a:t>How to stitch plans?</a:t>
            </a:r>
          </a:p>
        </p:txBody>
      </p:sp>
      <p:pic>
        <p:nvPicPr>
          <p:cNvPr id="4" name="Picture 3">
            <a:extLst>
              <a:ext uri="{FF2B5EF4-FFF2-40B4-BE49-F238E27FC236}">
                <a16:creationId xmlns:a16="http://schemas.microsoft.com/office/drawing/2014/main" id="{2551879D-7EED-4454-A349-10A67565F8E2}"/>
              </a:ext>
            </a:extLst>
          </p:cNvPr>
          <p:cNvPicPr>
            <a:picLocks noChangeAspect="1"/>
          </p:cNvPicPr>
          <p:nvPr/>
        </p:nvPicPr>
        <p:blipFill>
          <a:blip r:embed="rId2"/>
          <a:stretch>
            <a:fillRect/>
          </a:stretch>
        </p:blipFill>
        <p:spPr>
          <a:xfrm>
            <a:off x="178116" y="1913292"/>
            <a:ext cx="3484611" cy="2556481"/>
          </a:xfrm>
          <a:prstGeom prst="rect">
            <a:avLst/>
          </a:prstGeom>
        </p:spPr>
      </p:pic>
      <p:pic>
        <p:nvPicPr>
          <p:cNvPr id="5" name="Picture 4">
            <a:extLst>
              <a:ext uri="{FF2B5EF4-FFF2-40B4-BE49-F238E27FC236}">
                <a16:creationId xmlns:a16="http://schemas.microsoft.com/office/drawing/2014/main" id="{D4C18303-9046-4E52-B044-AC62B8B18B09}"/>
              </a:ext>
            </a:extLst>
          </p:cNvPr>
          <p:cNvPicPr>
            <a:picLocks noChangeAspect="1"/>
          </p:cNvPicPr>
          <p:nvPr/>
        </p:nvPicPr>
        <p:blipFill>
          <a:blip r:embed="rId3"/>
          <a:stretch>
            <a:fillRect/>
          </a:stretch>
        </p:blipFill>
        <p:spPr>
          <a:xfrm>
            <a:off x="4145968" y="3893107"/>
            <a:ext cx="882287" cy="386569"/>
          </a:xfrm>
          <a:prstGeom prst="rect">
            <a:avLst/>
          </a:prstGeom>
        </p:spPr>
      </p:pic>
      <p:pic>
        <p:nvPicPr>
          <p:cNvPr id="6" name="Picture 5">
            <a:extLst>
              <a:ext uri="{FF2B5EF4-FFF2-40B4-BE49-F238E27FC236}">
                <a16:creationId xmlns:a16="http://schemas.microsoft.com/office/drawing/2014/main" id="{1F328BAA-8531-4ED1-9C06-0A3E98A02758}"/>
              </a:ext>
            </a:extLst>
          </p:cNvPr>
          <p:cNvPicPr>
            <a:picLocks noChangeAspect="1"/>
          </p:cNvPicPr>
          <p:nvPr/>
        </p:nvPicPr>
        <p:blipFill>
          <a:blip r:embed="rId4"/>
          <a:stretch>
            <a:fillRect/>
          </a:stretch>
        </p:blipFill>
        <p:spPr>
          <a:xfrm>
            <a:off x="4145969" y="3291631"/>
            <a:ext cx="882287" cy="386569"/>
          </a:xfrm>
          <a:prstGeom prst="rect">
            <a:avLst/>
          </a:prstGeom>
        </p:spPr>
      </p:pic>
      <p:pic>
        <p:nvPicPr>
          <p:cNvPr id="7" name="Picture 6">
            <a:extLst>
              <a:ext uri="{FF2B5EF4-FFF2-40B4-BE49-F238E27FC236}">
                <a16:creationId xmlns:a16="http://schemas.microsoft.com/office/drawing/2014/main" id="{1492B131-57F6-4102-A5A7-940C3F98CACE}"/>
              </a:ext>
            </a:extLst>
          </p:cNvPr>
          <p:cNvPicPr>
            <a:picLocks noChangeAspect="1"/>
          </p:cNvPicPr>
          <p:nvPr/>
        </p:nvPicPr>
        <p:blipFill>
          <a:blip r:embed="rId5"/>
          <a:stretch>
            <a:fillRect/>
          </a:stretch>
        </p:blipFill>
        <p:spPr>
          <a:xfrm>
            <a:off x="5349384" y="3893106"/>
            <a:ext cx="882287" cy="386569"/>
          </a:xfrm>
          <a:prstGeom prst="rect">
            <a:avLst/>
          </a:prstGeom>
        </p:spPr>
      </p:pic>
      <p:pic>
        <p:nvPicPr>
          <p:cNvPr id="8" name="Picture 7">
            <a:extLst>
              <a:ext uri="{FF2B5EF4-FFF2-40B4-BE49-F238E27FC236}">
                <a16:creationId xmlns:a16="http://schemas.microsoft.com/office/drawing/2014/main" id="{F43A27A8-DC9F-45D1-845A-1DD0BCC9DAA4}"/>
              </a:ext>
            </a:extLst>
          </p:cNvPr>
          <p:cNvPicPr>
            <a:picLocks noChangeAspect="1"/>
          </p:cNvPicPr>
          <p:nvPr/>
        </p:nvPicPr>
        <p:blipFill>
          <a:blip r:embed="rId6"/>
          <a:stretch>
            <a:fillRect/>
          </a:stretch>
        </p:blipFill>
        <p:spPr>
          <a:xfrm>
            <a:off x="5359928" y="3315662"/>
            <a:ext cx="882287" cy="386569"/>
          </a:xfrm>
          <a:prstGeom prst="rect">
            <a:avLst/>
          </a:prstGeom>
        </p:spPr>
      </p:pic>
      <p:pic>
        <p:nvPicPr>
          <p:cNvPr id="9" name="Picture 8">
            <a:extLst>
              <a:ext uri="{FF2B5EF4-FFF2-40B4-BE49-F238E27FC236}">
                <a16:creationId xmlns:a16="http://schemas.microsoft.com/office/drawing/2014/main" id="{A2F764DD-3D18-40F0-9CD6-AD70E94F1C1A}"/>
              </a:ext>
            </a:extLst>
          </p:cNvPr>
          <p:cNvPicPr>
            <a:picLocks noChangeAspect="1"/>
          </p:cNvPicPr>
          <p:nvPr/>
        </p:nvPicPr>
        <p:blipFill>
          <a:blip r:embed="rId7"/>
          <a:stretch>
            <a:fillRect/>
          </a:stretch>
        </p:blipFill>
        <p:spPr>
          <a:xfrm>
            <a:off x="4232055" y="1923595"/>
            <a:ext cx="2255745" cy="1041463"/>
          </a:xfrm>
          <a:prstGeom prst="rect">
            <a:avLst/>
          </a:prstGeom>
        </p:spPr>
      </p:pic>
      <p:pic>
        <p:nvPicPr>
          <p:cNvPr id="10" name="Picture 9">
            <a:extLst>
              <a:ext uri="{FF2B5EF4-FFF2-40B4-BE49-F238E27FC236}">
                <a16:creationId xmlns:a16="http://schemas.microsoft.com/office/drawing/2014/main" id="{30A67776-8901-46D5-A293-37C3A84EB51D}"/>
              </a:ext>
            </a:extLst>
          </p:cNvPr>
          <p:cNvPicPr>
            <a:picLocks noChangeAspect="1"/>
          </p:cNvPicPr>
          <p:nvPr/>
        </p:nvPicPr>
        <p:blipFill>
          <a:blip r:embed="rId8"/>
          <a:stretch>
            <a:fillRect/>
          </a:stretch>
        </p:blipFill>
        <p:spPr>
          <a:xfrm>
            <a:off x="6427473" y="1873791"/>
            <a:ext cx="3019787" cy="1696357"/>
          </a:xfrm>
          <a:prstGeom prst="rect">
            <a:avLst/>
          </a:prstGeom>
        </p:spPr>
      </p:pic>
      <p:pic>
        <p:nvPicPr>
          <p:cNvPr id="11" name="Picture 10">
            <a:extLst>
              <a:ext uri="{FF2B5EF4-FFF2-40B4-BE49-F238E27FC236}">
                <a16:creationId xmlns:a16="http://schemas.microsoft.com/office/drawing/2014/main" id="{70236C86-4BA5-4946-90B2-A0DEFDC046D8}"/>
              </a:ext>
            </a:extLst>
          </p:cNvPr>
          <p:cNvPicPr>
            <a:picLocks noChangeAspect="1"/>
          </p:cNvPicPr>
          <p:nvPr/>
        </p:nvPicPr>
        <p:blipFill>
          <a:blip r:embed="rId9"/>
          <a:stretch>
            <a:fillRect/>
          </a:stretch>
        </p:blipFill>
        <p:spPr>
          <a:xfrm>
            <a:off x="8713346" y="1873791"/>
            <a:ext cx="3633750" cy="2351250"/>
          </a:xfrm>
          <a:prstGeom prst="rect">
            <a:avLst/>
          </a:prstGeom>
        </p:spPr>
      </p:pic>
      <p:pic>
        <p:nvPicPr>
          <p:cNvPr id="13" name="Picture 12">
            <a:extLst>
              <a:ext uri="{FF2B5EF4-FFF2-40B4-BE49-F238E27FC236}">
                <a16:creationId xmlns:a16="http://schemas.microsoft.com/office/drawing/2014/main" id="{59EB5A47-61E0-4933-BA2B-82A76D8D2088}"/>
              </a:ext>
            </a:extLst>
          </p:cNvPr>
          <p:cNvPicPr>
            <a:picLocks noChangeAspect="1"/>
          </p:cNvPicPr>
          <p:nvPr/>
        </p:nvPicPr>
        <p:blipFill>
          <a:blip r:embed="rId10"/>
          <a:stretch>
            <a:fillRect/>
          </a:stretch>
        </p:blipFill>
        <p:spPr>
          <a:xfrm>
            <a:off x="4145967" y="6312682"/>
            <a:ext cx="882287" cy="386569"/>
          </a:xfrm>
          <a:prstGeom prst="rect">
            <a:avLst/>
          </a:prstGeom>
        </p:spPr>
      </p:pic>
      <p:pic>
        <p:nvPicPr>
          <p:cNvPr id="14" name="Picture 13">
            <a:extLst>
              <a:ext uri="{FF2B5EF4-FFF2-40B4-BE49-F238E27FC236}">
                <a16:creationId xmlns:a16="http://schemas.microsoft.com/office/drawing/2014/main" id="{9E784871-9EDD-488B-BE9B-61BBDC0E9A36}"/>
              </a:ext>
            </a:extLst>
          </p:cNvPr>
          <p:cNvPicPr>
            <a:picLocks noChangeAspect="1"/>
          </p:cNvPicPr>
          <p:nvPr/>
        </p:nvPicPr>
        <p:blipFill>
          <a:blip r:embed="rId11"/>
          <a:stretch>
            <a:fillRect/>
          </a:stretch>
        </p:blipFill>
        <p:spPr>
          <a:xfrm>
            <a:off x="4145966" y="5781675"/>
            <a:ext cx="882287" cy="386569"/>
          </a:xfrm>
          <a:prstGeom prst="rect">
            <a:avLst/>
          </a:prstGeom>
        </p:spPr>
      </p:pic>
      <p:pic>
        <p:nvPicPr>
          <p:cNvPr id="15" name="Picture 14">
            <a:extLst>
              <a:ext uri="{FF2B5EF4-FFF2-40B4-BE49-F238E27FC236}">
                <a16:creationId xmlns:a16="http://schemas.microsoft.com/office/drawing/2014/main" id="{C52880B5-8E4C-4F2E-9339-03C74D61E8E3}"/>
              </a:ext>
            </a:extLst>
          </p:cNvPr>
          <p:cNvPicPr>
            <a:picLocks noChangeAspect="1"/>
          </p:cNvPicPr>
          <p:nvPr/>
        </p:nvPicPr>
        <p:blipFill>
          <a:blip r:embed="rId12"/>
          <a:stretch>
            <a:fillRect/>
          </a:stretch>
        </p:blipFill>
        <p:spPr>
          <a:xfrm>
            <a:off x="5224200" y="6312682"/>
            <a:ext cx="882287" cy="386569"/>
          </a:xfrm>
          <a:prstGeom prst="rect">
            <a:avLst/>
          </a:prstGeom>
        </p:spPr>
      </p:pic>
      <p:pic>
        <p:nvPicPr>
          <p:cNvPr id="16" name="Picture 15">
            <a:extLst>
              <a:ext uri="{FF2B5EF4-FFF2-40B4-BE49-F238E27FC236}">
                <a16:creationId xmlns:a16="http://schemas.microsoft.com/office/drawing/2014/main" id="{4352EDB1-65DF-4615-AF9F-E831696A94BA}"/>
              </a:ext>
            </a:extLst>
          </p:cNvPr>
          <p:cNvPicPr>
            <a:picLocks noChangeAspect="1"/>
          </p:cNvPicPr>
          <p:nvPr/>
        </p:nvPicPr>
        <p:blipFill>
          <a:blip r:embed="rId13"/>
          <a:stretch>
            <a:fillRect/>
          </a:stretch>
        </p:blipFill>
        <p:spPr>
          <a:xfrm>
            <a:off x="5224200" y="5781674"/>
            <a:ext cx="882287" cy="386569"/>
          </a:xfrm>
          <a:prstGeom prst="rect">
            <a:avLst/>
          </a:prstGeom>
        </p:spPr>
      </p:pic>
      <p:pic>
        <p:nvPicPr>
          <p:cNvPr id="17" name="Picture 16">
            <a:extLst>
              <a:ext uri="{FF2B5EF4-FFF2-40B4-BE49-F238E27FC236}">
                <a16:creationId xmlns:a16="http://schemas.microsoft.com/office/drawing/2014/main" id="{ED4D9B38-2496-4258-9BAB-10E6AAAF8CAE}"/>
              </a:ext>
            </a:extLst>
          </p:cNvPr>
          <p:cNvPicPr>
            <a:picLocks noChangeAspect="1"/>
          </p:cNvPicPr>
          <p:nvPr/>
        </p:nvPicPr>
        <p:blipFill>
          <a:blip r:embed="rId14"/>
          <a:stretch>
            <a:fillRect/>
          </a:stretch>
        </p:blipFill>
        <p:spPr>
          <a:xfrm>
            <a:off x="4096327" y="4509943"/>
            <a:ext cx="2255745" cy="1041463"/>
          </a:xfrm>
          <a:prstGeom prst="rect">
            <a:avLst/>
          </a:prstGeom>
        </p:spPr>
      </p:pic>
      <p:pic>
        <p:nvPicPr>
          <p:cNvPr id="18" name="Picture 17">
            <a:extLst>
              <a:ext uri="{FF2B5EF4-FFF2-40B4-BE49-F238E27FC236}">
                <a16:creationId xmlns:a16="http://schemas.microsoft.com/office/drawing/2014/main" id="{77EDD7CA-6091-42EF-8C4E-B1B40106D522}"/>
              </a:ext>
            </a:extLst>
          </p:cNvPr>
          <p:cNvPicPr>
            <a:picLocks noChangeAspect="1"/>
          </p:cNvPicPr>
          <p:nvPr/>
        </p:nvPicPr>
        <p:blipFill>
          <a:blip r:embed="rId15"/>
          <a:stretch>
            <a:fillRect/>
          </a:stretch>
        </p:blipFill>
        <p:spPr>
          <a:xfrm>
            <a:off x="6302434" y="4509943"/>
            <a:ext cx="3019787" cy="1696357"/>
          </a:xfrm>
          <a:prstGeom prst="rect">
            <a:avLst/>
          </a:prstGeom>
        </p:spPr>
      </p:pic>
      <p:pic>
        <p:nvPicPr>
          <p:cNvPr id="19" name="Picture 18">
            <a:extLst>
              <a:ext uri="{FF2B5EF4-FFF2-40B4-BE49-F238E27FC236}">
                <a16:creationId xmlns:a16="http://schemas.microsoft.com/office/drawing/2014/main" id="{F5DCB71B-D439-43F5-A1AB-CE98ECCE1F86}"/>
              </a:ext>
            </a:extLst>
          </p:cNvPr>
          <p:cNvPicPr>
            <a:picLocks noChangeAspect="1"/>
          </p:cNvPicPr>
          <p:nvPr/>
        </p:nvPicPr>
        <p:blipFill>
          <a:blip r:embed="rId16"/>
          <a:stretch>
            <a:fillRect/>
          </a:stretch>
        </p:blipFill>
        <p:spPr>
          <a:xfrm>
            <a:off x="8689487" y="4509943"/>
            <a:ext cx="3633750" cy="2351250"/>
          </a:xfrm>
          <a:prstGeom prst="rect">
            <a:avLst/>
          </a:prstGeom>
        </p:spPr>
      </p:pic>
      <p:pic>
        <p:nvPicPr>
          <p:cNvPr id="20" name="Picture 19">
            <a:extLst>
              <a:ext uri="{FF2B5EF4-FFF2-40B4-BE49-F238E27FC236}">
                <a16:creationId xmlns:a16="http://schemas.microsoft.com/office/drawing/2014/main" id="{28F44619-EC4C-4BC0-B33F-5D7B56E55F05}"/>
              </a:ext>
            </a:extLst>
          </p:cNvPr>
          <p:cNvPicPr>
            <a:picLocks noChangeAspect="1"/>
          </p:cNvPicPr>
          <p:nvPr/>
        </p:nvPicPr>
        <p:blipFill>
          <a:blip r:embed="rId17"/>
          <a:stretch>
            <a:fillRect/>
          </a:stretch>
        </p:blipFill>
        <p:spPr>
          <a:xfrm>
            <a:off x="182880" y="4462272"/>
            <a:ext cx="3496915" cy="2560320"/>
          </a:xfrm>
          <a:prstGeom prst="rect">
            <a:avLst/>
          </a:prstGeom>
        </p:spPr>
      </p:pic>
    </p:spTree>
    <p:extLst>
      <p:ext uri="{BB962C8B-B14F-4D97-AF65-F5344CB8AC3E}">
        <p14:creationId xmlns:p14="http://schemas.microsoft.com/office/powerpoint/2010/main" val="24961684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10"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par>
                                <p:cTn id="60" presetID="10" presetClass="entr" presetSubtype="0"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781AAD-58B1-4371-96BC-B9D03EE19590}"/>
              </a:ext>
            </a:extLst>
          </p:cNvPr>
          <p:cNvSpPr>
            <a:spLocks noGrp="1"/>
          </p:cNvSpPr>
          <p:nvPr>
            <p:ph type="title"/>
          </p:nvPr>
        </p:nvSpPr>
        <p:spPr>
          <a:xfrm>
            <a:off x="274639" y="295274"/>
            <a:ext cx="11889564" cy="917575"/>
          </a:xfrm>
        </p:spPr>
        <p:txBody>
          <a:bodyPr/>
          <a:lstStyle/>
          <a:p>
            <a:r>
              <a:rPr lang="en-US" dirty="0"/>
              <a:t>Find equivalent subplans</a:t>
            </a:r>
          </a:p>
        </p:txBody>
      </p:sp>
      <p:pic>
        <p:nvPicPr>
          <p:cNvPr id="4" name="Picture 3">
            <a:extLst>
              <a:ext uri="{FF2B5EF4-FFF2-40B4-BE49-F238E27FC236}">
                <a16:creationId xmlns:a16="http://schemas.microsoft.com/office/drawing/2014/main" id="{2F400036-5D98-4698-BE15-177FEFB79572}"/>
              </a:ext>
            </a:extLst>
          </p:cNvPr>
          <p:cNvPicPr>
            <a:picLocks noChangeAspect="1"/>
          </p:cNvPicPr>
          <p:nvPr/>
        </p:nvPicPr>
        <p:blipFill>
          <a:blip r:embed="rId2"/>
          <a:stretch>
            <a:fillRect/>
          </a:stretch>
        </p:blipFill>
        <p:spPr>
          <a:xfrm>
            <a:off x="2277215" y="3102997"/>
            <a:ext cx="882287" cy="386569"/>
          </a:xfrm>
          <a:prstGeom prst="rect">
            <a:avLst/>
          </a:prstGeom>
        </p:spPr>
      </p:pic>
      <p:pic>
        <p:nvPicPr>
          <p:cNvPr id="5" name="Picture 4">
            <a:extLst>
              <a:ext uri="{FF2B5EF4-FFF2-40B4-BE49-F238E27FC236}">
                <a16:creationId xmlns:a16="http://schemas.microsoft.com/office/drawing/2014/main" id="{778CFE5A-0E75-4469-8C33-0EBD4DC01080}"/>
              </a:ext>
            </a:extLst>
          </p:cNvPr>
          <p:cNvPicPr>
            <a:picLocks noChangeAspect="1"/>
          </p:cNvPicPr>
          <p:nvPr/>
        </p:nvPicPr>
        <p:blipFill>
          <a:blip r:embed="rId3"/>
          <a:stretch>
            <a:fillRect/>
          </a:stretch>
        </p:blipFill>
        <p:spPr>
          <a:xfrm>
            <a:off x="142125" y="3102996"/>
            <a:ext cx="882287" cy="386569"/>
          </a:xfrm>
          <a:prstGeom prst="rect">
            <a:avLst/>
          </a:prstGeom>
        </p:spPr>
      </p:pic>
      <p:pic>
        <p:nvPicPr>
          <p:cNvPr id="6" name="Picture 5">
            <a:extLst>
              <a:ext uri="{FF2B5EF4-FFF2-40B4-BE49-F238E27FC236}">
                <a16:creationId xmlns:a16="http://schemas.microsoft.com/office/drawing/2014/main" id="{E782E9D0-9F78-49CB-A23B-53E47B0C37E8}"/>
              </a:ext>
            </a:extLst>
          </p:cNvPr>
          <p:cNvPicPr>
            <a:picLocks noChangeAspect="1"/>
          </p:cNvPicPr>
          <p:nvPr/>
        </p:nvPicPr>
        <p:blipFill>
          <a:blip r:embed="rId4"/>
          <a:stretch>
            <a:fillRect/>
          </a:stretch>
        </p:blipFill>
        <p:spPr>
          <a:xfrm>
            <a:off x="3344760" y="3090596"/>
            <a:ext cx="882287" cy="386569"/>
          </a:xfrm>
          <a:prstGeom prst="rect">
            <a:avLst/>
          </a:prstGeom>
        </p:spPr>
      </p:pic>
      <p:pic>
        <p:nvPicPr>
          <p:cNvPr id="7" name="Picture 6">
            <a:extLst>
              <a:ext uri="{FF2B5EF4-FFF2-40B4-BE49-F238E27FC236}">
                <a16:creationId xmlns:a16="http://schemas.microsoft.com/office/drawing/2014/main" id="{3CCA2DA4-C509-4CB1-8B96-EDE8FB33A2D9}"/>
              </a:ext>
            </a:extLst>
          </p:cNvPr>
          <p:cNvPicPr>
            <a:picLocks noChangeAspect="1"/>
          </p:cNvPicPr>
          <p:nvPr/>
        </p:nvPicPr>
        <p:blipFill>
          <a:blip r:embed="rId5"/>
          <a:stretch>
            <a:fillRect/>
          </a:stretch>
        </p:blipFill>
        <p:spPr>
          <a:xfrm>
            <a:off x="1209670" y="3090595"/>
            <a:ext cx="882287" cy="386569"/>
          </a:xfrm>
          <a:prstGeom prst="rect">
            <a:avLst/>
          </a:prstGeom>
        </p:spPr>
      </p:pic>
      <p:pic>
        <p:nvPicPr>
          <p:cNvPr id="8" name="Picture 7">
            <a:extLst>
              <a:ext uri="{FF2B5EF4-FFF2-40B4-BE49-F238E27FC236}">
                <a16:creationId xmlns:a16="http://schemas.microsoft.com/office/drawing/2014/main" id="{0EACD501-7629-4382-90CF-008018EEC547}"/>
              </a:ext>
            </a:extLst>
          </p:cNvPr>
          <p:cNvPicPr>
            <a:picLocks noChangeAspect="1"/>
          </p:cNvPicPr>
          <p:nvPr/>
        </p:nvPicPr>
        <p:blipFill>
          <a:blip r:embed="rId6"/>
          <a:stretch>
            <a:fillRect/>
          </a:stretch>
        </p:blipFill>
        <p:spPr>
          <a:xfrm>
            <a:off x="4232055" y="1923595"/>
            <a:ext cx="2255745" cy="1041463"/>
          </a:xfrm>
          <a:prstGeom prst="rect">
            <a:avLst/>
          </a:prstGeom>
        </p:spPr>
      </p:pic>
      <p:pic>
        <p:nvPicPr>
          <p:cNvPr id="9" name="Picture 8">
            <a:extLst>
              <a:ext uri="{FF2B5EF4-FFF2-40B4-BE49-F238E27FC236}">
                <a16:creationId xmlns:a16="http://schemas.microsoft.com/office/drawing/2014/main" id="{43B935FB-BA66-4388-8563-DCDCEB95BA4E}"/>
              </a:ext>
            </a:extLst>
          </p:cNvPr>
          <p:cNvPicPr>
            <a:picLocks noChangeAspect="1"/>
          </p:cNvPicPr>
          <p:nvPr/>
        </p:nvPicPr>
        <p:blipFill>
          <a:blip r:embed="rId7"/>
          <a:stretch>
            <a:fillRect/>
          </a:stretch>
        </p:blipFill>
        <p:spPr>
          <a:xfrm>
            <a:off x="6427473" y="1873791"/>
            <a:ext cx="3019787" cy="1696357"/>
          </a:xfrm>
          <a:prstGeom prst="rect">
            <a:avLst/>
          </a:prstGeom>
        </p:spPr>
      </p:pic>
      <p:pic>
        <p:nvPicPr>
          <p:cNvPr id="10" name="Picture 9">
            <a:extLst>
              <a:ext uri="{FF2B5EF4-FFF2-40B4-BE49-F238E27FC236}">
                <a16:creationId xmlns:a16="http://schemas.microsoft.com/office/drawing/2014/main" id="{F77A709C-9021-4363-B637-D1CE08928544}"/>
              </a:ext>
            </a:extLst>
          </p:cNvPr>
          <p:cNvPicPr>
            <a:picLocks noChangeAspect="1"/>
          </p:cNvPicPr>
          <p:nvPr/>
        </p:nvPicPr>
        <p:blipFill>
          <a:blip r:embed="rId8"/>
          <a:stretch>
            <a:fillRect/>
          </a:stretch>
        </p:blipFill>
        <p:spPr>
          <a:xfrm>
            <a:off x="8713346" y="1873791"/>
            <a:ext cx="3633750" cy="2351250"/>
          </a:xfrm>
          <a:prstGeom prst="rect">
            <a:avLst/>
          </a:prstGeom>
        </p:spPr>
      </p:pic>
      <p:pic>
        <p:nvPicPr>
          <p:cNvPr id="11" name="Picture 10">
            <a:extLst>
              <a:ext uri="{FF2B5EF4-FFF2-40B4-BE49-F238E27FC236}">
                <a16:creationId xmlns:a16="http://schemas.microsoft.com/office/drawing/2014/main" id="{9E614791-57AF-4D9B-B92F-A3FD1EAACBA0}"/>
              </a:ext>
            </a:extLst>
          </p:cNvPr>
          <p:cNvPicPr>
            <a:picLocks noChangeAspect="1"/>
          </p:cNvPicPr>
          <p:nvPr/>
        </p:nvPicPr>
        <p:blipFill>
          <a:blip r:embed="rId9"/>
          <a:stretch>
            <a:fillRect/>
          </a:stretch>
        </p:blipFill>
        <p:spPr>
          <a:xfrm>
            <a:off x="3288039" y="4767523"/>
            <a:ext cx="882287" cy="386569"/>
          </a:xfrm>
          <a:prstGeom prst="rect">
            <a:avLst/>
          </a:prstGeom>
        </p:spPr>
      </p:pic>
      <p:pic>
        <p:nvPicPr>
          <p:cNvPr id="12" name="Picture 11">
            <a:extLst>
              <a:ext uri="{FF2B5EF4-FFF2-40B4-BE49-F238E27FC236}">
                <a16:creationId xmlns:a16="http://schemas.microsoft.com/office/drawing/2014/main" id="{05C58015-8CFA-403E-9907-5D359B7FAE13}"/>
              </a:ext>
            </a:extLst>
          </p:cNvPr>
          <p:cNvPicPr>
            <a:picLocks noChangeAspect="1"/>
          </p:cNvPicPr>
          <p:nvPr/>
        </p:nvPicPr>
        <p:blipFill>
          <a:blip r:embed="rId10"/>
          <a:stretch>
            <a:fillRect/>
          </a:stretch>
        </p:blipFill>
        <p:spPr>
          <a:xfrm>
            <a:off x="142125" y="4767523"/>
            <a:ext cx="882287" cy="386569"/>
          </a:xfrm>
          <a:prstGeom prst="rect">
            <a:avLst/>
          </a:prstGeom>
        </p:spPr>
      </p:pic>
      <p:pic>
        <p:nvPicPr>
          <p:cNvPr id="13" name="Picture 12">
            <a:extLst>
              <a:ext uri="{FF2B5EF4-FFF2-40B4-BE49-F238E27FC236}">
                <a16:creationId xmlns:a16="http://schemas.microsoft.com/office/drawing/2014/main" id="{8EF52905-7A51-4C41-AE84-7865A0A69781}"/>
              </a:ext>
            </a:extLst>
          </p:cNvPr>
          <p:cNvPicPr>
            <a:picLocks noChangeAspect="1"/>
          </p:cNvPicPr>
          <p:nvPr/>
        </p:nvPicPr>
        <p:blipFill>
          <a:blip r:embed="rId11"/>
          <a:stretch>
            <a:fillRect/>
          </a:stretch>
        </p:blipFill>
        <p:spPr>
          <a:xfrm>
            <a:off x="2242795" y="4767523"/>
            <a:ext cx="882287" cy="386569"/>
          </a:xfrm>
          <a:prstGeom prst="rect">
            <a:avLst/>
          </a:prstGeom>
        </p:spPr>
      </p:pic>
      <p:pic>
        <p:nvPicPr>
          <p:cNvPr id="14" name="Picture 13">
            <a:extLst>
              <a:ext uri="{FF2B5EF4-FFF2-40B4-BE49-F238E27FC236}">
                <a16:creationId xmlns:a16="http://schemas.microsoft.com/office/drawing/2014/main" id="{CB3FC054-5BF7-404F-B110-ABF0B619006C}"/>
              </a:ext>
            </a:extLst>
          </p:cNvPr>
          <p:cNvPicPr>
            <a:picLocks noChangeAspect="1"/>
          </p:cNvPicPr>
          <p:nvPr/>
        </p:nvPicPr>
        <p:blipFill>
          <a:blip r:embed="rId12"/>
          <a:stretch>
            <a:fillRect/>
          </a:stretch>
        </p:blipFill>
        <p:spPr>
          <a:xfrm>
            <a:off x="1197552" y="4767523"/>
            <a:ext cx="882287" cy="386569"/>
          </a:xfrm>
          <a:prstGeom prst="rect">
            <a:avLst/>
          </a:prstGeom>
        </p:spPr>
      </p:pic>
      <p:pic>
        <p:nvPicPr>
          <p:cNvPr id="15" name="Picture 14">
            <a:extLst>
              <a:ext uri="{FF2B5EF4-FFF2-40B4-BE49-F238E27FC236}">
                <a16:creationId xmlns:a16="http://schemas.microsoft.com/office/drawing/2014/main" id="{7679DD91-6D4A-4986-90E4-6112CD6F1DC2}"/>
              </a:ext>
            </a:extLst>
          </p:cNvPr>
          <p:cNvPicPr>
            <a:picLocks noChangeAspect="1"/>
          </p:cNvPicPr>
          <p:nvPr/>
        </p:nvPicPr>
        <p:blipFill>
          <a:blip r:embed="rId13"/>
          <a:stretch>
            <a:fillRect/>
          </a:stretch>
        </p:blipFill>
        <p:spPr>
          <a:xfrm>
            <a:off x="4096327" y="4509943"/>
            <a:ext cx="2255745" cy="1041463"/>
          </a:xfrm>
          <a:prstGeom prst="rect">
            <a:avLst/>
          </a:prstGeom>
        </p:spPr>
      </p:pic>
      <p:pic>
        <p:nvPicPr>
          <p:cNvPr id="16" name="Picture 15">
            <a:extLst>
              <a:ext uri="{FF2B5EF4-FFF2-40B4-BE49-F238E27FC236}">
                <a16:creationId xmlns:a16="http://schemas.microsoft.com/office/drawing/2014/main" id="{CD98635A-5ABD-4C60-B98D-5255DCC79F0F}"/>
              </a:ext>
            </a:extLst>
          </p:cNvPr>
          <p:cNvPicPr>
            <a:picLocks noChangeAspect="1"/>
          </p:cNvPicPr>
          <p:nvPr/>
        </p:nvPicPr>
        <p:blipFill>
          <a:blip r:embed="rId14"/>
          <a:stretch>
            <a:fillRect/>
          </a:stretch>
        </p:blipFill>
        <p:spPr>
          <a:xfrm>
            <a:off x="6302434" y="4509943"/>
            <a:ext cx="3019787" cy="1696357"/>
          </a:xfrm>
          <a:prstGeom prst="rect">
            <a:avLst/>
          </a:prstGeom>
        </p:spPr>
      </p:pic>
      <p:pic>
        <p:nvPicPr>
          <p:cNvPr id="17" name="Picture 16">
            <a:extLst>
              <a:ext uri="{FF2B5EF4-FFF2-40B4-BE49-F238E27FC236}">
                <a16:creationId xmlns:a16="http://schemas.microsoft.com/office/drawing/2014/main" id="{A90CFE8A-E549-48D4-BDAA-A025C59E6434}"/>
              </a:ext>
            </a:extLst>
          </p:cNvPr>
          <p:cNvPicPr>
            <a:picLocks noChangeAspect="1"/>
          </p:cNvPicPr>
          <p:nvPr/>
        </p:nvPicPr>
        <p:blipFill>
          <a:blip r:embed="rId15"/>
          <a:stretch>
            <a:fillRect/>
          </a:stretch>
        </p:blipFill>
        <p:spPr>
          <a:xfrm>
            <a:off x="8689487" y="4509943"/>
            <a:ext cx="3633750" cy="2351250"/>
          </a:xfrm>
          <a:prstGeom prst="rect">
            <a:avLst/>
          </a:prstGeom>
        </p:spPr>
      </p:pic>
      <p:sp>
        <p:nvSpPr>
          <p:cNvPr id="21" name="Arrow: Up-Down 20">
            <a:extLst>
              <a:ext uri="{FF2B5EF4-FFF2-40B4-BE49-F238E27FC236}">
                <a16:creationId xmlns:a16="http://schemas.microsoft.com/office/drawing/2014/main" id="{FFA36CCB-8A1C-44A6-B204-4155D25B67F9}"/>
              </a:ext>
            </a:extLst>
          </p:cNvPr>
          <p:cNvSpPr/>
          <p:nvPr/>
        </p:nvSpPr>
        <p:spPr bwMode="auto">
          <a:xfrm>
            <a:off x="421169" y="3671344"/>
            <a:ext cx="324197" cy="914400"/>
          </a:xfrm>
          <a:prstGeom prst="up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2" name="Arrow: Up-Down 21">
            <a:extLst>
              <a:ext uri="{FF2B5EF4-FFF2-40B4-BE49-F238E27FC236}">
                <a16:creationId xmlns:a16="http://schemas.microsoft.com/office/drawing/2014/main" id="{F1DC027E-EC26-4F97-9252-09072E917724}"/>
              </a:ext>
            </a:extLst>
          </p:cNvPr>
          <p:cNvSpPr/>
          <p:nvPr/>
        </p:nvSpPr>
        <p:spPr bwMode="auto">
          <a:xfrm>
            <a:off x="1488714" y="3665143"/>
            <a:ext cx="324197" cy="914400"/>
          </a:xfrm>
          <a:prstGeom prst="up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3" name="Arrow: Up-Down 22">
            <a:extLst>
              <a:ext uri="{FF2B5EF4-FFF2-40B4-BE49-F238E27FC236}">
                <a16:creationId xmlns:a16="http://schemas.microsoft.com/office/drawing/2014/main" id="{93914A8E-D8EB-48A9-B285-DE72579A87D0}"/>
              </a:ext>
            </a:extLst>
          </p:cNvPr>
          <p:cNvSpPr/>
          <p:nvPr/>
        </p:nvSpPr>
        <p:spPr bwMode="auto">
          <a:xfrm>
            <a:off x="2599755" y="3665143"/>
            <a:ext cx="324197" cy="914400"/>
          </a:xfrm>
          <a:prstGeom prst="up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 name="Arrow: Up-Down 23">
            <a:extLst>
              <a:ext uri="{FF2B5EF4-FFF2-40B4-BE49-F238E27FC236}">
                <a16:creationId xmlns:a16="http://schemas.microsoft.com/office/drawing/2014/main" id="{0FD42929-020E-4289-B940-81E637791F23}"/>
              </a:ext>
            </a:extLst>
          </p:cNvPr>
          <p:cNvSpPr/>
          <p:nvPr/>
        </p:nvSpPr>
        <p:spPr bwMode="auto">
          <a:xfrm>
            <a:off x="3570141" y="3647137"/>
            <a:ext cx="324197" cy="914400"/>
          </a:xfrm>
          <a:prstGeom prst="up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5" name="Arrow: Up-Down 24">
            <a:extLst>
              <a:ext uri="{FF2B5EF4-FFF2-40B4-BE49-F238E27FC236}">
                <a16:creationId xmlns:a16="http://schemas.microsoft.com/office/drawing/2014/main" id="{B62B336F-22A4-4B8C-B1A0-4B7B7EBEBB0A}"/>
              </a:ext>
            </a:extLst>
          </p:cNvPr>
          <p:cNvSpPr/>
          <p:nvPr/>
        </p:nvSpPr>
        <p:spPr bwMode="auto">
          <a:xfrm>
            <a:off x="7650228" y="3640994"/>
            <a:ext cx="324197" cy="798102"/>
          </a:xfrm>
          <a:prstGeom prst="up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6" name="Arrow: Up-Down 25">
            <a:extLst>
              <a:ext uri="{FF2B5EF4-FFF2-40B4-BE49-F238E27FC236}">
                <a16:creationId xmlns:a16="http://schemas.microsoft.com/office/drawing/2014/main" id="{2F927118-4D04-473F-9EA0-56CC5E537505}"/>
              </a:ext>
            </a:extLst>
          </p:cNvPr>
          <p:cNvSpPr/>
          <p:nvPr/>
        </p:nvSpPr>
        <p:spPr bwMode="auto">
          <a:xfrm>
            <a:off x="11194221" y="3665143"/>
            <a:ext cx="324197" cy="798102"/>
          </a:xfrm>
          <a:prstGeom prst="up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3817657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DFAA6A-47A7-4FBA-A129-B8AEAEEB8FCC}"/>
              </a:ext>
            </a:extLst>
          </p:cNvPr>
          <p:cNvSpPr>
            <a:spLocks noGrp="1"/>
          </p:cNvSpPr>
          <p:nvPr>
            <p:ph type="body" sz="quarter" idx="10"/>
          </p:nvPr>
        </p:nvSpPr>
        <p:spPr>
          <a:xfrm>
            <a:off x="274638" y="1212850"/>
            <a:ext cx="11887200" cy="2646878"/>
          </a:xfrm>
        </p:spPr>
        <p:txBody>
          <a:bodyPr/>
          <a:lstStyle/>
          <a:p>
            <a:r>
              <a:rPr lang="en-US" dirty="0"/>
              <a:t>AND-OR graph is a compact representation of alternative plans</a:t>
            </a:r>
          </a:p>
          <a:p>
            <a:r>
              <a:rPr lang="en-US" dirty="0"/>
              <a:t>AND node</a:t>
            </a:r>
          </a:p>
          <a:p>
            <a:r>
              <a:rPr lang="en-US" dirty="0"/>
              <a:t>OR node</a:t>
            </a:r>
          </a:p>
        </p:txBody>
      </p:sp>
      <p:sp>
        <p:nvSpPr>
          <p:cNvPr id="3" name="Title 2">
            <a:extLst>
              <a:ext uri="{FF2B5EF4-FFF2-40B4-BE49-F238E27FC236}">
                <a16:creationId xmlns:a16="http://schemas.microsoft.com/office/drawing/2014/main" id="{5B58DB30-881F-494D-B564-2C95546FDA2F}"/>
              </a:ext>
            </a:extLst>
          </p:cNvPr>
          <p:cNvSpPr>
            <a:spLocks noGrp="1"/>
          </p:cNvSpPr>
          <p:nvPr>
            <p:ph type="title"/>
          </p:nvPr>
        </p:nvSpPr>
        <p:spPr/>
        <p:txBody>
          <a:bodyPr/>
          <a:lstStyle/>
          <a:p>
            <a:r>
              <a:rPr lang="en-US" dirty="0"/>
              <a:t>Use AND-OR graph to represent subplans</a:t>
            </a:r>
          </a:p>
        </p:txBody>
      </p:sp>
      <p:sp>
        <p:nvSpPr>
          <p:cNvPr id="6" name="Rectangle 5">
            <a:extLst>
              <a:ext uri="{FF2B5EF4-FFF2-40B4-BE49-F238E27FC236}">
                <a16:creationId xmlns:a16="http://schemas.microsoft.com/office/drawing/2014/main" id="{EF114392-CEF0-4BAB-A8A6-E589FBB3E302}"/>
              </a:ext>
            </a:extLst>
          </p:cNvPr>
          <p:cNvSpPr/>
          <p:nvPr/>
        </p:nvSpPr>
        <p:spPr bwMode="auto">
          <a:xfrm>
            <a:off x="4889330" y="2077155"/>
            <a:ext cx="1725959" cy="406401"/>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a:extLst>
              <a:ext uri="{FF2B5EF4-FFF2-40B4-BE49-F238E27FC236}">
                <a16:creationId xmlns:a16="http://schemas.microsoft.com/office/drawing/2014/main" id="{FF2BD243-404D-4E9B-92C9-9C9E8C207064}"/>
              </a:ext>
            </a:extLst>
          </p:cNvPr>
          <p:cNvSpPr/>
          <p:nvPr/>
        </p:nvSpPr>
        <p:spPr bwMode="auto">
          <a:xfrm>
            <a:off x="5904089" y="6407189"/>
            <a:ext cx="970844" cy="406401"/>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a:extLst>
              <a:ext uri="{FF2B5EF4-FFF2-40B4-BE49-F238E27FC236}">
                <a16:creationId xmlns:a16="http://schemas.microsoft.com/office/drawing/2014/main" id="{7398A0CF-025B-49AA-B7AC-599BCBD9FBB0}"/>
              </a:ext>
            </a:extLst>
          </p:cNvPr>
          <p:cNvSpPr/>
          <p:nvPr/>
        </p:nvSpPr>
        <p:spPr bwMode="auto">
          <a:xfrm>
            <a:off x="4886965" y="2483557"/>
            <a:ext cx="1728324" cy="408330"/>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a:extLst>
              <a:ext uri="{FF2B5EF4-FFF2-40B4-BE49-F238E27FC236}">
                <a16:creationId xmlns:a16="http://schemas.microsoft.com/office/drawing/2014/main" id="{F895017C-AB63-418C-8F1D-EEE326E9477E}"/>
              </a:ext>
            </a:extLst>
          </p:cNvPr>
          <p:cNvSpPr/>
          <p:nvPr/>
        </p:nvSpPr>
        <p:spPr bwMode="auto">
          <a:xfrm>
            <a:off x="8245409" y="5458178"/>
            <a:ext cx="548635" cy="468487"/>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a:extLst>
              <a:ext uri="{FF2B5EF4-FFF2-40B4-BE49-F238E27FC236}">
                <a16:creationId xmlns:a16="http://schemas.microsoft.com/office/drawing/2014/main" id="{C679191A-007A-4A01-9D26-63C6475C4302}"/>
              </a:ext>
            </a:extLst>
          </p:cNvPr>
          <p:cNvSpPr/>
          <p:nvPr/>
        </p:nvSpPr>
        <p:spPr bwMode="auto">
          <a:xfrm>
            <a:off x="7941734" y="6407189"/>
            <a:ext cx="970844" cy="406401"/>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a:extLst>
              <a:ext uri="{FF2B5EF4-FFF2-40B4-BE49-F238E27FC236}">
                <a16:creationId xmlns:a16="http://schemas.microsoft.com/office/drawing/2014/main" id="{1655AE5B-EDE0-406B-A886-50A702993AE6}"/>
              </a:ext>
            </a:extLst>
          </p:cNvPr>
          <p:cNvSpPr/>
          <p:nvPr/>
        </p:nvSpPr>
        <p:spPr bwMode="auto">
          <a:xfrm>
            <a:off x="8438444" y="1925494"/>
            <a:ext cx="548635" cy="468487"/>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4">
            <a:extLst>
              <a:ext uri="{FF2B5EF4-FFF2-40B4-BE49-F238E27FC236}">
                <a16:creationId xmlns:a16="http://schemas.microsoft.com/office/drawing/2014/main" id="{57F286F9-61ED-4893-AB4F-CCA4149DCD31}"/>
              </a:ext>
            </a:extLst>
          </p:cNvPr>
          <p:cNvPicPr>
            <a:picLocks noChangeAspect="1"/>
          </p:cNvPicPr>
          <p:nvPr/>
        </p:nvPicPr>
        <p:blipFill>
          <a:blip r:embed="rId2"/>
          <a:stretch>
            <a:fillRect/>
          </a:stretch>
        </p:blipFill>
        <p:spPr>
          <a:xfrm>
            <a:off x="4636008" y="1929384"/>
            <a:ext cx="6094774" cy="4882896"/>
          </a:xfrm>
          <a:prstGeom prst="rect">
            <a:avLst/>
          </a:prstGeom>
        </p:spPr>
      </p:pic>
    </p:spTree>
    <p:extLst>
      <p:ext uri="{BB962C8B-B14F-4D97-AF65-F5344CB8AC3E}">
        <p14:creationId xmlns:p14="http://schemas.microsoft.com/office/powerpoint/2010/main" val="3717032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D999FC-3D4D-4BD3-BCEB-9798FB7FEF7D}"/>
              </a:ext>
            </a:extLst>
          </p:cNvPr>
          <p:cNvSpPr>
            <a:spLocks noGrp="1"/>
          </p:cNvSpPr>
          <p:nvPr>
            <p:ph type="title"/>
          </p:nvPr>
        </p:nvSpPr>
        <p:spPr/>
        <p:txBody>
          <a:bodyPr/>
          <a:lstStyle/>
          <a:p>
            <a:r>
              <a:rPr lang="en-US" dirty="0"/>
              <a:t>Execute a query with plan P1</a:t>
            </a:r>
          </a:p>
        </p:txBody>
      </p:sp>
      <p:grpSp>
        <p:nvGrpSpPr>
          <p:cNvPr id="50" name="Group 49">
            <a:extLst>
              <a:ext uri="{FF2B5EF4-FFF2-40B4-BE49-F238E27FC236}">
                <a16:creationId xmlns:a16="http://schemas.microsoft.com/office/drawing/2014/main" id="{25CC3269-478B-4A9E-81C2-439E4CCAC435}"/>
              </a:ext>
            </a:extLst>
          </p:cNvPr>
          <p:cNvGrpSpPr/>
          <p:nvPr/>
        </p:nvGrpSpPr>
        <p:grpSpPr>
          <a:xfrm>
            <a:off x="735773" y="2360994"/>
            <a:ext cx="10447130" cy="4640624"/>
            <a:chOff x="1105106" y="2360994"/>
            <a:chExt cx="10447130" cy="4640624"/>
          </a:xfrm>
        </p:grpSpPr>
        <p:grpSp>
          <p:nvGrpSpPr>
            <p:cNvPr id="39" name="Group 38">
              <a:extLst>
                <a:ext uri="{FF2B5EF4-FFF2-40B4-BE49-F238E27FC236}">
                  <a16:creationId xmlns:a16="http://schemas.microsoft.com/office/drawing/2014/main" id="{80CB7A94-B015-4B91-832B-52645FF467BB}"/>
                </a:ext>
              </a:extLst>
            </p:cNvPr>
            <p:cNvGrpSpPr/>
            <p:nvPr/>
          </p:nvGrpSpPr>
          <p:grpSpPr>
            <a:xfrm>
              <a:off x="1968842" y="2360994"/>
              <a:ext cx="9583394" cy="4640624"/>
              <a:chOff x="1968842" y="2026508"/>
              <a:chExt cx="9583394" cy="4640624"/>
            </a:xfrm>
          </p:grpSpPr>
          <p:cxnSp>
            <p:nvCxnSpPr>
              <p:cNvPr id="40" name="Straight Arrow Connector 39">
                <a:extLst>
                  <a:ext uri="{FF2B5EF4-FFF2-40B4-BE49-F238E27FC236}">
                    <a16:creationId xmlns:a16="http://schemas.microsoft.com/office/drawing/2014/main" id="{426EBDC7-C87D-4D01-9825-C32F407A10C3}"/>
                  </a:ext>
                </a:extLst>
              </p:cNvPr>
              <p:cNvCxnSpPr>
                <a:cxnSpLocks/>
              </p:cNvCxnSpPr>
              <p:nvPr/>
            </p:nvCxnSpPr>
            <p:spPr>
              <a:xfrm>
                <a:off x="1968842" y="5824152"/>
                <a:ext cx="9583394" cy="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464C037-49B6-4EBB-9E84-670726572720}"/>
                  </a:ext>
                </a:extLst>
              </p:cNvPr>
              <p:cNvCxnSpPr>
                <a:cxnSpLocks/>
              </p:cNvCxnSpPr>
              <p:nvPr/>
            </p:nvCxnSpPr>
            <p:spPr>
              <a:xfrm flipV="1">
                <a:off x="1985318" y="2026508"/>
                <a:ext cx="0" cy="3822358"/>
              </a:xfrm>
              <a:prstGeom prst="straightConnector1">
                <a:avLst/>
              </a:prstGeom>
              <a:ln w="57150">
                <a:headEnd type="none"/>
                <a:tailEnd type="triangle"/>
              </a:ln>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9D155B51-6F02-413E-8B8B-F8CE97E93DBF}"/>
                  </a:ext>
                </a:extLst>
              </p:cNvPr>
              <p:cNvSpPr txBox="1"/>
              <p:nvPr/>
            </p:nvSpPr>
            <p:spPr>
              <a:xfrm>
                <a:off x="6244852" y="5928468"/>
                <a:ext cx="1252587" cy="738664"/>
              </a:xfrm>
              <a:prstGeom prst="rect">
                <a:avLst/>
              </a:prstGeom>
              <a:noFill/>
            </p:spPr>
            <p:txBody>
              <a:bodyPr wrap="none" lIns="182880" tIns="146304" rIns="182880" bIns="146304" rtlCol="0">
                <a:spAutoFit/>
              </a:bodyPr>
              <a:lstStyle/>
              <a:p>
                <a:pPr>
                  <a:lnSpc>
                    <a:spcPct val="90000"/>
                  </a:lnSpc>
                  <a:spcAft>
                    <a:spcPts val="600"/>
                  </a:spcAft>
                </a:pPr>
                <a:r>
                  <a:rPr lang="en-US" sz="3200" dirty="0">
                    <a:gradFill>
                      <a:gsLst>
                        <a:gs pos="2917">
                          <a:schemeClr val="tx1"/>
                        </a:gs>
                        <a:gs pos="30000">
                          <a:schemeClr val="tx1"/>
                        </a:gs>
                      </a:gsLst>
                      <a:lin ang="5400000" scaled="0"/>
                    </a:gradFill>
                  </a:rPr>
                  <a:t>Time</a:t>
                </a:r>
              </a:p>
            </p:txBody>
          </p:sp>
          <p:sp>
            <p:nvSpPr>
              <p:cNvPr id="43" name="Freeform: Shape 42">
                <a:extLst>
                  <a:ext uri="{FF2B5EF4-FFF2-40B4-BE49-F238E27FC236}">
                    <a16:creationId xmlns:a16="http://schemas.microsoft.com/office/drawing/2014/main" id="{0FE1D9FF-7927-4E1B-A608-BAE9E95D5163}"/>
                  </a:ext>
                </a:extLst>
              </p:cNvPr>
              <p:cNvSpPr/>
              <p:nvPr/>
            </p:nvSpPr>
            <p:spPr bwMode="auto">
              <a:xfrm>
                <a:off x="2018268" y="3418565"/>
                <a:ext cx="4366054" cy="601505"/>
              </a:xfrm>
              <a:custGeom>
                <a:avLst/>
                <a:gdLst>
                  <a:gd name="connsiteX0" fmla="*/ 0 w 4366054"/>
                  <a:gd name="connsiteY0" fmla="*/ 486170 h 601505"/>
                  <a:gd name="connsiteX1" fmla="*/ 140044 w 4366054"/>
                  <a:gd name="connsiteY1" fmla="*/ 230797 h 601505"/>
                  <a:gd name="connsiteX2" fmla="*/ 370703 w 4366054"/>
                  <a:gd name="connsiteY2" fmla="*/ 469694 h 601505"/>
                  <a:gd name="connsiteX3" fmla="*/ 477795 w 4366054"/>
                  <a:gd name="connsiteY3" fmla="*/ 321413 h 601505"/>
                  <a:gd name="connsiteX4" fmla="*/ 700216 w 4366054"/>
                  <a:gd name="connsiteY4" fmla="*/ 138 h 601505"/>
                  <a:gd name="connsiteX5" fmla="*/ 832022 w 4366054"/>
                  <a:gd name="connsiteY5" fmla="*/ 362603 h 601505"/>
                  <a:gd name="connsiteX6" fmla="*/ 930876 w 4366054"/>
                  <a:gd name="connsiteY6" fmla="*/ 576786 h 601505"/>
                  <a:gd name="connsiteX7" fmla="*/ 1087395 w 4366054"/>
                  <a:gd name="connsiteY7" fmla="*/ 379078 h 601505"/>
                  <a:gd name="connsiteX8" fmla="*/ 1235676 w 4366054"/>
                  <a:gd name="connsiteY8" fmla="*/ 123705 h 601505"/>
                  <a:gd name="connsiteX9" fmla="*/ 1392195 w 4366054"/>
                  <a:gd name="connsiteY9" fmla="*/ 428505 h 601505"/>
                  <a:gd name="connsiteX10" fmla="*/ 1491049 w 4366054"/>
                  <a:gd name="connsiteY10" fmla="*/ 321413 h 601505"/>
                  <a:gd name="connsiteX11" fmla="*/ 1713471 w 4366054"/>
                  <a:gd name="connsiteY11" fmla="*/ 601500 h 601505"/>
                  <a:gd name="connsiteX12" fmla="*/ 1746422 w 4366054"/>
                  <a:gd name="connsiteY12" fmla="*/ 313176 h 601505"/>
                  <a:gd name="connsiteX13" fmla="*/ 1869989 w 4366054"/>
                  <a:gd name="connsiteY13" fmla="*/ 337889 h 601505"/>
                  <a:gd name="connsiteX14" fmla="*/ 1960606 w 4366054"/>
                  <a:gd name="connsiteY14" fmla="*/ 247273 h 601505"/>
                  <a:gd name="connsiteX15" fmla="*/ 2059460 w 4366054"/>
                  <a:gd name="connsiteY15" fmla="*/ 428505 h 601505"/>
                  <a:gd name="connsiteX16" fmla="*/ 2199503 w 4366054"/>
                  <a:gd name="connsiteY16" fmla="*/ 255511 h 601505"/>
                  <a:gd name="connsiteX17" fmla="*/ 2314833 w 4366054"/>
                  <a:gd name="connsiteY17" fmla="*/ 379078 h 601505"/>
                  <a:gd name="connsiteX18" fmla="*/ 2364260 w 4366054"/>
                  <a:gd name="connsiteY18" fmla="*/ 74278 h 601505"/>
                  <a:gd name="connsiteX19" fmla="*/ 2438400 w 4366054"/>
                  <a:gd name="connsiteY19" fmla="*/ 321413 h 601505"/>
                  <a:gd name="connsiteX20" fmla="*/ 2578444 w 4366054"/>
                  <a:gd name="connsiteY20" fmla="*/ 494408 h 601505"/>
                  <a:gd name="connsiteX21" fmla="*/ 2578444 w 4366054"/>
                  <a:gd name="connsiteY21" fmla="*/ 313176 h 601505"/>
                  <a:gd name="connsiteX22" fmla="*/ 2660822 w 4366054"/>
                  <a:gd name="connsiteY22" fmla="*/ 247273 h 601505"/>
                  <a:gd name="connsiteX23" fmla="*/ 2784389 w 4366054"/>
                  <a:gd name="connsiteY23" fmla="*/ 461457 h 601505"/>
                  <a:gd name="connsiteX24" fmla="*/ 2891481 w 4366054"/>
                  <a:gd name="connsiteY24" fmla="*/ 140181 h 601505"/>
                  <a:gd name="connsiteX25" fmla="*/ 2924433 w 4366054"/>
                  <a:gd name="connsiteY25" fmla="*/ 304938 h 601505"/>
                  <a:gd name="connsiteX26" fmla="*/ 3097427 w 4366054"/>
                  <a:gd name="connsiteY26" fmla="*/ 230797 h 601505"/>
                  <a:gd name="connsiteX27" fmla="*/ 3204519 w 4366054"/>
                  <a:gd name="connsiteY27" fmla="*/ 543835 h 601505"/>
                  <a:gd name="connsiteX28" fmla="*/ 3278660 w 4366054"/>
                  <a:gd name="connsiteY28" fmla="*/ 313176 h 601505"/>
                  <a:gd name="connsiteX29" fmla="*/ 3311611 w 4366054"/>
                  <a:gd name="connsiteY29" fmla="*/ 131943 h 601505"/>
                  <a:gd name="connsiteX30" fmla="*/ 3459892 w 4366054"/>
                  <a:gd name="connsiteY30" fmla="*/ 304938 h 601505"/>
                  <a:gd name="connsiteX31" fmla="*/ 3501081 w 4366054"/>
                  <a:gd name="connsiteY31" fmla="*/ 502646 h 601505"/>
                  <a:gd name="connsiteX32" fmla="*/ 3682314 w 4366054"/>
                  <a:gd name="connsiteY32" fmla="*/ 255511 h 601505"/>
                  <a:gd name="connsiteX33" fmla="*/ 3739979 w 4366054"/>
                  <a:gd name="connsiteY33" fmla="*/ 346127 h 601505"/>
                  <a:gd name="connsiteX34" fmla="*/ 3797644 w 4366054"/>
                  <a:gd name="connsiteY34" fmla="*/ 90754 h 601505"/>
                  <a:gd name="connsiteX35" fmla="*/ 3855308 w 4366054"/>
                  <a:gd name="connsiteY35" fmla="*/ 321413 h 601505"/>
                  <a:gd name="connsiteX36" fmla="*/ 3954162 w 4366054"/>
                  <a:gd name="connsiteY36" fmla="*/ 444981 h 601505"/>
                  <a:gd name="connsiteX37" fmla="*/ 3954162 w 4366054"/>
                  <a:gd name="connsiteY37" fmla="*/ 296700 h 601505"/>
                  <a:gd name="connsiteX38" fmla="*/ 4061254 w 4366054"/>
                  <a:gd name="connsiteY38" fmla="*/ 247273 h 601505"/>
                  <a:gd name="connsiteX39" fmla="*/ 4085968 w 4366054"/>
                  <a:gd name="connsiteY39" fmla="*/ 379078 h 601505"/>
                  <a:gd name="connsiteX40" fmla="*/ 4217773 w 4366054"/>
                  <a:gd name="connsiteY40" fmla="*/ 115467 h 601505"/>
                  <a:gd name="connsiteX41" fmla="*/ 4258962 w 4366054"/>
                  <a:gd name="connsiteY41" fmla="*/ 329651 h 601505"/>
                  <a:gd name="connsiteX42" fmla="*/ 4258962 w 4366054"/>
                  <a:gd name="connsiteY42" fmla="*/ 329651 h 601505"/>
                  <a:gd name="connsiteX43" fmla="*/ 4366054 w 4366054"/>
                  <a:gd name="connsiteY43" fmla="*/ 387316 h 60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366054" h="601505">
                    <a:moveTo>
                      <a:pt x="0" y="486170"/>
                    </a:moveTo>
                    <a:cubicBezTo>
                      <a:pt x="39130" y="359856"/>
                      <a:pt x="78260" y="233543"/>
                      <a:pt x="140044" y="230797"/>
                    </a:cubicBezTo>
                    <a:cubicBezTo>
                      <a:pt x="201828" y="228051"/>
                      <a:pt x="314411" y="454591"/>
                      <a:pt x="370703" y="469694"/>
                    </a:cubicBezTo>
                    <a:cubicBezTo>
                      <a:pt x="426995" y="484797"/>
                      <a:pt x="422876" y="399672"/>
                      <a:pt x="477795" y="321413"/>
                    </a:cubicBezTo>
                    <a:cubicBezTo>
                      <a:pt x="532714" y="243154"/>
                      <a:pt x="641178" y="-6727"/>
                      <a:pt x="700216" y="138"/>
                    </a:cubicBezTo>
                    <a:cubicBezTo>
                      <a:pt x="759254" y="7003"/>
                      <a:pt x="793579" y="266495"/>
                      <a:pt x="832022" y="362603"/>
                    </a:cubicBezTo>
                    <a:cubicBezTo>
                      <a:pt x="870465" y="458711"/>
                      <a:pt x="888314" y="574040"/>
                      <a:pt x="930876" y="576786"/>
                    </a:cubicBezTo>
                    <a:cubicBezTo>
                      <a:pt x="973438" y="579532"/>
                      <a:pt x="1036595" y="454591"/>
                      <a:pt x="1087395" y="379078"/>
                    </a:cubicBezTo>
                    <a:cubicBezTo>
                      <a:pt x="1138195" y="303565"/>
                      <a:pt x="1184876" y="115467"/>
                      <a:pt x="1235676" y="123705"/>
                    </a:cubicBezTo>
                    <a:cubicBezTo>
                      <a:pt x="1286476" y="131943"/>
                      <a:pt x="1349633" y="395554"/>
                      <a:pt x="1392195" y="428505"/>
                    </a:cubicBezTo>
                    <a:cubicBezTo>
                      <a:pt x="1434757" y="461456"/>
                      <a:pt x="1437503" y="292581"/>
                      <a:pt x="1491049" y="321413"/>
                    </a:cubicBezTo>
                    <a:cubicBezTo>
                      <a:pt x="1544595" y="350245"/>
                      <a:pt x="1670909" y="602873"/>
                      <a:pt x="1713471" y="601500"/>
                    </a:cubicBezTo>
                    <a:cubicBezTo>
                      <a:pt x="1756033" y="600127"/>
                      <a:pt x="1720336" y="357111"/>
                      <a:pt x="1746422" y="313176"/>
                    </a:cubicBezTo>
                    <a:cubicBezTo>
                      <a:pt x="1772508" y="269241"/>
                      <a:pt x="1834292" y="348873"/>
                      <a:pt x="1869989" y="337889"/>
                    </a:cubicBezTo>
                    <a:cubicBezTo>
                      <a:pt x="1905686" y="326905"/>
                      <a:pt x="1929028" y="232170"/>
                      <a:pt x="1960606" y="247273"/>
                    </a:cubicBezTo>
                    <a:cubicBezTo>
                      <a:pt x="1992184" y="262376"/>
                      <a:pt x="2019644" y="427132"/>
                      <a:pt x="2059460" y="428505"/>
                    </a:cubicBezTo>
                    <a:cubicBezTo>
                      <a:pt x="2099276" y="429878"/>
                      <a:pt x="2156941" y="263749"/>
                      <a:pt x="2199503" y="255511"/>
                    </a:cubicBezTo>
                    <a:cubicBezTo>
                      <a:pt x="2242065" y="247273"/>
                      <a:pt x="2287374" y="409283"/>
                      <a:pt x="2314833" y="379078"/>
                    </a:cubicBezTo>
                    <a:cubicBezTo>
                      <a:pt x="2342292" y="348873"/>
                      <a:pt x="2343666" y="83889"/>
                      <a:pt x="2364260" y="74278"/>
                    </a:cubicBezTo>
                    <a:cubicBezTo>
                      <a:pt x="2384854" y="64667"/>
                      <a:pt x="2402703" y="251391"/>
                      <a:pt x="2438400" y="321413"/>
                    </a:cubicBezTo>
                    <a:cubicBezTo>
                      <a:pt x="2474097" y="391435"/>
                      <a:pt x="2555103" y="495781"/>
                      <a:pt x="2578444" y="494408"/>
                    </a:cubicBezTo>
                    <a:cubicBezTo>
                      <a:pt x="2601785" y="493035"/>
                      <a:pt x="2564714" y="354365"/>
                      <a:pt x="2578444" y="313176"/>
                    </a:cubicBezTo>
                    <a:cubicBezTo>
                      <a:pt x="2592174" y="271987"/>
                      <a:pt x="2626498" y="222560"/>
                      <a:pt x="2660822" y="247273"/>
                    </a:cubicBezTo>
                    <a:cubicBezTo>
                      <a:pt x="2695146" y="271986"/>
                      <a:pt x="2745946" y="479306"/>
                      <a:pt x="2784389" y="461457"/>
                    </a:cubicBezTo>
                    <a:cubicBezTo>
                      <a:pt x="2822832" y="443608"/>
                      <a:pt x="2868140" y="166267"/>
                      <a:pt x="2891481" y="140181"/>
                    </a:cubicBezTo>
                    <a:cubicBezTo>
                      <a:pt x="2914822" y="114095"/>
                      <a:pt x="2890109" y="289835"/>
                      <a:pt x="2924433" y="304938"/>
                    </a:cubicBezTo>
                    <a:cubicBezTo>
                      <a:pt x="2958757" y="320041"/>
                      <a:pt x="3050746" y="190981"/>
                      <a:pt x="3097427" y="230797"/>
                    </a:cubicBezTo>
                    <a:cubicBezTo>
                      <a:pt x="3144108" y="270613"/>
                      <a:pt x="3174314" y="530105"/>
                      <a:pt x="3204519" y="543835"/>
                    </a:cubicBezTo>
                    <a:cubicBezTo>
                      <a:pt x="3234724" y="557565"/>
                      <a:pt x="3260811" y="381825"/>
                      <a:pt x="3278660" y="313176"/>
                    </a:cubicBezTo>
                    <a:cubicBezTo>
                      <a:pt x="3296509" y="244527"/>
                      <a:pt x="3281406" y="133316"/>
                      <a:pt x="3311611" y="131943"/>
                    </a:cubicBezTo>
                    <a:cubicBezTo>
                      <a:pt x="3341816" y="130570"/>
                      <a:pt x="3428314" y="243154"/>
                      <a:pt x="3459892" y="304938"/>
                    </a:cubicBezTo>
                    <a:cubicBezTo>
                      <a:pt x="3491470" y="366722"/>
                      <a:pt x="3464011" y="510884"/>
                      <a:pt x="3501081" y="502646"/>
                    </a:cubicBezTo>
                    <a:cubicBezTo>
                      <a:pt x="3538151" y="494408"/>
                      <a:pt x="3642498" y="281597"/>
                      <a:pt x="3682314" y="255511"/>
                    </a:cubicBezTo>
                    <a:cubicBezTo>
                      <a:pt x="3722130" y="229425"/>
                      <a:pt x="3720757" y="373586"/>
                      <a:pt x="3739979" y="346127"/>
                    </a:cubicBezTo>
                    <a:cubicBezTo>
                      <a:pt x="3759201" y="318668"/>
                      <a:pt x="3778423" y="94873"/>
                      <a:pt x="3797644" y="90754"/>
                    </a:cubicBezTo>
                    <a:cubicBezTo>
                      <a:pt x="3816865" y="86635"/>
                      <a:pt x="3829222" y="262375"/>
                      <a:pt x="3855308" y="321413"/>
                    </a:cubicBezTo>
                    <a:cubicBezTo>
                      <a:pt x="3881394" y="380451"/>
                      <a:pt x="3937686" y="449100"/>
                      <a:pt x="3954162" y="444981"/>
                    </a:cubicBezTo>
                    <a:cubicBezTo>
                      <a:pt x="3970638" y="440862"/>
                      <a:pt x="3936313" y="329651"/>
                      <a:pt x="3954162" y="296700"/>
                    </a:cubicBezTo>
                    <a:cubicBezTo>
                      <a:pt x="3972011" y="263749"/>
                      <a:pt x="4039287" y="233543"/>
                      <a:pt x="4061254" y="247273"/>
                    </a:cubicBezTo>
                    <a:cubicBezTo>
                      <a:pt x="4083221" y="261003"/>
                      <a:pt x="4059882" y="401046"/>
                      <a:pt x="4085968" y="379078"/>
                    </a:cubicBezTo>
                    <a:cubicBezTo>
                      <a:pt x="4112054" y="357110"/>
                      <a:pt x="4188941" y="123705"/>
                      <a:pt x="4217773" y="115467"/>
                    </a:cubicBezTo>
                    <a:cubicBezTo>
                      <a:pt x="4246605" y="107229"/>
                      <a:pt x="4258962" y="329651"/>
                      <a:pt x="4258962" y="329651"/>
                    </a:cubicBezTo>
                    <a:lnTo>
                      <a:pt x="4258962" y="329651"/>
                    </a:lnTo>
                    <a:lnTo>
                      <a:pt x="4366054" y="387316"/>
                    </a:lnTo>
                  </a:path>
                </a:pathLst>
              </a:cu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Arrow: Down 44">
                <a:extLst>
                  <a:ext uri="{FF2B5EF4-FFF2-40B4-BE49-F238E27FC236}">
                    <a16:creationId xmlns:a16="http://schemas.microsoft.com/office/drawing/2014/main" id="{BEA67081-3C6D-4156-A03A-2569DB6C3D45}"/>
                  </a:ext>
                </a:extLst>
              </p:cNvPr>
              <p:cNvSpPr/>
              <p:nvPr/>
            </p:nvSpPr>
            <p:spPr bwMode="auto">
              <a:xfrm>
                <a:off x="4158730" y="2812575"/>
                <a:ext cx="481263" cy="462013"/>
              </a:xfrm>
              <a:prstGeom prst="down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47" name="TextBox 46">
              <a:extLst>
                <a:ext uri="{FF2B5EF4-FFF2-40B4-BE49-F238E27FC236}">
                  <a16:creationId xmlns:a16="http://schemas.microsoft.com/office/drawing/2014/main" id="{0D624CCE-2818-456A-B1FC-A362C3F06164}"/>
                </a:ext>
              </a:extLst>
            </p:cNvPr>
            <p:cNvSpPr txBox="1"/>
            <p:nvPr/>
          </p:nvSpPr>
          <p:spPr>
            <a:xfrm>
              <a:off x="1105106" y="2769849"/>
              <a:ext cx="812530" cy="3004647"/>
            </a:xfrm>
            <a:prstGeom prst="rect">
              <a:avLst/>
            </a:prstGeom>
            <a:noFill/>
          </p:spPr>
          <p:txBody>
            <a:bodyPr vert="vert270" wrap="square" lIns="182880" tIns="146304" rIns="182880" bIns="146304" rtlCol="0">
              <a:spAutoFit/>
            </a:bodyPr>
            <a:lstStyle/>
            <a:p>
              <a:pPr>
                <a:lnSpc>
                  <a:spcPct val="90000"/>
                </a:lnSpc>
                <a:spcAft>
                  <a:spcPts val="600"/>
                </a:spcAft>
              </a:pPr>
              <a:r>
                <a:rPr lang="en-US" sz="2800" dirty="0">
                  <a:gradFill>
                    <a:gsLst>
                      <a:gs pos="2917">
                        <a:schemeClr val="tx1"/>
                      </a:gs>
                      <a:gs pos="30000">
                        <a:schemeClr val="tx1"/>
                      </a:gs>
                    </a:gsLst>
                    <a:lin ang="5400000" scaled="0"/>
                  </a:gradFill>
                </a:rPr>
                <a:t>Actual CPU </a:t>
              </a:r>
              <a:r>
                <a:rPr lang="en-US" sz="3200" dirty="0">
                  <a:gradFill>
                    <a:gsLst>
                      <a:gs pos="2917">
                        <a:schemeClr val="tx1"/>
                      </a:gs>
                      <a:gs pos="30000">
                        <a:schemeClr val="tx1"/>
                      </a:gs>
                    </a:gsLst>
                    <a:lin ang="5400000" scaled="0"/>
                  </a:gradFill>
                </a:rPr>
                <a:t>Cost</a:t>
              </a:r>
            </a:p>
          </p:txBody>
        </p:sp>
      </p:grpSp>
      <p:sp>
        <p:nvSpPr>
          <p:cNvPr id="13" name="TextBox 12">
            <a:extLst>
              <a:ext uri="{FF2B5EF4-FFF2-40B4-BE49-F238E27FC236}">
                <a16:creationId xmlns:a16="http://schemas.microsoft.com/office/drawing/2014/main" id="{0A72C42A-8E6B-444C-8586-234BD5FEFE5C}"/>
              </a:ext>
            </a:extLst>
          </p:cNvPr>
          <p:cNvSpPr txBox="1"/>
          <p:nvPr/>
        </p:nvSpPr>
        <p:spPr>
          <a:xfrm>
            <a:off x="3654033" y="2519197"/>
            <a:ext cx="904763" cy="738664"/>
          </a:xfrm>
          <a:prstGeom prst="rect">
            <a:avLst/>
          </a:prstGeom>
          <a:noFill/>
        </p:spPr>
        <p:txBody>
          <a:bodyPr wrap="square" lIns="182880" tIns="146304" rIns="182880" bIns="146304" rtlCol="0">
            <a:spAutoFit/>
          </a:bodyPr>
          <a:lstStyle/>
          <a:p>
            <a:pPr>
              <a:lnSpc>
                <a:spcPct val="90000"/>
              </a:lnSpc>
              <a:spcAft>
                <a:spcPts val="600"/>
              </a:spcAft>
            </a:pPr>
            <a:r>
              <a:rPr lang="en-US" sz="3200" dirty="0">
                <a:gradFill>
                  <a:gsLst>
                    <a:gs pos="2917">
                      <a:schemeClr val="tx1"/>
                    </a:gs>
                    <a:gs pos="30000">
                      <a:schemeClr val="tx1"/>
                    </a:gs>
                  </a:gsLst>
                  <a:lin ang="5400000" scaled="0"/>
                </a:gradFill>
              </a:rPr>
              <a:t>P1</a:t>
            </a:r>
          </a:p>
        </p:txBody>
      </p:sp>
    </p:spTree>
    <p:extLst>
      <p:ext uri="{BB962C8B-B14F-4D97-AF65-F5344CB8AC3E}">
        <p14:creationId xmlns:p14="http://schemas.microsoft.com/office/powerpoint/2010/main" val="103948355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BC96E6-33F0-45E4-ACE4-C3440C89D772}"/>
              </a:ext>
            </a:extLst>
          </p:cNvPr>
          <p:cNvSpPr>
            <a:spLocks noGrp="1"/>
          </p:cNvSpPr>
          <p:nvPr>
            <p:ph type="title"/>
          </p:nvPr>
        </p:nvSpPr>
        <p:spPr/>
        <p:txBody>
          <a:bodyPr/>
          <a:lstStyle/>
          <a:p>
            <a:r>
              <a:rPr lang="en-US" dirty="0"/>
              <a:t>AND-OR graph constructed from plans</a:t>
            </a:r>
          </a:p>
        </p:txBody>
      </p:sp>
      <p:pic>
        <p:nvPicPr>
          <p:cNvPr id="5" name="Picture 4">
            <a:extLst>
              <a:ext uri="{FF2B5EF4-FFF2-40B4-BE49-F238E27FC236}">
                <a16:creationId xmlns:a16="http://schemas.microsoft.com/office/drawing/2014/main" id="{9DD850CD-349E-48A9-81DE-19A620DFFA06}"/>
              </a:ext>
            </a:extLst>
          </p:cNvPr>
          <p:cNvPicPr>
            <a:picLocks noChangeAspect="1"/>
          </p:cNvPicPr>
          <p:nvPr/>
        </p:nvPicPr>
        <p:blipFill>
          <a:blip r:embed="rId2"/>
          <a:stretch>
            <a:fillRect/>
          </a:stretch>
        </p:blipFill>
        <p:spPr>
          <a:xfrm>
            <a:off x="606605" y="1212849"/>
            <a:ext cx="3484611" cy="2556481"/>
          </a:xfrm>
          <a:prstGeom prst="rect">
            <a:avLst/>
          </a:prstGeom>
        </p:spPr>
      </p:pic>
      <p:sp>
        <p:nvSpPr>
          <p:cNvPr id="7" name="Arrow: Right 6">
            <a:extLst>
              <a:ext uri="{FF2B5EF4-FFF2-40B4-BE49-F238E27FC236}">
                <a16:creationId xmlns:a16="http://schemas.microsoft.com/office/drawing/2014/main" id="{2C462ED1-23CE-4BF6-9BEB-6F979CED9DF8}"/>
              </a:ext>
            </a:extLst>
          </p:cNvPr>
          <p:cNvSpPr/>
          <p:nvPr/>
        </p:nvSpPr>
        <p:spPr bwMode="auto">
          <a:xfrm>
            <a:off x="4423182" y="3236132"/>
            <a:ext cx="1026368" cy="634482"/>
          </a:xfrm>
          <a:prstGeom prst="righ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a:extLst>
              <a:ext uri="{FF2B5EF4-FFF2-40B4-BE49-F238E27FC236}">
                <a16:creationId xmlns:a16="http://schemas.microsoft.com/office/drawing/2014/main" id="{5416DDF2-1811-4420-A4E4-830D6881E7A1}"/>
              </a:ext>
            </a:extLst>
          </p:cNvPr>
          <p:cNvPicPr>
            <a:picLocks noChangeAspect="1"/>
          </p:cNvPicPr>
          <p:nvPr/>
        </p:nvPicPr>
        <p:blipFill>
          <a:blip r:embed="rId3"/>
          <a:stretch>
            <a:fillRect/>
          </a:stretch>
        </p:blipFill>
        <p:spPr>
          <a:xfrm>
            <a:off x="603504" y="3913632"/>
            <a:ext cx="3496915" cy="2560320"/>
          </a:xfrm>
          <a:prstGeom prst="rect">
            <a:avLst/>
          </a:prstGeom>
        </p:spPr>
      </p:pic>
      <p:pic>
        <p:nvPicPr>
          <p:cNvPr id="2" name="Picture 1">
            <a:extLst>
              <a:ext uri="{FF2B5EF4-FFF2-40B4-BE49-F238E27FC236}">
                <a16:creationId xmlns:a16="http://schemas.microsoft.com/office/drawing/2014/main" id="{88D9E981-8435-4D48-8B37-0BA3E38DCEC4}"/>
              </a:ext>
            </a:extLst>
          </p:cNvPr>
          <p:cNvPicPr>
            <a:picLocks noChangeAspect="1"/>
          </p:cNvPicPr>
          <p:nvPr/>
        </p:nvPicPr>
        <p:blipFill>
          <a:blip r:embed="rId4"/>
          <a:stretch>
            <a:fillRect/>
          </a:stretch>
        </p:blipFill>
        <p:spPr>
          <a:xfrm>
            <a:off x="5029200" y="1188720"/>
            <a:ext cx="6848061" cy="5486400"/>
          </a:xfrm>
          <a:prstGeom prst="rect">
            <a:avLst/>
          </a:prstGeom>
        </p:spPr>
      </p:pic>
      <p:sp>
        <p:nvSpPr>
          <p:cNvPr id="4" name="Rectangle 3">
            <a:extLst>
              <a:ext uri="{FF2B5EF4-FFF2-40B4-BE49-F238E27FC236}">
                <a16:creationId xmlns:a16="http://schemas.microsoft.com/office/drawing/2014/main" id="{0ECCE3B0-376F-409A-87E2-3FADC3F6631A}"/>
              </a:ext>
            </a:extLst>
          </p:cNvPr>
          <p:cNvSpPr/>
          <p:nvPr/>
        </p:nvSpPr>
        <p:spPr bwMode="auto">
          <a:xfrm>
            <a:off x="5926975" y="5162204"/>
            <a:ext cx="723207" cy="643601"/>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a:extLst>
              <a:ext uri="{FF2B5EF4-FFF2-40B4-BE49-F238E27FC236}">
                <a16:creationId xmlns:a16="http://schemas.microsoft.com/office/drawing/2014/main" id="{465E116E-E7BA-4694-899B-203FA0CDEC8A}"/>
              </a:ext>
            </a:extLst>
          </p:cNvPr>
          <p:cNvSpPr/>
          <p:nvPr/>
        </p:nvSpPr>
        <p:spPr bwMode="auto">
          <a:xfrm>
            <a:off x="7517477" y="2543925"/>
            <a:ext cx="723207" cy="643601"/>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2" name="Group 11">
            <a:extLst>
              <a:ext uri="{FF2B5EF4-FFF2-40B4-BE49-F238E27FC236}">
                <a16:creationId xmlns:a16="http://schemas.microsoft.com/office/drawing/2014/main" id="{A6298428-1B53-413F-B1C2-ADC2163EF646}"/>
              </a:ext>
            </a:extLst>
          </p:cNvPr>
          <p:cNvGrpSpPr/>
          <p:nvPr/>
        </p:nvGrpSpPr>
        <p:grpSpPr>
          <a:xfrm>
            <a:off x="1781695" y="3018374"/>
            <a:ext cx="1127760" cy="3338842"/>
            <a:chOff x="1781695" y="3018374"/>
            <a:chExt cx="1127760" cy="3338842"/>
          </a:xfrm>
        </p:grpSpPr>
        <p:sp>
          <p:nvSpPr>
            <p:cNvPr id="10" name="Rectangle 9">
              <a:extLst>
                <a:ext uri="{FF2B5EF4-FFF2-40B4-BE49-F238E27FC236}">
                  <a16:creationId xmlns:a16="http://schemas.microsoft.com/office/drawing/2014/main" id="{64F22FC5-D7A3-4E63-B135-13550B7EB9F9}"/>
                </a:ext>
              </a:extLst>
            </p:cNvPr>
            <p:cNvSpPr/>
            <p:nvPr/>
          </p:nvSpPr>
          <p:spPr bwMode="auto">
            <a:xfrm>
              <a:off x="1798320" y="5713615"/>
              <a:ext cx="1111135" cy="643601"/>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a:extLst>
                <a:ext uri="{FF2B5EF4-FFF2-40B4-BE49-F238E27FC236}">
                  <a16:creationId xmlns:a16="http://schemas.microsoft.com/office/drawing/2014/main" id="{D9A84002-9B9C-4AEE-A5D6-DC8E1D18067D}"/>
                </a:ext>
              </a:extLst>
            </p:cNvPr>
            <p:cNvSpPr/>
            <p:nvPr/>
          </p:nvSpPr>
          <p:spPr bwMode="auto">
            <a:xfrm>
              <a:off x="1781695" y="3018374"/>
              <a:ext cx="1111135" cy="643601"/>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5" name="Group 14">
            <a:extLst>
              <a:ext uri="{FF2B5EF4-FFF2-40B4-BE49-F238E27FC236}">
                <a16:creationId xmlns:a16="http://schemas.microsoft.com/office/drawing/2014/main" id="{CC3ADC6B-AF88-4B6A-97CA-7EA4A8139B27}"/>
              </a:ext>
            </a:extLst>
          </p:cNvPr>
          <p:cNvGrpSpPr/>
          <p:nvPr/>
        </p:nvGrpSpPr>
        <p:grpSpPr>
          <a:xfrm>
            <a:off x="1310798" y="1793811"/>
            <a:ext cx="1424089" cy="3307438"/>
            <a:chOff x="1310798" y="1793811"/>
            <a:chExt cx="1424089" cy="3307438"/>
          </a:xfrm>
        </p:grpSpPr>
        <p:sp>
          <p:nvSpPr>
            <p:cNvPr id="13" name="Rectangle 12">
              <a:extLst>
                <a:ext uri="{FF2B5EF4-FFF2-40B4-BE49-F238E27FC236}">
                  <a16:creationId xmlns:a16="http://schemas.microsoft.com/office/drawing/2014/main" id="{0A0E9F27-806A-4880-8AF2-A685C604C846}"/>
                </a:ext>
              </a:extLst>
            </p:cNvPr>
            <p:cNvSpPr/>
            <p:nvPr/>
          </p:nvSpPr>
          <p:spPr bwMode="auto">
            <a:xfrm>
              <a:off x="1540784" y="1793811"/>
              <a:ext cx="1111135" cy="643601"/>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a:extLst>
                <a:ext uri="{FF2B5EF4-FFF2-40B4-BE49-F238E27FC236}">
                  <a16:creationId xmlns:a16="http://schemas.microsoft.com/office/drawing/2014/main" id="{99B96CF9-DAF8-48E5-A64E-181C0EE0717C}"/>
                </a:ext>
              </a:extLst>
            </p:cNvPr>
            <p:cNvSpPr/>
            <p:nvPr/>
          </p:nvSpPr>
          <p:spPr bwMode="auto">
            <a:xfrm>
              <a:off x="1310798" y="4457648"/>
              <a:ext cx="1424089" cy="643601"/>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2595086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899C73-B40E-4D0D-84EC-69E7FC19EEEA}"/>
              </a:ext>
            </a:extLst>
          </p:cNvPr>
          <p:cNvSpPr>
            <a:spLocks noGrp="1"/>
          </p:cNvSpPr>
          <p:nvPr>
            <p:ph type="title"/>
          </p:nvPr>
        </p:nvSpPr>
        <p:spPr/>
        <p:txBody>
          <a:bodyPr/>
          <a:lstStyle/>
          <a:p>
            <a:r>
              <a:rPr lang="en-US" dirty="0"/>
              <a:t>How does AND-OR graph encode plans?</a:t>
            </a:r>
          </a:p>
        </p:txBody>
      </p:sp>
      <p:pic>
        <p:nvPicPr>
          <p:cNvPr id="5" name="Picture 4">
            <a:extLst>
              <a:ext uri="{FF2B5EF4-FFF2-40B4-BE49-F238E27FC236}">
                <a16:creationId xmlns:a16="http://schemas.microsoft.com/office/drawing/2014/main" id="{2551879D-7EED-4454-A349-10A67565F8E2}"/>
              </a:ext>
            </a:extLst>
          </p:cNvPr>
          <p:cNvPicPr>
            <a:picLocks noChangeAspect="1"/>
          </p:cNvPicPr>
          <p:nvPr/>
        </p:nvPicPr>
        <p:blipFill>
          <a:blip r:embed="rId2"/>
          <a:stretch>
            <a:fillRect/>
          </a:stretch>
        </p:blipFill>
        <p:spPr>
          <a:xfrm>
            <a:off x="606605" y="1212849"/>
            <a:ext cx="3484611" cy="2556481"/>
          </a:xfrm>
          <a:prstGeom prst="rect">
            <a:avLst/>
          </a:prstGeom>
        </p:spPr>
      </p:pic>
      <p:pic>
        <p:nvPicPr>
          <p:cNvPr id="4" name="Picture 3">
            <a:extLst>
              <a:ext uri="{FF2B5EF4-FFF2-40B4-BE49-F238E27FC236}">
                <a16:creationId xmlns:a16="http://schemas.microsoft.com/office/drawing/2014/main" id="{C1D0DC8F-95ED-4A60-84DF-E9A5BA2AA489}"/>
              </a:ext>
            </a:extLst>
          </p:cNvPr>
          <p:cNvPicPr>
            <a:picLocks noChangeAspect="1"/>
          </p:cNvPicPr>
          <p:nvPr/>
        </p:nvPicPr>
        <p:blipFill>
          <a:blip r:embed="rId3"/>
          <a:stretch>
            <a:fillRect/>
          </a:stretch>
        </p:blipFill>
        <p:spPr>
          <a:xfrm>
            <a:off x="5029200" y="1188720"/>
            <a:ext cx="6848061" cy="5486400"/>
          </a:xfrm>
          <a:prstGeom prst="rect">
            <a:avLst/>
          </a:prstGeom>
        </p:spPr>
      </p:pic>
      <p:pic>
        <p:nvPicPr>
          <p:cNvPr id="2" name="Picture 1">
            <a:extLst>
              <a:ext uri="{FF2B5EF4-FFF2-40B4-BE49-F238E27FC236}">
                <a16:creationId xmlns:a16="http://schemas.microsoft.com/office/drawing/2014/main" id="{60971FC1-D75C-4427-9761-5336A4E5182F}"/>
              </a:ext>
            </a:extLst>
          </p:cNvPr>
          <p:cNvPicPr>
            <a:picLocks noChangeAspect="1"/>
          </p:cNvPicPr>
          <p:nvPr/>
        </p:nvPicPr>
        <p:blipFill>
          <a:blip r:embed="rId4"/>
          <a:stretch>
            <a:fillRect/>
          </a:stretch>
        </p:blipFill>
        <p:spPr>
          <a:xfrm>
            <a:off x="5029200" y="1188720"/>
            <a:ext cx="6848060" cy="5486400"/>
          </a:xfrm>
          <a:prstGeom prst="rect">
            <a:avLst/>
          </a:prstGeom>
        </p:spPr>
      </p:pic>
    </p:spTree>
    <p:extLst>
      <p:ext uri="{BB962C8B-B14F-4D97-AF65-F5344CB8AC3E}">
        <p14:creationId xmlns:p14="http://schemas.microsoft.com/office/powerpoint/2010/main" val="1699642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899C73-B40E-4D0D-84EC-69E7FC19EEEA}"/>
              </a:ext>
            </a:extLst>
          </p:cNvPr>
          <p:cNvSpPr>
            <a:spLocks noGrp="1"/>
          </p:cNvSpPr>
          <p:nvPr>
            <p:ph type="title"/>
          </p:nvPr>
        </p:nvSpPr>
        <p:spPr/>
        <p:txBody>
          <a:bodyPr/>
          <a:lstStyle/>
          <a:p>
            <a:r>
              <a:rPr lang="en-US" dirty="0"/>
              <a:t>AND-OR graph encodes Plan 2</a:t>
            </a:r>
          </a:p>
        </p:txBody>
      </p:sp>
      <p:pic>
        <p:nvPicPr>
          <p:cNvPr id="10" name="Picture 9">
            <a:extLst>
              <a:ext uri="{FF2B5EF4-FFF2-40B4-BE49-F238E27FC236}">
                <a16:creationId xmlns:a16="http://schemas.microsoft.com/office/drawing/2014/main" id="{447F4354-5590-4B58-B1F0-B659DD374637}"/>
              </a:ext>
            </a:extLst>
          </p:cNvPr>
          <p:cNvPicPr>
            <a:picLocks noChangeAspect="1"/>
          </p:cNvPicPr>
          <p:nvPr/>
        </p:nvPicPr>
        <p:blipFill>
          <a:blip r:embed="rId2"/>
          <a:stretch>
            <a:fillRect/>
          </a:stretch>
        </p:blipFill>
        <p:spPr>
          <a:xfrm>
            <a:off x="606604" y="3909527"/>
            <a:ext cx="3484611" cy="2556480"/>
          </a:xfrm>
          <a:prstGeom prst="rect">
            <a:avLst/>
          </a:prstGeom>
        </p:spPr>
      </p:pic>
      <p:pic>
        <p:nvPicPr>
          <p:cNvPr id="2" name="Picture 1">
            <a:extLst>
              <a:ext uri="{FF2B5EF4-FFF2-40B4-BE49-F238E27FC236}">
                <a16:creationId xmlns:a16="http://schemas.microsoft.com/office/drawing/2014/main" id="{A932D508-3FAB-456C-A7B8-F8807F750D74}"/>
              </a:ext>
            </a:extLst>
          </p:cNvPr>
          <p:cNvPicPr>
            <a:picLocks noChangeAspect="1"/>
          </p:cNvPicPr>
          <p:nvPr/>
        </p:nvPicPr>
        <p:blipFill>
          <a:blip r:embed="rId3"/>
          <a:stretch>
            <a:fillRect/>
          </a:stretch>
        </p:blipFill>
        <p:spPr>
          <a:xfrm>
            <a:off x="5029200" y="1188720"/>
            <a:ext cx="6848061" cy="5486400"/>
          </a:xfrm>
          <a:prstGeom prst="rect">
            <a:avLst/>
          </a:prstGeom>
        </p:spPr>
      </p:pic>
      <p:pic>
        <p:nvPicPr>
          <p:cNvPr id="5" name="Picture 4">
            <a:extLst>
              <a:ext uri="{FF2B5EF4-FFF2-40B4-BE49-F238E27FC236}">
                <a16:creationId xmlns:a16="http://schemas.microsoft.com/office/drawing/2014/main" id="{A5D42A4A-D8F5-4BBC-88C1-9E509497449D}"/>
              </a:ext>
            </a:extLst>
          </p:cNvPr>
          <p:cNvPicPr>
            <a:picLocks noChangeAspect="1"/>
          </p:cNvPicPr>
          <p:nvPr/>
        </p:nvPicPr>
        <p:blipFill>
          <a:blip r:embed="rId4"/>
          <a:stretch>
            <a:fillRect/>
          </a:stretch>
        </p:blipFill>
        <p:spPr>
          <a:xfrm>
            <a:off x="5029200" y="1188720"/>
            <a:ext cx="6848061" cy="5486400"/>
          </a:xfrm>
          <a:prstGeom prst="rect">
            <a:avLst/>
          </a:prstGeom>
        </p:spPr>
      </p:pic>
    </p:spTree>
    <p:extLst>
      <p:ext uri="{BB962C8B-B14F-4D97-AF65-F5344CB8AC3E}">
        <p14:creationId xmlns:p14="http://schemas.microsoft.com/office/powerpoint/2010/main" val="37945118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BC96E6-33F0-45E4-ACE4-C3440C89D772}"/>
              </a:ext>
            </a:extLst>
          </p:cNvPr>
          <p:cNvSpPr>
            <a:spLocks noGrp="1"/>
          </p:cNvSpPr>
          <p:nvPr>
            <p:ph type="title"/>
          </p:nvPr>
        </p:nvSpPr>
        <p:spPr/>
        <p:txBody>
          <a:bodyPr/>
          <a:lstStyle/>
          <a:p>
            <a:r>
              <a:rPr lang="en-US" dirty="0"/>
              <a:t>New plans from AND-OR graph</a:t>
            </a:r>
          </a:p>
        </p:txBody>
      </p:sp>
      <p:sp>
        <p:nvSpPr>
          <p:cNvPr id="16" name="Down Arrow 15"/>
          <p:cNvSpPr/>
          <p:nvPr/>
        </p:nvSpPr>
        <p:spPr bwMode="auto">
          <a:xfrm rot="7556415">
            <a:off x="4515355" y="2289223"/>
            <a:ext cx="720191" cy="1084332"/>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a:extLst>
              <a:ext uri="{FF2B5EF4-FFF2-40B4-BE49-F238E27FC236}">
                <a16:creationId xmlns:a16="http://schemas.microsoft.com/office/drawing/2014/main" id="{B9A534F0-48FB-4927-8FE1-43950E56A25B}"/>
              </a:ext>
            </a:extLst>
          </p:cNvPr>
          <p:cNvPicPr>
            <a:picLocks noChangeAspect="1"/>
          </p:cNvPicPr>
          <p:nvPr/>
        </p:nvPicPr>
        <p:blipFill>
          <a:blip r:embed="rId2"/>
          <a:stretch>
            <a:fillRect/>
          </a:stretch>
        </p:blipFill>
        <p:spPr>
          <a:xfrm>
            <a:off x="784993" y="1212848"/>
            <a:ext cx="3472120" cy="2547316"/>
          </a:xfrm>
          <a:prstGeom prst="rect">
            <a:avLst/>
          </a:prstGeom>
        </p:spPr>
      </p:pic>
      <p:grpSp>
        <p:nvGrpSpPr>
          <p:cNvPr id="4" name="Group 3">
            <a:extLst>
              <a:ext uri="{FF2B5EF4-FFF2-40B4-BE49-F238E27FC236}">
                <a16:creationId xmlns:a16="http://schemas.microsoft.com/office/drawing/2014/main" id="{9EA13BC9-2217-48BE-A285-C6174AF2A162}"/>
              </a:ext>
            </a:extLst>
          </p:cNvPr>
          <p:cNvGrpSpPr/>
          <p:nvPr/>
        </p:nvGrpSpPr>
        <p:grpSpPr>
          <a:xfrm>
            <a:off x="603504" y="1204427"/>
            <a:ext cx="3679928" cy="5269525"/>
            <a:chOff x="603504" y="1204427"/>
            <a:chExt cx="3679928" cy="5269525"/>
          </a:xfrm>
        </p:grpSpPr>
        <p:pic>
          <p:nvPicPr>
            <p:cNvPr id="14" name="Picture 13">
              <a:extLst>
                <a:ext uri="{FF2B5EF4-FFF2-40B4-BE49-F238E27FC236}">
                  <a16:creationId xmlns:a16="http://schemas.microsoft.com/office/drawing/2014/main" id="{9DD850CD-349E-48A9-81DE-19A620DFFA06}"/>
                </a:ext>
              </a:extLst>
            </p:cNvPr>
            <p:cNvPicPr>
              <a:picLocks noChangeAspect="1"/>
            </p:cNvPicPr>
            <p:nvPr/>
          </p:nvPicPr>
          <p:blipFill>
            <a:blip r:embed="rId3"/>
            <a:stretch>
              <a:fillRect/>
            </a:stretch>
          </p:blipFill>
          <p:spPr>
            <a:xfrm>
              <a:off x="798821" y="1204427"/>
              <a:ext cx="3484611" cy="2556481"/>
            </a:xfrm>
            <a:prstGeom prst="rect">
              <a:avLst/>
            </a:prstGeom>
          </p:spPr>
        </p:pic>
        <p:pic>
          <p:nvPicPr>
            <p:cNvPr id="11" name="Picture 10">
              <a:extLst>
                <a:ext uri="{FF2B5EF4-FFF2-40B4-BE49-F238E27FC236}">
                  <a16:creationId xmlns:a16="http://schemas.microsoft.com/office/drawing/2014/main" id="{51D8D4EB-09C0-4DC9-B1F9-58737AF99781}"/>
                </a:ext>
              </a:extLst>
            </p:cNvPr>
            <p:cNvPicPr>
              <a:picLocks noChangeAspect="1"/>
            </p:cNvPicPr>
            <p:nvPr/>
          </p:nvPicPr>
          <p:blipFill>
            <a:blip r:embed="rId4"/>
            <a:stretch>
              <a:fillRect/>
            </a:stretch>
          </p:blipFill>
          <p:spPr>
            <a:xfrm>
              <a:off x="603504" y="3913632"/>
              <a:ext cx="3496915" cy="2560320"/>
            </a:xfrm>
            <a:prstGeom prst="rect">
              <a:avLst/>
            </a:prstGeom>
          </p:spPr>
        </p:pic>
      </p:grpSp>
      <p:pic>
        <p:nvPicPr>
          <p:cNvPr id="2" name="Picture 1">
            <a:extLst>
              <a:ext uri="{FF2B5EF4-FFF2-40B4-BE49-F238E27FC236}">
                <a16:creationId xmlns:a16="http://schemas.microsoft.com/office/drawing/2014/main" id="{90D96568-9ED1-47A4-A220-6BE05B85FC3B}"/>
              </a:ext>
            </a:extLst>
          </p:cNvPr>
          <p:cNvPicPr>
            <a:picLocks noChangeAspect="1"/>
          </p:cNvPicPr>
          <p:nvPr/>
        </p:nvPicPr>
        <p:blipFill>
          <a:blip r:embed="rId5"/>
          <a:stretch>
            <a:fillRect/>
          </a:stretch>
        </p:blipFill>
        <p:spPr>
          <a:xfrm>
            <a:off x="4572000" y="1188720"/>
            <a:ext cx="6848061" cy="5486400"/>
          </a:xfrm>
          <a:prstGeom prst="rect">
            <a:avLst/>
          </a:prstGeom>
        </p:spPr>
      </p:pic>
      <p:pic>
        <p:nvPicPr>
          <p:cNvPr id="6" name="Picture 5">
            <a:extLst>
              <a:ext uri="{FF2B5EF4-FFF2-40B4-BE49-F238E27FC236}">
                <a16:creationId xmlns:a16="http://schemas.microsoft.com/office/drawing/2014/main" id="{B5DD9EC0-587F-4ECC-9470-CF7E844CB55B}"/>
              </a:ext>
            </a:extLst>
          </p:cNvPr>
          <p:cNvPicPr>
            <a:picLocks noChangeAspect="1"/>
          </p:cNvPicPr>
          <p:nvPr/>
        </p:nvPicPr>
        <p:blipFill>
          <a:blip r:embed="rId6"/>
          <a:stretch>
            <a:fillRect/>
          </a:stretch>
        </p:blipFill>
        <p:spPr>
          <a:xfrm>
            <a:off x="4572000" y="1188720"/>
            <a:ext cx="6848061" cy="5486400"/>
          </a:xfrm>
          <a:prstGeom prst="rect">
            <a:avLst/>
          </a:prstGeom>
        </p:spPr>
      </p:pic>
    </p:spTree>
    <p:extLst>
      <p:ext uri="{BB962C8B-B14F-4D97-AF65-F5344CB8AC3E}">
        <p14:creationId xmlns:p14="http://schemas.microsoft.com/office/powerpoint/2010/main" val="114288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36584E-6 2.90513E-6 L -0.00025 0.3906 " pathEditMode="relative" rAng="0" ptsTypes="AA">
                                      <p:cBhvr>
                                        <p:cTn id="10" dur="2000" fill="hold"/>
                                        <p:tgtEl>
                                          <p:spTgt spid="4"/>
                                        </p:tgtEl>
                                        <p:attrNameLst>
                                          <p:attrName>ppt_x</p:attrName>
                                          <p:attrName>ppt_y</p:attrName>
                                        </p:attrNameLst>
                                      </p:cBhvr>
                                      <p:rCtr x="-13" y="19519"/>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A36126-0EB1-4A06-BA1D-9A5056D4F0CC}"/>
              </a:ext>
            </a:extLst>
          </p:cNvPr>
          <p:cNvSpPr>
            <a:spLocks noGrp="1"/>
          </p:cNvSpPr>
          <p:nvPr>
            <p:ph type="body" sz="quarter" idx="10"/>
          </p:nvPr>
        </p:nvSpPr>
        <p:spPr>
          <a:xfrm>
            <a:off x="274638" y="1212850"/>
            <a:ext cx="11887200" cy="4407360"/>
          </a:xfrm>
        </p:spPr>
        <p:txBody>
          <a:bodyPr/>
          <a:lstStyle/>
          <a:p>
            <a:r>
              <a:rPr lang="en-US" dirty="0"/>
              <a:t>Determining equivalence between arbitrary subplans is hard</a:t>
            </a:r>
          </a:p>
          <a:p>
            <a:r>
              <a:rPr lang="en-US" dirty="0"/>
              <a:t>… or NP-hard!</a:t>
            </a:r>
          </a:p>
          <a:p>
            <a:r>
              <a:rPr lang="en-US" dirty="0"/>
              <a:t>All plans from the same query and match at the root</a:t>
            </a:r>
          </a:p>
          <a:p>
            <a:r>
              <a:rPr lang="en-US" dirty="0"/>
              <a:t>Use heuristics to match necessary conditions</a:t>
            </a:r>
          </a:p>
          <a:p>
            <a:pPr lvl="1"/>
            <a:r>
              <a:rPr lang="en-US" dirty="0"/>
              <a:t>Detailed conditions discussed in the paper</a:t>
            </a:r>
          </a:p>
          <a:p>
            <a:r>
              <a:rPr lang="en-US" dirty="0"/>
              <a:t>More on the correctness of the stitched plan later</a:t>
            </a:r>
          </a:p>
        </p:txBody>
      </p:sp>
      <p:sp>
        <p:nvSpPr>
          <p:cNvPr id="3" name="Title 2">
            <a:extLst>
              <a:ext uri="{FF2B5EF4-FFF2-40B4-BE49-F238E27FC236}">
                <a16:creationId xmlns:a16="http://schemas.microsoft.com/office/drawing/2014/main" id="{5BBB8CE7-EAFC-4163-87C5-DC97A159EDDC}"/>
              </a:ext>
            </a:extLst>
          </p:cNvPr>
          <p:cNvSpPr>
            <a:spLocks noGrp="1"/>
          </p:cNvSpPr>
          <p:nvPr>
            <p:ph type="title"/>
          </p:nvPr>
        </p:nvSpPr>
        <p:spPr/>
        <p:txBody>
          <a:bodyPr/>
          <a:lstStyle/>
          <a:p>
            <a:r>
              <a:rPr lang="en-US" dirty="0"/>
              <a:t>How to match subplans?</a:t>
            </a:r>
          </a:p>
        </p:txBody>
      </p:sp>
    </p:spTree>
    <p:extLst>
      <p:ext uri="{BB962C8B-B14F-4D97-AF65-F5344CB8AC3E}">
        <p14:creationId xmlns:p14="http://schemas.microsoft.com/office/powerpoint/2010/main" val="12684109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5AC257-65D8-49CF-8F33-1380AF71D94C}"/>
              </a:ext>
            </a:extLst>
          </p:cNvPr>
          <p:cNvSpPr>
            <a:spLocks noGrp="1"/>
          </p:cNvSpPr>
          <p:nvPr>
            <p:ph type="body" sz="quarter" idx="10"/>
          </p:nvPr>
        </p:nvSpPr>
        <p:spPr>
          <a:xfrm>
            <a:off x="274638" y="1212850"/>
            <a:ext cx="11887200" cy="2092881"/>
          </a:xfrm>
        </p:spPr>
        <p:txBody>
          <a:bodyPr/>
          <a:lstStyle/>
          <a:p>
            <a:r>
              <a:rPr lang="en-US" dirty="0">
                <a:solidFill>
                  <a:schemeClr val="tx1">
                    <a:lumMod val="40000"/>
                    <a:lumOff val="60000"/>
                  </a:schemeClr>
                </a:solidFill>
              </a:rPr>
              <a:t>How to stitch plans from previously-executed plans?</a:t>
            </a:r>
          </a:p>
          <a:p>
            <a:r>
              <a:rPr lang="en-US" dirty="0"/>
              <a:t>How to construct the cheapest plan?</a:t>
            </a:r>
          </a:p>
          <a:p>
            <a:r>
              <a:rPr lang="en-US" dirty="0">
                <a:solidFill>
                  <a:schemeClr val="tx1">
                    <a:lumMod val="40000"/>
                    <a:lumOff val="60000"/>
                  </a:schemeClr>
                </a:solidFill>
              </a:rPr>
              <a:t>How to force the execution of the stitched plan?</a:t>
            </a:r>
          </a:p>
        </p:txBody>
      </p:sp>
      <p:sp>
        <p:nvSpPr>
          <p:cNvPr id="3" name="Title 2">
            <a:extLst>
              <a:ext uri="{FF2B5EF4-FFF2-40B4-BE49-F238E27FC236}">
                <a16:creationId xmlns:a16="http://schemas.microsoft.com/office/drawing/2014/main" id="{6968F034-DAF7-4D6E-805A-969BCB6A42E0}"/>
              </a:ext>
            </a:extLst>
          </p:cNvPr>
          <p:cNvSpPr>
            <a:spLocks noGrp="1"/>
          </p:cNvSpPr>
          <p:nvPr>
            <p:ph type="title"/>
          </p:nvPr>
        </p:nvSpPr>
        <p:spPr/>
        <p:txBody>
          <a:bodyPr/>
          <a:lstStyle/>
          <a:p>
            <a:r>
              <a:rPr lang="en-US" dirty="0"/>
              <a:t>Challenges</a:t>
            </a:r>
          </a:p>
        </p:txBody>
      </p:sp>
    </p:spTree>
    <p:extLst>
      <p:ext uri="{BB962C8B-B14F-4D97-AF65-F5344CB8AC3E}">
        <p14:creationId xmlns:p14="http://schemas.microsoft.com/office/powerpoint/2010/main" val="41309886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2B270A5-710D-4B8E-BAD1-0FFD61C15E80}"/>
              </a:ext>
            </a:extLst>
          </p:cNvPr>
          <p:cNvPicPr>
            <a:picLocks noChangeAspect="1"/>
          </p:cNvPicPr>
          <p:nvPr/>
        </p:nvPicPr>
        <p:blipFill>
          <a:blip r:embed="rId3"/>
          <a:stretch>
            <a:fillRect/>
          </a:stretch>
        </p:blipFill>
        <p:spPr>
          <a:xfrm>
            <a:off x="5943600" y="1828800"/>
            <a:ext cx="6277389" cy="5029200"/>
          </a:xfrm>
          <a:prstGeom prst="rect">
            <a:avLst/>
          </a:prstGeom>
        </p:spPr>
      </p:pic>
      <p:sp>
        <p:nvSpPr>
          <p:cNvPr id="2" name="Text Placeholder 1">
            <a:extLst>
              <a:ext uri="{FF2B5EF4-FFF2-40B4-BE49-F238E27FC236}">
                <a16:creationId xmlns:a16="http://schemas.microsoft.com/office/drawing/2014/main" id="{DFA67ED7-C218-41BB-A0DD-6607316695FB}"/>
              </a:ext>
            </a:extLst>
          </p:cNvPr>
          <p:cNvSpPr>
            <a:spLocks noGrp="1"/>
          </p:cNvSpPr>
          <p:nvPr>
            <p:ph type="body" sz="quarter" idx="10"/>
          </p:nvPr>
        </p:nvSpPr>
        <p:spPr>
          <a:xfrm>
            <a:off x="274638" y="1212850"/>
            <a:ext cx="11887200" cy="8186857"/>
          </a:xfrm>
        </p:spPr>
        <p:txBody>
          <a:bodyPr/>
          <a:lstStyle/>
          <a:p>
            <a:r>
              <a:rPr lang="en-US" dirty="0"/>
              <a:t>Each leaf operator becomes</a:t>
            </a:r>
          </a:p>
          <a:p>
            <a:pPr marL="0" indent="0">
              <a:buNone/>
            </a:pPr>
            <a:r>
              <a:rPr lang="en-US" dirty="0"/>
              <a:t>a subplan by itself</a:t>
            </a:r>
          </a:p>
          <a:p>
            <a:r>
              <a:rPr lang="en-US" dirty="0"/>
              <a:t>OR node chooses among</a:t>
            </a:r>
          </a:p>
          <a:p>
            <a:pPr marL="0" indent="0">
              <a:buNone/>
            </a:pPr>
            <a:r>
              <a:rPr lang="en-US" dirty="0"/>
              <a:t>subplans rooted at children</a:t>
            </a:r>
          </a:p>
          <a:p>
            <a:r>
              <a:rPr lang="en-US" dirty="0"/>
              <a:t>AND node takes subplans</a:t>
            </a:r>
          </a:p>
          <a:p>
            <a:pPr marL="0" indent="0">
              <a:buNone/>
            </a:pPr>
            <a:r>
              <a:rPr lang="en-US" dirty="0"/>
              <a:t>from each child OR node</a:t>
            </a:r>
          </a:p>
          <a:p>
            <a:r>
              <a:rPr lang="en-US" dirty="0"/>
              <a:t>Return the stitched plan</a:t>
            </a:r>
          </a:p>
          <a:p>
            <a:pPr marL="0" indent="0">
              <a:buNone/>
            </a:pPr>
            <a:r>
              <a:rPr lang="en-US" dirty="0"/>
              <a:t>at the top</a:t>
            </a:r>
          </a:p>
          <a:p>
            <a:pPr marL="0" indent="0">
              <a:buNone/>
            </a:pPr>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584AB511-99AC-446D-A234-C1D7058EFEF5}"/>
              </a:ext>
            </a:extLst>
          </p:cNvPr>
          <p:cNvSpPr>
            <a:spLocks noGrp="1"/>
          </p:cNvSpPr>
          <p:nvPr>
            <p:ph type="title"/>
          </p:nvPr>
        </p:nvSpPr>
        <p:spPr/>
        <p:txBody>
          <a:bodyPr/>
          <a:lstStyle/>
          <a:p>
            <a:r>
              <a:rPr lang="en-US" dirty="0"/>
              <a:t>How to construct the cheapest plan?</a:t>
            </a:r>
          </a:p>
        </p:txBody>
      </p:sp>
      <p:sp>
        <p:nvSpPr>
          <p:cNvPr id="5" name="Rectangle 4">
            <a:extLst>
              <a:ext uri="{FF2B5EF4-FFF2-40B4-BE49-F238E27FC236}">
                <a16:creationId xmlns:a16="http://schemas.microsoft.com/office/drawing/2014/main" id="{A401CE7C-92CD-4FA7-A856-07064925451C}"/>
              </a:ext>
            </a:extLst>
          </p:cNvPr>
          <p:cNvSpPr/>
          <p:nvPr/>
        </p:nvSpPr>
        <p:spPr bwMode="auto">
          <a:xfrm>
            <a:off x="9663289" y="5497689"/>
            <a:ext cx="553155" cy="455317"/>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a:extLst>
              <a:ext uri="{FF2B5EF4-FFF2-40B4-BE49-F238E27FC236}">
                <a16:creationId xmlns:a16="http://schemas.microsoft.com/office/drawing/2014/main" id="{E57EC96D-346E-4F94-8C82-48462FFD60AC}"/>
              </a:ext>
            </a:extLst>
          </p:cNvPr>
          <p:cNvSpPr/>
          <p:nvPr/>
        </p:nvSpPr>
        <p:spPr bwMode="auto">
          <a:xfrm>
            <a:off x="9848654" y="1800578"/>
            <a:ext cx="616145" cy="528871"/>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7" name="Picture 16">
            <a:extLst>
              <a:ext uri="{FF2B5EF4-FFF2-40B4-BE49-F238E27FC236}">
                <a16:creationId xmlns:a16="http://schemas.microsoft.com/office/drawing/2014/main" id="{77A8FC66-2D80-41F3-8CC2-A49BAA1104B4}"/>
              </a:ext>
            </a:extLst>
          </p:cNvPr>
          <p:cNvPicPr>
            <a:picLocks noChangeAspect="1"/>
          </p:cNvPicPr>
          <p:nvPr/>
        </p:nvPicPr>
        <p:blipFill>
          <a:blip r:embed="rId4"/>
          <a:stretch>
            <a:fillRect/>
          </a:stretch>
        </p:blipFill>
        <p:spPr>
          <a:xfrm>
            <a:off x="5943600" y="1828800"/>
            <a:ext cx="6277389" cy="5029200"/>
          </a:xfrm>
          <a:prstGeom prst="rect">
            <a:avLst/>
          </a:prstGeom>
        </p:spPr>
      </p:pic>
      <p:sp>
        <p:nvSpPr>
          <p:cNvPr id="18" name="Rectangle 17">
            <a:extLst>
              <a:ext uri="{FF2B5EF4-FFF2-40B4-BE49-F238E27FC236}">
                <a16:creationId xmlns:a16="http://schemas.microsoft.com/office/drawing/2014/main" id="{2554C03B-D77B-46B7-9A99-8D0B0C08BEF3}"/>
              </a:ext>
            </a:extLst>
          </p:cNvPr>
          <p:cNvSpPr/>
          <p:nvPr/>
        </p:nvSpPr>
        <p:spPr bwMode="auto">
          <a:xfrm>
            <a:off x="8207022" y="4816549"/>
            <a:ext cx="1298485" cy="468489"/>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a:extLst>
              <a:ext uri="{FF2B5EF4-FFF2-40B4-BE49-F238E27FC236}">
                <a16:creationId xmlns:a16="http://schemas.microsoft.com/office/drawing/2014/main" id="{4C671AE9-22CA-4019-B4C5-99E079A3BBF2}"/>
              </a:ext>
            </a:extLst>
          </p:cNvPr>
          <p:cNvSpPr/>
          <p:nvPr/>
        </p:nvSpPr>
        <p:spPr bwMode="auto">
          <a:xfrm>
            <a:off x="7697972" y="5497689"/>
            <a:ext cx="553155" cy="455317"/>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a:extLst>
              <a:ext uri="{FF2B5EF4-FFF2-40B4-BE49-F238E27FC236}">
                <a16:creationId xmlns:a16="http://schemas.microsoft.com/office/drawing/2014/main" id="{AA896580-622C-4A7B-B781-D97FAE8072E7}"/>
              </a:ext>
            </a:extLst>
          </p:cNvPr>
          <p:cNvSpPr/>
          <p:nvPr/>
        </p:nvSpPr>
        <p:spPr bwMode="auto">
          <a:xfrm>
            <a:off x="7326489" y="6389511"/>
            <a:ext cx="880533" cy="468489"/>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a:extLst>
              <a:ext uri="{FF2B5EF4-FFF2-40B4-BE49-F238E27FC236}">
                <a16:creationId xmlns:a16="http://schemas.microsoft.com/office/drawing/2014/main" id="{766FC1E7-6E96-499A-A0F8-34FAB61A0C38}"/>
              </a:ext>
            </a:extLst>
          </p:cNvPr>
          <p:cNvSpPr/>
          <p:nvPr/>
        </p:nvSpPr>
        <p:spPr bwMode="auto">
          <a:xfrm>
            <a:off x="9408388" y="6417733"/>
            <a:ext cx="880533" cy="468489"/>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15297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8" grpId="0" animBg="1"/>
      <p:bldP spid="19"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6778E6-69B9-4AF5-A891-C52A0F665496}"/>
              </a:ext>
            </a:extLst>
          </p:cNvPr>
          <p:cNvSpPr>
            <a:spLocks noGrp="1"/>
          </p:cNvSpPr>
          <p:nvPr>
            <p:ph type="body" sz="quarter" idx="10"/>
          </p:nvPr>
        </p:nvSpPr>
        <p:spPr>
          <a:xfrm>
            <a:off x="274638" y="1212850"/>
            <a:ext cx="11887200" cy="6290953"/>
          </a:xfrm>
        </p:spPr>
        <p:txBody>
          <a:bodyPr/>
          <a:lstStyle/>
          <a:p>
            <a:r>
              <a:rPr lang="en-US" dirty="0"/>
              <a:t>Operator-level execution</a:t>
            </a:r>
          </a:p>
          <a:p>
            <a:pPr marL="0" indent="0">
              <a:buNone/>
            </a:pPr>
            <a:r>
              <a:rPr lang="en-US" dirty="0"/>
              <a:t>cost from previous plans</a:t>
            </a:r>
          </a:p>
          <a:p>
            <a:r>
              <a:rPr lang="en-US" dirty="0"/>
              <a:t>Combine the cost of</a:t>
            </a:r>
          </a:p>
          <a:p>
            <a:pPr marL="0" indent="0">
              <a:buNone/>
            </a:pPr>
            <a:r>
              <a:rPr lang="en-US" dirty="0"/>
              <a:t>parent operator and child</a:t>
            </a:r>
          </a:p>
          <a:p>
            <a:pPr marL="0" indent="0">
              <a:buNone/>
            </a:pPr>
            <a:r>
              <a:rPr lang="en-US" dirty="0"/>
              <a:t>stitched subplans</a:t>
            </a:r>
          </a:p>
          <a:p>
            <a:r>
              <a:rPr lang="en-US" dirty="0"/>
              <a:t>More in the paper</a:t>
            </a:r>
          </a:p>
          <a:p>
            <a:pPr lvl="1"/>
            <a:r>
              <a:rPr lang="en-US" dirty="0"/>
              <a:t>Formula</a:t>
            </a:r>
          </a:p>
          <a:p>
            <a:pPr lvl="1"/>
            <a:r>
              <a:rPr lang="en-US" dirty="0"/>
              <a:t>Parametric queries</a:t>
            </a:r>
          </a:p>
          <a:p>
            <a:pPr marL="0" indent="0">
              <a:buNone/>
            </a:pPr>
            <a:endParaRPr lang="en-US" dirty="0"/>
          </a:p>
          <a:p>
            <a:endParaRPr lang="en-US" dirty="0"/>
          </a:p>
        </p:txBody>
      </p:sp>
      <p:sp>
        <p:nvSpPr>
          <p:cNvPr id="3" name="Title 2">
            <a:extLst>
              <a:ext uri="{FF2B5EF4-FFF2-40B4-BE49-F238E27FC236}">
                <a16:creationId xmlns:a16="http://schemas.microsoft.com/office/drawing/2014/main" id="{7A7C008C-18CA-499E-840A-C348639B7196}"/>
              </a:ext>
            </a:extLst>
          </p:cNvPr>
          <p:cNvSpPr>
            <a:spLocks noGrp="1"/>
          </p:cNvSpPr>
          <p:nvPr>
            <p:ph type="title"/>
          </p:nvPr>
        </p:nvSpPr>
        <p:spPr/>
        <p:txBody>
          <a:bodyPr/>
          <a:lstStyle/>
          <a:p>
            <a:r>
              <a:rPr lang="en-US" dirty="0"/>
              <a:t>How to compare cost of stitched subplans</a:t>
            </a:r>
          </a:p>
        </p:txBody>
      </p:sp>
      <p:sp>
        <p:nvSpPr>
          <p:cNvPr id="5" name="Rectangle 4">
            <a:extLst>
              <a:ext uri="{FF2B5EF4-FFF2-40B4-BE49-F238E27FC236}">
                <a16:creationId xmlns:a16="http://schemas.microsoft.com/office/drawing/2014/main" id="{A2EDE32B-BAAD-48A5-B769-43215D17FADE}"/>
              </a:ext>
            </a:extLst>
          </p:cNvPr>
          <p:cNvSpPr/>
          <p:nvPr/>
        </p:nvSpPr>
        <p:spPr bwMode="auto">
          <a:xfrm>
            <a:off x="10701867" y="2449689"/>
            <a:ext cx="1459970" cy="485422"/>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a:extLst>
              <a:ext uri="{FF2B5EF4-FFF2-40B4-BE49-F238E27FC236}">
                <a16:creationId xmlns:a16="http://schemas.microsoft.com/office/drawing/2014/main" id="{D12CDCA4-C35E-43A3-A991-720A81C18537}"/>
              </a:ext>
            </a:extLst>
          </p:cNvPr>
          <p:cNvGrpSpPr/>
          <p:nvPr/>
        </p:nvGrpSpPr>
        <p:grpSpPr>
          <a:xfrm>
            <a:off x="5943600" y="3730978"/>
            <a:ext cx="6383867" cy="3177822"/>
            <a:chOff x="5943600" y="3730978"/>
            <a:chExt cx="6383867" cy="3177822"/>
          </a:xfrm>
        </p:grpSpPr>
        <p:sp>
          <p:nvSpPr>
            <p:cNvPr id="6" name="Rectangle 5">
              <a:extLst>
                <a:ext uri="{FF2B5EF4-FFF2-40B4-BE49-F238E27FC236}">
                  <a16:creationId xmlns:a16="http://schemas.microsoft.com/office/drawing/2014/main" id="{5B51B9B6-3C6B-4DB3-B8C9-02BC50FF6D89}"/>
                </a:ext>
              </a:extLst>
            </p:cNvPr>
            <p:cNvSpPr/>
            <p:nvPr/>
          </p:nvSpPr>
          <p:spPr bwMode="auto">
            <a:xfrm>
              <a:off x="5943600" y="3730978"/>
              <a:ext cx="3313289" cy="3149599"/>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a:extLst>
                <a:ext uri="{FF2B5EF4-FFF2-40B4-BE49-F238E27FC236}">
                  <a16:creationId xmlns:a16="http://schemas.microsoft.com/office/drawing/2014/main" id="{21CA9B99-EEEA-4F15-994F-364D8E950FB4}"/>
                </a:ext>
              </a:extLst>
            </p:cNvPr>
            <p:cNvSpPr/>
            <p:nvPr/>
          </p:nvSpPr>
          <p:spPr bwMode="auto">
            <a:xfrm>
              <a:off x="11283245" y="6423378"/>
              <a:ext cx="1044222" cy="485422"/>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pic>
        <p:nvPicPr>
          <p:cNvPr id="4" name="Picture 3">
            <a:extLst>
              <a:ext uri="{FF2B5EF4-FFF2-40B4-BE49-F238E27FC236}">
                <a16:creationId xmlns:a16="http://schemas.microsoft.com/office/drawing/2014/main" id="{46D0D860-A5EC-417A-A2A2-2CCF583AF75C}"/>
              </a:ext>
            </a:extLst>
          </p:cNvPr>
          <p:cNvPicPr>
            <a:picLocks noChangeAspect="1"/>
          </p:cNvPicPr>
          <p:nvPr/>
        </p:nvPicPr>
        <p:blipFill>
          <a:blip r:embed="rId2"/>
          <a:stretch>
            <a:fillRect/>
          </a:stretch>
        </p:blipFill>
        <p:spPr>
          <a:xfrm>
            <a:off x="5943600" y="1828800"/>
            <a:ext cx="6277389" cy="5029200"/>
          </a:xfrm>
          <a:prstGeom prst="rect">
            <a:avLst/>
          </a:prstGeom>
        </p:spPr>
      </p:pic>
      <p:pic>
        <p:nvPicPr>
          <p:cNvPr id="7" name="Picture 6">
            <a:extLst>
              <a:ext uri="{FF2B5EF4-FFF2-40B4-BE49-F238E27FC236}">
                <a16:creationId xmlns:a16="http://schemas.microsoft.com/office/drawing/2014/main" id="{79FD7A4A-D47D-45FD-9F92-7119255B4B9D}"/>
              </a:ext>
            </a:extLst>
          </p:cNvPr>
          <p:cNvPicPr>
            <a:picLocks noChangeAspect="1"/>
          </p:cNvPicPr>
          <p:nvPr/>
        </p:nvPicPr>
        <p:blipFill>
          <a:blip r:embed="rId3"/>
          <a:stretch>
            <a:fillRect/>
          </a:stretch>
        </p:blipFill>
        <p:spPr>
          <a:xfrm>
            <a:off x="5943600" y="1828800"/>
            <a:ext cx="6277389" cy="5029200"/>
          </a:xfrm>
          <a:prstGeom prst="rect">
            <a:avLst/>
          </a:prstGeom>
        </p:spPr>
      </p:pic>
    </p:spTree>
    <p:extLst>
      <p:ext uri="{BB962C8B-B14F-4D97-AF65-F5344CB8AC3E}">
        <p14:creationId xmlns:p14="http://schemas.microsoft.com/office/powerpoint/2010/main" val="3970186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5AC257-65D8-49CF-8F33-1380AF71D94C}"/>
              </a:ext>
            </a:extLst>
          </p:cNvPr>
          <p:cNvSpPr>
            <a:spLocks noGrp="1"/>
          </p:cNvSpPr>
          <p:nvPr>
            <p:ph type="body" sz="quarter" idx="10"/>
          </p:nvPr>
        </p:nvSpPr>
        <p:spPr>
          <a:xfrm>
            <a:off x="274638" y="1212850"/>
            <a:ext cx="11887200" cy="2092881"/>
          </a:xfrm>
        </p:spPr>
        <p:txBody>
          <a:bodyPr/>
          <a:lstStyle/>
          <a:p>
            <a:r>
              <a:rPr lang="en-US" dirty="0">
                <a:solidFill>
                  <a:schemeClr val="tx1">
                    <a:lumMod val="40000"/>
                    <a:lumOff val="60000"/>
                  </a:schemeClr>
                </a:solidFill>
              </a:rPr>
              <a:t>How to stitch plans from previously-executed plans?</a:t>
            </a:r>
          </a:p>
          <a:p>
            <a:r>
              <a:rPr lang="en-US" dirty="0">
                <a:solidFill>
                  <a:schemeClr val="tx1">
                    <a:lumMod val="40000"/>
                    <a:lumOff val="60000"/>
                  </a:schemeClr>
                </a:solidFill>
              </a:rPr>
              <a:t>How to construct the cheapest plan?</a:t>
            </a:r>
          </a:p>
          <a:p>
            <a:r>
              <a:rPr lang="en-US" dirty="0">
                <a:solidFill>
                  <a:schemeClr val="tx2"/>
                </a:solidFill>
              </a:rPr>
              <a:t>How to force the execution of the stitched plan?</a:t>
            </a:r>
          </a:p>
        </p:txBody>
      </p:sp>
      <p:sp>
        <p:nvSpPr>
          <p:cNvPr id="3" name="Title 2">
            <a:extLst>
              <a:ext uri="{FF2B5EF4-FFF2-40B4-BE49-F238E27FC236}">
                <a16:creationId xmlns:a16="http://schemas.microsoft.com/office/drawing/2014/main" id="{6968F034-DAF7-4D6E-805A-969BCB6A42E0}"/>
              </a:ext>
            </a:extLst>
          </p:cNvPr>
          <p:cNvSpPr>
            <a:spLocks noGrp="1"/>
          </p:cNvSpPr>
          <p:nvPr>
            <p:ph type="title"/>
          </p:nvPr>
        </p:nvSpPr>
        <p:spPr/>
        <p:txBody>
          <a:bodyPr/>
          <a:lstStyle/>
          <a:p>
            <a:r>
              <a:rPr lang="en-US" dirty="0"/>
              <a:t>Challenges</a:t>
            </a:r>
          </a:p>
        </p:txBody>
      </p:sp>
    </p:spTree>
    <p:extLst>
      <p:ext uri="{BB962C8B-B14F-4D97-AF65-F5344CB8AC3E}">
        <p14:creationId xmlns:p14="http://schemas.microsoft.com/office/powerpoint/2010/main" val="254047031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2646878"/>
          </a:xfrm>
        </p:spPr>
        <p:txBody>
          <a:bodyPr/>
          <a:lstStyle/>
          <a:p>
            <a:r>
              <a:rPr lang="en-US" dirty="0"/>
              <a:t>Force the optimizer executes the stitched plan</a:t>
            </a:r>
          </a:p>
          <a:p>
            <a:r>
              <a:rPr lang="en-US" dirty="0"/>
              <a:t>Leverage the plan forcing API</a:t>
            </a:r>
          </a:p>
          <a:p>
            <a:r>
              <a:rPr lang="en-US" dirty="0"/>
              <a:t>Guarantee the correctness of the plan executed with plan forcing</a:t>
            </a:r>
          </a:p>
        </p:txBody>
      </p:sp>
      <p:sp>
        <p:nvSpPr>
          <p:cNvPr id="3" name="Title 2"/>
          <p:cNvSpPr>
            <a:spLocks noGrp="1"/>
          </p:cNvSpPr>
          <p:nvPr>
            <p:ph type="title"/>
          </p:nvPr>
        </p:nvSpPr>
        <p:spPr/>
        <p:txBody>
          <a:bodyPr/>
          <a:lstStyle/>
          <a:p>
            <a:r>
              <a:rPr lang="en-US" dirty="0"/>
              <a:t>How to force the stitched plan?</a:t>
            </a:r>
          </a:p>
        </p:txBody>
      </p:sp>
    </p:spTree>
    <p:extLst>
      <p:ext uri="{BB962C8B-B14F-4D97-AF65-F5344CB8AC3E}">
        <p14:creationId xmlns:p14="http://schemas.microsoft.com/office/powerpoint/2010/main" val="4183154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D999FC-3D4D-4BD3-BCEB-9798FB7FEF7D}"/>
              </a:ext>
            </a:extLst>
          </p:cNvPr>
          <p:cNvSpPr>
            <a:spLocks noGrp="1"/>
          </p:cNvSpPr>
          <p:nvPr>
            <p:ph type="title"/>
          </p:nvPr>
        </p:nvSpPr>
        <p:spPr/>
        <p:txBody>
          <a:bodyPr/>
          <a:lstStyle/>
          <a:p>
            <a:r>
              <a:rPr lang="en-US" dirty="0"/>
              <a:t>Some change happens to the database …</a:t>
            </a:r>
          </a:p>
        </p:txBody>
      </p:sp>
      <p:grpSp>
        <p:nvGrpSpPr>
          <p:cNvPr id="2" name="Group 1">
            <a:extLst>
              <a:ext uri="{FF2B5EF4-FFF2-40B4-BE49-F238E27FC236}">
                <a16:creationId xmlns:a16="http://schemas.microsoft.com/office/drawing/2014/main" id="{3F63CC1A-FE2E-4221-BCAD-CB9344E4A4CE}"/>
              </a:ext>
            </a:extLst>
          </p:cNvPr>
          <p:cNvGrpSpPr/>
          <p:nvPr/>
        </p:nvGrpSpPr>
        <p:grpSpPr>
          <a:xfrm>
            <a:off x="1599509" y="2286000"/>
            <a:ext cx="9583394" cy="4715618"/>
            <a:chOff x="1968842" y="1951514"/>
            <a:chExt cx="9583394" cy="4715618"/>
          </a:xfrm>
        </p:grpSpPr>
        <p:cxnSp>
          <p:nvCxnSpPr>
            <p:cNvPr id="9" name="Straight Arrow Connector 8">
              <a:extLst>
                <a:ext uri="{FF2B5EF4-FFF2-40B4-BE49-F238E27FC236}">
                  <a16:creationId xmlns:a16="http://schemas.microsoft.com/office/drawing/2014/main" id="{137894A4-4A1B-4E3A-9FDB-2563FE21DC3C}"/>
                </a:ext>
              </a:extLst>
            </p:cNvPr>
            <p:cNvCxnSpPr>
              <a:cxnSpLocks/>
            </p:cNvCxnSpPr>
            <p:nvPr/>
          </p:nvCxnSpPr>
          <p:spPr>
            <a:xfrm>
              <a:off x="1968842" y="5824152"/>
              <a:ext cx="9583394" cy="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44FABC7-47B6-4552-B83A-76F32F6AD7A0}"/>
                </a:ext>
              </a:extLst>
            </p:cNvPr>
            <p:cNvCxnSpPr>
              <a:cxnSpLocks/>
            </p:cNvCxnSpPr>
            <p:nvPr/>
          </p:nvCxnSpPr>
          <p:spPr>
            <a:xfrm flipV="1">
              <a:off x="1985318" y="2026508"/>
              <a:ext cx="0" cy="3822358"/>
            </a:xfrm>
            <a:prstGeom prst="straightConnector1">
              <a:avLst/>
            </a:prstGeom>
            <a:ln w="57150">
              <a:headEnd type="none"/>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BE9C6ED-3C1D-484B-8557-188B95D9C24C}"/>
                </a:ext>
              </a:extLst>
            </p:cNvPr>
            <p:cNvSpPr txBox="1"/>
            <p:nvPr/>
          </p:nvSpPr>
          <p:spPr>
            <a:xfrm>
              <a:off x="6244852" y="5928468"/>
              <a:ext cx="1252587" cy="738664"/>
            </a:xfrm>
            <a:prstGeom prst="rect">
              <a:avLst/>
            </a:prstGeom>
            <a:noFill/>
          </p:spPr>
          <p:txBody>
            <a:bodyPr wrap="none" lIns="182880" tIns="146304" rIns="182880" bIns="146304" rtlCol="0">
              <a:spAutoFit/>
            </a:bodyPr>
            <a:lstStyle/>
            <a:p>
              <a:pPr>
                <a:lnSpc>
                  <a:spcPct val="90000"/>
                </a:lnSpc>
                <a:spcAft>
                  <a:spcPts val="600"/>
                </a:spcAft>
              </a:pPr>
              <a:r>
                <a:rPr lang="en-US" sz="3200" dirty="0">
                  <a:gradFill>
                    <a:gsLst>
                      <a:gs pos="2917">
                        <a:schemeClr val="tx1"/>
                      </a:gs>
                      <a:gs pos="30000">
                        <a:schemeClr val="tx1"/>
                      </a:gs>
                    </a:gsLst>
                    <a:lin ang="5400000" scaled="0"/>
                  </a:gradFill>
                </a:rPr>
                <a:t>Time</a:t>
              </a:r>
            </a:p>
          </p:txBody>
        </p:sp>
        <p:sp>
          <p:nvSpPr>
            <p:cNvPr id="23" name="Freeform: Shape 22">
              <a:extLst>
                <a:ext uri="{FF2B5EF4-FFF2-40B4-BE49-F238E27FC236}">
                  <a16:creationId xmlns:a16="http://schemas.microsoft.com/office/drawing/2014/main" id="{1242B076-A6C0-49DA-982E-EC73BC86FA0A}"/>
                </a:ext>
              </a:extLst>
            </p:cNvPr>
            <p:cNvSpPr/>
            <p:nvPr/>
          </p:nvSpPr>
          <p:spPr bwMode="auto">
            <a:xfrm>
              <a:off x="2018268" y="3418565"/>
              <a:ext cx="4366054" cy="601505"/>
            </a:xfrm>
            <a:custGeom>
              <a:avLst/>
              <a:gdLst>
                <a:gd name="connsiteX0" fmla="*/ 0 w 4366054"/>
                <a:gd name="connsiteY0" fmla="*/ 486170 h 601505"/>
                <a:gd name="connsiteX1" fmla="*/ 140044 w 4366054"/>
                <a:gd name="connsiteY1" fmla="*/ 230797 h 601505"/>
                <a:gd name="connsiteX2" fmla="*/ 370703 w 4366054"/>
                <a:gd name="connsiteY2" fmla="*/ 469694 h 601505"/>
                <a:gd name="connsiteX3" fmla="*/ 477795 w 4366054"/>
                <a:gd name="connsiteY3" fmla="*/ 321413 h 601505"/>
                <a:gd name="connsiteX4" fmla="*/ 700216 w 4366054"/>
                <a:gd name="connsiteY4" fmla="*/ 138 h 601505"/>
                <a:gd name="connsiteX5" fmla="*/ 832022 w 4366054"/>
                <a:gd name="connsiteY5" fmla="*/ 362603 h 601505"/>
                <a:gd name="connsiteX6" fmla="*/ 930876 w 4366054"/>
                <a:gd name="connsiteY6" fmla="*/ 576786 h 601505"/>
                <a:gd name="connsiteX7" fmla="*/ 1087395 w 4366054"/>
                <a:gd name="connsiteY7" fmla="*/ 379078 h 601505"/>
                <a:gd name="connsiteX8" fmla="*/ 1235676 w 4366054"/>
                <a:gd name="connsiteY8" fmla="*/ 123705 h 601505"/>
                <a:gd name="connsiteX9" fmla="*/ 1392195 w 4366054"/>
                <a:gd name="connsiteY9" fmla="*/ 428505 h 601505"/>
                <a:gd name="connsiteX10" fmla="*/ 1491049 w 4366054"/>
                <a:gd name="connsiteY10" fmla="*/ 321413 h 601505"/>
                <a:gd name="connsiteX11" fmla="*/ 1713471 w 4366054"/>
                <a:gd name="connsiteY11" fmla="*/ 601500 h 601505"/>
                <a:gd name="connsiteX12" fmla="*/ 1746422 w 4366054"/>
                <a:gd name="connsiteY12" fmla="*/ 313176 h 601505"/>
                <a:gd name="connsiteX13" fmla="*/ 1869989 w 4366054"/>
                <a:gd name="connsiteY13" fmla="*/ 337889 h 601505"/>
                <a:gd name="connsiteX14" fmla="*/ 1960606 w 4366054"/>
                <a:gd name="connsiteY14" fmla="*/ 247273 h 601505"/>
                <a:gd name="connsiteX15" fmla="*/ 2059460 w 4366054"/>
                <a:gd name="connsiteY15" fmla="*/ 428505 h 601505"/>
                <a:gd name="connsiteX16" fmla="*/ 2199503 w 4366054"/>
                <a:gd name="connsiteY16" fmla="*/ 255511 h 601505"/>
                <a:gd name="connsiteX17" fmla="*/ 2314833 w 4366054"/>
                <a:gd name="connsiteY17" fmla="*/ 379078 h 601505"/>
                <a:gd name="connsiteX18" fmla="*/ 2364260 w 4366054"/>
                <a:gd name="connsiteY18" fmla="*/ 74278 h 601505"/>
                <a:gd name="connsiteX19" fmla="*/ 2438400 w 4366054"/>
                <a:gd name="connsiteY19" fmla="*/ 321413 h 601505"/>
                <a:gd name="connsiteX20" fmla="*/ 2578444 w 4366054"/>
                <a:gd name="connsiteY20" fmla="*/ 494408 h 601505"/>
                <a:gd name="connsiteX21" fmla="*/ 2578444 w 4366054"/>
                <a:gd name="connsiteY21" fmla="*/ 313176 h 601505"/>
                <a:gd name="connsiteX22" fmla="*/ 2660822 w 4366054"/>
                <a:gd name="connsiteY22" fmla="*/ 247273 h 601505"/>
                <a:gd name="connsiteX23" fmla="*/ 2784389 w 4366054"/>
                <a:gd name="connsiteY23" fmla="*/ 461457 h 601505"/>
                <a:gd name="connsiteX24" fmla="*/ 2891481 w 4366054"/>
                <a:gd name="connsiteY24" fmla="*/ 140181 h 601505"/>
                <a:gd name="connsiteX25" fmla="*/ 2924433 w 4366054"/>
                <a:gd name="connsiteY25" fmla="*/ 304938 h 601505"/>
                <a:gd name="connsiteX26" fmla="*/ 3097427 w 4366054"/>
                <a:gd name="connsiteY26" fmla="*/ 230797 h 601505"/>
                <a:gd name="connsiteX27" fmla="*/ 3204519 w 4366054"/>
                <a:gd name="connsiteY27" fmla="*/ 543835 h 601505"/>
                <a:gd name="connsiteX28" fmla="*/ 3278660 w 4366054"/>
                <a:gd name="connsiteY28" fmla="*/ 313176 h 601505"/>
                <a:gd name="connsiteX29" fmla="*/ 3311611 w 4366054"/>
                <a:gd name="connsiteY29" fmla="*/ 131943 h 601505"/>
                <a:gd name="connsiteX30" fmla="*/ 3459892 w 4366054"/>
                <a:gd name="connsiteY30" fmla="*/ 304938 h 601505"/>
                <a:gd name="connsiteX31" fmla="*/ 3501081 w 4366054"/>
                <a:gd name="connsiteY31" fmla="*/ 502646 h 601505"/>
                <a:gd name="connsiteX32" fmla="*/ 3682314 w 4366054"/>
                <a:gd name="connsiteY32" fmla="*/ 255511 h 601505"/>
                <a:gd name="connsiteX33" fmla="*/ 3739979 w 4366054"/>
                <a:gd name="connsiteY33" fmla="*/ 346127 h 601505"/>
                <a:gd name="connsiteX34" fmla="*/ 3797644 w 4366054"/>
                <a:gd name="connsiteY34" fmla="*/ 90754 h 601505"/>
                <a:gd name="connsiteX35" fmla="*/ 3855308 w 4366054"/>
                <a:gd name="connsiteY35" fmla="*/ 321413 h 601505"/>
                <a:gd name="connsiteX36" fmla="*/ 3954162 w 4366054"/>
                <a:gd name="connsiteY36" fmla="*/ 444981 h 601505"/>
                <a:gd name="connsiteX37" fmla="*/ 3954162 w 4366054"/>
                <a:gd name="connsiteY37" fmla="*/ 296700 h 601505"/>
                <a:gd name="connsiteX38" fmla="*/ 4061254 w 4366054"/>
                <a:gd name="connsiteY38" fmla="*/ 247273 h 601505"/>
                <a:gd name="connsiteX39" fmla="*/ 4085968 w 4366054"/>
                <a:gd name="connsiteY39" fmla="*/ 379078 h 601505"/>
                <a:gd name="connsiteX40" fmla="*/ 4217773 w 4366054"/>
                <a:gd name="connsiteY40" fmla="*/ 115467 h 601505"/>
                <a:gd name="connsiteX41" fmla="*/ 4258962 w 4366054"/>
                <a:gd name="connsiteY41" fmla="*/ 329651 h 601505"/>
                <a:gd name="connsiteX42" fmla="*/ 4258962 w 4366054"/>
                <a:gd name="connsiteY42" fmla="*/ 329651 h 601505"/>
                <a:gd name="connsiteX43" fmla="*/ 4366054 w 4366054"/>
                <a:gd name="connsiteY43" fmla="*/ 387316 h 60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366054" h="601505">
                  <a:moveTo>
                    <a:pt x="0" y="486170"/>
                  </a:moveTo>
                  <a:cubicBezTo>
                    <a:pt x="39130" y="359856"/>
                    <a:pt x="78260" y="233543"/>
                    <a:pt x="140044" y="230797"/>
                  </a:cubicBezTo>
                  <a:cubicBezTo>
                    <a:pt x="201828" y="228051"/>
                    <a:pt x="314411" y="454591"/>
                    <a:pt x="370703" y="469694"/>
                  </a:cubicBezTo>
                  <a:cubicBezTo>
                    <a:pt x="426995" y="484797"/>
                    <a:pt x="422876" y="399672"/>
                    <a:pt x="477795" y="321413"/>
                  </a:cubicBezTo>
                  <a:cubicBezTo>
                    <a:pt x="532714" y="243154"/>
                    <a:pt x="641178" y="-6727"/>
                    <a:pt x="700216" y="138"/>
                  </a:cubicBezTo>
                  <a:cubicBezTo>
                    <a:pt x="759254" y="7003"/>
                    <a:pt x="793579" y="266495"/>
                    <a:pt x="832022" y="362603"/>
                  </a:cubicBezTo>
                  <a:cubicBezTo>
                    <a:pt x="870465" y="458711"/>
                    <a:pt x="888314" y="574040"/>
                    <a:pt x="930876" y="576786"/>
                  </a:cubicBezTo>
                  <a:cubicBezTo>
                    <a:pt x="973438" y="579532"/>
                    <a:pt x="1036595" y="454591"/>
                    <a:pt x="1087395" y="379078"/>
                  </a:cubicBezTo>
                  <a:cubicBezTo>
                    <a:pt x="1138195" y="303565"/>
                    <a:pt x="1184876" y="115467"/>
                    <a:pt x="1235676" y="123705"/>
                  </a:cubicBezTo>
                  <a:cubicBezTo>
                    <a:pt x="1286476" y="131943"/>
                    <a:pt x="1349633" y="395554"/>
                    <a:pt x="1392195" y="428505"/>
                  </a:cubicBezTo>
                  <a:cubicBezTo>
                    <a:pt x="1434757" y="461456"/>
                    <a:pt x="1437503" y="292581"/>
                    <a:pt x="1491049" y="321413"/>
                  </a:cubicBezTo>
                  <a:cubicBezTo>
                    <a:pt x="1544595" y="350245"/>
                    <a:pt x="1670909" y="602873"/>
                    <a:pt x="1713471" y="601500"/>
                  </a:cubicBezTo>
                  <a:cubicBezTo>
                    <a:pt x="1756033" y="600127"/>
                    <a:pt x="1720336" y="357111"/>
                    <a:pt x="1746422" y="313176"/>
                  </a:cubicBezTo>
                  <a:cubicBezTo>
                    <a:pt x="1772508" y="269241"/>
                    <a:pt x="1834292" y="348873"/>
                    <a:pt x="1869989" y="337889"/>
                  </a:cubicBezTo>
                  <a:cubicBezTo>
                    <a:pt x="1905686" y="326905"/>
                    <a:pt x="1929028" y="232170"/>
                    <a:pt x="1960606" y="247273"/>
                  </a:cubicBezTo>
                  <a:cubicBezTo>
                    <a:pt x="1992184" y="262376"/>
                    <a:pt x="2019644" y="427132"/>
                    <a:pt x="2059460" y="428505"/>
                  </a:cubicBezTo>
                  <a:cubicBezTo>
                    <a:pt x="2099276" y="429878"/>
                    <a:pt x="2156941" y="263749"/>
                    <a:pt x="2199503" y="255511"/>
                  </a:cubicBezTo>
                  <a:cubicBezTo>
                    <a:pt x="2242065" y="247273"/>
                    <a:pt x="2287374" y="409283"/>
                    <a:pt x="2314833" y="379078"/>
                  </a:cubicBezTo>
                  <a:cubicBezTo>
                    <a:pt x="2342292" y="348873"/>
                    <a:pt x="2343666" y="83889"/>
                    <a:pt x="2364260" y="74278"/>
                  </a:cubicBezTo>
                  <a:cubicBezTo>
                    <a:pt x="2384854" y="64667"/>
                    <a:pt x="2402703" y="251391"/>
                    <a:pt x="2438400" y="321413"/>
                  </a:cubicBezTo>
                  <a:cubicBezTo>
                    <a:pt x="2474097" y="391435"/>
                    <a:pt x="2555103" y="495781"/>
                    <a:pt x="2578444" y="494408"/>
                  </a:cubicBezTo>
                  <a:cubicBezTo>
                    <a:pt x="2601785" y="493035"/>
                    <a:pt x="2564714" y="354365"/>
                    <a:pt x="2578444" y="313176"/>
                  </a:cubicBezTo>
                  <a:cubicBezTo>
                    <a:pt x="2592174" y="271987"/>
                    <a:pt x="2626498" y="222560"/>
                    <a:pt x="2660822" y="247273"/>
                  </a:cubicBezTo>
                  <a:cubicBezTo>
                    <a:pt x="2695146" y="271986"/>
                    <a:pt x="2745946" y="479306"/>
                    <a:pt x="2784389" y="461457"/>
                  </a:cubicBezTo>
                  <a:cubicBezTo>
                    <a:pt x="2822832" y="443608"/>
                    <a:pt x="2868140" y="166267"/>
                    <a:pt x="2891481" y="140181"/>
                  </a:cubicBezTo>
                  <a:cubicBezTo>
                    <a:pt x="2914822" y="114095"/>
                    <a:pt x="2890109" y="289835"/>
                    <a:pt x="2924433" y="304938"/>
                  </a:cubicBezTo>
                  <a:cubicBezTo>
                    <a:pt x="2958757" y="320041"/>
                    <a:pt x="3050746" y="190981"/>
                    <a:pt x="3097427" y="230797"/>
                  </a:cubicBezTo>
                  <a:cubicBezTo>
                    <a:pt x="3144108" y="270613"/>
                    <a:pt x="3174314" y="530105"/>
                    <a:pt x="3204519" y="543835"/>
                  </a:cubicBezTo>
                  <a:cubicBezTo>
                    <a:pt x="3234724" y="557565"/>
                    <a:pt x="3260811" y="381825"/>
                    <a:pt x="3278660" y="313176"/>
                  </a:cubicBezTo>
                  <a:cubicBezTo>
                    <a:pt x="3296509" y="244527"/>
                    <a:pt x="3281406" y="133316"/>
                    <a:pt x="3311611" y="131943"/>
                  </a:cubicBezTo>
                  <a:cubicBezTo>
                    <a:pt x="3341816" y="130570"/>
                    <a:pt x="3428314" y="243154"/>
                    <a:pt x="3459892" y="304938"/>
                  </a:cubicBezTo>
                  <a:cubicBezTo>
                    <a:pt x="3491470" y="366722"/>
                    <a:pt x="3464011" y="510884"/>
                    <a:pt x="3501081" y="502646"/>
                  </a:cubicBezTo>
                  <a:cubicBezTo>
                    <a:pt x="3538151" y="494408"/>
                    <a:pt x="3642498" y="281597"/>
                    <a:pt x="3682314" y="255511"/>
                  </a:cubicBezTo>
                  <a:cubicBezTo>
                    <a:pt x="3722130" y="229425"/>
                    <a:pt x="3720757" y="373586"/>
                    <a:pt x="3739979" y="346127"/>
                  </a:cubicBezTo>
                  <a:cubicBezTo>
                    <a:pt x="3759201" y="318668"/>
                    <a:pt x="3778423" y="94873"/>
                    <a:pt x="3797644" y="90754"/>
                  </a:cubicBezTo>
                  <a:cubicBezTo>
                    <a:pt x="3816865" y="86635"/>
                    <a:pt x="3829222" y="262375"/>
                    <a:pt x="3855308" y="321413"/>
                  </a:cubicBezTo>
                  <a:cubicBezTo>
                    <a:pt x="3881394" y="380451"/>
                    <a:pt x="3937686" y="449100"/>
                    <a:pt x="3954162" y="444981"/>
                  </a:cubicBezTo>
                  <a:cubicBezTo>
                    <a:pt x="3970638" y="440862"/>
                    <a:pt x="3936313" y="329651"/>
                    <a:pt x="3954162" y="296700"/>
                  </a:cubicBezTo>
                  <a:cubicBezTo>
                    <a:pt x="3972011" y="263749"/>
                    <a:pt x="4039287" y="233543"/>
                    <a:pt x="4061254" y="247273"/>
                  </a:cubicBezTo>
                  <a:cubicBezTo>
                    <a:pt x="4083221" y="261003"/>
                    <a:pt x="4059882" y="401046"/>
                    <a:pt x="4085968" y="379078"/>
                  </a:cubicBezTo>
                  <a:cubicBezTo>
                    <a:pt x="4112054" y="357110"/>
                    <a:pt x="4188941" y="123705"/>
                    <a:pt x="4217773" y="115467"/>
                  </a:cubicBezTo>
                  <a:cubicBezTo>
                    <a:pt x="4246605" y="107229"/>
                    <a:pt x="4258962" y="329651"/>
                    <a:pt x="4258962" y="329651"/>
                  </a:cubicBezTo>
                  <a:lnTo>
                    <a:pt x="4258962" y="329651"/>
                  </a:lnTo>
                  <a:lnTo>
                    <a:pt x="4366054" y="387316"/>
                  </a:lnTo>
                </a:path>
              </a:pathLst>
            </a:cu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sp>
          <p:nvSpPr>
            <p:cNvPr id="37" name="Arrow: Down 36">
              <a:extLst>
                <a:ext uri="{FF2B5EF4-FFF2-40B4-BE49-F238E27FC236}">
                  <a16:creationId xmlns:a16="http://schemas.microsoft.com/office/drawing/2014/main" id="{492FCBB8-FFDE-4EC3-930D-689A1A055BF2}"/>
                </a:ext>
              </a:extLst>
            </p:cNvPr>
            <p:cNvSpPr/>
            <p:nvPr/>
          </p:nvSpPr>
          <p:spPr bwMode="auto">
            <a:xfrm>
              <a:off x="4158730" y="2812575"/>
              <a:ext cx="481263" cy="462013"/>
            </a:xfrm>
            <a:prstGeom prst="down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2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2" name="Straight Connector 11">
              <a:extLst>
                <a:ext uri="{FF2B5EF4-FFF2-40B4-BE49-F238E27FC236}">
                  <a16:creationId xmlns:a16="http://schemas.microsoft.com/office/drawing/2014/main" id="{3249111C-5FEE-43CB-AB17-08D41C65282D}"/>
                </a:ext>
              </a:extLst>
            </p:cNvPr>
            <p:cNvCxnSpPr>
              <a:cxnSpLocks/>
            </p:cNvCxnSpPr>
            <p:nvPr/>
          </p:nvCxnSpPr>
          <p:spPr>
            <a:xfrm>
              <a:off x="6384322" y="1951514"/>
              <a:ext cx="0" cy="3782021"/>
            </a:xfrm>
            <a:prstGeom prst="line">
              <a:avLst/>
            </a:prstGeom>
            <a:ln w="38100" cap="flat" cmpd="sng" algn="ctr">
              <a:solidFill>
                <a:srgbClr val="FFB9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5" name="TextBox 14">
            <a:extLst>
              <a:ext uri="{FF2B5EF4-FFF2-40B4-BE49-F238E27FC236}">
                <a16:creationId xmlns:a16="http://schemas.microsoft.com/office/drawing/2014/main" id="{925D3308-7AA2-48D4-BB8B-201A75F267BB}"/>
              </a:ext>
            </a:extLst>
          </p:cNvPr>
          <p:cNvSpPr txBox="1"/>
          <p:nvPr/>
        </p:nvSpPr>
        <p:spPr>
          <a:xfrm>
            <a:off x="3654033" y="2519197"/>
            <a:ext cx="904763" cy="738664"/>
          </a:xfrm>
          <a:prstGeom prst="rect">
            <a:avLst/>
          </a:prstGeom>
          <a:noFill/>
        </p:spPr>
        <p:txBody>
          <a:bodyPr wrap="square" lIns="182880" tIns="146304" rIns="182880" bIns="146304" rtlCol="0">
            <a:spAutoFit/>
          </a:bodyPr>
          <a:lstStyle/>
          <a:p>
            <a:pPr>
              <a:lnSpc>
                <a:spcPct val="90000"/>
              </a:lnSpc>
              <a:spcAft>
                <a:spcPts val="600"/>
              </a:spcAft>
            </a:pPr>
            <a:r>
              <a:rPr lang="en-US" sz="3200" dirty="0">
                <a:gradFill>
                  <a:gsLst>
                    <a:gs pos="2917">
                      <a:schemeClr val="tx1"/>
                    </a:gs>
                    <a:gs pos="30000">
                      <a:schemeClr val="tx1"/>
                    </a:gs>
                  </a:gsLst>
                  <a:lin ang="5400000" scaled="0"/>
                </a:gradFill>
              </a:rPr>
              <a:t>P1</a:t>
            </a:r>
          </a:p>
        </p:txBody>
      </p:sp>
      <p:sp>
        <p:nvSpPr>
          <p:cNvPr id="16" name="TextBox 15">
            <a:extLst>
              <a:ext uri="{FF2B5EF4-FFF2-40B4-BE49-F238E27FC236}">
                <a16:creationId xmlns:a16="http://schemas.microsoft.com/office/drawing/2014/main" id="{0D624CCE-2818-456A-B1FC-A362C3F06164}"/>
              </a:ext>
            </a:extLst>
          </p:cNvPr>
          <p:cNvSpPr txBox="1"/>
          <p:nvPr/>
        </p:nvSpPr>
        <p:spPr>
          <a:xfrm>
            <a:off x="735773" y="2769849"/>
            <a:ext cx="812530" cy="3004647"/>
          </a:xfrm>
          <a:prstGeom prst="rect">
            <a:avLst/>
          </a:prstGeom>
          <a:noFill/>
        </p:spPr>
        <p:txBody>
          <a:bodyPr vert="vert270" wrap="square" lIns="182880" tIns="146304" rIns="182880" bIns="146304" rtlCol="0">
            <a:spAutoFit/>
          </a:bodyPr>
          <a:lstStyle/>
          <a:p>
            <a:pPr>
              <a:lnSpc>
                <a:spcPct val="90000"/>
              </a:lnSpc>
              <a:spcAft>
                <a:spcPts val="600"/>
              </a:spcAft>
            </a:pPr>
            <a:r>
              <a:rPr lang="en-US" sz="2800" dirty="0">
                <a:gradFill>
                  <a:gsLst>
                    <a:gs pos="2917">
                      <a:schemeClr val="tx1"/>
                    </a:gs>
                    <a:gs pos="30000">
                      <a:schemeClr val="tx1"/>
                    </a:gs>
                  </a:gsLst>
                  <a:lin ang="5400000" scaled="0"/>
                </a:gradFill>
              </a:rPr>
              <a:t>Actual CPU </a:t>
            </a:r>
            <a:r>
              <a:rPr lang="en-US" sz="3200" dirty="0">
                <a:gradFill>
                  <a:gsLst>
                    <a:gs pos="2917">
                      <a:schemeClr val="tx1"/>
                    </a:gs>
                    <a:gs pos="30000">
                      <a:schemeClr val="tx1"/>
                    </a:gs>
                  </a:gsLst>
                  <a:lin ang="5400000" scaled="0"/>
                </a:gradFill>
              </a:rPr>
              <a:t>Cost</a:t>
            </a:r>
          </a:p>
        </p:txBody>
      </p:sp>
    </p:spTree>
    <p:extLst>
      <p:ext uri="{BB962C8B-B14F-4D97-AF65-F5344CB8AC3E}">
        <p14:creationId xmlns:p14="http://schemas.microsoft.com/office/powerpoint/2010/main" val="171682495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2E06DE-B1C9-4784-8062-A84349CACA78}"/>
              </a:ext>
            </a:extLst>
          </p:cNvPr>
          <p:cNvSpPr>
            <a:spLocks noGrp="1"/>
          </p:cNvSpPr>
          <p:nvPr>
            <p:ph type="body" sz="quarter" idx="10"/>
          </p:nvPr>
        </p:nvSpPr>
        <p:spPr>
          <a:xfrm>
            <a:off x="274638" y="1212850"/>
            <a:ext cx="11887200" cy="4124206"/>
          </a:xfrm>
        </p:spPr>
        <p:txBody>
          <a:bodyPr/>
          <a:lstStyle/>
          <a:p>
            <a:r>
              <a:rPr lang="en-US" dirty="0"/>
              <a:t>Improvement in execution cost</a:t>
            </a:r>
          </a:p>
          <a:p>
            <a:r>
              <a:rPr lang="en-US" dirty="0"/>
              <a:t>Number of plans improved</a:t>
            </a:r>
          </a:p>
          <a:p>
            <a:r>
              <a:rPr lang="en-US" dirty="0"/>
              <a:t>Overhead</a:t>
            </a:r>
          </a:p>
          <a:p>
            <a:r>
              <a:rPr lang="en-US" dirty="0"/>
              <a:t>Structure of stitched plans</a:t>
            </a:r>
          </a:p>
          <a:p>
            <a:r>
              <a:rPr lang="en-US" dirty="0"/>
              <a:t>Parametric queries</a:t>
            </a:r>
          </a:p>
          <a:p>
            <a:r>
              <a:rPr lang="en-US" dirty="0"/>
              <a:t>Data changes</a:t>
            </a:r>
          </a:p>
        </p:txBody>
      </p:sp>
      <p:sp>
        <p:nvSpPr>
          <p:cNvPr id="3" name="Title 2">
            <a:extLst>
              <a:ext uri="{FF2B5EF4-FFF2-40B4-BE49-F238E27FC236}">
                <a16:creationId xmlns:a16="http://schemas.microsoft.com/office/drawing/2014/main" id="{57220CF6-B73B-46B4-9A08-3B6F05EED7D0}"/>
              </a:ext>
            </a:extLst>
          </p:cNvPr>
          <p:cNvSpPr>
            <a:spLocks noGrp="1"/>
          </p:cNvSpPr>
          <p:nvPr>
            <p:ph type="title"/>
          </p:nvPr>
        </p:nvSpPr>
        <p:spPr/>
        <p:txBody>
          <a:bodyPr/>
          <a:lstStyle/>
          <a:p>
            <a:r>
              <a:rPr lang="en-US" dirty="0"/>
              <a:t>Evaluation</a:t>
            </a:r>
          </a:p>
        </p:txBody>
      </p:sp>
    </p:spTree>
    <p:extLst>
      <p:ext uri="{BB962C8B-B14F-4D97-AF65-F5344CB8AC3E}">
        <p14:creationId xmlns:p14="http://schemas.microsoft.com/office/powerpoint/2010/main" val="393809220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2E06DE-B1C9-4784-8062-A84349CACA78}"/>
              </a:ext>
            </a:extLst>
          </p:cNvPr>
          <p:cNvSpPr>
            <a:spLocks noGrp="1"/>
          </p:cNvSpPr>
          <p:nvPr>
            <p:ph type="body" sz="quarter" idx="10"/>
          </p:nvPr>
        </p:nvSpPr>
        <p:spPr>
          <a:xfrm>
            <a:off x="274638" y="1212850"/>
            <a:ext cx="11887200" cy="4124206"/>
          </a:xfrm>
        </p:spPr>
        <p:txBody>
          <a:bodyPr/>
          <a:lstStyle/>
          <a:p>
            <a:r>
              <a:rPr lang="en-US" dirty="0"/>
              <a:t>Improvement in execution cost</a:t>
            </a:r>
          </a:p>
          <a:p>
            <a:r>
              <a:rPr lang="en-US" dirty="0"/>
              <a:t>Number of plans improved</a:t>
            </a:r>
          </a:p>
          <a:p>
            <a:r>
              <a:rPr lang="en-US" dirty="0">
                <a:solidFill>
                  <a:schemeClr val="tx1">
                    <a:lumMod val="40000"/>
                    <a:lumOff val="60000"/>
                  </a:schemeClr>
                </a:solidFill>
              </a:rPr>
              <a:t>Overhead</a:t>
            </a:r>
          </a:p>
          <a:p>
            <a:r>
              <a:rPr lang="en-US" dirty="0">
                <a:solidFill>
                  <a:schemeClr val="tx1">
                    <a:lumMod val="40000"/>
                    <a:lumOff val="60000"/>
                  </a:schemeClr>
                </a:solidFill>
              </a:rPr>
              <a:t>Structure of stitched plans</a:t>
            </a:r>
          </a:p>
          <a:p>
            <a:r>
              <a:rPr lang="en-US" dirty="0">
                <a:solidFill>
                  <a:schemeClr val="tx1">
                    <a:lumMod val="40000"/>
                    <a:lumOff val="60000"/>
                  </a:schemeClr>
                </a:solidFill>
              </a:rPr>
              <a:t>Parametric queries</a:t>
            </a:r>
          </a:p>
          <a:p>
            <a:r>
              <a:rPr lang="en-US" dirty="0">
                <a:solidFill>
                  <a:schemeClr val="tx1">
                    <a:lumMod val="40000"/>
                    <a:lumOff val="60000"/>
                  </a:schemeClr>
                </a:solidFill>
              </a:rPr>
              <a:t>Data changes</a:t>
            </a:r>
          </a:p>
        </p:txBody>
      </p:sp>
      <p:sp>
        <p:nvSpPr>
          <p:cNvPr id="3" name="Title 2">
            <a:extLst>
              <a:ext uri="{FF2B5EF4-FFF2-40B4-BE49-F238E27FC236}">
                <a16:creationId xmlns:a16="http://schemas.microsoft.com/office/drawing/2014/main" id="{57220CF6-B73B-46B4-9A08-3B6F05EED7D0}"/>
              </a:ext>
            </a:extLst>
          </p:cNvPr>
          <p:cNvSpPr>
            <a:spLocks noGrp="1"/>
          </p:cNvSpPr>
          <p:nvPr>
            <p:ph type="title"/>
          </p:nvPr>
        </p:nvSpPr>
        <p:spPr/>
        <p:txBody>
          <a:bodyPr/>
          <a:lstStyle/>
          <a:p>
            <a:r>
              <a:rPr lang="en-US" dirty="0"/>
              <a:t>Evaluation</a:t>
            </a:r>
          </a:p>
        </p:txBody>
      </p:sp>
    </p:spTree>
    <p:extLst>
      <p:ext uri="{BB962C8B-B14F-4D97-AF65-F5344CB8AC3E}">
        <p14:creationId xmlns:p14="http://schemas.microsoft.com/office/powerpoint/2010/main" val="206390116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A6BEF48-3552-4C3F-9CB6-D63BDD897216}"/>
              </a:ext>
            </a:extLst>
          </p:cNvPr>
          <p:cNvSpPr>
            <a:spLocks noGrp="1"/>
          </p:cNvSpPr>
          <p:nvPr>
            <p:ph type="body" sz="quarter" idx="10"/>
          </p:nvPr>
        </p:nvSpPr>
        <p:spPr>
          <a:xfrm>
            <a:off x="274638" y="1212850"/>
            <a:ext cx="11887200" cy="3323987"/>
          </a:xfrm>
        </p:spPr>
        <p:txBody>
          <a:bodyPr/>
          <a:lstStyle/>
          <a:p>
            <a:r>
              <a:rPr lang="en-US" dirty="0"/>
              <a:t>Obtain per operator cost from Microsoft SQL Server</a:t>
            </a:r>
          </a:p>
          <a:p>
            <a:r>
              <a:rPr lang="en-US" dirty="0"/>
              <a:t>TPC-DS and three real customer workloads</a:t>
            </a:r>
          </a:p>
          <a:p>
            <a:r>
              <a:rPr lang="en-US" dirty="0"/>
              <a:t>Multiple plans per query under different index configurations</a:t>
            </a:r>
          </a:p>
          <a:p>
            <a:r>
              <a:rPr lang="en-US" dirty="0"/>
              <a:t>Baseline: reversion-based plan correction (</a:t>
            </a:r>
            <a:r>
              <a:rPr lang="en-US" u="sng" dirty="0"/>
              <a:t>RBPC</a:t>
            </a:r>
            <a:r>
              <a:rPr lang="en-US" dirty="0"/>
              <a:t>)</a:t>
            </a:r>
          </a:p>
        </p:txBody>
      </p:sp>
      <p:sp>
        <p:nvSpPr>
          <p:cNvPr id="3" name="Title 2">
            <a:extLst>
              <a:ext uri="{FF2B5EF4-FFF2-40B4-BE49-F238E27FC236}">
                <a16:creationId xmlns:a16="http://schemas.microsoft.com/office/drawing/2014/main" id="{DF8BF2B1-7028-4BC8-9EA6-E152FC07BBE4}"/>
              </a:ext>
            </a:extLst>
          </p:cNvPr>
          <p:cNvSpPr>
            <a:spLocks noGrp="1"/>
          </p:cNvSpPr>
          <p:nvPr>
            <p:ph type="title"/>
          </p:nvPr>
        </p:nvSpPr>
        <p:spPr/>
        <p:txBody>
          <a:bodyPr/>
          <a:lstStyle/>
          <a:p>
            <a:r>
              <a:rPr lang="en-US" dirty="0"/>
              <a:t>Experiment Setup</a:t>
            </a:r>
          </a:p>
        </p:txBody>
      </p:sp>
    </p:spTree>
    <p:extLst>
      <p:ext uri="{BB962C8B-B14F-4D97-AF65-F5344CB8AC3E}">
        <p14:creationId xmlns:p14="http://schemas.microsoft.com/office/powerpoint/2010/main" val="25012061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45BDFD-7FF6-4128-A92C-6C67F76C00EA}"/>
              </a:ext>
            </a:extLst>
          </p:cNvPr>
          <p:cNvSpPr>
            <a:spLocks noGrp="1"/>
          </p:cNvSpPr>
          <p:nvPr>
            <p:ph type="title"/>
          </p:nvPr>
        </p:nvSpPr>
        <p:spPr/>
        <p:txBody>
          <a:bodyPr/>
          <a:lstStyle/>
          <a:p>
            <a:r>
              <a:rPr lang="en-US" dirty="0"/>
              <a:t>Improvement in execution cost</a:t>
            </a:r>
          </a:p>
        </p:txBody>
      </p:sp>
      <p:sp>
        <p:nvSpPr>
          <p:cNvPr id="2" name="Text Placeholder 1">
            <a:extLst>
              <a:ext uri="{FF2B5EF4-FFF2-40B4-BE49-F238E27FC236}">
                <a16:creationId xmlns:a16="http://schemas.microsoft.com/office/drawing/2014/main" id="{6FAD54A6-226C-4FB4-A0C4-7AA37A653538}"/>
              </a:ext>
            </a:extLst>
          </p:cNvPr>
          <p:cNvSpPr>
            <a:spLocks noGrp="1"/>
          </p:cNvSpPr>
          <p:nvPr>
            <p:ph type="body" sz="quarter" idx="11"/>
          </p:nvPr>
        </p:nvSpPr>
        <p:spPr>
          <a:xfrm>
            <a:off x="274639" y="1212849"/>
            <a:ext cx="11889564" cy="738664"/>
          </a:xfrm>
        </p:spPr>
        <p:txBody>
          <a:bodyPr/>
          <a:lstStyle/>
          <a:p>
            <a:r>
              <a:rPr lang="en-US" dirty="0"/>
              <a:t>40% - 83% improved plans with lower execution cost</a:t>
            </a:r>
          </a:p>
        </p:txBody>
      </p:sp>
      <p:graphicFrame>
        <p:nvGraphicFramePr>
          <p:cNvPr id="6" name="Chart 5"/>
          <p:cNvGraphicFramePr>
            <a:graphicFrameLocks/>
          </p:cNvGraphicFramePr>
          <p:nvPr>
            <p:extLst>
              <p:ext uri="{D42A27DB-BD31-4B8C-83A1-F6EECF244321}">
                <p14:modId xmlns:p14="http://schemas.microsoft.com/office/powerpoint/2010/main" val="1712137986"/>
              </p:ext>
            </p:extLst>
          </p:nvPr>
        </p:nvGraphicFramePr>
        <p:xfrm>
          <a:off x="731520" y="2377440"/>
          <a:ext cx="109728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839469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84276-4A6D-4C6E-82DF-640A95421CBD}"/>
              </a:ext>
            </a:extLst>
          </p:cNvPr>
          <p:cNvSpPr>
            <a:spLocks noGrp="1"/>
          </p:cNvSpPr>
          <p:nvPr>
            <p:ph type="title"/>
          </p:nvPr>
        </p:nvSpPr>
        <p:spPr/>
        <p:txBody>
          <a:bodyPr/>
          <a:lstStyle/>
          <a:p>
            <a:r>
              <a:rPr lang="en-US" dirty="0"/>
              <a:t>Improvement Breakdown</a:t>
            </a:r>
          </a:p>
        </p:txBody>
      </p:sp>
      <p:sp>
        <p:nvSpPr>
          <p:cNvPr id="3" name="Text Placeholder 2">
            <a:extLst>
              <a:ext uri="{FF2B5EF4-FFF2-40B4-BE49-F238E27FC236}">
                <a16:creationId xmlns:a16="http://schemas.microsoft.com/office/drawing/2014/main" id="{6DA4C1E6-1298-46E2-9C88-CA1DF6A6EE56}"/>
              </a:ext>
            </a:extLst>
          </p:cNvPr>
          <p:cNvSpPr>
            <a:spLocks noGrp="1"/>
          </p:cNvSpPr>
          <p:nvPr>
            <p:ph type="body" sz="quarter" idx="11"/>
          </p:nvPr>
        </p:nvSpPr>
        <p:spPr>
          <a:xfrm>
            <a:off x="274639" y="1212849"/>
            <a:ext cx="11889564" cy="738664"/>
          </a:xfrm>
        </p:spPr>
        <p:txBody>
          <a:bodyPr/>
          <a:lstStyle/>
          <a:p>
            <a:r>
              <a:rPr lang="en-US" dirty="0"/>
              <a:t>41% of plans with &gt;20% execution cost reduction</a:t>
            </a:r>
          </a:p>
        </p:txBody>
      </p:sp>
      <p:graphicFrame>
        <p:nvGraphicFramePr>
          <p:cNvPr id="5" name="Chart 4">
            <a:extLst>
              <a:ext uri="{FF2B5EF4-FFF2-40B4-BE49-F238E27FC236}">
                <a16:creationId xmlns:a16="http://schemas.microsoft.com/office/drawing/2014/main" id="{964BC662-A9A9-41E8-B946-052DE09B6B9B}"/>
              </a:ext>
            </a:extLst>
          </p:cNvPr>
          <p:cNvGraphicFramePr>
            <a:graphicFrameLocks/>
          </p:cNvGraphicFramePr>
          <p:nvPr>
            <p:extLst>
              <p:ext uri="{D42A27DB-BD31-4B8C-83A1-F6EECF244321}">
                <p14:modId xmlns:p14="http://schemas.microsoft.com/office/powerpoint/2010/main" val="1169564206"/>
              </p:ext>
            </p:extLst>
          </p:nvPr>
        </p:nvGraphicFramePr>
        <p:xfrm>
          <a:off x="731837" y="2374399"/>
          <a:ext cx="109728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4C8AC386-F7A1-4712-A224-6E4A537D5CA3}"/>
              </a:ext>
            </a:extLst>
          </p:cNvPr>
          <p:cNvSpPr/>
          <p:nvPr/>
        </p:nvSpPr>
        <p:spPr bwMode="auto">
          <a:xfrm>
            <a:off x="3261090" y="3099250"/>
            <a:ext cx="8192973" cy="3282299"/>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851992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502A6-91C5-4DFE-A483-311FC19A01B9}"/>
              </a:ext>
            </a:extLst>
          </p:cNvPr>
          <p:cNvSpPr>
            <a:spLocks noGrp="1"/>
          </p:cNvSpPr>
          <p:nvPr>
            <p:ph type="title"/>
          </p:nvPr>
        </p:nvSpPr>
        <p:spPr/>
        <p:txBody>
          <a:bodyPr/>
          <a:lstStyle/>
          <a:p>
            <a:r>
              <a:rPr lang="en-US" dirty="0"/>
              <a:t>Number of plans improved </a:t>
            </a:r>
          </a:p>
        </p:txBody>
      </p:sp>
      <p:sp>
        <p:nvSpPr>
          <p:cNvPr id="3" name="Content Placeholder 2">
            <a:extLst>
              <a:ext uri="{FF2B5EF4-FFF2-40B4-BE49-F238E27FC236}">
                <a16:creationId xmlns:a16="http://schemas.microsoft.com/office/drawing/2014/main" id="{B68B282B-1E75-4F39-A015-55C018404931}"/>
              </a:ext>
            </a:extLst>
          </p:cNvPr>
          <p:cNvSpPr>
            <a:spLocks noGrp="1"/>
          </p:cNvSpPr>
          <p:nvPr>
            <p:ph type="body" sz="quarter" idx="11"/>
          </p:nvPr>
        </p:nvSpPr>
        <p:spPr>
          <a:xfrm>
            <a:off x="274639" y="1212849"/>
            <a:ext cx="11889564" cy="1969770"/>
          </a:xfrm>
        </p:spPr>
        <p:txBody>
          <a:bodyPr/>
          <a:lstStyle/>
          <a:p>
            <a:r>
              <a:rPr lang="en-US" dirty="0"/>
              <a:t>Plan Stitch can improve plans even when there is no regression</a:t>
            </a:r>
          </a:p>
          <a:p>
            <a:endParaRPr lang="en-US" dirty="0"/>
          </a:p>
        </p:txBody>
      </p:sp>
      <p:graphicFrame>
        <p:nvGraphicFramePr>
          <p:cNvPr id="5" name="Chart 4">
            <a:extLst>
              <a:ext uri="{FF2B5EF4-FFF2-40B4-BE49-F238E27FC236}">
                <a16:creationId xmlns:a16="http://schemas.microsoft.com/office/drawing/2014/main" id="{C90ED27E-C20E-4F41-8ACA-C22C61B659BA}"/>
              </a:ext>
            </a:extLst>
          </p:cNvPr>
          <p:cNvGraphicFramePr>
            <a:graphicFrameLocks/>
          </p:cNvGraphicFramePr>
          <p:nvPr>
            <p:extLst>
              <p:ext uri="{D42A27DB-BD31-4B8C-83A1-F6EECF244321}">
                <p14:modId xmlns:p14="http://schemas.microsoft.com/office/powerpoint/2010/main" val="3069804677"/>
              </p:ext>
            </p:extLst>
          </p:nvPr>
        </p:nvGraphicFramePr>
        <p:xfrm>
          <a:off x="731520" y="2286000"/>
          <a:ext cx="109728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80301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FD4328E-57DD-44A3-9262-16630AF7B91B}"/>
              </a:ext>
            </a:extLst>
          </p:cNvPr>
          <p:cNvSpPr>
            <a:spLocks noGrp="1"/>
          </p:cNvSpPr>
          <p:nvPr>
            <p:ph type="body" sz="quarter" idx="10"/>
          </p:nvPr>
        </p:nvSpPr>
        <p:spPr>
          <a:xfrm>
            <a:off x="274638" y="1212850"/>
            <a:ext cx="11887200" cy="5663089"/>
          </a:xfrm>
        </p:spPr>
        <p:txBody>
          <a:bodyPr/>
          <a:lstStyle/>
          <a:p>
            <a:r>
              <a:rPr lang="en-US" dirty="0"/>
              <a:t>Plan Stitch constructs a cheaper plan by leveraging subplans from previous executions</a:t>
            </a:r>
          </a:p>
          <a:p>
            <a:r>
              <a:rPr lang="en-US" dirty="0"/>
              <a:t>Low risk of regression by using execution cost from previous plans</a:t>
            </a:r>
          </a:p>
          <a:p>
            <a:r>
              <a:rPr lang="en-US" dirty="0"/>
              <a:t>More execution cost reduction and more plans improved compared with reversion-based plan correction</a:t>
            </a:r>
          </a:p>
          <a:p>
            <a:r>
              <a:rPr lang="en-US" dirty="0"/>
              <a:t>Apply even without regressions</a:t>
            </a:r>
          </a:p>
          <a:p>
            <a:pPr marL="0" indent="0">
              <a:buNone/>
            </a:pPr>
            <a:endParaRPr lang="en-US" dirty="0"/>
          </a:p>
        </p:txBody>
      </p:sp>
      <p:sp>
        <p:nvSpPr>
          <p:cNvPr id="4" name="Title 3">
            <a:extLst>
              <a:ext uri="{FF2B5EF4-FFF2-40B4-BE49-F238E27FC236}">
                <a16:creationId xmlns:a16="http://schemas.microsoft.com/office/drawing/2014/main" id="{868CA345-A845-4EBA-9689-34BA2587C04C}"/>
              </a:ext>
            </a:extLst>
          </p:cNvPr>
          <p:cNvSpPr>
            <a:spLocks noGrp="1"/>
          </p:cNvSpPr>
          <p:nvPr>
            <p:ph type="title"/>
          </p:nvPr>
        </p:nvSpPr>
        <p:spPr/>
        <p:txBody>
          <a:bodyPr/>
          <a:lstStyle/>
          <a:p>
            <a:r>
              <a:rPr lang="en-US" dirty="0"/>
              <a:t>Summary</a:t>
            </a:r>
          </a:p>
        </p:txBody>
      </p:sp>
      <p:sp>
        <p:nvSpPr>
          <p:cNvPr id="2" name="Rectangle 1"/>
          <p:cNvSpPr/>
          <p:nvPr/>
        </p:nvSpPr>
        <p:spPr>
          <a:xfrm>
            <a:off x="7549116" y="4931516"/>
            <a:ext cx="5023847" cy="1938992"/>
          </a:xfrm>
          <a:prstGeom prst="rect">
            <a:avLst/>
          </a:prstGeom>
        </p:spPr>
        <p:txBody>
          <a:bodyPr wrap="square">
            <a:spAutoFit/>
          </a:bodyPr>
          <a:lstStyle/>
          <a:p>
            <a:r>
              <a:rPr lang="en-US" sz="4000" dirty="0">
                <a:latin typeface="+mj-lt"/>
              </a:rPr>
              <a:t>Come to our poster!</a:t>
            </a:r>
          </a:p>
          <a:p>
            <a:r>
              <a:rPr lang="en-US" sz="4000" dirty="0">
                <a:latin typeface="+mj-lt"/>
              </a:rPr>
              <a:t>Bailu Ding</a:t>
            </a:r>
          </a:p>
          <a:p>
            <a:r>
              <a:rPr lang="en-US" sz="4000" dirty="0">
                <a:latin typeface="+mj-lt"/>
              </a:rPr>
              <a:t>badin@microsoft.com</a:t>
            </a:r>
          </a:p>
        </p:txBody>
      </p:sp>
    </p:spTree>
    <p:extLst>
      <p:ext uri="{BB962C8B-B14F-4D97-AF65-F5344CB8AC3E}">
        <p14:creationId xmlns:p14="http://schemas.microsoft.com/office/powerpoint/2010/main" val="629279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56F970-165F-43B9-940B-E1DAB249544C}"/>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DE5197CA-FA37-4F0F-B406-47FE7CE9E509}"/>
              </a:ext>
            </a:extLst>
          </p:cNvPr>
          <p:cNvSpPr>
            <a:spLocks noGrp="1"/>
          </p:cNvSpPr>
          <p:nvPr>
            <p:ph type="title"/>
          </p:nvPr>
        </p:nvSpPr>
        <p:spPr/>
        <p:txBody>
          <a:bodyPr/>
          <a:lstStyle/>
          <a:p>
            <a:r>
              <a:rPr lang="en-US" dirty="0"/>
              <a:t>Back up slides</a:t>
            </a:r>
          </a:p>
        </p:txBody>
      </p:sp>
    </p:spTree>
    <p:extLst>
      <p:ext uri="{BB962C8B-B14F-4D97-AF65-F5344CB8AC3E}">
        <p14:creationId xmlns:p14="http://schemas.microsoft.com/office/powerpoint/2010/main" val="56539364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2769989"/>
          </a:xfrm>
        </p:spPr>
        <p:txBody>
          <a:bodyPr/>
          <a:lstStyle/>
          <a:p>
            <a:r>
              <a:rPr lang="en-US" dirty="0"/>
              <a:t>Low risk of further regression</a:t>
            </a:r>
          </a:p>
          <a:p>
            <a:r>
              <a:rPr lang="en-US" dirty="0"/>
              <a:t>Find more opportunities for plan improvement</a:t>
            </a:r>
          </a:p>
          <a:p>
            <a:r>
              <a:rPr lang="en-US" dirty="0"/>
              <a:t>Leverage plans even if they are invalid</a:t>
            </a:r>
          </a:p>
          <a:p>
            <a:r>
              <a:rPr lang="en-US" dirty="0"/>
              <a:t>Apply even if a query plan does not regress</a:t>
            </a:r>
          </a:p>
        </p:txBody>
      </p:sp>
      <p:sp>
        <p:nvSpPr>
          <p:cNvPr id="3" name="Title 2"/>
          <p:cNvSpPr>
            <a:spLocks noGrp="1"/>
          </p:cNvSpPr>
          <p:nvPr>
            <p:ph type="title"/>
          </p:nvPr>
        </p:nvSpPr>
        <p:spPr/>
        <p:txBody>
          <a:bodyPr/>
          <a:lstStyle/>
          <a:p>
            <a:r>
              <a:rPr lang="en-US" dirty="0"/>
              <a:t>Key benefits</a:t>
            </a:r>
          </a:p>
        </p:txBody>
      </p:sp>
    </p:spTree>
    <p:extLst>
      <p:ext uri="{BB962C8B-B14F-4D97-AF65-F5344CB8AC3E}">
        <p14:creationId xmlns:p14="http://schemas.microsoft.com/office/powerpoint/2010/main" val="231684622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AC7A8-8A72-41A6-BE10-EDC22957E4AF}"/>
              </a:ext>
            </a:extLst>
          </p:cNvPr>
          <p:cNvSpPr>
            <a:spLocks noGrp="1"/>
          </p:cNvSpPr>
          <p:nvPr>
            <p:ph type="title"/>
          </p:nvPr>
        </p:nvSpPr>
        <p:spPr/>
        <p:txBody>
          <a:bodyPr/>
          <a:lstStyle/>
          <a:p>
            <a:r>
              <a:rPr lang="en-US" dirty="0"/>
              <a:t>Overhead of Plan Stitch</a:t>
            </a:r>
          </a:p>
        </p:txBody>
      </p:sp>
      <p:sp>
        <p:nvSpPr>
          <p:cNvPr id="3" name="Text Placeholder 2">
            <a:extLst>
              <a:ext uri="{FF2B5EF4-FFF2-40B4-BE49-F238E27FC236}">
                <a16:creationId xmlns:a16="http://schemas.microsoft.com/office/drawing/2014/main" id="{6F756B07-0B6B-4B62-9DC4-DB9D10763947}"/>
              </a:ext>
            </a:extLst>
          </p:cNvPr>
          <p:cNvSpPr>
            <a:spLocks noGrp="1"/>
          </p:cNvSpPr>
          <p:nvPr>
            <p:ph type="body" sz="quarter" idx="11"/>
          </p:nvPr>
        </p:nvSpPr>
        <p:spPr>
          <a:xfrm>
            <a:off x="274639" y="1212849"/>
            <a:ext cx="11889564" cy="738664"/>
          </a:xfrm>
        </p:spPr>
        <p:txBody>
          <a:bodyPr/>
          <a:lstStyle/>
          <a:p>
            <a:r>
              <a:rPr lang="en-US" dirty="0"/>
              <a:t>Faster than optimizing the same query</a:t>
            </a:r>
          </a:p>
        </p:txBody>
      </p:sp>
      <p:graphicFrame>
        <p:nvGraphicFramePr>
          <p:cNvPr id="5" name="Chart 4">
            <a:extLst>
              <a:ext uri="{FF2B5EF4-FFF2-40B4-BE49-F238E27FC236}">
                <a16:creationId xmlns:a16="http://schemas.microsoft.com/office/drawing/2014/main" id="{B3CE58ED-3308-4493-88B1-575FCC9BE04D}"/>
              </a:ext>
            </a:extLst>
          </p:cNvPr>
          <p:cNvGraphicFramePr>
            <a:graphicFrameLocks/>
          </p:cNvGraphicFramePr>
          <p:nvPr>
            <p:extLst>
              <p:ext uri="{D42A27DB-BD31-4B8C-83A1-F6EECF244321}">
                <p14:modId xmlns:p14="http://schemas.microsoft.com/office/powerpoint/2010/main" val="3051598588"/>
              </p:ext>
            </p:extLst>
          </p:nvPr>
        </p:nvGraphicFramePr>
        <p:xfrm>
          <a:off x="731520" y="2286000"/>
          <a:ext cx="109728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023077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D999FC-3D4D-4BD3-BCEB-9798FB7FEF7D}"/>
              </a:ext>
            </a:extLst>
          </p:cNvPr>
          <p:cNvSpPr>
            <a:spLocks noGrp="1"/>
          </p:cNvSpPr>
          <p:nvPr>
            <p:ph type="title"/>
          </p:nvPr>
        </p:nvSpPr>
        <p:spPr/>
        <p:txBody>
          <a:bodyPr/>
          <a:lstStyle/>
          <a:p>
            <a:r>
              <a:rPr lang="en-US" dirty="0"/>
              <a:t>Such as a new index gets created!</a:t>
            </a:r>
          </a:p>
        </p:txBody>
      </p:sp>
      <p:grpSp>
        <p:nvGrpSpPr>
          <p:cNvPr id="5" name="Group 4">
            <a:extLst>
              <a:ext uri="{FF2B5EF4-FFF2-40B4-BE49-F238E27FC236}">
                <a16:creationId xmlns:a16="http://schemas.microsoft.com/office/drawing/2014/main" id="{FF7A1C72-5180-41E8-8DAE-2C401ACF7AF8}"/>
              </a:ext>
            </a:extLst>
          </p:cNvPr>
          <p:cNvGrpSpPr/>
          <p:nvPr/>
        </p:nvGrpSpPr>
        <p:grpSpPr>
          <a:xfrm>
            <a:off x="1599509" y="2286000"/>
            <a:ext cx="9583394" cy="4715618"/>
            <a:chOff x="1968842" y="1951514"/>
            <a:chExt cx="9583394" cy="4715618"/>
          </a:xfrm>
        </p:grpSpPr>
        <p:cxnSp>
          <p:nvCxnSpPr>
            <p:cNvPr id="9" name="Straight Arrow Connector 8">
              <a:extLst>
                <a:ext uri="{FF2B5EF4-FFF2-40B4-BE49-F238E27FC236}">
                  <a16:creationId xmlns:a16="http://schemas.microsoft.com/office/drawing/2014/main" id="{137894A4-4A1B-4E3A-9FDB-2563FE21DC3C}"/>
                </a:ext>
              </a:extLst>
            </p:cNvPr>
            <p:cNvCxnSpPr>
              <a:cxnSpLocks/>
            </p:cNvCxnSpPr>
            <p:nvPr/>
          </p:nvCxnSpPr>
          <p:spPr>
            <a:xfrm>
              <a:off x="1968842" y="5824152"/>
              <a:ext cx="9583394" cy="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44FABC7-47B6-4552-B83A-76F32F6AD7A0}"/>
                </a:ext>
              </a:extLst>
            </p:cNvPr>
            <p:cNvCxnSpPr>
              <a:cxnSpLocks/>
            </p:cNvCxnSpPr>
            <p:nvPr/>
          </p:nvCxnSpPr>
          <p:spPr>
            <a:xfrm flipV="1">
              <a:off x="1985318" y="2026508"/>
              <a:ext cx="0" cy="3822358"/>
            </a:xfrm>
            <a:prstGeom prst="straightConnector1">
              <a:avLst/>
            </a:prstGeom>
            <a:ln w="57150">
              <a:headEnd type="none"/>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BE9C6ED-3C1D-484B-8557-188B95D9C24C}"/>
                </a:ext>
              </a:extLst>
            </p:cNvPr>
            <p:cNvSpPr txBox="1"/>
            <p:nvPr/>
          </p:nvSpPr>
          <p:spPr>
            <a:xfrm>
              <a:off x="6244852" y="5928468"/>
              <a:ext cx="1252587" cy="738664"/>
            </a:xfrm>
            <a:prstGeom prst="rect">
              <a:avLst/>
            </a:prstGeom>
            <a:noFill/>
          </p:spPr>
          <p:txBody>
            <a:bodyPr wrap="none" lIns="182880" tIns="146304" rIns="182880" bIns="146304" rtlCol="0">
              <a:spAutoFit/>
            </a:bodyPr>
            <a:lstStyle/>
            <a:p>
              <a:pPr>
                <a:lnSpc>
                  <a:spcPct val="90000"/>
                </a:lnSpc>
                <a:spcAft>
                  <a:spcPts val="600"/>
                </a:spcAft>
              </a:pPr>
              <a:r>
                <a:rPr lang="en-US" sz="3200" dirty="0">
                  <a:gradFill>
                    <a:gsLst>
                      <a:gs pos="2917">
                        <a:schemeClr val="tx1"/>
                      </a:gs>
                      <a:gs pos="30000">
                        <a:schemeClr val="tx1"/>
                      </a:gs>
                    </a:gsLst>
                    <a:lin ang="5400000" scaled="0"/>
                  </a:gradFill>
                </a:rPr>
                <a:t>Time</a:t>
              </a:r>
            </a:p>
          </p:txBody>
        </p:sp>
        <p:sp>
          <p:nvSpPr>
            <p:cNvPr id="23" name="Freeform: Shape 22">
              <a:extLst>
                <a:ext uri="{FF2B5EF4-FFF2-40B4-BE49-F238E27FC236}">
                  <a16:creationId xmlns:a16="http://schemas.microsoft.com/office/drawing/2014/main" id="{1242B076-A6C0-49DA-982E-EC73BC86FA0A}"/>
                </a:ext>
              </a:extLst>
            </p:cNvPr>
            <p:cNvSpPr/>
            <p:nvPr/>
          </p:nvSpPr>
          <p:spPr bwMode="auto">
            <a:xfrm>
              <a:off x="2018268" y="3418565"/>
              <a:ext cx="4366054" cy="601505"/>
            </a:xfrm>
            <a:custGeom>
              <a:avLst/>
              <a:gdLst>
                <a:gd name="connsiteX0" fmla="*/ 0 w 4366054"/>
                <a:gd name="connsiteY0" fmla="*/ 486170 h 601505"/>
                <a:gd name="connsiteX1" fmla="*/ 140044 w 4366054"/>
                <a:gd name="connsiteY1" fmla="*/ 230797 h 601505"/>
                <a:gd name="connsiteX2" fmla="*/ 370703 w 4366054"/>
                <a:gd name="connsiteY2" fmla="*/ 469694 h 601505"/>
                <a:gd name="connsiteX3" fmla="*/ 477795 w 4366054"/>
                <a:gd name="connsiteY3" fmla="*/ 321413 h 601505"/>
                <a:gd name="connsiteX4" fmla="*/ 700216 w 4366054"/>
                <a:gd name="connsiteY4" fmla="*/ 138 h 601505"/>
                <a:gd name="connsiteX5" fmla="*/ 832022 w 4366054"/>
                <a:gd name="connsiteY5" fmla="*/ 362603 h 601505"/>
                <a:gd name="connsiteX6" fmla="*/ 930876 w 4366054"/>
                <a:gd name="connsiteY6" fmla="*/ 576786 h 601505"/>
                <a:gd name="connsiteX7" fmla="*/ 1087395 w 4366054"/>
                <a:gd name="connsiteY7" fmla="*/ 379078 h 601505"/>
                <a:gd name="connsiteX8" fmla="*/ 1235676 w 4366054"/>
                <a:gd name="connsiteY8" fmla="*/ 123705 h 601505"/>
                <a:gd name="connsiteX9" fmla="*/ 1392195 w 4366054"/>
                <a:gd name="connsiteY9" fmla="*/ 428505 h 601505"/>
                <a:gd name="connsiteX10" fmla="*/ 1491049 w 4366054"/>
                <a:gd name="connsiteY10" fmla="*/ 321413 h 601505"/>
                <a:gd name="connsiteX11" fmla="*/ 1713471 w 4366054"/>
                <a:gd name="connsiteY11" fmla="*/ 601500 h 601505"/>
                <a:gd name="connsiteX12" fmla="*/ 1746422 w 4366054"/>
                <a:gd name="connsiteY12" fmla="*/ 313176 h 601505"/>
                <a:gd name="connsiteX13" fmla="*/ 1869989 w 4366054"/>
                <a:gd name="connsiteY13" fmla="*/ 337889 h 601505"/>
                <a:gd name="connsiteX14" fmla="*/ 1960606 w 4366054"/>
                <a:gd name="connsiteY14" fmla="*/ 247273 h 601505"/>
                <a:gd name="connsiteX15" fmla="*/ 2059460 w 4366054"/>
                <a:gd name="connsiteY15" fmla="*/ 428505 h 601505"/>
                <a:gd name="connsiteX16" fmla="*/ 2199503 w 4366054"/>
                <a:gd name="connsiteY16" fmla="*/ 255511 h 601505"/>
                <a:gd name="connsiteX17" fmla="*/ 2314833 w 4366054"/>
                <a:gd name="connsiteY17" fmla="*/ 379078 h 601505"/>
                <a:gd name="connsiteX18" fmla="*/ 2364260 w 4366054"/>
                <a:gd name="connsiteY18" fmla="*/ 74278 h 601505"/>
                <a:gd name="connsiteX19" fmla="*/ 2438400 w 4366054"/>
                <a:gd name="connsiteY19" fmla="*/ 321413 h 601505"/>
                <a:gd name="connsiteX20" fmla="*/ 2578444 w 4366054"/>
                <a:gd name="connsiteY20" fmla="*/ 494408 h 601505"/>
                <a:gd name="connsiteX21" fmla="*/ 2578444 w 4366054"/>
                <a:gd name="connsiteY21" fmla="*/ 313176 h 601505"/>
                <a:gd name="connsiteX22" fmla="*/ 2660822 w 4366054"/>
                <a:gd name="connsiteY22" fmla="*/ 247273 h 601505"/>
                <a:gd name="connsiteX23" fmla="*/ 2784389 w 4366054"/>
                <a:gd name="connsiteY23" fmla="*/ 461457 h 601505"/>
                <a:gd name="connsiteX24" fmla="*/ 2891481 w 4366054"/>
                <a:gd name="connsiteY24" fmla="*/ 140181 h 601505"/>
                <a:gd name="connsiteX25" fmla="*/ 2924433 w 4366054"/>
                <a:gd name="connsiteY25" fmla="*/ 304938 h 601505"/>
                <a:gd name="connsiteX26" fmla="*/ 3097427 w 4366054"/>
                <a:gd name="connsiteY26" fmla="*/ 230797 h 601505"/>
                <a:gd name="connsiteX27" fmla="*/ 3204519 w 4366054"/>
                <a:gd name="connsiteY27" fmla="*/ 543835 h 601505"/>
                <a:gd name="connsiteX28" fmla="*/ 3278660 w 4366054"/>
                <a:gd name="connsiteY28" fmla="*/ 313176 h 601505"/>
                <a:gd name="connsiteX29" fmla="*/ 3311611 w 4366054"/>
                <a:gd name="connsiteY29" fmla="*/ 131943 h 601505"/>
                <a:gd name="connsiteX30" fmla="*/ 3459892 w 4366054"/>
                <a:gd name="connsiteY30" fmla="*/ 304938 h 601505"/>
                <a:gd name="connsiteX31" fmla="*/ 3501081 w 4366054"/>
                <a:gd name="connsiteY31" fmla="*/ 502646 h 601505"/>
                <a:gd name="connsiteX32" fmla="*/ 3682314 w 4366054"/>
                <a:gd name="connsiteY32" fmla="*/ 255511 h 601505"/>
                <a:gd name="connsiteX33" fmla="*/ 3739979 w 4366054"/>
                <a:gd name="connsiteY33" fmla="*/ 346127 h 601505"/>
                <a:gd name="connsiteX34" fmla="*/ 3797644 w 4366054"/>
                <a:gd name="connsiteY34" fmla="*/ 90754 h 601505"/>
                <a:gd name="connsiteX35" fmla="*/ 3855308 w 4366054"/>
                <a:gd name="connsiteY35" fmla="*/ 321413 h 601505"/>
                <a:gd name="connsiteX36" fmla="*/ 3954162 w 4366054"/>
                <a:gd name="connsiteY36" fmla="*/ 444981 h 601505"/>
                <a:gd name="connsiteX37" fmla="*/ 3954162 w 4366054"/>
                <a:gd name="connsiteY37" fmla="*/ 296700 h 601505"/>
                <a:gd name="connsiteX38" fmla="*/ 4061254 w 4366054"/>
                <a:gd name="connsiteY38" fmla="*/ 247273 h 601505"/>
                <a:gd name="connsiteX39" fmla="*/ 4085968 w 4366054"/>
                <a:gd name="connsiteY39" fmla="*/ 379078 h 601505"/>
                <a:gd name="connsiteX40" fmla="*/ 4217773 w 4366054"/>
                <a:gd name="connsiteY40" fmla="*/ 115467 h 601505"/>
                <a:gd name="connsiteX41" fmla="*/ 4258962 w 4366054"/>
                <a:gd name="connsiteY41" fmla="*/ 329651 h 601505"/>
                <a:gd name="connsiteX42" fmla="*/ 4258962 w 4366054"/>
                <a:gd name="connsiteY42" fmla="*/ 329651 h 601505"/>
                <a:gd name="connsiteX43" fmla="*/ 4366054 w 4366054"/>
                <a:gd name="connsiteY43" fmla="*/ 387316 h 60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366054" h="601505">
                  <a:moveTo>
                    <a:pt x="0" y="486170"/>
                  </a:moveTo>
                  <a:cubicBezTo>
                    <a:pt x="39130" y="359856"/>
                    <a:pt x="78260" y="233543"/>
                    <a:pt x="140044" y="230797"/>
                  </a:cubicBezTo>
                  <a:cubicBezTo>
                    <a:pt x="201828" y="228051"/>
                    <a:pt x="314411" y="454591"/>
                    <a:pt x="370703" y="469694"/>
                  </a:cubicBezTo>
                  <a:cubicBezTo>
                    <a:pt x="426995" y="484797"/>
                    <a:pt x="422876" y="399672"/>
                    <a:pt x="477795" y="321413"/>
                  </a:cubicBezTo>
                  <a:cubicBezTo>
                    <a:pt x="532714" y="243154"/>
                    <a:pt x="641178" y="-6727"/>
                    <a:pt x="700216" y="138"/>
                  </a:cubicBezTo>
                  <a:cubicBezTo>
                    <a:pt x="759254" y="7003"/>
                    <a:pt x="793579" y="266495"/>
                    <a:pt x="832022" y="362603"/>
                  </a:cubicBezTo>
                  <a:cubicBezTo>
                    <a:pt x="870465" y="458711"/>
                    <a:pt x="888314" y="574040"/>
                    <a:pt x="930876" y="576786"/>
                  </a:cubicBezTo>
                  <a:cubicBezTo>
                    <a:pt x="973438" y="579532"/>
                    <a:pt x="1036595" y="454591"/>
                    <a:pt x="1087395" y="379078"/>
                  </a:cubicBezTo>
                  <a:cubicBezTo>
                    <a:pt x="1138195" y="303565"/>
                    <a:pt x="1184876" y="115467"/>
                    <a:pt x="1235676" y="123705"/>
                  </a:cubicBezTo>
                  <a:cubicBezTo>
                    <a:pt x="1286476" y="131943"/>
                    <a:pt x="1349633" y="395554"/>
                    <a:pt x="1392195" y="428505"/>
                  </a:cubicBezTo>
                  <a:cubicBezTo>
                    <a:pt x="1434757" y="461456"/>
                    <a:pt x="1437503" y="292581"/>
                    <a:pt x="1491049" y="321413"/>
                  </a:cubicBezTo>
                  <a:cubicBezTo>
                    <a:pt x="1544595" y="350245"/>
                    <a:pt x="1670909" y="602873"/>
                    <a:pt x="1713471" y="601500"/>
                  </a:cubicBezTo>
                  <a:cubicBezTo>
                    <a:pt x="1756033" y="600127"/>
                    <a:pt x="1720336" y="357111"/>
                    <a:pt x="1746422" y="313176"/>
                  </a:cubicBezTo>
                  <a:cubicBezTo>
                    <a:pt x="1772508" y="269241"/>
                    <a:pt x="1834292" y="348873"/>
                    <a:pt x="1869989" y="337889"/>
                  </a:cubicBezTo>
                  <a:cubicBezTo>
                    <a:pt x="1905686" y="326905"/>
                    <a:pt x="1929028" y="232170"/>
                    <a:pt x="1960606" y="247273"/>
                  </a:cubicBezTo>
                  <a:cubicBezTo>
                    <a:pt x="1992184" y="262376"/>
                    <a:pt x="2019644" y="427132"/>
                    <a:pt x="2059460" y="428505"/>
                  </a:cubicBezTo>
                  <a:cubicBezTo>
                    <a:pt x="2099276" y="429878"/>
                    <a:pt x="2156941" y="263749"/>
                    <a:pt x="2199503" y="255511"/>
                  </a:cubicBezTo>
                  <a:cubicBezTo>
                    <a:pt x="2242065" y="247273"/>
                    <a:pt x="2287374" y="409283"/>
                    <a:pt x="2314833" y="379078"/>
                  </a:cubicBezTo>
                  <a:cubicBezTo>
                    <a:pt x="2342292" y="348873"/>
                    <a:pt x="2343666" y="83889"/>
                    <a:pt x="2364260" y="74278"/>
                  </a:cubicBezTo>
                  <a:cubicBezTo>
                    <a:pt x="2384854" y="64667"/>
                    <a:pt x="2402703" y="251391"/>
                    <a:pt x="2438400" y="321413"/>
                  </a:cubicBezTo>
                  <a:cubicBezTo>
                    <a:pt x="2474097" y="391435"/>
                    <a:pt x="2555103" y="495781"/>
                    <a:pt x="2578444" y="494408"/>
                  </a:cubicBezTo>
                  <a:cubicBezTo>
                    <a:pt x="2601785" y="493035"/>
                    <a:pt x="2564714" y="354365"/>
                    <a:pt x="2578444" y="313176"/>
                  </a:cubicBezTo>
                  <a:cubicBezTo>
                    <a:pt x="2592174" y="271987"/>
                    <a:pt x="2626498" y="222560"/>
                    <a:pt x="2660822" y="247273"/>
                  </a:cubicBezTo>
                  <a:cubicBezTo>
                    <a:pt x="2695146" y="271986"/>
                    <a:pt x="2745946" y="479306"/>
                    <a:pt x="2784389" y="461457"/>
                  </a:cubicBezTo>
                  <a:cubicBezTo>
                    <a:pt x="2822832" y="443608"/>
                    <a:pt x="2868140" y="166267"/>
                    <a:pt x="2891481" y="140181"/>
                  </a:cubicBezTo>
                  <a:cubicBezTo>
                    <a:pt x="2914822" y="114095"/>
                    <a:pt x="2890109" y="289835"/>
                    <a:pt x="2924433" y="304938"/>
                  </a:cubicBezTo>
                  <a:cubicBezTo>
                    <a:pt x="2958757" y="320041"/>
                    <a:pt x="3050746" y="190981"/>
                    <a:pt x="3097427" y="230797"/>
                  </a:cubicBezTo>
                  <a:cubicBezTo>
                    <a:pt x="3144108" y="270613"/>
                    <a:pt x="3174314" y="530105"/>
                    <a:pt x="3204519" y="543835"/>
                  </a:cubicBezTo>
                  <a:cubicBezTo>
                    <a:pt x="3234724" y="557565"/>
                    <a:pt x="3260811" y="381825"/>
                    <a:pt x="3278660" y="313176"/>
                  </a:cubicBezTo>
                  <a:cubicBezTo>
                    <a:pt x="3296509" y="244527"/>
                    <a:pt x="3281406" y="133316"/>
                    <a:pt x="3311611" y="131943"/>
                  </a:cubicBezTo>
                  <a:cubicBezTo>
                    <a:pt x="3341816" y="130570"/>
                    <a:pt x="3428314" y="243154"/>
                    <a:pt x="3459892" y="304938"/>
                  </a:cubicBezTo>
                  <a:cubicBezTo>
                    <a:pt x="3491470" y="366722"/>
                    <a:pt x="3464011" y="510884"/>
                    <a:pt x="3501081" y="502646"/>
                  </a:cubicBezTo>
                  <a:cubicBezTo>
                    <a:pt x="3538151" y="494408"/>
                    <a:pt x="3642498" y="281597"/>
                    <a:pt x="3682314" y="255511"/>
                  </a:cubicBezTo>
                  <a:cubicBezTo>
                    <a:pt x="3722130" y="229425"/>
                    <a:pt x="3720757" y="373586"/>
                    <a:pt x="3739979" y="346127"/>
                  </a:cubicBezTo>
                  <a:cubicBezTo>
                    <a:pt x="3759201" y="318668"/>
                    <a:pt x="3778423" y="94873"/>
                    <a:pt x="3797644" y="90754"/>
                  </a:cubicBezTo>
                  <a:cubicBezTo>
                    <a:pt x="3816865" y="86635"/>
                    <a:pt x="3829222" y="262375"/>
                    <a:pt x="3855308" y="321413"/>
                  </a:cubicBezTo>
                  <a:cubicBezTo>
                    <a:pt x="3881394" y="380451"/>
                    <a:pt x="3937686" y="449100"/>
                    <a:pt x="3954162" y="444981"/>
                  </a:cubicBezTo>
                  <a:cubicBezTo>
                    <a:pt x="3970638" y="440862"/>
                    <a:pt x="3936313" y="329651"/>
                    <a:pt x="3954162" y="296700"/>
                  </a:cubicBezTo>
                  <a:cubicBezTo>
                    <a:pt x="3972011" y="263749"/>
                    <a:pt x="4039287" y="233543"/>
                    <a:pt x="4061254" y="247273"/>
                  </a:cubicBezTo>
                  <a:cubicBezTo>
                    <a:pt x="4083221" y="261003"/>
                    <a:pt x="4059882" y="401046"/>
                    <a:pt x="4085968" y="379078"/>
                  </a:cubicBezTo>
                  <a:cubicBezTo>
                    <a:pt x="4112054" y="357110"/>
                    <a:pt x="4188941" y="123705"/>
                    <a:pt x="4217773" y="115467"/>
                  </a:cubicBezTo>
                  <a:cubicBezTo>
                    <a:pt x="4246605" y="107229"/>
                    <a:pt x="4258962" y="329651"/>
                    <a:pt x="4258962" y="329651"/>
                  </a:cubicBezTo>
                  <a:lnTo>
                    <a:pt x="4258962" y="329651"/>
                  </a:lnTo>
                  <a:lnTo>
                    <a:pt x="4366054" y="387316"/>
                  </a:lnTo>
                </a:path>
              </a:pathLst>
            </a:cu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sp>
          <p:nvSpPr>
            <p:cNvPr id="37" name="Arrow: Down 36">
              <a:extLst>
                <a:ext uri="{FF2B5EF4-FFF2-40B4-BE49-F238E27FC236}">
                  <a16:creationId xmlns:a16="http://schemas.microsoft.com/office/drawing/2014/main" id="{492FCBB8-FFDE-4EC3-930D-689A1A055BF2}"/>
                </a:ext>
              </a:extLst>
            </p:cNvPr>
            <p:cNvSpPr/>
            <p:nvPr/>
          </p:nvSpPr>
          <p:spPr bwMode="auto">
            <a:xfrm>
              <a:off x="4158730" y="2812575"/>
              <a:ext cx="481263" cy="462013"/>
            </a:xfrm>
            <a:prstGeom prst="down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2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2" name="Straight Connector 11">
              <a:extLst>
                <a:ext uri="{FF2B5EF4-FFF2-40B4-BE49-F238E27FC236}">
                  <a16:creationId xmlns:a16="http://schemas.microsoft.com/office/drawing/2014/main" id="{3249111C-5FEE-43CB-AB17-08D41C65282D}"/>
                </a:ext>
              </a:extLst>
            </p:cNvPr>
            <p:cNvCxnSpPr>
              <a:cxnSpLocks/>
            </p:cNvCxnSpPr>
            <p:nvPr/>
          </p:nvCxnSpPr>
          <p:spPr>
            <a:xfrm>
              <a:off x="6384322" y="1951514"/>
              <a:ext cx="0" cy="3782021"/>
            </a:xfrm>
            <a:prstGeom prst="line">
              <a:avLst/>
            </a:prstGeom>
            <a:ln w="38100" cap="flat" cmpd="sng" algn="ctr">
              <a:solidFill>
                <a:srgbClr val="FFB9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TextBox 1">
              <a:extLst>
                <a:ext uri="{FF2B5EF4-FFF2-40B4-BE49-F238E27FC236}">
                  <a16:creationId xmlns:a16="http://schemas.microsoft.com/office/drawing/2014/main" id="{2ECB9C46-22EC-4D5A-A610-5AF8C74A60CC}"/>
                </a:ext>
              </a:extLst>
            </p:cNvPr>
            <p:cNvSpPr txBox="1"/>
            <p:nvPr/>
          </p:nvSpPr>
          <p:spPr>
            <a:xfrm>
              <a:off x="3477121" y="5078670"/>
              <a:ext cx="2203167" cy="738664"/>
            </a:xfrm>
            <a:prstGeom prst="rect">
              <a:avLst/>
            </a:prstGeom>
            <a:noFill/>
          </p:spPr>
          <p:txBody>
            <a:bodyPr wrap="none" lIns="182880" tIns="146304" rIns="182880" bIns="146304" rtlCol="0">
              <a:spAutoFit/>
            </a:bodyPr>
            <a:lstStyle/>
            <a:p>
              <a:pPr>
                <a:lnSpc>
                  <a:spcPct val="90000"/>
                </a:lnSpc>
                <a:spcAft>
                  <a:spcPts val="600"/>
                </a:spcAft>
              </a:pPr>
              <a:r>
                <a:rPr lang="en-US" sz="3200" dirty="0">
                  <a:gradFill>
                    <a:gsLst>
                      <a:gs pos="2917">
                        <a:schemeClr val="tx1"/>
                      </a:gs>
                      <a:gs pos="30000">
                        <a:schemeClr val="tx1"/>
                      </a:gs>
                    </a:gsLst>
                    <a:lin ang="5400000" scaled="0"/>
                  </a:gradFill>
                </a:rPr>
                <a:t>new index</a:t>
              </a:r>
            </a:p>
          </p:txBody>
        </p:sp>
        <p:sp>
          <p:nvSpPr>
            <p:cNvPr id="3" name="Arrow: Right 2">
              <a:extLst>
                <a:ext uri="{FF2B5EF4-FFF2-40B4-BE49-F238E27FC236}">
                  <a16:creationId xmlns:a16="http://schemas.microsoft.com/office/drawing/2014/main" id="{E05A4D13-F450-4B68-B0D4-40BC8C4C4E32}"/>
                </a:ext>
              </a:extLst>
            </p:cNvPr>
            <p:cNvSpPr/>
            <p:nvPr/>
          </p:nvSpPr>
          <p:spPr bwMode="auto">
            <a:xfrm>
              <a:off x="5746282" y="5205367"/>
              <a:ext cx="471940" cy="484879"/>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2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6" name="TextBox 15">
            <a:extLst>
              <a:ext uri="{FF2B5EF4-FFF2-40B4-BE49-F238E27FC236}">
                <a16:creationId xmlns:a16="http://schemas.microsoft.com/office/drawing/2014/main" id="{B74B8ED2-9D19-46AA-B7DF-E07AE5116705}"/>
              </a:ext>
            </a:extLst>
          </p:cNvPr>
          <p:cNvSpPr txBox="1"/>
          <p:nvPr/>
        </p:nvSpPr>
        <p:spPr>
          <a:xfrm>
            <a:off x="3654033" y="2519197"/>
            <a:ext cx="904763" cy="738664"/>
          </a:xfrm>
          <a:prstGeom prst="rect">
            <a:avLst/>
          </a:prstGeom>
          <a:noFill/>
        </p:spPr>
        <p:txBody>
          <a:bodyPr wrap="square" lIns="182880" tIns="146304" rIns="182880" bIns="146304" rtlCol="0">
            <a:spAutoFit/>
          </a:bodyPr>
          <a:lstStyle/>
          <a:p>
            <a:pPr>
              <a:lnSpc>
                <a:spcPct val="90000"/>
              </a:lnSpc>
              <a:spcAft>
                <a:spcPts val="600"/>
              </a:spcAft>
            </a:pPr>
            <a:r>
              <a:rPr lang="en-US" sz="3200" dirty="0">
                <a:gradFill>
                  <a:gsLst>
                    <a:gs pos="2917">
                      <a:schemeClr val="tx1"/>
                    </a:gs>
                    <a:gs pos="30000">
                      <a:schemeClr val="tx1"/>
                    </a:gs>
                  </a:gsLst>
                  <a:lin ang="5400000" scaled="0"/>
                </a:gradFill>
              </a:rPr>
              <a:t>P1</a:t>
            </a:r>
          </a:p>
        </p:txBody>
      </p:sp>
      <p:sp>
        <p:nvSpPr>
          <p:cNvPr id="17" name="TextBox 16">
            <a:extLst>
              <a:ext uri="{FF2B5EF4-FFF2-40B4-BE49-F238E27FC236}">
                <a16:creationId xmlns:a16="http://schemas.microsoft.com/office/drawing/2014/main" id="{0D624CCE-2818-456A-B1FC-A362C3F06164}"/>
              </a:ext>
            </a:extLst>
          </p:cNvPr>
          <p:cNvSpPr txBox="1"/>
          <p:nvPr/>
        </p:nvSpPr>
        <p:spPr>
          <a:xfrm>
            <a:off x="735773" y="2769849"/>
            <a:ext cx="812530" cy="3004647"/>
          </a:xfrm>
          <a:prstGeom prst="rect">
            <a:avLst/>
          </a:prstGeom>
          <a:noFill/>
        </p:spPr>
        <p:txBody>
          <a:bodyPr vert="vert270" wrap="square" lIns="182880" tIns="146304" rIns="182880" bIns="146304" rtlCol="0">
            <a:spAutoFit/>
          </a:bodyPr>
          <a:lstStyle/>
          <a:p>
            <a:pPr>
              <a:lnSpc>
                <a:spcPct val="90000"/>
              </a:lnSpc>
              <a:spcAft>
                <a:spcPts val="600"/>
              </a:spcAft>
            </a:pPr>
            <a:r>
              <a:rPr lang="en-US" sz="2800" dirty="0">
                <a:gradFill>
                  <a:gsLst>
                    <a:gs pos="2917">
                      <a:schemeClr val="tx1"/>
                    </a:gs>
                    <a:gs pos="30000">
                      <a:schemeClr val="tx1"/>
                    </a:gs>
                  </a:gsLst>
                  <a:lin ang="5400000" scaled="0"/>
                </a:gradFill>
              </a:rPr>
              <a:t>Actual CPU </a:t>
            </a:r>
            <a:r>
              <a:rPr lang="en-US" sz="3200" dirty="0">
                <a:gradFill>
                  <a:gsLst>
                    <a:gs pos="2917">
                      <a:schemeClr val="tx1"/>
                    </a:gs>
                    <a:gs pos="30000">
                      <a:schemeClr val="tx1"/>
                    </a:gs>
                  </a:gsLst>
                  <a:lin ang="5400000" scaled="0"/>
                </a:gradFill>
              </a:rPr>
              <a:t>Cost</a:t>
            </a:r>
          </a:p>
        </p:txBody>
      </p:sp>
    </p:spTree>
    <p:extLst>
      <p:ext uri="{BB962C8B-B14F-4D97-AF65-F5344CB8AC3E}">
        <p14:creationId xmlns:p14="http://schemas.microsoft.com/office/powerpoint/2010/main" val="98154461"/>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EC09C-0585-4BB8-8401-A954769665F1}"/>
              </a:ext>
            </a:extLst>
          </p:cNvPr>
          <p:cNvSpPr>
            <a:spLocks noGrp="1"/>
          </p:cNvSpPr>
          <p:nvPr>
            <p:ph type="title"/>
          </p:nvPr>
        </p:nvSpPr>
        <p:spPr/>
        <p:txBody>
          <a:bodyPr/>
          <a:lstStyle/>
          <a:p>
            <a:r>
              <a:rPr lang="en-US" dirty="0"/>
              <a:t>Example: Stitch from Multiple Plans</a:t>
            </a:r>
          </a:p>
        </p:txBody>
      </p:sp>
      <p:pic>
        <p:nvPicPr>
          <p:cNvPr id="5" name="Content Placeholder 4">
            <a:extLst>
              <a:ext uri="{FF2B5EF4-FFF2-40B4-BE49-F238E27FC236}">
                <a16:creationId xmlns:a16="http://schemas.microsoft.com/office/drawing/2014/main" id="{A680B151-43FA-4F28-955B-D360985E29F2}"/>
              </a:ext>
            </a:extLst>
          </p:cNvPr>
          <p:cNvPicPr>
            <a:picLocks noGrp="1" noChangeAspect="1"/>
          </p:cNvPicPr>
          <p:nvPr>
            <p:ph idx="4294967295"/>
          </p:nvPr>
        </p:nvPicPr>
        <p:blipFill>
          <a:blip r:embed="rId3"/>
          <a:stretch>
            <a:fillRect/>
          </a:stretch>
        </p:blipFill>
        <p:spPr>
          <a:xfrm>
            <a:off x="823783" y="1721669"/>
            <a:ext cx="6977063" cy="1712912"/>
          </a:xfrm>
          <a:prstGeom prst="rect">
            <a:avLst/>
          </a:prstGeom>
        </p:spPr>
      </p:pic>
      <p:pic>
        <p:nvPicPr>
          <p:cNvPr id="6" name="Picture 5">
            <a:extLst>
              <a:ext uri="{FF2B5EF4-FFF2-40B4-BE49-F238E27FC236}">
                <a16:creationId xmlns:a16="http://schemas.microsoft.com/office/drawing/2014/main" id="{FFB6E1FD-715C-49B8-8525-A4549A908D09}"/>
              </a:ext>
            </a:extLst>
          </p:cNvPr>
          <p:cNvPicPr>
            <a:picLocks noChangeAspect="1"/>
          </p:cNvPicPr>
          <p:nvPr/>
        </p:nvPicPr>
        <p:blipFill>
          <a:blip r:embed="rId4"/>
          <a:stretch>
            <a:fillRect/>
          </a:stretch>
        </p:blipFill>
        <p:spPr>
          <a:xfrm>
            <a:off x="708498" y="3381051"/>
            <a:ext cx="11381567" cy="1347614"/>
          </a:xfrm>
          <a:prstGeom prst="rect">
            <a:avLst/>
          </a:prstGeom>
        </p:spPr>
      </p:pic>
      <p:pic>
        <p:nvPicPr>
          <p:cNvPr id="7" name="Picture 6">
            <a:extLst>
              <a:ext uri="{FF2B5EF4-FFF2-40B4-BE49-F238E27FC236}">
                <a16:creationId xmlns:a16="http://schemas.microsoft.com/office/drawing/2014/main" id="{2C1DD372-491B-49F1-9918-6B444A38692F}"/>
              </a:ext>
            </a:extLst>
          </p:cNvPr>
          <p:cNvPicPr>
            <a:picLocks noChangeAspect="1"/>
          </p:cNvPicPr>
          <p:nvPr/>
        </p:nvPicPr>
        <p:blipFill>
          <a:blip r:embed="rId5"/>
          <a:stretch>
            <a:fillRect/>
          </a:stretch>
        </p:blipFill>
        <p:spPr>
          <a:xfrm>
            <a:off x="708498" y="4845845"/>
            <a:ext cx="9295897" cy="1934194"/>
          </a:xfrm>
          <a:prstGeom prst="rect">
            <a:avLst/>
          </a:prstGeom>
        </p:spPr>
      </p:pic>
      <p:grpSp>
        <p:nvGrpSpPr>
          <p:cNvPr id="11" name="Group 10">
            <a:extLst>
              <a:ext uri="{FF2B5EF4-FFF2-40B4-BE49-F238E27FC236}">
                <a16:creationId xmlns:a16="http://schemas.microsoft.com/office/drawing/2014/main" id="{5E50F9B5-E13D-4CB4-A7F5-930DFBBA2579}"/>
              </a:ext>
            </a:extLst>
          </p:cNvPr>
          <p:cNvGrpSpPr/>
          <p:nvPr/>
        </p:nvGrpSpPr>
        <p:grpSpPr>
          <a:xfrm>
            <a:off x="103347" y="1615399"/>
            <a:ext cx="1667614" cy="3307231"/>
            <a:chOff x="103347" y="1615399"/>
            <a:chExt cx="1667614" cy="3307231"/>
          </a:xfrm>
        </p:grpSpPr>
        <p:sp>
          <p:nvSpPr>
            <p:cNvPr id="8" name="TextBox 7">
              <a:extLst>
                <a:ext uri="{FF2B5EF4-FFF2-40B4-BE49-F238E27FC236}">
                  <a16:creationId xmlns:a16="http://schemas.microsoft.com/office/drawing/2014/main" id="{B9326520-7B43-4B43-9B39-ADB564CFD40D}"/>
                </a:ext>
              </a:extLst>
            </p:cNvPr>
            <p:cNvSpPr txBox="1"/>
            <p:nvPr/>
          </p:nvSpPr>
          <p:spPr>
            <a:xfrm>
              <a:off x="103347" y="1615399"/>
              <a:ext cx="883182" cy="382308"/>
            </a:xfrm>
            <a:prstGeom prst="rect">
              <a:avLst/>
            </a:prstGeom>
            <a:noFill/>
          </p:spPr>
          <p:txBody>
            <a:bodyPr wrap="none" rtlCol="0">
              <a:spAutoFit/>
            </a:bodyPr>
            <a:lstStyle/>
            <a:p>
              <a:r>
                <a:rPr lang="en-US" sz="1836" b="1" dirty="0"/>
                <a:t>Plan 1</a:t>
              </a:r>
            </a:p>
          </p:txBody>
        </p:sp>
        <p:sp>
          <p:nvSpPr>
            <p:cNvPr id="9" name="TextBox 8">
              <a:extLst>
                <a:ext uri="{FF2B5EF4-FFF2-40B4-BE49-F238E27FC236}">
                  <a16:creationId xmlns:a16="http://schemas.microsoft.com/office/drawing/2014/main" id="{68CE0234-735E-4B0D-9199-44CC48D7BE6C}"/>
                </a:ext>
              </a:extLst>
            </p:cNvPr>
            <p:cNvSpPr txBox="1"/>
            <p:nvPr/>
          </p:nvSpPr>
          <p:spPr>
            <a:xfrm>
              <a:off x="103347" y="2923945"/>
              <a:ext cx="883182" cy="382308"/>
            </a:xfrm>
            <a:prstGeom prst="rect">
              <a:avLst/>
            </a:prstGeom>
            <a:noFill/>
          </p:spPr>
          <p:txBody>
            <a:bodyPr wrap="none" rtlCol="0">
              <a:spAutoFit/>
            </a:bodyPr>
            <a:lstStyle/>
            <a:p>
              <a:r>
                <a:rPr lang="en-US" sz="1836" b="1" dirty="0"/>
                <a:t>Plan 2</a:t>
              </a:r>
            </a:p>
          </p:txBody>
        </p:sp>
        <p:sp>
          <p:nvSpPr>
            <p:cNvPr id="10" name="TextBox 9">
              <a:extLst>
                <a:ext uri="{FF2B5EF4-FFF2-40B4-BE49-F238E27FC236}">
                  <a16:creationId xmlns:a16="http://schemas.microsoft.com/office/drawing/2014/main" id="{98A99C76-928B-45C6-8D05-62D49595BE88}"/>
                </a:ext>
              </a:extLst>
            </p:cNvPr>
            <p:cNvSpPr txBox="1"/>
            <p:nvPr/>
          </p:nvSpPr>
          <p:spPr>
            <a:xfrm>
              <a:off x="106618" y="4540322"/>
              <a:ext cx="1664343" cy="382308"/>
            </a:xfrm>
            <a:prstGeom prst="rect">
              <a:avLst/>
            </a:prstGeom>
            <a:noFill/>
          </p:spPr>
          <p:txBody>
            <a:bodyPr wrap="none" rtlCol="0">
              <a:spAutoFit/>
            </a:bodyPr>
            <a:lstStyle/>
            <a:p>
              <a:r>
                <a:rPr lang="en-US" sz="1836" b="1" dirty="0"/>
                <a:t>Stitched Plan</a:t>
              </a:r>
            </a:p>
          </p:txBody>
        </p:sp>
      </p:grpSp>
      <p:sp>
        <p:nvSpPr>
          <p:cNvPr id="14" name="Freeform: Shape 13">
            <a:extLst>
              <a:ext uri="{FF2B5EF4-FFF2-40B4-BE49-F238E27FC236}">
                <a16:creationId xmlns:a16="http://schemas.microsoft.com/office/drawing/2014/main" id="{0E115AAF-6D72-4150-B0B5-96615D7FCBE2}"/>
              </a:ext>
            </a:extLst>
          </p:cNvPr>
          <p:cNvSpPr/>
          <p:nvPr/>
        </p:nvSpPr>
        <p:spPr>
          <a:xfrm>
            <a:off x="1838121" y="1615399"/>
            <a:ext cx="3673872" cy="1885505"/>
          </a:xfrm>
          <a:custGeom>
            <a:avLst/>
            <a:gdLst>
              <a:gd name="connsiteX0" fmla="*/ 84787 w 3602162"/>
              <a:gd name="connsiteY0" fmla="*/ 119280 h 1848702"/>
              <a:gd name="connsiteX1" fmla="*/ 967926 w 3602162"/>
              <a:gd name="connsiteY1" fmla="*/ 33310 h 1848702"/>
              <a:gd name="connsiteX2" fmla="*/ 1655680 w 3602162"/>
              <a:gd name="connsiteY2" fmla="*/ 541310 h 1848702"/>
              <a:gd name="connsiteX3" fmla="*/ 1522818 w 3602162"/>
              <a:gd name="connsiteY3" fmla="*/ 1143095 h 1848702"/>
              <a:gd name="connsiteX4" fmla="*/ 2265280 w 3602162"/>
              <a:gd name="connsiteY4" fmla="*/ 1229064 h 1848702"/>
              <a:gd name="connsiteX5" fmla="*/ 3218757 w 3602162"/>
              <a:gd name="connsiteY5" fmla="*/ 1229064 h 1848702"/>
              <a:gd name="connsiteX6" fmla="*/ 3570449 w 3602162"/>
              <a:gd name="connsiteY6" fmla="*/ 1776141 h 1848702"/>
              <a:gd name="connsiteX7" fmla="*/ 2484110 w 3602162"/>
              <a:gd name="connsiteY7" fmla="*/ 1791772 h 1848702"/>
              <a:gd name="connsiteX8" fmla="*/ 999187 w 3602162"/>
              <a:gd name="connsiteY8" fmla="*/ 1768326 h 1848702"/>
              <a:gd name="connsiteX9" fmla="*/ 905403 w 3602162"/>
              <a:gd name="connsiteY9" fmla="*/ 791403 h 1848702"/>
              <a:gd name="connsiteX10" fmla="*/ 131680 w 3602162"/>
              <a:gd name="connsiteY10" fmla="*/ 689803 h 1848702"/>
              <a:gd name="connsiteX11" fmla="*/ 84787 w 3602162"/>
              <a:gd name="connsiteY11" fmla="*/ 119280 h 184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02162" h="1848702">
                <a:moveTo>
                  <a:pt x="84787" y="119280"/>
                </a:moveTo>
                <a:cubicBezTo>
                  <a:pt x="224161" y="9865"/>
                  <a:pt x="706111" y="-37028"/>
                  <a:pt x="967926" y="33310"/>
                </a:cubicBezTo>
                <a:cubicBezTo>
                  <a:pt x="1229742" y="103648"/>
                  <a:pt x="1563198" y="356346"/>
                  <a:pt x="1655680" y="541310"/>
                </a:cubicBezTo>
                <a:cubicBezTo>
                  <a:pt x="1748162" y="726274"/>
                  <a:pt x="1421218" y="1028469"/>
                  <a:pt x="1522818" y="1143095"/>
                </a:cubicBezTo>
                <a:cubicBezTo>
                  <a:pt x="1624418" y="1257721"/>
                  <a:pt x="1982624" y="1214736"/>
                  <a:pt x="2265280" y="1229064"/>
                </a:cubicBezTo>
                <a:cubicBezTo>
                  <a:pt x="2547936" y="1243392"/>
                  <a:pt x="3001229" y="1137885"/>
                  <a:pt x="3218757" y="1229064"/>
                </a:cubicBezTo>
                <a:cubicBezTo>
                  <a:pt x="3436285" y="1320244"/>
                  <a:pt x="3692890" y="1682356"/>
                  <a:pt x="3570449" y="1776141"/>
                </a:cubicBezTo>
                <a:cubicBezTo>
                  <a:pt x="3448008" y="1869926"/>
                  <a:pt x="2912654" y="1793075"/>
                  <a:pt x="2484110" y="1791772"/>
                </a:cubicBezTo>
                <a:cubicBezTo>
                  <a:pt x="2055566" y="1790470"/>
                  <a:pt x="1262305" y="1935054"/>
                  <a:pt x="999187" y="1768326"/>
                </a:cubicBezTo>
                <a:cubicBezTo>
                  <a:pt x="736069" y="1601598"/>
                  <a:pt x="1049987" y="971157"/>
                  <a:pt x="905403" y="791403"/>
                </a:cubicBezTo>
                <a:cubicBezTo>
                  <a:pt x="760819" y="611649"/>
                  <a:pt x="273659" y="804429"/>
                  <a:pt x="131680" y="689803"/>
                </a:cubicBezTo>
                <a:cubicBezTo>
                  <a:pt x="-10299" y="575177"/>
                  <a:pt x="-54587" y="228695"/>
                  <a:pt x="84787" y="119280"/>
                </a:cubicBezTo>
                <a:close/>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15" name="Freeform: Shape 14">
            <a:extLst>
              <a:ext uri="{FF2B5EF4-FFF2-40B4-BE49-F238E27FC236}">
                <a16:creationId xmlns:a16="http://schemas.microsoft.com/office/drawing/2014/main" id="{57E85488-7318-419C-93F4-92FEC08A8A5B}"/>
              </a:ext>
            </a:extLst>
          </p:cNvPr>
          <p:cNvSpPr/>
          <p:nvPr/>
        </p:nvSpPr>
        <p:spPr>
          <a:xfrm>
            <a:off x="2050431" y="4894534"/>
            <a:ext cx="3673872" cy="1885505"/>
          </a:xfrm>
          <a:custGeom>
            <a:avLst/>
            <a:gdLst>
              <a:gd name="connsiteX0" fmla="*/ 84787 w 3602162"/>
              <a:gd name="connsiteY0" fmla="*/ 119280 h 1848702"/>
              <a:gd name="connsiteX1" fmla="*/ 967926 w 3602162"/>
              <a:gd name="connsiteY1" fmla="*/ 33310 h 1848702"/>
              <a:gd name="connsiteX2" fmla="*/ 1655680 w 3602162"/>
              <a:gd name="connsiteY2" fmla="*/ 541310 h 1848702"/>
              <a:gd name="connsiteX3" fmla="*/ 1522818 w 3602162"/>
              <a:gd name="connsiteY3" fmla="*/ 1143095 h 1848702"/>
              <a:gd name="connsiteX4" fmla="*/ 2265280 w 3602162"/>
              <a:gd name="connsiteY4" fmla="*/ 1229064 h 1848702"/>
              <a:gd name="connsiteX5" fmla="*/ 3218757 w 3602162"/>
              <a:gd name="connsiteY5" fmla="*/ 1229064 h 1848702"/>
              <a:gd name="connsiteX6" fmla="*/ 3570449 w 3602162"/>
              <a:gd name="connsiteY6" fmla="*/ 1776141 h 1848702"/>
              <a:gd name="connsiteX7" fmla="*/ 2484110 w 3602162"/>
              <a:gd name="connsiteY7" fmla="*/ 1791772 h 1848702"/>
              <a:gd name="connsiteX8" fmla="*/ 999187 w 3602162"/>
              <a:gd name="connsiteY8" fmla="*/ 1768326 h 1848702"/>
              <a:gd name="connsiteX9" fmla="*/ 905403 w 3602162"/>
              <a:gd name="connsiteY9" fmla="*/ 791403 h 1848702"/>
              <a:gd name="connsiteX10" fmla="*/ 131680 w 3602162"/>
              <a:gd name="connsiteY10" fmla="*/ 689803 h 1848702"/>
              <a:gd name="connsiteX11" fmla="*/ 84787 w 3602162"/>
              <a:gd name="connsiteY11" fmla="*/ 119280 h 184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02162" h="1848702">
                <a:moveTo>
                  <a:pt x="84787" y="119280"/>
                </a:moveTo>
                <a:cubicBezTo>
                  <a:pt x="224161" y="9865"/>
                  <a:pt x="706111" y="-37028"/>
                  <a:pt x="967926" y="33310"/>
                </a:cubicBezTo>
                <a:cubicBezTo>
                  <a:pt x="1229742" y="103648"/>
                  <a:pt x="1563198" y="356346"/>
                  <a:pt x="1655680" y="541310"/>
                </a:cubicBezTo>
                <a:cubicBezTo>
                  <a:pt x="1748162" y="726274"/>
                  <a:pt x="1421218" y="1028469"/>
                  <a:pt x="1522818" y="1143095"/>
                </a:cubicBezTo>
                <a:cubicBezTo>
                  <a:pt x="1624418" y="1257721"/>
                  <a:pt x="1982624" y="1214736"/>
                  <a:pt x="2265280" y="1229064"/>
                </a:cubicBezTo>
                <a:cubicBezTo>
                  <a:pt x="2547936" y="1243392"/>
                  <a:pt x="3001229" y="1137885"/>
                  <a:pt x="3218757" y="1229064"/>
                </a:cubicBezTo>
                <a:cubicBezTo>
                  <a:pt x="3436285" y="1320244"/>
                  <a:pt x="3692890" y="1682356"/>
                  <a:pt x="3570449" y="1776141"/>
                </a:cubicBezTo>
                <a:cubicBezTo>
                  <a:pt x="3448008" y="1869926"/>
                  <a:pt x="2912654" y="1793075"/>
                  <a:pt x="2484110" y="1791772"/>
                </a:cubicBezTo>
                <a:cubicBezTo>
                  <a:pt x="2055566" y="1790470"/>
                  <a:pt x="1262305" y="1935054"/>
                  <a:pt x="999187" y="1768326"/>
                </a:cubicBezTo>
                <a:cubicBezTo>
                  <a:pt x="736069" y="1601598"/>
                  <a:pt x="1049987" y="971157"/>
                  <a:pt x="905403" y="791403"/>
                </a:cubicBezTo>
                <a:cubicBezTo>
                  <a:pt x="760819" y="611649"/>
                  <a:pt x="273659" y="804429"/>
                  <a:pt x="131680" y="689803"/>
                </a:cubicBezTo>
                <a:cubicBezTo>
                  <a:pt x="-10299" y="575177"/>
                  <a:pt x="-54587" y="228695"/>
                  <a:pt x="84787" y="119280"/>
                </a:cubicBezTo>
                <a:close/>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cxnSp>
        <p:nvCxnSpPr>
          <p:cNvPr id="16" name="Connector: Curved 15">
            <a:extLst>
              <a:ext uri="{FF2B5EF4-FFF2-40B4-BE49-F238E27FC236}">
                <a16:creationId xmlns:a16="http://schemas.microsoft.com/office/drawing/2014/main" id="{95DFED31-5360-4365-9BF0-506D0AE8BA96}"/>
              </a:ext>
            </a:extLst>
          </p:cNvPr>
          <p:cNvCxnSpPr>
            <a:cxnSpLocks/>
            <a:stCxn id="14" idx="10"/>
          </p:cNvCxnSpPr>
          <p:nvPr/>
        </p:nvCxnSpPr>
        <p:spPr>
          <a:xfrm>
            <a:off x="1972422" y="2318935"/>
            <a:ext cx="79710" cy="2917375"/>
          </a:xfrm>
          <a:prstGeom prst="curvedConnector4">
            <a:avLst>
              <a:gd name="adj1" fmla="val -307499"/>
              <a:gd name="adj2" fmla="val 70257"/>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E60B832D-8835-48ED-BCE4-266A3722B443}"/>
              </a:ext>
            </a:extLst>
          </p:cNvPr>
          <p:cNvSpPr/>
          <p:nvPr/>
        </p:nvSpPr>
        <p:spPr>
          <a:xfrm>
            <a:off x="6176721" y="3272185"/>
            <a:ext cx="6047645" cy="1532942"/>
          </a:xfrm>
          <a:custGeom>
            <a:avLst/>
            <a:gdLst>
              <a:gd name="connsiteX0" fmla="*/ 74098 w 6297097"/>
              <a:gd name="connsiteY0" fmla="*/ 230453 h 1503021"/>
              <a:gd name="connsiteX1" fmla="*/ 824374 w 6297097"/>
              <a:gd name="connsiteY1" fmla="*/ 11622 h 1503021"/>
              <a:gd name="connsiteX2" fmla="*/ 5482344 w 6297097"/>
              <a:gd name="connsiteY2" fmla="*/ 105407 h 1503021"/>
              <a:gd name="connsiteX3" fmla="*/ 5982528 w 6297097"/>
              <a:gd name="connsiteY3" fmla="*/ 730638 h 1503021"/>
              <a:gd name="connsiteX4" fmla="*/ 2121728 w 6297097"/>
              <a:gd name="connsiteY4" fmla="*/ 761899 h 1503021"/>
              <a:gd name="connsiteX5" fmla="*/ 2137359 w 6297097"/>
              <a:gd name="connsiteY5" fmla="*/ 1129222 h 1503021"/>
              <a:gd name="connsiteX6" fmla="*/ 2020128 w 6297097"/>
              <a:gd name="connsiteY6" fmla="*/ 1488730 h 1503021"/>
              <a:gd name="connsiteX7" fmla="*/ 957236 w 6297097"/>
              <a:gd name="connsiteY7" fmla="*/ 1379315 h 1503021"/>
              <a:gd name="connsiteX8" fmla="*/ 746221 w 6297097"/>
              <a:gd name="connsiteY8" fmla="*/ 902576 h 1503021"/>
              <a:gd name="connsiteX9" fmla="*/ 105359 w 6297097"/>
              <a:gd name="connsiteY9" fmla="*/ 785346 h 1503021"/>
              <a:gd name="connsiteX10" fmla="*/ 74098 w 6297097"/>
              <a:gd name="connsiteY10" fmla="*/ 230453 h 150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7097" h="1503021">
                <a:moveTo>
                  <a:pt x="74098" y="230453"/>
                </a:moveTo>
                <a:cubicBezTo>
                  <a:pt x="193934" y="101499"/>
                  <a:pt x="824374" y="11622"/>
                  <a:pt x="824374" y="11622"/>
                </a:cubicBezTo>
                <a:cubicBezTo>
                  <a:pt x="1725748" y="-9219"/>
                  <a:pt x="4622652" y="-14429"/>
                  <a:pt x="5482344" y="105407"/>
                </a:cubicBezTo>
                <a:cubicBezTo>
                  <a:pt x="6342036" y="225243"/>
                  <a:pt x="6542631" y="621223"/>
                  <a:pt x="5982528" y="730638"/>
                </a:cubicBezTo>
                <a:cubicBezTo>
                  <a:pt x="5422425" y="840053"/>
                  <a:pt x="2762590" y="695468"/>
                  <a:pt x="2121728" y="761899"/>
                </a:cubicBezTo>
                <a:cubicBezTo>
                  <a:pt x="1480867" y="828330"/>
                  <a:pt x="2154292" y="1008084"/>
                  <a:pt x="2137359" y="1129222"/>
                </a:cubicBezTo>
                <a:cubicBezTo>
                  <a:pt x="2120426" y="1250361"/>
                  <a:pt x="2216815" y="1447048"/>
                  <a:pt x="2020128" y="1488730"/>
                </a:cubicBezTo>
                <a:cubicBezTo>
                  <a:pt x="1823441" y="1530412"/>
                  <a:pt x="1169554" y="1477007"/>
                  <a:pt x="957236" y="1379315"/>
                </a:cubicBezTo>
                <a:cubicBezTo>
                  <a:pt x="744918" y="1281623"/>
                  <a:pt x="888200" y="1001571"/>
                  <a:pt x="746221" y="902576"/>
                </a:cubicBezTo>
                <a:cubicBezTo>
                  <a:pt x="604242" y="803581"/>
                  <a:pt x="219985" y="898669"/>
                  <a:pt x="105359" y="785346"/>
                </a:cubicBezTo>
                <a:cubicBezTo>
                  <a:pt x="-9267" y="672023"/>
                  <a:pt x="-45738" y="359407"/>
                  <a:pt x="74098" y="230453"/>
                </a:cubicBezTo>
                <a:close/>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23" name="Freeform: Shape 22">
            <a:extLst>
              <a:ext uri="{FF2B5EF4-FFF2-40B4-BE49-F238E27FC236}">
                <a16:creationId xmlns:a16="http://schemas.microsoft.com/office/drawing/2014/main" id="{61B574F9-2770-4E08-963D-1878B1DD3BF6}"/>
              </a:ext>
            </a:extLst>
          </p:cNvPr>
          <p:cNvSpPr/>
          <p:nvPr/>
        </p:nvSpPr>
        <p:spPr>
          <a:xfrm>
            <a:off x="4441156" y="4845845"/>
            <a:ext cx="5860315" cy="1532942"/>
          </a:xfrm>
          <a:custGeom>
            <a:avLst/>
            <a:gdLst>
              <a:gd name="connsiteX0" fmla="*/ 74098 w 6297097"/>
              <a:gd name="connsiteY0" fmla="*/ 230453 h 1503021"/>
              <a:gd name="connsiteX1" fmla="*/ 824374 w 6297097"/>
              <a:gd name="connsiteY1" fmla="*/ 11622 h 1503021"/>
              <a:gd name="connsiteX2" fmla="*/ 5482344 w 6297097"/>
              <a:gd name="connsiteY2" fmla="*/ 105407 h 1503021"/>
              <a:gd name="connsiteX3" fmla="*/ 5982528 w 6297097"/>
              <a:gd name="connsiteY3" fmla="*/ 730638 h 1503021"/>
              <a:gd name="connsiteX4" fmla="*/ 2121728 w 6297097"/>
              <a:gd name="connsiteY4" fmla="*/ 761899 h 1503021"/>
              <a:gd name="connsiteX5" fmla="*/ 2137359 w 6297097"/>
              <a:gd name="connsiteY5" fmla="*/ 1129222 h 1503021"/>
              <a:gd name="connsiteX6" fmla="*/ 2020128 w 6297097"/>
              <a:gd name="connsiteY6" fmla="*/ 1488730 h 1503021"/>
              <a:gd name="connsiteX7" fmla="*/ 957236 w 6297097"/>
              <a:gd name="connsiteY7" fmla="*/ 1379315 h 1503021"/>
              <a:gd name="connsiteX8" fmla="*/ 746221 w 6297097"/>
              <a:gd name="connsiteY8" fmla="*/ 902576 h 1503021"/>
              <a:gd name="connsiteX9" fmla="*/ 105359 w 6297097"/>
              <a:gd name="connsiteY9" fmla="*/ 785346 h 1503021"/>
              <a:gd name="connsiteX10" fmla="*/ 74098 w 6297097"/>
              <a:gd name="connsiteY10" fmla="*/ 230453 h 150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7097" h="1503021">
                <a:moveTo>
                  <a:pt x="74098" y="230453"/>
                </a:moveTo>
                <a:cubicBezTo>
                  <a:pt x="193934" y="101499"/>
                  <a:pt x="824374" y="11622"/>
                  <a:pt x="824374" y="11622"/>
                </a:cubicBezTo>
                <a:cubicBezTo>
                  <a:pt x="1725748" y="-9219"/>
                  <a:pt x="4622652" y="-14429"/>
                  <a:pt x="5482344" y="105407"/>
                </a:cubicBezTo>
                <a:cubicBezTo>
                  <a:pt x="6342036" y="225243"/>
                  <a:pt x="6542631" y="621223"/>
                  <a:pt x="5982528" y="730638"/>
                </a:cubicBezTo>
                <a:cubicBezTo>
                  <a:pt x="5422425" y="840053"/>
                  <a:pt x="2762590" y="695468"/>
                  <a:pt x="2121728" y="761899"/>
                </a:cubicBezTo>
                <a:cubicBezTo>
                  <a:pt x="1480867" y="828330"/>
                  <a:pt x="2154292" y="1008084"/>
                  <a:pt x="2137359" y="1129222"/>
                </a:cubicBezTo>
                <a:cubicBezTo>
                  <a:pt x="2120426" y="1250361"/>
                  <a:pt x="2216815" y="1447048"/>
                  <a:pt x="2020128" y="1488730"/>
                </a:cubicBezTo>
                <a:cubicBezTo>
                  <a:pt x="1823441" y="1530412"/>
                  <a:pt x="1169554" y="1477007"/>
                  <a:pt x="957236" y="1379315"/>
                </a:cubicBezTo>
                <a:cubicBezTo>
                  <a:pt x="744918" y="1281623"/>
                  <a:pt x="888200" y="1001571"/>
                  <a:pt x="746221" y="902576"/>
                </a:cubicBezTo>
                <a:cubicBezTo>
                  <a:pt x="604242" y="803581"/>
                  <a:pt x="219985" y="898669"/>
                  <a:pt x="105359" y="785346"/>
                </a:cubicBezTo>
                <a:cubicBezTo>
                  <a:pt x="-9267" y="672023"/>
                  <a:pt x="-45738" y="359407"/>
                  <a:pt x="74098" y="230453"/>
                </a:cubicBezTo>
                <a:close/>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cxnSp>
        <p:nvCxnSpPr>
          <p:cNvPr id="24" name="Connector: Curved 23">
            <a:extLst>
              <a:ext uri="{FF2B5EF4-FFF2-40B4-BE49-F238E27FC236}">
                <a16:creationId xmlns:a16="http://schemas.microsoft.com/office/drawing/2014/main" id="{3451A060-23A9-4AB6-894A-7F6C27230B94}"/>
              </a:ext>
            </a:extLst>
          </p:cNvPr>
          <p:cNvCxnSpPr>
            <a:cxnSpLocks/>
            <a:stCxn id="22" idx="9"/>
          </p:cNvCxnSpPr>
          <p:nvPr/>
        </p:nvCxnSpPr>
        <p:spPr>
          <a:xfrm>
            <a:off x="6277906" y="4073165"/>
            <a:ext cx="62068" cy="759474"/>
          </a:xfrm>
          <a:prstGeom prst="curvedConnector4">
            <a:avLst>
              <a:gd name="adj1" fmla="val -122769"/>
              <a:gd name="adj2" fmla="val 98189"/>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805644"/>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F63B-E368-45E3-BAE4-75C9D57454DB}"/>
              </a:ext>
            </a:extLst>
          </p:cNvPr>
          <p:cNvSpPr>
            <a:spLocks noGrp="1"/>
          </p:cNvSpPr>
          <p:nvPr>
            <p:ph type="title"/>
          </p:nvPr>
        </p:nvSpPr>
        <p:spPr/>
        <p:txBody>
          <a:bodyPr/>
          <a:lstStyle/>
          <a:p>
            <a:r>
              <a:rPr lang="en-US" dirty="0"/>
              <a:t>Example: Stitch from Unavailable Plans</a:t>
            </a:r>
          </a:p>
        </p:txBody>
      </p:sp>
      <p:pic>
        <p:nvPicPr>
          <p:cNvPr id="5" name="Content Placeholder 4">
            <a:extLst>
              <a:ext uri="{FF2B5EF4-FFF2-40B4-BE49-F238E27FC236}">
                <a16:creationId xmlns:a16="http://schemas.microsoft.com/office/drawing/2014/main" id="{5FE98AC5-0E8F-419B-9F4D-6D9C7896F006}"/>
              </a:ext>
            </a:extLst>
          </p:cNvPr>
          <p:cNvPicPr>
            <a:picLocks noGrp="1" noChangeAspect="1"/>
          </p:cNvPicPr>
          <p:nvPr>
            <p:ph idx="1"/>
          </p:nvPr>
        </p:nvPicPr>
        <p:blipFill>
          <a:blip r:embed="rId3"/>
          <a:stretch>
            <a:fillRect/>
          </a:stretch>
        </p:blipFill>
        <p:spPr>
          <a:xfrm>
            <a:off x="855768" y="1791659"/>
            <a:ext cx="10724938" cy="1344458"/>
          </a:xfrm>
          <a:prstGeom prst="rect">
            <a:avLst/>
          </a:prstGeom>
        </p:spPr>
      </p:pic>
      <p:pic>
        <p:nvPicPr>
          <p:cNvPr id="6" name="Picture 5">
            <a:extLst>
              <a:ext uri="{FF2B5EF4-FFF2-40B4-BE49-F238E27FC236}">
                <a16:creationId xmlns:a16="http://schemas.microsoft.com/office/drawing/2014/main" id="{88B6F6DC-A48A-4E74-9E74-3B59A0BEA032}"/>
              </a:ext>
            </a:extLst>
          </p:cNvPr>
          <p:cNvPicPr>
            <a:picLocks noChangeAspect="1"/>
          </p:cNvPicPr>
          <p:nvPr/>
        </p:nvPicPr>
        <p:blipFill>
          <a:blip r:embed="rId4"/>
          <a:stretch>
            <a:fillRect/>
          </a:stretch>
        </p:blipFill>
        <p:spPr>
          <a:xfrm>
            <a:off x="882" y="3408305"/>
            <a:ext cx="12434711" cy="1483439"/>
          </a:xfrm>
          <a:prstGeom prst="rect">
            <a:avLst/>
          </a:prstGeom>
        </p:spPr>
      </p:pic>
      <p:pic>
        <p:nvPicPr>
          <p:cNvPr id="8" name="Picture 7">
            <a:extLst>
              <a:ext uri="{FF2B5EF4-FFF2-40B4-BE49-F238E27FC236}">
                <a16:creationId xmlns:a16="http://schemas.microsoft.com/office/drawing/2014/main" id="{A66AFC61-DEEA-41F4-99BE-4E65F4236316}"/>
              </a:ext>
            </a:extLst>
          </p:cNvPr>
          <p:cNvPicPr>
            <a:picLocks noChangeAspect="1"/>
          </p:cNvPicPr>
          <p:nvPr/>
        </p:nvPicPr>
        <p:blipFill>
          <a:blip r:embed="rId5"/>
          <a:stretch>
            <a:fillRect/>
          </a:stretch>
        </p:blipFill>
        <p:spPr>
          <a:xfrm>
            <a:off x="882" y="5340677"/>
            <a:ext cx="12434711" cy="1490737"/>
          </a:xfrm>
          <a:prstGeom prst="rect">
            <a:avLst/>
          </a:prstGeom>
        </p:spPr>
      </p:pic>
      <p:grpSp>
        <p:nvGrpSpPr>
          <p:cNvPr id="3" name="Group 2">
            <a:extLst>
              <a:ext uri="{FF2B5EF4-FFF2-40B4-BE49-F238E27FC236}">
                <a16:creationId xmlns:a16="http://schemas.microsoft.com/office/drawing/2014/main" id="{D05195B4-5891-475E-B3D6-075499CAAB58}"/>
              </a:ext>
            </a:extLst>
          </p:cNvPr>
          <p:cNvGrpSpPr/>
          <p:nvPr/>
        </p:nvGrpSpPr>
        <p:grpSpPr>
          <a:xfrm>
            <a:off x="87031" y="1424532"/>
            <a:ext cx="2396425" cy="3842269"/>
            <a:chOff x="87031" y="1424532"/>
            <a:chExt cx="2396425" cy="3842269"/>
          </a:xfrm>
        </p:grpSpPr>
        <p:sp>
          <p:nvSpPr>
            <p:cNvPr id="9" name="TextBox 8">
              <a:extLst>
                <a:ext uri="{FF2B5EF4-FFF2-40B4-BE49-F238E27FC236}">
                  <a16:creationId xmlns:a16="http://schemas.microsoft.com/office/drawing/2014/main" id="{096D856F-EA47-4DAB-8167-293A6C196385}"/>
                </a:ext>
              </a:extLst>
            </p:cNvPr>
            <p:cNvSpPr txBox="1"/>
            <p:nvPr/>
          </p:nvSpPr>
          <p:spPr>
            <a:xfrm>
              <a:off x="87031" y="1424532"/>
              <a:ext cx="2396425" cy="374846"/>
            </a:xfrm>
            <a:prstGeom prst="rect">
              <a:avLst/>
            </a:prstGeom>
            <a:noFill/>
          </p:spPr>
          <p:txBody>
            <a:bodyPr wrap="none" rtlCol="0">
              <a:spAutoFit/>
            </a:bodyPr>
            <a:lstStyle/>
            <a:p>
              <a:r>
                <a:rPr lang="en-US" sz="1836" b="1" dirty="0"/>
                <a:t>Plan 1 (Unavailable)</a:t>
              </a:r>
            </a:p>
          </p:txBody>
        </p:sp>
        <p:sp>
          <p:nvSpPr>
            <p:cNvPr id="10" name="TextBox 9">
              <a:extLst>
                <a:ext uri="{FF2B5EF4-FFF2-40B4-BE49-F238E27FC236}">
                  <a16:creationId xmlns:a16="http://schemas.microsoft.com/office/drawing/2014/main" id="{13616A22-A9DC-416F-A6D0-92B74B7DE529}"/>
                </a:ext>
              </a:extLst>
            </p:cNvPr>
            <p:cNvSpPr txBox="1"/>
            <p:nvPr/>
          </p:nvSpPr>
          <p:spPr>
            <a:xfrm>
              <a:off x="87031" y="2952122"/>
              <a:ext cx="883182" cy="382308"/>
            </a:xfrm>
            <a:prstGeom prst="rect">
              <a:avLst/>
            </a:prstGeom>
            <a:noFill/>
          </p:spPr>
          <p:txBody>
            <a:bodyPr wrap="none" rtlCol="0">
              <a:spAutoFit/>
            </a:bodyPr>
            <a:lstStyle/>
            <a:p>
              <a:r>
                <a:rPr lang="en-US" sz="1836" b="1" dirty="0"/>
                <a:t>Plan 2</a:t>
              </a:r>
            </a:p>
          </p:txBody>
        </p:sp>
        <p:sp>
          <p:nvSpPr>
            <p:cNvPr id="11" name="TextBox 10">
              <a:extLst>
                <a:ext uri="{FF2B5EF4-FFF2-40B4-BE49-F238E27FC236}">
                  <a16:creationId xmlns:a16="http://schemas.microsoft.com/office/drawing/2014/main" id="{0827DF88-E1E4-4BEE-B217-A73E3E5AA870}"/>
                </a:ext>
              </a:extLst>
            </p:cNvPr>
            <p:cNvSpPr txBox="1"/>
            <p:nvPr/>
          </p:nvSpPr>
          <p:spPr>
            <a:xfrm>
              <a:off x="87032" y="4884493"/>
              <a:ext cx="1664343" cy="382308"/>
            </a:xfrm>
            <a:prstGeom prst="rect">
              <a:avLst/>
            </a:prstGeom>
            <a:noFill/>
          </p:spPr>
          <p:txBody>
            <a:bodyPr wrap="none" rtlCol="0">
              <a:spAutoFit/>
            </a:bodyPr>
            <a:lstStyle/>
            <a:p>
              <a:r>
                <a:rPr lang="en-US" sz="1836" b="1" dirty="0"/>
                <a:t>Stitched Plan</a:t>
              </a:r>
            </a:p>
          </p:txBody>
        </p:sp>
      </p:grpSp>
      <p:cxnSp>
        <p:nvCxnSpPr>
          <p:cNvPr id="17" name="Connector: Curved 16">
            <a:extLst>
              <a:ext uri="{FF2B5EF4-FFF2-40B4-BE49-F238E27FC236}">
                <a16:creationId xmlns:a16="http://schemas.microsoft.com/office/drawing/2014/main" id="{6C002C06-8314-43AF-A688-DDE84BE5B749}"/>
              </a:ext>
            </a:extLst>
          </p:cNvPr>
          <p:cNvCxnSpPr>
            <a:cxnSpLocks/>
            <a:stCxn id="37" idx="5"/>
          </p:cNvCxnSpPr>
          <p:nvPr/>
        </p:nvCxnSpPr>
        <p:spPr>
          <a:xfrm flipH="1">
            <a:off x="2118197" y="3108677"/>
            <a:ext cx="10933" cy="3052881"/>
          </a:xfrm>
          <a:prstGeom prst="curvedConnector4">
            <a:avLst>
              <a:gd name="adj1" fmla="val -2132463"/>
              <a:gd name="adj2" fmla="val 60052"/>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9D10E74A-610D-418A-9711-170FA3C9A4EA}"/>
              </a:ext>
            </a:extLst>
          </p:cNvPr>
          <p:cNvCxnSpPr>
            <a:cxnSpLocks/>
            <a:stCxn id="31" idx="7"/>
          </p:cNvCxnSpPr>
          <p:nvPr/>
        </p:nvCxnSpPr>
        <p:spPr>
          <a:xfrm flipH="1">
            <a:off x="6122585" y="4184759"/>
            <a:ext cx="518113" cy="1146885"/>
          </a:xfrm>
          <a:prstGeom prst="curvedConnector4">
            <a:avLst>
              <a:gd name="adj1" fmla="val 93461"/>
              <a:gd name="adj2" fmla="val 80428"/>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E79C75BC-2985-44FF-B6EA-33519DF1262E}"/>
              </a:ext>
            </a:extLst>
          </p:cNvPr>
          <p:cNvSpPr/>
          <p:nvPr/>
        </p:nvSpPr>
        <p:spPr>
          <a:xfrm>
            <a:off x="5586537" y="3289637"/>
            <a:ext cx="6407482" cy="1593073"/>
          </a:xfrm>
          <a:custGeom>
            <a:avLst/>
            <a:gdLst>
              <a:gd name="connsiteX0" fmla="*/ 236416 w 6282415"/>
              <a:gd name="connsiteY0" fmla="*/ 150818 h 1561978"/>
              <a:gd name="connsiteX1" fmla="*/ 2229339 w 6282415"/>
              <a:gd name="connsiteY1" fmla="*/ 49218 h 1561978"/>
              <a:gd name="connsiteX2" fmla="*/ 5816601 w 6282415"/>
              <a:gd name="connsiteY2" fmla="*/ 64849 h 1561978"/>
              <a:gd name="connsiteX3" fmla="*/ 6176108 w 6282415"/>
              <a:gd name="connsiteY3" fmla="*/ 815126 h 1561978"/>
              <a:gd name="connsiteX4" fmla="*/ 5238262 w 6282415"/>
              <a:gd name="connsiteY4" fmla="*/ 979249 h 1561978"/>
              <a:gd name="connsiteX5" fmla="*/ 5394570 w 6282415"/>
              <a:gd name="connsiteY5" fmla="*/ 1487249 h 1561978"/>
              <a:gd name="connsiteX6" fmla="*/ 1549401 w 6282415"/>
              <a:gd name="connsiteY6" fmla="*/ 1495064 h 1561978"/>
              <a:gd name="connsiteX7" fmla="*/ 1033585 w 6282415"/>
              <a:gd name="connsiteY7" fmla="*/ 877649 h 1561978"/>
              <a:gd name="connsiteX8" fmla="*/ 127001 w 6282415"/>
              <a:gd name="connsiteY8" fmla="*/ 807310 h 1561978"/>
              <a:gd name="connsiteX9" fmla="*/ 236416 w 6282415"/>
              <a:gd name="connsiteY9" fmla="*/ 150818 h 156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82415" h="1561978">
                <a:moveTo>
                  <a:pt x="236416" y="150818"/>
                </a:moveTo>
                <a:cubicBezTo>
                  <a:pt x="586806" y="24469"/>
                  <a:pt x="1299308" y="63546"/>
                  <a:pt x="2229339" y="49218"/>
                </a:cubicBezTo>
                <a:cubicBezTo>
                  <a:pt x="3159370" y="34890"/>
                  <a:pt x="5158806" y="-62802"/>
                  <a:pt x="5816601" y="64849"/>
                </a:cubicBezTo>
                <a:cubicBezTo>
                  <a:pt x="6474396" y="192500"/>
                  <a:pt x="6272498" y="662726"/>
                  <a:pt x="6176108" y="815126"/>
                </a:cubicBezTo>
                <a:cubicBezTo>
                  <a:pt x="6079718" y="967526"/>
                  <a:pt x="5368518" y="867229"/>
                  <a:pt x="5238262" y="979249"/>
                </a:cubicBezTo>
                <a:cubicBezTo>
                  <a:pt x="5108006" y="1091269"/>
                  <a:pt x="6009380" y="1401280"/>
                  <a:pt x="5394570" y="1487249"/>
                </a:cubicBezTo>
                <a:cubicBezTo>
                  <a:pt x="4779760" y="1573218"/>
                  <a:pt x="2276232" y="1596664"/>
                  <a:pt x="1549401" y="1495064"/>
                </a:cubicBezTo>
                <a:cubicBezTo>
                  <a:pt x="822570" y="1393464"/>
                  <a:pt x="1270652" y="992275"/>
                  <a:pt x="1033585" y="877649"/>
                </a:cubicBezTo>
                <a:cubicBezTo>
                  <a:pt x="796518" y="763023"/>
                  <a:pt x="261165" y="931054"/>
                  <a:pt x="127001" y="807310"/>
                </a:cubicBezTo>
                <a:cubicBezTo>
                  <a:pt x="-7163" y="683566"/>
                  <a:pt x="-113974" y="277167"/>
                  <a:pt x="236416" y="150818"/>
                </a:cubicBezTo>
                <a:close/>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32" name="Freeform: Shape 31">
            <a:extLst>
              <a:ext uri="{FF2B5EF4-FFF2-40B4-BE49-F238E27FC236}">
                <a16:creationId xmlns:a16="http://schemas.microsoft.com/office/drawing/2014/main" id="{DF621DD9-F172-4A53-99AC-EBCC25E881D7}"/>
              </a:ext>
            </a:extLst>
          </p:cNvPr>
          <p:cNvSpPr/>
          <p:nvPr/>
        </p:nvSpPr>
        <p:spPr>
          <a:xfrm>
            <a:off x="5586536" y="5229028"/>
            <a:ext cx="6407482" cy="1593073"/>
          </a:xfrm>
          <a:custGeom>
            <a:avLst/>
            <a:gdLst>
              <a:gd name="connsiteX0" fmla="*/ 236416 w 6282415"/>
              <a:gd name="connsiteY0" fmla="*/ 150818 h 1561978"/>
              <a:gd name="connsiteX1" fmla="*/ 2229339 w 6282415"/>
              <a:gd name="connsiteY1" fmla="*/ 49218 h 1561978"/>
              <a:gd name="connsiteX2" fmla="*/ 5816601 w 6282415"/>
              <a:gd name="connsiteY2" fmla="*/ 64849 h 1561978"/>
              <a:gd name="connsiteX3" fmla="*/ 6176108 w 6282415"/>
              <a:gd name="connsiteY3" fmla="*/ 815126 h 1561978"/>
              <a:gd name="connsiteX4" fmla="*/ 5238262 w 6282415"/>
              <a:gd name="connsiteY4" fmla="*/ 979249 h 1561978"/>
              <a:gd name="connsiteX5" fmla="*/ 5394570 w 6282415"/>
              <a:gd name="connsiteY5" fmla="*/ 1487249 h 1561978"/>
              <a:gd name="connsiteX6" fmla="*/ 1549401 w 6282415"/>
              <a:gd name="connsiteY6" fmla="*/ 1495064 h 1561978"/>
              <a:gd name="connsiteX7" fmla="*/ 1033585 w 6282415"/>
              <a:gd name="connsiteY7" fmla="*/ 877649 h 1561978"/>
              <a:gd name="connsiteX8" fmla="*/ 127001 w 6282415"/>
              <a:gd name="connsiteY8" fmla="*/ 807310 h 1561978"/>
              <a:gd name="connsiteX9" fmla="*/ 236416 w 6282415"/>
              <a:gd name="connsiteY9" fmla="*/ 150818 h 156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82415" h="1561978">
                <a:moveTo>
                  <a:pt x="236416" y="150818"/>
                </a:moveTo>
                <a:cubicBezTo>
                  <a:pt x="586806" y="24469"/>
                  <a:pt x="1299308" y="63546"/>
                  <a:pt x="2229339" y="49218"/>
                </a:cubicBezTo>
                <a:cubicBezTo>
                  <a:pt x="3159370" y="34890"/>
                  <a:pt x="5158806" y="-62802"/>
                  <a:pt x="5816601" y="64849"/>
                </a:cubicBezTo>
                <a:cubicBezTo>
                  <a:pt x="6474396" y="192500"/>
                  <a:pt x="6272498" y="662726"/>
                  <a:pt x="6176108" y="815126"/>
                </a:cubicBezTo>
                <a:cubicBezTo>
                  <a:pt x="6079718" y="967526"/>
                  <a:pt x="5368518" y="867229"/>
                  <a:pt x="5238262" y="979249"/>
                </a:cubicBezTo>
                <a:cubicBezTo>
                  <a:pt x="5108006" y="1091269"/>
                  <a:pt x="6009380" y="1401280"/>
                  <a:pt x="5394570" y="1487249"/>
                </a:cubicBezTo>
                <a:cubicBezTo>
                  <a:pt x="4779760" y="1573218"/>
                  <a:pt x="2276232" y="1596664"/>
                  <a:pt x="1549401" y="1495064"/>
                </a:cubicBezTo>
                <a:cubicBezTo>
                  <a:pt x="822570" y="1393464"/>
                  <a:pt x="1270652" y="992275"/>
                  <a:pt x="1033585" y="877649"/>
                </a:cubicBezTo>
                <a:cubicBezTo>
                  <a:pt x="796518" y="763023"/>
                  <a:pt x="261165" y="931054"/>
                  <a:pt x="127001" y="807310"/>
                </a:cubicBezTo>
                <a:cubicBezTo>
                  <a:pt x="-7163" y="683566"/>
                  <a:pt x="-113974" y="277167"/>
                  <a:pt x="236416" y="150818"/>
                </a:cubicBezTo>
                <a:close/>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37" name="Freeform: Shape 36">
            <a:extLst>
              <a:ext uri="{FF2B5EF4-FFF2-40B4-BE49-F238E27FC236}">
                <a16:creationId xmlns:a16="http://schemas.microsoft.com/office/drawing/2014/main" id="{2006BDDE-A696-43E7-8DDE-B4B2EF861845}"/>
              </a:ext>
            </a:extLst>
          </p:cNvPr>
          <p:cNvSpPr/>
          <p:nvPr/>
        </p:nvSpPr>
        <p:spPr>
          <a:xfrm>
            <a:off x="1786865" y="2438822"/>
            <a:ext cx="4188273" cy="725653"/>
          </a:xfrm>
          <a:custGeom>
            <a:avLst/>
            <a:gdLst>
              <a:gd name="connsiteX0" fmla="*/ 108939 w 4106523"/>
              <a:gd name="connsiteY0" fmla="*/ 164412 h 711489"/>
              <a:gd name="connsiteX1" fmla="*/ 726354 w 4106523"/>
              <a:gd name="connsiteY1" fmla="*/ 54996 h 711489"/>
              <a:gd name="connsiteX2" fmla="*/ 3461739 w 4106523"/>
              <a:gd name="connsiteY2" fmla="*/ 39366 h 711489"/>
              <a:gd name="connsiteX3" fmla="*/ 4102600 w 4106523"/>
              <a:gd name="connsiteY3" fmla="*/ 578627 h 711489"/>
              <a:gd name="connsiteX4" fmla="*/ 3297615 w 4106523"/>
              <a:gd name="connsiteY4" fmla="*/ 711489 h 711489"/>
              <a:gd name="connsiteX5" fmla="*/ 335585 w 4106523"/>
              <a:gd name="connsiteY5" fmla="*/ 656781 h 711489"/>
              <a:gd name="connsiteX6" fmla="*/ 108939 w 4106523"/>
              <a:gd name="connsiteY6" fmla="*/ 164412 h 71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6523" h="711489">
                <a:moveTo>
                  <a:pt x="108939" y="164412"/>
                </a:moveTo>
                <a:cubicBezTo>
                  <a:pt x="174067" y="64115"/>
                  <a:pt x="167554" y="75837"/>
                  <a:pt x="726354" y="54996"/>
                </a:cubicBezTo>
                <a:cubicBezTo>
                  <a:pt x="1285154" y="34155"/>
                  <a:pt x="2899031" y="-47906"/>
                  <a:pt x="3461739" y="39366"/>
                </a:cubicBezTo>
                <a:cubicBezTo>
                  <a:pt x="4024447" y="126638"/>
                  <a:pt x="4129954" y="466607"/>
                  <a:pt x="4102600" y="578627"/>
                </a:cubicBezTo>
                <a:cubicBezTo>
                  <a:pt x="4075246" y="690648"/>
                  <a:pt x="3297615" y="711489"/>
                  <a:pt x="3297615" y="711489"/>
                </a:cubicBezTo>
                <a:lnTo>
                  <a:pt x="335585" y="656781"/>
                </a:lnTo>
                <a:cubicBezTo>
                  <a:pt x="-191953" y="560391"/>
                  <a:pt x="43811" y="264709"/>
                  <a:pt x="108939" y="164412"/>
                </a:cubicBezTo>
                <a:close/>
              </a:path>
            </a:pathLst>
          </a:cu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38" name="Freeform: Shape 37">
            <a:extLst>
              <a:ext uri="{FF2B5EF4-FFF2-40B4-BE49-F238E27FC236}">
                <a16:creationId xmlns:a16="http://schemas.microsoft.com/office/drawing/2014/main" id="{8210F858-6166-45E5-BE9C-B277ACA3CB71}"/>
              </a:ext>
            </a:extLst>
          </p:cNvPr>
          <p:cNvSpPr/>
          <p:nvPr/>
        </p:nvSpPr>
        <p:spPr>
          <a:xfrm>
            <a:off x="1398263" y="6071300"/>
            <a:ext cx="4188273" cy="725653"/>
          </a:xfrm>
          <a:custGeom>
            <a:avLst/>
            <a:gdLst>
              <a:gd name="connsiteX0" fmla="*/ 108939 w 4106523"/>
              <a:gd name="connsiteY0" fmla="*/ 164412 h 711489"/>
              <a:gd name="connsiteX1" fmla="*/ 726354 w 4106523"/>
              <a:gd name="connsiteY1" fmla="*/ 54996 h 711489"/>
              <a:gd name="connsiteX2" fmla="*/ 3461739 w 4106523"/>
              <a:gd name="connsiteY2" fmla="*/ 39366 h 711489"/>
              <a:gd name="connsiteX3" fmla="*/ 4102600 w 4106523"/>
              <a:gd name="connsiteY3" fmla="*/ 578627 h 711489"/>
              <a:gd name="connsiteX4" fmla="*/ 3297615 w 4106523"/>
              <a:gd name="connsiteY4" fmla="*/ 711489 h 711489"/>
              <a:gd name="connsiteX5" fmla="*/ 335585 w 4106523"/>
              <a:gd name="connsiteY5" fmla="*/ 656781 h 711489"/>
              <a:gd name="connsiteX6" fmla="*/ 108939 w 4106523"/>
              <a:gd name="connsiteY6" fmla="*/ 164412 h 71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6523" h="711489">
                <a:moveTo>
                  <a:pt x="108939" y="164412"/>
                </a:moveTo>
                <a:cubicBezTo>
                  <a:pt x="174067" y="64115"/>
                  <a:pt x="167554" y="75837"/>
                  <a:pt x="726354" y="54996"/>
                </a:cubicBezTo>
                <a:cubicBezTo>
                  <a:pt x="1285154" y="34155"/>
                  <a:pt x="2899031" y="-47906"/>
                  <a:pt x="3461739" y="39366"/>
                </a:cubicBezTo>
                <a:cubicBezTo>
                  <a:pt x="4024447" y="126638"/>
                  <a:pt x="4129954" y="466607"/>
                  <a:pt x="4102600" y="578627"/>
                </a:cubicBezTo>
                <a:cubicBezTo>
                  <a:pt x="4075246" y="690648"/>
                  <a:pt x="3297615" y="711489"/>
                  <a:pt x="3297615" y="711489"/>
                </a:cubicBezTo>
                <a:lnTo>
                  <a:pt x="335585" y="656781"/>
                </a:lnTo>
                <a:cubicBezTo>
                  <a:pt x="-191953" y="560391"/>
                  <a:pt x="43811" y="264709"/>
                  <a:pt x="108939" y="164412"/>
                </a:cubicBezTo>
                <a:close/>
              </a:path>
            </a:pathLst>
          </a:cu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12" name="Freeform: Shape 11">
            <a:extLst>
              <a:ext uri="{FF2B5EF4-FFF2-40B4-BE49-F238E27FC236}">
                <a16:creationId xmlns:a16="http://schemas.microsoft.com/office/drawing/2014/main" id="{3B75C3D8-9AC0-41DD-989C-B2BA149511FE}"/>
              </a:ext>
            </a:extLst>
          </p:cNvPr>
          <p:cNvSpPr/>
          <p:nvPr/>
        </p:nvSpPr>
        <p:spPr bwMode="auto">
          <a:xfrm>
            <a:off x="9612418" y="2425902"/>
            <a:ext cx="2038167" cy="728602"/>
          </a:xfrm>
          <a:custGeom>
            <a:avLst/>
            <a:gdLst>
              <a:gd name="connsiteX0" fmla="*/ 175394 w 2038167"/>
              <a:gd name="connsiteY0" fmla="*/ 149347 h 728602"/>
              <a:gd name="connsiteX1" fmla="*/ 837868 w 2038167"/>
              <a:gd name="connsiteY1" fmla="*/ 57 h 728602"/>
              <a:gd name="connsiteX2" fmla="*/ 1770929 w 2038167"/>
              <a:gd name="connsiteY2" fmla="*/ 140016 h 728602"/>
              <a:gd name="connsiteX3" fmla="*/ 1994864 w 2038167"/>
              <a:gd name="connsiteY3" fmla="*/ 671861 h 728602"/>
              <a:gd name="connsiteX4" fmla="*/ 1043141 w 2038167"/>
              <a:gd name="connsiteY4" fmla="*/ 709184 h 728602"/>
              <a:gd name="connsiteX5" fmla="*/ 63427 w 2038167"/>
              <a:gd name="connsiteY5" fmla="*/ 634539 h 728602"/>
              <a:gd name="connsiteX6" fmla="*/ 175394 w 2038167"/>
              <a:gd name="connsiteY6" fmla="*/ 149347 h 72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8167" h="728602">
                <a:moveTo>
                  <a:pt x="175394" y="149347"/>
                </a:moveTo>
                <a:cubicBezTo>
                  <a:pt x="304468" y="43600"/>
                  <a:pt x="571946" y="1612"/>
                  <a:pt x="837868" y="57"/>
                </a:cubicBezTo>
                <a:cubicBezTo>
                  <a:pt x="1103790" y="-1498"/>
                  <a:pt x="1578096" y="28049"/>
                  <a:pt x="1770929" y="140016"/>
                </a:cubicBezTo>
                <a:cubicBezTo>
                  <a:pt x="1963762" y="251983"/>
                  <a:pt x="2116162" y="577000"/>
                  <a:pt x="1994864" y="671861"/>
                </a:cubicBezTo>
                <a:cubicBezTo>
                  <a:pt x="1873566" y="766722"/>
                  <a:pt x="1365047" y="715404"/>
                  <a:pt x="1043141" y="709184"/>
                </a:cubicBezTo>
                <a:cubicBezTo>
                  <a:pt x="721235" y="702964"/>
                  <a:pt x="206496" y="732510"/>
                  <a:pt x="63427" y="634539"/>
                </a:cubicBezTo>
                <a:cubicBezTo>
                  <a:pt x="-79642" y="536568"/>
                  <a:pt x="46320" y="255094"/>
                  <a:pt x="175394" y="149347"/>
                </a:cubicBezTo>
                <a:close/>
              </a:path>
            </a:pathLst>
          </a:cu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a:extLst>
              <a:ext uri="{FF2B5EF4-FFF2-40B4-BE49-F238E27FC236}">
                <a16:creationId xmlns:a16="http://schemas.microsoft.com/office/drawing/2014/main" id="{E0B3448A-EDE9-4F6F-B292-117153581DE2}"/>
              </a:ext>
            </a:extLst>
          </p:cNvPr>
          <p:cNvSpPr txBox="1"/>
          <p:nvPr/>
        </p:nvSpPr>
        <p:spPr>
          <a:xfrm>
            <a:off x="10227904" y="1250113"/>
            <a:ext cx="2118144" cy="627864"/>
          </a:xfrm>
          <a:prstGeom prst="rect">
            <a:avLst/>
          </a:prstGeom>
          <a:noFill/>
        </p:spPr>
        <p:txBody>
          <a:bodyPr wrap="none" lIns="182880" tIns="146304" rIns="182880" bIns="146304" rtlCol="0">
            <a:spAutoFit/>
          </a:bodyPr>
          <a:lstStyle/>
          <a:p>
            <a:pPr>
              <a:lnSpc>
                <a:spcPct val="90000"/>
              </a:lnSpc>
              <a:spcAft>
                <a:spcPts val="600"/>
              </a:spcAft>
            </a:pPr>
            <a:r>
              <a:rPr lang="en-US" sz="2400" b="1" i="1" dirty="0">
                <a:solidFill>
                  <a:srgbClr val="FF0000"/>
                </a:solidFill>
              </a:rPr>
              <a:t>Unavailable</a:t>
            </a:r>
          </a:p>
        </p:txBody>
      </p:sp>
      <p:cxnSp>
        <p:nvCxnSpPr>
          <p:cNvPr id="15" name="Connector: Curved 14">
            <a:extLst>
              <a:ext uri="{FF2B5EF4-FFF2-40B4-BE49-F238E27FC236}">
                <a16:creationId xmlns:a16="http://schemas.microsoft.com/office/drawing/2014/main" id="{B9E38CA3-E07C-4D2C-A4A8-ED9A5E60F211}"/>
              </a:ext>
            </a:extLst>
          </p:cNvPr>
          <p:cNvCxnSpPr>
            <a:cxnSpLocks/>
          </p:cNvCxnSpPr>
          <p:nvPr/>
        </p:nvCxnSpPr>
        <p:spPr>
          <a:xfrm rot="5400000">
            <a:off x="10873883" y="1797328"/>
            <a:ext cx="613613" cy="527746"/>
          </a:xfrm>
          <a:prstGeom prst="curvedConnector3">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886073"/>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912F8-2756-48C4-BA2B-A901F17BE617}"/>
              </a:ext>
            </a:extLst>
          </p:cNvPr>
          <p:cNvSpPr>
            <a:spLocks noGrp="1"/>
          </p:cNvSpPr>
          <p:nvPr>
            <p:ph type="title"/>
          </p:nvPr>
        </p:nvSpPr>
        <p:spPr/>
        <p:txBody>
          <a:bodyPr/>
          <a:lstStyle/>
          <a:p>
            <a:r>
              <a:rPr lang="en-US" dirty="0"/>
              <a:t>Query Coverage</a:t>
            </a:r>
          </a:p>
        </p:txBody>
      </p:sp>
      <p:sp>
        <p:nvSpPr>
          <p:cNvPr id="3" name="Content Placeholder 2">
            <a:extLst>
              <a:ext uri="{FF2B5EF4-FFF2-40B4-BE49-F238E27FC236}">
                <a16:creationId xmlns:a16="http://schemas.microsoft.com/office/drawing/2014/main" id="{D4E74929-7DC6-413F-89C5-87742B5D5503}"/>
              </a:ext>
            </a:extLst>
          </p:cNvPr>
          <p:cNvSpPr>
            <a:spLocks noGrp="1"/>
          </p:cNvSpPr>
          <p:nvPr>
            <p:ph type="body" sz="quarter" idx="11"/>
          </p:nvPr>
        </p:nvSpPr>
        <p:spPr/>
        <p:txBody>
          <a:bodyPr/>
          <a:lstStyle/>
          <a:p>
            <a:r>
              <a:rPr lang="en-US" dirty="0"/>
              <a:t>Queries having a plan with &gt;10% execution cost reduction</a:t>
            </a:r>
          </a:p>
          <a:p>
            <a:endParaRPr lang="en-US" dirty="0"/>
          </a:p>
        </p:txBody>
      </p:sp>
      <p:graphicFrame>
        <p:nvGraphicFramePr>
          <p:cNvPr id="5" name="Chart 4">
            <a:extLst>
              <a:ext uri="{FF2B5EF4-FFF2-40B4-BE49-F238E27FC236}">
                <a16:creationId xmlns:a16="http://schemas.microsoft.com/office/drawing/2014/main" id="{A84D059D-79F0-4E39-A8A0-600D6BF0EF0F}"/>
              </a:ext>
            </a:extLst>
          </p:cNvPr>
          <p:cNvGraphicFramePr>
            <a:graphicFrameLocks/>
          </p:cNvGraphicFramePr>
          <p:nvPr>
            <p:extLst>
              <p:ext uri="{D42A27DB-BD31-4B8C-83A1-F6EECF244321}">
                <p14:modId xmlns:p14="http://schemas.microsoft.com/office/powerpoint/2010/main" val="456481016"/>
              </p:ext>
            </p:extLst>
          </p:nvPr>
        </p:nvGraphicFramePr>
        <p:xfrm>
          <a:off x="731520" y="2286000"/>
          <a:ext cx="109728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3913481"/>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7E0F26-D2C3-4886-B0A4-F35C9584B015}"/>
              </a:ext>
            </a:extLst>
          </p:cNvPr>
          <p:cNvSpPr>
            <a:spLocks noGrp="1"/>
          </p:cNvSpPr>
          <p:nvPr>
            <p:ph type="body" sz="quarter" idx="10"/>
          </p:nvPr>
        </p:nvSpPr>
        <p:spPr>
          <a:xfrm>
            <a:off x="274638" y="1212850"/>
            <a:ext cx="11887200" cy="4801314"/>
          </a:xfrm>
        </p:spPr>
        <p:txBody>
          <a:bodyPr/>
          <a:lstStyle/>
          <a:p>
            <a:r>
              <a:rPr lang="en-US" dirty="0"/>
              <a:t>From previously-executed plans of the same query</a:t>
            </a:r>
          </a:p>
          <a:p>
            <a:r>
              <a:rPr lang="en-US" dirty="0"/>
              <a:t>Physical operators become AND nodes</a:t>
            </a:r>
          </a:p>
          <a:p>
            <a:r>
              <a:rPr lang="en-US" dirty="0"/>
              <a:t>Construct logical expressions of </a:t>
            </a:r>
            <a:r>
              <a:rPr lang="en-US" dirty="0" err="1"/>
              <a:t>subplans</a:t>
            </a:r>
            <a:endParaRPr lang="en-US" dirty="0"/>
          </a:p>
          <a:p>
            <a:r>
              <a:rPr lang="en-US" dirty="0"/>
              <a:t>Logical expressions become OR nodes</a:t>
            </a:r>
          </a:p>
          <a:p>
            <a:r>
              <a:rPr lang="en-US" dirty="0"/>
              <a:t>Align logical expressions across plans</a:t>
            </a:r>
          </a:p>
          <a:p>
            <a:r>
              <a:rPr lang="en-US" dirty="0"/>
              <a:t>Details in the paper</a:t>
            </a:r>
          </a:p>
          <a:p>
            <a:endParaRPr lang="en-US" dirty="0"/>
          </a:p>
        </p:txBody>
      </p:sp>
      <p:sp>
        <p:nvSpPr>
          <p:cNvPr id="3" name="Title 2">
            <a:extLst>
              <a:ext uri="{FF2B5EF4-FFF2-40B4-BE49-F238E27FC236}">
                <a16:creationId xmlns:a16="http://schemas.microsoft.com/office/drawing/2014/main" id="{466D7FF4-32CE-4283-9B31-9681440D0E71}"/>
              </a:ext>
            </a:extLst>
          </p:cNvPr>
          <p:cNvSpPr>
            <a:spLocks noGrp="1"/>
          </p:cNvSpPr>
          <p:nvPr>
            <p:ph type="title"/>
          </p:nvPr>
        </p:nvSpPr>
        <p:spPr/>
        <p:txBody>
          <a:bodyPr/>
          <a:lstStyle/>
          <a:p>
            <a:r>
              <a:rPr lang="en-US" dirty="0"/>
              <a:t>Construct AND-OR graph</a:t>
            </a:r>
          </a:p>
        </p:txBody>
      </p:sp>
    </p:spTree>
    <p:extLst>
      <p:ext uri="{BB962C8B-B14F-4D97-AF65-F5344CB8AC3E}">
        <p14:creationId xmlns:p14="http://schemas.microsoft.com/office/powerpoint/2010/main" val="292568404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D999FC-3D4D-4BD3-BCEB-9798FB7FEF7D}"/>
              </a:ext>
            </a:extLst>
          </p:cNvPr>
          <p:cNvSpPr>
            <a:spLocks noGrp="1"/>
          </p:cNvSpPr>
          <p:nvPr>
            <p:ph type="title"/>
          </p:nvPr>
        </p:nvSpPr>
        <p:spPr/>
        <p:txBody>
          <a:bodyPr/>
          <a:lstStyle/>
          <a:p>
            <a:r>
              <a:rPr lang="en-US" dirty="0"/>
              <a:t>Optimizer chooses a cheaper plan P2 …</a:t>
            </a:r>
          </a:p>
        </p:txBody>
      </p:sp>
      <p:grpSp>
        <p:nvGrpSpPr>
          <p:cNvPr id="31" name="Group 30">
            <a:extLst>
              <a:ext uri="{FF2B5EF4-FFF2-40B4-BE49-F238E27FC236}">
                <a16:creationId xmlns:a16="http://schemas.microsoft.com/office/drawing/2014/main" id="{94B4BFB4-80FB-4B66-B23D-52DCA0F56B6D}"/>
              </a:ext>
            </a:extLst>
          </p:cNvPr>
          <p:cNvGrpSpPr/>
          <p:nvPr/>
        </p:nvGrpSpPr>
        <p:grpSpPr>
          <a:xfrm>
            <a:off x="1599509" y="2286000"/>
            <a:ext cx="9583394" cy="4715618"/>
            <a:chOff x="1968842" y="2286000"/>
            <a:chExt cx="9583394" cy="4715618"/>
          </a:xfrm>
        </p:grpSpPr>
        <p:grpSp>
          <p:nvGrpSpPr>
            <p:cNvPr id="20" name="Group 19">
              <a:extLst>
                <a:ext uri="{FF2B5EF4-FFF2-40B4-BE49-F238E27FC236}">
                  <a16:creationId xmlns:a16="http://schemas.microsoft.com/office/drawing/2014/main" id="{C66A4CFD-9E96-4091-925F-39EE8F72BE0A}"/>
                </a:ext>
              </a:extLst>
            </p:cNvPr>
            <p:cNvGrpSpPr/>
            <p:nvPr/>
          </p:nvGrpSpPr>
          <p:grpSpPr>
            <a:xfrm>
              <a:off x="1968842" y="2286000"/>
              <a:ext cx="9583394" cy="4715618"/>
              <a:chOff x="1968842" y="1951514"/>
              <a:chExt cx="9583394" cy="4715618"/>
            </a:xfrm>
          </p:grpSpPr>
          <p:cxnSp>
            <p:nvCxnSpPr>
              <p:cNvPr id="9" name="Straight Arrow Connector 8">
                <a:extLst>
                  <a:ext uri="{FF2B5EF4-FFF2-40B4-BE49-F238E27FC236}">
                    <a16:creationId xmlns:a16="http://schemas.microsoft.com/office/drawing/2014/main" id="{137894A4-4A1B-4E3A-9FDB-2563FE21DC3C}"/>
                  </a:ext>
                </a:extLst>
              </p:cNvPr>
              <p:cNvCxnSpPr>
                <a:cxnSpLocks/>
              </p:cNvCxnSpPr>
              <p:nvPr/>
            </p:nvCxnSpPr>
            <p:spPr>
              <a:xfrm>
                <a:off x="1968842" y="5824152"/>
                <a:ext cx="9583394" cy="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44FABC7-47B6-4552-B83A-76F32F6AD7A0}"/>
                  </a:ext>
                </a:extLst>
              </p:cNvPr>
              <p:cNvCxnSpPr>
                <a:cxnSpLocks/>
              </p:cNvCxnSpPr>
              <p:nvPr/>
            </p:nvCxnSpPr>
            <p:spPr>
              <a:xfrm flipV="1">
                <a:off x="1985318" y="2026508"/>
                <a:ext cx="0" cy="3822358"/>
              </a:xfrm>
              <a:prstGeom prst="straightConnector1">
                <a:avLst/>
              </a:prstGeom>
              <a:ln w="57150">
                <a:headEnd type="none"/>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BE9C6ED-3C1D-484B-8557-188B95D9C24C}"/>
                  </a:ext>
                </a:extLst>
              </p:cNvPr>
              <p:cNvSpPr txBox="1"/>
              <p:nvPr/>
            </p:nvSpPr>
            <p:spPr>
              <a:xfrm>
                <a:off x="6244852" y="5928468"/>
                <a:ext cx="1252587" cy="738664"/>
              </a:xfrm>
              <a:prstGeom prst="rect">
                <a:avLst/>
              </a:prstGeom>
              <a:noFill/>
            </p:spPr>
            <p:txBody>
              <a:bodyPr wrap="none" lIns="182880" tIns="146304" rIns="182880" bIns="146304" rtlCol="0">
                <a:spAutoFit/>
              </a:bodyPr>
              <a:lstStyle/>
              <a:p>
                <a:pPr>
                  <a:lnSpc>
                    <a:spcPct val="90000"/>
                  </a:lnSpc>
                  <a:spcAft>
                    <a:spcPts val="600"/>
                  </a:spcAft>
                </a:pPr>
                <a:r>
                  <a:rPr lang="en-US" sz="3200" dirty="0">
                    <a:gradFill>
                      <a:gsLst>
                        <a:gs pos="2917">
                          <a:schemeClr val="tx1"/>
                        </a:gs>
                        <a:gs pos="30000">
                          <a:schemeClr val="tx1"/>
                        </a:gs>
                      </a:gsLst>
                      <a:lin ang="5400000" scaled="0"/>
                    </a:gradFill>
                  </a:rPr>
                  <a:t>Time</a:t>
                </a:r>
              </a:p>
            </p:txBody>
          </p:sp>
          <p:sp>
            <p:nvSpPr>
              <p:cNvPr id="23" name="Freeform: Shape 22">
                <a:extLst>
                  <a:ext uri="{FF2B5EF4-FFF2-40B4-BE49-F238E27FC236}">
                    <a16:creationId xmlns:a16="http://schemas.microsoft.com/office/drawing/2014/main" id="{1242B076-A6C0-49DA-982E-EC73BC86FA0A}"/>
                  </a:ext>
                </a:extLst>
              </p:cNvPr>
              <p:cNvSpPr/>
              <p:nvPr/>
            </p:nvSpPr>
            <p:spPr bwMode="auto">
              <a:xfrm>
                <a:off x="2018268" y="3418565"/>
                <a:ext cx="4366054" cy="601505"/>
              </a:xfrm>
              <a:custGeom>
                <a:avLst/>
                <a:gdLst>
                  <a:gd name="connsiteX0" fmla="*/ 0 w 4366054"/>
                  <a:gd name="connsiteY0" fmla="*/ 486170 h 601505"/>
                  <a:gd name="connsiteX1" fmla="*/ 140044 w 4366054"/>
                  <a:gd name="connsiteY1" fmla="*/ 230797 h 601505"/>
                  <a:gd name="connsiteX2" fmla="*/ 370703 w 4366054"/>
                  <a:gd name="connsiteY2" fmla="*/ 469694 h 601505"/>
                  <a:gd name="connsiteX3" fmla="*/ 477795 w 4366054"/>
                  <a:gd name="connsiteY3" fmla="*/ 321413 h 601505"/>
                  <a:gd name="connsiteX4" fmla="*/ 700216 w 4366054"/>
                  <a:gd name="connsiteY4" fmla="*/ 138 h 601505"/>
                  <a:gd name="connsiteX5" fmla="*/ 832022 w 4366054"/>
                  <a:gd name="connsiteY5" fmla="*/ 362603 h 601505"/>
                  <a:gd name="connsiteX6" fmla="*/ 930876 w 4366054"/>
                  <a:gd name="connsiteY6" fmla="*/ 576786 h 601505"/>
                  <a:gd name="connsiteX7" fmla="*/ 1087395 w 4366054"/>
                  <a:gd name="connsiteY7" fmla="*/ 379078 h 601505"/>
                  <a:gd name="connsiteX8" fmla="*/ 1235676 w 4366054"/>
                  <a:gd name="connsiteY8" fmla="*/ 123705 h 601505"/>
                  <a:gd name="connsiteX9" fmla="*/ 1392195 w 4366054"/>
                  <a:gd name="connsiteY9" fmla="*/ 428505 h 601505"/>
                  <a:gd name="connsiteX10" fmla="*/ 1491049 w 4366054"/>
                  <a:gd name="connsiteY10" fmla="*/ 321413 h 601505"/>
                  <a:gd name="connsiteX11" fmla="*/ 1713471 w 4366054"/>
                  <a:gd name="connsiteY11" fmla="*/ 601500 h 601505"/>
                  <a:gd name="connsiteX12" fmla="*/ 1746422 w 4366054"/>
                  <a:gd name="connsiteY12" fmla="*/ 313176 h 601505"/>
                  <a:gd name="connsiteX13" fmla="*/ 1869989 w 4366054"/>
                  <a:gd name="connsiteY13" fmla="*/ 337889 h 601505"/>
                  <a:gd name="connsiteX14" fmla="*/ 1960606 w 4366054"/>
                  <a:gd name="connsiteY14" fmla="*/ 247273 h 601505"/>
                  <a:gd name="connsiteX15" fmla="*/ 2059460 w 4366054"/>
                  <a:gd name="connsiteY15" fmla="*/ 428505 h 601505"/>
                  <a:gd name="connsiteX16" fmla="*/ 2199503 w 4366054"/>
                  <a:gd name="connsiteY16" fmla="*/ 255511 h 601505"/>
                  <a:gd name="connsiteX17" fmla="*/ 2314833 w 4366054"/>
                  <a:gd name="connsiteY17" fmla="*/ 379078 h 601505"/>
                  <a:gd name="connsiteX18" fmla="*/ 2364260 w 4366054"/>
                  <a:gd name="connsiteY18" fmla="*/ 74278 h 601505"/>
                  <a:gd name="connsiteX19" fmla="*/ 2438400 w 4366054"/>
                  <a:gd name="connsiteY19" fmla="*/ 321413 h 601505"/>
                  <a:gd name="connsiteX20" fmla="*/ 2578444 w 4366054"/>
                  <a:gd name="connsiteY20" fmla="*/ 494408 h 601505"/>
                  <a:gd name="connsiteX21" fmla="*/ 2578444 w 4366054"/>
                  <a:gd name="connsiteY21" fmla="*/ 313176 h 601505"/>
                  <a:gd name="connsiteX22" fmla="*/ 2660822 w 4366054"/>
                  <a:gd name="connsiteY22" fmla="*/ 247273 h 601505"/>
                  <a:gd name="connsiteX23" fmla="*/ 2784389 w 4366054"/>
                  <a:gd name="connsiteY23" fmla="*/ 461457 h 601505"/>
                  <a:gd name="connsiteX24" fmla="*/ 2891481 w 4366054"/>
                  <a:gd name="connsiteY24" fmla="*/ 140181 h 601505"/>
                  <a:gd name="connsiteX25" fmla="*/ 2924433 w 4366054"/>
                  <a:gd name="connsiteY25" fmla="*/ 304938 h 601505"/>
                  <a:gd name="connsiteX26" fmla="*/ 3097427 w 4366054"/>
                  <a:gd name="connsiteY26" fmla="*/ 230797 h 601505"/>
                  <a:gd name="connsiteX27" fmla="*/ 3204519 w 4366054"/>
                  <a:gd name="connsiteY27" fmla="*/ 543835 h 601505"/>
                  <a:gd name="connsiteX28" fmla="*/ 3278660 w 4366054"/>
                  <a:gd name="connsiteY28" fmla="*/ 313176 h 601505"/>
                  <a:gd name="connsiteX29" fmla="*/ 3311611 w 4366054"/>
                  <a:gd name="connsiteY29" fmla="*/ 131943 h 601505"/>
                  <a:gd name="connsiteX30" fmla="*/ 3459892 w 4366054"/>
                  <a:gd name="connsiteY30" fmla="*/ 304938 h 601505"/>
                  <a:gd name="connsiteX31" fmla="*/ 3501081 w 4366054"/>
                  <a:gd name="connsiteY31" fmla="*/ 502646 h 601505"/>
                  <a:gd name="connsiteX32" fmla="*/ 3682314 w 4366054"/>
                  <a:gd name="connsiteY32" fmla="*/ 255511 h 601505"/>
                  <a:gd name="connsiteX33" fmla="*/ 3739979 w 4366054"/>
                  <a:gd name="connsiteY33" fmla="*/ 346127 h 601505"/>
                  <a:gd name="connsiteX34" fmla="*/ 3797644 w 4366054"/>
                  <a:gd name="connsiteY34" fmla="*/ 90754 h 601505"/>
                  <a:gd name="connsiteX35" fmla="*/ 3855308 w 4366054"/>
                  <a:gd name="connsiteY35" fmla="*/ 321413 h 601505"/>
                  <a:gd name="connsiteX36" fmla="*/ 3954162 w 4366054"/>
                  <a:gd name="connsiteY36" fmla="*/ 444981 h 601505"/>
                  <a:gd name="connsiteX37" fmla="*/ 3954162 w 4366054"/>
                  <a:gd name="connsiteY37" fmla="*/ 296700 h 601505"/>
                  <a:gd name="connsiteX38" fmla="*/ 4061254 w 4366054"/>
                  <a:gd name="connsiteY38" fmla="*/ 247273 h 601505"/>
                  <a:gd name="connsiteX39" fmla="*/ 4085968 w 4366054"/>
                  <a:gd name="connsiteY39" fmla="*/ 379078 h 601505"/>
                  <a:gd name="connsiteX40" fmla="*/ 4217773 w 4366054"/>
                  <a:gd name="connsiteY40" fmla="*/ 115467 h 601505"/>
                  <a:gd name="connsiteX41" fmla="*/ 4258962 w 4366054"/>
                  <a:gd name="connsiteY41" fmla="*/ 329651 h 601505"/>
                  <a:gd name="connsiteX42" fmla="*/ 4258962 w 4366054"/>
                  <a:gd name="connsiteY42" fmla="*/ 329651 h 601505"/>
                  <a:gd name="connsiteX43" fmla="*/ 4366054 w 4366054"/>
                  <a:gd name="connsiteY43" fmla="*/ 387316 h 60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366054" h="601505">
                    <a:moveTo>
                      <a:pt x="0" y="486170"/>
                    </a:moveTo>
                    <a:cubicBezTo>
                      <a:pt x="39130" y="359856"/>
                      <a:pt x="78260" y="233543"/>
                      <a:pt x="140044" y="230797"/>
                    </a:cubicBezTo>
                    <a:cubicBezTo>
                      <a:pt x="201828" y="228051"/>
                      <a:pt x="314411" y="454591"/>
                      <a:pt x="370703" y="469694"/>
                    </a:cubicBezTo>
                    <a:cubicBezTo>
                      <a:pt x="426995" y="484797"/>
                      <a:pt x="422876" y="399672"/>
                      <a:pt x="477795" y="321413"/>
                    </a:cubicBezTo>
                    <a:cubicBezTo>
                      <a:pt x="532714" y="243154"/>
                      <a:pt x="641178" y="-6727"/>
                      <a:pt x="700216" y="138"/>
                    </a:cubicBezTo>
                    <a:cubicBezTo>
                      <a:pt x="759254" y="7003"/>
                      <a:pt x="793579" y="266495"/>
                      <a:pt x="832022" y="362603"/>
                    </a:cubicBezTo>
                    <a:cubicBezTo>
                      <a:pt x="870465" y="458711"/>
                      <a:pt x="888314" y="574040"/>
                      <a:pt x="930876" y="576786"/>
                    </a:cubicBezTo>
                    <a:cubicBezTo>
                      <a:pt x="973438" y="579532"/>
                      <a:pt x="1036595" y="454591"/>
                      <a:pt x="1087395" y="379078"/>
                    </a:cubicBezTo>
                    <a:cubicBezTo>
                      <a:pt x="1138195" y="303565"/>
                      <a:pt x="1184876" y="115467"/>
                      <a:pt x="1235676" y="123705"/>
                    </a:cubicBezTo>
                    <a:cubicBezTo>
                      <a:pt x="1286476" y="131943"/>
                      <a:pt x="1349633" y="395554"/>
                      <a:pt x="1392195" y="428505"/>
                    </a:cubicBezTo>
                    <a:cubicBezTo>
                      <a:pt x="1434757" y="461456"/>
                      <a:pt x="1437503" y="292581"/>
                      <a:pt x="1491049" y="321413"/>
                    </a:cubicBezTo>
                    <a:cubicBezTo>
                      <a:pt x="1544595" y="350245"/>
                      <a:pt x="1670909" y="602873"/>
                      <a:pt x="1713471" y="601500"/>
                    </a:cubicBezTo>
                    <a:cubicBezTo>
                      <a:pt x="1756033" y="600127"/>
                      <a:pt x="1720336" y="357111"/>
                      <a:pt x="1746422" y="313176"/>
                    </a:cubicBezTo>
                    <a:cubicBezTo>
                      <a:pt x="1772508" y="269241"/>
                      <a:pt x="1834292" y="348873"/>
                      <a:pt x="1869989" y="337889"/>
                    </a:cubicBezTo>
                    <a:cubicBezTo>
                      <a:pt x="1905686" y="326905"/>
                      <a:pt x="1929028" y="232170"/>
                      <a:pt x="1960606" y="247273"/>
                    </a:cubicBezTo>
                    <a:cubicBezTo>
                      <a:pt x="1992184" y="262376"/>
                      <a:pt x="2019644" y="427132"/>
                      <a:pt x="2059460" y="428505"/>
                    </a:cubicBezTo>
                    <a:cubicBezTo>
                      <a:pt x="2099276" y="429878"/>
                      <a:pt x="2156941" y="263749"/>
                      <a:pt x="2199503" y="255511"/>
                    </a:cubicBezTo>
                    <a:cubicBezTo>
                      <a:pt x="2242065" y="247273"/>
                      <a:pt x="2287374" y="409283"/>
                      <a:pt x="2314833" y="379078"/>
                    </a:cubicBezTo>
                    <a:cubicBezTo>
                      <a:pt x="2342292" y="348873"/>
                      <a:pt x="2343666" y="83889"/>
                      <a:pt x="2364260" y="74278"/>
                    </a:cubicBezTo>
                    <a:cubicBezTo>
                      <a:pt x="2384854" y="64667"/>
                      <a:pt x="2402703" y="251391"/>
                      <a:pt x="2438400" y="321413"/>
                    </a:cubicBezTo>
                    <a:cubicBezTo>
                      <a:pt x="2474097" y="391435"/>
                      <a:pt x="2555103" y="495781"/>
                      <a:pt x="2578444" y="494408"/>
                    </a:cubicBezTo>
                    <a:cubicBezTo>
                      <a:pt x="2601785" y="493035"/>
                      <a:pt x="2564714" y="354365"/>
                      <a:pt x="2578444" y="313176"/>
                    </a:cubicBezTo>
                    <a:cubicBezTo>
                      <a:pt x="2592174" y="271987"/>
                      <a:pt x="2626498" y="222560"/>
                      <a:pt x="2660822" y="247273"/>
                    </a:cubicBezTo>
                    <a:cubicBezTo>
                      <a:pt x="2695146" y="271986"/>
                      <a:pt x="2745946" y="479306"/>
                      <a:pt x="2784389" y="461457"/>
                    </a:cubicBezTo>
                    <a:cubicBezTo>
                      <a:pt x="2822832" y="443608"/>
                      <a:pt x="2868140" y="166267"/>
                      <a:pt x="2891481" y="140181"/>
                    </a:cubicBezTo>
                    <a:cubicBezTo>
                      <a:pt x="2914822" y="114095"/>
                      <a:pt x="2890109" y="289835"/>
                      <a:pt x="2924433" y="304938"/>
                    </a:cubicBezTo>
                    <a:cubicBezTo>
                      <a:pt x="2958757" y="320041"/>
                      <a:pt x="3050746" y="190981"/>
                      <a:pt x="3097427" y="230797"/>
                    </a:cubicBezTo>
                    <a:cubicBezTo>
                      <a:pt x="3144108" y="270613"/>
                      <a:pt x="3174314" y="530105"/>
                      <a:pt x="3204519" y="543835"/>
                    </a:cubicBezTo>
                    <a:cubicBezTo>
                      <a:pt x="3234724" y="557565"/>
                      <a:pt x="3260811" y="381825"/>
                      <a:pt x="3278660" y="313176"/>
                    </a:cubicBezTo>
                    <a:cubicBezTo>
                      <a:pt x="3296509" y="244527"/>
                      <a:pt x="3281406" y="133316"/>
                      <a:pt x="3311611" y="131943"/>
                    </a:cubicBezTo>
                    <a:cubicBezTo>
                      <a:pt x="3341816" y="130570"/>
                      <a:pt x="3428314" y="243154"/>
                      <a:pt x="3459892" y="304938"/>
                    </a:cubicBezTo>
                    <a:cubicBezTo>
                      <a:pt x="3491470" y="366722"/>
                      <a:pt x="3464011" y="510884"/>
                      <a:pt x="3501081" y="502646"/>
                    </a:cubicBezTo>
                    <a:cubicBezTo>
                      <a:pt x="3538151" y="494408"/>
                      <a:pt x="3642498" y="281597"/>
                      <a:pt x="3682314" y="255511"/>
                    </a:cubicBezTo>
                    <a:cubicBezTo>
                      <a:pt x="3722130" y="229425"/>
                      <a:pt x="3720757" y="373586"/>
                      <a:pt x="3739979" y="346127"/>
                    </a:cubicBezTo>
                    <a:cubicBezTo>
                      <a:pt x="3759201" y="318668"/>
                      <a:pt x="3778423" y="94873"/>
                      <a:pt x="3797644" y="90754"/>
                    </a:cubicBezTo>
                    <a:cubicBezTo>
                      <a:pt x="3816865" y="86635"/>
                      <a:pt x="3829222" y="262375"/>
                      <a:pt x="3855308" y="321413"/>
                    </a:cubicBezTo>
                    <a:cubicBezTo>
                      <a:pt x="3881394" y="380451"/>
                      <a:pt x="3937686" y="449100"/>
                      <a:pt x="3954162" y="444981"/>
                    </a:cubicBezTo>
                    <a:cubicBezTo>
                      <a:pt x="3970638" y="440862"/>
                      <a:pt x="3936313" y="329651"/>
                      <a:pt x="3954162" y="296700"/>
                    </a:cubicBezTo>
                    <a:cubicBezTo>
                      <a:pt x="3972011" y="263749"/>
                      <a:pt x="4039287" y="233543"/>
                      <a:pt x="4061254" y="247273"/>
                    </a:cubicBezTo>
                    <a:cubicBezTo>
                      <a:pt x="4083221" y="261003"/>
                      <a:pt x="4059882" y="401046"/>
                      <a:pt x="4085968" y="379078"/>
                    </a:cubicBezTo>
                    <a:cubicBezTo>
                      <a:pt x="4112054" y="357110"/>
                      <a:pt x="4188941" y="123705"/>
                      <a:pt x="4217773" y="115467"/>
                    </a:cubicBezTo>
                    <a:cubicBezTo>
                      <a:pt x="4246605" y="107229"/>
                      <a:pt x="4258962" y="329651"/>
                      <a:pt x="4258962" y="329651"/>
                    </a:cubicBezTo>
                    <a:lnTo>
                      <a:pt x="4258962" y="329651"/>
                    </a:lnTo>
                    <a:lnTo>
                      <a:pt x="4366054" y="387316"/>
                    </a:lnTo>
                  </a:path>
                </a:pathLst>
              </a:cu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sp>
            <p:nvSpPr>
              <p:cNvPr id="34" name="TextBox 33">
                <a:extLst>
                  <a:ext uri="{FF2B5EF4-FFF2-40B4-BE49-F238E27FC236}">
                    <a16:creationId xmlns:a16="http://schemas.microsoft.com/office/drawing/2014/main" id="{1C64B050-D582-4D95-9DCE-BDAAAACCAE5B}"/>
                  </a:ext>
                </a:extLst>
              </p:cNvPr>
              <p:cNvSpPr txBox="1"/>
              <p:nvPr/>
            </p:nvSpPr>
            <p:spPr>
              <a:xfrm>
                <a:off x="4023366" y="2184711"/>
                <a:ext cx="904763" cy="738664"/>
              </a:xfrm>
              <a:prstGeom prst="rect">
                <a:avLst/>
              </a:prstGeom>
              <a:noFill/>
            </p:spPr>
            <p:txBody>
              <a:bodyPr wrap="square" lIns="182880" tIns="146304" rIns="182880" bIns="146304" rtlCol="0">
                <a:spAutoFit/>
              </a:bodyPr>
              <a:lstStyle/>
              <a:p>
                <a:pPr>
                  <a:lnSpc>
                    <a:spcPct val="90000"/>
                  </a:lnSpc>
                  <a:spcAft>
                    <a:spcPts val="600"/>
                  </a:spcAft>
                </a:pPr>
                <a:r>
                  <a:rPr lang="en-US" sz="3200" dirty="0">
                    <a:gradFill>
                      <a:gsLst>
                        <a:gs pos="2917">
                          <a:schemeClr val="tx1"/>
                        </a:gs>
                        <a:gs pos="30000">
                          <a:schemeClr val="tx1"/>
                        </a:gs>
                      </a:gsLst>
                      <a:lin ang="5400000" scaled="0"/>
                    </a:gradFill>
                  </a:rPr>
                  <a:t>P1</a:t>
                </a:r>
              </a:p>
            </p:txBody>
          </p:sp>
          <p:sp>
            <p:nvSpPr>
              <p:cNvPr id="37" name="Arrow: Down 36">
                <a:extLst>
                  <a:ext uri="{FF2B5EF4-FFF2-40B4-BE49-F238E27FC236}">
                    <a16:creationId xmlns:a16="http://schemas.microsoft.com/office/drawing/2014/main" id="{492FCBB8-FFDE-4EC3-930D-689A1A055BF2}"/>
                  </a:ext>
                </a:extLst>
              </p:cNvPr>
              <p:cNvSpPr/>
              <p:nvPr/>
            </p:nvSpPr>
            <p:spPr bwMode="auto">
              <a:xfrm>
                <a:off x="4158730" y="2812575"/>
                <a:ext cx="481263" cy="462013"/>
              </a:xfrm>
              <a:prstGeom prst="down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2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2" name="Straight Connector 11">
                <a:extLst>
                  <a:ext uri="{FF2B5EF4-FFF2-40B4-BE49-F238E27FC236}">
                    <a16:creationId xmlns:a16="http://schemas.microsoft.com/office/drawing/2014/main" id="{3249111C-5FEE-43CB-AB17-08D41C65282D}"/>
                  </a:ext>
                </a:extLst>
              </p:cNvPr>
              <p:cNvCxnSpPr>
                <a:cxnSpLocks/>
              </p:cNvCxnSpPr>
              <p:nvPr/>
            </p:nvCxnSpPr>
            <p:spPr>
              <a:xfrm>
                <a:off x="6384322" y="1951514"/>
                <a:ext cx="0" cy="3782021"/>
              </a:xfrm>
              <a:prstGeom prst="line">
                <a:avLst/>
              </a:prstGeom>
              <a:ln w="38100" cap="flat" cmpd="sng" algn="ctr">
                <a:solidFill>
                  <a:srgbClr val="FFB9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Arrow: Right 2">
                <a:extLst>
                  <a:ext uri="{FF2B5EF4-FFF2-40B4-BE49-F238E27FC236}">
                    <a16:creationId xmlns:a16="http://schemas.microsoft.com/office/drawing/2014/main" id="{E05A4D13-F450-4B68-B0D4-40BC8C4C4E32}"/>
                  </a:ext>
                </a:extLst>
              </p:cNvPr>
              <p:cNvSpPr/>
              <p:nvPr/>
            </p:nvSpPr>
            <p:spPr bwMode="auto">
              <a:xfrm>
                <a:off x="5746282" y="5205367"/>
                <a:ext cx="471940" cy="484879"/>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2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Freeform: Shape 14">
                <a:extLst>
                  <a:ext uri="{FF2B5EF4-FFF2-40B4-BE49-F238E27FC236}">
                    <a16:creationId xmlns:a16="http://schemas.microsoft.com/office/drawing/2014/main" id="{81076414-8EF6-4176-9EBA-02FD5229A93A}"/>
                  </a:ext>
                </a:extLst>
              </p:cNvPr>
              <p:cNvSpPr/>
              <p:nvPr/>
            </p:nvSpPr>
            <p:spPr bwMode="auto">
              <a:xfrm>
                <a:off x="6483177" y="4794198"/>
                <a:ext cx="1828800" cy="516236"/>
              </a:xfrm>
              <a:custGeom>
                <a:avLst/>
                <a:gdLst>
                  <a:gd name="connsiteX0" fmla="*/ 0 w 2800865"/>
                  <a:gd name="connsiteY0" fmla="*/ 453305 h 516236"/>
                  <a:gd name="connsiteX1" fmla="*/ 148281 w 2800865"/>
                  <a:gd name="connsiteY1" fmla="*/ 222645 h 516236"/>
                  <a:gd name="connsiteX2" fmla="*/ 255373 w 2800865"/>
                  <a:gd name="connsiteY2" fmla="*/ 354451 h 516236"/>
                  <a:gd name="connsiteX3" fmla="*/ 395417 w 2800865"/>
                  <a:gd name="connsiteY3" fmla="*/ 197932 h 516236"/>
                  <a:gd name="connsiteX4" fmla="*/ 510746 w 2800865"/>
                  <a:gd name="connsiteY4" fmla="*/ 362688 h 516236"/>
                  <a:gd name="connsiteX5" fmla="*/ 601363 w 2800865"/>
                  <a:gd name="connsiteY5" fmla="*/ 148505 h 516236"/>
                  <a:gd name="connsiteX6" fmla="*/ 757881 w 2800865"/>
                  <a:gd name="connsiteY6" fmla="*/ 494494 h 516236"/>
                  <a:gd name="connsiteX7" fmla="*/ 864973 w 2800865"/>
                  <a:gd name="connsiteY7" fmla="*/ 387402 h 516236"/>
                  <a:gd name="connsiteX8" fmla="*/ 864973 w 2800865"/>
                  <a:gd name="connsiteY8" fmla="*/ 82602 h 516236"/>
                  <a:gd name="connsiteX9" fmla="*/ 1013254 w 2800865"/>
                  <a:gd name="connsiteY9" fmla="*/ 247359 h 516236"/>
                  <a:gd name="connsiteX10" fmla="*/ 1120346 w 2800865"/>
                  <a:gd name="connsiteY10" fmla="*/ 461543 h 516236"/>
                  <a:gd name="connsiteX11" fmla="*/ 1194487 w 2800865"/>
                  <a:gd name="connsiteY11" fmla="*/ 222645 h 516236"/>
                  <a:gd name="connsiteX12" fmla="*/ 1309817 w 2800865"/>
                  <a:gd name="connsiteY12" fmla="*/ 224 h 516236"/>
                  <a:gd name="connsiteX13" fmla="*/ 1309817 w 2800865"/>
                  <a:gd name="connsiteY13" fmla="*/ 263834 h 516236"/>
                  <a:gd name="connsiteX14" fmla="*/ 1425146 w 2800865"/>
                  <a:gd name="connsiteY14" fmla="*/ 453305 h 516236"/>
                  <a:gd name="connsiteX15" fmla="*/ 1425146 w 2800865"/>
                  <a:gd name="connsiteY15" fmla="*/ 337975 h 516236"/>
                  <a:gd name="connsiteX16" fmla="*/ 1581665 w 2800865"/>
                  <a:gd name="connsiteY16" fmla="*/ 189694 h 516236"/>
                  <a:gd name="connsiteX17" fmla="*/ 1598141 w 2800865"/>
                  <a:gd name="connsiteY17" fmla="*/ 305024 h 516236"/>
                  <a:gd name="connsiteX18" fmla="*/ 1721708 w 2800865"/>
                  <a:gd name="connsiteY18" fmla="*/ 510970 h 516236"/>
                  <a:gd name="connsiteX19" fmla="*/ 1837038 w 2800865"/>
                  <a:gd name="connsiteY19" fmla="*/ 305024 h 516236"/>
                  <a:gd name="connsiteX20" fmla="*/ 1985319 w 2800865"/>
                  <a:gd name="connsiteY20" fmla="*/ 313261 h 516236"/>
                  <a:gd name="connsiteX21" fmla="*/ 2026508 w 2800865"/>
                  <a:gd name="connsiteY21" fmla="*/ 206170 h 516236"/>
                  <a:gd name="connsiteX22" fmla="*/ 2125363 w 2800865"/>
                  <a:gd name="connsiteY22" fmla="*/ 403878 h 516236"/>
                  <a:gd name="connsiteX23" fmla="*/ 2215979 w 2800865"/>
                  <a:gd name="connsiteY23" fmla="*/ 247359 h 516236"/>
                  <a:gd name="connsiteX24" fmla="*/ 2372498 w 2800865"/>
                  <a:gd name="connsiteY24" fmla="*/ 362688 h 516236"/>
                  <a:gd name="connsiteX25" fmla="*/ 2405449 w 2800865"/>
                  <a:gd name="connsiteY25" fmla="*/ 214407 h 516236"/>
                  <a:gd name="connsiteX26" fmla="*/ 2520779 w 2800865"/>
                  <a:gd name="connsiteY26" fmla="*/ 379164 h 516236"/>
                  <a:gd name="connsiteX27" fmla="*/ 2586681 w 2800865"/>
                  <a:gd name="connsiteY27" fmla="*/ 82602 h 516236"/>
                  <a:gd name="connsiteX28" fmla="*/ 2685536 w 2800865"/>
                  <a:gd name="connsiteY28" fmla="*/ 502732 h 516236"/>
                  <a:gd name="connsiteX29" fmla="*/ 2734963 w 2800865"/>
                  <a:gd name="connsiteY29" fmla="*/ 395640 h 516236"/>
                  <a:gd name="connsiteX30" fmla="*/ 2767914 w 2800865"/>
                  <a:gd name="connsiteY30" fmla="*/ 222645 h 516236"/>
                  <a:gd name="connsiteX31" fmla="*/ 2784390 w 2800865"/>
                  <a:gd name="connsiteY31" fmla="*/ 362688 h 516236"/>
                  <a:gd name="connsiteX32" fmla="*/ 2784390 w 2800865"/>
                  <a:gd name="connsiteY32" fmla="*/ 362688 h 516236"/>
                  <a:gd name="connsiteX33" fmla="*/ 2800865 w 2800865"/>
                  <a:gd name="connsiteY33" fmla="*/ 362688 h 51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00865" h="516236">
                    <a:moveTo>
                      <a:pt x="0" y="453305"/>
                    </a:moveTo>
                    <a:cubicBezTo>
                      <a:pt x="52859" y="346213"/>
                      <a:pt x="105719" y="239121"/>
                      <a:pt x="148281" y="222645"/>
                    </a:cubicBezTo>
                    <a:cubicBezTo>
                      <a:pt x="190843" y="206169"/>
                      <a:pt x="214184" y="358570"/>
                      <a:pt x="255373" y="354451"/>
                    </a:cubicBezTo>
                    <a:cubicBezTo>
                      <a:pt x="296562" y="350332"/>
                      <a:pt x="352855" y="196559"/>
                      <a:pt x="395417" y="197932"/>
                    </a:cubicBezTo>
                    <a:cubicBezTo>
                      <a:pt x="437979" y="199305"/>
                      <a:pt x="476422" y="370926"/>
                      <a:pt x="510746" y="362688"/>
                    </a:cubicBezTo>
                    <a:cubicBezTo>
                      <a:pt x="545070" y="354450"/>
                      <a:pt x="560174" y="126537"/>
                      <a:pt x="601363" y="148505"/>
                    </a:cubicBezTo>
                    <a:cubicBezTo>
                      <a:pt x="642552" y="170473"/>
                      <a:pt x="713946" y="454678"/>
                      <a:pt x="757881" y="494494"/>
                    </a:cubicBezTo>
                    <a:cubicBezTo>
                      <a:pt x="801816" y="534310"/>
                      <a:pt x="847124" y="456051"/>
                      <a:pt x="864973" y="387402"/>
                    </a:cubicBezTo>
                    <a:cubicBezTo>
                      <a:pt x="882822" y="318753"/>
                      <a:pt x="840260" y="105942"/>
                      <a:pt x="864973" y="82602"/>
                    </a:cubicBezTo>
                    <a:cubicBezTo>
                      <a:pt x="889686" y="59262"/>
                      <a:pt x="970692" y="184202"/>
                      <a:pt x="1013254" y="247359"/>
                    </a:cubicBezTo>
                    <a:cubicBezTo>
                      <a:pt x="1055816" y="310516"/>
                      <a:pt x="1090141" y="465662"/>
                      <a:pt x="1120346" y="461543"/>
                    </a:cubicBezTo>
                    <a:cubicBezTo>
                      <a:pt x="1150551" y="457424"/>
                      <a:pt x="1162909" y="299531"/>
                      <a:pt x="1194487" y="222645"/>
                    </a:cubicBezTo>
                    <a:cubicBezTo>
                      <a:pt x="1226065" y="145759"/>
                      <a:pt x="1290595" y="-6641"/>
                      <a:pt x="1309817" y="224"/>
                    </a:cubicBezTo>
                    <a:cubicBezTo>
                      <a:pt x="1329039" y="7089"/>
                      <a:pt x="1290596" y="188321"/>
                      <a:pt x="1309817" y="263834"/>
                    </a:cubicBezTo>
                    <a:cubicBezTo>
                      <a:pt x="1329038" y="339347"/>
                      <a:pt x="1405925" y="440948"/>
                      <a:pt x="1425146" y="453305"/>
                    </a:cubicBezTo>
                    <a:cubicBezTo>
                      <a:pt x="1444367" y="465662"/>
                      <a:pt x="1399060" y="381910"/>
                      <a:pt x="1425146" y="337975"/>
                    </a:cubicBezTo>
                    <a:cubicBezTo>
                      <a:pt x="1451233" y="294040"/>
                      <a:pt x="1552833" y="195186"/>
                      <a:pt x="1581665" y="189694"/>
                    </a:cubicBezTo>
                    <a:cubicBezTo>
                      <a:pt x="1610498" y="184202"/>
                      <a:pt x="1574801" y="251478"/>
                      <a:pt x="1598141" y="305024"/>
                    </a:cubicBezTo>
                    <a:cubicBezTo>
                      <a:pt x="1621482" y="358570"/>
                      <a:pt x="1681892" y="510970"/>
                      <a:pt x="1721708" y="510970"/>
                    </a:cubicBezTo>
                    <a:cubicBezTo>
                      <a:pt x="1761524" y="510970"/>
                      <a:pt x="1793103" y="337975"/>
                      <a:pt x="1837038" y="305024"/>
                    </a:cubicBezTo>
                    <a:cubicBezTo>
                      <a:pt x="1880973" y="272073"/>
                      <a:pt x="1953741" y="329737"/>
                      <a:pt x="1985319" y="313261"/>
                    </a:cubicBezTo>
                    <a:cubicBezTo>
                      <a:pt x="2016897" y="296785"/>
                      <a:pt x="2003167" y="191067"/>
                      <a:pt x="2026508" y="206170"/>
                    </a:cubicBezTo>
                    <a:cubicBezTo>
                      <a:pt x="2049849" y="221273"/>
                      <a:pt x="2093785" y="397013"/>
                      <a:pt x="2125363" y="403878"/>
                    </a:cubicBezTo>
                    <a:cubicBezTo>
                      <a:pt x="2156941" y="410743"/>
                      <a:pt x="2174790" y="254224"/>
                      <a:pt x="2215979" y="247359"/>
                    </a:cubicBezTo>
                    <a:cubicBezTo>
                      <a:pt x="2257168" y="240494"/>
                      <a:pt x="2340920" y="368180"/>
                      <a:pt x="2372498" y="362688"/>
                    </a:cubicBezTo>
                    <a:cubicBezTo>
                      <a:pt x="2404076" y="357196"/>
                      <a:pt x="2380736" y="211661"/>
                      <a:pt x="2405449" y="214407"/>
                    </a:cubicBezTo>
                    <a:cubicBezTo>
                      <a:pt x="2430162" y="217153"/>
                      <a:pt x="2490574" y="401131"/>
                      <a:pt x="2520779" y="379164"/>
                    </a:cubicBezTo>
                    <a:cubicBezTo>
                      <a:pt x="2550984" y="357197"/>
                      <a:pt x="2559222" y="62007"/>
                      <a:pt x="2586681" y="82602"/>
                    </a:cubicBezTo>
                    <a:cubicBezTo>
                      <a:pt x="2614140" y="103197"/>
                      <a:pt x="2660822" y="450559"/>
                      <a:pt x="2685536" y="502732"/>
                    </a:cubicBezTo>
                    <a:cubicBezTo>
                      <a:pt x="2710250" y="554905"/>
                      <a:pt x="2721233" y="442321"/>
                      <a:pt x="2734963" y="395640"/>
                    </a:cubicBezTo>
                    <a:cubicBezTo>
                      <a:pt x="2748693" y="348959"/>
                      <a:pt x="2759676" y="228137"/>
                      <a:pt x="2767914" y="222645"/>
                    </a:cubicBezTo>
                    <a:cubicBezTo>
                      <a:pt x="2776152" y="217153"/>
                      <a:pt x="2784390" y="362688"/>
                      <a:pt x="2784390" y="362688"/>
                    </a:cubicBezTo>
                    <a:lnTo>
                      <a:pt x="2784390" y="362688"/>
                    </a:lnTo>
                    <a:lnTo>
                      <a:pt x="2800865" y="362688"/>
                    </a:lnTo>
                  </a:path>
                </a:pathLst>
              </a:custGeom>
              <a:ln w="38100">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sz="3200"/>
              </a:p>
            </p:txBody>
          </p:sp>
        </p:grpSp>
        <p:sp>
          <p:nvSpPr>
            <p:cNvPr id="26" name="Arrow: Down 25">
              <a:extLst>
                <a:ext uri="{FF2B5EF4-FFF2-40B4-BE49-F238E27FC236}">
                  <a16:creationId xmlns:a16="http://schemas.microsoft.com/office/drawing/2014/main" id="{04FA7010-FCE6-4AB8-834C-E5F611E2F105}"/>
                </a:ext>
              </a:extLst>
            </p:cNvPr>
            <p:cNvSpPr/>
            <p:nvPr/>
          </p:nvSpPr>
          <p:spPr bwMode="auto">
            <a:xfrm>
              <a:off x="7276225" y="4636161"/>
              <a:ext cx="527028" cy="388208"/>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200" dirty="0" err="1">
                <a:gradFill>
                  <a:gsLst>
                    <a:gs pos="0">
                      <a:srgbClr val="FFFFFF"/>
                    </a:gs>
                    <a:gs pos="100000">
                      <a:srgbClr val="FFFFFF"/>
                    </a:gs>
                  </a:gsLst>
                  <a:lin ang="5400000" scaled="0"/>
                </a:gradFill>
                <a:ea typeface="Segoe UI" pitchFamily="34" charset="0"/>
                <a:cs typeface="Segoe UI" pitchFamily="34" charset="0"/>
              </a:endParaRPr>
            </a:p>
          </p:txBody>
        </p:sp>
        <p:sp>
          <p:nvSpPr>
            <p:cNvPr id="27" name="TextBox 26">
              <a:extLst>
                <a:ext uri="{FF2B5EF4-FFF2-40B4-BE49-F238E27FC236}">
                  <a16:creationId xmlns:a16="http://schemas.microsoft.com/office/drawing/2014/main" id="{B93BF841-2DF0-4B31-B4B4-D2AAD8F136FE}"/>
                </a:ext>
              </a:extLst>
            </p:cNvPr>
            <p:cNvSpPr txBox="1"/>
            <p:nvPr/>
          </p:nvSpPr>
          <p:spPr>
            <a:xfrm>
              <a:off x="7129051" y="4053803"/>
              <a:ext cx="819776" cy="738664"/>
            </a:xfrm>
            <a:prstGeom prst="rect">
              <a:avLst/>
            </a:prstGeom>
            <a:noFill/>
          </p:spPr>
          <p:txBody>
            <a:bodyPr wrap="none" lIns="182880" tIns="146304" rIns="182880" bIns="146304" rtlCol="0">
              <a:spAutoFit/>
            </a:bodyPr>
            <a:lstStyle/>
            <a:p>
              <a:pPr>
                <a:lnSpc>
                  <a:spcPct val="90000"/>
                </a:lnSpc>
                <a:spcAft>
                  <a:spcPts val="600"/>
                </a:spcAft>
              </a:pPr>
              <a:r>
                <a:rPr lang="en-US" sz="3200" dirty="0">
                  <a:gradFill>
                    <a:gsLst>
                      <a:gs pos="2917">
                        <a:schemeClr val="tx1"/>
                      </a:gs>
                      <a:gs pos="30000">
                        <a:schemeClr val="tx1"/>
                      </a:gs>
                    </a:gsLst>
                    <a:lin ang="5400000" scaled="0"/>
                  </a:gradFill>
                </a:rPr>
                <a:t>P2</a:t>
              </a:r>
            </a:p>
          </p:txBody>
        </p:sp>
      </p:grpSp>
      <p:pic>
        <p:nvPicPr>
          <p:cNvPr id="22" name="Graphic 21" descr="Smiling Face with No Fill">
            <a:extLst>
              <a:ext uri="{FF2B5EF4-FFF2-40B4-BE49-F238E27FC236}">
                <a16:creationId xmlns:a16="http://schemas.microsoft.com/office/drawing/2014/main" id="{F9CADD4F-0704-487F-8291-019B94D3D3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44000" y="2743200"/>
            <a:ext cx="1828800" cy="1828800"/>
          </a:xfrm>
          <a:prstGeom prst="rect">
            <a:avLst/>
          </a:prstGeom>
        </p:spPr>
      </p:pic>
      <p:sp>
        <p:nvSpPr>
          <p:cNvPr id="21" name="TextBox 20">
            <a:extLst>
              <a:ext uri="{FF2B5EF4-FFF2-40B4-BE49-F238E27FC236}">
                <a16:creationId xmlns:a16="http://schemas.microsoft.com/office/drawing/2014/main" id="{1166254C-C7C3-40B0-BC0D-F3EA1AAC3881}"/>
              </a:ext>
            </a:extLst>
          </p:cNvPr>
          <p:cNvSpPr txBox="1"/>
          <p:nvPr/>
        </p:nvSpPr>
        <p:spPr>
          <a:xfrm>
            <a:off x="3107788" y="5413156"/>
            <a:ext cx="2203167" cy="738664"/>
          </a:xfrm>
          <a:prstGeom prst="rect">
            <a:avLst/>
          </a:prstGeom>
          <a:noFill/>
        </p:spPr>
        <p:txBody>
          <a:bodyPr wrap="none" lIns="182880" tIns="146304" rIns="182880" bIns="146304" rtlCol="0">
            <a:spAutoFit/>
          </a:bodyPr>
          <a:lstStyle/>
          <a:p>
            <a:pPr>
              <a:lnSpc>
                <a:spcPct val="90000"/>
              </a:lnSpc>
              <a:spcAft>
                <a:spcPts val="600"/>
              </a:spcAft>
            </a:pPr>
            <a:r>
              <a:rPr lang="en-US" sz="3200" dirty="0">
                <a:gradFill>
                  <a:gsLst>
                    <a:gs pos="2917">
                      <a:schemeClr val="tx1"/>
                    </a:gs>
                    <a:gs pos="30000">
                      <a:schemeClr val="tx1"/>
                    </a:gs>
                  </a:gsLst>
                  <a:lin ang="5400000" scaled="0"/>
                </a:gradFill>
              </a:rPr>
              <a:t>new index</a:t>
            </a:r>
          </a:p>
        </p:txBody>
      </p:sp>
      <p:sp>
        <p:nvSpPr>
          <p:cNvPr id="19" name="TextBox 18">
            <a:extLst>
              <a:ext uri="{FF2B5EF4-FFF2-40B4-BE49-F238E27FC236}">
                <a16:creationId xmlns:a16="http://schemas.microsoft.com/office/drawing/2014/main" id="{0D624CCE-2818-456A-B1FC-A362C3F06164}"/>
              </a:ext>
            </a:extLst>
          </p:cNvPr>
          <p:cNvSpPr txBox="1"/>
          <p:nvPr/>
        </p:nvSpPr>
        <p:spPr>
          <a:xfrm>
            <a:off x="735773" y="2769849"/>
            <a:ext cx="812530" cy="3004647"/>
          </a:xfrm>
          <a:prstGeom prst="rect">
            <a:avLst/>
          </a:prstGeom>
          <a:noFill/>
        </p:spPr>
        <p:txBody>
          <a:bodyPr vert="vert270" wrap="square" lIns="182880" tIns="146304" rIns="182880" bIns="146304" rtlCol="0">
            <a:spAutoFit/>
          </a:bodyPr>
          <a:lstStyle/>
          <a:p>
            <a:pPr>
              <a:lnSpc>
                <a:spcPct val="90000"/>
              </a:lnSpc>
              <a:spcAft>
                <a:spcPts val="600"/>
              </a:spcAft>
            </a:pPr>
            <a:r>
              <a:rPr lang="en-US" sz="2800" dirty="0">
                <a:gradFill>
                  <a:gsLst>
                    <a:gs pos="2917">
                      <a:schemeClr val="tx1"/>
                    </a:gs>
                    <a:gs pos="30000">
                      <a:schemeClr val="tx1"/>
                    </a:gs>
                  </a:gsLst>
                  <a:lin ang="5400000" scaled="0"/>
                </a:gradFill>
              </a:rPr>
              <a:t>Actual CPU </a:t>
            </a:r>
            <a:r>
              <a:rPr lang="en-US" sz="3200" dirty="0">
                <a:gradFill>
                  <a:gsLst>
                    <a:gs pos="2917">
                      <a:schemeClr val="tx1"/>
                    </a:gs>
                    <a:gs pos="30000">
                      <a:schemeClr val="tx1"/>
                    </a:gs>
                  </a:gsLst>
                  <a:lin ang="5400000" scaled="0"/>
                </a:gradFill>
              </a:rPr>
              <a:t>Cost</a:t>
            </a:r>
          </a:p>
        </p:txBody>
      </p:sp>
    </p:spTree>
    <p:extLst>
      <p:ext uri="{BB962C8B-B14F-4D97-AF65-F5344CB8AC3E}">
        <p14:creationId xmlns:p14="http://schemas.microsoft.com/office/powerpoint/2010/main" val="390183297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D999FC-3D4D-4BD3-BCEB-9798FB7FEF7D}"/>
              </a:ext>
            </a:extLst>
          </p:cNvPr>
          <p:cNvSpPr>
            <a:spLocks noGrp="1"/>
          </p:cNvSpPr>
          <p:nvPr>
            <p:ph type="title"/>
          </p:nvPr>
        </p:nvSpPr>
        <p:spPr/>
        <p:txBody>
          <a:bodyPr/>
          <a:lstStyle/>
          <a:p>
            <a:r>
              <a:rPr lang="en-US" dirty="0"/>
              <a:t>At least cheaper in its estimated cost …</a:t>
            </a:r>
          </a:p>
        </p:txBody>
      </p:sp>
      <p:grpSp>
        <p:nvGrpSpPr>
          <p:cNvPr id="27" name="Group 26">
            <a:extLst>
              <a:ext uri="{FF2B5EF4-FFF2-40B4-BE49-F238E27FC236}">
                <a16:creationId xmlns:a16="http://schemas.microsoft.com/office/drawing/2014/main" id="{3246C1AE-1407-4FA8-9943-557E91E03B60}"/>
              </a:ext>
            </a:extLst>
          </p:cNvPr>
          <p:cNvGrpSpPr/>
          <p:nvPr/>
        </p:nvGrpSpPr>
        <p:grpSpPr>
          <a:xfrm>
            <a:off x="1599509" y="2286000"/>
            <a:ext cx="9583394" cy="4715618"/>
            <a:chOff x="1968842" y="2286000"/>
            <a:chExt cx="9583394" cy="4715618"/>
          </a:xfrm>
        </p:grpSpPr>
        <p:grpSp>
          <p:nvGrpSpPr>
            <p:cNvPr id="8" name="Group 7">
              <a:extLst>
                <a:ext uri="{FF2B5EF4-FFF2-40B4-BE49-F238E27FC236}">
                  <a16:creationId xmlns:a16="http://schemas.microsoft.com/office/drawing/2014/main" id="{AFC4770F-7A64-45C3-ADFD-6627C1CA4074}"/>
                </a:ext>
              </a:extLst>
            </p:cNvPr>
            <p:cNvGrpSpPr/>
            <p:nvPr/>
          </p:nvGrpSpPr>
          <p:grpSpPr>
            <a:xfrm>
              <a:off x="1968842" y="2286000"/>
              <a:ext cx="9583394" cy="4715618"/>
              <a:chOff x="1968842" y="1951514"/>
              <a:chExt cx="9583394" cy="4715618"/>
            </a:xfrm>
          </p:grpSpPr>
          <p:cxnSp>
            <p:nvCxnSpPr>
              <p:cNvPr id="9" name="Straight Arrow Connector 8">
                <a:extLst>
                  <a:ext uri="{FF2B5EF4-FFF2-40B4-BE49-F238E27FC236}">
                    <a16:creationId xmlns:a16="http://schemas.microsoft.com/office/drawing/2014/main" id="{137894A4-4A1B-4E3A-9FDB-2563FE21DC3C}"/>
                  </a:ext>
                </a:extLst>
              </p:cNvPr>
              <p:cNvCxnSpPr>
                <a:cxnSpLocks/>
              </p:cNvCxnSpPr>
              <p:nvPr/>
            </p:nvCxnSpPr>
            <p:spPr>
              <a:xfrm>
                <a:off x="1968842" y="5824152"/>
                <a:ext cx="9583394" cy="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44FABC7-47B6-4552-B83A-76F32F6AD7A0}"/>
                  </a:ext>
                </a:extLst>
              </p:cNvPr>
              <p:cNvCxnSpPr>
                <a:cxnSpLocks/>
              </p:cNvCxnSpPr>
              <p:nvPr/>
            </p:nvCxnSpPr>
            <p:spPr>
              <a:xfrm flipV="1">
                <a:off x="1985318" y="2026508"/>
                <a:ext cx="0" cy="3822358"/>
              </a:xfrm>
              <a:prstGeom prst="straightConnector1">
                <a:avLst/>
              </a:prstGeom>
              <a:ln w="57150">
                <a:headEnd type="none"/>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BE9C6ED-3C1D-484B-8557-188B95D9C24C}"/>
                  </a:ext>
                </a:extLst>
              </p:cNvPr>
              <p:cNvSpPr txBox="1"/>
              <p:nvPr/>
            </p:nvSpPr>
            <p:spPr>
              <a:xfrm>
                <a:off x="6244852" y="5928468"/>
                <a:ext cx="1252587" cy="738664"/>
              </a:xfrm>
              <a:prstGeom prst="rect">
                <a:avLst/>
              </a:prstGeom>
              <a:noFill/>
            </p:spPr>
            <p:txBody>
              <a:bodyPr wrap="none" lIns="182880" tIns="146304" rIns="182880" bIns="146304" rtlCol="0">
                <a:spAutoFit/>
              </a:bodyPr>
              <a:lstStyle/>
              <a:p>
                <a:pPr>
                  <a:lnSpc>
                    <a:spcPct val="90000"/>
                  </a:lnSpc>
                  <a:spcAft>
                    <a:spcPts val="600"/>
                  </a:spcAft>
                </a:pPr>
                <a:r>
                  <a:rPr lang="en-US" sz="3200" dirty="0">
                    <a:gradFill>
                      <a:gsLst>
                        <a:gs pos="2917">
                          <a:schemeClr val="tx1"/>
                        </a:gs>
                        <a:gs pos="30000">
                          <a:schemeClr val="tx1"/>
                        </a:gs>
                      </a:gsLst>
                      <a:lin ang="5400000" scaled="0"/>
                    </a:gradFill>
                  </a:rPr>
                  <a:t>Time</a:t>
                </a:r>
              </a:p>
            </p:txBody>
          </p:sp>
          <p:sp>
            <p:nvSpPr>
              <p:cNvPr id="23" name="Freeform: Shape 22">
                <a:extLst>
                  <a:ext uri="{FF2B5EF4-FFF2-40B4-BE49-F238E27FC236}">
                    <a16:creationId xmlns:a16="http://schemas.microsoft.com/office/drawing/2014/main" id="{1242B076-A6C0-49DA-982E-EC73BC86FA0A}"/>
                  </a:ext>
                </a:extLst>
              </p:cNvPr>
              <p:cNvSpPr/>
              <p:nvPr/>
            </p:nvSpPr>
            <p:spPr bwMode="auto">
              <a:xfrm>
                <a:off x="2018268" y="3418565"/>
                <a:ext cx="4366054" cy="601505"/>
              </a:xfrm>
              <a:custGeom>
                <a:avLst/>
                <a:gdLst>
                  <a:gd name="connsiteX0" fmla="*/ 0 w 4366054"/>
                  <a:gd name="connsiteY0" fmla="*/ 486170 h 601505"/>
                  <a:gd name="connsiteX1" fmla="*/ 140044 w 4366054"/>
                  <a:gd name="connsiteY1" fmla="*/ 230797 h 601505"/>
                  <a:gd name="connsiteX2" fmla="*/ 370703 w 4366054"/>
                  <a:gd name="connsiteY2" fmla="*/ 469694 h 601505"/>
                  <a:gd name="connsiteX3" fmla="*/ 477795 w 4366054"/>
                  <a:gd name="connsiteY3" fmla="*/ 321413 h 601505"/>
                  <a:gd name="connsiteX4" fmla="*/ 700216 w 4366054"/>
                  <a:gd name="connsiteY4" fmla="*/ 138 h 601505"/>
                  <a:gd name="connsiteX5" fmla="*/ 832022 w 4366054"/>
                  <a:gd name="connsiteY5" fmla="*/ 362603 h 601505"/>
                  <a:gd name="connsiteX6" fmla="*/ 930876 w 4366054"/>
                  <a:gd name="connsiteY6" fmla="*/ 576786 h 601505"/>
                  <a:gd name="connsiteX7" fmla="*/ 1087395 w 4366054"/>
                  <a:gd name="connsiteY7" fmla="*/ 379078 h 601505"/>
                  <a:gd name="connsiteX8" fmla="*/ 1235676 w 4366054"/>
                  <a:gd name="connsiteY8" fmla="*/ 123705 h 601505"/>
                  <a:gd name="connsiteX9" fmla="*/ 1392195 w 4366054"/>
                  <a:gd name="connsiteY9" fmla="*/ 428505 h 601505"/>
                  <a:gd name="connsiteX10" fmla="*/ 1491049 w 4366054"/>
                  <a:gd name="connsiteY10" fmla="*/ 321413 h 601505"/>
                  <a:gd name="connsiteX11" fmla="*/ 1713471 w 4366054"/>
                  <a:gd name="connsiteY11" fmla="*/ 601500 h 601505"/>
                  <a:gd name="connsiteX12" fmla="*/ 1746422 w 4366054"/>
                  <a:gd name="connsiteY12" fmla="*/ 313176 h 601505"/>
                  <a:gd name="connsiteX13" fmla="*/ 1869989 w 4366054"/>
                  <a:gd name="connsiteY13" fmla="*/ 337889 h 601505"/>
                  <a:gd name="connsiteX14" fmla="*/ 1960606 w 4366054"/>
                  <a:gd name="connsiteY14" fmla="*/ 247273 h 601505"/>
                  <a:gd name="connsiteX15" fmla="*/ 2059460 w 4366054"/>
                  <a:gd name="connsiteY15" fmla="*/ 428505 h 601505"/>
                  <a:gd name="connsiteX16" fmla="*/ 2199503 w 4366054"/>
                  <a:gd name="connsiteY16" fmla="*/ 255511 h 601505"/>
                  <a:gd name="connsiteX17" fmla="*/ 2314833 w 4366054"/>
                  <a:gd name="connsiteY17" fmla="*/ 379078 h 601505"/>
                  <a:gd name="connsiteX18" fmla="*/ 2364260 w 4366054"/>
                  <a:gd name="connsiteY18" fmla="*/ 74278 h 601505"/>
                  <a:gd name="connsiteX19" fmla="*/ 2438400 w 4366054"/>
                  <a:gd name="connsiteY19" fmla="*/ 321413 h 601505"/>
                  <a:gd name="connsiteX20" fmla="*/ 2578444 w 4366054"/>
                  <a:gd name="connsiteY20" fmla="*/ 494408 h 601505"/>
                  <a:gd name="connsiteX21" fmla="*/ 2578444 w 4366054"/>
                  <a:gd name="connsiteY21" fmla="*/ 313176 h 601505"/>
                  <a:gd name="connsiteX22" fmla="*/ 2660822 w 4366054"/>
                  <a:gd name="connsiteY22" fmla="*/ 247273 h 601505"/>
                  <a:gd name="connsiteX23" fmla="*/ 2784389 w 4366054"/>
                  <a:gd name="connsiteY23" fmla="*/ 461457 h 601505"/>
                  <a:gd name="connsiteX24" fmla="*/ 2891481 w 4366054"/>
                  <a:gd name="connsiteY24" fmla="*/ 140181 h 601505"/>
                  <a:gd name="connsiteX25" fmla="*/ 2924433 w 4366054"/>
                  <a:gd name="connsiteY25" fmla="*/ 304938 h 601505"/>
                  <a:gd name="connsiteX26" fmla="*/ 3097427 w 4366054"/>
                  <a:gd name="connsiteY26" fmla="*/ 230797 h 601505"/>
                  <a:gd name="connsiteX27" fmla="*/ 3204519 w 4366054"/>
                  <a:gd name="connsiteY27" fmla="*/ 543835 h 601505"/>
                  <a:gd name="connsiteX28" fmla="*/ 3278660 w 4366054"/>
                  <a:gd name="connsiteY28" fmla="*/ 313176 h 601505"/>
                  <a:gd name="connsiteX29" fmla="*/ 3311611 w 4366054"/>
                  <a:gd name="connsiteY29" fmla="*/ 131943 h 601505"/>
                  <a:gd name="connsiteX30" fmla="*/ 3459892 w 4366054"/>
                  <a:gd name="connsiteY30" fmla="*/ 304938 h 601505"/>
                  <a:gd name="connsiteX31" fmla="*/ 3501081 w 4366054"/>
                  <a:gd name="connsiteY31" fmla="*/ 502646 h 601505"/>
                  <a:gd name="connsiteX32" fmla="*/ 3682314 w 4366054"/>
                  <a:gd name="connsiteY32" fmla="*/ 255511 h 601505"/>
                  <a:gd name="connsiteX33" fmla="*/ 3739979 w 4366054"/>
                  <a:gd name="connsiteY33" fmla="*/ 346127 h 601505"/>
                  <a:gd name="connsiteX34" fmla="*/ 3797644 w 4366054"/>
                  <a:gd name="connsiteY34" fmla="*/ 90754 h 601505"/>
                  <a:gd name="connsiteX35" fmla="*/ 3855308 w 4366054"/>
                  <a:gd name="connsiteY35" fmla="*/ 321413 h 601505"/>
                  <a:gd name="connsiteX36" fmla="*/ 3954162 w 4366054"/>
                  <a:gd name="connsiteY36" fmla="*/ 444981 h 601505"/>
                  <a:gd name="connsiteX37" fmla="*/ 3954162 w 4366054"/>
                  <a:gd name="connsiteY37" fmla="*/ 296700 h 601505"/>
                  <a:gd name="connsiteX38" fmla="*/ 4061254 w 4366054"/>
                  <a:gd name="connsiteY38" fmla="*/ 247273 h 601505"/>
                  <a:gd name="connsiteX39" fmla="*/ 4085968 w 4366054"/>
                  <a:gd name="connsiteY39" fmla="*/ 379078 h 601505"/>
                  <a:gd name="connsiteX40" fmla="*/ 4217773 w 4366054"/>
                  <a:gd name="connsiteY40" fmla="*/ 115467 h 601505"/>
                  <a:gd name="connsiteX41" fmla="*/ 4258962 w 4366054"/>
                  <a:gd name="connsiteY41" fmla="*/ 329651 h 601505"/>
                  <a:gd name="connsiteX42" fmla="*/ 4258962 w 4366054"/>
                  <a:gd name="connsiteY42" fmla="*/ 329651 h 601505"/>
                  <a:gd name="connsiteX43" fmla="*/ 4366054 w 4366054"/>
                  <a:gd name="connsiteY43" fmla="*/ 387316 h 60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366054" h="601505">
                    <a:moveTo>
                      <a:pt x="0" y="486170"/>
                    </a:moveTo>
                    <a:cubicBezTo>
                      <a:pt x="39130" y="359856"/>
                      <a:pt x="78260" y="233543"/>
                      <a:pt x="140044" y="230797"/>
                    </a:cubicBezTo>
                    <a:cubicBezTo>
                      <a:pt x="201828" y="228051"/>
                      <a:pt x="314411" y="454591"/>
                      <a:pt x="370703" y="469694"/>
                    </a:cubicBezTo>
                    <a:cubicBezTo>
                      <a:pt x="426995" y="484797"/>
                      <a:pt x="422876" y="399672"/>
                      <a:pt x="477795" y="321413"/>
                    </a:cubicBezTo>
                    <a:cubicBezTo>
                      <a:pt x="532714" y="243154"/>
                      <a:pt x="641178" y="-6727"/>
                      <a:pt x="700216" y="138"/>
                    </a:cubicBezTo>
                    <a:cubicBezTo>
                      <a:pt x="759254" y="7003"/>
                      <a:pt x="793579" y="266495"/>
                      <a:pt x="832022" y="362603"/>
                    </a:cubicBezTo>
                    <a:cubicBezTo>
                      <a:pt x="870465" y="458711"/>
                      <a:pt x="888314" y="574040"/>
                      <a:pt x="930876" y="576786"/>
                    </a:cubicBezTo>
                    <a:cubicBezTo>
                      <a:pt x="973438" y="579532"/>
                      <a:pt x="1036595" y="454591"/>
                      <a:pt x="1087395" y="379078"/>
                    </a:cubicBezTo>
                    <a:cubicBezTo>
                      <a:pt x="1138195" y="303565"/>
                      <a:pt x="1184876" y="115467"/>
                      <a:pt x="1235676" y="123705"/>
                    </a:cubicBezTo>
                    <a:cubicBezTo>
                      <a:pt x="1286476" y="131943"/>
                      <a:pt x="1349633" y="395554"/>
                      <a:pt x="1392195" y="428505"/>
                    </a:cubicBezTo>
                    <a:cubicBezTo>
                      <a:pt x="1434757" y="461456"/>
                      <a:pt x="1437503" y="292581"/>
                      <a:pt x="1491049" y="321413"/>
                    </a:cubicBezTo>
                    <a:cubicBezTo>
                      <a:pt x="1544595" y="350245"/>
                      <a:pt x="1670909" y="602873"/>
                      <a:pt x="1713471" y="601500"/>
                    </a:cubicBezTo>
                    <a:cubicBezTo>
                      <a:pt x="1756033" y="600127"/>
                      <a:pt x="1720336" y="357111"/>
                      <a:pt x="1746422" y="313176"/>
                    </a:cubicBezTo>
                    <a:cubicBezTo>
                      <a:pt x="1772508" y="269241"/>
                      <a:pt x="1834292" y="348873"/>
                      <a:pt x="1869989" y="337889"/>
                    </a:cubicBezTo>
                    <a:cubicBezTo>
                      <a:pt x="1905686" y="326905"/>
                      <a:pt x="1929028" y="232170"/>
                      <a:pt x="1960606" y="247273"/>
                    </a:cubicBezTo>
                    <a:cubicBezTo>
                      <a:pt x="1992184" y="262376"/>
                      <a:pt x="2019644" y="427132"/>
                      <a:pt x="2059460" y="428505"/>
                    </a:cubicBezTo>
                    <a:cubicBezTo>
                      <a:pt x="2099276" y="429878"/>
                      <a:pt x="2156941" y="263749"/>
                      <a:pt x="2199503" y="255511"/>
                    </a:cubicBezTo>
                    <a:cubicBezTo>
                      <a:pt x="2242065" y="247273"/>
                      <a:pt x="2287374" y="409283"/>
                      <a:pt x="2314833" y="379078"/>
                    </a:cubicBezTo>
                    <a:cubicBezTo>
                      <a:pt x="2342292" y="348873"/>
                      <a:pt x="2343666" y="83889"/>
                      <a:pt x="2364260" y="74278"/>
                    </a:cubicBezTo>
                    <a:cubicBezTo>
                      <a:pt x="2384854" y="64667"/>
                      <a:pt x="2402703" y="251391"/>
                      <a:pt x="2438400" y="321413"/>
                    </a:cubicBezTo>
                    <a:cubicBezTo>
                      <a:pt x="2474097" y="391435"/>
                      <a:pt x="2555103" y="495781"/>
                      <a:pt x="2578444" y="494408"/>
                    </a:cubicBezTo>
                    <a:cubicBezTo>
                      <a:pt x="2601785" y="493035"/>
                      <a:pt x="2564714" y="354365"/>
                      <a:pt x="2578444" y="313176"/>
                    </a:cubicBezTo>
                    <a:cubicBezTo>
                      <a:pt x="2592174" y="271987"/>
                      <a:pt x="2626498" y="222560"/>
                      <a:pt x="2660822" y="247273"/>
                    </a:cubicBezTo>
                    <a:cubicBezTo>
                      <a:pt x="2695146" y="271986"/>
                      <a:pt x="2745946" y="479306"/>
                      <a:pt x="2784389" y="461457"/>
                    </a:cubicBezTo>
                    <a:cubicBezTo>
                      <a:pt x="2822832" y="443608"/>
                      <a:pt x="2868140" y="166267"/>
                      <a:pt x="2891481" y="140181"/>
                    </a:cubicBezTo>
                    <a:cubicBezTo>
                      <a:pt x="2914822" y="114095"/>
                      <a:pt x="2890109" y="289835"/>
                      <a:pt x="2924433" y="304938"/>
                    </a:cubicBezTo>
                    <a:cubicBezTo>
                      <a:pt x="2958757" y="320041"/>
                      <a:pt x="3050746" y="190981"/>
                      <a:pt x="3097427" y="230797"/>
                    </a:cubicBezTo>
                    <a:cubicBezTo>
                      <a:pt x="3144108" y="270613"/>
                      <a:pt x="3174314" y="530105"/>
                      <a:pt x="3204519" y="543835"/>
                    </a:cubicBezTo>
                    <a:cubicBezTo>
                      <a:pt x="3234724" y="557565"/>
                      <a:pt x="3260811" y="381825"/>
                      <a:pt x="3278660" y="313176"/>
                    </a:cubicBezTo>
                    <a:cubicBezTo>
                      <a:pt x="3296509" y="244527"/>
                      <a:pt x="3281406" y="133316"/>
                      <a:pt x="3311611" y="131943"/>
                    </a:cubicBezTo>
                    <a:cubicBezTo>
                      <a:pt x="3341816" y="130570"/>
                      <a:pt x="3428314" y="243154"/>
                      <a:pt x="3459892" y="304938"/>
                    </a:cubicBezTo>
                    <a:cubicBezTo>
                      <a:pt x="3491470" y="366722"/>
                      <a:pt x="3464011" y="510884"/>
                      <a:pt x="3501081" y="502646"/>
                    </a:cubicBezTo>
                    <a:cubicBezTo>
                      <a:pt x="3538151" y="494408"/>
                      <a:pt x="3642498" y="281597"/>
                      <a:pt x="3682314" y="255511"/>
                    </a:cubicBezTo>
                    <a:cubicBezTo>
                      <a:pt x="3722130" y="229425"/>
                      <a:pt x="3720757" y="373586"/>
                      <a:pt x="3739979" y="346127"/>
                    </a:cubicBezTo>
                    <a:cubicBezTo>
                      <a:pt x="3759201" y="318668"/>
                      <a:pt x="3778423" y="94873"/>
                      <a:pt x="3797644" y="90754"/>
                    </a:cubicBezTo>
                    <a:cubicBezTo>
                      <a:pt x="3816865" y="86635"/>
                      <a:pt x="3829222" y="262375"/>
                      <a:pt x="3855308" y="321413"/>
                    </a:cubicBezTo>
                    <a:cubicBezTo>
                      <a:pt x="3881394" y="380451"/>
                      <a:pt x="3937686" y="449100"/>
                      <a:pt x="3954162" y="444981"/>
                    </a:cubicBezTo>
                    <a:cubicBezTo>
                      <a:pt x="3970638" y="440862"/>
                      <a:pt x="3936313" y="329651"/>
                      <a:pt x="3954162" y="296700"/>
                    </a:cubicBezTo>
                    <a:cubicBezTo>
                      <a:pt x="3972011" y="263749"/>
                      <a:pt x="4039287" y="233543"/>
                      <a:pt x="4061254" y="247273"/>
                    </a:cubicBezTo>
                    <a:cubicBezTo>
                      <a:pt x="4083221" y="261003"/>
                      <a:pt x="4059882" y="401046"/>
                      <a:pt x="4085968" y="379078"/>
                    </a:cubicBezTo>
                    <a:cubicBezTo>
                      <a:pt x="4112054" y="357110"/>
                      <a:pt x="4188941" y="123705"/>
                      <a:pt x="4217773" y="115467"/>
                    </a:cubicBezTo>
                    <a:cubicBezTo>
                      <a:pt x="4246605" y="107229"/>
                      <a:pt x="4258962" y="329651"/>
                      <a:pt x="4258962" y="329651"/>
                    </a:cubicBezTo>
                    <a:lnTo>
                      <a:pt x="4258962" y="329651"/>
                    </a:lnTo>
                    <a:lnTo>
                      <a:pt x="4366054" y="387316"/>
                    </a:lnTo>
                  </a:path>
                </a:pathLst>
              </a:cu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sp>
            <p:nvSpPr>
              <p:cNvPr id="37" name="Arrow: Down 36">
                <a:extLst>
                  <a:ext uri="{FF2B5EF4-FFF2-40B4-BE49-F238E27FC236}">
                    <a16:creationId xmlns:a16="http://schemas.microsoft.com/office/drawing/2014/main" id="{492FCBB8-FFDE-4EC3-930D-689A1A055BF2}"/>
                  </a:ext>
                </a:extLst>
              </p:cNvPr>
              <p:cNvSpPr/>
              <p:nvPr/>
            </p:nvSpPr>
            <p:spPr bwMode="auto">
              <a:xfrm>
                <a:off x="4158730" y="2812575"/>
                <a:ext cx="481263" cy="462013"/>
              </a:xfrm>
              <a:prstGeom prst="down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2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2" name="Straight Connector 11">
                <a:extLst>
                  <a:ext uri="{FF2B5EF4-FFF2-40B4-BE49-F238E27FC236}">
                    <a16:creationId xmlns:a16="http://schemas.microsoft.com/office/drawing/2014/main" id="{3249111C-5FEE-43CB-AB17-08D41C65282D}"/>
                  </a:ext>
                </a:extLst>
              </p:cNvPr>
              <p:cNvCxnSpPr>
                <a:cxnSpLocks/>
              </p:cNvCxnSpPr>
              <p:nvPr/>
            </p:nvCxnSpPr>
            <p:spPr>
              <a:xfrm>
                <a:off x="6384322" y="1951514"/>
                <a:ext cx="0" cy="3782021"/>
              </a:xfrm>
              <a:prstGeom prst="line">
                <a:avLst/>
              </a:prstGeom>
              <a:ln w="38100" cap="flat" cmpd="sng" algn="ctr">
                <a:solidFill>
                  <a:srgbClr val="FFB9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Arrow: Right 2">
                <a:extLst>
                  <a:ext uri="{FF2B5EF4-FFF2-40B4-BE49-F238E27FC236}">
                    <a16:creationId xmlns:a16="http://schemas.microsoft.com/office/drawing/2014/main" id="{E05A4D13-F450-4B68-B0D4-40BC8C4C4E32}"/>
                  </a:ext>
                </a:extLst>
              </p:cNvPr>
              <p:cNvSpPr/>
              <p:nvPr/>
            </p:nvSpPr>
            <p:spPr bwMode="auto">
              <a:xfrm>
                <a:off x="5746282" y="5205367"/>
                <a:ext cx="471940" cy="484879"/>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2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Freeform: Shape 14">
                <a:extLst>
                  <a:ext uri="{FF2B5EF4-FFF2-40B4-BE49-F238E27FC236}">
                    <a16:creationId xmlns:a16="http://schemas.microsoft.com/office/drawing/2014/main" id="{81076414-8EF6-4176-9EBA-02FD5229A93A}"/>
                  </a:ext>
                </a:extLst>
              </p:cNvPr>
              <p:cNvSpPr/>
              <p:nvPr/>
            </p:nvSpPr>
            <p:spPr bwMode="auto">
              <a:xfrm>
                <a:off x="6483177" y="4794198"/>
                <a:ext cx="1828800" cy="516236"/>
              </a:xfrm>
              <a:custGeom>
                <a:avLst/>
                <a:gdLst>
                  <a:gd name="connsiteX0" fmla="*/ 0 w 2800865"/>
                  <a:gd name="connsiteY0" fmla="*/ 453305 h 516236"/>
                  <a:gd name="connsiteX1" fmla="*/ 148281 w 2800865"/>
                  <a:gd name="connsiteY1" fmla="*/ 222645 h 516236"/>
                  <a:gd name="connsiteX2" fmla="*/ 255373 w 2800865"/>
                  <a:gd name="connsiteY2" fmla="*/ 354451 h 516236"/>
                  <a:gd name="connsiteX3" fmla="*/ 395417 w 2800865"/>
                  <a:gd name="connsiteY3" fmla="*/ 197932 h 516236"/>
                  <a:gd name="connsiteX4" fmla="*/ 510746 w 2800865"/>
                  <a:gd name="connsiteY4" fmla="*/ 362688 h 516236"/>
                  <a:gd name="connsiteX5" fmla="*/ 601363 w 2800865"/>
                  <a:gd name="connsiteY5" fmla="*/ 148505 h 516236"/>
                  <a:gd name="connsiteX6" fmla="*/ 757881 w 2800865"/>
                  <a:gd name="connsiteY6" fmla="*/ 494494 h 516236"/>
                  <a:gd name="connsiteX7" fmla="*/ 864973 w 2800865"/>
                  <a:gd name="connsiteY7" fmla="*/ 387402 h 516236"/>
                  <a:gd name="connsiteX8" fmla="*/ 864973 w 2800865"/>
                  <a:gd name="connsiteY8" fmla="*/ 82602 h 516236"/>
                  <a:gd name="connsiteX9" fmla="*/ 1013254 w 2800865"/>
                  <a:gd name="connsiteY9" fmla="*/ 247359 h 516236"/>
                  <a:gd name="connsiteX10" fmla="*/ 1120346 w 2800865"/>
                  <a:gd name="connsiteY10" fmla="*/ 461543 h 516236"/>
                  <a:gd name="connsiteX11" fmla="*/ 1194487 w 2800865"/>
                  <a:gd name="connsiteY11" fmla="*/ 222645 h 516236"/>
                  <a:gd name="connsiteX12" fmla="*/ 1309817 w 2800865"/>
                  <a:gd name="connsiteY12" fmla="*/ 224 h 516236"/>
                  <a:gd name="connsiteX13" fmla="*/ 1309817 w 2800865"/>
                  <a:gd name="connsiteY13" fmla="*/ 263834 h 516236"/>
                  <a:gd name="connsiteX14" fmla="*/ 1425146 w 2800865"/>
                  <a:gd name="connsiteY14" fmla="*/ 453305 h 516236"/>
                  <a:gd name="connsiteX15" fmla="*/ 1425146 w 2800865"/>
                  <a:gd name="connsiteY15" fmla="*/ 337975 h 516236"/>
                  <a:gd name="connsiteX16" fmla="*/ 1581665 w 2800865"/>
                  <a:gd name="connsiteY16" fmla="*/ 189694 h 516236"/>
                  <a:gd name="connsiteX17" fmla="*/ 1598141 w 2800865"/>
                  <a:gd name="connsiteY17" fmla="*/ 305024 h 516236"/>
                  <a:gd name="connsiteX18" fmla="*/ 1721708 w 2800865"/>
                  <a:gd name="connsiteY18" fmla="*/ 510970 h 516236"/>
                  <a:gd name="connsiteX19" fmla="*/ 1837038 w 2800865"/>
                  <a:gd name="connsiteY19" fmla="*/ 305024 h 516236"/>
                  <a:gd name="connsiteX20" fmla="*/ 1985319 w 2800865"/>
                  <a:gd name="connsiteY20" fmla="*/ 313261 h 516236"/>
                  <a:gd name="connsiteX21" fmla="*/ 2026508 w 2800865"/>
                  <a:gd name="connsiteY21" fmla="*/ 206170 h 516236"/>
                  <a:gd name="connsiteX22" fmla="*/ 2125363 w 2800865"/>
                  <a:gd name="connsiteY22" fmla="*/ 403878 h 516236"/>
                  <a:gd name="connsiteX23" fmla="*/ 2215979 w 2800865"/>
                  <a:gd name="connsiteY23" fmla="*/ 247359 h 516236"/>
                  <a:gd name="connsiteX24" fmla="*/ 2372498 w 2800865"/>
                  <a:gd name="connsiteY24" fmla="*/ 362688 h 516236"/>
                  <a:gd name="connsiteX25" fmla="*/ 2405449 w 2800865"/>
                  <a:gd name="connsiteY25" fmla="*/ 214407 h 516236"/>
                  <a:gd name="connsiteX26" fmla="*/ 2520779 w 2800865"/>
                  <a:gd name="connsiteY26" fmla="*/ 379164 h 516236"/>
                  <a:gd name="connsiteX27" fmla="*/ 2586681 w 2800865"/>
                  <a:gd name="connsiteY27" fmla="*/ 82602 h 516236"/>
                  <a:gd name="connsiteX28" fmla="*/ 2685536 w 2800865"/>
                  <a:gd name="connsiteY28" fmla="*/ 502732 h 516236"/>
                  <a:gd name="connsiteX29" fmla="*/ 2734963 w 2800865"/>
                  <a:gd name="connsiteY29" fmla="*/ 395640 h 516236"/>
                  <a:gd name="connsiteX30" fmla="*/ 2767914 w 2800865"/>
                  <a:gd name="connsiteY30" fmla="*/ 222645 h 516236"/>
                  <a:gd name="connsiteX31" fmla="*/ 2784390 w 2800865"/>
                  <a:gd name="connsiteY31" fmla="*/ 362688 h 516236"/>
                  <a:gd name="connsiteX32" fmla="*/ 2784390 w 2800865"/>
                  <a:gd name="connsiteY32" fmla="*/ 362688 h 516236"/>
                  <a:gd name="connsiteX33" fmla="*/ 2800865 w 2800865"/>
                  <a:gd name="connsiteY33" fmla="*/ 362688 h 51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00865" h="516236">
                    <a:moveTo>
                      <a:pt x="0" y="453305"/>
                    </a:moveTo>
                    <a:cubicBezTo>
                      <a:pt x="52859" y="346213"/>
                      <a:pt x="105719" y="239121"/>
                      <a:pt x="148281" y="222645"/>
                    </a:cubicBezTo>
                    <a:cubicBezTo>
                      <a:pt x="190843" y="206169"/>
                      <a:pt x="214184" y="358570"/>
                      <a:pt x="255373" y="354451"/>
                    </a:cubicBezTo>
                    <a:cubicBezTo>
                      <a:pt x="296562" y="350332"/>
                      <a:pt x="352855" y="196559"/>
                      <a:pt x="395417" y="197932"/>
                    </a:cubicBezTo>
                    <a:cubicBezTo>
                      <a:pt x="437979" y="199305"/>
                      <a:pt x="476422" y="370926"/>
                      <a:pt x="510746" y="362688"/>
                    </a:cubicBezTo>
                    <a:cubicBezTo>
                      <a:pt x="545070" y="354450"/>
                      <a:pt x="560174" y="126537"/>
                      <a:pt x="601363" y="148505"/>
                    </a:cubicBezTo>
                    <a:cubicBezTo>
                      <a:pt x="642552" y="170473"/>
                      <a:pt x="713946" y="454678"/>
                      <a:pt x="757881" y="494494"/>
                    </a:cubicBezTo>
                    <a:cubicBezTo>
                      <a:pt x="801816" y="534310"/>
                      <a:pt x="847124" y="456051"/>
                      <a:pt x="864973" y="387402"/>
                    </a:cubicBezTo>
                    <a:cubicBezTo>
                      <a:pt x="882822" y="318753"/>
                      <a:pt x="840260" y="105942"/>
                      <a:pt x="864973" y="82602"/>
                    </a:cubicBezTo>
                    <a:cubicBezTo>
                      <a:pt x="889686" y="59262"/>
                      <a:pt x="970692" y="184202"/>
                      <a:pt x="1013254" y="247359"/>
                    </a:cubicBezTo>
                    <a:cubicBezTo>
                      <a:pt x="1055816" y="310516"/>
                      <a:pt x="1090141" y="465662"/>
                      <a:pt x="1120346" y="461543"/>
                    </a:cubicBezTo>
                    <a:cubicBezTo>
                      <a:pt x="1150551" y="457424"/>
                      <a:pt x="1162909" y="299531"/>
                      <a:pt x="1194487" y="222645"/>
                    </a:cubicBezTo>
                    <a:cubicBezTo>
                      <a:pt x="1226065" y="145759"/>
                      <a:pt x="1290595" y="-6641"/>
                      <a:pt x="1309817" y="224"/>
                    </a:cubicBezTo>
                    <a:cubicBezTo>
                      <a:pt x="1329039" y="7089"/>
                      <a:pt x="1290596" y="188321"/>
                      <a:pt x="1309817" y="263834"/>
                    </a:cubicBezTo>
                    <a:cubicBezTo>
                      <a:pt x="1329038" y="339347"/>
                      <a:pt x="1405925" y="440948"/>
                      <a:pt x="1425146" y="453305"/>
                    </a:cubicBezTo>
                    <a:cubicBezTo>
                      <a:pt x="1444367" y="465662"/>
                      <a:pt x="1399060" y="381910"/>
                      <a:pt x="1425146" y="337975"/>
                    </a:cubicBezTo>
                    <a:cubicBezTo>
                      <a:pt x="1451233" y="294040"/>
                      <a:pt x="1552833" y="195186"/>
                      <a:pt x="1581665" y="189694"/>
                    </a:cubicBezTo>
                    <a:cubicBezTo>
                      <a:pt x="1610498" y="184202"/>
                      <a:pt x="1574801" y="251478"/>
                      <a:pt x="1598141" y="305024"/>
                    </a:cubicBezTo>
                    <a:cubicBezTo>
                      <a:pt x="1621482" y="358570"/>
                      <a:pt x="1681892" y="510970"/>
                      <a:pt x="1721708" y="510970"/>
                    </a:cubicBezTo>
                    <a:cubicBezTo>
                      <a:pt x="1761524" y="510970"/>
                      <a:pt x="1793103" y="337975"/>
                      <a:pt x="1837038" y="305024"/>
                    </a:cubicBezTo>
                    <a:cubicBezTo>
                      <a:pt x="1880973" y="272073"/>
                      <a:pt x="1953741" y="329737"/>
                      <a:pt x="1985319" y="313261"/>
                    </a:cubicBezTo>
                    <a:cubicBezTo>
                      <a:pt x="2016897" y="296785"/>
                      <a:pt x="2003167" y="191067"/>
                      <a:pt x="2026508" y="206170"/>
                    </a:cubicBezTo>
                    <a:cubicBezTo>
                      <a:pt x="2049849" y="221273"/>
                      <a:pt x="2093785" y="397013"/>
                      <a:pt x="2125363" y="403878"/>
                    </a:cubicBezTo>
                    <a:cubicBezTo>
                      <a:pt x="2156941" y="410743"/>
                      <a:pt x="2174790" y="254224"/>
                      <a:pt x="2215979" y="247359"/>
                    </a:cubicBezTo>
                    <a:cubicBezTo>
                      <a:pt x="2257168" y="240494"/>
                      <a:pt x="2340920" y="368180"/>
                      <a:pt x="2372498" y="362688"/>
                    </a:cubicBezTo>
                    <a:cubicBezTo>
                      <a:pt x="2404076" y="357196"/>
                      <a:pt x="2380736" y="211661"/>
                      <a:pt x="2405449" y="214407"/>
                    </a:cubicBezTo>
                    <a:cubicBezTo>
                      <a:pt x="2430162" y="217153"/>
                      <a:pt x="2490574" y="401131"/>
                      <a:pt x="2520779" y="379164"/>
                    </a:cubicBezTo>
                    <a:cubicBezTo>
                      <a:pt x="2550984" y="357197"/>
                      <a:pt x="2559222" y="62007"/>
                      <a:pt x="2586681" y="82602"/>
                    </a:cubicBezTo>
                    <a:cubicBezTo>
                      <a:pt x="2614140" y="103197"/>
                      <a:pt x="2660822" y="450559"/>
                      <a:pt x="2685536" y="502732"/>
                    </a:cubicBezTo>
                    <a:cubicBezTo>
                      <a:pt x="2710250" y="554905"/>
                      <a:pt x="2721233" y="442321"/>
                      <a:pt x="2734963" y="395640"/>
                    </a:cubicBezTo>
                    <a:cubicBezTo>
                      <a:pt x="2748693" y="348959"/>
                      <a:pt x="2759676" y="228137"/>
                      <a:pt x="2767914" y="222645"/>
                    </a:cubicBezTo>
                    <a:cubicBezTo>
                      <a:pt x="2776152" y="217153"/>
                      <a:pt x="2784390" y="362688"/>
                      <a:pt x="2784390" y="362688"/>
                    </a:cubicBezTo>
                    <a:lnTo>
                      <a:pt x="2784390" y="362688"/>
                    </a:lnTo>
                    <a:lnTo>
                      <a:pt x="2800865" y="362688"/>
                    </a:lnTo>
                  </a:path>
                </a:pathLst>
              </a:custGeom>
              <a:ln w="38100">
                <a:prstDash val="sysDot"/>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sz="3200"/>
              </a:p>
            </p:txBody>
          </p:sp>
        </p:grpSp>
        <p:sp>
          <p:nvSpPr>
            <p:cNvPr id="22" name="Arrow: Down 21">
              <a:extLst>
                <a:ext uri="{FF2B5EF4-FFF2-40B4-BE49-F238E27FC236}">
                  <a16:creationId xmlns:a16="http://schemas.microsoft.com/office/drawing/2014/main" id="{2BCC732D-8DDA-44D9-BDFC-CDCE9380715C}"/>
                </a:ext>
              </a:extLst>
            </p:cNvPr>
            <p:cNvSpPr/>
            <p:nvPr/>
          </p:nvSpPr>
          <p:spPr bwMode="auto">
            <a:xfrm>
              <a:off x="7276225" y="4636161"/>
              <a:ext cx="527028" cy="388208"/>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200" dirty="0" err="1">
                <a:gradFill>
                  <a:gsLst>
                    <a:gs pos="0">
                      <a:srgbClr val="FFFFFF"/>
                    </a:gs>
                    <a:gs pos="100000">
                      <a:srgbClr val="FFFFFF"/>
                    </a:gs>
                  </a:gsLst>
                  <a:lin ang="5400000" scaled="0"/>
                </a:gradFill>
                <a:ea typeface="Segoe UI" pitchFamily="34" charset="0"/>
                <a:cs typeface="Segoe UI" pitchFamily="34" charset="0"/>
              </a:endParaRPr>
            </a:p>
          </p:txBody>
        </p:sp>
      </p:grpSp>
      <p:pic>
        <p:nvPicPr>
          <p:cNvPr id="13" name="Graphic 12" descr="Winking Face with No Fill">
            <a:extLst>
              <a:ext uri="{FF2B5EF4-FFF2-40B4-BE49-F238E27FC236}">
                <a16:creationId xmlns:a16="http://schemas.microsoft.com/office/drawing/2014/main" id="{0319A184-12C5-4B6E-85EF-8E2A0BFC82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44000" y="2743200"/>
            <a:ext cx="1828800" cy="1828800"/>
          </a:xfrm>
          <a:prstGeom prst="rect">
            <a:avLst/>
          </a:prstGeom>
        </p:spPr>
      </p:pic>
      <p:sp>
        <p:nvSpPr>
          <p:cNvPr id="20" name="TextBox 19">
            <a:extLst>
              <a:ext uri="{FF2B5EF4-FFF2-40B4-BE49-F238E27FC236}">
                <a16:creationId xmlns:a16="http://schemas.microsoft.com/office/drawing/2014/main" id="{B55F4A2C-74F9-4CFB-9F9A-77AF775F08C0}"/>
              </a:ext>
            </a:extLst>
          </p:cNvPr>
          <p:cNvSpPr txBox="1"/>
          <p:nvPr/>
        </p:nvSpPr>
        <p:spPr>
          <a:xfrm>
            <a:off x="3107788" y="5413156"/>
            <a:ext cx="2203167" cy="738664"/>
          </a:xfrm>
          <a:prstGeom prst="rect">
            <a:avLst/>
          </a:prstGeom>
          <a:noFill/>
        </p:spPr>
        <p:txBody>
          <a:bodyPr wrap="none" lIns="182880" tIns="146304" rIns="182880" bIns="146304" rtlCol="0">
            <a:spAutoFit/>
          </a:bodyPr>
          <a:lstStyle/>
          <a:p>
            <a:pPr>
              <a:lnSpc>
                <a:spcPct val="90000"/>
              </a:lnSpc>
              <a:spcAft>
                <a:spcPts val="600"/>
              </a:spcAft>
            </a:pPr>
            <a:r>
              <a:rPr lang="en-US" sz="3200" dirty="0">
                <a:gradFill>
                  <a:gsLst>
                    <a:gs pos="2917">
                      <a:schemeClr val="tx1"/>
                    </a:gs>
                    <a:gs pos="30000">
                      <a:schemeClr val="tx1"/>
                    </a:gs>
                  </a:gsLst>
                  <a:lin ang="5400000" scaled="0"/>
                </a:gradFill>
              </a:rPr>
              <a:t>new index</a:t>
            </a:r>
          </a:p>
        </p:txBody>
      </p:sp>
      <p:sp>
        <p:nvSpPr>
          <p:cNvPr id="26" name="TextBox 25">
            <a:extLst>
              <a:ext uri="{FF2B5EF4-FFF2-40B4-BE49-F238E27FC236}">
                <a16:creationId xmlns:a16="http://schemas.microsoft.com/office/drawing/2014/main" id="{E3FAB96C-AC66-4317-8760-2CC6A068E3DA}"/>
              </a:ext>
            </a:extLst>
          </p:cNvPr>
          <p:cNvSpPr txBox="1"/>
          <p:nvPr/>
        </p:nvSpPr>
        <p:spPr>
          <a:xfrm>
            <a:off x="3654033" y="2519197"/>
            <a:ext cx="904763" cy="738664"/>
          </a:xfrm>
          <a:prstGeom prst="rect">
            <a:avLst/>
          </a:prstGeom>
          <a:noFill/>
        </p:spPr>
        <p:txBody>
          <a:bodyPr wrap="square" lIns="182880" tIns="146304" rIns="182880" bIns="146304" rtlCol="0">
            <a:spAutoFit/>
          </a:bodyPr>
          <a:lstStyle/>
          <a:p>
            <a:pPr>
              <a:lnSpc>
                <a:spcPct val="90000"/>
              </a:lnSpc>
              <a:spcAft>
                <a:spcPts val="600"/>
              </a:spcAft>
            </a:pPr>
            <a:r>
              <a:rPr lang="en-US" sz="3200" dirty="0">
                <a:gradFill>
                  <a:gsLst>
                    <a:gs pos="2917">
                      <a:schemeClr val="tx1"/>
                    </a:gs>
                    <a:gs pos="30000">
                      <a:schemeClr val="tx1"/>
                    </a:gs>
                  </a:gsLst>
                  <a:lin ang="5400000" scaled="0"/>
                </a:gradFill>
              </a:rPr>
              <a:t>P1</a:t>
            </a:r>
          </a:p>
        </p:txBody>
      </p:sp>
      <p:sp>
        <p:nvSpPr>
          <p:cNvPr id="28" name="TextBox 27">
            <a:extLst>
              <a:ext uri="{FF2B5EF4-FFF2-40B4-BE49-F238E27FC236}">
                <a16:creationId xmlns:a16="http://schemas.microsoft.com/office/drawing/2014/main" id="{EC31C22F-FE22-494B-9F9D-6E24FC3384C5}"/>
              </a:ext>
            </a:extLst>
          </p:cNvPr>
          <p:cNvSpPr txBox="1"/>
          <p:nvPr/>
        </p:nvSpPr>
        <p:spPr>
          <a:xfrm>
            <a:off x="5951196" y="4053803"/>
            <a:ext cx="2956579" cy="738664"/>
          </a:xfrm>
          <a:prstGeom prst="rect">
            <a:avLst/>
          </a:prstGeom>
          <a:noFill/>
        </p:spPr>
        <p:txBody>
          <a:bodyPr wrap="none" lIns="182880" tIns="146304" rIns="182880" bIns="146304" rtlCol="0">
            <a:spAutoFit/>
          </a:bodyPr>
          <a:lstStyle/>
          <a:p>
            <a:pPr>
              <a:lnSpc>
                <a:spcPct val="90000"/>
              </a:lnSpc>
              <a:spcAft>
                <a:spcPts val="600"/>
              </a:spcAft>
            </a:pPr>
            <a:r>
              <a:rPr lang="en-US" sz="3200" dirty="0">
                <a:gradFill>
                  <a:gsLst>
                    <a:gs pos="2917">
                      <a:schemeClr val="tx1"/>
                    </a:gs>
                    <a:gs pos="30000">
                      <a:schemeClr val="tx1"/>
                    </a:gs>
                  </a:gsLst>
                  <a:lin ang="5400000" scaled="0"/>
                </a:gradFill>
              </a:rPr>
              <a:t>P2 (Estimated)</a:t>
            </a:r>
          </a:p>
        </p:txBody>
      </p:sp>
      <p:sp>
        <p:nvSpPr>
          <p:cNvPr id="19" name="TextBox 18">
            <a:extLst>
              <a:ext uri="{FF2B5EF4-FFF2-40B4-BE49-F238E27FC236}">
                <a16:creationId xmlns:a16="http://schemas.microsoft.com/office/drawing/2014/main" id="{0D624CCE-2818-456A-B1FC-A362C3F06164}"/>
              </a:ext>
            </a:extLst>
          </p:cNvPr>
          <p:cNvSpPr txBox="1"/>
          <p:nvPr/>
        </p:nvSpPr>
        <p:spPr>
          <a:xfrm>
            <a:off x="735773" y="2769849"/>
            <a:ext cx="812530" cy="3004647"/>
          </a:xfrm>
          <a:prstGeom prst="rect">
            <a:avLst/>
          </a:prstGeom>
          <a:noFill/>
        </p:spPr>
        <p:txBody>
          <a:bodyPr vert="vert270" wrap="square" lIns="182880" tIns="146304" rIns="182880" bIns="146304" rtlCol="0">
            <a:spAutoFit/>
          </a:bodyPr>
          <a:lstStyle/>
          <a:p>
            <a:pPr>
              <a:lnSpc>
                <a:spcPct val="90000"/>
              </a:lnSpc>
              <a:spcAft>
                <a:spcPts val="600"/>
              </a:spcAft>
            </a:pPr>
            <a:r>
              <a:rPr lang="en-US" sz="2800" dirty="0">
                <a:gradFill>
                  <a:gsLst>
                    <a:gs pos="2917">
                      <a:schemeClr val="tx1"/>
                    </a:gs>
                    <a:gs pos="30000">
                      <a:schemeClr val="tx1"/>
                    </a:gs>
                  </a:gsLst>
                  <a:lin ang="5400000" scaled="0"/>
                </a:gradFill>
              </a:rPr>
              <a:t>Actual CPU </a:t>
            </a:r>
            <a:r>
              <a:rPr lang="en-US" sz="3200" dirty="0">
                <a:gradFill>
                  <a:gsLst>
                    <a:gs pos="2917">
                      <a:schemeClr val="tx1"/>
                    </a:gs>
                    <a:gs pos="30000">
                      <a:schemeClr val="tx1"/>
                    </a:gs>
                  </a:gsLst>
                  <a:lin ang="5400000" scaled="0"/>
                </a:gradFill>
              </a:rPr>
              <a:t>Cost</a:t>
            </a:r>
          </a:p>
        </p:txBody>
      </p:sp>
    </p:spTree>
    <p:extLst>
      <p:ext uri="{BB962C8B-B14F-4D97-AF65-F5344CB8AC3E}">
        <p14:creationId xmlns:p14="http://schemas.microsoft.com/office/powerpoint/2010/main" val="362897732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D999FC-3D4D-4BD3-BCEB-9798FB7FEF7D}"/>
              </a:ext>
            </a:extLst>
          </p:cNvPr>
          <p:cNvSpPr>
            <a:spLocks noGrp="1"/>
          </p:cNvSpPr>
          <p:nvPr>
            <p:ph type="title"/>
          </p:nvPr>
        </p:nvSpPr>
        <p:spPr/>
        <p:txBody>
          <a:bodyPr/>
          <a:lstStyle/>
          <a:p>
            <a:r>
              <a:rPr lang="en-US" dirty="0"/>
              <a:t>Which sometimes can be off by a little …</a:t>
            </a:r>
          </a:p>
        </p:txBody>
      </p:sp>
      <p:grpSp>
        <p:nvGrpSpPr>
          <p:cNvPr id="27" name="Group 26">
            <a:extLst>
              <a:ext uri="{FF2B5EF4-FFF2-40B4-BE49-F238E27FC236}">
                <a16:creationId xmlns:a16="http://schemas.microsoft.com/office/drawing/2014/main" id="{C87127AF-74A2-4FFD-AF12-AF21A47DBBC0}"/>
              </a:ext>
            </a:extLst>
          </p:cNvPr>
          <p:cNvGrpSpPr/>
          <p:nvPr/>
        </p:nvGrpSpPr>
        <p:grpSpPr>
          <a:xfrm>
            <a:off x="1599509" y="2286000"/>
            <a:ext cx="9583394" cy="4715618"/>
            <a:chOff x="1968842" y="2286000"/>
            <a:chExt cx="9583394" cy="4715618"/>
          </a:xfrm>
        </p:grpSpPr>
        <p:grpSp>
          <p:nvGrpSpPr>
            <p:cNvPr id="8" name="Group 7">
              <a:extLst>
                <a:ext uri="{FF2B5EF4-FFF2-40B4-BE49-F238E27FC236}">
                  <a16:creationId xmlns:a16="http://schemas.microsoft.com/office/drawing/2014/main" id="{AFC4770F-7A64-45C3-ADFD-6627C1CA4074}"/>
                </a:ext>
              </a:extLst>
            </p:cNvPr>
            <p:cNvGrpSpPr/>
            <p:nvPr/>
          </p:nvGrpSpPr>
          <p:grpSpPr>
            <a:xfrm>
              <a:off x="1968842" y="2286000"/>
              <a:ext cx="9583394" cy="4715618"/>
              <a:chOff x="1968842" y="1951514"/>
              <a:chExt cx="9583394" cy="4715618"/>
            </a:xfrm>
          </p:grpSpPr>
          <p:cxnSp>
            <p:nvCxnSpPr>
              <p:cNvPr id="9" name="Straight Arrow Connector 8">
                <a:extLst>
                  <a:ext uri="{FF2B5EF4-FFF2-40B4-BE49-F238E27FC236}">
                    <a16:creationId xmlns:a16="http://schemas.microsoft.com/office/drawing/2014/main" id="{137894A4-4A1B-4E3A-9FDB-2563FE21DC3C}"/>
                  </a:ext>
                </a:extLst>
              </p:cNvPr>
              <p:cNvCxnSpPr>
                <a:cxnSpLocks/>
              </p:cNvCxnSpPr>
              <p:nvPr/>
            </p:nvCxnSpPr>
            <p:spPr>
              <a:xfrm>
                <a:off x="1968842" y="5824152"/>
                <a:ext cx="9583394" cy="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44FABC7-47B6-4552-B83A-76F32F6AD7A0}"/>
                  </a:ext>
                </a:extLst>
              </p:cNvPr>
              <p:cNvCxnSpPr>
                <a:cxnSpLocks/>
              </p:cNvCxnSpPr>
              <p:nvPr/>
            </p:nvCxnSpPr>
            <p:spPr>
              <a:xfrm flipV="1">
                <a:off x="1985318" y="2026508"/>
                <a:ext cx="0" cy="3822358"/>
              </a:xfrm>
              <a:prstGeom prst="straightConnector1">
                <a:avLst/>
              </a:prstGeom>
              <a:ln w="57150">
                <a:headEnd type="none"/>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BE9C6ED-3C1D-484B-8557-188B95D9C24C}"/>
                  </a:ext>
                </a:extLst>
              </p:cNvPr>
              <p:cNvSpPr txBox="1"/>
              <p:nvPr/>
            </p:nvSpPr>
            <p:spPr>
              <a:xfrm>
                <a:off x="6244852" y="5928468"/>
                <a:ext cx="1252587" cy="738664"/>
              </a:xfrm>
              <a:prstGeom prst="rect">
                <a:avLst/>
              </a:prstGeom>
              <a:noFill/>
            </p:spPr>
            <p:txBody>
              <a:bodyPr wrap="none" lIns="182880" tIns="146304" rIns="182880" bIns="146304" rtlCol="0">
                <a:spAutoFit/>
              </a:bodyPr>
              <a:lstStyle/>
              <a:p>
                <a:pPr>
                  <a:lnSpc>
                    <a:spcPct val="90000"/>
                  </a:lnSpc>
                  <a:spcAft>
                    <a:spcPts val="600"/>
                  </a:spcAft>
                </a:pPr>
                <a:r>
                  <a:rPr lang="en-US" sz="3200" dirty="0">
                    <a:gradFill>
                      <a:gsLst>
                        <a:gs pos="2917">
                          <a:schemeClr val="tx1"/>
                        </a:gs>
                        <a:gs pos="30000">
                          <a:schemeClr val="tx1"/>
                        </a:gs>
                      </a:gsLst>
                      <a:lin ang="5400000" scaled="0"/>
                    </a:gradFill>
                  </a:rPr>
                  <a:t>Time</a:t>
                </a:r>
              </a:p>
            </p:txBody>
          </p:sp>
          <p:sp>
            <p:nvSpPr>
              <p:cNvPr id="23" name="Freeform: Shape 22">
                <a:extLst>
                  <a:ext uri="{FF2B5EF4-FFF2-40B4-BE49-F238E27FC236}">
                    <a16:creationId xmlns:a16="http://schemas.microsoft.com/office/drawing/2014/main" id="{1242B076-A6C0-49DA-982E-EC73BC86FA0A}"/>
                  </a:ext>
                </a:extLst>
              </p:cNvPr>
              <p:cNvSpPr/>
              <p:nvPr/>
            </p:nvSpPr>
            <p:spPr bwMode="auto">
              <a:xfrm>
                <a:off x="2018268" y="3418565"/>
                <a:ext cx="4366054" cy="601505"/>
              </a:xfrm>
              <a:custGeom>
                <a:avLst/>
                <a:gdLst>
                  <a:gd name="connsiteX0" fmla="*/ 0 w 4366054"/>
                  <a:gd name="connsiteY0" fmla="*/ 486170 h 601505"/>
                  <a:gd name="connsiteX1" fmla="*/ 140044 w 4366054"/>
                  <a:gd name="connsiteY1" fmla="*/ 230797 h 601505"/>
                  <a:gd name="connsiteX2" fmla="*/ 370703 w 4366054"/>
                  <a:gd name="connsiteY2" fmla="*/ 469694 h 601505"/>
                  <a:gd name="connsiteX3" fmla="*/ 477795 w 4366054"/>
                  <a:gd name="connsiteY3" fmla="*/ 321413 h 601505"/>
                  <a:gd name="connsiteX4" fmla="*/ 700216 w 4366054"/>
                  <a:gd name="connsiteY4" fmla="*/ 138 h 601505"/>
                  <a:gd name="connsiteX5" fmla="*/ 832022 w 4366054"/>
                  <a:gd name="connsiteY5" fmla="*/ 362603 h 601505"/>
                  <a:gd name="connsiteX6" fmla="*/ 930876 w 4366054"/>
                  <a:gd name="connsiteY6" fmla="*/ 576786 h 601505"/>
                  <a:gd name="connsiteX7" fmla="*/ 1087395 w 4366054"/>
                  <a:gd name="connsiteY7" fmla="*/ 379078 h 601505"/>
                  <a:gd name="connsiteX8" fmla="*/ 1235676 w 4366054"/>
                  <a:gd name="connsiteY8" fmla="*/ 123705 h 601505"/>
                  <a:gd name="connsiteX9" fmla="*/ 1392195 w 4366054"/>
                  <a:gd name="connsiteY9" fmla="*/ 428505 h 601505"/>
                  <a:gd name="connsiteX10" fmla="*/ 1491049 w 4366054"/>
                  <a:gd name="connsiteY10" fmla="*/ 321413 h 601505"/>
                  <a:gd name="connsiteX11" fmla="*/ 1713471 w 4366054"/>
                  <a:gd name="connsiteY11" fmla="*/ 601500 h 601505"/>
                  <a:gd name="connsiteX12" fmla="*/ 1746422 w 4366054"/>
                  <a:gd name="connsiteY12" fmla="*/ 313176 h 601505"/>
                  <a:gd name="connsiteX13" fmla="*/ 1869989 w 4366054"/>
                  <a:gd name="connsiteY13" fmla="*/ 337889 h 601505"/>
                  <a:gd name="connsiteX14" fmla="*/ 1960606 w 4366054"/>
                  <a:gd name="connsiteY14" fmla="*/ 247273 h 601505"/>
                  <a:gd name="connsiteX15" fmla="*/ 2059460 w 4366054"/>
                  <a:gd name="connsiteY15" fmla="*/ 428505 h 601505"/>
                  <a:gd name="connsiteX16" fmla="*/ 2199503 w 4366054"/>
                  <a:gd name="connsiteY16" fmla="*/ 255511 h 601505"/>
                  <a:gd name="connsiteX17" fmla="*/ 2314833 w 4366054"/>
                  <a:gd name="connsiteY17" fmla="*/ 379078 h 601505"/>
                  <a:gd name="connsiteX18" fmla="*/ 2364260 w 4366054"/>
                  <a:gd name="connsiteY18" fmla="*/ 74278 h 601505"/>
                  <a:gd name="connsiteX19" fmla="*/ 2438400 w 4366054"/>
                  <a:gd name="connsiteY19" fmla="*/ 321413 h 601505"/>
                  <a:gd name="connsiteX20" fmla="*/ 2578444 w 4366054"/>
                  <a:gd name="connsiteY20" fmla="*/ 494408 h 601505"/>
                  <a:gd name="connsiteX21" fmla="*/ 2578444 w 4366054"/>
                  <a:gd name="connsiteY21" fmla="*/ 313176 h 601505"/>
                  <a:gd name="connsiteX22" fmla="*/ 2660822 w 4366054"/>
                  <a:gd name="connsiteY22" fmla="*/ 247273 h 601505"/>
                  <a:gd name="connsiteX23" fmla="*/ 2784389 w 4366054"/>
                  <a:gd name="connsiteY23" fmla="*/ 461457 h 601505"/>
                  <a:gd name="connsiteX24" fmla="*/ 2891481 w 4366054"/>
                  <a:gd name="connsiteY24" fmla="*/ 140181 h 601505"/>
                  <a:gd name="connsiteX25" fmla="*/ 2924433 w 4366054"/>
                  <a:gd name="connsiteY25" fmla="*/ 304938 h 601505"/>
                  <a:gd name="connsiteX26" fmla="*/ 3097427 w 4366054"/>
                  <a:gd name="connsiteY26" fmla="*/ 230797 h 601505"/>
                  <a:gd name="connsiteX27" fmla="*/ 3204519 w 4366054"/>
                  <a:gd name="connsiteY27" fmla="*/ 543835 h 601505"/>
                  <a:gd name="connsiteX28" fmla="*/ 3278660 w 4366054"/>
                  <a:gd name="connsiteY28" fmla="*/ 313176 h 601505"/>
                  <a:gd name="connsiteX29" fmla="*/ 3311611 w 4366054"/>
                  <a:gd name="connsiteY29" fmla="*/ 131943 h 601505"/>
                  <a:gd name="connsiteX30" fmla="*/ 3459892 w 4366054"/>
                  <a:gd name="connsiteY30" fmla="*/ 304938 h 601505"/>
                  <a:gd name="connsiteX31" fmla="*/ 3501081 w 4366054"/>
                  <a:gd name="connsiteY31" fmla="*/ 502646 h 601505"/>
                  <a:gd name="connsiteX32" fmla="*/ 3682314 w 4366054"/>
                  <a:gd name="connsiteY32" fmla="*/ 255511 h 601505"/>
                  <a:gd name="connsiteX33" fmla="*/ 3739979 w 4366054"/>
                  <a:gd name="connsiteY33" fmla="*/ 346127 h 601505"/>
                  <a:gd name="connsiteX34" fmla="*/ 3797644 w 4366054"/>
                  <a:gd name="connsiteY34" fmla="*/ 90754 h 601505"/>
                  <a:gd name="connsiteX35" fmla="*/ 3855308 w 4366054"/>
                  <a:gd name="connsiteY35" fmla="*/ 321413 h 601505"/>
                  <a:gd name="connsiteX36" fmla="*/ 3954162 w 4366054"/>
                  <a:gd name="connsiteY36" fmla="*/ 444981 h 601505"/>
                  <a:gd name="connsiteX37" fmla="*/ 3954162 w 4366054"/>
                  <a:gd name="connsiteY37" fmla="*/ 296700 h 601505"/>
                  <a:gd name="connsiteX38" fmla="*/ 4061254 w 4366054"/>
                  <a:gd name="connsiteY38" fmla="*/ 247273 h 601505"/>
                  <a:gd name="connsiteX39" fmla="*/ 4085968 w 4366054"/>
                  <a:gd name="connsiteY39" fmla="*/ 379078 h 601505"/>
                  <a:gd name="connsiteX40" fmla="*/ 4217773 w 4366054"/>
                  <a:gd name="connsiteY40" fmla="*/ 115467 h 601505"/>
                  <a:gd name="connsiteX41" fmla="*/ 4258962 w 4366054"/>
                  <a:gd name="connsiteY41" fmla="*/ 329651 h 601505"/>
                  <a:gd name="connsiteX42" fmla="*/ 4258962 w 4366054"/>
                  <a:gd name="connsiteY42" fmla="*/ 329651 h 601505"/>
                  <a:gd name="connsiteX43" fmla="*/ 4366054 w 4366054"/>
                  <a:gd name="connsiteY43" fmla="*/ 387316 h 60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366054" h="601505">
                    <a:moveTo>
                      <a:pt x="0" y="486170"/>
                    </a:moveTo>
                    <a:cubicBezTo>
                      <a:pt x="39130" y="359856"/>
                      <a:pt x="78260" y="233543"/>
                      <a:pt x="140044" y="230797"/>
                    </a:cubicBezTo>
                    <a:cubicBezTo>
                      <a:pt x="201828" y="228051"/>
                      <a:pt x="314411" y="454591"/>
                      <a:pt x="370703" y="469694"/>
                    </a:cubicBezTo>
                    <a:cubicBezTo>
                      <a:pt x="426995" y="484797"/>
                      <a:pt x="422876" y="399672"/>
                      <a:pt x="477795" y="321413"/>
                    </a:cubicBezTo>
                    <a:cubicBezTo>
                      <a:pt x="532714" y="243154"/>
                      <a:pt x="641178" y="-6727"/>
                      <a:pt x="700216" y="138"/>
                    </a:cubicBezTo>
                    <a:cubicBezTo>
                      <a:pt x="759254" y="7003"/>
                      <a:pt x="793579" y="266495"/>
                      <a:pt x="832022" y="362603"/>
                    </a:cubicBezTo>
                    <a:cubicBezTo>
                      <a:pt x="870465" y="458711"/>
                      <a:pt x="888314" y="574040"/>
                      <a:pt x="930876" y="576786"/>
                    </a:cubicBezTo>
                    <a:cubicBezTo>
                      <a:pt x="973438" y="579532"/>
                      <a:pt x="1036595" y="454591"/>
                      <a:pt x="1087395" y="379078"/>
                    </a:cubicBezTo>
                    <a:cubicBezTo>
                      <a:pt x="1138195" y="303565"/>
                      <a:pt x="1184876" y="115467"/>
                      <a:pt x="1235676" y="123705"/>
                    </a:cubicBezTo>
                    <a:cubicBezTo>
                      <a:pt x="1286476" y="131943"/>
                      <a:pt x="1349633" y="395554"/>
                      <a:pt x="1392195" y="428505"/>
                    </a:cubicBezTo>
                    <a:cubicBezTo>
                      <a:pt x="1434757" y="461456"/>
                      <a:pt x="1437503" y="292581"/>
                      <a:pt x="1491049" y="321413"/>
                    </a:cubicBezTo>
                    <a:cubicBezTo>
                      <a:pt x="1544595" y="350245"/>
                      <a:pt x="1670909" y="602873"/>
                      <a:pt x="1713471" y="601500"/>
                    </a:cubicBezTo>
                    <a:cubicBezTo>
                      <a:pt x="1756033" y="600127"/>
                      <a:pt x="1720336" y="357111"/>
                      <a:pt x="1746422" y="313176"/>
                    </a:cubicBezTo>
                    <a:cubicBezTo>
                      <a:pt x="1772508" y="269241"/>
                      <a:pt x="1834292" y="348873"/>
                      <a:pt x="1869989" y="337889"/>
                    </a:cubicBezTo>
                    <a:cubicBezTo>
                      <a:pt x="1905686" y="326905"/>
                      <a:pt x="1929028" y="232170"/>
                      <a:pt x="1960606" y="247273"/>
                    </a:cubicBezTo>
                    <a:cubicBezTo>
                      <a:pt x="1992184" y="262376"/>
                      <a:pt x="2019644" y="427132"/>
                      <a:pt x="2059460" y="428505"/>
                    </a:cubicBezTo>
                    <a:cubicBezTo>
                      <a:pt x="2099276" y="429878"/>
                      <a:pt x="2156941" y="263749"/>
                      <a:pt x="2199503" y="255511"/>
                    </a:cubicBezTo>
                    <a:cubicBezTo>
                      <a:pt x="2242065" y="247273"/>
                      <a:pt x="2287374" y="409283"/>
                      <a:pt x="2314833" y="379078"/>
                    </a:cubicBezTo>
                    <a:cubicBezTo>
                      <a:pt x="2342292" y="348873"/>
                      <a:pt x="2343666" y="83889"/>
                      <a:pt x="2364260" y="74278"/>
                    </a:cubicBezTo>
                    <a:cubicBezTo>
                      <a:pt x="2384854" y="64667"/>
                      <a:pt x="2402703" y="251391"/>
                      <a:pt x="2438400" y="321413"/>
                    </a:cubicBezTo>
                    <a:cubicBezTo>
                      <a:pt x="2474097" y="391435"/>
                      <a:pt x="2555103" y="495781"/>
                      <a:pt x="2578444" y="494408"/>
                    </a:cubicBezTo>
                    <a:cubicBezTo>
                      <a:pt x="2601785" y="493035"/>
                      <a:pt x="2564714" y="354365"/>
                      <a:pt x="2578444" y="313176"/>
                    </a:cubicBezTo>
                    <a:cubicBezTo>
                      <a:pt x="2592174" y="271987"/>
                      <a:pt x="2626498" y="222560"/>
                      <a:pt x="2660822" y="247273"/>
                    </a:cubicBezTo>
                    <a:cubicBezTo>
                      <a:pt x="2695146" y="271986"/>
                      <a:pt x="2745946" y="479306"/>
                      <a:pt x="2784389" y="461457"/>
                    </a:cubicBezTo>
                    <a:cubicBezTo>
                      <a:pt x="2822832" y="443608"/>
                      <a:pt x="2868140" y="166267"/>
                      <a:pt x="2891481" y="140181"/>
                    </a:cubicBezTo>
                    <a:cubicBezTo>
                      <a:pt x="2914822" y="114095"/>
                      <a:pt x="2890109" y="289835"/>
                      <a:pt x="2924433" y="304938"/>
                    </a:cubicBezTo>
                    <a:cubicBezTo>
                      <a:pt x="2958757" y="320041"/>
                      <a:pt x="3050746" y="190981"/>
                      <a:pt x="3097427" y="230797"/>
                    </a:cubicBezTo>
                    <a:cubicBezTo>
                      <a:pt x="3144108" y="270613"/>
                      <a:pt x="3174314" y="530105"/>
                      <a:pt x="3204519" y="543835"/>
                    </a:cubicBezTo>
                    <a:cubicBezTo>
                      <a:pt x="3234724" y="557565"/>
                      <a:pt x="3260811" y="381825"/>
                      <a:pt x="3278660" y="313176"/>
                    </a:cubicBezTo>
                    <a:cubicBezTo>
                      <a:pt x="3296509" y="244527"/>
                      <a:pt x="3281406" y="133316"/>
                      <a:pt x="3311611" y="131943"/>
                    </a:cubicBezTo>
                    <a:cubicBezTo>
                      <a:pt x="3341816" y="130570"/>
                      <a:pt x="3428314" y="243154"/>
                      <a:pt x="3459892" y="304938"/>
                    </a:cubicBezTo>
                    <a:cubicBezTo>
                      <a:pt x="3491470" y="366722"/>
                      <a:pt x="3464011" y="510884"/>
                      <a:pt x="3501081" y="502646"/>
                    </a:cubicBezTo>
                    <a:cubicBezTo>
                      <a:pt x="3538151" y="494408"/>
                      <a:pt x="3642498" y="281597"/>
                      <a:pt x="3682314" y="255511"/>
                    </a:cubicBezTo>
                    <a:cubicBezTo>
                      <a:pt x="3722130" y="229425"/>
                      <a:pt x="3720757" y="373586"/>
                      <a:pt x="3739979" y="346127"/>
                    </a:cubicBezTo>
                    <a:cubicBezTo>
                      <a:pt x="3759201" y="318668"/>
                      <a:pt x="3778423" y="94873"/>
                      <a:pt x="3797644" y="90754"/>
                    </a:cubicBezTo>
                    <a:cubicBezTo>
                      <a:pt x="3816865" y="86635"/>
                      <a:pt x="3829222" y="262375"/>
                      <a:pt x="3855308" y="321413"/>
                    </a:cubicBezTo>
                    <a:cubicBezTo>
                      <a:pt x="3881394" y="380451"/>
                      <a:pt x="3937686" y="449100"/>
                      <a:pt x="3954162" y="444981"/>
                    </a:cubicBezTo>
                    <a:cubicBezTo>
                      <a:pt x="3970638" y="440862"/>
                      <a:pt x="3936313" y="329651"/>
                      <a:pt x="3954162" y="296700"/>
                    </a:cubicBezTo>
                    <a:cubicBezTo>
                      <a:pt x="3972011" y="263749"/>
                      <a:pt x="4039287" y="233543"/>
                      <a:pt x="4061254" y="247273"/>
                    </a:cubicBezTo>
                    <a:cubicBezTo>
                      <a:pt x="4083221" y="261003"/>
                      <a:pt x="4059882" y="401046"/>
                      <a:pt x="4085968" y="379078"/>
                    </a:cubicBezTo>
                    <a:cubicBezTo>
                      <a:pt x="4112054" y="357110"/>
                      <a:pt x="4188941" y="123705"/>
                      <a:pt x="4217773" y="115467"/>
                    </a:cubicBezTo>
                    <a:cubicBezTo>
                      <a:pt x="4246605" y="107229"/>
                      <a:pt x="4258962" y="329651"/>
                      <a:pt x="4258962" y="329651"/>
                    </a:cubicBezTo>
                    <a:lnTo>
                      <a:pt x="4258962" y="329651"/>
                    </a:lnTo>
                    <a:lnTo>
                      <a:pt x="4366054" y="387316"/>
                    </a:lnTo>
                  </a:path>
                </a:pathLst>
              </a:cu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sp>
            <p:nvSpPr>
              <p:cNvPr id="37" name="Arrow: Down 36">
                <a:extLst>
                  <a:ext uri="{FF2B5EF4-FFF2-40B4-BE49-F238E27FC236}">
                    <a16:creationId xmlns:a16="http://schemas.microsoft.com/office/drawing/2014/main" id="{492FCBB8-FFDE-4EC3-930D-689A1A055BF2}"/>
                  </a:ext>
                </a:extLst>
              </p:cNvPr>
              <p:cNvSpPr/>
              <p:nvPr/>
            </p:nvSpPr>
            <p:spPr bwMode="auto">
              <a:xfrm>
                <a:off x="4158730" y="2812575"/>
                <a:ext cx="481263" cy="462013"/>
              </a:xfrm>
              <a:prstGeom prst="down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2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2" name="Straight Connector 11">
                <a:extLst>
                  <a:ext uri="{FF2B5EF4-FFF2-40B4-BE49-F238E27FC236}">
                    <a16:creationId xmlns:a16="http://schemas.microsoft.com/office/drawing/2014/main" id="{3249111C-5FEE-43CB-AB17-08D41C65282D}"/>
                  </a:ext>
                </a:extLst>
              </p:cNvPr>
              <p:cNvCxnSpPr>
                <a:cxnSpLocks/>
              </p:cNvCxnSpPr>
              <p:nvPr/>
            </p:nvCxnSpPr>
            <p:spPr>
              <a:xfrm>
                <a:off x="6384322" y="1951514"/>
                <a:ext cx="0" cy="3782021"/>
              </a:xfrm>
              <a:prstGeom prst="line">
                <a:avLst/>
              </a:prstGeom>
              <a:ln w="38100" cap="flat" cmpd="sng" algn="ctr">
                <a:solidFill>
                  <a:srgbClr val="FFB9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Arrow: Right 2">
                <a:extLst>
                  <a:ext uri="{FF2B5EF4-FFF2-40B4-BE49-F238E27FC236}">
                    <a16:creationId xmlns:a16="http://schemas.microsoft.com/office/drawing/2014/main" id="{E05A4D13-F450-4B68-B0D4-40BC8C4C4E32}"/>
                  </a:ext>
                </a:extLst>
              </p:cNvPr>
              <p:cNvSpPr/>
              <p:nvPr/>
            </p:nvSpPr>
            <p:spPr bwMode="auto">
              <a:xfrm>
                <a:off x="5746282" y="5205367"/>
                <a:ext cx="471940" cy="484879"/>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2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Freeform: Shape 14">
                <a:extLst>
                  <a:ext uri="{FF2B5EF4-FFF2-40B4-BE49-F238E27FC236}">
                    <a16:creationId xmlns:a16="http://schemas.microsoft.com/office/drawing/2014/main" id="{81076414-8EF6-4176-9EBA-02FD5229A93A}"/>
                  </a:ext>
                </a:extLst>
              </p:cNvPr>
              <p:cNvSpPr/>
              <p:nvPr/>
            </p:nvSpPr>
            <p:spPr bwMode="auto">
              <a:xfrm>
                <a:off x="6483177" y="4794198"/>
                <a:ext cx="1828800" cy="516236"/>
              </a:xfrm>
              <a:custGeom>
                <a:avLst/>
                <a:gdLst>
                  <a:gd name="connsiteX0" fmla="*/ 0 w 2800865"/>
                  <a:gd name="connsiteY0" fmla="*/ 453305 h 516236"/>
                  <a:gd name="connsiteX1" fmla="*/ 148281 w 2800865"/>
                  <a:gd name="connsiteY1" fmla="*/ 222645 h 516236"/>
                  <a:gd name="connsiteX2" fmla="*/ 255373 w 2800865"/>
                  <a:gd name="connsiteY2" fmla="*/ 354451 h 516236"/>
                  <a:gd name="connsiteX3" fmla="*/ 395417 w 2800865"/>
                  <a:gd name="connsiteY3" fmla="*/ 197932 h 516236"/>
                  <a:gd name="connsiteX4" fmla="*/ 510746 w 2800865"/>
                  <a:gd name="connsiteY4" fmla="*/ 362688 h 516236"/>
                  <a:gd name="connsiteX5" fmla="*/ 601363 w 2800865"/>
                  <a:gd name="connsiteY5" fmla="*/ 148505 h 516236"/>
                  <a:gd name="connsiteX6" fmla="*/ 757881 w 2800865"/>
                  <a:gd name="connsiteY6" fmla="*/ 494494 h 516236"/>
                  <a:gd name="connsiteX7" fmla="*/ 864973 w 2800865"/>
                  <a:gd name="connsiteY7" fmla="*/ 387402 h 516236"/>
                  <a:gd name="connsiteX8" fmla="*/ 864973 w 2800865"/>
                  <a:gd name="connsiteY8" fmla="*/ 82602 h 516236"/>
                  <a:gd name="connsiteX9" fmla="*/ 1013254 w 2800865"/>
                  <a:gd name="connsiteY9" fmla="*/ 247359 h 516236"/>
                  <a:gd name="connsiteX10" fmla="*/ 1120346 w 2800865"/>
                  <a:gd name="connsiteY10" fmla="*/ 461543 h 516236"/>
                  <a:gd name="connsiteX11" fmla="*/ 1194487 w 2800865"/>
                  <a:gd name="connsiteY11" fmla="*/ 222645 h 516236"/>
                  <a:gd name="connsiteX12" fmla="*/ 1309817 w 2800865"/>
                  <a:gd name="connsiteY12" fmla="*/ 224 h 516236"/>
                  <a:gd name="connsiteX13" fmla="*/ 1309817 w 2800865"/>
                  <a:gd name="connsiteY13" fmla="*/ 263834 h 516236"/>
                  <a:gd name="connsiteX14" fmla="*/ 1425146 w 2800865"/>
                  <a:gd name="connsiteY14" fmla="*/ 453305 h 516236"/>
                  <a:gd name="connsiteX15" fmla="*/ 1425146 w 2800865"/>
                  <a:gd name="connsiteY15" fmla="*/ 337975 h 516236"/>
                  <a:gd name="connsiteX16" fmla="*/ 1581665 w 2800865"/>
                  <a:gd name="connsiteY16" fmla="*/ 189694 h 516236"/>
                  <a:gd name="connsiteX17" fmla="*/ 1598141 w 2800865"/>
                  <a:gd name="connsiteY17" fmla="*/ 305024 h 516236"/>
                  <a:gd name="connsiteX18" fmla="*/ 1721708 w 2800865"/>
                  <a:gd name="connsiteY18" fmla="*/ 510970 h 516236"/>
                  <a:gd name="connsiteX19" fmla="*/ 1837038 w 2800865"/>
                  <a:gd name="connsiteY19" fmla="*/ 305024 h 516236"/>
                  <a:gd name="connsiteX20" fmla="*/ 1985319 w 2800865"/>
                  <a:gd name="connsiteY20" fmla="*/ 313261 h 516236"/>
                  <a:gd name="connsiteX21" fmla="*/ 2026508 w 2800865"/>
                  <a:gd name="connsiteY21" fmla="*/ 206170 h 516236"/>
                  <a:gd name="connsiteX22" fmla="*/ 2125363 w 2800865"/>
                  <a:gd name="connsiteY22" fmla="*/ 403878 h 516236"/>
                  <a:gd name="connsiteX23" fmla="*/ 2215979 w 2800865"/>
                  <a:gd name="connsiteY23" fmla="*/ 247359 h 516236"/>
                  <a:gd name="connsiteX24" fmla="*/ 2372498 w 2800865"/>
                  <a:gd name="connsiteY24" fmla="*/ 362688 h 516236"/>
                  <a:gd name="connsiteX25" fmla="*/ 2405449 w 2800865"/>
                  <a:gd name="connsiteY25" fmla="*/ 214407 h 516236"/>
                  <a:gd name="connsiteX26" fmla="*/ 2520779 w 2800865"/>
                  <a:gd name="connsiteY26" fmla="*/ 379164 h 516236"/>
                  <a:gd name="connsiteX27" fmla="*/ 2586681 w 2800865"/>
                  <a:gd name="connsiteY27" fmla="*/ 82602 h 516236"/>
                  <a:gd name="connsiteX28" fmla="*/ 2685536 w 2800865"/>
                  <a:gd name="connsiteY28" fmla="*/ 502732 h 516236"/>
                  <a:gd name="connsiteX29" fmla="*/ 2734963 w 2800865"/>
                  <a:gd name="connsiteY29" fmla="*/ 395640 h 516236"/>
                  <a:gd name="connsiteX30" fmla="*/ 2767914 w 2800865"/>
                  <a:gd name="connsiteY30" fmla="*/ 222645 h 516236"/>
                  <a:gd name="connsiteX31" fmla="*/ 2784390 w 2800865"/>
                  <a:gd name="connsiteY31" fmla="*/ 362688 h 516236"/>
                  <a:gd name="connsiteX32" fmla="*/ 2784390 w 2800865"/>
                  <a:gd name="connsiteY32" fmla="*/ 362688 h 516236"/>
                  <a:gd name="connsiteX33" fmla="*/ 2800865 w 2800865"/>
                  <a:gd name="connsiteY33" fmla="*/ 362688 h 51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00865" h="516236">
                    <a:moveTo>
                      <a:pt x="0" y="453305"/>
                    </a:moveTo>
                    <a:cubicBezTo>
                      <a:pt x="52859" y="346213"/>
                      <a:pt x="105719" y="239121"/>
                      <a:pt x="148281" y="222645"/>
                    </a:cubicBezTo>
                    <a:cubicBezTo>
                      <a:pt x="190843" y="206169"/>
                      <a:pt x="214184" y="358570"/>
                      <a:pt x="255373" y="354451"/>
                    </a:cubicBezTo>
                    <a:cubicBezTo>
                      <a:pt x="296562" y="350332"/>
                      <a:pt x="352855" y="196559"/>
                      <a:pt x="395417" y="197932"/>
                    </a:cubicBezTo>
                    <a:cubicBezTo>
                      <a:pt x="437979" y="199305"/>
                      <a:pt x="476422" y="370926"/>
                      <a:pt x="510746" y="362688"/>
                    </a:cubicBezTo>
                    <a:cubicBezTo>
                      <a:pt x="545070" y="354450"/>
                      <a:pt x="560174" y="126537"/>
                      <a:pt x="601363" y="148505"/>
                    </a:cubicBezTo>
                    <a:cubicBezTo>
                      <a:pt x="642552" y="170473"/>
                      <a:pt x="713946" y="454678"/>
                      <a:pt x="757881" y="494494"/>
                    </a:cubicBezTo>
                    <a:cubicBezTo>
                      <a:pt x="801816" y="534310"/>
                      <a:pt x="847124" y="456051"/>
                      <a:pt x="864973" y="387402"/>
                    </a:cubicBezTo>
                    <a:cubicBezTo>
                      <a:pt x="882822" y="318753"/>
                      <a:pt x="840260" y="105942"/>
                      <a:pt x="864973" y="82602"/>
                    </a:cubicBezTo>
                    <a:cubicBezTo>
                      <a:pt x="889686" y="59262"/>
                      <a:pt x="970692" y="184202"/>
                      <a:pt x="1013254" y="247359"/>
                    </a:cubicBezTo>
                    <a:cubicBezTo>
                      <a:pt x="1055816" y="310516"/>
                      <a:pt x="1090141" y="465662"/>
                      <a:pt x="1120346" y="461543"/>
                    </a:cubicBezTo>
                    <a:cubicBezTo>
                      <a:pt x="1150551" y="457424"/>
                      <a:pt x="1162909" y="299531"/>
                      <a:pt x="1194487" y="222645"/>
                    </a:cubicBezTo>
                    <a:cubicBezTo>
                      <a:pt x="1226065" y="145759"/>
                      <a:pt x="1290595" y="-6641"/>
                      <a:pt x="1309817" y="224"/>
                    </a:cubicBezTo>
                    <a:cubicBezTo>
                      <a:pt x="1329039" y="7089"/>
                      <a:pt x="1290596" y="188321"/>
                      <a:pt x="1309817" y="263834"/>
                    </a:cubicBezTo>
                    <a:cubicBezTo>
                      <a:pt x="1329038" y="339347"/>
                      <a:pt x="1405925" y="440948"/>
                      <a:pt x="1425146" y="453305"/>
                    </a:cubicBezTo>
                    <a:cubicBezTo>
                      <a:pt x="1444367" y="465662"/>
                      <a:pt x="1399060" y="381910"/>
                      <a:pt x="1425146" y="337975"/>
                    </a:cubicBezTo>
                    <a:cubicBezTo>
                      <a:pt x="1451233" y="294040"/>
                      <a:pt x="1552833" y="195186"/>
                      <a:pt x="1581665" y="189694"/>
                    </a:cubicBezTo>
                    <a:cubicBezTo>
                      <a:pt x="1610498" y="184202"/>
                      <a:pt x="1574801" y="251478"/>
                      <a:pt x="1598141" y="305024"/>
                    </a:cubicBezTo>
                    <a:cubicBezTo>
                      <a:pt x="1621482" y="358570"/>
                      <a:pt x="1681892" y="510970"/>
                      <a:pt x="1721708" y="510970"/>
                    </a:cubicBezTo>
                    <a:cubicBezTo>
                      <a:pt x="1761524" y="510970"/>
                      <a:pt x="1793103" y="337975"/>
                      <a:pt x="1837038" y="305024"/>
                    </a:cubicBezTo>
                    <a:cubicBezTo>
                      <a:pt x="1880973" y="272073"/>
                      <a:pt x="1953741" y="329737"/>
                      <a:pt x="1985319" y="313261"/>
                    </a:cubicBezTo>
                    <a:cubicBezTo>
                      <a:pt x="2016897" y="296785"/>
                      <a:pt x="2003167" y="191067"/>
                      <a:pt x="2026508" y="206170"/>
                    </a:cubicBezTo>
                    <a:cubicBezTo>
                      <a:pt x="2049849" y="221273"/>
                      <a:pt x="2093785" y="397013"/>
                      <a:pt x="2125363" y="403878"/>
                    </a:cubicBezTo>
                    <a:cubicBezTo>
                      <a:pt x="2156941" y="410743"/>
                      <a:pt x="2174790" y="254224"/>
                      <a:pt x="2215979" y="247359"/>
                    </a:cubicBezTo>
                    <a:cubicBezTo>
                      <a:pt x="2257168" y="240494"/>
                      <a:pt x="2340920" y="368180"/>
                      <a:pt x="2372498" y="362688"/>
                    </a:cubicBezTo>
                    <a:cubicBezTo>
                      <a:pt x="2404076" y="357196"/>
                      <a:pt x="2380736" y="211661"/>
                      <a:pt x="2405449" y="214407"/>
                    </a:cubicBezTo>
                    <a:cubicBezTo>
                      <a:pt x="2430162" y="217153"/>
                      <a:pt x="2490574" y="401131"/>
                      <a:pt x="2520779" y="379164"/>
                    </a:cubicBezTo>
                    <a:cubicBezTo>
                      <a:pt x="2550984" y="357197"/>
                      <a:pt x="2559222" y="62007"/>
                      <a:pt x="2586681" y="82602"/>
                    </a:cubicBezTo>
                    <a:cubicBezTo>
                      <a:pt x="2614140" y="103197"/>
                      <a:pt x="2660822" y="450559"/>
                      <a:pt x="2685536" y="502732"/>
                    </a:cubicBezTo>
                    <a:cubicBezTo>
                      <a:pt x="2710250" y="554905"/>
                      <a:pt x="2721233" y="442321"/>
                      <a:pt x="2734963" y="395640"/>
                    </a:cubicBezTo>
                    <a:cubicBezTo>
                      <a:pt x="2748693" y="348959"/>
                      <a:pt x="2759676" y="228137"/>
                      <a:pt x="2767914" y="222645"/>
                    </a:cubicBezTo>
                    <a:cubicBezTo>
                      <a:pt x="2776152" y="217153"/>
                      <a:pt x="2784390" y="362688"/>
                      <a:pt x="2784390" y="362688"/>
                    </a:cubicBezTo>
                    <a:lnTo>
                      <a:pt x="2784390" y="362688"/>
                    </a:lnTo>
                    <a:lnTo>
                      <a:pt x="2800865" y="362688"/>
                    </a:lnTo>
                  </a:path>
                </a:pathLst>
              </a:custGeom>
              <a:ln w="38100">
                <a:prstDash val="sysDot"/>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sz="3200"/>
              </a:p>
            </p:txBody>
          </p:sp>
          <p:sp>
            <p:nvSpPr>
              <p:cNvPr id="5" name="Arrow: Down 4">
                <a:extLst>
                  <a:ext uri="{FF2B5EF4-FFF2-40B4-BE49-F238E27FC236}">
                    <a16:creationId xmlns:a16="http://schemas.microsoft.com/office/drawing/2014/main" id="{66944C28-D275-4306-89F3-D6053A6AA67C}"/>
                  </a:ext>
                </a:extLst>
              </p:cNvPr>
              <p:cNvSpPr/>
              <p:nvPr/>
            </p:nvSpPr>
            <p:spPr bwMode="auto">
              <a:xfrm>
                <a:off x="7276225" y="4301675"/>
                <a:ext cx="527028" cy="388208"/>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2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Graphic 17" descr="Smiling Face with Solid Fill">
                <a:extLst>
                  <a:ext uri="{FF2B5EF4-FFF2-40B4-BE49-F238E27FC236}">
                    <a16:creationId xmlns:a16="http://schemas.microsoft.com/office/drawing/2014/main" id="{A5E75038-3621-453C-98B3-136100E575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8485" y="2360188"/>
                <a:ext cx="914400" cy="914400"/>
              </a:xfrm>
              <a:prstGeom prst="rect">
                <a:avLst/>
              </a:prstGeom>
            </p:spPr>
          </p:pic>
        </p:grpSp>
        <p:sp>
          <p:nvSpPr>
            <p:cNvPr id="20" name="Freeform: Shape 19">
              <a:extLst>
                <a:ext uri="{FF2B5EF4-FFF2-40B4-BE49-F238E27FC236}">
                  <a16:creationId xmlns:a16="http://schemas.microsoft.com/office/drawing/2014/main" id="{E28DA693-411F-4A4C-AE94-A5F9D8DFE267}"/>
                </a:ext>
              </a:extLst>
            </p:cNvPr>
            <p:cNvSpPr/>
            <p:nvPr/>
          </p:nvSpPr>
          <p:spPr bwMode="auto">
            <a:xfrm>
              <a:off x="6424576" y="2345753"/>
              <a:ext cx="1828800" cy="544240"/>
            </a:xfrm>
            <a:custGeom>
              <a:avLst/>
              <a:gdLst>
                <a:gd name="connsiteX0" fmla="*/ 0 w 2802421"/>
                <a:gd name="connsiteY0" fmla="*/ 544240 h 544240"/>
                <a:gd name="connsiteX1" fmla="*/ 90616 w 2802421"/>
                <a:gd name="connsiteY1" fmla="*/ 379483 h 544240"/>
                <a:gd name="connsiteX2" fmla="*/ 205946 w 2802421"/>
                <a:gd name="connsiteY2" fmla="*/ 395959 h 544240"/>
                <a:gd name="connsiteX3" fmla="*/ 247135 w 2802421"/>
                <a:gd name="connsiteY3" fmla="*/ 173537 h 544240"/>
                <a:gd name="connsiteX4" fmla="*/ 370702 w 2802421"/>
                <a:gd name="connsiteY4" fmla="*/ 387721 h 544240"/>
                <a:gd name="connsiteX5" fmla="*/ 444843 w 2802421"/>
                <a:gd name="connsiteY5" fmla="*/ 49970 h 544240"/>
                <a:gd name="connsiteX6" fmla="*/ 510746 w 2802421"/>
                <a:gd name="connsiteY6" fmla="*/ 437148 h 544240"/>
                <a:gd name="connsiteX7" fmla="*/ 593124 w 2802421"/>
                <a:gd name="connsiteY7" fmla="*/ 280629 h 544240"/>
                <a:gd name="connsiteX8" fmla="*/ 650789 w 2802421"/>
                <a:gd name="connsiteY8" fmla="*/ 74683 h 544240"/>
                <a:gd name="connsiteX9" fmla="*/ 741405 w 2802421"/>
                <a:gd name="connsiteY9" fmla="*/ 214726 h 544240"/>
                <a:gd name="connsiteX10" fmla="*/ 823783 w 2802421"/>
                <a:gd name="connsiteY10" fmla="*/ 58207 h 544240"/>
                <a:gd name="connsiteX11" fmla="*/ 930875 w 2802421"/>
                <a:gd name="connsiteY11" fmla="*/ 247678 h 544240"/>
                <a:gd name="connsiteX12" fmla="*/ 1046205 w 2802421"/>
                <a:gd name="connsiteY12" fmla="*/ 115872 h 544240"/>
                <a:gd name="connsiteX13" fmla="*/ 1153297 w 2802421"/>
                <a:gd name="connsiteY13" fmla="*/ 297105 h 544240"/>
                <a:gd name="connsiteX14" fmla="*/ 1309816 w 2802421"/>
                <a:gd name="connsiteY14" fmla="*/ 82921 h 544240"/>
                <a:gd name="connsiteX15" fmla="*/ 1441621 w 2802421"/>
                <a:gd name="connsiteY15" fmla="*/ 428910 h 544240"/>
                <a:gd name="connsiteX16" fmla="*/ 1540475 w 2802421"/>
                <a:gd name="connsiteY16" fmla="*/ 247678 h 544240"/>
                <a:gd name="connsiteX17" fmla="*/ 1565189 w 2802421"/>
                <a:gd name="connsiteY17" fmla="*/ 49970 h 544240"/>
                <a:gd name="connsiteX18" fmla="*/ 1762897 w 2802421"/>
                <a:gd name="connsiteY18" fmla="*/ 49970 h 544240"/>
                <a:gd name="connsiteX19" fmla="*/ 1837037 w 2802421"/>
                <a:gd name="connsiteY19" fmla="*/ 297105 h 544240"/>
                <a:gd name="connsiteX20" fmla="*/ 1952367 w 2802421"/>
                <a:gd name="connsiteY20" fmla="*/ 132348 h 544240"/>
                <a:gd name="connsiteX21" fmla="*/ 1977081 w 2802421"/>
                <a:gd name="connsiteY21" fmla="*/ 445386 h 544240"/>
                <a:gd name="connsiteX22" fmla="*/ 2075935 w 2802421"/>
                <a:gd name="connsiteY22" fmla="*/ 264153 h 544240"/>
                <a:gd name="connsiteX23" fmla="*/ 2141837 w 2802421"/>
                <a:gd name="connsiteY23" fmla="*/ 543 h 544240"/>
                <a:gd name="connsiteX24" fmla="*/ 2347783 w 2802421"/>
                <a:gd name="connsiteY24" fmla="*/ 338294 h 544240"/>
                <a:gd name="connsiteX25" fmla="*/ 2454875 w 2802421"/>
                <a:gd name="connsiteY25" fmla="*/ 132348 h 544240"/>
                <a:gd name="connsiteX26" fmla="*/ 2512540 w 2802421"/>
                <a:gd name="connsiteY26" fmla="*/ 437148 h 544240"/>
                <a:gd name="connsiteX27" fmla="*/ 2726724 w 2802421"/>
                <a:gd name="connsiteY27" fmla="*/ 157061 h 544240"/>
                <a:gd name="connsiteX28" fmla="*/ 2792627 w 2802421"/>
                <a:gd name="connsiteY28" fmla="*/ 280629 h 544240"/>
                <a:gd name="connsiteX29" fmla="*/ 2800864 w 2802421"/>
                <a:gd name="connsiteY29" fmla="*/ 231202 h 54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02421" h="544240">
                  <a:moveTo>
                    <a:pt x="0" y="544240"/>
                  </a:moveTo>
                  <a:cubicBezTo>
                    <a:pt x="28146" y="474218"/>
                    <a:pt x="56292" y="404196"/>
                    <a:pt x="90616" y="379483"/>
                  </a:cubicBezTo>
                  <a:cubicBezTo>
                    <a:pt x="124940" y="354770"/>
                    <a:pt x="179860" y="430283"/>
                    <a:pt x="205946" y="395959"/>
                  </a:cubicBezTo>
                  <a:cubicBezTo>
                    <a:pt x="232032" y="361635"/>
                    <a:pt x="219676" y="174910"/>
                    <a:pt x="247135" y="173537"/>
                  </a:cubicBezTo>
                  <a:cubicBezTo>
                    <a:pt x="274594" y="172164"/>
                    <a:pt x="337751" y="408315"/>
                    <a:pt x="370702" y="387721"/>
                  </a:cubicBezTo>
                  <a:cubicBezTo>
                    <a:pt x="403653" y="367127"/>
                    <a:pt x="421502" y="41732"/>
                    <a:pt x="444843" y="49970"/>
                  </a:cubicBezTo>
                  <a:cubicBezTo>
                    <a:pt x="468184" y="58208"/>
                    <a:pt x="486032" y="398705"/>
                    <a:pt x="510746" y="437148"/>
                  </a:cubicBezTo>
                  <a:cubicBezTo>
                    <a:pt x="535460" y="475591"/>
                    <a:pt x="569783" y="341040"/>
                    <a:pt x="593124" y="280629"/>
                  </a:cubicBezTo>
                  <a:cubicBezTo>
                    <a:pt x="616465" y="220218"/>
                    <a:pt x="626076" y="85667"/>
                    <a:pt x="650789" y="74683"/>
                  </a:cubicBezTo>
                  <a:cubicBezTo>
                    <a:pt x="675502" y="63699"/>
                    <a:pt x="712573" y="217472"/>
                    <a:pt x="741405" y="214726"/>
                  </a:cubicBezTo>
                  <a:cubicBezTo>
                    <a:pt x="770237" y="211980"/>
                    <a:pt x="792205" y="52715"/>
                    <a:pt x="823783" y="58207"/>
                  </a:cubicBezTo>
                  <a:cubicBezTo>
                    <a:pt x="855361" y="63699"/>
                    <a:pt x="893805" y="238067"/>
                    <a:pt x="930875" y="247678"/>
                  </a:cubicBezTo>
                  <a:cubicBezTo>
                    <a:pt x="967945" y="257289"/>
                    <a:pt x="1009135" y="107634"/>
                    <a:pt x="1046205" y="115872"/>
                  </a:cubicBezTo>
                  <a:cubicBezTo>
                    <a:pt x="1083275" y="124110"/>
                    <a:pt x="1109362" y="302597"/>
                    <a:pt x="1153297" y="297105"/>
                  </a:cubicBezTo>
                  <a:cubicBezTo>
                    <a:pt x="1197232" y="291613"/>
                    <a:pt x="1261762" y="60954"/>
                    <a:pt x="1309816" y="82921"/>
                  </a:cubicBezTo>
                  <a:cubicBezTo>
                    <a:pt x="1357870" y="104888"/>
                    <a:pt x="1403178" y="401451"/>
                    <a:pt x="1441621" y="428910"/>
                  </a:cubicBezTo>
                  <a:cubicBezTo>
                    <a:pt x="1480064" y="456369"/>
                    <a:pt x="1519880" y="310835"/>
                    <a:pt x="1540475" y="247678"/>
                  </a:cubicBezTo>
                  <a:cubicBezTo>
                    <a:pt x="1561070" y="184521"/>
                    <a:pt x="1528119" y="82921"/>
                    <a:pt x="1565189" y="49970"/>
                  </a:cubicBezTo>
                  <a:cubicBezTo>
                    <a:pt x="1602259" y="17019"/>
                    <a:pt x="1717589" y="8781"/>
                    <a:pt x="1762897" y="49970"/>
                  </a:cubicBezTo>
                  <a:cubicBezTo>
                    <a:pt x="1808205" y="91159"/>
                    <a:pt x="1805459" y="283375"/>
                    <a:pt x="1837037" y="297105"/>
                  </a:cubicBezTo>
                  <a:cubicBezTo>
                    <a:pt x="1868615" y="310835"/>
                    <a:pt x="1929026" y="107635"/>
                    <a:pt x="1952367" y="132348"/>
                  </a:cubicBezTo>
                  <a:cubicBezTo>
                    <a:pt x="1975708" y="157061"/>
                    <a:pt x="1956486" y="423419"/>
                    <a:pt x="1977081" y="445386"/>
                  </a:cubicBezTo>
                  <a:cubicBezTo>
                    <a:pt x="1997676" y="467353"/>
                    <a:pt x="2048476" y="338293"/>
                    <a:pt x="2075935" y="264153"/>
                  </a:cubicBezTo>
                  <a:cubicBezTo>
                    <a:pt x="2103394" y="190012"/>
                    <a:pt x="2096529" y="-11814"/>
                    <a:pt x="2141837" y="543"/>
                  </a:cubicBezTo>
                  <a:cubicBezTo>
                    <a:pt x="2187145" y="12900"/>
                    <a:pt x="2295610" y="316327"/>
                    <a:pt x="2347783" y="338294"/>
                  </a:cubicBezTo>
                  <a:cubicBezTo>
                    <a:pt x="2399956" y="360261"/>
                    <a:pt x="2427416" y="115872"/>
                    <a:pt x="2454875" y="132348"/>
                  </a:cubicBezTo>
                  <a:cubicBezTo>
                    <a:pt x="2482334" y="148824"/>
                    <a:pt x="2467232" y="433029"/>
                    <a:pt x="2512540" y="437148"/>
                  </a:cubicBezTo>
                  <a:cubicBezTo>
                    <a:pt x="2557848" y="441267"/>
                    <a:pt x="2680043" y="183147"/>
                    <a:pt x="2726724" y="157061"/>
                  </a:cubicBezTo>
                  <a:cubicBezTo>
                    <a:pt x="2773405" y="130975"/>
                    <a:pt x="2780270" y="268272"/>
                    <a:pt x="2792627" y="280629"/>
                  </a:cubicBezTo>
                  <a:cubicBezTo>
                    <a:pt x="2804984" y="292986"/>
                    <a:pt x="2802924" y="262094"/>
                    <a:pt x="2800864" y="231202"/>
                  </a:cubicBezTo>
                </a:path>
              </a:pathLst>
            </a:custGeom>
            <a:ln w="38100">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sz="3200"/>
            </a:p>
          </p:txBody>
        </p:sp>
        <p:sp>
          <p:nvSpPr>
            <p:cNvPr id="10" name="Arrow: Up 9">
              <a:extLst>
                <a:ext uri="{FF2B5EF4-FFF2-40B4-BE49-F238E27FC236}">
                  <a16:creationId xmlns:a16="http://schemas.microsoft.com/office/drawing/2014/main" id="{4773CE63-5307-40C8-B67E-841DBCF3A72C}"/>
                </a:ext>
              </a:extLst>
            </p:cNvPr>
            <p:cNvSpPr/>
            <p:nvPr/>
          </p:nvSpPr>
          <p:spPr bwMode="auto">
            <a:xfrm>
              <a:off x="7304046" y="2795249"/>
              <a:ext cx="521732" cy="418456"/>
            </a:xfrm>
            <a:prstGeom prst="up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200" dirty="0" err="1">
                <a:gradFill>
                  <a:gsLst>
                    <a:gs pos="0">
                      <a:srgbClr val="FFFFFF"/>
                    </a:gs>
                    <a:gs pos="100000">
                      <a:srgbClr val="FFFFFF"/>
                    </a:gs>
                  </a:gsLst>
                  <a:lin ang="5400000" scaled="0"/>
                </a:gradFill>
                <a:ea typeface="Segoe UI" pitchFamily="34" charset="0"/>
                <a:cs typeface="Segoe UI" pitchFamily="34" charset="0"/>
              </a:endParaRPr>
            </a:p>
          </p:txBody>
        </p:sp>
      </p:grpSp>
      <p:pic>
        <p:nvPicPr>
          <p:cNvPr id="22" name="Graphic 21" descr="Confused Face with No Fill">
            <a:extLst>
              <a:ext uri="{FF2B5EF4-FFF2-40B4-BE49-F238E27FC236}">
                <a16:creationId xmlns:a16="http://schemas.microsoft.com/office/drawing/2014/main" id="{C5239BAF-899E-481A-ACE1-0FFF1F6572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44000" y="2743200"/>
            <a:ext cx="1828800" cy="1828800"/>
          </a:xfrm>
          <a:prstGeom prst="rect">
            <a:avLst/>
          </a:prstGeom>
        </p:spPr>
      </p:pic>
      <p:sp>
        <p:nvSpPr>
          <p:cNvPr id="26" name="TextBox 25">
            <a:extLst>
              <a:ext uri="{FF2B5EF4-FFF2-40B4-BE49-F238E27FC236}">
                <a16:creationId xmlns:a16="http://schemas.microsoft.com/office/drawing/2014/main" id="{DD8E5FEC-519F-4795-AC40-38C1259A17AB}"/>
              </a:ext>
            </a:extLst>
          </p:cNvPr>
          <p:cNvSpPr txBox="1"/>
          <p:nvPr/>
        </p:nvSpPr>
        <p:spPr>
          <a:xfrm>
            <a:off x="3107788" y="5413156"/>
            <a:ext cx="2203167" cy="738664"/>
          </a:xfrm>
          <a:prstGeom prst="rect">
            <a:avLst/>
          </a:prstGeom>
          <a:noFill/>
        </p:spPr>
        <p:txBody>
          <a:bodyPr wrap="none" lIns="182880" tIns="146304" rIns="182880" bIns="146304" rtlCol="0">
            <a:spAutoFit/>
          </a:bodyPr>
          <a:lstStyle/>
          <a:p>
            <a:pPr>
              <a:lnSpc>
                <a:spcPct val="90000"/>
              </a:lnSpc>
              <a:spcAft>
                <a:spcPts val="600"/>
              </a:spcAft>
            </a:pPr>
            <a:r>
              <a:rPr lang="en-US" sz="3200" dirty="0">
                <a:gradFill>
                  <a:gsLst>
                    <a:gs pos="2917">
                      <a:schemeClr val="tx1"/>
                    </a:gs>
                    <a:gs pos="30000">
                      <a:schemeClr val="tx1"/>
                    </a:gs>
                  </a:gsLst>
                  <a:lin ang="5400000" scaled="0"/>
                </a:gradFill>
              </a:rPr>
              <a:t>new index</a:t>
            </a:r>
          </a:p>
        </p:txBody>
      </p:sp>
      <p:sp>
        <p:nvSpPr>
          <p:cNvPr id="29" name="TextBox 28">
            <a:extLst>
              <a:ext uri="{FF2B5EF4-FFF2-40B4-BE49-F238E27FC236}">
                <a16:creationId xmlns:a16="http://schemas.microsoft.com/office/drawing/2014/main" id="{37E771DA-2CA8-4F86-968A-436D16D76315}"/>
              </a:ext>
            </a:extLst>
          </p:cNvPr>
          <p:cNvSpPr txBox="1"/>
          <p:nvPr/>
        </p:nvSpPr>
        <p:spPr>
          <a:xfrm>
            <a:off x="5951196" y="4053803"/>
            <a:ext cx="2956579" cy="738664"/>
          </a:xfrm>
          <a:prstGeom prst="rect">
            <a:avLst/>
          </a:prstGeom>
          <a:noFill/>
        </p:spPr>
        <p:txBody>
          <a:bodyPr wrap="none" lIns="182880" tIns="146304" rIns="182880" bIns="146304" rtlCol="0">
            <a:spAutoFit/>
          </a:bodyPr>
          <a:lstStyle/>
          <a:p>
            <a:pPr>
              <a:lnSpc>
                <a:spcPct val="90000"/>
              </a:lnSpc>
              <a:spcAft>
                <a:spcPts val="600"/>
              </a:spcAft>
            </a:pPr>
            <a:r>
              <a:rPr lang="en-US" sz="3200" dirty="0">
                <a:gradFill>
                  <a:gsLst>
                    <a:gs pos="2917">
                      <a:schemeClr val="tx1"/>
                    </a:gs>
                    <a:gs pos="30000">
                      <a:schemeClr val="tx1"/>
                    </a:gs>
                  </a:gsLst>
                  <a:lin ang="5400000" scaled="0"/>
                </a:gradFill>
              </a:rPr>
              <a:t>P2 (Estimated)</a:t>
            </a:r>
          </a:p>
        </p:txBody>
      </p:sp>
      <p:sp>
        <p:nvSpPr>
          <p:cNvPr id="30" name="TextBox 29">
            <a:extLst>
              <a:ext uri="{FF2B5EF4-FFF2-40B4-BE49-F238E27FC236}">
                <a16:creationId xmlns:a16="http://schemas.microsoft.com/office/drawing/2014/main" id="{E98973BE-2185-4176-AD2F-0EF3AD29656A}"/>
              </a:ext>
            </a:extLst>
          </p:cNvPr>
          <p:cNvSpPr txBox="1"/>
          <p:nvPr/>
        </p:nvSpPr>
        <p:spPr>
          <a:xfrm>
            <a:off x="3654033" y="2519197"/>
            <a:ext cx="904763" cy="738664"/>
          </a:xfrm>
          <a:prstGeom prst="rect">
            <a:avLst/>
          </a:prstGeom>
          <a:noFill/>
        </p:spPr>
        <p:txBody>
          <a:bodyPr wrap="square" lIns="182880" tIns="146304" rIns="182880" bIns="146304" rtlCol="0">
            <a:spAutoFit/>
          </a:bodyPr>
          <a:lstStyle/>
          <a:p>
            <a:pPr>
              <a:lnSpc>
                <a:spcPct val="90000"/>
              </a:lnSpc>
              <a:spcAft>
                <a:spcPts val="600"/>
              </a:spcAft>
            </a:pPr>
            <a:r>
              <a:rPr lang="en-US" sz="3200" dirty="0">
                <a:gradFill>
                  <a:gsLst>
                    <a:gs pos="2917">
                      <a:schemeClr val="tx1"/>
                    </a:gs>
                    <a:gs pos="30000">
                      <a:schemeClr val="tx1"/>
                    </a:gs>
                  </a:gsLst>
                  <a:lin ang="5400000" scaled="0"/>
                </a:gradFill>
              </a:rPr>
              <a:t>P1</a:t>
            </a:r>
          </a:p>
        </p:txBody>
      </p:sp>
      <p:sp>
        <p:nvSpPr>
          <p:cNvPr id="31" name="TextBox 30">
            <a:extLst>
              <a:ext uri="{FF2B5EF4-FFF2-40B4-BE49-F238E27FC236}">
                <a16:creationId xmlns:a16="http://schemas.microsoft.com/office/drawing/2014/main" id="{5E024814-3680-4D5E-AA0B-67163BFB7537}"/>
              </a:ext>
            </a:extLst>
          </p:cNvPr>
          <p:cNvSpPr txBox="1"/>
          <p:nvPr/>
        </p:nvSpPr>
        <p:spPr>
          <a:xfrm>
            <a:off x="6307634" y="3181331"/>
            <a:ext cx="2372894" cy="738664"/>
          </a:xfrm>
          <a:prstGeom prst="rect">
            <a:avLst/>
          </a:prstGeom>
          <a:noFill/>
        </p:spPr>
        <p:txBody>
          <a:bodyPr wrap="none" lIns="182880" tIns="146304" rIns="182880" bIns="146304" rtlCol="0">
            <a:spAutoFit/>
          </a:bodyPr>
          <a:lstStyle/>
          <a:p>
            <a:pPr>
              <a:lnSpc>
                <a:spcPct val="90000"/>
              </a:lnSpc>
              <a:spcAft>
                <a:spcPts val="600"/>
              </a:spcAft>
            </a:pPr>
            <a:r>
              <a:rPr lang="en-US" sz="3200" dirty="0">
                <a:gradFill>
                  <a:gsLst>
                    <a:gs pos="2917">
                      <a:schemeClr val="tx1"/>
                    </a:gs>
                    <a:gs pos="30000">
                      <a:schemeClr val="tx1"/>
                    </a:gs>
                  </a:gsLst>
                  <a:lin ang="5400000" scaled="0"/>
                </a:gradFill>
              </a:rPr>
              <a:t>P2 (Reality)</a:t>
            </a:r>
          </a:p>
        </p:txBody>
      </p:sp>
      <p:sp>
        <p:nvSpPr>
          <p:cNvPr id="25" name="TextBox 24">
            <a:extLst>
              <a:ext uri="{FF2B5EF4-FFF2-40B4-BE49-F238E27FC236}">
                <a16:creationId xmlns:a16="http://schemas.microsoft.com/office/drawing/2014/main" id="{0D624CCE-2818-456A-B1FC-A362C3F06164}"/>
              </a:ext>
            </a:extLst>
          </p:cNvPr>
          <p:cNvSpPr txBox="1"/>
          <p:nvPr/>
        </p:nvSpPr>
        <p:spPr>
          <a:xfrm>
            <a:off x="735773" y="2769849"/>
            <a:ext cx="812530" cy="3004647"/>
          </a:xfrm>
          <a:prstGeom prst="rect">
            <a:avLst/>
          </a:prstGeom>
          <a:noFill/>
        </p:spPr>
        <p:txBody>
          <a:bodyPr vert="vert270" wrap="square" lIns="182880" tIns="146304" rIns="182880" bIns="146304" rtlCol="0">
            <a:spAutoFit/>
          </a:bodyPr>
          <a:lstStyle/>
          <a:p>
            <a:pPr>
              <a:lnSpc>
                <a:spcPct val="90000"/>
              </a:lnSpc>
              <a:spcAft>
                <a:spcPts val="600"/>
              </a:spcAft>
            </a:pPr>
            <a:r>
              <a:rPr lang="en-US" sz="2800" dirty="0">
                <a:gradFill>
                  <a:gsLst>
                    <a:gs pos="2917">
                      <a:schemeClr val="tx1"/>
                    </a:gs>
                    <a:gs pos="30000">
                      <a:schemeClr val="tx1"/>
                    </a:gs>
                  </a:gsLst>
                  <a:lin ang="5400000" scaled="0"/>
                </a:gradFill>
              </a:rPr>
              <a:t>Actual CPU </a:t>
            </a:r>
            <a:r>
              <a:rPr lang="en-US" sz="3200" dirty="0">
                <a:gradFill>
                  <a:gsLst>
                    <a:gs pos="2917">
                      <a:schemeClr val="tx1"/>
                    </a:gs>
                    <a:gs pos="30000">
                      <a:schemeClr val="tx1"/>
                    </a:gs>
                  </a:gsLst>
                  <a:lin ang="5400000" scaled="0"/>
                </a:gradFill>
              </a:rPr>
              <a:t>Cost</a:t>
            </a:r>
          </a:p>
        </p:txBody>
      </p:sp>
    </p:spTree>
    <p:extLst>
      <p:ext uri="{BB962C8B-B14F-4D97-AF65-F5344CB8AC3E}">
        <p14:creationId xmlns:p14="http://schemas.microsoft.com/office/powerpoint/2010/main" val="165356053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D999FC-3D4D-4BD3-BCEB-9798FB7FEF7D}"/>
              </a:ext>
            </a:extLst>
          </p:cNvPr>
          <p:cNvSpPr>
            <a:spLocks noGrp="1"/>
          </p:cNvSpPr>
          <p:nvPr>
            <p:ph type="title"/>
          </p:nvPr>
        </p:nvSpPr>
        <p:spPr/>
        <p:txBody>
          <a:bodyPr/>
          <a:lstStyle/>
          <a:p>
            <a:r>
              <a:rPr lang="en-US" dirty="0"/>
              <a:t>Or, let’s be honest, by a lot!</a:t>
            </a:r>
          </a:p>
        </p:txBody>
      </p:sp>
      <p:grpSp>
        <p:nvGrpSpPr>
          <p:cNvPr id="26" name="Group 25">
            <a:extLst>
              <a:ext uri="{FF2B5EF4-FFF2-40B4-BE49-F238E27FC236}">
                <a16:creationId xmlns:a16="http://schemas.microsoft.com/office/drawing/2014/main" id="{83B1E071-B594-44E8-A835-997A73912D1E}"/>
              </a:ext>
            </a:extLst>
          </p:cNvPr>
          <p:cNvGrpSpPr/>
          <p:nvPr/>
        </p:nvGrpSpPr>
        <p:grpSpPr>
          <a:xfrm>
            <a:off x="1599509" y="2286000"/>
            <a:ext cx="9583394" cy="4715618"/>
            <a:chOff x="1968842" y="2286000"/>
            <a:chExt cx="9583394" cy="4715618"/>
          </a:xfrm>
        </p:grpSpPr>
        <p:grpSp>
          <p:nvGrpSpPr>
            <p:cNvPr id="8" name="Group 7">
              <a:extLst>
                <a:ext uri="{FF2B5EF4-FFF2-40B4-BE49-F238E27FC236}">
                  <a16:creationId xmlns:a16="http://schemas.microsoft.com/office/drawing/2014/main" id="{AFC4770F-7A64-45C3-ADFD-6627C1CA4074}"/>
                </a:ext>
              </a:extLst>
            </p:cNvPr>
            <p:cNvGrpSpPr/>
            <p:nvPr/>
          </p:nvGrpSpPr>
          <p:grpSpPr>
            <a:xfrm>
              <a:off x="1968842" y="2286000"/>
              <a:ext cx="9583394" cy="4715618"/>
              <a:chOff x="1968842" y="1951514"/>
              <a:chExt cx="9583394" cy="4715618"/>
            </a:xfrm>
          </p:grpSpPr>
          <p:cxnSp>
            <p:nvCxnSpPr>
              <p:cNvPr id="9" name="Straight Arrow Connector 8">
                <a:extLst>
                  <a:ext uri="{FF2B5EF4-FFF2-40B4-BE49-F238E27FC236}">
                    <a16:creationId xmlns:a16="http://schemas.microsoft.com/office/drawing/2014/main" id="{137894A4-4A1B-4E3A-9FDB-2563FE21DC3C}"/>
                  </a:ext>
                </a:extLst>
              </p:cNvPr>
              <p:cNvCxnSpPr>
                <a:cxnSpLocks/>
              </p:cNvCxnSpPr>
              <p:nvPr/>
            </p:nvCxnSpPr>
            <p:spPr>
              <a:xfrm>
                <a:off x="1968842" y="5824152"/>
                <a:ext cx="9583394" cy="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44FABC7-47B6-4552-B83A-76F32F6AD7A0}"/>
                  </a:ext>
                </a:extLst>
              </p:cNvPr>
              <p:cNvCxnSpPr>
                <a:cxnSpLocks/>
              </p:cNvCxnSpPr>
              <p:nvPr/>
            </p:nvCxnSpPr>
            <p:spPr>
              <a:xfrm flipV="1">
                <a:off x="1985318" y="2026508"/>
                <a:ext cx="0" cy="3822358"/>
              </a:xfrm>
              <a:prstGeom prst="straightConnector1">
                <a:avLst/>
              </a:prstGeom>
              <a:ln w="57150">
                <a:headEnd type="none"/>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BE9C6ED-3C1D-484B-8557-188B95D9C24C}"/>
                  </a:ext>
                </a:extLst>
              </p:cNvPr>
              <p:cNvSpPr txBox="1"/>
              <p:nvPr/>
            </p:nvSpPr>
            <p:spPr>
              <a:xfrm>
                <a:off x="6244852" y="5928468"/>
                <a:ext cx="1252587" cy="738664"/>
              </a:xfrm>
              <a:prstGeom prst="rect">
                <a:avLst/>
              </a:prstGeom>
              <a:noFill/>
            </p:spPr>
            <p:txBody>
              <a:bodyPr wrap="none" lIns="182880" tIns="146304" rIns="182880" bIns="146304" rtlCol="0">
                <a:spAutoFit/>
              </a:bodyPr>
              <a:lstStyle/>
              <a:p>
                <a:pPr>
                  <a:lnSpc>
                    <a:spcPct val="90000"/>
                  </a:lnSpc>
                  <a:spcAft>
                    <a:spcPts val="600"/>
                  </a:spcAft>
                </a:pPr>
                <a:r>
                  <a:rPr lang="en-US" sz="3200" dirty="0">
                    <a:gradFill>
                      <a:gsLst>
                        <a:gs pos="2917">
                          <a:schemeClr val="tx1"/>
                        </a:gs>
                        <a:gs pos="30000">
                          <a:schemeClr val="tx1"/>
                        </a:gs>
                      </a:gsLst>
                      <a:lin ang="5400000" scaled="0"/>
                    </a:gradFill>
                  </a:rPr>
                  <a:t>Time</a:t>
                </a:r>
              </a:p>
            </p:txBody>
          </p:sp>
          <p:sp>
            <p:nvSpPr>
              <p:cNvPr id="23" name="Freeform: Shape 22">
                <a:extLst>
                  <a:ext uri="{FF2B5EF4-FFF2-40B4-BE49-F238E27FC236}">
                    <a16:creationId xmlns:a16="http://schemas.microsoft.com/office/drawing/2014/main" id="{1242B076-A6C0-49DA-982E-EC73BC86FA0A}"/>
                  </a:ext>
                </a:extLst>
              </p:cNvPr>
              <p:cNvSpPr/>
              <p:nvPr/>
            </p:nvSpPr>
            <p:spPr bwMode="auto">
              <a:xfrm>
                <a:off x="2018268" y="3418565"/>
                <a:ext cx="4366054" cy="601505"/>
              </a:xfrm>
              <a:custGeom>
                <a:avLst/>
                <a:gdLst>
                  <a:gd name="connsiteX0" fmla="*/ 0 w 4366054"/>
                  <a:gd name="connsiteY0" fmla="*/ 486170 h 601505"/>
                  <a:gd name="connsiteX1" fmla="*/ 140044 w 4366054"/>
                  <a:gd name="connsiteY1" fmla="*/ 230797 h 601505"/>
                  <a:gd name="connsiteX2" fmla="*/ 370703 w 4366054"/>
                  <a:gd name="connsiteY2" fmla="*/ 469694 h 601505"/>
                  <a:gd name="connsiteX3" fmla="*/ 477795 w 4366054"/>
                  <a:gd name="connsiteY3" fmla="*/ 321413 h 601505"/>
                  <a:gd name="connsiteX4" fmla="*/ 700216 w 4366054"/>
                  <a:gd name="connsiteY4" fmla="*/ 138 h 601505"/>
                  <a:gd name="connsiteX5" fmla="*/ 832022 w 4366054"/>
                  <a:gd name="connsiteY5" fmla="*/ 362603 h 601505"/>
                  <a:gd name="connsiteX6" fmla="*/ 930876 w 4366054"/>
                  <a:gd name="connsiteY6" fmla="*/ 576786 h 601505"/>
                  <a:gd name="connsiteX7" fmla="*/ 1087395 w 4366054"/>
                  <a:gd name="connsiteY7" fmla="*/ 379078 h 601505"/>
                  <a:gd name="connsiteX8" fmla="*/ 1235676 w 4366054"/>
                  <a:gd name="connsiteY8" fmla="*/ 123705 h 601505"/>
                  <a:gd name="connsiteX9" fmla="*/ 1392195 w 4366054"/>
                  <a:gd name="connsiteY9" fmla="*/ 428505 h 601505"/>
                  <a:gd name="connsiteX10" fmla="*/ 1491049 w 4366054"/>
                  <a:gd name="connsiteY10" fmla="*/ 321413 h 601505"/>
                  <a:gd name="connsiteX11" fmla="*/ 1713471 w 4366054"/>
                  <a:gd name="connsiteY11" fmla="*/ 601500 h 601505"/>
                  <a:gd name="connsiteX12" fmla="*/ 1746422 w 4366054"/>
                  <a:gd name="connsiteY12" fmla="*/ 313176 h 601505"/>
                  <a:gd name="connsiteX13" fmla="*/ 1869989 w 4366054"/>
                  <a:gd name="connsiteY13" fmla="*/ 337889 h 601505"/>
                  <a:gd name="connsiteX14" fmla="*/ 1960606 w 4366054"/>
                  <a:gd name="connsiteY14" fmla="*/ 247273 h 601505"/>
                  <a:gd name="connsiteX15" fmla="*/ 2059460 w 4366054"/>
                  <a:gd name="connsiteY15" fmla="*/ 428505 h 601505"/>
                  <a:gd name="connsiteX16" fmla="*/ 2199503 w 4366054"/>
                  <a:gd name="connsiteY16" fmla="*/ 255511 h 601505"/>
                  <a:gd name="connsiteX17" fmla="*/ 2314833 w 4366054"/>
                  <a:gd name="connsiteY17" fmla="*/ 379078 h 601505"/>
                  <a:gd name="connsiteX18" fmla="*/ 2364260 w 4366054"/>
                  <a:gd name="connsiteY18" fmla="*/ 74278 h 601505"/>
                  <a:gd name="connsiteX19" fmla="*/ 2438400 w 4366054"/>
                  <a:gd name="connsiteY19" fmla="*/ 321413 h 601505"/>
                  <a:gd name="connsiteX20" fmla="*/ 2578444 w 4366054"/>
                  <a:gd name="connsiteY20" fmla="*/ 494408 h 601505"/>
                  <a:gd name="connsiteX21" fmla="*/ 2578444 w 4366054"/>
                  <a:gd name="connsiteY21" fmla="*/ 313176 h 601505"/>
                  <a:gd name="connsiteX22" fmla="*/ 2660822 w 4366054"/>
                  <a:gd name="connsiteY22" fmla="*/ 247273 h 601505"/>
                  <a:gd name="connsiteX23" fmla="*/ 2784389 w 4366054"/>
                  <a:gd name="connsiteY23" fmla="*/ 461457 h 601505"/>
                  <a:gd name="connsiteX24" fmla="*/ 2891481 w 4366054"/>
                  <a:gd name="connsiteY24" fmla="*/ 140181 h 601505"/>
                  <a:gd name="connsiteX25" fmla="*/ 2924433 w 4366054"/>
                  <a:gd name="connsiteY25" fmla="*/ 304938 h 601505"/>
                  <a:gd name="connsiteX26" fmla="*/ 3097427 w 4366054"/>
                  <a:gd name="connsiteY26" fmla="*/ 230797 h 601505"/>
                  <a:gd name="connsiteX27" fmla="*/ 3204519 w 4366054"/>
                  <a:gd name="connsiteY27" fmla="*/ 543835 h 601505"/>
                  <a:gd name="connsiteX28" fmla="*/ 3278660 w 4366054"/>
                  <a:gd name="connsiteY28" fmla="*/ 313176 h 601505"/>
                  <a:gd name="connsiteX29" fmla="*/ 3311611 w 4366054"/>
                  <a:gd name="connsiteY29" fmla="*/ 131943 h 601505"/>
                  <a:gd name="connsiteX30" fmla="*/ 3459892 w 4366054"/>
                  <a:gd name="connsiteY30" fmla="*/ 304938 h 601505"/>
                  <a:gd name="connsiteX31" fmla="*/ 3501081 w 4366054"/>
                  <a:gd name="connsiteY31" fmla="*/ 502646 h 601505"/>
                  <a:gd name="connsiteX32" fmla="*/ 3682314 w 4366054"/>
                  <a:gd name="connsiteY32" fmla="*/ 255511 h 601505"/>
                  <a:gd name="connsiteX33" fmla="*/ 3739979 w 4366054"/>
                  <a:gd name="connsiteY33" fmla="*/ 346127 h 601505"/>
                  <a:gd name="connsiteX34" fmla="*/ 3797644 w 4366054"/>
                  <a:gd name="connsiteY34" fmla="*/ 90754 h 601505"/>
                  <a:gd name="connsiteX35" fmla="*/ 3855308 w 4366054"/>
                  <a:gd name="connsiteY35" fmla="*/ 321413 h 601505"/>
                  <a:gd name="connsiteX36" fmla="*/ 3954162 w 4366054"/>
                  <a:gd name="connsiteY36" fmla="*/ 444981 h 601505"/>
                  <a:gd name="connsiteX37" fmla="*/ 3954162 w 4366054"/>
                  <a:gd name="connsiteY37" fmla="*/ 296700 h 601505"/>
                  <a:gd name="connsiteX38" fmla="*/ 4061254 w 4366054"/>
                  <a:gd name="connsiteY38" fmla="*/ 247273 h 601505"/>
                  <a:gd name="connsiteX39" fmla="*/ 4085968 w 4366054"/>
                  <a:gd name="connsiteY39" fmla="*/ 379078 h 601505"/>
                  <a:gd name="connsiteX40" fmla="*/ 4217773 w 4366054"/>
                  <a:gd name="connsiteY40" fmla="*/ 115467 h 601505"/>
                  <a:gd name="connsiteX41" fmla="*/ 4258962 w 4366054"/>
                  <a:gd name="connsiteY41" fmla="*/ 329651 h 601505"/>
                  <a:gd name="connsiteX42" fmla="*/ 4258962 w 4366054"/>
                  <a:gd name="connsiteY42" fmla="*/ 329651 h 601505"/>
                  <a:gd name="connsiteX43" fmla="*/ 4366054 w 4366054"/>
                  <a:gd name="connsiteY43" fmla="*/ 387316 h 60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366054" h="601505">
                    <a:moveTo>
                      <a:pt x="0" y="486170"/>
                    </a:moveTo>
                    <a:cubicBezTo>
                      <a:pt x="39130" y="359856"/>
                      <a:pt x="78260" y="233543"/>
                      <a:pt x="140044" y="230797"/>
                    </a:cubicBezTo>
                    <a:cubicBezTo>
                      <a:pt x="201828" y="228051"/>
                      <a:pt x="314411" y="454591"/>
                      <a:pt x="370703" y="469694"/>
                    </a:cubicBezTo>
                    <a:cubicBezTo>
                      <a:pt x="426995" y="484797"/>
                      <a:pt x="422876" y="399672"/>
                      <a:pt x="477795" y="321413"/>
                    </a:cubicBezTo>
                    <a:cubicBezTo>
                      <a:pt x="532714" y="243154"/>
                      <a:pt x="641178" y="-6727"/>
                      <a:pt x="700216" y="138"/>
                    </a:cubicBezTo>
                    <a:cubicBezTo>
                      <a:pt x="759254" y="7003"/>
                      <a:pt x="793579" y="266495"/>
                      <a:pt x="832022" y="362603"/>
                    </a:cubicBezTo>
                    <a:cubicBezTo>
                      <a:pt x="870465" y="458711"/>
                      <a:pt x="888314" y="574040"/>
                      <a:pt x="930876" y="576786"/>
                    </a:cubicBezTo>
                    <a:cubicBezTo>
                      <a:pt x="973438" y="579532"/>
                      <a:pt x="1036595" y="454591"/>
                      <a:pt x="1087395" y="379078"/>
                    </a:cubicBezTo>
                    <a:cubicBezTo>
                      <a:pt x="1138195" y="303565"/>
                      <a:pt x="1184876" y="115467"/>
                      <a:pt x="1235676" y="123705"/>
                    </a:cubicBezTo>
                    <a:cubicBezTo>
                      <a:pt x="1286476" y="131943"/>
                      <a:pt x="1349633" y="395554"/>
                      <a:pt x="1392195" y="428505"/>
                    </a:cubicBezTo>
                    <a:cubicBezTo>
                      <a:pt x="1434757" y="461456"/>
                      <a:pt x="1437503" y="292581"/>
                      <a:pt x="1491049" y="321413"/>
                    </a:cubicBezTo>
                    <a:cubicBezTo>
                      <a:pt x="1544595" y="350245"/>
                      <a:pt x="1670909" y="602873"/>
                      <a:pt x="1713471" y="601500"/>
                    </a:cubicBezTo>
                    <a:cubicBezTo>
                      <a:pt x="1756033" y="600127"/>
                      <a:pt x="1720336" y="357111"/>
                      <a:pt x="1746422" y="313176"/>
                    </a:cubicBezTo>
                    <a:cubicBezTo>
                      <a:pt x="1772508" y="269241"/>
                      <a:pt x="1834292" y="348873"/>
                      <a:pt x="1869989" y="337889"/>
                    </a:cubicBezTo>
                    <a:cubicBezTo>
                      <a:pt x="1905686" y="326905"/>
                      <a:pt x="1929028" y="232170"/>
                      <a:pt x="1960606" y="247273"/>
                    </a:cubicBezTo>
                    <a:cubicBezTo>
                      <a:pt x="1992184" y="262376"/>
                      <a:pt x="2019644" y="427132"/>
                      <a:pt x="2059460" y="428505"/>
                    </a:cubicBezTo>
                    <a:cubicBezTo>
                      <a:pt x="2099276" y="429878"/>
                      <a:pt x="2156941" y="263749"/>
                      <a:pt x="2199503" y="255511"/>
                    </a:cubicBezTo>
                    <a:cubicBezTo>
                      <a:pt x="2242065" y="247273"/>
                      <a:pt x="2287374" y="409283"/>
                      <a:pt x="2314833" y="379078"/>
                    </a:cubicBezTo>
                    <a:cubicBezTo>
                      <a:pt x="2342292" y="348873"/>
                      <a:pt x="2343666" y="83889"/>
                      <a:pt x="2364260" y="74278"/>
                    </a:cubicBezTo>
                    <a:cubicBezTo>
                      <a:pt x="2384854" y="64667"/>
                      <a:pt x="2402703" y="251391"/>
                      <a:pt x="2438400" y="321413"/>
                    </a:cubicBezTo>
                    <a:cubicBezTo>
                      <a:pt x="2474097" y="391435"/>
                      <a:pt x="2555103" y="495781"/>
                      <a:pt x="2578444" y="494408"/>
                    </a:cubicBezTo>
                    <a:cubicBezTo>
                      <a:pt x="2601785" y="493035"/>
                      <a:pt x="2564714" y="354365"/>
                      <a:pt x="2578444" y="313176"/>
                    </a:cubicBezTo>
                    <a:cubicBezTo>
                      <a:pt x="2592174" y="271987"/>
                      <a:pt x="2626498" y="222560"/>
                      <a:pt x="2660822" y="247273"/>
                    </a:cubicBezTo>
                    <a:cubicBezTo>
                      <a:pt x="2695146" y="271986"/>
                      <a:pt x="2745946" y="479306"/>
                      <a:pt x="2784389" y="461457"/>
                    </a:cubicBezTo>
                    <a:cubicBezTo>
                      <a:pt x="2822832" y="443608"/>
                      <a:pt x="2868140" y="166267"/>
                      <a:pt x="2891481" y="140181"/>
                    </a:cubicBezTo>
                    <a:cubicBezTo>
                      <a:pt x="2914822" y="114095"/>
                      <a:pt x="2890109" y="289835"/>
                      <a:pt x="2924433" y="304938"/>
                    </a:cubicBezTo>
                    <a:cubicBezTo>
                      <a:pt x="2958757" y="320041"/>
                      <a:pt x="3050746" y="190981"/>
                      <a:pt x="3097427" y="230797"/>
                    </a:cubicBezTo>
                    <a:cubicBezTo>
                      <a:pt x="3144108" y="270613"/>
                      <a:pt x="3174314" y="530105"/>
                      <a:pt x="3204519" y="543835"/>
                    </a:cubicBezTo>
                    <a:cubicBezTo>
                      <a:pt x="3234724" y="557565"/>
                      <a:pt x="3260811" y="381825"/>
                      <a:pt x="3278660" y="313176"/>
                    </a:cubicBezTo>
                    <a:cubicBezTo>
                      <a:pt x="3296509" y="244527"/>
                      <a:pt x="3281406" y="133316"/>
                      <a:pt x="3311611" y="131943"/>
                    </a:cubicBezTo>
                    <a:cubicBezTo>
                      <a:pt x="3341816" y="130570"/>
                      <a:pt x="3428314" y="243154"/>
                      <a:pt x="3459892" y="304938"/>
                    </a:cubicBezTo>
                    <a:cubicBezTo>
                      <a:pt x="3491470" y="366722"/>
                      <a:pt x="3464011" y="510884"/>
                      <a:pt x="3501081" y="502646"/>
                    </a:cubicBezTo>
                    <a:cubicBezTo>
                      <a:pt x="3538151" y="494408"/>
                      <a:pt x="3642498" y="281597"/>
                      <a:pt x="3682314" y="255511"/>
                    </a:cubicBezTo>
                    <a:cubicBezTo>
                      <a:pt x="3722130" y="229425"/>
                      <a:pt x="3720757" y="373586"/>
                      <a:pt x="3739979" y="346127"/>
                    </a:cubicBezTo>
                    <a:cubicBezTo>
                      <a:pt x="3759201" y="318668"/>
                      <a:pt x="3778423" y="94873"/>
                      <a:pt x="3797644" y="90754"/>
                    </a:cubicBezTo>
                    <a:cubicBezTo>
                      <a:pt x="3816865" y="86635"/>
                      <a:pt x="3829222" y="262375"/>
                      <a:pt x="3855308" y="321413"/>
                    </a:cubicBezTo>
                    <a:cubicBezTo>
                      <a:pt x="3881394" y="380451"/>
                      <a:pt x="3937686" y="449100"/>
                      <a:pt x="3954162" y="444981"/>
                    </a:cubicBezTo>
                    <a:cubicBezTo>
                      <a:pt x="3970638" y="440862"/>
                      <a:pt x="3936313" y="329651"/>
                      <a:pt x="3954162" y="296700"/>
                    </a:cubicBezTo>
                    <a:cubicBezTo>
                      <a:pt x="3972011" y="263749"/>
                      <a:pt x="4039287" y="233543"/>
                      <a:pt x="4061254" y="247273"/>
                    </a:cubicBezTo>
                    <a:cubicBezTo>
                      <a:pt x="4083221" y="261003"/>
                      <a:pt x="4059882" y="401046"/>
                      <a:pt x="4085968" y="379078"/>
                    </a:cubicBezTo>
                    <a:cubicBezTo>
                      <a:pt x="4112054" y="357110"/>
                      <a:pt x="4188941" y="123705"/>
                      <a:pt x="4217773" y="115467"/>
                    </a:cubicBezTo>
                    <a:cubicBezTo>
                      <a:pt x="4246605" y="107229"/>
                      <a:pt x="4258962" y="329651"/>
                      <a:pt x="4258962" y="329651"/>
                    </a:cubicBezTo>
                    <a:lnTo>
                      <a:pt x="4258962" y="329651"/>
                    </a:lnTo>
                    <a:lnTo>
                      <a:pt x="4366054" y="387316"/>
                    </a:lnTo>
                  </a:path>
                </a:pathLst>
              </a:cu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sp>
            <p:nvSpPr>
              <p:cNvPr id="37" name="Arrow: Down 36">
                <a:extLst>
                  <a:ext uri="{FF2B5EF4-FFF2-40B4-BE49-F238E27FC236}">
                    <a16:creationId xmlns:a16="http://schemas.microsoft.com/office/drawing/2014/main" id="{492FCBB8-FFDE-4EC3-930D-689A1A055BF2}"/>
                  </a:ext>
                </a:extLst>
              </p:cNvPr>
              <p:cNvSpPr/>
              <p:nvPr/>
            </p:nvSpPr>
            <p:spPr bwMode="auto">
              <a:xfrm>
                <a:off x="4158730" y="2812575"/>
                <a:ext cx="481263" cy="462013"/>
              </a:xfrm>
              <a:prstGeom prst="down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2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2" name="Straight Connector 11">
                <a:extLst>
                  <a:ext uri="{FF2B5EF4-FFF2-40B4-BE49-F238E27FC236}">
                    <a16:creationId xmlns:a16="http://schemas.microsoft.com/office/drawing/2014/main" id="{3249111C-5FEE-43CB-AB17-08D41C65282D}"/>
                  </a:ext>
                </a:extLst>
              </p:cNvPr>
              <p:cNvCxnSpPr>
                <a:cxnSpLocks/>
              </p:cNvCxnSpPr>
              <p:nvPr/>
            </p:nvCxnSpPr>
            <p:spPr>
              <a:xfrm>
                <a:off x="6384322" y="1951514"/>
                <a:ext cx="0" cy="3782021"/>
              </a:xfrm>
              <a:prstGeom prst="line">
                <a:avLst/>
              </a:prstGeom>
              <a:ln w="38100" cap="flat" cmpd="sng" algn="ctr">
                <a:solidFill>
                  <a:srgbClr val="FFB9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Arrow: Right 2">
                <a:extLst>
                  <a:ext uri="{FF2B5EF4-FFF2-40B4-BE49-F238E27FC236}">
                    <a16:creationId xmlns:a16="http://schemas.microsoft.com/office/drawing/2014/main" id="{E05A4D13-F450-4B68-B0D4-40BC8C4C4E32}"/>
                  </a:ext>
                </a:extLst>
              </p:cNvPr>
              <p:cNvSpPr/>
              <p:nvPr/>
            </p:nvSpPr>
            <p:spPr bwMode="auto">
              <a:xfrm>
                <a:off x="5746282" y="5205367"/>
                <a:ext cx="471940" cy="484879"/>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2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Freeform: Shape 14">
                <a:extLst>
                  <a:ext uri="{FF2B5EF4-FFF2-40B4-BE49-F238E27FC236}">
                    <a16:creationId xmlns:a16="http://schemas.microsoft.com/office/drawing/2014/main" id="{81076414-8EF6-4176-9EBA-02FD5229A93A}"/>
                  </a:ext>
                </a:extLst>
              </p:cNvPr>
              <p:cNvSpPr/>
              <p:nvPr/>
            </p:nvSpPr>
            <p:spPr bwMode="auto">
              <a:xfrm>
                <a:off x="6483177" y="4794198"/>
                <a:ext cx="1828800" cy="516236"/>
              </a:xfrm>
              <a:custGeom>
                <a:avLst/>
                <a:gdLst>
                  <a:gd name="connsiteX0" fmla="*/ 0 w 2800865"/>
                  <a:gd name="connsiteY0" fmla="*/ 453305 h 516236"/>
                  <a:gd name="connsiteX1" fmla="*/ 148281 w 2800865"/>
                  <a:gd name="connsiteY1" fmla="*/ 222645 h 516236"/>
                  <a:gd name="connsiteX2" fmla="*/ 255373 w 2800865"/>
                  <a:gd name="connsiteY2" fmla="*/ 354451 h 516236"/>
                  <a:gd name="connsiteX3" fmla="*/ 395417 w 2800865"/>
                  <a:gd name="connsiteY3" fmla="*/ 197932 h 516236"/>
                  <a:gd name="connsiteX4" fmla="*/ 510746 w 2800865"/>
                  <a:gd name="connsiteY4" fmla="*/ 362688 h 516236"/>
                  <a:gd name="connsiteX5" fmla="*/ 601363 w 2800865"/>
                  <a:gd name="connsiteY5" fmla="*/ 148505 h 516236"/>
                  <a:gd name="connsiteX6" fmla="*/ 757881 w 2800865"/>
                  <a:gd name="connsiteY6" fmla="*/ 494494 h 516236"/>
                  <a:gd name="connsiteX7" fmla="*/ 864973 w 2800865"/>
                  <a:gd name="connsiteY7" fmla="*/ 387402 h 516236"/>
                  <a:gd name="connsiteX8" fmla="*/ 864973 w 2800865"/>
                  <a:gd name="connsiteY8" fmla="*/ 82602 h 516236"/>
                  <a:gd name="connsiteX9" fmla="*/ 1013254 w 2800865"/>
                  <a:gd name="connsiteY9" fmla="*/ 247359 h 516236"/>
                  <a:gd name="connsiteX10" fmla="*/ 1120346 w 2800865"/>
                  <a:gd name="connsiteY10" fmla="*/ 461543 h 516236"/>
                  <a:gd name="connsiteX11" fmla="*/ 1194487 w 2800865"/>
                  <a:gd name="connsiteY11" fmla="*/ 222645 h 516236"/>
                  <a:gd name="connsiteX12" fmla="*/ 1309817 w 2800865"/>
                  <a:gd name="connsiteY12" fmla="*/ 224 h 516236"/>
                  <a:gd name="connsiteX13" fmla="*/ 1309817 w 2800865"/>
                  <a:gd name="connsiteY13" fmla="*/ 263834 h 516236"/>
                  <a:gd name="connsiteX14" fmla="*/ 1425146 w 2800865"/>
                  <a:gd name="connsiteY14" fmla="*/ 453305 h 516236"/>
                  <a:gd name="connsiteX15" fmla="*/ 1425146 w 2800865"/>
                  <a:gd name="connsiteY15" fmla="*/ 337975 h 516236"/>
                  <a:gd name="connsiteX16" fmla="*/ 1581665 w 2800865"/>
                  <a:gd name="connsiteY16" fmla="*/ 189694 h 516236"/>
                  <a:gd name="connsiteX17" fmla="*/ 1598141 w 2800865"/>
                  <a:gd name="connsiteY17" fmla="*/ 305024 h 516236"/>
                  <a:gd name="connsiteX18" fmla="*/ 1721708 w 2800865"/>
                  <a:gd name="connsiteY18" fmla="*/ 510970 h 516236"/>
                  <a:gd name="connsiteX19" fmla="*/ 1837038 w 2800865"/>
                  <a:gd name="connsiteY19" fmla="*/ 305024 h 516236"/>
                  <a:gd name="connsiteX20" fmla="*/ 1985319 w 2800865"/>
                  <a:gd name="connsiteY20" fmla="*/ 313261 h 516236"/>
                  <a:gd name="connsiteX21" fmla="*/ 2026508 w 2800865"/>
                  <a:gd name="connsiteY21" fmla="*/ 206170 h 516236"/>
                  <a:gd name="connsiteX22" fmla="*/ 2125363 w 2800865"/>
                  <a:gd name="connsiteY22" fmla="*/ 403878 h 516236"/>
                  <a:gd name="connsiteX23" fmla="*/ 2215979 w 2800865"/>
                  <a:gd name="connsiteY23" fmla="*/ 247359 h 516236"/>
                  <a:gd name="connsiteX24" fmla="*/ 2372498 w 2800865"/>
                  <a:gd name="connsiteY24" fmla="*/ 362688 h 516236"/>
                  <a:gd name="connsiteX25" fmla="*/ 2405449 w 2800865"/>
                  <a:gd name="connsiteY25" fmla="*/ 214407 h 516236"/>
                  <a:gd name="connsiteX26" fmla="*/ 2520779 w 2800865"/>
                  <a:gd name="connsiteY26" fmla="*/ 379164 h 516236"/>
                  <a:gd name="connsiteX27" fmla="*/ 2586681 w 2800865"/>
                  <a:gd name="connsiteY27" fmla="*/ 82602 h 516236"/>
                  <a:gd name="connsiteX28" fmla="*/ 2685536 w 2800865"/>
                  <a:gd name="connsiteY28" fmla="*/ 502732 h 516236"/>
                  <a:gd name="connsiteX29" fmla="*/ 2734963 w 2800865"/>
                  <a:gd name="connsiteY29" fmla="*/ 395640 h 516236"/>
                  <a:gd name="connsiteX30" fmla="*/ 2767914 w 2800865"/>
                  <a:gd name="connsiteY30" fmla="*/ 222645 h 516236"/>
                  <a:gd name="connsiteX31" fmla="*/ 2784390 w 2800865"/>
                  <a:gd name="connsiteY31" fmla="*/ 362688 h 516236"/>
                  <a:gd name="connsiteX32" fmla="*/ 2784390 w 2800865"/>
                  <a:gd name="connsiteY32" fmla="*/ 362688 h 516236"/>
                  <a:gd name="connsiteX33" fmla="*/ 2800865 w 2800865"/>
                  <a:gd name="connsiteY33" fmla="*/ 362688 h 51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00865" h="516236">
                    <a:moveTo>
                      <a:pt x="0" y="453305"/>
                    </a:moveTo>
                    <a:cubicBezTo>
                      <a:pt x="52859" y="346213"/>
                      <a:pt x="105719" y="239121"/>
                      <a:pt x="148281" y="222645"/>
                    </a:cubicBezTo>
                    <a:cubicBezTo>
                      <a:pt x="190843" y="206169"/>
                      <a:pt x="214184" y="358570"/>
                      <a:pt x="255373" y="354451"/>
                    </a:cubicBezTo>
                    <a:cubicBezTo>
                      <a:pt x="296562" y="350332"/>
                      <a:pt x="352855" y="196559"/>
                      <a:pt x="395417" y="197932"/>
                    </a:cubicBezTo>
                    <a:cubicBezTo>
                      <a:pt x="437979" y="199305"/>
                      <a:pt x="476422" y="370926"/>
                      <a:pt x="510746" y="362688"/>
                    </a:cubicBezTo>
                    <a:cubicBezTo>
                      <a:pt x="545070" y="354450"/>
                      <a:pt x="560174" y="126537"/>
                      <a:pt x="601363" y="148505"/>
                    </a:cubicBezTo>
                    <a:cubicBezTo>
                      <a:pt x="642552" y="170473"/>
                      <a:pt x="713946" y="454678"/>
                      <a:pt x="757881" y="494494"/>
                    </a:cubicBezTo>
                    <a:cubicBezTo>
                      <a:pt x="801816" y="534310"/>
                      <a:pt x="847124" y="456051"/>
                      <a:pt x="864973" y="387402"/>
                    </a:cubicBezTo>
                    <a:cubicBezTo>
                      <a:pt x="882822" y="318753"/>
                      <a:pt x="840260" y="105942"/>
                      <a:pt x="864973" y="82602"/>
                    </a:cubicBezTo>
                    <a:cubicBezTo>
                      <a:pt x="889686" y="59262"/>
                      <a:pt x="970692" y="184202"/>
                      <a:pt x="1013254" y="247359"/>
                    </a:cubicBezTo>
                    <a:cubicBezTo>
                      <a:pt x="1055816" y="310516"/>
                      <a:pt x="1090141" y="465662"/>
                      <a:pt x="1120346" y="461543"/>
                    </a:cubicBezTo>
                    <a:cubicBezTo>
                      <a:pt x="1150551" y="457424"/>
                      <a:pt x="1162909" y="299531"/>
                      <a:pt x="1194487" y="222645"/>
                    </a:cubicBezTo>
                    <a:cubicBezTo>
                      <a:pt x="1226065" y="145759"/>
                      <a:pt x="1290595" y="-6641"/>
                      <a:pt x="1309817" y="224"/>
                    </a:cubicBezTo>
                    <a:cubicBezTo>
                      <a:pt x="1329039" y="7089"/>
                      <a:pt x="1290596" y="188321"/>
                      <a:pt x="1309817" y="263834"/>
                    </a:cubicBezTo>
                    <a:cubicBezTo>
                      <a:pt x="1329038" y="339347"/>
                      <a:pt x="1405925" y="440948"/>
                      <a:pt x="1425146" y="453305"/>
                    </a:cubicBezTo>
                    <a:cubicBezTo>
                      <a:pt x="1444367" y="465662"/>
                      <a:pt x="1399060" y="381910"/>
                      <a:pt x="1425146" y="337975"/>
                    </a:cubicBezTo>
                    <a:cubicBezTo>
                      <a:pt x="1451233" y="294040"/>
                      <a:pt x="1552833" y="195186"/>
                      <a:pt x="1581665" y="189694"/>
                    </a:cubicBezTo>
                    <a:cubicBezTo>
                      <a:pt x="1610498" y="184202"/>
                      <a:pt x="1574801" y="251478"/>
                      <a:pt x="1598141" y="305024"/>
                    </a:cubicBezTo>
                    <a:cubicBezTo>
                      <a:pt x="1621482" y="358570"/>
                      <a:pt x="1681892" y="510970"/>
                      <a:pt x="1721708" y="510970"/>
                    </a:cubicBezTo>
                    <a:cubicBezTo>
                      <a:pt x="1761524" y="510970"/>
                      <a:pt x="1793103" y="337975"/>
                      <a:pt x="1837038" y="305024"/>
                    </a:cubicBezTo>
                    <a:cubicBezTo>
                      <a:pt x="1880973" y="272073"/>
                      <a:pt x="1953741" y="329737"/>
                      <a:pt x="1985319" y="313261"/>
                    </a:cubicBezTo>
                    <a:cubicBezTo>
                      <a:pt x="2016897" y="296785"/>
                      <a:pt x="2003167" y="191067"/>
                      <a:pt x="2026508" y="206170"/>
                    </a:cubicBezTo>
                    <a:cubicBezTo>
                      <a:pt x="2049849" y="221273"/>
                      <a:pt x="2093785" y="397013"/>
                      <a:pt x="2125363" y="403878"/>
                    </a:cubicBezTo>
                    <a:cubicBezTo>
                      <a:pt x="2156941" y="410743"/>
                      <a:pt x="2174790" y="254224"/>
                      <a:pt x="2215979" y="247359"/>
                    </a:cubicBezTo>
                    <a:cubicBezTo>
                      <a:pt x="2257168" y="240494"/>
                      <a:pt x="2340920" y="368180"/>
                      <a:pt x="2372498" y="362688"/>
                    </a:cubicBezTo>
                    <a:cubicBezTo>
                      <a:pt x="2404076" y="357196"/>
                      <a:pt x="2380736" y="211661"/>
                      <a:pt x="2405449" y="214407"/>
                    </a:cubicBezTo>
                    <a:cubicBezTo>
                      <a:pt x="2430162" y="217153"/>
                      <a:pt x="2490574" y="401131"/>
                      <a:pt x="2520779" y="379164"/>
                    </a:cubicBezTo>
                    <a:cubicBezTo>
                      <a:pt x="2550984" y="357197"/>
                      <a:pt x="2559222" y="62007"/>
                      <a:pt x="2586681" y="82602"/>
                    </a:cubicBezTo>
                    <a:cubicBezTo>
                      <a:pt x="2614140" y="103197"/>
                      <a:pt x="2660822" y="450559"/>
                      <a:pt x="2685536" y="502732"/>
                    </a:cubicBezTo>
                    <a:cubicBezTo>
                      <a:pt x="2710250" y="554905"/>
                      <a:pt x="2721233" y="442321"/>
                      <a:pt x="2734963" y="395640"/>
                    </a:cubicBezTo>
                    <a:cubicBezTo>
                      <a:pt x="2748693" y="348959"/>
                      <a:pt x="2759676" y="228137"/>
                      <a:pt x="2767914" y="222645"/>
                    </a:cubicBezTo>
                    <a:cubicBezTo>
                      <a:pt x="2776152" y="217153"/>
                      <a:pt x="2784390" y="362688"/>
                      <a:pt x="2784390" y="362688"/>
                    </a:cubicBezTo>
                    <a:lnTo>
                      <a:pt x="2784390" y="362688"/>
                    </a:lnTo>
                    <a:lnTo>
                      <a:pt x="2800865" y="362688"/>
                    </a:lnTo>
                  </a:path>
                </a:pathLst>
              </a:custGeom>
              <a:ln w="38100">
                <a:prstDash val="sysDot"/>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sz="3200"/>
              </a:p>
            </p:txBody>
          </p:sp>
          <p:sp>
            <p:nvSpPr>
              <p:cNvPr id="5" name="Arrow: Down 4">
                <a:extLst>
                  <a:ext uri="{FF2B5EF4-FFF2-40B4-BE49-F238E27FC236}">
                    <a16:creationId xmlns:a16="http://schemas.microsoft.com/office/drawing/2014/main" id="{66944C28-D275-4306-89F3-D6053A6AA67C}"/>
                  </a:ext>
                </a:extLst>
              </p:cNvPr>
              <p:cNvSpPr/>
              <p:nvPr/>
            </p:nvSpPr>
            <p:spPr bwMode="auto">
              <a:xfrm>
                <a:off x="7276225" y="4301675"/>
                <a:ext cx="527028" cy="388208"/>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2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Graphic 17" descr="Smiling Face with Solid Fill">
                <a:extLst>
                  <a:ext uri="{FF2B5EF4-FFF2-40B4-BE49-F238E27FC236}">
                    <a16:creationId xmlns:a16="http://schemas.microsoft.com/office/drawing/2014/main" id="{A5E75038-3621-453C-98B3-136100E575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8485" y="2360188"/>
                <a:ext cx="914400" cy="914400"/>
              </a:xfrm>
              <a:prstGeom prst="rect">
                <a:avLst/>
              </a:prstGeom>
            </p:spPr>
          </p:pic>
        </p:grpSp>
        <p:sp>
          <p:nvSpPr>
            <p:cNvPr id="20" name="Freeform: Shape 19">
              <a:extLst>
                <a:ext uri="{FF2B5EF4-FFF2-40B4-BE49-F238E27FC236}">
                  <a16:creationId xmlns:a16="http://schemas.microsoft.com/office/drawing/2014/main" id="{E28DA693-411F-4A4C-AE94-A5F9D8DFE267}"/>
                </a:ext>
              </a:extLst>
            </p:cNvPr>
            <p:cNvSpPr/>
            <p:nvPr/>
          </p:nvSpPr>
          <p:spPr bwMode="auto">
            <a:xfrm>
              <a:off x="6424576" y="2345753"/>
              <a:ext cx="1828800" cy="544240"/>
            </a:xfrm>
            <a:custGeom>
              <a:avLst/>
              <a:gdLst>
                <a:gd name="connsiteX0" fmla="*/ 0 w 2802421"/>
                <a:gd name="connsiteY0" fmla="*/ 544240 h 544240"/>
                <a:gd name="connsiteX1" fmla="*/ 90616 w 2802421"/>
                <a:gd name="connsiteY1" fmla="*/ 379483 h 544240"/>
                <a:gd name="connsiteX2" fmla="*/ 205946 w 2802421"/>
                <a:gd name="connsiteY2" fmla="*/ 395959 h 544240"/>
                <a:gd name="connsiteX3" fmla="*/ 247135 w 2802421"/>
                <a:gd name="connsiteY3" fmla="*/ 173537 h 544240"/>
                <a:gd name="connsiteX4" fmla="*/ 370702 w 2802421"/>
                <a:gd name="connsiteY4" fmla="*/ 387721 h 544240"/>
                <a:gd name="connsiteX5" fmla="*/ 444843 w 2802421"/>
                <a:gd name="connsiteY5" fmla="*/ 49970 h 544240"/>
                <a:gd name="connsiteX6" fmla="*/ 510746 w 2802421"/>
                <a:gd name="connsiteY6" fmla="*/ 437148 h 544240"/>
                <a:gd name="connsiteX7" fmla="*/ 593124 w 2802421"/>
                <a:gd name="connsiteY7" fmla="*/ 280629 h 544240"/>
                <a:gd name="connsiteX8" fmla="*/ 650789 w 2802421"/>
                <a:gd name="connsiteY8" fmla="*/ 74683 h 544240"/>
                <a:gd name="connsiteX9" fmla="*/ 741405 w 2802421"/>
                <a:gd name="connsiteY9" fmla="*/ 214726 h 544240"/>
                <a:gd name="connsiteX10" fmla="*/ 823783 w 2802421"/>
                <a:gd name="connsiteY10" fmla="*/ 58207 h 544240"/>
                <a:gd name="connsiteX11" fmla="*/ 930875 w 2802421"/>
                <a:gd name="connsiteY11" fmla="*/ 247678 h 544240"/>
                <a:gd name="connsiteX12" fmla="*/ 1046205 w 2802421"/>
                <a:gd name="connsiteY12" fmla="*/ 115872 h 544240"/>
                <a:gd name="connsiteX13" fmla="*/ 1153297 w 2802421"/>
                <a:gd name="connsiteY13" fmla="*/ 297105 h 544240"/>
                <a:gd name="connsiteX14" fmla="*/ 1309816 w 2802421"/>
                <a:gd name="connsiteY14" fmla="*/ 82921 h 544240"/>
                <a:gd name="connsiteX15" fmla="*/ 1441621 w 2802421"/>
                <a:gd name="connsiteY15" fmla="*/ 428910 h 544240"/>
                <a:gd name="connsiteX16" fmla="*/ 1540475 w 2802421"/>
                <a:gd name="connsiteY16" fmla="*/ 247678 h 544240"/>
                <a:gd name="connsiteX17" fmla="*/ 1565189 w 2802421"/>
                <a:gd name="connsiteY17" fmla="*/ 49970 h 544240"/>
                <a:gd name="connsiteX18" fmla="*/ 1762897 w 2802421"/>
                <a:gd name="connsiteY18" fmla="*/ 49970 h 544240"/>
                <a:gd name="connsiteX19" fmla="*/ 1837037 w 2802421"/>
                <a:gd name="connsiteY19" fmla="*/ 297105 h 544240"/>
                <a:gd name="connsiteX20" fmla="*/ 1952367 w 2802421"/>
                <a:gd name="connsiteY20" fmla="*/ 132348 h 544240"/>
                <a:gd name="connsiteX21" fmla="*/ 1977081 w 2802421"/>
                <a:gd name="connsiteY21" fmla="*/ 445386 h 544240"/>
                <a:gd name="connsiteX22" fmla="*/ 2075935 w 2802421"/>
                <a:gd name="connsiteY22" fmla="*/ 264153 h 544240"/>
                <a:gd name="connsiteX23" fmla="*/ 2141837 w 2802421"/>
                <a:gd name="connsiteY23" fmla="*/ 543 h 544240"/>
                <a:gd name="connsiteX24" fmla="*/ 2347783 w 2802421"/>
                <a:gd name="connsiteY24" fmla="*/ 338294 h 544240"/>
                <a:gd name="connsiteX25" fmla="*/ 2454875 w 2802421"/>
                <a:gd name="connsiteY25" fmla="*/ 132348 h 544240"/>
                <a:gd name="connsiteX26" fmla="*/ 2512540 w 2802421"/>
                <a:gd name="connsiteY26" fmla="*/ 437148 h 544240"/>
                <a:gd name="connsiteX27" fmla="*/ 2726724 w 2802421"/>
                <a:gd name="connsiteY27" fmla="*/ 157061 h 544240"/>
                <a:gd name="connsiteX28" fmla="*/ 2792627 w 2802421"/>
                <a:gd name="connsiteY28" fmla="*/ 280629 h 544240"/>
                <a:gd name="connsiteX29" fmla="*/ 2800864 w 2802421"/>
                <a:gd name="connsiteY29" fmla="*/ 231202 h 54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02421" h="544240">
                  <a:moveTo>
                    <a:pt x="0" y="544240"/>
                  </a:moveTo>
                  <a:cubicBezTo>
                    <a:pt x="28146" y="474218"/>
                    <a:pt x="56292" y="404196"/>
                    <a:pt x="90616" y="379483"/>
                  </a:cubicBezTo>
                  <a:cubicBezTo>
                    <a:pt x="124940" y="354770"/>
                    <a:pt x="179860" y="430283"/>
                    <a:pt x="205946" y="395959"/>
                  </a:cubicBezTo>
                  <a:cubicBezTo>
                    <a:pt x="232032" y="361635"/>
                    <a:pt x="219676" y="174910"/>
                    <a:pt x="247135" y="173537"/>
                  </a:cubicBezTo>
                  <a:cubicBezTo>
                    <a:pt x="274594" y="172164"/>
                    <a:pt x="337751" y="408315"/>
                    <a:pt x="370702" y="387721"/>
                  </a:cubicBezTo>
                  <a:cubicBezTo>
                    <a:pt x="403653" y="367127"/>
                    <a:pt x="421502" y="41732"/>
                    <a:pt x="444843" y="49970"/>
                  </a:cubicBezTo>
                  <a:cubicBezTo>
                    <a:pt x="468184" y="58208"/>
                    <a:pt x="486032" y="398705"/>
                    <a:pt x="510746" y="437148"/>
                  </a:cubicBezTo>
                  <a:cubicBezTo>
                    <a:pt x="535460" y="475591"/>
                    <a:pt x="569783" y="341040"/>
                    <a:pt x="593124" y="280629"/>
                  </a:cubicBezTo>
                  <a:cubicBezTo>
                    <a:pt x="616465" y="220218"/>
                    <a:pt x="626076" y="85667"/>
                    <a:pt x="650789" y="74683"/>
                  </a:cubicBezTo>
                  <a:cubicBezTo>
                    <a:pt x="675502" y="63699"/>
                    <a:pt x="712573" y="217472"/>
                    <a:pt x="741405" y="214726"/>
                  </a:cubicBezTo>
                  <a:cubicBezTo>
                    <a:pt x="770237" y="211980"/>
                    <a:pt x="792205" y="52715"/>
                    <a:pt x="823783" y="58207"/>
                  </a:cubicBezTo>
                  <a:cubicBezTo>
                    <a:pt x="855361" y="63699"/>
                    <a:pt x="893805" y="238067"/>
                    <a:pt x="930875" y="247678"/>
                  </a:cubicBezTo>
                  <a:cubicBezTo>
                    <a:pt x="967945" y="257289"/>
                    <a:pt x="1009135" y="107634"/>
                    <a:pt x="1046205" y="115872"/>
                  </a:cubicBezTo>
                  <a:cubicBezTo>
                    <a:pt x="1083275" y="124110"/>
                    <a:pt x="1109362" y="302597"/>
                    <a:pt x="1153297" y="297105"/>
                  </a:cubicBezTo>
                  <a:cubicBezTo>
                    <a:pt x="1197232" y="291613"/>
                    <a:pt x="1261762" y="60954"/>
                    <a:pt x="1309816" y="82921"/>
                  </a:cubicBezTo>
                  <a:cubicBezTo>
                    <a:pt x="1357870" y="104888"/>
                    <a:pt x="1403178" y="401451"/>
                    <a:pt x="1441621" y="428910"/>
                  </a:cubicBezTo>
                  <a:cubicBezTo>
                    <a:pt x="1480064" y="456369"/>
                    <a:pt x="1519880" y="310835"/>
                    <a:pt x="1540475" y="247678"/>
                  </a:cubicBezTo>
                  <a:cubicBezTo>
                    <a:pt x="1561070" y="184521"/>
                    <a:pt x="1528119" y="82921"/>
                    <a:pt x="1565189" y="49970"/>
                  </a:cubicBezTo>
                  <a:cubicBezTo>
                    <a:pt x="1602259" y="17019"/>
                    <a:pt x="1717589" y="8781"/>
                    <a:pt x="1762897" y="49970"/>
                  </a:cubicBezTo>
                  <a:cubicBezTo>
                    <a:pt x="1808205" y="91159"/>
                    <a:pt x="1805459" y="283375"/>
                    <a:pt x="1837037" y="297105"/>
                  </a:cubicBezTo>
                  <a:cubicBezTo>
                    <a:pt x="1868615" y="310835"/>
                    <a:pt x="1929026" y="107635"/>
                    <a:pt x="1952367" y="132348"/>
                  </a:cubicBezTo>
                  <a:cubicBezTo>
                    <a:pt x="1975708" y="157061"/>
                    <a:pt x="1956486" y="423419"/>
                    <a:pt x="1977081" y="445386"/>
                  </a:cubicBezTo>
                  <a:cubicBezTo>
                    <a:pt x="1997676" y="467353"/>
                    <a:pt x="2048476" y="338293"/>
                    <a:pt x="2075935" y="264153"/>
                  </a:cubicBezTo>
                  <a:cubicBezTo>
                    <a:pt x="2103394" y="190012"/>
                    <a:pt x="2096529" y="-11814"/>
                    <a:pt x="2141837" y="543"/>
                  </a:cubicBezTo>
                  <a:cubicBezTo>
                    <a:pt x="2187145" y="12900"/>
                    <a:pt x="2295610" y="316327"/>
                    <a:pt x="2347783" y="338294"/>
                  </a:cubicBezTo>
                  <a:cubicBezTo>
                    <a:pt x="2399956" y="360261"/>
                    <a:pt x="2427416" y="115872"/>
                    <a:pt x="2454875" y="132348"/>
                  </a:cubicBezTo>
                  <a:cubicBezTo>
                    <a:pt x="2482334" y="148824"/>
                    <a:pt x="2467232" y="433029"/>
                    <a:pt x="2512540" y="437148"/>
                  </a:cubicBezTo>
                  <a:cubicBezTo>
                    <a:pt x="2557848" y="441267"/>
                    <a:pt x="2680043" y="183147"/>
                    <a:pt x="2726724" y="157061"/>
                  </a:cubicBezTo>
                  <a:cubicBezTo>
                    <a:pt x="2773405" y="130975"/>
                    <a:pt x="2780270" y="268272"/>
                    <a:pt x="2792627" y="280629"/>
                  </a:cubicBezTo>
                  <a:cubicBezTo>
                    <a:pt x="2804984" y="292986"/>
                    <a:pt x="2802924" y="262094"/>
                    <a:pt x="2800864" y="231202"/>
                  </a:cubicBezTo>
                </a:path>
              </a:pathLst>
            </a:custGeom>
            <a:ln w="38100">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sz="3200"/>
            </a:p>
          </p:txBody>
        </p:sp>
        <p:sp>
          <p:nvSpPr>
            <p:cNvPr id="21" name="TextBox 20">
              <a:extLst>
                <a:ext uri="{FF2B5EF4-FFF2-40B4-BE49-F238E27FC236}">
                  <a16:creationId xmlns:a16="http://schemas.microsoft.com/office/drawing/2014/main" id="{1B3ADCCB-A7BB-414B-8832-85BC6F56380F}"/>
                </a:ext>
              </a:extLst>
            </p:cNvPr>
            <p:cNvSpPr txBox="1"/>
            <p:nvPr/>
          </p:nvSpPr>
          <p:spPr>
            <a:xfrm>
              <a:off x="6676967" y="3181331"/>
              <a:ext cx="2372894" cy="738664"/>
            </a:xfrm>
            <a:prstGeom prst="rect">
              <a:avLst/>
            </a:prstGeom>
            <a:noFill/>
          </p:spPr>
          <p:txBody>
            <a:bodyPr wrap="none" lIns="182880" tIns="146304" rIns="182880" bIns="146304" rtlCol="0">
              <a:spAutoFit/>
            </a:bodyPr>
            <a:lstStyle/>
            <a:p>
              <a:pPr>
                <a:lnSpc>
                  <a:spcPct val="90000"/>
                </a:lnSpc>
                <a:spcAft>
                  <a:spcPts val="600"/>
                </a:spcAft>
              </a:pPr>
              <a:r>
                <a:rPr lang="en-US" sz="3200" dirty="0">
                  <a:gradFill>
                    <a:gsLst>
                      <a:gs pos="2917">
                        <a:schemeClr val="tx1"/>
                      </a:gs>
                      <a:gs pos="30000">
                        <a:schemeClr val="tx1"/>
                      </a:gs>
                    </a:gsLst>
                    <a:lin ang="5400000" scaled="0"/>
                  </a:gradFill>
                </a:rPr>
                <a:t>P2 (Reality)</a:t>
              </a:r>
            </a:p>
          </p:txBody>
        </p:sp>
        <p:sp>
          <p:nvSpPr>
            <p:cNvPr id="10" name="Arrow: Up 9">
              <a:extLst>
                <a:ext uri="{FF2B5EF4-FFF2-40B4-BE49-F238E27FC236}">
                  <a16:creationId xmlns:a16="http://schemas.microsoft.com/office/drawing/2014/main" id="{4773CE63-5307-40C8-B67E-841DBCF3A72C}"/>
                </a:ext>
              </a:extLst>
            </p:cNvPr>
            <p:cNvSpPr/>
            <p:nvPr/>
          </p:nvSpPr>
          <p:spPr bwMode="auto">
            <a:xfrm>
              <a:off x="7304046" y="2795249"/>
              <a:ext cx="521732" cy="418456"/>
            </a:xfrm>
            <a:prstGeom prst="up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200" dirty="0" err="1">
                <a:gradFill>
                  <a:gsLst>
                    <a:gs pos="0">
                      <a:srgbClr val="FFFFFF"/>
                    </a:gs>
                    <a:gs pos="100000">
                      <a:srgbClr val="FFFFFF"/>
                    </a:gs>
                  </a:gsLst>
                  <a:lin ang="5400000" scaled="0"/>
                </a:gradFill>
                <a:ea typeface="Segoe UI" pitchFamily="34" charset="0"/>
                <a:cs typeface="Segoe UI" pitchFamily="34" charset="0"/>
              </a:endParaRPr>
            </a:p>
          </p:txBody>
        </p:sp>
      </p:grpSp>
      <p:pic>
        <p:nvPicPr>
          <p:cNvPr id="17" name="Graphic 16" descr="Worried Face with No Fill">
            <a:extLst>
              <a:ext uri="{FF2B5EF4-FFF2-40B4-BE49-F238E27FC236}">
                <a16:creationId xmlns:a16="http://schemas.microsoft.com/office/drawing/2014/main" id="{F40AD653-5111-4BDF-B7DA-743F3CD12D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44000" y="2743200"/>
            <a:ext cx="1828800" cy="1828800"/>
          </a:xfrm>
          <a:prstGeom prst="rect">
            <a:avLst/>
          </a:prstGeom>
        </p:spPr>
      </p:pic>
      <p:sp>
        <p:nvSpPr>
          <p:cNvPr id="27" name="TextBox 26">
            <a:extLst>
              <a:ext uri="{FF2B5EF4-FFF2-40B4-BE49-F238E27FC236}">
                <a16:creationId xmlns:a16="http://schemas.microsoft.com/office/drawing/2014/main" id="{5BA59064-6E9E-440D-A35F-6B356DE22833}"/>
              </a:ext>
            </a:extLst>
          </p:cNvPr>
          <p:cNvSpPr txBox="1"/>
          <p:nvPr/>
        </p:nvSpPr>
        <p:spPr>
          <a:xfrm>
            <a:off x="3107788" y="5413156"/>
            <a:ext cx="2203167" cy="738664"/>
          </a:xfrm>
          <a:prstGeom prst="rect">
            <a:avLst/>
          </a:prstGeom>
          <a:noFill/>
        </p:spPr>
        <p:txBody>
          <a:bodyPr wrap="none" lIns="182880" tIns="146304" rIns="182880" bIns="146304" rtlCol="0">
            <a:spAutoFit/>
          </a:bodyPr>
          <a:lstStyle/>
          <a:p>
            <a:pPr>
              <a:lnSpc>
                <a:spcPct val="90000"/>
              </a:lnSpc>
              <a:spcAft>
                <a:spcPts val="600"/>
              </a:spcAft>
            </a:pPr>
            <a:r>
              <a:rPr lang="en-US" sz="3200" dirty="0">
                <a:gradFill>
                  <a:gsLst>
                    <a:gs pos="2917">
                      <a:schemeClr val="tx1"/>
                    </a:gs>
                    <a:gs pos="30000">
                      <a:schemeClr val="tx1"/>
                    </a:gs>
                  </a:gsLst>
                  <a:lin ang="5400000" scaled="0"/>
                </a:gradFill>
              </a:rPr>
              <a:t>new index</a:t>
            </a:r>
          </a:p>
        </p:txBody>
      </p:sp>
      <p:sp>
        <p:nvSpPr>
          <p:cNvPr id="28" name="TextBox 27">
            <a:extLst>
              <a:ext uri="{FF2B5EF4-FFF2-40B4-BE49-F238E27FC236}">
                <a16:creationId xmlns:a16="http://schemas.microsoft.com/office/drawing/2014/main" id="{5891BE04-52D5-4F9F-B299-427E31888A19}"/>
              </a:ext>
            </a:extLst>
          </p:cNvPr>
          <p:cNvSpPr txBox="1"/>
          <p:nvPr/>
        </p:nvSpPr>
        <p:spPr>
          <a:xfrm>
            <a:off x="3654033" y="2519197"/>
            <a:ext cx="904763" cy="738664"/>
          </a:xfrm>
          <a:prstGeom prst="rect">
            <a:avLst/>
          </a:prstGeom>
          <a:noFill/>
        </p:spPr>
        <p:txBody>
          <a:bodyPr wrap="square" lIns="182880" tIns="146304" rIns="182880" bIns="146304" rtlCol="0">
            <a:spAutoFit/>
          </a:bodyPr>
          <a:lstStyle/>
          <a:p>
            <a:pPr>
              <a:lnSpc>
                <a:spcPct val="90000"/>
              </a:lnSpc>
              <a:spcAft>
                <a:spcPts val="600"/>
              </a:spcAft>
            </a:pPr>
            <a:r>
              <a:rPr lang="en-US" sz="3200" dirty="0">
                <a:gradFill>
                  <a:gsLst>
                    <a:gs pos="2917">
                      <a:schemeClr val="tx1"/>
                    </a:gs>
                    <a:gs pos="30000">
                      <a:schemeClr val="tx1"/>
                    </a:gs>
                  </a:gsLst>
                  <a:lin ang="5400000" scaled="0"/>
                </a:gradFill>
              </a:rPr>
              <a:t>P1</a:t>
            </a:r>
          </a:p>
        </p:txBody>
      </p:sp>
      <p:sp>
        <p:nvSpPr>
          <p:cNvPr id="29" name="TextBox 28">
            <a:extLst>
              <a:ext uri="{FF2B5EF4-FFF2-40B4-BE49-F238E27FC236}">
                <a16:creationId xmlns:a16="http://schemas.microsoft.com/office/drawing/2014/main" id="{9B76DEDD-BD6B-40D8-808D-37ECCEAF3DD1}"/>
              </a:ext>
            </a:extLst>
          </p:cNvPr>
          <p:cNvSpPr txBox="1"/>
          <p:nvPr/>
        </p:nvSpPr>
        <p:spPr>
          <a:xfrm>
            <a:off x="5951196" y="4053803"/>
            <a:ext cx="2956579" cy="738664"/>
          </a:xfrm>
          <a:prstGeom prst="rect">
            <a:avLst/>
          </a:prstGeom>
          <a:noFill/>
        </p:spPr>
        <p:txBody>
          <a:bodyPr wrap="none" lIns="182880" tIns="146304" rIns="182880" bIns="146304" rtlCol="0">
            <a:spAutoFit/>
          </a:bodyPr>
          <a:lstStyle/>
          <a:p>
            <a:pPr>
              <a:lnSpc>
                <a:spcPct val="90000"/>
              </a:lnSpc>
              <a:spcAft>
                <a:spcPts val="600"/>
              </a:spcAft>
            </a:pPr>
            <a:r>
              <a:rPr lang="en-US" sz="3200" dirty="0">
                <a:gradFill>
                  <a:gsLst>
                    <a:gs pos="2917">
                      <a:schemeClr val="tx1"/>
                    </a:gs>
                    <a:gs pos="30000">
                      <a:schemeClr val="tx1"/>
                    </a:gs>
                  </a:gsLst>
                  <a:lin ang="5400000" scaled="0"/>
                </a:gradFill>
              </a:rPr>
              <a:t>P2 (Estimated)</a:t>
            </a:r>
          </a:p>
        </p:txBody>
      </p:sp>
      <p:sp>
        <p:nvSpPr>
          <p:cNvPr id="25" name="TextBox 24">
            <a:extLst>
              <a:ext uri="{FF2B5EF4-FFF2-40B4-BE49-F238E27FC236}">
                <a16:creationId xmlns:a16="http://schemas.microsoft.com/office/drawing/2014/main" id="{0D624CCE-2818-456A-B1FC-A362C3F06164}"/>
              </a:ext>
            </a:extLst>
          </p:cNvPr>
          <p:cNvSpPr txBox="1"/>
          <p:nvPr/>
        </p:nvSpPr>
        <p:spPr>
          <a:xfrm>
            <a:off x="735773" y="2769849"/>
            <a:ext cx="812530" cy="3004647"/>
          </a:xfrm>
          <a:prstGeom prst="rect">
            <a:avLst/>
          </a:prstGeom>
          <a:noFill/>
        </p:spPr>
        <p:txBody>
          <a:bodyPr vert="vert270" wrap="square" lIns="182880" tIns="146304" rIns="182880" bIns="146304" rtlCol="0">
            <a:spAutoFit/>
          </a:bodyPr>
          <a:lstStyle/>
          <a:p>
            <a:pPr>
              <a:lnSpc>
                <a:spcPct val="90000"/>
              </a:lnSpc>
              <a:spcAft>
                <a:spcPts val="600"/>
              </a:spcAft>
            </a:pPr>
            <a:r>
              <a:rPr lang="en-US" sz="2800" dirty="0">
                <a:gradFill>
                  <a:gsLst>
                    <a:gs pos="2917">
                      <a:schemeClr val="tx1"/>
                    </a:gs>
                    <a:gs pos="30000">
                      <a:schemeClr val="tx1"/>
                    </a:gs>
                  </a:gsLst>
                  <a:lin ang="5400000" scaled="0"/>
                </a:gradFill>
              </a:rPr>
              <a:t>Actual CPU </a:t>
            </a:r>
            <a:r>
              <a:rPr lang="en-US" sz="3200" dirty="0">
                <a:gradFill>
                  <a:gsLst>
                    <a:gs pos="2917">
                      <a:schemeClr val="tx1"/>
                    </a:gs>
                    <a:gs pos="30000">
                      <a:schemeClr val="tx1"/>
                    </a:gs>
                  </a:gsLst>
                  <a:lin ang="5400000" scaled="0"/>
                </a:gradFill>
              </a:rPr>
              <a:t>Cost</a:t>
            </a:r>
          </a:p>
        </p:txBody>
      </p:sp>
    </p:spTree>
    <p:extLst>
      <p:ext uri="{BB962C8B-B14F-4D97-AF65-F5344CB8AC3E}">
        <p14:creationId xmlns:p14="http://schemas.microsoft.com/office/powerpoint/2010/main" val="13777094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2253E2-0E5F-472C-B45E-8462D14AB3E9}"/>
              </a:ext>
            </a:extLst>
          </p:cNvPr>
          <p:cNvSpPr>
            <a:spLocks noGrp="1"/>
          </p:cNvSpPr>
          <p:nvPr>
            <p:ph type="body" sz="quarter" idx="10"/>
          </p:nvPr>
        </p:nvSpPr>
        <p:spPr>
          <a:xfrm>
            <a:off x="274638" y="1212850"/>
            <a:ext cx="11887200" cy="738664"/>
          </a:xfrm>
        </p:spPr>
        <p:txBody>
          <a:bodyPr/>
          <a:lstStyle/>
          <a:p>
            <a:r>
              <a:rPr lang="en-US" dirty="0"/>
              <a:t>A query regresses if it becomes more expensive</a:t>
            </a:r>
          </a:p>
        </p:txBody>
      </p:sp>
      <p:sp>
        <p:nvSpPr>
          <p:cNvPr id="3" name="Title 2">
            <a:extLst>
              <a:ext uri="{FF2B5EF4-FFF2-40B4-BE49-F238E27FC236}">
                <a16:creationId xmlns:a16="http://schemas.microsoft.com/office/drawing/2014/main" id="{C775D19C-FCE5-458C-AAC2-ABC0AAC10F69}"/>
              </a:ext>
            </a:extLst>
          </p:cNvPr>
          <p:cNvSpPr>
            <a:spLocks noGrp="1"/>
          </p:cNvSpPr>
          <p:nvPr>
            <p:ph type="title"/>
          </p:nvPr>
        </p:nvSpPr>
        <p:spPr/>
        <p:txBody>
          <a:bodyPr/>
          <a:lstStyle/>
          <a:p>
            <a:r>
              <a:rPr lang="en-US" dirty="0"/>
              <a:t>User’s perspective: query regresses</a:t>
            </a:r>
          </a:p>
        </p:txBody>
      </p:sp>
      <p:grpSp>
        <p:nvGrpSpPr>
          <p:cNvPr id="44" name="Group 43">
            <a:extLst>
              <a:ext uri="{FF2B5EF4-FFF2-40B4-BE49-F238E27FC236}">
                <a16:creationId xmlns:a16="http://schemas.microsoft.com/office/drawing/2014/main" id="{5D160D3D-C2AE-40D8-8C6D-1F0BDFB9999E}"/>
              </a:ext>
            </a:extLst>
          </p:cNvPr>
          <p:cNvGrpSpPr/>
          <p:nvPr/>
        </p:nvGrpSpPr>
        <p:grpSpPr>
          <a:xfrm>
            <a:off x="1599509" y="2286000"/>
            <a:ext cx="9583394" cy="4604818"/>
            <a:chOff x="1968842" y="2286000"/>
            <a:chExt cx="9583394" cy="4604818"/>
          </a:xfrm>
        </p:grpSpPr>
        <p:grpSp>
          <p:nvGrpSpPr>
            <p:cNvPr id="4" name="Group 3">
              <a:extLst>
                <a:ext uri="{FF2B5EF4-FFF2-40B4-BE49-F238E27FC236}">
                  <a16:creationId xmlns:a16="http://schemas.microsoft.com/office/drawing/2014/main" id="{C595163E-9344-499C-B6C3-72491B066D07}"/>
                </a:ext>
              </a:extLst>
            </p:cNvPr>
            <p:cNvGrpSpPr/>
            <p:nvPr/>
          </p:nvGrpSpPr>
          <p:grpSpPr>
            <a:xfrm>
              <a:off x="1968842" y="2286000"/>
              <a:ext cx="9583394" cy="4604818"/>
              <a:chOff x="1968842" y="1951514"/>
              <a:chExt cx="9583394" cy="4604818"/>
            </a:xfrm>
          </p:grpSpPr>
          <p:cxnSp>
            <p:nvCxnSpPr>
              <p:cNvPr id="5" name="Straight Arrow Connector 4">
                <a:extLst>
                  <a:ext uri="{FF2B5EF4-FFF2-40B4-BE49-F238E27FC236}">
                    <a16:creationId xmlns:a16="http://schemas.microsoft.com/office/drawing/2014/main" id="{570F04FA-684B-440A-8A9A-C4C3D512426C}"/>
                  </a:ext>
                </a:extLst>
              </p:cNvPr>
              <p:cNvCxnSpPr>
                <a:cxnSpLocks/>
              </p:cNvCxnSpPr>
              <p:nvPr/>
            </p:nvCxnSpPr>
            <p:spPr>
              <a:xfrm>
                <a:off x="1968842" y="5824152"/>
                <a:ext cx="9583394" cy="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674FE29-B204-4C63-937A-9B61384C8016}"/>
                  </a:ext>
                </a:extLst>
              </p:cNvPr>
              <p:cNvCxnSpPr>
                <a:cxnSpLocks/>
              </p:cNvCxnSpPr>
              <p:nvPr/>
            </p:nvCxnSpPr>
            <p:spPr>
              <a:xfrm flipV="1">
                <a:off x="1985318" y="2026508"/>
                <a:ext cx="0" cy="3822358"/>
              </a:xfrm>
              <a:prstGeom prst="straightConnector1">
                <a:avLst/>
              </a:prstGeom>
              <a:ln w="57150">
                <a:headEnd type="none"/>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27C616F-3AE2-4880-9AEB-3D116240D9A2}"/>
                  </a:ext>
                </a:extLst>
              </p:cNvPr>
              <p:cNvSpPr txBox="1"/>
              <p:nvPr/>
            </p:nvSpPr>
            <p:spPr>
              <a:xfrm>
                <a:off x="6244852" y="5928468"/>
                <a:ext cx="1031373"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Time</a:t>
                </a:r>
              </a:p>
            </p:txBody>
          </p:sp>
          <p:sp>
            <p:nvSpPr>
              <p:cNvPr id="8" name="Freeform: Shape 7">
                <a:extLst>
                  <a:ext uri="{FF2B5EF4-FFF2-40B4-BE49-F238E27FC236}">
                    <a16:creationId xmlns:a16="http://schemas.microsoft.com/office/drawing/2014/main" id="{41A451FD-BD86-44D5-8D90-3BF8940DCC56}"/>
                  </a:ext>
                </a:extLst>
              </p:cNvPr>
              <p:cNvSpPr/>
              <p:nvPr/>
            </p:nvSpPr>
            <p:spPr bwMode="auto">
              <a:xfrm>
                <a:off x="2018268" y="3418565"/>
                <a:ext cx="4366054" cy="601505"/>
              </a:xfrm>
              <a:custGeom>
                <a:avLst/>
                <a:gdLst>
                  <a:gd name="connsiteX0" fmla="*/ 0 w 4366054"/>
                  <a:gd name="connsiteY0" fmla="*/ 486170 h 601505"/>
                  <a:gd name="connsiteX1" fmla="*/ 140044 w 4366054"/>
                  <a:gd name="connsiteY1" fmla="*/ 230797 h 601505"/>
                  <a:gd name="connsiteX2" fmla="*/ 370703 w 4366054"/>
                  <a:gd name="connsiteY2" fmla="*/ 469694 h 601505"/>
                  <a:gd name="connsiteX3" fmla="*/ 477795 w 4366054"/>
                  <a:gd name="connsiteY3" fmla="*/ 321413 h 601505"/>
                  <a:gd name="connsiteX4" fmla="*/ 700216 w 4366054"/>
                  <a:gd name="connsiteY4" fmla="*/ 138 h 601505"/>
                  <a:gd name="connsiteX5" fmla="*/ 832022 w 4366054"/>
                  <a:gd name="connsiteY5" fmla="*/ 362603 h 601505"/>
                  <a:gd name="connsiteX6" fmla="*/ 930876 w 4366054"/>
                  <a:gd name="connsiteY6" fmla="*/ 576786 h 601505"/>
                  <a:gd name="connsiteX7" fmla="*/ 1087395 w 4366054"/>
                  <a:gd name="connsiteY7" fmla="*/ 379078 h 601505"/>
                  <a:gd name="connsiteX8" fmla="*/ 1235676 w 4366054"/>
                  <a:gd name="connsiteY8" fmla="*/ 123705 h 601505"/>
                  <a:gd name="connsiteX9" fmla="*/ 1392195 w 4366054"/>
                  <a:gd name="connsiteY9" fmla="*/ 428505 h 601505"/>
                  <a:gd name="connsiteX10" fmla="*/ 1491049 w 4366054"/>
                  <a:gd name="connsiteY10" fmla="*/ 321413 h 601505"/>
                  <a:gd name="connsiteX11" fmla="*/ 1713471 w 4366054"/>
                  <a:gd name="connsiteY11" fmla="*/ 601500 h 601505"/>
                  <a:gd name="connsiteX12" fmla="*/ 1746422 w 4366054"/>
                  <a:gd name="connsiteY12" fmla="*/ 313176 h 601505"/>
                  <a:gd name="connsiteX13" fmla="*/ 1869989 w 4366054"/>
                  <a:gd name="connsiteY13" fmla="*/ 337889 h 601505"/>
                  <a:gd name="connsiteX14" fmla="*/ 1960606 w 4366054"/>
                  <a:gd name="connsiteY14" fmla="*/ 247273 h 601505"/>
                  <a:gd name="connsiteX15" fmla="*/ 2059460 w 4366054"/>
                  <a:gd name="connsiteY15" fmla="*/ 428505 h 601505"/>
                  <a:gd name="connsiteX16" fmla="*/ 2199503 w 4366054"/>
                  <a:gd name="connsiteY16" fmla="*/ 255511 h 601505"/>
                  <a:gd name="connsiteX17" fmla="*/ 2314833 w 4366054"/>
                  <a:gd name="connsiteY17" fmla="*/ 379078 h 601505"/>
                  <a:gd name="connsiteX18" fmla="*/ 2364260 w 4366054"/>
                  <a:gd name="connsiteY18" fmla="*/ 74278 h 601505"/>
                  <a:gd name="connsiteX19" fmla="*/ 2438400 w 4366054"/>
                  <a:gd name="connsiteY19" fmla="*/ 321413 h 601505"/>
                  <a:gd name="connsiteX20" fmla="*/ 2578444 w 4366054"/>
                  <a:gd name="connsiteY20" fmla="*/ 494408 h 601505"/>
                  <a:gd name="connsiteX21" fmla="*/ 2578444 w 4366054"/>
                  <a:gd name="connsiteY21" fmla="*/ 313176 h 601505"/>
                  <a:gd name="connsiteX22" fmla="*/ 2660822 w 4366054"/>
                  <a:gd name="connsiteY22" fmla="*/ 247273 h 601505"/>
                  <a:gd name="connsiteX23" fmla="*/ 2784389 w 4366054"/>
                  <a:gd name="connsiteY23" fmla="*/ 461457 h 601505"/>
                  <a:gd name="connsiteX24" fmla="*/ 2891481 w 4366054"/>
                  <a:gd name="connsiteY24" fmla="*/ 140181 h 601505"/>
                  <a:gd name="connsiteX25" fmla="*/ 2924433 w 4366054"/>
                  <a:gd name="connsiteY25" fmla="*/ 304938 h 601505"/>
                  <a:gd name="connsiteX26" fmla="*/ 3097427 w 4366054"/>
                  <a:gd name="connsiteY26" fmla="*/ 230797 h 601505"/>
                  <a:gd name="connsiteX27" fmla="*/ 3204519 w 4366054"/>
                  <a:gd name="connsiteY27" fmla="*/ 543835 h 601505"/>
                  <a:gd name="connsiteX28" fmla="*/ 3278660 w 4366054"/>
                  <a:gd name="connsiteY28" fmla="*/ 313176 h 601505"/>
                  <a:gd name="connsiteX29" fmla="*/ 3311611 w 4366054"/>
                  <a:gd name="connsiteY29" fmla="*/ 131943 h 601505"/>
                  <a:gd name="connsiteX30" fmla="*/ 3459892 w 4366054"/>
                  <a:gd name="connsiteY30" fmla="*/ 304938 h 601505"/>
                  <a:gd name="connsiteX31" fmla="*/ 3501081 w 4366054"/>
                  <a:gd name="connsiteY31" fmla="*/ 502646 h 601505"/>
                  <a:gd name="connsiteX32" fmla="*/ 3682314 w 4366054"/>
                  <a:gd name="connsiteY32" fmla="*/ 255511 h 601505"/>
                  <a:gd name="connsiteX33" fmla="*/ 3739979 w 4366054"/>
                  <a:gd name="connsiteY33" fmla="*/ 346127 h 601505"/>
                  <a:gd name="connsiteX34" fmla="*/ 3797644 w 4366054"/>
                  <a:gd name="connsiteY34" fmla="*/ 90754 h 601505"/>
                  <a:gd name="connsiteX35" fmla="*/ 3855308 w 4366054"/>
                  <a:gd name="connsiteY35" fmla="*/ 321413 h 601505"/>
                  <a:gd name="connsiteX36" fmla="*/ 3954162 w 4366054"/>
                  <a:gd name="connsiteY36" fmla="*/ 444981 h 601505"/>
                  <a:gd name="connsiteX37" fmla="*/ 3954162 w 4366054"/>
                  <a:gd name="connsiteY37" fmla="*/ 296700 h 601505"/>
                  <a:gd name="connsiteX38" fmla="*/ 4061254 w 4366054"/>
                  <a:gd name="connsiteY38" fmla="*/ 247273 h 601505"/>
                  <a:gd name="connsiteX39" fmla="*/ 4085968 w 4366054"/>
                  <a:gd name="connsiteY39" fmla="*/ 379078 h 601505"/>
                  <a:gd name="connsiteX40" fmla="*/ 4217773 w 4366054"/>
                  <a:gd name="connsiteY40" fmla="*/ 115467 h 601505"/>
                  <a:gd name="connsiteX41" fmla="*/ 4258962 w 4366054"/>
                  <a:gd name="connsiteY41" fmla="*/ 329651 h 601505"/>
                  <a:gd name="connsiteX42" fmla="*/ 4258962 w 4366054"/>
                  <a:gd name="connsiteY42" fmla="*/ 329651 h 601505"/>
                  <a:gd name="connsiteX43" fmla="*/ 4366054 w 4366054"/>
                  <a:gd name="connsiteY43" fmla="*/ 387316 h 60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366054" h="601505">
                    <a:moveTo>
                      <a:pt x="0" y="486170"/>
                    </a:moveTo>
                    <a:cubicBezTo>
                      <a:pt x="39130" y="359856"/>
                      <a:pt x="78260" y="233543"/>
                      <a:pt x="140044" y="230797"/>
                    </a:cubicBezTo>
                    <a:cubicBezTo>
                      <a:pt x="201828" y="228051"/>
                      <a:pt x="314411" y="454591"/>
                      <a:pt x="370703" y="469694"/>
                    </a:cubicBezTo>
                    <a:cubicBezTo>
                      <a:pt x="426995" y="484797"/>
                      <a:pt x="422876" y="399672"/>
                      <a:pt x="477795" y="321413"/>
                    </a:cubicBezTo>
                    <a:cubicBezTo>
                      <a:pt x="532714" y="243154"/>
                      <a:pt x="641178" y="-6727"/>
                      <a:pt x="700216" y="138"/>
                    </a:cubicBezTo>
                    <a:cubicBezTo>
                      <a:pt x="759254" y="7003"/>
                      <a:pt x="793579" y="266495"/>
                      <a:pt x="832022" y="362603"/>
                    </a:cubicBezTo>
                    <a:cubicBezTo>
                      <a:pt x="870465" y="458711"/>
                      <a:pt x="888314" y="574040"/>
                      <a:pt x="930876" y="576786"/>
                    </a:cubicBezTo>
                    <a:cubicBezTo>
                      <a:pt x="973438" y="579532"/>
                      <a:pt x="1036595" y="454591"/>
                      <a:pt x="1087395" y="379078"/>
                    </a:cubicBezTo>
                    <a:cubicBezTo>
                      <a:pt x="1138195" y="303565"/>
                      <a:pt x="1184876" y="115467"/>
                      <a:pt x="1235676" y="123705"/>
                    </a:cubicBezTo>
                    <a:cubicBezTo>
                      <a:pt x="1286476" y="131943"/>
                      <a:pt x="1349633" y="395554"/>
                      <a:pt x="1392195" y="428505"/>
                    </a:cubicBezTo>
                    <a:cubicBezTo>
                      <a:pt x="1434757" y="461456"/>
                      <a:pt x="1437503" y="292581"/>
                      <a:pt x="1491049" y="321413"/>
                    </a:cubicBezTo>
                    <a:cubicBezTo>
                      <a:pt x="1544595" y="350245"/>
                      <a:pt x="1670909" y="602873"/>
                      <a:pt x="1713471" y="601500"/>
                    </a:cubicBezTo>
                    <a:cubicBezTo>
                      <a:pt x="1756033" y="600127"/>
                      <a:pt x="1720336" y="357111"/>
                      <a:pt x="1746422" y="313176"/>
                    </a:cubicBezTo>
                    <a:cubicBezTo>
                      <a:pt x="1772508" y="269241"/>
                      <a:pt x="1834292" y="348873"/>
                      <a:pt x="1869989" y="337889"/>
                    </a:cubicBezTo>
                    <a:cubicBezTo>
                      <a:pt x="1905686" y="326905"/>
                      <a:pt x="1929028" y="232170"/>
                      <a:pt x="1960606" y="247273"/>
                    </a:cubicBezTo>
                    <a:cubicBezTo>
                      <a:pt x="1992184" y="262376"/>
                      <a:pt x="2019644" y="427132"/>
                      <a:pt x="2059460" y="428505"/>
                    </a:cubicBezTo>
                    <a:cubicBezTo>
                      <a:pt x="2099276" y="429878"/>
                      <a:pt x="2156941" y="263749"/>
                      <a:pt x="2199503" y="255511"/>
                    </a:cubicBezTo>
                    <a:cubicBezTo>
                      <a:pt x="2242065" y="247273"/>
                      <a:pt x="2287374" y="409283"/>
                      <a:pt x="2314833" y="379078"/>
                    </a:cubicBezTo>
                    <a:cubicBezTo>
                      <a:pt x="2342292" y="348873"/>
                      <a:pt x="2343666" y="83889"/>
                      <a:pt x="2364260" y="74278"/>
                    </a:cubicBezTo>
                    <a:cubicBezTo>
                      <a:pt x="2384854" y="64667"/>
                      <a:pt x="2402703" y="251391"/>
                      <a:pt x="2438400" y="321413"/>
                    </a:cubicBezTo>
                    <a:cubicBezTo>
                      <a:pt x="2474097" y="391435"/>
                      <a:pt x="2555103" y="495781"/>
                      <a:pt x="2578444" y="494408"/>
                    </a:cubicBezTo>
                    <a:cubicBezTo>
                      <a:pt x="2601785" y="493035"/>
                      <a:pt x="2564714" y="354365"/>
                      <a:pt x="2578444" y="313176"/>
                    </a:cubicBezTo>
                    <a:cubicBezTo>
                      <a:pt x="2592174" y="271987"/>
                      <a:pt x="2626498" y="222560"/>
                      <a:pt x="2660822" y="247273"/>
                    </a:cubicBezTo>
                    <a:cubicBezTo>
                      <a:pt x="2695146" y="271986"/>
                      <a:pt x="2745946" y="479306"/>
                      <a:pt x="2784389" y="461457"/>
                    </a:cubicBezTo>
                    <a:cubicBezTo>
                      <a:pt x="2822832" y="443608"/>
                      <a:pt x="2868140" y="166267"/>
                      <a:pt x="2891481" y="140181"/>
                    </a:cubicBezTo>
                    <a:cubicBezTo>
                      <a:pt x="2914822" y="114095"/>
                      <a:pt x="2890109" y="289835"/>
                      <a:pt x="2924433" y="304938"/>
                    </a:cubicBezTo>
                    <a:cubicBezTo>
                      <a:pt x="2958757" y="320041"/>
                      <a:pt x="3050746" y="190981"/>
                      <a:pt x="3097427" y="230797"/>
                    </a:cubicBezTo>
                    <a:cubicBezTo>
                      <a:pt x="3144108" y="270613"/>
                      <a:pt x="3174314" y="530105"/>
                      <a:pt x="3204519" y="543835"/>
                    </a:cubicBezTo>
                    <a:cubicBezTo>
                      <a:pt x="3234724" y="557565"/>
                      <a:pt x="3260811" y="381825"/>
                      <a:pt x="3278660" y="313176"/>
                    </a:cubicBezTo>
                    <a:cubicBezTo>
                      <a:pt x="3296509" y="244527"/>
                      <a:pt x="3281406" y="133316"/>
                      <a:pt x="3311611" y="131943"/>
                    </a:cubicBezTo>
                    <a:cubicBezTo>
                      <a:pt x="3341816" y="130570"/>
                      <a:pt x="3428314" y="243154"/>
                      <a:pt x="3459892" y="304938"/>
                    </a:cubicBezTo>
                    <a:cubicBezTo>
                      <a:pt x="3491470" y="366722"/>
                      <a:pt x="3464011" y="510884"/>
                      <a:pt x="3501081" y="502646"/>
                    </a:cubicBezTo>
                    <a:cubicBezTo>
                      <a:pt x="3538151" y="494408"/>
                      <a:pt x="3642498" y="281597"/>
                      <a:pt x="3682314" y="255511"/>
                    </a:cubicBezTo>
                    <a:cubicBezTo>
                      <a:pt x="3722130" y="229425"/>
                      <a:pt x="3720757" y="373586"/>
                      <a:pt x="3739979" y="346127"/>
                    </a:cubicBezTo>
                    <a:cubicBezTo>
                      <a:pt x="3759201" y="318668"/>
                      <a:pt x="3778423" y="94873"/>
                      <a:pt x="3797644" y="90754"/>
                    </a:cubicBezTo>
                    <a:cubicBezTo>
                      <a:pt x="3816865" y="86635"/>
                      <a:pt x="3829222" y="262375"/>
                      <a:pt x="3855308" y="321413"/>
                    </a:cubicBezTo>
                    <a:cubicBezTo>
                      <a:pt x="3881394" y="380451"/>
                      <a:pt x="3937686" y="449100"/>
                      <a:pt x="3954162" y="444981"/>
                    </a:cubicBezTo>
                    <a:cubicBezTo>
                      <a:pt x="3970638" y="440862"/>
                      <a:pt x="3936313" y="329651"/>
                      <a:pt x="3954162" y="296700"/>
                    </a:cubicBezTo>
                    <a:cubicBezTo>
                      <a:pt x="3972011" y="263749"/>
                      <a:pt x="4039287" y="233543"/>
                      <a:pt x="4061254" y="247273"/>
                    </a:cubicBezTo>
                    <a:cubicBezTo>
                      <a:pt x="4083221" y="261003"/>
                      <a:pt x="4059882" y="401046"/>
                      <a:pt x="4085968" y="379078"/>
                    </a:cubicBezTo>
                    <a:cubicBezTo>
                      <a:pt x="4112054" y="357110"/>
                      <a:pt x="4188941" y="123705"/>
                      <a:pt x="4217773" y="115467"/>
                    </a:cubicBezTo>
                    <a:cubicBezTo>
                      <a:pt x="4246605" y="107229"/>
                      <a:pt x="4258962" y="329651"/>
                      <a:pt x="4258962" y="329651"/>
                    </a:cubicBezTo>
                    <a:lnTo>
                      <a:pt x="4258962" y="329651"/>
                    </a:lnTo>
                    <a:lnTo>
                      <a:pt x="4366054" y="387316"/>
                    </a:lnTo>
                  </a:path>
                </a:pathLst>
              </a:cu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4083B237-1494-4CCF-AB5A-318E869BB641}"/>
                  </a:ext>
                </a:extLst>
              </p:cNvPr>
              <p:cNvCxnSpPr>
                <a:cxnSpLocks/>
              </p:cNvCxnSpPr>
              <p:nvPr/>
            </p:nvCxnSpPr>
            <p:spPr>
              <a:xfrm>
                <a:off x="6384322" y="1951514"/>
                <a:ext cx="0" cy="3782021"/>
              </a:xfrm>
              <a:prstGeom prst="line">
                <a:avLst/>
              </a:prstGeom>
              <a:ln w="38100" cap="flat" cmpd="sng" algn="ctr">
                <a:solidFill>
                  <a:srgbClr val="FFB9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7" name="Graphic 16" descr="Smiling Face with Solid Fill">
                <a:extLst>
                  <a:ext uri="{FF2B5EF4-FFF2-40B4-BE49-F238E27FC236}">
                    <a16:creationId xmlns:a16="http://schemas.microsoft.com/office/drawing/2014/main" id="{79E0C7A5-8B13-4F08-A338-CE273C3B28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58485" y="2360188"/>
                <a:ext cx="914400" cy="914400"/>
              </a:xfrm>
              <a:prstGeom prst="rect">
                <a:avLst/>
              </a:prstGeom>
            </p:spPr>
          </p:pic>
        </p:grpSp>
        <p:sp>
          <p:nvSpPr>
            <p:cNvPr id="18" name="Freeform: Shape 17">
              <a:extLst>
                <a:ext uri="{FF2B5EF4-FFF2-40B4-BE49-F238E27FC236}">
                  <a16:creationId xmlns:a16="http://schemas.microsoft.com/office/drawing/2014/main" id="{D1D42066-302E-4B12-8523-22E974136B25}"/>
                </a:ext>
              </a:extLst>
            </p:cNvPr>
            <p:cNvSpPr/>
            <p:nvPr/>
          </p:nvSpPr>
          <p:spPr bwMode="auto">
            <a:xfrm>
              <a:off x="6424576" y="2345753"/>
              <a:ext cx="1828800" cy="544240"/>
            </a:xfrm>
            <a:custGeom>
              <a:avLst/>
              <a:gdLst>
                <a:gd name="connsiteX0" fmla="*/ 0 w 2802421"/>
                <a:gd name="connsiteY0" fmla="*/ 544240 h 544240"/>
                <a:gd name="connsiteX1" fmla="*/ 90616 w 2802421"/>
                <a:gd name="connsiteY1" fmla="*/ 379483 h 544240"/>
                <a:gd name="connsiteX2" fmla="*/ 205946 w 2802421"/>
                <a:gd name="connsiteY2" fmla="*/ 395959 h 544240"/>
                <a:gd name="connsiteX3" fmla="*/ 247135 w 2802421"/>
                <a:gd name="connsiteY3" fmla="*/ 173537 h 544240"/>
                <a:gd name="connsiteX4" fmla="*/ 370702 w 2802421"/>
                <a:gd name="connsiteY4" fmla="*/ 387721 h 544240"/>
                <a:gd name="connsiteX5" fmla="*/ 444843 w 2802421"/>
                <a:gd name="connsiteY5" fmla="*/ 49970 h 544240"/>
                <a:gd name="connsiteX6" fmla="*/ 510746 w 2802421"/>
                <a:gd name="connsiteY6" fmla="*/ 437148 h 544240"/>
                <a:gd name="connsiteX7" fmla="*/ 593124 w 2802421"/>
                <a:gd name="connsiteY7" fmla="*/ 280629 h 544240"/>
                <a:gd name="connsiteX8" fmla="*/ 650789 w 2802421"/>
                <a:gd name="connsiteY8" fmla="*/ 74683 h 544240"/>
                <a:gd name="connsiteX9" fmla="*/ 741405 w 2802421"/>
                <a:gd name="connsiteY9" fmla="*/ 214726 h 544240"/>
                <a:gd name="connsiteX10" fmla="*/ 823783 w 2802421"/>
                <a:gd name="connsiteY10" fmla="*/ 58207 h 544240"/>
                <a:gd name="connsiteX11" fmla="*/ 930875 w 2802421"/>
                <a:gd name="connsiteY11" fmla="*/ 247678 h 544240"/>
                <a:gd name="connsiteX12" fmla="*/ 1046205 w 2802421"/>
                <a:gd name="connsiteY12" fmla="*/ 115872 h 544240"/>
                <a:gd name="connsiteX13" fmla="*/ 1153297 w 2802421"/>
                <a:gd name="connsiteY13" fmla="*/ 297105 h 544240"/>
                <a:gd name="connsiteX14" fmla="*/ 1309816 w 2802421"/>
                <a:gd name="connsiteY14" fmla="*/ 82921 h 544240"/>
                <a:gd name="connsiteX15" fmla="*/ 1441621 w 2802421"/>
                <a:gd name="connsiteY15" fmla="*/ 428910 h 544240"/>
                <a:gd name="connsiteX16" fmla="*/ 1540475 w 2802421"/>
                <a:gd name="connsiteY16" fmla="*/ 247678 h 544240"/>
                <a:gd name="connsiteX17" fmla="*/ 1565189 w 2802421"/>
                <a:gd name="connsiteY17" fmla="*/ 49970 h 544240"/>
                <a:gd name="connsiteX18" fmla="*/ 1762897 w 2802421"/>
                <a:gd name="connsiteY18" fmla="*/ 49970 h 544240"/>
                <a:gd name="connsiteX19" fmla="*/ 1837037 w 2802421"/>
                <a:gd name="connsiteY19" fmla="*/ 297105 h 544240"/>
                <a:gd name="connsiteX20" fmla="*/ 1952367 w 2802421"/>
                <a:gd name="connsiteY20" fmla="*/ 132348 h 544240"/>
                <a:gd name="connsiteX21" fmla="*/ 1977081 w 2802421"/>
                <a:gd name="connsiteY21" fmla="*/ 445386 h 544240"/>
                <a:gd name="connsiteX22" fmla="*/ 2075935 w 2802421"/>
                <a:gd name="connsiteY22" fmla="*/ 264153 h 544240"/>
                <a:gd name="connsiteX23" fmla="*/ 2141837 w 2802421"/>
                <a:gd name="connsiteY23" fmla="*/ 543 h 544240"/>
                <a:gd name="connsiteX24" fmla="*/ 2347783 w 2802421"/>
                <a:gd name="connsiteY24" fmla="*/ 338294 h 544240"/>
                <a:gd name="connsiteX25" fmla="*/ 2454875 w 2802421"/>
                <a:gd name="connsiteY25" fmla="*/ 132348 h 544240"/>
                <a:gd name="connsiteX26" fmla="*/ 2512540 w 2802421"/>
                <a:gd name="connsiteY26" fmla="*/ 437148 h 544240"/>
                <a:gd name="connsiteX27" fmla="*/ 2726724 w 2802421"/>
                <a:gd name="connsiteY27" fmla="*/ 157061 h 544240"/>
                <a:gd name="connsiteX28" fmla="*/ 2792627 w 2802421"/>
                <a:gd name="connsiteY28" fmla="*/ 280629 h 544240"/>
                <a:gd name="connsiteX29" fmla="*/ 2800864 w 2802421"/>
                <a:gd name="connsiteY29" fmla="*/ 231202 h 54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02421" h="544240">
                  <a:moveTo>
                    <a:pt x="0" y="544240"/>
                  </a:moveTo>
                  <a:cubicBezTo>
                    <a:pt x="28146" y="474218"/>
                    <a:pt x="56292" y="404196"/>
                    <a:pt x="90616" y="379483"/>
                  </a:cubicBezTo>
                  <a:cubicBezTo>
                    <a:pt x="124940" y="354770"/>
                    <a:pt x="179860" y="430283"/>
                    <a:pt x="205946" y="395959"/>
                  </a:cubicBezTo>
                  <a:cubicBezTo>
                    <a:pt x="232032" y="361635"/>
                    <a:pt x="219676" y="174910"/>
                    <a:pt x="247135" y="173537"/>
                  </a:cubicBezTo>
                  <a:cubicBezTo>
                    <a:pt x="274594" y="172164"/>
                    <a:pt x="337751" y="408315"/>
                    <a:pt x="370702" y="387721"/>
                  </a:cubicBezTo>
                  <a:cubicBezTo>
                    <a:pt x="403653" y="367127"/>
                    <a:pt x="421502" y="41732"/>
                    <a:pt x="444843" y="49970"/>
                  </a:cubicBezTo>
                  <a:cubicBezTo>
                    <a:pt x="468184" y="58208"/>
                    <a:pt x="486032" y="398705"/>
                    <a:pt x="510746" y="437148"/>
                  </a:cubicBezTo>
                  <a:cubicBezTo>
                    <a:pt x="535460" y="475591"/>
                    <a:pt x="569783" y="341040"/>
                    <a:pt x="593124" y="280629"/>
                  </a:cubicBezTo>
                  <a:cubicBezTo>
                    <a:pt x="616465" y="220218"/>
                    <a:pt x="626076" y="85667"/>
                    <a:pt x="650789" y="74683"/>
                  </a:cubicBezTo>
                  <a:cubicBezTo>
                    <a:pt x="675502" y="63699"/>
                    <a:pt x="712573" y="217472"/>
                    <a:pt x="741405" y="214726"/>
                  </a:cubicBezTo>
                  <a:cubicBezTo>
                    <a:pt x="770237" y="211980"/>
                    <a:pt x="792205" y="52715"/>
                    <a:pt x="823783" y="58207"/>
                  </a:cubicBezTo>
                  <a:cubicBezTo>
                    <a:pt x="855361" y="63699"/>
                    <a:pt x="893805" y="238067"/>
                    <a:pt x="930875" y="247678"/>
                  </a:cubicBezTo>
                  <a:cubicBezTo>
                    <a:pt x="967945" y="257289"/>
                    <a:pt x="1009135" y="107634"/>
                    <a:pt x="1046205" y="115872"/>
                  </a:cubicBezTo>
                  <a:cubicBezTo>
                    <a:pt x="1083275" y="124110"/>
                    <a:pt x="1109362" y="302597"/>
                    <a:pt x="1153297" y="297105"/>
                  </a:cubicBezTo>
                  <a:cubicBezTo>
                    <a:pt x="1197232" y="291613"/>
                    <a:pt x="1261762" y="60954"/>
                    <a:pt x="1309816" y="82921"/>
                  </a:cubicBezTo>
                  <a:cubicBezTo>
                    <a:pt x="1357870" y="104888"/>
                    <a:pt x="1403178" y="401451"/>
                    <a:pt x="1441621" y="428910"/>
                  </a:cubicBezTo>
                  <a:cubicBezTo>
                    <a:pt x="1480064" y="456369"/>
                    <a:pt x="1519880" y="310835"/>
                    <a:pt x="1540475" y="247678"/>
                  </a:cubicBezTo>
                  <a:cubicBezTo>
                    <a:pt x="1561070" y="184521"/>
                    <a:pt x="1528119" y="82921"/>
                    <a:pt x="1565189" y="49970"/>
                  </a:cubicBezTo>
                  <a:cubicBezTo>
                    <a:pt x="1602259" y="17019"/>
                    <a:pt x="1717589" y="8781"/>
                    <a:pt x="1762897" y="49970"/>
                  </a:cubicBezTo>
                  <a:cubicBezTo>
                    <a:pt x="1808205" y="91159"/>
                    <a:pt x="1805459" y="283375"/>
                    <a:pt x="1837037" y="297105"/>
                  </a:cubicBezTo>
                  <a:cubicBezTo>
                    <a:pt x="1868615" y="310835"/>
                    <a:pt x="1929026" y="107635"/>
                    <a:pt x="1952367" y="132348"/>
                  </a:cubicBezTo>
                  <a:cubicBezTo>
                    <a:pt x="1975708" y="157061"/>
                    <a:pt x="1956486" y="423419"/>
                    <a:pt x="1977081" y="445386"/>
                  </a:cubicBezTo>
                  <a:cubicBezTo>
                    <a:pt x="1997676" y="467353"/>
                    <a:pt x="2048476" y="338293"/>
                    <a:pt x="2075935" y="264153"/>
                  </a:cubicBezTo>
                  <a:cubicBezTo>
                    <a:pt x="2103394" y="190012"/>
                    <a:pt x="2096529" y="-11814"/>
                    <a:pt x="2141837" y="543"/>
                  </a:cubicBezTo>
                  <a:cubicBezTo>
                    <a:pt x="2187145" y="12900"/>
                    <a:pt x="2295610" y="316327"/>
                    <a:pt x="2347783" y="338294"/>
                  </a:cubicBezTo>
                  <a:cubicBezTo>
                    <a:pt x="2399956" y="360261"/>
                    <a:pt x="2427416" y="115872"/>
                    <a:pt x="2454875" y="132348"/>
                  </a:cubicBezTo>
                  <a:cubicBezTo>
                    <a:pt x="2482334" y="148824"/>
                    <a:pt x="2467232" y="433029"/>
                    <a:pt x="2512540" y="437148"/>
                  </a:cubicBezTo>
                  <a:cubicBezTo>
                    <a:pt x="2557848" y="441267"/>
                    <a:pt x="2680043" y="183147"/>
                    <a:pt x="2726724" y="157061"/>
                  </a:cubicBezTo>
                  <a:cubicBezTo>
                    <a:pt x="2773405" y="130975"/>
                    <a:pt x="2780270" y="268272"/>
                    <a:pt x="2792627" y="280629"/>
                  </a:cubicBezTo>
                  <a:cubicBezTo>
                    <a:pt x="2804984" y="292986"/>
                    <a:pt x="2802924" y="262094"/>
                    <a:pt x="2800864" y="231202"/>
                  </a:cubicBezTo>
                </a:path>
              </a:pathLst>
            </a:custGeom>
            <a:ln w="38100">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grpSp>
      <p:pic>
        <p:nvPicPr>
          <p:cNvPr id="43" name="Graphic 42" descr="Surprised Face with No Fill">
            <a:extLst>
              <a:ext uri="{FF2B5EF4-FFF2-40B4-BE49-F238E27FC236}">
                <a16:creationId xmlns:a16="http://schemas.microsoft.com/office/drawing/2014/main" id="{5CE3299D-33B9-434B-9FA7-024D11C5F9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44000" y="2743200"/>
            <a:ext cx="1828800" cy="1828800"/>
          </a:xfrm>
          <a:prstGeom prst="rect">
            <a:avLst/>
          </a:prstGeom>
        </p:spPr>
      </p:pic>
      <p:sp>
        <p:nvSpPr>
          <p:cNvPr id="15" name="TextBox 14">
            <a:extLst>
              <a:ext uri="{FF2B5EF4-FFF2-40B4-BE49-F238E27FC236}">
                <a16:creationId xmlns:a16="http://schemas.microsoft.com/office/drawing/2014/main" id="{0D624CCE-2818-456A-B1FC-A362C3F06164}"/>
              </a:ext>
            </a:extLst>
          </p:cNvPr>
          <p:cNvSpPr txBox="1"/>
          <p:nvPr/>
        </p:nvSpPr>
        <p:spPr>
          <a:xfrm>
            <a:off x="735773" y="2769849"/>
            <a:ext cx="812530" cy="3004647"/>
          </a:xfrm>
          <a:prstGeom prst="rect">
            <a:avLst/>
          </a:prstGeom>
          <a:noFill/>
        </p:spPr>
        <p:txBody>
          <a:bodyPr vert="vert270" wrap="square" lIns="182880" tIns="146304" rIns="182880" bIns="146304" rtlCol="0">
            <a:spAutoFit/>
          </a:bodyPr>
          <a:lstStyle/>
          <a:p>
            <a:pPr>
              <a:lnSpc>
                <a:spcPct val="90000"/>
              </a:lnSpc>
              <a:spcAft>
                <a:spcPts val="600"/>
              </a:spcAft>
            </a:pPr>
            <a:r>
              <a:rPr lang="en-US" sz="2800" dirty="0">
                <a:gradFill>
                  <a:gsLst>
                    <a:gs pos="2917">
                      <a:schemeClr val="tx1"/>
                    </a:gs>
                    <a:gs pos="30000">
                      <a:schemeClr val="tx1"/>
                    </a:gs>
                  </a:gsLst>
                  <a:lin ang="5400000" scaled="0"/>
                </a:gradFill>
              </a:rPr>
              <a:t>Actual CPU </a:t>
            </a:r>
            <a:r>
              <a:rPr lang="en-US" sz="3200" dirty="0">
                <a:gradFill>
                  <a:gsLst>
                    <a:gs pos="2917">
                      <a:schemeClr val="tx1"/>
                    </a:gs>
                    <a:gs pos="30000">
                      <a:schemeClr val="tx1"/>
                    </a:gs>
                  </a:gsLst>
                  <a:lin ang="5400000" scaled="0"/>
                </a:gradFill>
              </a:rPr>
              <a:t>Cost</a:t>
            </a:r>
          </a:p>
        </p:txBody>
      </p:sp>
    </p:spTree>
    <p:extLst>
      <p:ext uri="{BB962C8B-B14F-4D97-AF65-F5344CB8AC3E}">
        <p14:creationId xmlns:p14="http://schemas.microsoft.com/office/powerpoint/2010/main" val="3299118075"/>
      </p:ext>
    </p:extLst>
  </p:cSld>
  <p:clrMapOvr>
    <a:masterClrMapping/>
  </p:clrMapOvr>
  <p:transition>
    <p:fade/>
  </p:transition>
</p:sld>
</file>

<file path=ppt/theme/theme1.xml><?xml version="1.0" encoding="utf-8"?>
<a:theme xmlns:a="http://schemas.openxmlformats.org/drawingml/2006/main" name="MS Brand White 16-9_Dec-2013">
  <a:themeElements>
    <a:clrScheme name="Custom 57">
      <a:dk1>
        <a:srgbClr val="505050"/>
      </a:dk1>
      <a:lt1>
        <a:srgbClr val="FFFFFF"/>
      </a:lt1>
      <a:dk2>
        <a:srgbClr val="002050"/>
      </a:dk2>
      <a:lt2>
        <a:srgbClr val="0072C6"/>
      </a:lt2>
      <a:accent1>
        <a:srgbClr val="0072C6"/>
      </a:accent1>
      <a:accent2>
        <a:srgbClr val="00BCF2"/>
      </a:accent2>
      <a:accent3>
        <a:srgbClr val="008A00"/>
      </a:accent3>
      <a:accent4>
        <a:srgbClr val="7FBA00"/>
      </a:accent4>
      <a:accent5>
        <a:srgbClr val="68217A"/>
      </a:accent5>
      <a:accent6>
        <a:srgbClr val="DC3C00"/>
      </a:accent6>
      <a:hlink>
        <a:srgbClr val="00BCF2"/>
      </a:hlink>
      <a:folHlink>
        <a:srgbClr val="82CAFE"/>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RegressionDetectionInTuning_Feb2018_V1.pptx [Read-Only]" id="{7BC25B9A-6BCB-472F-A26F-D6C2DDF02224}" vid="{47670235-E3A7-40BE-8B92-C6C590017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stSharedByUser xmlns="b0e4521d-181b-4aee-b4a8-952b2bc14729">sudiptod@microsoft.com</LastSharedByUser>
    <SharedWithUsers xmlns="b0e4521d-181b-4aee-b4a8-952b2bc14729">
      <UserInfo>
        <DisplayName>Bailu Ding</DisplayName>
        <AccountId>13</AccountId>
        <AccountType/>
      </UserInfo>
      <UserInfo>
        <DisplayName>Wentao Wu</DisplayName>
        <AccountId>14</AccountId>
        <AccountType/>
      </UserInfo>
      <UserInfo>
        <DisplayName>Sudipto Das</DisplayName>
        <AccountId>3</AccountId>
        <AccountType/>
      </UserInfo>
    </SharedWithUsers>
    <LastSharedByTime xmlns="b0e4521d-181b-4aee-b4a8-952b2bc14729">2017-09-14T07:14:47+00:00</LastSharedByTim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8D393254D930438EAEFA57144E97A1" ma:contentTypeVersion="9" ma:contentTypeDescription="Create a new document." ma:contentTypeScope="" ma:versionID="70de4cc30d8ccaae9f48240f5bf7709b">
  <xsd:schema xmlns:xsd="http://www.w3.org/2001/XMLSchema" xmlns:xs="http://www.w3.org/2001/XMLSchema" xmlns:p="http://schemas.microsoft.com/office/2006/metadata/properties" xmlns:ns2="ed971524-76e7-40a8-a01a-f99956bd178c" xmlns:ns3="b0e4521d-181b-4aee-b4a8-952b2bc14729" targetNamespace="http://schemas.microsoft.com/office/2006/metadata/properties" ma:root="true" ma:fieldsID="f863d29d033e5dd2fade28fbc1e3c95a" ns2:_="" ns3:_="">
    <xsd:import namespace="ed971524-76e7-40a8-a01a-f99956bd178c"/>
    <xsd:import namespace="b0e4521d-181b-4aee-b4a8-952b2bc1472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LastSharedByUser" minOccurs="0"/>
                <xsd:element ref="ns3:LastSharedByTime" minOccurs="0"/>
                <xsd:element ref="ns2:MediaServiceAutoTag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971524-76e7-40a8-a01a-f99956bd178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e4521d-181b-4aee-b4a8-952b2bc1472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hidden="true" ma:internalName="LastSharedByUser" ma:readOnly="true">
      <xsd:simpleType>
        <xsd:restriction base="dms:Note"/>
      </xsd:simpleType>
    </xsd:element>
    <xsd:element name="LastSharedByTime" ma:index="13" nillable="true" ma:displayName="Last Shared By Time" ma:description=""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terms/"/>
    <ds:schemaRef ds:uri="ed971524-76e7-40a8-a01a-f99956bd178c"/>
    <ds:schemaRef ds:uri="http://purl.org/dc/dcmitype/"/>
    <ds:schemaRef ds:uri="http://schemas.microsoft.com/office/infopath/2007/PartnerControls"/>
    <ds:schemaRef ds:uri="http://schemas.microsoft.com/office/2006/documentManagement/types"/>
    <ds:schemaRef ds:uri="http://schemas.microsoft.com/office/2006/metadata/properties"/>
    <ds:schemaRef ds:uri="b0e4521d-181b-4aee-b4a8-952b2bc14729"/>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C01CC19B-32C3-4E7C-BC1D-40FFF55CBC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971524-76e7-40a8-a01a-f99956bd178c"/>
    <ds:schemaRef ds:uri="b0e4521d-181b-4aee-b4a8-952b2bc147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7867195-f2b8-4ac2-b0b6-6bb73cb33af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template</Template>
  <TotalTime>7775</TotalTime>
  <Words>3968</Words>
  <Application>Microsoft Office PowerPoint</Application>
  <PresentationFormat>Custom</PresentationFormat>
  <Paragraphs>294</Paragraphs>
  <Slides>43</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Segoe UI Light</vt:lpstr>
      <vt:lpstr>Segoe UI</vt:lpstr>
      <vt:lpstr>Calibri</vt:lpstr>
      <vt:lpstr>Wingdings</vt:lpstr>
      <vt:lpstr>MS Brand White 16-9_Dec-2013</vt:lpstr>
      <vt:lpstr>Plan Stitch: Harness the Best of Many Plans </vt:lpstr>
      <vt:lpstr>Execute a query with plan P1</vt:lpstr>
      <vt:lpstr>Some change happens to the database …</vt:lpstr>
      <vt:lpstr>Such as a new index gets created!</vt:lpstr>
      <vt:lpstr>Optimizer chooses a cheaper plan P2 …</vt:lpstr>
      <vt:lpstr>At least cheaper in its estimated cost …</vt:lpstr>
      <vt:lpstr>Which sometimes can be off by a little …</vt:lpstr>
      <vt:lpstr>Or, let’s be honest, by a lot!</vt:lpstr>
      <vt:lpstr>User’s perspective: query regresses</vt:lpstr>
      <vt:lpstr>Go back to the “good old days”!</vt:lpstr>
      <vt:lpstr>Reversion-based plan correction (RBPC)</vt:lpstr>
      <vt:lpstr>Reversion-based plan correction</vt:lpstr>
      <vt:lpstr>A closer look at the new plan</vt:lpstr>
      <vt:lpstr>Get the best of both worlds</vt:lpstr>
      <vt:lpstr>Plan Stitch</vt:lpstr>
      <vt:lpstr>Challenges</vt:lpstr>
      <vt:lpstr>How to stitch plans?</vt:lpstr>
      <vt:lpstr>Find equivalent subplans</vt:lpstr>
      <vt:lpstr>Use AND-OR graph to represent subplans</vt:lpstr>
      <vt:lpstr>AND-OR graph constructed from plans</vt:lpstr>
      <vt:lpstr>How does AND-OR graph encode plans?</vt:lpstr>
      <vt:lpstr>AND-OR graph encodes Plan 2</vt:lpstr>
      <vt:lpstr>New plans from AND-OR graph</vt:lpstr>
      <vt:lpstr>How to match subplans?</vt:lpstr>
      <vt:lpstr>Challenges</vt:lpstr>
      <vt:lpstr>How to construct the cheapest plan?</vt:lpstr>
      <vt:lpstr>How to compare cost of stitched subplans</vt:lpstr>
      <vt:lpstr>Challenges</vt:lpstr>
      <vt:lpstr>How to force the stitched plan?</vt:lpstr>
      <vt:lpstr>Evaluation</vt:lpstr>
      <vt:lpstr>Evaluation</vt:lpstr>
      <vt:lpstr>Experiment Setup</vt:lpstr>
      <vt:lpstr>Improvement in execution cost</vt:lpstr>
      <vt:lpstr>Improvement Breakdown</vt:lpstr>
      <vt:lpstr>Number of plans improved </vt:lpstr>
      <vt:lpstr>Summary</vt:lpstr>
      <vt:lpstr>Back up slides</vt:lpstr>
      <vt:lpstr>Key benefits</vt:lpstr>
      <vt:lpstr>Overhead of Plan Stitch</vt:lpstr>
      <vt:lpstr>Example: Stitch from Multiple Plans</vt:lpstr>
      <vt:lpstr>Example: Stitch from Unavailable Plans</vt:lpstr>
      <vt:lpstr>Query Coverage</vt:lpstr>
      <vt:lpstr>Construct AND-OR graph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Stitch</dc:title>
  <dc:creator>Bailu Ding</dc:creator>
  <cp:lastModifiedBy>Bailu Ding</cp:lastModifiedBy>
  <cp:revision>47</cp:revision>
  <dcterms:created xsi:type="dcterms:W3CDTF">2018-02-22T23:12:34Z</dcterms:created>
  <dcterms:modified xsi:type="dcterms:W3CDTF">2025-04-18T23:37:02Z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0x010100D38D393254D930438EAEFA57144E97A1</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DocVizMetadataToken">
    <vt:lpwstr>600x719x1</vt:lpwstr>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Ref">
    <vt:lpwstr>https://api.informationprotection.azure.com/api/72f988bf-86f1-41af-91ab-2d7cd011db47</vt:lpwstr>
  </property>
  <property fmtid="{D5CDD505-2E9C-101B-9397-08002B2CF9AE}" pid="14" name="MSIP_Label_f42aa342-8706-4288-bd11-ebb85995028c_Owner">
    <vt:lpwstr>sudiptod@microsoft.com</vt:lpwstr>
  </property>
  <property fmtid="{D5CDD505-2E9C-101B-9397-08002B2CF9AE}" pid="15" name="MSIP_Label_f42aa342-8706-4288-bd11-ebb85995028c_SetDate">
    <vt:lpwstr>2017-09-13T15:41:11.8117971-07:00</vt:lpwstr>
  </property>
  <property fmtid="{D5CDD505-2E9C-101B-9397-08002B2CF9AE}" pid="16" name="MSIP_Label_f42aa342-8706-4288-bd11-ebb85995028c_Name">
    <vt:lpwstr>General</vt:lpwstr>
  </property>
  <property fmtid="{D5CDD505-2E9C-101B-9397-08002B2CF9AE}" pid="17" name="MSIP_Label_f42aa342-8706-4288-bd11-ebb85995028c_Application">
    <vt:lpwstr>Microsoft Azure Information Protection</vt:lpwstr>
  </property>
  <property fmtid="{D5CDD505-2E9C-101B-9397-08002B2CF9AE}" pid="18" name="MSIP_Label_f42aa342-8706-4288-bd11-ebb85995028c_Extended_MSFT_Method">
    <vt:lpwstr>Automatic</vt:lpwstr>
  </property>
  <property fmtid="{D5CDD505-2E9C-101B-9397-08002B2CF9AE}" pid="19" name="Sensitivity">
    <vt:lpwstr>General</vt:lpwstr>
  </property>
</Properties>
</file>