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499" r:id="rId3"/>
    <p:sldId id="501" r:id="rId4"/>
    <p:sldId id="503" r:id="rId5"/>
    <p:sldId id="433" r:id="rId6"/>
    <p:sldId id="434" r:id="rId7"/>
    <p:sldId id="506" r:id="rId8"/>
    <p:sldId id="504" r:id="rId9"/>
    <p:sldId id="508" r:id="rId10"/>
    <p:sldId id="509" r:id="rId11"/>
    <p:sldId id="422" r:id="rId12"/>
    <p:sldId id="307" r:id="rId13"/>
    <p:sldId id="416" r:id="rId14"/>
    <p:sldId id="419" r:id="rId15"/>
    <p:sldId id="420" r:id="rId16"/>
    <p:sldId id="357" r:id="rId17"/>
    <p:sldId id="513" r:id="rId18"/>
    <p:sldId id="425" r:id="rId19"/>
    <p:sldId id="414" r:id="rId20"/>
    <p:sldId id="514" r:id="rId21"/>
    <p:sldId id="316" r:id="rId22"/>
    <p:sldId id="317" r:id="rId23"/>
    <p:sldId id="415" r:id="rId24"/>
    <p:sldId id="426" r:id="rId25"/>
    <p:sldId id="285" r:id="rId26"/>
    <p:sldId id="2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ting Wang" initials="XW" lastIdx="4" clrIdx="0">
    <p:extLst>
      <p:ext uri="{19B8F6BF-5375-455C-9EA6-DF929625EA0E}">
        <p15:presenceInfo xmlns:p15="http://schemas.microsoft.com/office/powerpoint/2012/main" userId="S::xitwan@microsoft.com::4215c639-9d29-431d-98bc-3378e62bb0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FFC000"/>
    <a:srgbClr val="FF0000"/>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147" autoAdjust="0"/>
  </p:normalViewPr>
  <p:slideViewPr>
    <p:cSldViewPr snapToGrid="0">
      <p:cViewPr varScale="1">
        <p:scale>
          <a:sx n="71" d="100"/>
          <a:sy n="71" d="100"/>
        </p:scale>
        <p:origin x="1268" y="6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9BE893-1CE4-4952-8E4A-5887AB99F729}" type="datetimeFigureOut">
              <a:rPr lang="en-US" smtClean="0"/>
              <a:t>11/18/2018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C6A6B-118D-4ED7-B2C3-9A674BFFC5CE}" type="slidenum">
              <a:rPr lang="en-US" smtClean="0"/>
              <a:t>‹#›</a:t>
            </a:fld>
            <a:endParaRPr lang="en-US"/>
          </a:p>
        </p:txBody>
      </p:sp>
    </p:spTree>
    <p:extLst>
      <p:ext uri="{BB962C8B-B14F-4D97-AF65-F5344CB8AC3E}">
        <p14:creationId xmlns:p14="http://schemas.microsoft.com/office/powerpoint/2010/main" val="188360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Good afternoon.</a:t>
            </a:r>
            <a:r>
              <a:rPr lang="zh-CN" altLang="en-US" baseline="0" dirty="0"/>
              <a:t> </a:t>
            </a:r>
            <a:r>
              <a:rPr lang="en-US" altLang="zh-CN" baseline="0" dirty="0"/>
              <a:t>My</a:t>
            </a:r>
            <a:r>
              <a:rPr lang="zh-CN" altLang="en-US" baseline="0" dirty="0"/>
              <a:t> </a:t>
            </a:r>
            <a:r>
              <a:rPr lang="en-US" altLang="zh-CN" baseline="0" dirty="0"/>
              <a:t>name</a:t>
            </a:r>
            <a:r>
              <a:rPr lang="zh-CN" altLang="en-US" baseline="0" dirty="0"/>
              <a:t> </a:t>
            </a:r>
            <a:r>
              <a:rPr lang="en-US" altLang="zh-CN" baseline="0" dirty="0"/>
              <a:t>is</a:t>
            </a:r>
            <a:r>
              <a:rPr lang="zh-CN" altLang="en-US" baseline="0" dirty="0"/>
              <a:t> </a:t>
            </a:r>
            <a:r>
              <a:rPr lang="en-US" altLang="zh-CN" baseline="0" dirty="0"/>
              <a:t>Xiting</a:t>
            </a:r>
            <a:r>
              <a:rPr lang="zh-CN" altLang="en-US" baseline="0" dirty="0"/>
              <a:t> </a:t>
            </a:r>
            <a:r>
              <a:rPr lang="en-US" altLang="zh-CN" baseline="0" dirty="0"/>
              <a:t>Wang. I am a researcher from Microsoft Research Asia.</a:t>
            </a:r>
          </a:p>
          <a:p>
            <a:r>
              <a:rPr lang="en-US" altLang="zh-CN" baseline="0" dirty="0"/>
              <a:t>It is my honor to introduce our work on developing a …</a:t>
            </a:r>
          </a:p>
          <a:p>
            <a:endParaRPr lang="en-US" altLang="zh-CN"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A607EC-5451-485B-996C-75933A6C45D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77283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C6A6B-118D-4ED7-B2C3-9A674BFFC5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467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an overview of our reinforcement learning framework. In our design, the recommendation model to be explained is a part of the environment. It is separated from the agents, which are responsible for 1) generating explanations and 2) predicting the output ratings of the recommendation model based on the explanations. </a:t>
            </a:r>
            <a:endParaRPr lang="en-US" dirty="0"/>
          </a:p>
        </p:txBody>
      </p:sp>
      <p:sp>
        <p:nvSpPr>
          <p:cNvPr id="4" name="Slide Number Placeholder 3"/>
          <p:cNvSpPr>
            <a:spLocks noGrp="1"/>
          </p:cNvSpPr>
          <p:nvPr>
            <p:ph type="sldNum" sz="quarter" idx="10"/>
          </p:nvPr>
        </p:nvSpPr>
        <p:spPr/>
        <p:txBody>
          <a:bodyPr/>
          <a:lstStyle/>
          <a:p>
            <a:fld id="{537272B5-5C2F-46C3-B471-1EE6A0C33245}" type="slidenum">
              <a:rPr lang="en-US" smtClean="0"/>
              <a:t>11</a:t>
            </a:fld>
            <a:endParaRPr lang="en-US"/>
          </a:p>
        </p:txBody>
      </p:sp>
    </p:spTree>
    <p:extLst>
      <p:ext uri="{BB962C8B-B14F-4D97-AF65-F5344CB8AC3E}">
        <p14:creationId xmlns:p14="http://schemas.microsoft.com/office/powerpoint/2010/main" val="2190309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framework is model-agnostic because the agents treat the recommendation model as a black box and interact with the environment to get information (reward) about how good the explanations are. </a:t>
            </a:r>
            <a:endParaRPr lang="en-US" dirty="0"/>
          </a:p>
        </p:txBody>
      </p:sp>
      <p:sp>
        <p:nvSpPr>
          <p:cNvPr id="4" name="Slide Number Placeholder 3"/>
          <p:cNvSpPr>
            <a:spLocks noGrp="1"/>
          </p:cNvSpPr>
          <p:nvPr>
            <p:ph type="sldNum" sz="quarter" idx="10"/>
          </p:nvPr>
        </p:nvSpPr>
        <p:spPr/>
        <p:txBody>
          <a:bodyPr/>
          <a:lstStyle/>
          <a:p>
            <a:fld id="{537272B5-5C2F-46C3-B471-1EE6A0C33245}" type="slidenum">
              <a:rPr lang="en-US" smtClean="0"/>
              <a:t>12</a:t>
            </a:fld>
            <a:endParaRPr lang="en-US"/>
          </a:p>
        </p:txBody>
      </p:sp>
    </p:spTree>
    <p:extLst>
      <p:ext uri="{BB962C8B-B14F-4D97-AF65-F5344CB8AC3E}">
        <p14:creationId xmlns:p14="http://schemas.microsoft.com/office/powerpoint/2010/main" val="2819039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framework has good model explainability because </a:t>
            </a:r>
            <a:r>
              <a:rPr lang="en-US" altLang="zh-CN" sz="1200" b="0" i="0" u="none" strike="noStrike" kern="1200" baseline="0" dirty="0">
                <a:solidFill>
                  <a:schemeClr val="tx1"/>
                </a:solidFill>
                <a:latin typeface="+mn-lt"/>
                <a:ea typeface="+mn-ea"/>
                <a:cs typeface="+mn-cs"/>
              </a:rPr>
              <a:t>t</a:t>
            </a:r>
            <a:r>
              <a:rPr lang="en-US" sz="1200" b="0" i="0" u="none" strike="noStrike" kern="1200" baseline="0" dirty="0">
                <a:solidFill>
                  <a:schemeClr val="tx1"/>
                </a:solidFill>
                <a:latin typeface="+mn-lt"/>
                <a:ea typeface="+mn-ea"/>
                <a:cs typeface="+mn-cs"/>
              </a:rPr>
              <a:t>he environment rewards the agents if the predicted rating y is similar to the output of recommendation model f(</a:t>
            </a:r>
            <a:r>
              <a:rPr lang="en-US" sz="1200" b="0" i="0" u="none" strike="noStrike" kern="1200" baseline="0" dirty="0" err="1">
                <a:solidFill>
                  <a:schemeClr val="tx1"/>
                </a:solidFill>
                <a:latin typeface="+mn-lt"/>
                <a:ea typeface="+mn-ea"/>
                <a:cs typeface="+mn-cs"/>
              </a:rPr>
              <a:t>u,v</a:t>
            </a:r>
            <a:r>
              <a:rPr lang="en-US" sz="1200" b="0" i="0" u="none" strike="noStrike" kern="1200" baseline="0" dirty="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If the agent can accurately predict the behavior of the recommendation model based on the explanations, we say that the explanation reveals the working mechanism of the recommendation model, in other words, the explanations have good model-explainability.</a:t>
            </a:r>
          </a:p>
        </p:txBody>
      </p:sp>
      <p:sp>
        <p:nvSpPr>
          <p:cNvPr id="4" name="Slide Number Placeholder 3"/>
          <p:cNvSpPr>
            <a:spLocks noGrp="1"/>
          </p:cNvSpPr>
          <p:nvPr>
            <p:ph type="sldNum" sz="quarter" idx="10"/>
          </p:nvPr>
        </p:nvSpPr>
        <p:spPr/>
        <p:txBody>
          <a:bodyPr/>
          <a:lstStyle/>
          <a:p>
            <a:fld id="{537272B5-5C2F-46C3-B471-1EE6A0C33245}" type="slidenum">
              <a:rPr lang="en-US" smtClean="0"/>
              <a:t>13</a:t>
            </a:fld>
            <a:endParaRPr lang="en-US"/>
          </a:p>
        </p:txBody>
      </p:sp>
    </p:spTree>
    <p:extLst>
      <p:ext uri="{BB962C8B-B14F-4D97-AF65-F5344CB8AC3E}">
        <p14:creationId xmlns:p14="http://schemas.microsoft.com/office/powerpoint/2010/main" val="380773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framework can also flexibly control explanation quality.</a:t>
            </a:r>
          </a:p>
          <a:p>
            <a:r>
              <a:rPr lang="en-US" sz="1200" b="0" i="0" u="none" strike="noStrike" kern="1200" baseline="0" dirty="0">
                <a:solidFill>
                  <a:schemeClr val="tx1"/>
                </a:solidFill>
                <a:latin typeface="+mn-lt"/>
                <a:ea typeface="+mn-ea"/>
                <a:cs typeface="+mn-cs"/>
              </a:rPr>
              <a:t>Based on some prior knowledge about desirable explanations (e.g., desirable length of an explanation), the environment rewards the agents if the explanations have good presentation quality.</a:t>
            </a:r>
          </a:p>
        </p:txBody>
      </p:sp>
      <p:sp>
        <p:nvSpPr>
          <p:cNvPr id="4" name="Slide Number Placeholder 3"/>
          <p:cNvSpPr>
            <a:spLocks noGrp="1"/>
          </p:cNvSpPr>
          <p:nvPr>
            <p:ph type="sldNum" sz="quarter" idx="10"/>
          </p:nvPr>
        </p:nvSpPr>
        <p:spPr/>
        <p:txBody>
          <a:bodyPr/>
          <a:lstStyle/>
          <a:p>
            <a:fld id="{537272B5-5C2F-46C3-B471-1EE6A0C33245}" type="slidenum">
              <a:rPr lang="en-US" smtClean="0"/>
              <a:t>14</a:t>
            </a:fld>
            <a:endParaRPr lang="en-US"/>
          </a:p>
        </p:txBody>
      </p:sp>
    </p:spTree>
    <p:extLst>
      <p:ext uri="{BB962C8B-B14F-4D97-AF65-F5344CB8AC3E}">
        <p14:creationId xmlns:p14="http://schemas.microsoft.com/office/powerpoint/2010/main" val="424207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model, we design two 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is the first agent.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Given a user id, an items id, and interpretable components of the items, the first agent generates the explanation by selecting the interpretable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selection is based on user’s personalized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second agent predicates the output rating of the recommendation model based on the user id and the explanation.</a:t>
            </a:r>
          </a:p>
          <a:p>
            <a:r>
              <a:rPr lang="en-US" sz="1200" b="0" i="0" u="none" strike="noStrike" kern="1200" baseline="0" dirty="0">
                <a:solidFill>
                  <a:schemeClr val="tx1"/>
                </a:solidFill>
                <a:latin typeface="+mn-lt"/>
                <a:ea typeface="+mn-ea"/>
                <a:cs typeface="+mn-cs"/>
              </a:rPr>
              <a:t>The environment rewards the agents if they can correctly predict the output ratings of the recommendation model and if the explanations have good presentation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agents learn to generate good explanations by optimizing the expected reward of their actions.</a:t>
            </a:r>
          </a:p>
        </p:txBody>
      </p:sp>
      <p:sp>
        <p:nvSpPr>
          <p:cNvPr id="4" name="Slide Number Placeholder 3"/>
          <p:cNvSpPr>
            <a:spLocks noGrp="1"/>
          </p:cNvSpPr>
          <p:nvPr>
            <p:ph type="sldNum" sz="quarter" idx="10"/>
          </p:nvPr>
        </p:nvSpPr>
        <p:spPr/>
        <p:txBody>
          <a:bodyPr/>
          <a:lstStyle/>
          <a:p>
            <a:fld id="{537272B5-5C2F-46C3-B471-1EE6A0C33245}" type="slidenum">
              <a:rPr lang="en-US" smtClean="0"/>
              <a:t>15</a:t>
            </a:fld>
            <a:endParaRPr lang="en-US"/>
          </a:p>
        </p:txBody>
      </p:sp>
    </p:spTree>
    <p:extLst>
      <p:ext uri="{BB962C8B-B14F-4D97-AF65-F5344CB8AC3E}">
        <p14:creationId xmlns:p14="http://schemas.microsoft.com/office/powerpoint/2010/main" val="3515922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Sometimes we may hope that the selected sentences are adjacent to each other so that the explanation is more coherent and the users can better understand</a:t>
            </a:r>
          </a:p>
          <a:p>
            <a:r>
              <a:rPr lang="en-US" sz="1200" b="0" i="0" u="none" strike="noStrike" kern="1200" baseline="0" dirty="0">
                <a:solidFill>
                  <a:schemeClr val="tx1"/>
                </a:solidFill>
                <a:latin typeface="+mn-lt"/>
                <a:ea typeface="+mn-ea"/>
                <a:cs typeface="+mn-cs"/>
              </a:rPr>
              <a:t>the overall context.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the interpretable components are sentences from the review comments, the generated explanations usually express positive or negative sentiment. In such a case, it is desirable that the sentiment of the explanation is consistent with the rating.</a:t>
            </a:r>
          </a:p>
          <a:p>
            <a:r>
              <a:rPr lang="en-US" sz="1200" b="0" i="0" u="none" strike="noStrike" kern="1200" baseline="0" dirty="0">
                <a:solidFill>
                  <a:schemeClr val="tx1"/>
                </a:solidFill>
                <a:latin typeface="+mn-lt"/>
                <a:ea typeface="+mn-ea"/>
                <a:cs typeface="+mn-cs"/>
              </a:rPr>
              <a:t>Thus, we design a consistency metric to make sure that higher (lower) ratings correspond to more positive (negative) sentiments</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16</a:t>
            </a:fld>
            <a:endParaRPr lang="en-US"/>
          </a:p>
        </p:txBody>
      </p:sp>
    </p:spTree>
    <p:extLst>
      <p:ext uri="{BB962C8B-B14F-4D97-AF65-F5344CB8AC3E}">
        <p14:creationId xmlns:p14="http://schemas.microsoft.com/office/powerpoint/2010/main" val="312031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derive a doubly stochastic policy gradient method to optimize the expected reward.</a:t>
            </a:r>
          </a:p>
          <a:p>
            <a:r>
              <a:rPr lang="en-US" sz="1200" b="0" i="0" u="none" strike="noStrike" kern="1200" baseline="0" dirty="0">
                <a:solidFill>
                  <a:schemeClr val="tx1"/>
                </a:solidFill>
                <a:latin typeface="+mn-lt"/>
                <a:ea typeface="+mn-ea"/>
                <a:cs typeface="+mn-cs"/>
              </a:rPr>
              <a:t>More details can be found in the paper.</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17</a:t>
            </a:fld>
            <a:endParaRPr lang="en-US"/>
          </a:p>
        </p:txBody>
      </p:sp>
    </p:spTree>
    <p:extLst>
      <p:ext uri="{BB962C8B-B14F-4D97-AF65-F5344CB8AC3E}">
        <p14:creationId xmlns:p14="http://schemas.microsoft.com/office/powerpoint/2010/main" val="3416195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our method, we conducted experiments on two datasets: Yelp and Amazon.</a:t>
            </a:r>
          </a:p>
        </p:txBody>
      </p:sp>
      <p:sp>
        <p:nvSpPr>
          <p:cNvPr id="4" name="Slide Number Placeholder 3"/>
          <p:cNvSpPr>
            <a:spLocks noGrp="1"/>
          </p:cNvSpPr>
          <p:nvPr>
            <p:ph type="sldNum" sz="quarter" idx="10"/>
          </p:nvPr>
        </p:nvSpPr>
        <p:spPr/>
        <p:txBody>
          <a:bodyPr/>
          <a:lstStyle/>
          <a:p>
            <a:fld id="{537272B5-5C2F-46C3-B471-1EE6A0C33245}" type="slidenum">
              <a:rPr lang="en-US" smtClean="0"/>
              <a:t>18</a:t>
            </a:fld>
            <a:endParaRPr lang="en-US"/>
          </a:p>
        </p:txBody>
      </p:sp>
    </p:spTree>
    <p:extLst>
      <p:ext uri="{BB962C8B-B14F-4D97-AF65-F5344CB8AC3E}">
        <p14:creationId xmlns:p14="http://schemas.microsoft.com/office/powerpoint/2010/main" val="181884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offline experiments, we use our method to explain different recommendation models, including matrix-factorization-based models and deep-learning-based models.</a:t>
            </a:r>
          </a:p>
          <a:p>
            <a:r>
              <a:rPr lang="en-US" dirty="0"/>
              <a:t>Results show that our model outperforms existing methods in terms of presentation quality and model explainability.</a:t>
            </a:r>
          </a:p>
        </p:txBody>
      </p:sp>
      <p:sp>
        <p:nvSpPr>
          <p:cNvPr id="4" name="Slide Number Placeholder 3"/>
          <p:cNvSpPr>
            <a:spLocks noGrp="1"/>
          </p:cNvSpPr>
          <p:nvPr>
            <p:ph type="sldNum" sz="quarter" idx="10"/>
          </p:nvPr>
        </p:nvSpPr>
        <p:spPr/>
        <p:txBody>
          <a:bodyPr/>
          <a:lstStyle/>
          <a:p>
            <a:fld id="{537272B5-5C2F-46C3-B471-1EE6A0C33245}" type="slidenum">
              <a:rPr lang="en-US" smtClean="0"/>
              <a:t>19</a:t>
            </a:fld>
            <a:endParaRPr lang="en-US"/>
          </a:p>
        </p:txBody>
      </p:sp>
    </p:spTree>
    <p:extLst>
      <p:ext uri="{BB962C8B-B14F-4D97-AF65-F5344CB8AC3E}">
        <p14:creationId xmlns:p14="http://schemas.microsoft.com/office/powerpoint/2010/main" val="395895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Billions of online users leverage recommender systems to sift through massive contents and make decisions related to their personal lives. </a:t>
            </a:r>
          </a:p>
          <a:p>
            <a:r>
              <a:rPr lang="en-US" sz="1200" b="0" i="0" u="none" strike="noStrike" kern="1200" baseline="0" dirty="0">
                <a:solidFill>
                  <a:schemeClr val="tx1"/>
                </a:solidFill>
                <a:latin typeface="+mn-lt"/>
                <a:ea typeface="+mn-ea"/>
                <a:cs typeface="+mn-cs"/>
              </a:rPr>
              <a:t>As recommender systems impact people’s lives in increasingly profound ways, there is a growing need to ensure that the users understand and trust the system [1]. </a:t>
            </a:r>
          </a:p>
        </p:txBody>
      </p:sp>
      <p:sp>
        <p:nvSpPr>
          <p:cNvPr id="4" name="Slide Number Placeholder 3"/>
          <p:cNvSpPr>
            <a:spLocks noGrp="1"/>
          </p:cNvSpPr>
          <p:nvPr>
            <p:ph type="sldNum" sz="quarter" idx="5"/>
          </p:nvPr>
        </p:nvSpPr>
        <p:spPr/>
        <p:txBody>
          <a:bodyPr/>
          <a:lstStyle/>
          <a:p>
            <a:fld id="{ACCC6A6B-118D-4ED7-B2C3-9A674BFFC5CE}" type="slidenum">
              <a:rPr lang="en-US" smtClean="0"/>
              <a:t>2</a:t>
            </a:fld>
            <a:endParaRPr lang="en-US"/>
          </a:p>
        </p:txBody>
      </p:sp>
    </p:spTree>
    <p:extLst>
      <p:ext uri="{BB962C8B-B14F-4D97-AF65-F5344CB8AC3E}">
        <p14:creationId xmlns:p14="http://schemas.microsoft.com/office/powerpoint/2010/main" val="3407754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experiments also show that our model outperforms existing methods at different parameter settings.</a:t>
            </a:r>
          </a:p>
        </p:txBody>
      </p:sp>
      <p:sp>
        <p:nvSpPr>
          <p:cNvPr id="4" name="Slide Number Placeholder 3"/>
          <p:cNvSpPr>
            <a:spLocks noGrp="1"/>
          </p:cNvSpPr>
          <p:nvPr>
            <p:ph type="sldNum" sz="quarter" idx="10"/>
          </p:nvPr>
        </p:nvSpPr>
        <p:spPr/>
        <p:txBody>
          <a:bodyPr/>
          <a:lstStyle/>
          <a:p>
            <a:fld id="{537272B5-5C2F-46C3-B471-1EE6A0C33245}" type="slidenum">
              <a:rPr lang="en-US" smtClean="0"/>
              <a:t>20</a:t>
            </a:fld>
            <a:endParaRPr lang="en-US"/>
          </a:p>
        </p:txBody>
      </p:sp>
    </p:spTree>
    <p:extLst>
      <p:ext uri="{BB962C8B-B14F-4D97-AF65-F5344CB8AC3E}">
        <p14:creationId xmlns:p14="http://schemas.microsoft.com/office/powerpoint/2010/main" val="222440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 with human subjects show that the explanations generated by our model is considered as the most useful,</a:t>
            </a:r>
          </a:p>
        </p:txBody>
      </p:sp>
      <p:sp>
        <p:nvSpPr>
          <p:cNvPr id="4" name="Slide Number Placeholder 3"/>
          <p:cNvSpPr>
            <a:spLocks noGrp="1"/>
          </p:cNvSpPr>
          <p:nvPr>
            <p:ph type="sldNum" sz="quarter" idx="10"/>
          </p:nvPr>
        </p:nvSpPr>
        <p:spPr/>
        <p:txBody>
          <a:bodyPr/>
          <a:lstStyle/>
          <a:p>
            <a:fld id="{537272B5-5C2F-46C3-B471-1EE6A0C33245}" type="slidenum">
              <a:rPr lang="en-US" smtClean="0"/>
              <a:t>21</a:t>
            </a:fld>
            <a:endParaRPr lang="en-US"/>
          </a:p>
        </p:txBody>
      </p:sp>
    </p:spTree>
    <p:extLst>
      <p:ext uri="{BB962C8B-B14F-4D97-AF65-F5344CB8AC3E}">
        <p14:creationId xmlns:p14="http://schemas.microsoft.com/office/powerpoint/2010/main" val="2876016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here shows examples of our explanations.</a:t>
            </a:r>
          </a:p>
          <a:p>
            <a:r>
              <a:rPr lang="en-US" dirty="0"/>
              <a:t>Here, user P3 is interested in food, especially meat.</a:t>
            </a:r>
          </a:p>
          <a:p>
            <a:r>
              <a:rPr lang="en-US" dirty="0"/>
              <a:t>User P4 is interested in services of the restaurants.</a:t>
            </a:r>
          </a:p>
          <a:p>
            <a:r>
              <a:rPr lang="en-US" dirty="0"/>
              <a:t>Our model correctly captures the user interests.</a:t>
            </a:r>
          </a:p>
          <a:p>
            <a:r>
              <a:rPr lang="en-US" dirty="0"/>
              <a:t>When explaining to P3, it says the chicken’s tasty.</a:t>
            </a:r>
          </a:p>
          <a:p>
            <a:r>
              <a:rPr lang="en-US" dirty="0"/>
              <a:t>When explaining to P4, it says the service was swift and friendly.</a:t>
            </a:r>
          </a:p>
          <a:p>
            <a:r>
              <a:rPr lang="en-US" dirty="0"/>
              <a:t>However, the baseline can only emphasize one aspect because it is not personalized.</a:t>
            </a:r>
          </a:p>
        </p:txBody>
      </p:sp>
      <p:sp>
        <p:nvSpPr>
          <p:cNvPr id="4" name="Slide Number Placeholder 3"/>
          <p:cNvSpPr>
            <a:spLocks noGrp="1"/>
          </p:cNvSpPr>
          <p:nvPr>
            <p:ph type="sldNum" sz="quarter" idx="10"/>
          </p:nvPr>
        </p:nvSpPr>
        <p:spPr/>
        <p:txBody>
          <a:bodyPr/>
          <a:lstStyle/>
          <a:p>
            <a:fld id="{537272B5-5C2F-46C3-B471-1EE6A0C33245}" type="slidenum">
              <a:rPr lang="en-US" smtClean="0"/>
              <a:t>22</a:t>
            </a:fld>
            <a:endParaRPr lang="en-US"/>
          </a:p>
        </p:txBody>
      </p:sp>
    </p:spTree>
    <p:extLst>
      <p:ext uri="{BB962C8B-B14F-4D97-AF65-F5344CB8AC3E}">
        <p14:creationId xmlns:p14="http://schemas.microsoft.com/office/powerpoint/2010/main" val="3204713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 conclude our work.</a:t>
            </a:r>
          </a:p>
          <a:p>
            <a:r>
              <a:rPr lang="en-US" sz="1200" b="0" i="0" u="none" strike="noStrike" kern="1200" baseline="0" dirty="0">
                <a:solidFill>
                  <a:schemeClr val="tx1"/>
                </a:solidFill>
                <a:latin typeface="+mn-lt"/>
                <a:ea typeface="+mn-ea"/>
                <a:cs typeface="+mn-cs"/>
              </a:rPr>
              <a:t>First, we design a reinforcement learning framework for explainable recommendation. </a:t>
            </a:r>
          </a:p>
          <a:p>
            <a:r>
              <a:rPr lang="en-US" sz="1200" b="0" i="0" u="none" strike="noStrike" kern="1200" baseline="0" dirty="0">
                <a:solidFill>
                  <a:schemeClr val="tx1"/>
                </a:solidFill>
                <a:latin typeface="+mn-lt"/>
                <a:ea typeface="+mn-ea"/>
                <a:cs typeface="+mn-cs"/>
              </a:rPr>
              <a:t>The framework is model-agnostic, has good explainability, and can flexibly control the presentation quality of the explanations.</a:t>
            </a:r>
          </a:p>
          <a:p>
            <a:r>
              <a:rPr lang="en-US" sz="1200" b="0" i="0" u="none" strike="noStrike" kern="1200" baseline="0" dirty="0">
                <a:solidFill>
                  <a:schemeClr val="tx1"/>
                </a:solidFill>
                <a:latin typeface="+mn-lt"/>
                <a:ea typeface="+mn-ea"/>
                <a:cs typeface="+mn-cs"/>
              </a:rPr>
              <a:t>Second, we instantiate the agents with personalized-attention-based neural networks. </a:t>
            </a:r>
          </a:p>
          <a:p>
            <a:r>
              <a:rPr lang="en-US" sz="1200" b="0" i="0" u="none" strike="noStrike" kern="1200" baseline="0" dirty="0">
                <a:solidFill>
                  <a:schemeClr val="tx1"/>
                </a:solidFill>
                <a:latin typeface="+mn-lt"/>
                <a:ea typeface="+mn-ea"/>
                <a:cs typeface="+mn-cs"/>
              </a:rPr>
              <a:t>These agents can be used to generate personalized sentence-level explanations.</a:t>
            </a:r>
          </a:p>
          <a:p>
            <a:r>
              <a:rPr lang="en-US" sz="1200" b="0" i="0" u="none" strike="noStrike" kern="1200" baseline="0" dirty="0">
                <a:solidFill>
                  <a:schemeClr val="tx1"/>
                </a:solidFill>
                <a:latin typeface="+mn-lt"/>
                <a:ea typeface="+mn-ea"/>
                <a:cs typeface="+mn-cs"/>
              </a:rPr>
              <a:t>Finally, we evaluate the effectiveness of our method by using both offline experiments and evaluation with human subjects.</a:t>
            </a:r>
            <a:endParaRPr lang="en-US" dirty="0"/>
          </a:p>
          <a:p>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23</a:t>
            </a:fld>
            <a:endParaRPr lang="en-US"/>
          </a:p>
        </p:txBody>
      </p:sp>
    </p:spTree>
    <p:extLst>
      <p:ext uri="{BB962C8B-B14F-4D97-AF65-F5344CB8AC3E}">
        <p14:creationId xmlns:p14="http://schemas.microsoft.com/office/powerpoint/2010/main" val="2510717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24</a:t>
            </a:fld>
            <a:endParaRPr lang="en-US"/>
          </a:p>
        </p:txBody>
      </p:sp>
    </p:spTree>
    <p:extLst>
      <p:ext uri="{BB962C8B-B14F-4D97-AF65-F5344CB8AC3E}">
        <p14:creationId xmlns:p14="http://schemas.microsoft.com/office/powerpoint/2010/main" val="384895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Explanations about why the items are recommended serve as a bridge between recommender systems and users</a:t>
            </a:r>
          </a:p>
          <a:p>
            <a:r>
              <a:rPr lang="en-US" sz="1200" b="0" i="0" u="none" strike="noStrike" kern="1200" baseline="0" dirty="0">
                <a:solidFill>
                  <a:schemeClr val="tx1"/>
                </a:solidFill>
                <a:latin typeface="+mn-lt"/>
                <a:ea typeface="+mn-ea"/>
                <a:cs typeface="+mn-cs"/>
              </a:rPr>
              <a:t>Good explanations may increase users’ trust in the system [2], help users make better decisions [3], and persuade users to try or buy an item [4].</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3</a:t>
            </a:fld>
            <a:endParaRPr lang="en-US"/>
          </a:p>
        </p:txBody>
      </p:sp>
    </p:spTree>
    <p:extLst>
      <p:ext uri="{BB962C8B-B14F-4D97-AF65-F5344CB8AC3E}">
        <p14:creationId xmlns:p14="http://schemas.microsoft.com/office/powerpoint/2010/main" val="366052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Current explainable recommendation methods can be divided into two groups. </a:t>
            </a:r>
          </a:p>
          <a:p>
            <a:r>
              <a:rPr lang="en-US" sz="1200" b="0" i="0" u="none" strike="noStrike" kern="1200" baseline="0" dirty="0">
                <a:solidFill>
                  <a:schemeClr val="tx1"/>
                </a:solidFill>
                <a:latin typeface="+mn-lt"/>
                <a:ea typeface="+mn-ea"/>
                <a:cs typeface="+mn-cs"/>
              </a:rPr>
              <a:t>The first group is post-hoc methods.</a:t>
            </a:r>
          </a:p>
          <a:p>
            <a:r>
              <a:rPr lang="en-US" altLang="zh-CN" sz="1200" b="0" i="0" u="none" strike="noStrike" kern="1200" baseline="0" dirty="0">
                <a:solidFill>
                  <a:schemeClr val="tx1"/>
                </a:solidFill>
                <a:latin typeface="+mn-lt"/>
                <a:ea typeface="+mn-ea"/>
                <a:cs typeface="+mn-cs"/>
              </a:rPr>
              <a:t>These methods </a:t>
            </a:r>
            <a:r>
              <a:rPr lang="en-US" sz="1200" b="0" i="0" u="none" strike="noStrike" kern="1200" baseline="0" dirty="0">
                <a:solidFill>
                  <a:schemeClr val="tx1"/>
                </a:solidFill>
                <a:latin typeface="+mn-lt"/>
                <a:ea typeface="+mn-ea"/>
                <a:cs typeface="+mn-cs"/>
              </a:rPr>
              <a:t>generate explanations after the items have been recommended.</a:t>
            </a:r>
          </a:p>
          <a:p>
            <a:r>
              <a:rPr lang="en-US" sz="1200" b="0" i="0" u="none" strike="noStrike" kern="1200" baseline="0" dirty="0">
                <a:solidFill>
                  <a:schemeClr val="tx1"/>
                </a:solidFill>
                <a:latin typeface="+mn-lt"/>
                <a:ea typeface="+mn-ea"/>
                <a:cs typeface="+mn-cs"/>
              </a:rPr>
              <a:t>They usually generate explanations by using some kind of templates, such as “Amit Sharma and 5 of your friends like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the explanations are usually persuasive and highly readable, the diversity of the explanations is often limited by the number of predefined template</a:t>
            </a:r>
            <a:r>
              <a:rPr lang="en-US" altLang="zh-CN" sz="1200" b="0" i="0" u="none" strike="noStrike" kern="1200" baseline="0" dirty="0">
                <a:solidFill>
                  <a:schemeClr val="tx1"/>
                </a:solidFill>
                <a:latin typeface="+mn-lt"/>
                <a:ea typeface="+mn-ea"/>
                <a:cs typeface="+mn-cs"/>
              </a:rPr>
              <a:t>s</a:t>
            </a:r>
            <a:r>
              <a:rPr lang="en-US" sz="1200" b="0" i="0" u="none" strike="noStrike" kern="1200" baseline="0" dirty="0">
                <a:solidFill>
                  <a:schemeClr val="tx1"/>
                </a:solidFill>
                <a:latin typeface="+mn-lt"/>
                <a:ea typeface="+mn-ea"/>
                <a:cs typeface="+mn-cs"/>
              </a:rPr>
              <a:t>.</a:t>
            </a:r>
            <a:endParaRPr lang="en-US" dirty="0"/>
          </a:p>
          <a:p>
            <a:r>
              <a:rPr lang="en-US" sz="1200" b="0" i="0" u="none" strike="noStrike" kern="1200" baseline="0" dirty="0">
                <a:solidFill>
                  <a:schemeClr val="tx1"/>
                </a:solidFill>
                <a:latin typeface="+mn-lt"/>
                <a:ea typeface="+mn-ea"/>
                <a:cs typeface="+mn-cs"/>
              </a:rPr>
              <a:t>Also, they often ignore the working mechanism of the recommendation model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272B5-5C2F-46C3-B471-1EE6A0C33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8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Embedded methods incorporate the explanation process into the construction of a recommendation model. </a:t>
            </a:r>
          </a:p>
          <a:p>
            <a:r>
              <a:rPr lang="en-US" sz="1200" b="0" i="0" u="none" strike="noStrike" kern="1200" baseline="0" dirty="0">
                <a:solidFill>
                  <a:schemeClr val="tx1"/>
                </a:solidFill>
                <a:latin typeface="+mn-lt"/>
                <a:ea typeface="+mn-ea"/>
                <a:cs typeface="+mn-cs"/>
              </a:rPr>
              <a:t>The explanations are often pieces of text or images selected from the side information of the items. </a:t>
            </a:r>
          </a:p>
          <a:p>
            <a:r>
              <a:rPr lang="en-US" sz="1200" b="0" i="0" u="none" strike="noStrike" kern="1200" baseline="0" dirty="0">
                <a:solidFill>
                  <a:schemeClr val="tx1"/>
                </a:solidFill>
                <a:latin typeface="+mn-lt"/>
                <a:ea typeface="+mn-ea"/>
                <a:cs typeface="+mn-cs"/>
              </a:rPr>
              <a:t>For example, …</a:t>
            </a:r>
          </a:p>
          <a:p>
            <a:r>
              <a:rPr lang="en-US" sz="1200" b="0" i="0" u="none" strike="noStrike" kern="1200" baseline="0" dirty="0">
                <a:solidFill>
                  <a:schemeClr val="tx1"/>
                </a:solidFill>
                <a:latin typeface="+mn-lt"/>
                <a:ea typeface="+mn-ea"/>
                <a:cs typeface="+mn-cs"/>
              </a:rPr>
              <a:t>Usually, the pieces that contribute most to the recommendation accuracy are selected.</a:t>
            </a:r>
          </a:p>
          <a:p>
            <a:r>
              <a:rPr lang="en-US" sz="1200" b="0" i="0" u="none" strike="noStrike" kern="1200" baseline="0" dirty="0">
                <a:solidFill>
                  <a:schemeClr val="tx1"/>
                </a:solidFill>
                <a:latin typeface="+mn-lt"/>
                <a:ea typeface="+mn-ea"/>
                <a:cs typeface="+mn-cs"/>
              </a:rPr>
              <a:t>While the produced explanations are diversified and closely tied to the recommendation model, it is difficult to ensure the readability and consistency of these explanations. </a:t>
            </a:r>
          </a:p>
          <a:p>
            <a:r>
              <a:rPr lang="en-US" sz="1200" b="0" i="0" u="none" strike="noStrike" kern="1200" baseline="0" dirty="0">
                <a:solidFill>
                  <a:schemeClr val="tx1"/>
                </a:solidFill>
                <a:latin typeface="+mn-lt"/>
                <a:ea typeface="+mn-ea"/>
                <a:cs typeface="+mn-cs"/>
              </a:rPr>
              <a:t>Also, we need to design different explanation methods for different recommendation models.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7272B5-5C2F-46C3-B471-1EE6A0C332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Model-agnostic. The method can be used to explain any recommendation model.  This allows us to explain complex deep-learning-based model and provides flexibility to explain future recommendation models.</a:t>
            </a:r>
          </a:p>
          <a:p>
            <a:r>
              <a:rPr lang="en-US" sz="1200" b="0" i="0" u="none" strike="noStrike" kern="1200" baseline="0" dirty="0">
                <a:solidFill>
                  <a:schemeClr val="tx1"/>
                </a:solidFill>
                <a:latin typeface="+mn-lt"/>
                <a:ea typeface="+mn-ea"/>
                <a:cs typeface="+mn-cs"/>
              </a:rPr>
              <a:t>Model explainability. The explanations should be tied closely to the recommendation model and reveal its working mechanism. </a:t>
            </a:r>
          </a:p>
          <a:p>
            <a:r>
              <a:rPr lang="en-US" sz="1200" b="0" i="0" u="none" strike="noStrike" kern="1200" baseline="0" dirty="0">
                <a:solidFill>
                  <a:schemeClr val="tx1"/>
                </a:solidFill>
                <a:latin typeface="+mn-lt"/>
                <a:ea typeface="+mn-ea"/>
                <a:cs typeface="+mn-cs"/>
              </a:rPr>
              <a:t>Explanation quality control. Ensuring the quality of the explanations (e.g., their readability, consistency, and diversity) is very important in real-world applications.</a:t>
            </a:r>
          </a:p>
          <a:p>
            <a:r>
              <a:rPr lang="en-US" sz="1200" b="0" i="0" u="none" strike="noStrike" kern="1200" baseline="0" dirty="0">
                <a:solidFill>
                  <a:schemeClr val="tx1"/>
                </a:solidFill>
                <a:latin typeface="+mn-lt"/>
                <a:ea typeface="+mn-ea"/>
                <a:cs typeface="+mn-cs"/>
              </a:rPr>
              <a:t>It is desirable that the method can flexibly control the explanation quality based on the application scenario.</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6</a:t>
            </a:fld>
            <a:endParaRPr lang="en-US"/>
          </a:p>
        </p:txBody>
      </p:sp>
    </p:spTree>
    <p:extLst>
      <p:ext uri="{BB962C8B-B14F-4D97-AF65-F5344CB8AC3E}">
        <p14:creationId xmlns:p14="http://schemas.microsoft.com/office/powerpoint/2010/main" val="31608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post-hoc methods are model-agnostic, they do not consider model explainability and have problems in generating diversified results (quality control).</a:t>
            </a:r>
          </a:p>
          <a:p>
            <a:r>
              <a:rPr lang="en-US" sz="1200" b="0" i="0" u="none" strike="noStrike" kern="1200" baseline="0" dirty="0">
                <a:solidFill>
                  <a:schemeClr val="tx1"/>
                </a:solidFill>
                <a:latin typeface="+mn-lt"/>
                <a:ea typeface="+mn-ea"/>
                <a:cs typeface="+mn-cs"/>
              </a:rPr>
              <a:t>While the embedded methods have good model explainability, they are not model-agnostic and are not good at explanation quality control.</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7</a:t>
            </a:fld>
            <a:endParaRPr lang="en-US"/>
          </a:p>
        </p:txBody>
      </p:sp>
    </p:spTree>
    <p:extLst>
      <p:ext uri="{BB962C8B-B14F-4D97-AF65-F5344CB8AC3E}">
        <p14:creationId xmlns:p14="http://schemas.microsoft.com/office/powerpoint/2010/main" val="101760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solve the aforementioned problems by designing a reinforcement learning framework for explainable recommendation. We call it wrapper methods.</a:t>
            </a:r>
          </a:p>
          <a:p>
            <a:r>
              <a:rPr lang="en-US" sz="1200" b="0" i="0" u="none" strike="noStrike" kern="1200" baseline="0" dirty="0">
                <a:solidFill>
                  <a:schemeClr val="tx1"/>
                </a:solidFill>
                <a:latin typeface="+mn-lt"/>
                <a:ea typeface="+mn-ea"/>
                <a:cs typeface="+mn-cs"/>
              </a:rPr>
              <a:t>Our framework is model-agnostic, have good model explainability, and can flexibly control the explanation.</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8</a:t>
            </a:fld>
            <a:endParaRPr lang="en-US"/>
          </a:p>
        </p:txBody>
      </p:sp>
    </p:spTree>
    <p:extLst>
      <p:ext uri="{BB962C8B-B14F-4D97-AF65-F5344CB8AC3E}">
        <p14:creationId xmlns:p14="http://schemas.microsoft.com/office/powerpoint/2010/main" val="59827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major contributions of this paper are as follows.</a:t>
            </a:r>
          </a:p>
          <a:p>
            <a:r>
              <a:rPr lang="en-US" sz="1200" b="0" i="0" u="none" strike="noStrike" kern="1200" baseline="0" dirty="0">
                <a:solidFill>
                  <a:schemeClr val="tx1"/>
                </a:solidFill>
                <a:latin typeface="+mn-lt"/>
                <a:ea typeface="+mn-ea"/>
                <a:cs typeface="+mn-cs"/>
              </a:rPr>
              <a:t>First, we design a reinforcement learning framework for explainable recommendation. </a:t>
            </a:r>
          </a:p>
          <a:p>
            <a:r>
              <a:rPr lang="en-US" sz="1200" b="0" i="0" u="none" strike="noStrike" kern="1200" baseline="0" dirty="0">
                <a:solidFill>
                  <a:schemeClr val="tx1"/>
                </a:solidFill>
                <a:latin typeface="+mn-lt"/>
                <a:ea typeface="+mn-ea"/>
                <a:cs typeface="+mn-cs"/>
              </a:rPr>
              <a:t>The framework is model-agnostic, has </a:t>
            </a:r>
            <a:r>
              <a:rPr lang="en-US" dirty="0"/>
              <a:t>model </a:t>
            </a:r>
            <a:r>
              <a:rPr lang="en-US" sz="1200" b="0" i="0" u="none" strike="noStrike" kern="1200" baseline="0" dirty="0">
                <a:solidFill>
                  <a:schemeClr val="tx1"/>
                </a:solidFill>
                <a:latin typeface="+mn-lt"/>
                <a:ea typeface="+mn-ea"/>
                <a:cs typeface="+mn-cs"/>
              </a:rPr>
              <a:t>good explainability, and can flexibly control the presentation quality of the explanations.</a:t>
            </a:r>
          </a:p>
          <a:p>
            <a:r>
              <a:rPr lang="en-US" sz="1200" b="0" i="0" u="none" strike="noStrike" kern="1200" baseline="0" dirty="0">
                <a:solidFill>
                  <a:schemeClr val="tx1"/>
                </a:solidFill>
                <a:latin typeface="+mn-lt"/>
                <a:ea typeface="+mn-ea"/>
                <a:cs typeface="+mn-cs"/>
              </a:rPr>
              <a:t>Second, we instantiate the agents in the framework with personalized-attention-based neural networks. </a:t>
            </a:r>
          </a:p>
          <a:p>
            <a:r>
              <a:rPr lang="en-US" sz="1200" b="0" i="0" u="none" strike="noStrike" kern="1200" baseline="0" dirty="0">
                <a:solidFill>
                  <a:schemeClr val="tx1"/>
                </a:solidFill>
                <a:latin typeface="+mn-lt"/>
                <a:ea typeface="+mn-ea"/>
                <a:cs typeface="+mn-cs"/>
              </a:rPr>
              <a:t>These agents can be used to generate personalized sentence-level explanations.</a:t>
            </a:r>
          </a:p>
          <a:p>
            <a:r>
              <a:rPr lang="en-US" sz="1200" b="0" i="0" u="none" strike="noStrike" kern="1200" baseline="0" dirty="0">
                <a:solidFill>
                  <a:schemeClr val="tx1"/>
                </a:solidFill>
                <a:latin typeface="+mn-lt"/>
                <a:ea typeface="+mn-ea"/>
                <a:cs typeface="+mn-cs"/>
              </a:rPr>
              <a:t>Finally, we evaluate the effectiveness of our method by using both offline experiments and evaluation with human subjects.</a:t>
            </a:r>
            <a:endParaRPr lang="en-US" dirty="0"/>
          </a:p>
        </p:txBody>
      </p:sp>
      <p:sp>
        <p:nvSpPr>
          <p:cNvPr id="4" name="Slide Number Placeholder 3"/>
          <p:cNvSpPr>
            <a:spLocks noGrp="1"/>
          </p:cNvSpPr>
          <p:nvPr>
            <p:ph type="sldNum" sz="quarter" idx="5"/>
          </p:nvPr>
        </p:nvSpPr>
        <p:spPr/>
        <p:txBody>
          <a:bodyPr/>
          <a:lstStyle/>
          <a:p>
            <a:fld id="{ACCC6A6B-118D-4ED7-B2C3-9A674BFFC5CE}" type="slidenum">
              <a:rPr lang="en-US" smtClean="0"/>
              <a:t>9</a:t>
            </a:fld>
            <a:endParaRPr lang="en-US"/>
          </a:p>
        </p:txBody>
      </p:sp>
    </p:spTree>
    <p:extLst>
      <p:ext uri="{BB962C8B-B14F-4D97-AF65-F5344CB8AC3E}">
        <p14:creationId xmlns:p14="http://schemas.microsoft.com/office/powerpoint/2010/main" val="30837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AF2E-4B9C-4D08-AE43-20D88E42DB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C2DA45-8559-4764-A95F-E4FEA60A7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EAE6A6-F828-4BD7-A7D8-9E731604E581}"/>
              </a:ext>
            </a:extLst>
          </p:cNvPr>
          <p:cNvSpPr>
            <a:spLocks noGrp="1"/>
          </p:cNvSpPr>
          <p:nvPr>
            <p:ph type="dt" sz="half" idx="10"/>
          </p:nvPr>
        </p:nvSpPr>
        <p:spPr/>
        <p:txBody>
          <a:bodyPr/>
          <a:lstStyle/>
          <a:p>
            <a:fld id="{BFF7AEAA-A84F-436F-AE61-28B6560FC410}" type="datetime1">
              <a:rPr lang="en-US" smtClean="0"/>
              <a:t>11/18/2018</a:t>
            </a:fld>
            <a:endParaRPr lang="en-US"/>
          </a:p>
        </p:txBody>
      </p:sp>
      <p:sp>
        <p:nvSpPr>
          <p:cNvPr id="5" name="Footer Placeholder 4">
            <a:extLst>
              <a:ext uri="{FF2B5EF4-FFF2-40B4-BE49-F238E27FC236}">
                <a16:creationId xmlns:a16="http://schemas.microsoft.com/office/drawing/2014/main" id="{072DE85B-6905-4E99-B9AD-FFA819F0E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27D03-03CA-43C0-9CA0-7239CE0DAA19}"/>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198870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D9F8C-75CA-4C22-90A5-C7E097AFF7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BE2B85-347F-42BC-AB3E-95119F85CF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EB88D-BF6C-4971-8050-1AB543F8312C}"/>
              </a:ext>
            </a:extLst>
          </p:cNvPr>
          <p:cNvSpPr>
            <a:spLocks noGrp="1"/>
          </p:cNvSpPr>
          <p:nvPr>
            <p:ph type="dt" sz="half" idx="10"/>
          </p:nvPr>
        </p:nvSpPr>
        <p:spPr/>
        <p:txBody>
          <a:bodyPr/>
          <a:lstStyle/>
          <a:p>
            <a:fld id="{667928A3-8803-438E-8729-AB3DE15E8D7B}" type="datetime1">
              <a:rPr lang="en-US" smtClean="0"/>
              <a:t>11/18/2018</a:t>
            </a:fld>
            <a:endParaRPr lang="en-US"/>
          </a:p>
        </p:txBody>
      </p:sp>
      <p:sp>
        <p:nvSpPr>
          <p:cNvPr id="5" name="Footer Placeholder 4">
            <a:extLst>
              <a:ext uri="{FF2B5EF4-FFF2-40B4-BE49-F238E27FC236}">
                <a16:creationId xmlns:a16="http://schemas.microsoft.com/office/drawing/2014/main" id="{11B9663A-BAFD-4047-B286-6CF16D0F17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7C986-AF66-45F9-8A74-699B1708C789}"/>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174989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267C37-F207-4CF1-B10C-0E8A16FB0C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F5139-8CC7-403B-8819-9D22A89016C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CD57A-EBFD-45CA-93DF-A43FF1E31F9D}"/>
              </a:ext>
            </a:extLst>
          </p:cNvPr>
          <p:cNvSpPr>
            <a:spLocks noGrp="1"/>
          </p:cNvSpPr>
          <p:nvPr>
            <p:ph type="dt" sz="half" idx="10"/>
          </p:nvPr>
        </p:nvSpPr>
        <p:spPr/>
        <p:txBody>
          <a:bodyPr/>
          <a:lstStyle/>
          <a:p>
            <a:fld id="{7252D702-CA7C-41E9-B291-78812DF9CE11}" type="datetime1">
              <a:rPr lang="en-US" smtClean="0"/>
              <a:t>11/18/2018</a:t>
            </a:fld>
            <a:endParaRPr lang="en-US"/>
          </a:p>
        </p:txBody>
      </p:sp>
      <p:sp>
        <p:nvSpPr>
          <p:cNvPr id="5" name="Footer Placeholder 4">
            <a:extLst>
              <a:ext uri="{FF2B5EF4-FFF2-40B4-BE49-F238E27FC236}">
                <a16:creationId xmlns:a16="http://schemas.microsoft.com/office/drawing/2014/main" id="{3314DBB4-4459-4FCC-8E20-51B559F67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1F1F1-8595-4C6A-8075-82FA168CC28D}"/>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3887026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491067" y="280989"/>
            <a:ext cx="10405467" cy="3000375"/>
          </a:xfrm>
          <a:effectLst/>
        </p:spPr>
        <p:txBody>
          <a:bodyPr/>
          <a:lstStyle>
            <a:lvl1pPr>
              <a:defRPr sz="3200">
                <a:solidFill>
                  <a:srgbClr val="1F1106"/>
                </a:solidFill>
              </a:defRPr>
            </a:lvl1pPr>
          </a:lstStyle>
          <a:p>
            <a:r>
              <a:rPr lang="en-US" altLang="ja-JP" dirty="0"/>
              <a:t>Click to edit Master title style</a:t>
            </a:r>
          </a:p>
        </p:txBody>
      </p:sp>
      <p:sp>
        <p:nvSpPr>
          <p:cNvPr id="44035" name="Rectangle 3"/>
          <p:cNvSpPr>
            <a:spLocks noGrp="1" noChangeArrowheads="1"/>
          </p:cNvSpPr>
          <p:nvPr>
            <p:ph type="subTitle" idx="1"/>
          </p:nvPr>
        </p:nvSpPr>
        <p:spPr>
          <a:xfrm>
            <a:off x="495301" y="3663950"/>
            <a:ext cx="11241617" cy="2946400"/>
          </a:xfrm>
          <a:effectLst/>
        </p:spPr>
        <p:txBody>
          <a:bodyPr/>
          <a:lstStyle>
            <a:lvl1pPr marL="0" indent="0" algn="l">
              <a:buFontTx/>
              <a:buNone/>
              <a:defRPr sz="2400" b="1">
                <a:solidFill>
                  <a:srgbClr val="1F1106"/>
                </a:solidFill>
                <a:effectLst/>
              </a:defRPr>
            </a:lvl1pPr>
          </a:lstStyle>
          <a:p>
            <a:r>
              <a:rPr lang="en-US" altLang="ja-JP" dirty="0"/>
              <a:t>Click to edit Master subtitle style</a:t>
            </a:r>
          </a:p>
        </p:txBody>
      </p:sp>
    </p:spTree>
    <p:extLst>
      <p:ext uri="{BB962C8B-B14F-4D97-AF65-F5344CB8AC3E}">
        <p14:creationId xmlns:p14="http://schemas.microsoft.com/office/powerpoint/2010/main" val="317530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409600"/>
            <a:ext cx="11203517" cy="1219200"/>
          </a:xfrm>
          <a:effectLst/>
        </p:spPr>
        <p:txBody>
          <a:bodyPr/>
          <a:lstStyle>
            <a:lvl1pPr>
              <a:defRPr sz="3400">
                <a:solidFill>
                  <a:srgbClr val="1F1106"/>
                </a:solidFill>
                <a:effectLst/>
              </a:defRPr>
            </a:lvl1pPr>
          </a:lstStyle>
          <a:p>
            <a:r>
              <a:rPr lang="en-US" altLang="ja-JP" dirty="0"/>
              <a:t>Click to edit Master title style</a:t>
            </a:r>
            <a:endParaRPr lang="ja-JP" altLang="en-US" dirty="0"/>
          </a:p>
        </p:txBody>
      </p:sp>
      <p:sp>
        <p:nvSpPr>
          <p:cNvPr id="3" name="Content Placeholder 2"/>
          <p:cNvSpPr>
            <a:spLocks noGrp="1"/>
          </p:cNvSpPr>
          <p:nvPr>
            <p:ph idx="1"/>
          </p:nvPr>
        </p:nvSpPr>
        <p:spPr>
          <a:xfrm>
            <a:off x="406400" y="1628800"/>
            <a:ext cx="11220451" cy="4830762"/>
          </a:xfrm>
        </p:spPr>
        <p:txBody>
          <a:bodyPr/>
          <a:lstStyle>
            <a:lvl1pPr>
              <a:defRPr sz="2800">
                <a:solidFill>
                  <a:srgbClr val="1F1106"/>
                </a:solidFill>
              </a:defRPr>
            </a:lvl1pPr>
            <a:lvl2pPr>
              <a:defRPr sz="2400">
                <a:solidFill>
                  <a:srgbClr val="1F1106"/>
                </a:solidFill>
              </a:defRPr>
            </a:lvl2pPr>
            <a:lvl3pPr>
              <a:defRPr sz="2400">
                <a:solidFill>
                  <a:srgbClr val="1F1106"/>
                </a:solidFill>
              </a:defRPr>
            </a:lvl3pPr>
            <a:lvl4pPr>
              <a:defRPr>
                <a:solidFill>
                  <a:srgbClr val="1F1106"/>
                </a:solidFill>
              </a:defRPr>
            </a:lvl4pPr>
            <a:lvl5pPr>
              <a:defRPr>
                <a:solidFill>
                  <a:srgbClr val="1F1106"/>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ja-JP" altLang="en-US" dirty="0"/>
          </a:p>
        </p:txBody>
      </p:sp>
    </p:spTree>
    <p:extLst>
      <p:ext uri="{BB962C8B-B14F-4D97-AF65-F5344CB8AC3E}">
        <p14:creationId xmlns:p14="http://schemas.microsoft.com/office/powerpoint/2010/main" val="151678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209802"/>
            <a:ext cx="10363200" cy="1362075"/>
          </a:xfrm>
        </p:spPr>
        <p:txBody>
          <a:bodyPr anchor="t"/>
          <a:lstStyle>
            <a:lvl1pPr algn="l">
              <a:defRPr sz="2800" b="1" cap="all"/>
            </a:lvl1pPr>
          </a:lstStyle>
          <a:p>
            <a:r>
              <a:rPr lang="en-US" altLang="ja-JP" dirty="0"/>
              <a:t>Click to edit Master title style</a:t>
            </a:r>
            <a:endParaRPr lang="ja-JP" alt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ja-JP" dirty="0"/>
              <a:t>Click to edit Master text styles</a:t>
            </a:r>
          </a:p>
        </p:txBody>
      </p:sp>
    </p:spTree>
    <p:extLst>
      <p:ext uri="{BB962C8B-B14F-4D97-AF65-F5344CB8AC3E}">
        <p14:creationId xmlns:p14="http://schemas.microsoft.com/office/powerpoint/2010/main" val="3116784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a:t>Click to edit Master title style</a:t>
            </a:r>
            <a:endParaRPr lang="ja-JP" altLang="en-US"/>
          </a:p>
        </p:txBody>
      </p:sp>
      <p:sp>
        <p:nvSpPr>
          <p:cNvPr id="3" name="Content Placeholder 2"/>
          <p:cNvSpPr>
            <a:spLocks noGrp="1"/>
          </p:cNvSpPr>
          <p:nvPr>
            <p:ph sz="half" idx="1"/>
          </p:nvPr>
        </p:nvSpPr>
        <p:spPr>
          <a:xfrm>
            <a:off x="406401" y="1798638"/>
            <a:ext cx="5507567"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6117167" y="1798638"/>
            <a:ext cx="5509684"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245468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ja-JP"/>
              <a:t>Click to edit Master title style</a:t>
            </a:r>
            <a:endParaRPr lang="ja-JP"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2678924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Click to edit Master title style</a:t>
            </a:r>
            <a:endParaRPr lang="ja-JP" altLang="en-US" dirty="0"/>
          </a:p>
        </p:txBody>
      </p:sp>
    </p:spTree>
    <p:extLst>
      <p:ext uri="{BB962C8B-B14F-4D97-AF65-F5344CB8AC3E}">
        <p14:creationId xmlns:p14="http://schemas.microsoft.com/office/powerpoint/2010/main" val="1478846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661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ja-JP"/>
              <a:t>Click to edit Master title style</a:t>
            </a:r>
            <a:endParaRPr lang="ja-JP"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Tree>
    <p:extLst>
      <p:ext uri="{BB962C8B-B14F-4D97-AF65-F5344CB8AC3E}">
        <p14:creationId xmlns:p14="http://schemas.microsoft.com/office/powerpoint/2010/main" val="260152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265EC-4ABB-4060-9507-35DEF3F61881}"/>
              </a:ext>
            </a:extLst>
          </p:cNvPr>
          <p:cNvSpPr>
            <a:spLocks noGrp="1"/>
          </p:cNvSpPr>
          <p:nvPr>
            <p:ph type="title"/>
          </p:nvPr>
        </p:nvSpPr>
        <p:spPr/>
        <p:txBody>
          <a:bodyPr>
            <a:normAutofit/>
          </a:bodyPr>
          <a:lstStyle>
            <a:lvl1pP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3BA46BB-65FC-4B74-A79D-0822AC9F8B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19826-EDBC-4E80-8B62-CD7CB19C330A}"/>
              </a:ext>
            </a:extLst>
          </p:cNvPr>
          <p:cNvSpPr>
            <a:spLocks noGrp="1"/>
          </p:cNvSpPr>
          <p:nvPr>
            <p:ph type="dt" sz="half" idx="10"/>
          </p:nvPr>
        </p:nvSpPr>
        <p:spPr/>
        <p:txBody>
          <a:bodyPr/>
          <a:lstStyle/>
          <a:p>
            <a:fld id="{37432622-93A4-4721-A848-E313294E3BA4}" type="datetime1">
              <a:rPr lang="en-US" smtClean="0"/>
              <a:t>11/18/2018</a:t>
            </a:fld>
            <a:endParaRPr lang="en-US"/>
          </a:p>
        </p:txBody>
      </p:sp>
      <p:sp>
        <p:nvSpPr>
          <p:cNvPr id="5" name="Footer Placeholder 4">
            <a:extLst>
              <a:ext uri="{FF2B5EF4-FFF2-40B4-BE49-F238E27FC236}">
                <a16:creationId xmlns:a16="http://schemas.microsoft.com/office/drawing/2014/main" id="{C09D030B-35A7-44E9-AA44-6F9876DE1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85E32-0B45-486A-BE25-CFCC9C528A32}"/>
              </a:ext>
            </a:extLst>
          </p:cNvPr>
          <p:cNvSpPr>
            <a:spLocks noGrp="1"/>
          </p:cNvSpPr>
          <p:nvPr>
            <p:ph type="sldNum" sz="quarter" idx="12"/>
          </p:nvPr>
        </p:nvSpPr>
        <p:spPr/>
        <p:txBody>
          <a:bodyPr/>
          <a:lstStyle/>
          <a:p>
            <a:fld id="{94F56967-2A3D-42D5-86F2-E204A21AA924}" type="slidenum">
              <a:rPr lang="en-US" smtClean="0"/>
              <a:t>‹#›</a:t>
            </a:fld>
            <a:endParaRPr lang="en-US" dirty="0"/>
          </a:p>
        </p:txBody>
      </p:sp>
    </p:spTree>
    <p:extLst>
      <p:ext uri="{BB962C8B-B14F-4D97-AF65-F5344CB8AC3E}">
        <p14:creationId xmlns:p14="http://schemas.microsoft.com/office/powerpoint/2010/main" val="2298183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ja-JP"/>
              <a:t>Click to edit Master title style</a:t>
            </a:r>
            <a:endParaRPr lang="ja-JP"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a:t>Click icon to add picture</a:t>
            </a:r>
            <a:endParaRPr lang="ja-JP" alt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a:t>Click to edit Master text styles</a:t>
            </a:r>
          </a:p>
        </p:txBody>
      </p:sp>
    </p:spTree>
    <p:extLst>
      <p:ext uri="{BB962C8B-B14F-4D97-AF65-F5344CB8AC3E}">
        <p14:creationId xmlns:p14="http://schemas.microsoft.com/office/powerpoint/2010/main" val="238141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Click to edit Master title style</a:t>
            </a:r>
            <a:endParaRPr lang="ja-JP" altLang="en-US" dirty="0"/>
          </a:p>
        </p:txBody>
      </p:sp>
      <p:sp>
        <p:nvSpPr>
          <p:cNvPr id="3" name="Vertical Text Placeholder 2"/>
          <p:cNvSpPr>
            <a:spLocks noGrp="1"/>
          </p:cNvSpPr>
          <p:nvPr>
            <p:ph type="body" orient="vert" idx="1"/>
          </p:nvPr>
        </p:nvSpPr>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30695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267" y="396876"/>
            <a:ext cx="2804584" cy="6232525"/>
          </a:xfrm>
        </p:spPr>
        <p:txBody>
          <a:bodyPr vert="eaVert"/>
          <a:lstStyle/>
          <a:p>
            <a:r>
              <a:rPr lang="en-US" altLang="ja-JP"/>
              <a:t>Click to edit Master title style</a:t>
            </a:r>
            <a:endParaRPr lang="ja-JP" altLang="en-US"/>
          </a:p>
        </p:txBody>
      </p:sp>
      <p:sp>
        <p:nvSpPr>
          <p:cNvPr id="3" name="Vertical Text Placeholder 2"/>
          <p:cNvSpPr>
            <a:spLocks noGrp="1"/>
          </p:cNvSpPr>
          <p:nvPr>
            <p:ph type="body" orient="vert" idx="1"/>
          </p:nvPr>
        </p:nvSpPr>
        <p:spPr>
          <a:xfrm>
            <a:off x="406400" y="396876"/>
            <a:ext cx="8212667" cy="6232525"/>
          </a:xfrm>
        </p:spPr>
        <p:txBody>
          <a:bodyPr vert="eaVert"/>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63339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6875"/>
            <a:ext cx="11203517" cy="1219200"/>
          </a:xfrm>
        </p:spPr>
        <p:txBody>
          <a:bodyPr/>
          <a:lstStyle/>
          <a:p>
            <a:r>
              <a:rPr lang="en-US" altLang="ja-JP"/>
              <a:t>Click to edit Master title style</a:t>
            </a:r>
            <a:endParaRPr lang="ja-JP" altLang="en-US"/>
          </a:p>
        </p:txBody>
      </p:sp>
      <p:sp>
        <p:nvSpPr>
          <p:cNvPr id="3" name="Text Placeholder 2"/>
          <p:cNvSpPr>
            <a:spLocks noGrp="1"/>
          </p:cNvSpPr>
          <p:nvPr>
            <p:ph type="body" sz="half" idx="1"/>
          </p:nvPr>
        </p:nvSpPr>
        <p:spPr>
          <a:xfrm>
            <a:off x="406401" y="1798638"/>
            <a:ext cx="5507567" cy="4830762"/>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Content Placeholder 3"/>
          <p:cNvSpPr>
            <a:spLocks noGrp="1"/>
          </p:cNvSpPr>
          <p:nvPr>
            <p:ph sz="half" idx="2"/>
          </p:nvPr>
        </p:nvSpPr>
        <p:spPr>
          <a:xfrm>
            <a:off x="6117167" y="1798638"/>
            <a:ext cx="5509684" cy="4830762"/>
          </a:xfrm>
        </p:spPr>
        <p:txBody>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Tree>
    <p:extLst>
      <p:ext uri="{BB962C8B-B14F-4D97-AF65-F5344CB8AC3E}">
        <p14:creationId xmlns:p14="http://schemas.microsoft.com/office/powerpoint/2010/main" val="249148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DFF2-D0B9-42C2-B61F-5AE695A790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17F5B0-E503-40A6-8107-3BB7441E6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06ADEF-D148-4880-A45C-630F261B7425}"/>
              </a:ext>
            </a:extLst>
          </p:cNvPr>
          <p:cNvSpPr>
            <a:spLocks noGrp="1"/>
          </p:cNvSpPr>
          <p:nvPr>
            <p:ph type="dt" sz="half" idx="10"/>
          </p:nvPr>
        </p:nvSpPr>
        <p:spPr/>
        <p:txBody>
          <a:bodyPr/>
          <a:lstStyle/>
          <a:p>
            <a:fld id="{B780282D-D413-4872-A9A3-5FB874A332A8}" type="datetime1">
              <a:rPr lang="en-US" smtClean="0"/>
              <a:t>11/18/2018</a:t>
            </a:fld>
            <a:endParaRPr lang="en-US"/>
          </a:p>
        </p:txBody>
      </p:sp>
      <p:sp>
        <p:nvSpPr>
          <p:cNvPr id="5" name="Footer Placeholder 4">
            <a:extLst>
              <a:ext uri="{FF2B5EF4-FFF2-40B4-BE49-F238E27FC236}">
                <a16:creationId xmlns:a16="http://schemas.microsoft.com/office/drawing/2014/main" id="{C65E3253-6AE7-4617-85AD-187F3E183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2260D-1F97-4B6A-9F36-F85BC291FC4F}"/>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269406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72CC4-466F-4DE2-AD6E-C347CE21E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D93CB8-843B-4094-9AF0-247EA94B3B6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90273-55E9-47D7-8B30-3B7D03F513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121637-781F-47F3-8829-E7BE01D362B0}"/>
              </a:ext>
            </a:extLst>
          </p:cNvPr>
          <p:cNvSpPr>
            <a:spLocks noGrp="1"/>
          </p:cNvSpPr>
          <p:nvPr>
            <p:ph type="dt" sz="half" idx="10"/>
          </p:nvPr>
        </p:nvSpPr>
        <p:spPr/>
        <p:txBody>
          <a:bodyPr/>
          <a:lstStyle/>
          <a:p>
            <a:fld id="{BA99E26B-3DC6-4660-98BC-4212785767BC}" type="datetime1">
              <a:rPr lang="en-US" smtClean="0"/>
              <a:t>11/18/2018</a:t>
            </a:fld>
            <a:endParaRPr lang="en-US"/>
          </a:p>
        </p:txBody>
      </p:sp>
      <p:sp>
        <p:nvSpPr>
          <p:cNvPr id="6" name="Footer Placeholder 5">
            <a:extLst>
              <a:ext uri="{FF2B5EF4-FFF2-40B4-BE49-F238E27FC236}">
                <a16:creationId xmlns:a16="http://schemas.microsoft.com/office/drawing/2014/main" id="{F324EFE4-8CB5-4264-9A02-63FA205D7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F4218-89C7-4746-B088-DC9BAC467E31}"/>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265726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A2241-04C1-409D-A23E-0EF068BA67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AC74D-6669-4414-A61E-E27DA69F86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B6E428-E8AC-4E25-B8EB-66E6C7DB15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517A05-1E5E-47DA-A6BD-1245850B60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C3C17F-EC13-43C7-8DF6-AC014D5B53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4A6EA8-76F5-4D89-86C4-06FC251B473B}"/>
              </a:ext>
            </a:extLst>
          </p:cNvPr>
          <p:cNvSpPr>
            <a:spLocks noGrp="1"/>
          </p:cNvSpPr>
          <p:nvPr>
            <p:ph type="dt" sz="half" idx="10"/>
          </p:nvPr>
        </p:nvSpPr>
        <p:spPr/>
        <p:txBody>
          <a:bodyPr/>
          <a:lstStyle/>
          <a:p>
            <a:fld id="{67D28297-4D30-405C-BA60-B7ABE47BD802}" type="datetime1">
              <a:rPr lang="en-US" smtClean="0"/>
              <a:t>11/18/2018</a:t>
            </a:fld>
            <a:endParaRPr lang="en-US"/>
          </a:p>
        </p:txBody>
      </p:sp>
      <p:sp>
        <p:nvSpPr>
          <p:cNvPr id="8" name="Footer Placeholder 7">
            <a:extLst>
              <a:ext uri="{FF2B5EF4-FFF2-40B4-BE49-F238E27FC236}">
                <a16:creationId xmlns:a16="http://schemas.microsoft.com/office/drawing/2014/main" id="{86615196-7FDD-4A03-9C54-5E5827BEBE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239BA2-3931-4769-9A3F-31CDBA46D95F}"/>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421635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DC9AF-B88F-459B-8914-EEF07809A9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50F79-C5FF-45F5-A4A5-B60BD92BD2E8}"/>
              </a:ext>
            </a:extLst>
          </p:cNvPr>
          <p:cNvSpPr>
            <a:spLocks noGrp="1"/>
          </p:cNvSpPr>
          <p:nvPr>
            <p:ph type="dt" sz="half" idx="10"/>
          </p:nvPr>
        </p:nvSpPr>
        <p:spPr/>
        <p:txBody>
          <a:bodyPr/>
          <a:lstStyle/>
          <a:p>
            <a:fld id="{F99B9221-5078-4C27-9288-D6EF5F932B18}" type="datetime1">
              <a:rPr lang="en-US" smtClean="0"/>
              <a:t>11/18/2018</a:t>
            </a:fld>
            <a:endParaRPr lang="en-US"/>
          </a:p>
        </p:txBody>
      </p:sp>
      <p:sp>
        <p:nvSpPr>
          <p:cNvPr id="4" name="Footer Placeholder 3">
            <a:extLst>
              <a:ext uri="{FF2B5EF4-FFF2-40B4-BE49-F238E27FC236}">
                <a16:creationId xmlns:a16="http://schemas.microsoft.com/office/drawing/2014/main" id="{C6C5A1E1-6B0D-40EA-809A-BB8EEE00F1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8D94B7-B4BE-4BFB-89A0-2B572147B177}"/>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117646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AE45B-ACDB-47BC-8137-2B29200F1DBE}"/>
              </a:ext>
            </a:extLst>
          </p:cNvPr>
          <p:cNvSpPr>
            <a:spLocks noGrp="1"/>
          </p:cNvSpPr>
          <p:nvPr>
            <p:ph type="dt" sz="half" idx="10"/>
          </p:nvPr>
        </p:nvSpPr>
        <p:spPr/>
        <p:txBody>
          <a:bodyPr/>
          <a:lstStyle/>
          <a:p>
            <a:fld id="{2F2A720B-5FE2-41B6-93DF-CCCAFEFDE786}" type="datetime1">
              <a:rPr lang="en-US" smtClean="0"/>
              <a:t>11/18/2018</a:t>
            </a:fld>
            <a:endParaRPr lang="en-US"/>
          </a:p>
        </p:txBody>
      </p:sp>
      <p:sp>
        <p:nvSpPr>
          <p:cNvPr id="3" name="Footer Placeholder 2">
            <a:extLst>
              <a:ext uri="{FF2B5EF4-FFF2-40B4-BE49-F238E27FC236}">
                <a16:creationId xmlns:a16="http://schemas.microsoft.com/office/drawing/2014/main" id="{F62CB162-BEF9-4DA1-AF32-3E86C98C03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668BE-2601-43C3-98CC-DEDBCF7B0C22}"/>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2156456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6C85-4072-43A5-AA8D-E66E5289C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65DE8A-0535-4190-BFEA-2921348D77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BBE9E1-8380-47C8-9EE2-00F79E074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7CB357-713C-4BB8-BCC0-67F6E3164308}"/>
              </a:ext>
            </a:extLst>
          </p:cNvPr>
          <p:cNvSpPr>
            <a:spLocks noGrp="1"/>
          </p:cNvSpPr>
          <p:nvPr>
            <p:ph type="dt" sz="half" idx="10"/>
          </p:nvPr>
        </p:nvSpPr>
        <p:spPr/>
        <p:txBody>
          <a:bodyPr/>
          <a:lstStyle/>
          <a:p>
            <a:fld id="{BAE737F2-A3F4-4D9A-AD5E-E85B64520DE7}" type="datetime1">
              <a:rPr lang="en-US" smtClean="0"/>
              <a:t>11/18/2018</a:t>
            </a:fld>
            <a:endParaRPr lang="en-US"/>
          </a:p>
        </p:txBody>
      </p:sp>
      <p:sp>
        <p:nvSpPr>
          <p:cNvPr id="6" name="Footer Placeholder 5">
            <a:extLst>
              <a:ext uri="{FF2B5EF4-FFF2-40B4-BE49-F238E27FC236}">
                <a16:creationId xmlns:a16="http://schemas.microsoft.com/office/drawing/2014/main" id="{D0280F7F-FCC3-4609-BB39-617FF63A4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DAB4-8D5F-4992-B278-8F8A2586065A}"/>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295141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91B3-38B1-4E21-BC87-4361EF28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C2214E-83B5-4BBD-8EAA-009993A21F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B15210-613E-4823-BD76-069A04D7F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FB5C9D-1933-4B29-A2A7-2C2E8C9E7B06}"/>
              </a:ext>
            </a:extLst>
          </p:cNvPr>
          <p:cNvSpPr>
            <a:spLocks noGrp="1"/>
          </p:cNvSpPr>
          <p:nvPr>
            <p:ph type="dt" sz="half" idx="10"/>
          </p:nvPr>
        </p:nvSpPr>
        <p:spPr/>
        <p:txBody>
          <a:bodyPr/>
          <a:lstStyle/>
          <a:p>
            <a:fld id="{D1850A69-32D9-4278-9D31-4BC8E01AA039}" type="datetime1">
              <a:rPr lang="en-US" smtClean="0"/>
              <a:t>11/18/2018</a:t>
            </a:fld>
            <a:endParaRPr lang="en-US"/>
          </a:p>
        </p:txBody>
      </p:sp>
      <p:sp>
        <p:nvSpPr>
          <p:cNvPr id="6" name="Footer Placeholder 5">
            <a:extLst>
              <a:ext uri="{FF2B5EF4-FFF2-40B4-BE49-F238E27FC236}">
                <a16:creationId xmlns:a16="http://schemas.microsoft.com/office/drawing/2014/main" id="{C9923916-155B-4CBF-9E09-42A167E62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65367-AD3C-4F26-A7D0-5A27FA119EB6}"/>
              </a:ext>
            </a:extLst>
          </p:cNvPr>
          <p:cNvSpPr>
            <a:spLocks noGrp="1"/>
          </p:cNvSpPr>
          <p:nvPr>
            <p:ph type="sldNum" sz="quarter" idx="12"/>
          </p:nvPr>
        </p:nvSpPr>
        <p:spPr/>
        <p:txBody>
          <a:bodyPr/>
          <a:lstStyle/>
          <a:p>
            <a:fld id="{94F56967-2A3D-42D5-86F2-E204A21AA924}" type="slidenum">
              <a:rPr lang="en-US" smtClean="0"/>
              <a:t>‹#›</a:t>
            </a:fld>
            <a:endParaRPr lang="en-US"/>
          </a:p>
        </p:txBody>
      </p:sp>
    </p:spTree>
    <p:extLst>
      <p:ext uri="{BB962C8B-B14F-4D97-AF65-F5344CB8AC3E}">
        <p14:creationId xmlns:p14="http://schemas.microsoft.com/office/powerpoint/2010/main" val="157650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FA8D47-6B04-458D-A101-613361941E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D9686F3-71CB-42D9-8C09-474239E02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7AA9E-1C52-458A-A6EB-B55244FED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A4B89-CDED-46F8-9169-C959C03B0B06}" type="datetime1">
              <a:rPr lang="en-US" smtClean="0"/>
              <a:t>11/18/2018</a:t>
            </a:fld>
            <a:endParaRPr lang="en-US"/>
          </a:p>
        </p:txBody>
      </p:sp>
      <p:sp>
        <p:nvSpPr>
          <p:cNvPr id="5" name="Footer Placeholder 4">
            <a:extLst>
              <a:ext uri="{FF2B5EF4-FFF2-40B4-BE49-F238E27FC236}">
                <a16:creationId xmlns:a16="http://schemas.microsoft.com/office/drawing/2014/main" id="{022A2CC1-FC95-4E7A-836D-F3ADF5D01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9DB797-A4A3-4DAA-9F25-3B58B7CFA33B}"/>
              </a:ext>
            </a:extLst>
          </p:cNvPr>
          <p:cNvSpPr>
            <a:spLocks noGrp="1"/>
          </p:cNvSpPr>
          <p:nvPr>
            <p:ph type="sldNum" sz="quarter" idx="4"/>
          </p:nvPr>
        </p:nvSpPr>
        <p:spPr>
          <a:xfrm>
            <a:off x="931256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F56967-2A3D-42D5-86F2-E204A21AA924}" type="slidenum">
              <a:rPr lang="en-US" smtClean="0"/>
              <a:t>‹#›</a:t>
            </a:fld>
            <a:endParaRPr lang="en-US"/>
          </a:p>
        </p:txBody>
      </p:sp>
    </p:spTree>
    <p:extLst>
      <p:ext uri="{BB962C8B-B14F-4D97-AF65-F5344CB8AC3E}">
        <p14:creationId xmlns:p14="http://schemas.microsoft.com/office/powerpoint/2010/main" val="1141294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06400" y="409600"/>
            <a:ext cx="11203517"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ltLang="ja-JP" dirty="0"/>
              <a:t>Click to edit Master title style</a:t>
            </a:r>
          </a:p>
        </p:txBody>
      </p:sp>
      <p:sp>
        <p:nvSpPr>
          <p:cNvPr id="9219" name="Rectangle 3"/>
          <p:cNvSpPr>
            <a:spLocks noGrp="1" noChangeArrowheads="1"/>
          </p:cNvSpPr>
          <p:nvPr>
            <p:ph type="body" idx="1"/>
          </p:nvPr>
        </p:nvSpPr>
        <p:spPr bwMode="auto">
          <a:xfrm>
            <a:off x="406400" y="1622574"/>
            <a:ext cx="11220451" cy="48307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pic>
        <p:nvPicPr>
          <p:cNvPr id="4" name="Picture 2" descr="D:\mylife post\post\MSRA LOGO WHITE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894688" y="187516"/>
            <a:ext cx="2057963" cy="72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6967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1" fontAlgn="base" hangingPunct="1">
        <a:spcBef>
          <a:spcPct val="0"/>
        </a:spcBef>
        <a:spcAft>
          <a:spcPct val="0"/>
        </a:spcAft>
        <a:defRPr kumimoji="1" sz="3400" b="1">
          <a:solidFill>
            <a:schemeClr val="tx2"/>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3700" b="1">
          <a:solidFill>
            <a:schemeClr val="tx2"/>
          </a:solidFill>
          <a:latin typeface="Arial" charset="0"/>
        </a:defRPr>
      </a:lvl2pPr>
      <a:lvl3pPr algn="l" rtl="0" eaLnBrk="1" fontAlgn="base" hangingPunct="1">
        <a:spcBef>
          <a:spcPct val="0"/>
        </a:spcBef>
        <a:spcAft>
          <a:spcPct val="0"/>
        </a:spcAft>
        <a:defRPr kumimoji="1" sz="3700" b="1">
          <a:solidFill>
            <a:schemeClr val="tx2"/>
          </a:solidFill>
          <a:latin typeface="Arial" charset="0"/>
        </a:defRPr>
      </a:lvl3pPr>
      <a:lvl4pPr algn="l" rtl="0" eaLnBrk="1" fontAlgn="base" hangingPunct="1">
        <a:spcBef>
          <a:spcPct val="0"/>
        </a:spcBef>
        <a:spcAft>
          <a:spcPct val="0"/>
        </a:spcAft>
        <a:defRPr kumimoji="1" sz="3700" b="1">
          <a:solidFill>
            <a:schemeClr val="tx2"/>
          </a:solidFill>
          <a:latin typeface="Arial" charset="0"/>
        </a:defRPr>
      </a:lvl4pPr>
      <a:lvl5pPr algn="l" rtl="0" eaLnBrk="1" fontAlgn="base" hangingPunct="1">
        <a:spcBef>
          <a:spcPct val="0"/>
        </a:spcBef>
        <a:spcAft>
          <a:spcPct val="0"/>
        </a:spcAft>
        <a:defRPr kumimoji="1" sz="3700" b="1">
          <a:solidFill>
            <a:schemeClr val="tx2"/>
          </a:solidFill>
          <a:latin typeface="Arial" charset="0"/>
        </a:defRPr>
      </a:lvl5pPr>
      <a:lvl6pPr marL="457200" algn="l" rtl="0" eaLnBrk="1" fontAlgn="base" hangingPunct="1">
        <a:spcBef>
          <a:spcPct val="0"/>
        </a:spcBef>
        <a:spcAft>
          <a:spcPct val="0"/>
        </a:spcAft>
        <a:defRPr kumimoji="1" sz="3700" b="1">
          <a:solidFill>
            <a:schemeClr val="tx2"/>
          </a:solidFill>
          <a:latin typeface="Arial" charset="0"/>
        </a:defRPr>
      </a:lvl6pPr>
      <a:lvl7pPr marL="914400" algn="l" rtl="0" eaLnBrk="1" fontAlgn="base" hangingPunct="1">
        <a:spcBef>
          <a:spcPct val="0"/>
        </a:spcBef>
        <a:spcAft>
          <a:spcPct val="0"/>
        </a:spcAft>
        <a:defRPr kumimoji="1" sz="3700" b="1">
          <a:solidFill>
            <a:schemeClr val="tx2"/>
          </a:solidFill>
          <a:latin typeface="Arial" charset="0"/>
        </a:defRPr>
      </a:lvl7pPr>
      <a:lvl8pPr marL="1371600" algn="l" rtl="0" eaLnBrk="1" fontAlgn="base" hangingPunct="1">
        <a:spcBef>
          <a:spcPct val="0"/>
        </a:spcBef>
        <a:spcAft>
          <a:spcPct val="0"/>
        </a:spcAft>
        <a:defRPr kumimoji="1" sz="3700" b="1">
          <a:solidFill>
            <a:schemeClr val="tx2"/>
          </a:solidFill>
          <a:latin typeface="Arial" charset="0"/>
        </a:defRPr>
      </a:lvl8pPr>
      <a:lvl9pPr marL="1828800" algn="l" rtl="0" eaLnBrk="1" fontAlgn="base" hangingPunct="1">
        <a:spcBef>
          <a:spcPct val="0"/>
        </a:spcBef>
        <a:spcAft>
          <a:spcPct val="0"/>
        </a:spcAft>
        <a:defRPr kumimoji="1" sz="3700" b="1">
          <a:solidFill>
            <a:schemeClr val="tx2"/>
          </a:solidFill>
          <a:latin typeface="Arial" charset="0"/>
        </a:defRPr>
      </a:lvl9pPr>
    </p:titleStyle>
    <p:bodyStyle>
      <a:lvl1pPr marL="342900" indent="-342900" algn="l" rtl="0" eaLnBrk="1" fontAlgn="base" hangingPunct="1">
        <a:lnSpc>
          <a:spcPct val="110000"/>
        </a:lnSpc>
        <a:spcBef>
          <a:spcPts val="600"/>
        </a:spcBef>
        <a:spcAft>
          <a:spcPts val="600"/>
        </a:spcAft>
        <a:buClr>
          <a:schemeClr val="accent2"/>
        </a:buClr>
        <a:buSzPct val="110000"/>
        <a:buChar char="•"/>
        <a:defRPr kumimoji="1" sz="2800">
          <a:solidFill>
            <a:schemeClr val="tx2"/>
          </a:solidFill>
          <a:latin typeface="+mn-lt"/>
          <a:ea typeface="+mn-ea"/>
          <a:cs typeface="+mn-cs"/>
        </a:defRPr>
      </a:lvl1pPr>
      <a:lvl2pPr marL="742950" indent="-285750" algn="l" rtl="0" eaLnBrk="1" fontAlgn="base" hangingPunct="1">
        <a:lnSpc>
          <a:spcPct val="110000"/>
        </a:lnSpc>
        <a:spcBef>
          <a:spcPts val="600"/>
        </a:spcBef>
        <a:spcAft>
          <a:spcPts val="600"/>
        </a:spcAft>
        <a:buClr>
          <a:schemeClr val="accent2"/>
        </a:buClr>
        <a:buSzPct val="110000"/>
        <a:buFont typeface="Arial" charset="0"/>
        <a:buChar char="–"/>
        <a:defRPr kumimoji="1" sz="2400">
          <a:solidFill>
            <a:schemeClr val="tx2"/>
          </a:solidFill>
          <a:latin typeface="+mn-lt"/>
        </a:defRPr>
      </a:lvl2pPr>
      <a:lvl3pPr marL="1143000" indent="-228600" algn="l" rtl="0" eaLnBrk="1" fontAlgn="base" hangingPunct="1">
        <a:lnSpc>
          <a:spcPct val="110000"/>
        </a:lnSpc>
        <a:spcBef>
          <a:spcPts val="600"/>
        </a:spcBef>
        <a:spcAft>
          <a:spcPts val="600"/>
        </a:spcAft>
        <a:buClr>
          <a:schemeClr val="accent2"/>
        </a:buClr>
        <a:buSzPct val="110000"/>
        <a:buChar char="•"/>
        <a:defRPr kumimoji="1" sz="2100">
          <a:solidFill>
            <a:schemeClr val="tx2"/>
          </a:solidFill>
          <a:latin typeface="+mn-lt"/>
        </a:defRPr>
      </a:lvl3pPr>
      <a:lvl4pPr marL="1600200" indent="-228600" algn="l" rtl="0" eaLnBrk="1" fontAlgn="base" hangingPunct="1">
        <a:lnSpc>
          <a:spcPct val="110000"/>
        </a:lnSpc>
        <a:spcBef>
          <a:spcPts val="600"/>
        </a:spcBef>
        <a:spcAft>
          <a:spcPts val="600"/>
        </a:spcAft>
        <a:buClr>
          <a:schemeClr val="accent2"/>
        </a:buClr>
        <a:buSzPct val="110000"/>
        <a:buFont typeface="Arial" charset="0"/>
        <a:buChar char="–"/>
        <a:defRPr kumimoji="1" sz="2000">
          <a:solidFill>
            <a:schemeClr val="tx2"/>
          </a:solidFill>
          <a:latin typeface="+mn-lt"/>
        </a:defRPr>
      </a:lvl4pPr>
      <a:lvl5pPr marL="2057400" indent="-228600" algn="l" rtl="0" eaLnBrk="1" fontAlgn="base" hangingPunct="1">
        <a:lnSpc>
          <a:spcPct val="110000"/>
        </a:lnSpc>
        <a:spcBef>
          <a:spcPts val="600"/>
        </a:spcBef>
        <a:spcAft>
          <a:spcPts val="600"/>
        </a:spcAft>
        <a:buClr>
          <a:schemeClr val="accent2"/>
        </a:buClr>
        <a:buSzPct val="110000"/>
        <a:buFont typeface="Arial" charset="0"/>
        <a:buChar char="›"/>
        <a:defRPr kumimoji="1" sz="2000">
          <a:solidFill>
            <a:schemeClr val="tx2"/>
          </a:solidFill>
          <a:latin typeface="+mn-lt"/>
        </a:defRPr>
      </a:lvl5pPr>
      <a:lvl6pPr marL="2514600" indent="-228600" algn="l" rtl="0" eaLnBrk="1" fontAlgn="base" hangingPunct="1">
        <a:lnSpc>
          <a:spcPct val="110000"/>
        </a:lnSpc>
        <a:spcBef>
          <a:spcPts val="600"/>
        </a:spcBef>
        <a:spcAft>
          <a:spcPts val="600"/>
        </a:spcAft>
        <a:buClr>
          <a:schemeClr val="accent2"/>
        </a:buClr>
        <a:buSzPct val="110000"/>
        <a:buFont typeface="Arial" charset="0"/>
        <a:buChar char="›"/>
        <a:defRPr kumimoji="1" sz="2000">
          <a:solidFill>
            <a:schemeClr val="tx2"/>
          </a:solidFill>
          <a:latin typeface="+mn-lt"/>
        </a:defRPr>
      </a:lvl6pPr>
      <a:lvl7pPr marL="2971800" indent="-228600" algn="l" rtl="0" eaLnBrk="1" fontAlgn="base" hangingPunct="1">
        <a:lnSpc>
          <a:spcPct val="110000"/>
        </a:lnSpc>
        <a:spcBef>
          <a:spcPts val="600"/>
        </a:spcBef>
        <a:spcAft>
          <a:spcPts val="600"/>
        </a:spcAft>
        <a:buClr>
          <a:schemeClr val="accent2"/>
        </a:buClr>
        <a:buSzPct val="110000"/>
        <a:buFont typeface="Arial" charset="0"/>
        <a:buChar char="›"/>
        <a:defRPr kumimoji="1" sz="2000">
          <a:solidFill>
            <a:schemeClr val="tx2"/>
          </a:solidFill>
          <a:latin typeface="+mn-lt"/>
        </a:defRPr>
      </a:lvl7pPr>
      <a:lvl8pPr marL="3429000" indent="-228600" algn="l" rtl="0" eaLnBrk="1" fontAlgn="base" hangingPunct="1">
        <a:lnSpc>
          <a:spcPct val="110000"/>
        </a:lnSpc>
        <a:spcBef>
          <a:spcPts val="600"/>
        </a:spcBef>
        <a:spcAft>
          <a:spcPts val="600"/>
        </a:spcAft>
        <a:buClr>
          <a:schemeClr val="accent2"/>
        </a:buClr>
        <a:buSzPct val="110000"/>
        <a:buFont typeface="Arial" charset="0"/>
        <a:buChar char="›"/>
        <a:defRPr kumimoji="1" sz="2000">
          <a:solidFill>
            <a:schemeClr val="tx2"/>
          </a:solidFill>
          <a:latin typeface="+mn-lt"/>
        </a:defRPr>
      </a:lvl8pPr>
      <a:lvl9pPr marL="3886200" indent="-228600" algn="l" rtl="0" eaLnBrk="1" fontAlgn="base" hangingPunct="1">
        <a:lnSpc>
          <a:spcPct val="110000"/>
        </a:lnSpc>
        <a:spcBef>
          <a:spcPts val="600"/>
        </a:spcBef>
        <a:spcAft>
          <a:spcPts val="600"/>
        </a:spcAft>
        <a:buClr>
          <a:schemeClr val="accent2"/>
        </a:buClr>
        <a:buSzPct val="110000"/>
        <a:buFont typeface="Arial" charset="0"/>
        <a:buChar char="›"/>
        <a:defRPr kumimoji="1" sz="2000">
          <a:solidFill>
            <a:schemeClr val="tx2"/>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5.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23.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8.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57.png"/><Relationship Id="rId5" Type="http://schemas.openxmlformats.org/officeDocument/2006/relationships/image" Target="../media/image5.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41.png"/><Relationship Id="rId17" Type="http://schemas.openxmlformats.org/officeDocument/2006/relationships/image" Target="../media/image290.png"/><Relationship Id="rId2" Type="http://schemas.openxmlformats.org/officeDocument/2006/relationships/notesSlide" Target="../notesSlides/notesSlide4.xml"/><Relationship Id="rId16"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31.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1.png"/><Relationship Id="rId3" Type="http://schemas.openxmlformats.org/officeDocument/2006/relationships/image" Target="../media/image12.png"/><Relationship Id="rId7" Type="http://schemas.openxmlformats.org/officeDocument/2006/relationships/image" Target="../media/image231.png"/><Relationship Id="rId12" Type="http://schemas.openxmlformats.org/officeDocument/2006/relationships/image" Target="../media/image330.pn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5.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321.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8662" y="-138665"/>
            <a:ext cx="10474673" cy="3000375"/>
          </a:xfrm>
          <a:effectLst/>
        </p:spPr>
        <p:txBody>
          <a:bodyPr/>
          <a:lstStyle/>
          <a:p>
            <a:pPr algn="ctr"/>
            <a:r>
              <a:rPr lang="en-US" sz="4000" b="0" dirty="0"/>
              <a:t>A Reinforcement Learning Framework for Explainable Recommendation </a:t>
            </a:r>
          </a:p>
        </p:txBody>
      </p:sp>
      <p:sp>
        <p:nvSpPr>
          <p:cNvPr id="3" name="Subtitle 2"/>
          <p:cNvSpPr>
            <a:spLocks noGrp="1"/>
          </p:cNvSpPr>
          <p:nvPr>
            <p:ph type="subTitle" idx="1"/>
          </p:nvPr>
        </p:nvSpPr>
        <p:spPr>
          <a:xfrm>
            <a:off x="347698" y="5356483"/>
            <a:ext cx="11496600" cy="1152128"/>
          </a:xfrm>
        </p:spPr>
        <p:txBody>
          <a:bodyPr/>
          <a:lstStyle/>
          <a:p>
            <a:pPr algn="ctr"/>
            <a:r>
              <a:rPr lang="en-US" altLang="zh-CN" u="sng" dirty="0"/>
              <a:t>Xiting Wang</a:t>
            </a:r>
            <a:r>
              <a:rPr lang="en-US" altLang="zh-CN" b="0" dirty="0"/>
              <a:t>, Yiru Chen, Jie Yang, Le Wu, Zhengtao Wu, Xing Xie</a:t>
            </a:r>
          </a:p>
          <a:p>
            <a:pPr algn="ctr"/>
            <a:r>
              <a:rPr lang="en-US" altLang="zh-CN" u="sng" baseline="30000" dirty="0"/>
              <a:t>Microsoft Research Asia</a:t>
            </a:r>
            <a:r>
              <a:rPr lang="en-US" altLang="zh-CN" b="0" baseline="30000" dirty="0"/>
              <a:t>, Peking University, Tsinghua University, </a:t>
            </a:r>
            <a:r>
              <a:rPr lang="en-US" b="0" baseline="30000" dirty="0"/>
              <a:t>Hefei University of Technology, USTC</a:t>
            </a:r>
            <a:endParaRPr lang="en-US" altLang="zh-CN" b="0" baseline="30000" dirty="0"/>
          </a:p>
        </p:txBody>
      </p:sp>
      <p:pic>
        <p:nvPicPr>
          <p:cNvPr id="4" name="Picture 3">
            <a:extLst>
              <a:ext uri="{FF2B5EF4-FFF2-40B4-BE49-F238E27FC236}">
                <a16:creationId xmlns:a16="http://schemas.microsoft.com/office/drawing/2014/main" id="{17D79585-F0A6-4BCB-920D-5140E02FA356}"/>
              </a:ext>
            </a:extLst>
          </p:cNvPr>
          <p:cNvPicPr>
            <a:picLocks noChangeAspect="1"/>
          </p:cNvPicPr>
          <p:nvPr/>
        </p:nvPicPr>
        <p:blipFill>
          <a:blip r:embed="rId3"/>
          <a:stretch>
            <a:fillRect/>
          </a:stretch>
        </p:blipFill>
        <p:spPr>
          <a:xfrm>
            <a:off x="2644928" y="2356108"/>
            <a:ext cx="7294373" cy="2715952"/>
          </a:xfrm>
          <a:prstGeom prst="rect">
            <a:avLst/>
          </a:prstGeom>
        </p:spPr>
      </p:pic>
    </p:spTree>
    <p:extLst>
      <p:ext uri="{BB962C8B-B14F-4D97-AF65-F5344CB8AC3E}">
        <p14:creationId xmlns:p14="http://schemas.microsoft.com/office/powerpoint/2010/main" val="41068176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116F-2109-4340-B208-6A953DD6B45F}"/>
              </a:ext>
            </a:extLst>
          </p:cNvPr>
          <p:cNvSpPr>
            <a:spLocks noGrp="1"/>
          </p:cNvSpPr>
          <p:nvPr>
            <p:ph type="title"/>
          </p:nvPr>
        </p:nvSpPr>
        <p:spPr/>
        <p:txBody>
          <a:bodyPr/>
          <a:lstStyle/>
          <a:p>
            <a:r>
              <a:rPr lang="en-US" altLang="zh-CN" dirty="0"/>
              <a:t>Problem Definition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B63B95-FB0A-4093-A258-614315CBD9BE}"/>
                  </a:ext>
                </a:extLst>
              </p:cNvPr>
              <p:cNvSpPr>
                <a:spLocks noGrp="1"/>
              </p:cNvSpPr>
              <p:nvPr>
                <p:ph idx="1"/>
              </p:nvPr>
            </p:nvSpPr>
            <p:spPr>
              <a:xfrm>
                <a:off x="838200" y="1825625"/>
                <a:ext cx="5094767" cy="4351338"/>
              </a:xfrm>
            </p:spPr>
            <p:txBody>
              <a:bodyPr/>
              <a:lstStyle/>
              <a:p>
                <a:r>
                  <a:rPr lang="en-US" dirty="0"/>
                  <a:t>Input</a:t>
                </a:r>
              </a:p>
              <a:p>
                <a:pPr lvl="1"/>
                <a:r>
                  <a:rPr lang="en-US" dirty="0"/>
                  <a:t>User set </a:t>
                </a:r>
                <a14:m>
                  <m:oMath xmlns:m="http://schemas.openxmlformats.org/officeDocument/2006/math">
                    <m:r>
                      <a:rPr lang="en-US" b="0" i="1" smtClean="0">
                        <a:latin typeface="Cambria Math" panose="02040503050406030204" pitchFamily="18" charset="0"/>
                      </a:rPr>
                      <m:t>𝑈</m:t>
                    </m:r>
                  </m:oMath>
                </a14:m>
                <a:r>
                  <a:rPr lang="en-US" b="0" dirty="0"/>
                  <a:t>, </a:t>
                </a:r>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𝑈</m:t>
                    </m:r>
                  </m:oMath>
                </a14:m>
                <a:r>
                  <a:rPr lang="en-US" dirty="0"/>
                  <a:t> is a user</a:t>
                </a:r>
              </a:p>
              <a:p>
                <a:pPr lvl="1"/>
                <a:r>
                  <a:rPr lang="en-US" dirty="0"/>
                  <a:t>Item set </a:t>
                </a:r>
                <a14:m>
                  <m:oMath xmlns:m="http://schemas.openxmlformats.org/officeDocument/2006/math">
                    <m:r>
                      <a:rPr lang="en-US" b="0" i="1" smtClean="0">
                        <a:latin typeface="Cambria Math" panose="02040503050406030204" pitchFamily="18" charset="0"/>
                      </a:rPr>
                      <m:t>𝑉</m:t>
                    </m:r>
                  </m:oMath>
                </a14:m>
                <a:r>
                  <a:rPr lang="en-US" dirty="0"/>
                  <a:t>, </a:t>
                </a:r>
                <a14:m>
                  <m:oMath xmlns:m="http://schemas.openxmlformats.org/officeDocument/2006/math">
                    <m:r>
                      <a:rPr lang="en-US" b="0" i="1" smtClean="0">
                        <a:latin typeface="Cambria Math" panose="02040503050406030204" pitchFamily="18" charset="0"/>
                      </a:rPr>
                      <m:t>𝑣</m:t>
                    </m:r>
                    <m:r>
                      <a:rPr lang="en-US" i="1">
                        <a:latin typeface="Cambria Math" panose="02040503050406030204" pitchFamily="18" charset="0"/>
                      </a:rPr>
                      <m:t>∈</m:t>
                    </m:r>
                    <m:r>
                      <a:rPr lang="en-US" b="0" i="1" smtClean="0">
                        <a:latin typeface="Cambria Math" panose="02040503050406030204" pitchFamily="18" charset="0"/>
                      </a:rPr>
                      <m:t>𝑉</m:t>
                    </m:r>
                  </m:oMath>
                </a14:m>
                <a:r>
                  <a:rPr lang="en-US" dirty="0"/>
                  <a:t> is an item</a:t>
                </a:r>
              </a:p>
              <a:p>
                <a:pPr lvl="1"/>
                <a:r>
                  <a:rPr lang="en-US" dirty="0"/>
                  <a:t>A recommendation model to be explained </a:t>
                </a:r>
                <a14:m>
                  <m:oMath xmlns:m="http://schemas.openxmlformats.org/officeDocument/2006/math">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𝑢</m:t>
                    </m:r>
                    <m:r>
                      <a:rPr lang="en-US" i="1" dirty="0">
                        <a:latin typeface="Cambria Math" panose="02040503050406030204" pitchFamily="18" charset="0"/>
                      </a:rPr>
                      <m:t>, </m:t>
                    </m:r>
                    <m:r>
                      <a:rPr lang="en-US" i="1">
                        <a:latin typeface="Cambria Math" panose="02040503050406030204" pitchFamily="18" charset="0"/>
                      </a:rPr>
                      <m:t>𝑣</m:t>
                    </m:r>
                    <m:r>
                      <a:rPr lang="en-US" i="1">
                        <a:latin typeface="Cambria Math" panose="02040503050406030204" pitchFamily="18" charset="0"/>
                      </a:rPr>
                      <m:t>)</m:t>
                    </m:r>
                  </m:oMath>
                </a14:m>
                <a:endParaRPr lang="en-US" i="1" dirty="0">
                  <a:latin typeface="Cambria Math" panose="02040503050406030204" pitchFamily="18" charset="0"/>
                </a:endParaRPr>
              </a:p>
              <a:p>
                <a:r>
                  <a:rPr lang="en-US" dirty="0"/>
                  <a:t>Output</a:t>
                </a:r>
              </a:p>
              <a:p>
                <a:pPr lvl="1"/>
                <a:r>
                  <a:rPr lang="en-US" dirty="0"/>
                  <a:t>Explanation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C6B63B95-FB0A-4093-A258-614315CBD9BE}"/>
                  </a:ext>
                </a:extLst>
              </p:cNvPr>
              <p:cNvSpPr>
                <a:spLocks noGrp="1" noRot="1" noChangeAspect="1" noMove="1" noResize="1" noEditPoints="1" noAdjustHandles="1" noChangeArrowheads="1" noChangeShapeType="1" noTextEdit="1"/>
              </p:cNvSpPr>
              <p:nvPr>
                <p:ph idx="1"/>
              </p:nvPr>
            </p:nvSpPr>
            <p:spPr>
              <a:xfrm>
                <a:off x="838200" y="1825625"/>
                <a:ext cx="5094767" cy="4351338"/>
              </a:xfrm>
              <a:blipFill>
                <a:blip r:embed="rId3"/>
                <a:stretch>
                  <a:fillRect l="-2156"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0A25194-A7FB-4BED-BC69-DB4E1C41D555}"/>
                  </a:ext>
                </a:extLst>
              </p:cNvPr>
              <p:cNvSpPr/>
              <p:nvPr/>
            </p:nvSpPr>
            <p:spPr>
              <a:xfrm>
                <a:off x="7051276" y="2200782"/>
                <a:ext cx="436305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m:t>
                    </m:r>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user ID and/or some side information</a:t>
                </a:r>
              </a:p>
            </p:txBody>
          </p:sp>
        </mc:Choice>
        <mc:Fallback xmlns="">
          <p:sp>
            <p:nvSpPr>
              <p:cNvPr id="5" name="Rectangle 4">
                <a:extLst>
                  <a:ext uri="{FF2B5EF4-FFF2-40B4-BE49-F238E27FC236}">
                    <a16:creationId xmlns:a16="http://schemas.microsoft.com/office/drawing/2014/main" id="{70A25194-A7FB-4BED-BC69-DB4E1C41D555}"/>
                  </a:ext>
                </a:extLst>
              </p:cNvPr>
              <p:cNvSpPr>
                <a:spLocks noRot="1" noChangeAspect="1" noMove="1" noResize="1" noEditPoints="1" noAdjustHandles="1" noChangeArrowheads="1" noChangeShapeType="1" noTextEdit="1"/>
              </p:cNvSpPr>
              <p:nvPr/>
            </p:nvSpPr>
            <p:spPr>
              <a:xfrm>
                <a:off x="7051276" y="2200782"/>
                <a:ext cx="4363054" cy="400110"/>
              </a:xfrm>
              <a:prstGeom prst="rect">
                <a:avLst/>
              </a:prstGeom>
              <a:blipFill>
                <a:blip r:embed="rId4"/>
                <a:stretch>
                  <a:fillRect t="-7576" r="-979" b="-2575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54C8B6D-DF18-409C-9705-BC1DE9685FB6}"/>
              </a:ext>
            </a:extLst>
          </p:cNvPr>
          <p:cNvPicPr>
            <a:picLocks noChangeAspect="1"/>
          </p:cNvPicPr>
          <p:nvPr/>
        </p:nvPicPr>
        <p:blipFill>
          <a:blip r:embed="rId5"/>
          <a:stretch>
            <a:fillRect/>
          </a:stretch>
        </p:blipFill>
        <p:spPr>
          <a:xfrm>
            <a:off x="7051276" y="2621619"/>
            <a:ext cx="2282455" cy="370954"/>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D668E64-CA77-4948-A997-A20B65B1509C}"/>
                  </a:ext>
                </a:extLst>
              </p:cNvPr>
              <p:cNvSpPr/>
              <p:nvPr/>
            </p:nvSpPr>
            <p:spPr>
              <a:xfrm>
                <a:off x="7051276" y="3041407"/>
                <a:ext cx="4302524" cy="4247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item ID    </a:t>
                </a:r>
                <a14:m>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interpretable component</a:t>
                </a:r>
              </a:p>
            </p:txBody>
          </p:sp>
        </mc:Choice>
        <mc:Fallback xmlns="">
          <p:sp>
            <p:nvSpPr>
              <p:cNvPr id="8" name="Rectangle 7">
                <a:extLst>
                  <a:ext uri="{FF2B5EF4-FFF2-40B4-BE49-F238E27FC236}">
                    <a16:creationId xmlns:a16="http://schemas.microsoft.com/office/drawing/2014/main" id="{BD668E64-CA77-4948-A997-A20B65B1509C}"/>
                  </a:ext>
                </a:extLst>
              </p:cNvPr>
              <p:cNvSpPr>
                <a:spLocks noRot="1" noChangeAspect="1" noMove="1" noResize="1" noEditPoints="1" noAdjustHandles="1" noChangeArrowheads="1" noChangeShapeType="1" noTextEdit="1"/>
              </p:cNvSpPr>
              <p:nvPr/>
            </p:nvSpPr>
            <p:spPr>
              <a:xfrm>
                <a:off x="7051276" y="3041407"/>
                <a:ext cx="4302524" cy="424796"/>
              </a:xfrm>
              <a:prstGeom prst="rect">
                <a:avLst/>
              </a:prstGeom>
              <a:blipFill>
                <a:blip r:embed="rId6"/>
                <a:stretch>
                  <a:fillRect t="-7143" r="-850" b="-20000"/>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9332F81C-EA85-45B5-A568-A15A036F6688}"/>
              </a:ext>
            </a:extLst>
          </p:cNvPr>
          <p:cNvCxnSpPr>
            <a:cxnSpLocks/>
          </p:cNvCxnSpPr>
          <p:nvPr/>
        </p:nvCxnSpPr>
        <p:spPr>
          <a:xfrm flipH="1">
            <a:off x="8068457" y="3404023"/>
            <a:ext cx="335368" cy="2599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1F930D7-AA0B-4C21-990F-28E6DB417AE3}"/>
              </a:ext>
            </a:extLst>
          </p:cNvPr>
          <p:cNvCxnSpPr>
            <a:cxnSpLocks/>
          </p:cNvCxnSpPr>
          <p:nvPr/>
        </p:nvCxnSpPr>
        <p:spPr>
          <a:xfrm>
            <a:off x="10958955" y="3360984"/>
            <a:ext cx="138412" cy="3030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D5ABFC73-A272-4386-8BD6-F1A8B3051770}"/>
              </a:ext>
            </a:extLst>
          </p:cNvPr>
          <p:cNvSpPr/>
          <p:nvPr/>
        </p:nvSpPr>
        <p:spPr>
          <a:xfrm>
            <a:off x="7696317" y="3666672"/>
            <a:ext cx="3583362" cy="895703"/>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2B0E26B-3AD5-4C49-AA0B-237B7C9D35DC}"/>
              </a:ext>
            </a:extLst>
          </p:cNvPr>
          <p:cNvSpPr/>
          <p:nvPr/>
        </p:nvSpPr>
        <p:spPr>
          <a:xfrm>
            <a:off x="7805217" y="3774519"/>
            <a:ext cx="347446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Attributes like “price - low”; </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user review; product image; </a:t>
            </a:r>
          </a:p>
        </p:txBody>
      </p:sp>
      <p:cxnSp>
        <p:nvCxnSpPr>
          <p:cNvPr id="23" name="Straight Connector 22">
            <a:extLst>
              <a:ext uri="{FF2B5EF4-FFF2-40B4-BE49-F238E27FC236}">
                <a16:creationId xmlns:a16="http://schemas.microsoft.com/office/drawing/2014/main" id="{8C708E13-DC16-4772-9F4B-A303952C9D26}"/>
              </a:ext>
            </a:extLst>
          </p:cNvPr>
          <p:cNvCxnSpPr>
            <a:cxnSpLocks/>
          </p:cNvCxnSpPr>
          <p:nvPr/>
        </p:nvCxnSpPr>
        <p:spPr>
          <a:xfrm flipH="1">
            <a:off x="5231220" y="2443649"/>
            <a:ext cx="1605516"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C8D8E4-AA68-4EF8-AD5B-03B44A53ABDF}"/>
              </a:ext>
            </a:extLst>
          </p:cNvPr>
          <p:cNvCxnSpPr>
            <a:cxnSpLocks/>
          </p:cNvCxnSpPr>
          <p:nvPr/>
        </p:nvCxnSpPr>
        <p:spPr>
          <a:xfrm flipH="1">
            <a:off x="5231220" y="2796363"/>
            <a:ext cx="1605515" cy="1073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B8BB862C-4595-4B2A-AC97-5D5AFFAD097C}"/>
              </a:ext>
            </a:extLst>
          </p:cNvPr>
          <p:cNvPicPr>
            <a:picLocks noChangeAspect="1"/>
          </p:cNvPicPr>
          <p:nvPr/>
        </p:nvPicPr>
        <p:blipFill>
          <a:blip r:embed="rId7"/>
          <a:stretch>
            <a:fillRect/>
          </a:stretch>
        </p:blipFill>
        <p:spPr>
          <a:xfrm>
            <a:off x="3705115" y="4298398"/>
            <a:ext cx="1855713" cy="426954"/>
          </a:xfrm>
          <a:prstGeom prst="rect">
            <a:avLst/>
          </a:prstGeom>
        </p:spPr>
      </p:pic>
      <p:pic>
        <p:nvPicPr>
          <p:cNvPr id="33" name="Picture 32">
            <a:extLst>
              <a:ext uri="{FF2B5EF4-FFF2-40B4-BE49-F238E27FC236}">
                <a16:creationId xmlns:a16="http://schemas.microsoft.com/office/drawing/2014/main" id="{EEAEEE32-5A91-4675-94BE-5C75C11DF7EF}"/>
              </a:ext>
            </a:extLst>
          </p:cNvPr>
          <p:cNvPicPr>
            <a:picLocks noChangeAspect="1"/>
          </p:cNvPicPr>
          <p:nvPr/>
        </p:nvPicPr>
        <p:blipFill>
          <a:blip r:embed="rId8"/>
          <a:stretch>
            <a:fillRect/>
          </a:stretch>
        </p:blipFill>
        <p:spPr>
          <a:xfrm>
            <a:off x="1435975" y="4836875"/>
            <a:ext cx="815607" cy="319547"/>
          </a:xfrm>
          <a:prstGeom prst="rect">
            <a:avLst/>
          </a:prstGeom>
        </p:spPr>
      </p:pic>
      <p:pic>
        <p:nvPicPr>
          <p:cNvPr id="34" name="Picture 33">
            <a:extLst>
              <a:ext uri="{FF2B5EF4-FFF2-40B4-BE49-F238E27FC236}">
                <a16:creationId xmlns:a16="http://schemas.microsoft.com/office/drawing/2014/main" id="{38787073-2870-4842-95C5-31E16C457416}"/>
              </a:ext>
            </a:extLst>
          </p:cNvPr>
          <p:cNvPicPr>
            <a:picLocks noChangeAspect="1"/>
          </p:cNvPicPr>
          <p:nvPr/>
        </p:nvPicPr>
        <p:blipFill>
          <a:blip r:embed="rId9"/>
          <a:stretch>
            <a:fillRect/>
          </a:stretch>
        </p:blipFill>
        <p:spPr>
          <a:xfrm>
            <a:off x="1457481" y="5291359"/>
            <a:ext cx="815607" cy="309574"/>
          </a:xfrm>
          <a:prstGeom prst="rect">
            <a:avLst/>
          </a:prstGeom>
        </p:spPr>
      </p:pic>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70319072-D849-48D0-A480-7A1795D2A784}"/>
                  </a:ext>
                </a:extLst>
              </p:cNvPr>
              <p:cNvSpPr/>
              <p:nvPr/>
            </p:nvSpPr>
            <p:spPr>
              <a:xfrm>
                <a:off x="2516129" y="4779365"/>
                <a:ext cx="43206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The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oMath>
                </a14:m>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th</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interpretable component is selected</a:t>
                </a:r>
              </a:p>
            </p:txBody>
          </p:sp>
        </mc:Choice>
        <mc:Fallback xmlns="">
          <p:sp>
            <p:nvSpPr>
              <p:cNvPr id="35" name="Rectangle 34">
                <a:extLst>
                  <a:ext uri="{FF2B5EF4-FFF2-40B4-BE49-F238E27FC236}">
                    <a16:creationId xmlns:a16="http://schemas.microsoft.com/office/drawing/2014/main" id="{70319072-D849-48D0-A480-7A1795D2A784}"/>
                  </a:ext>
                </a:extLst>
              </p:cNvPr>
              <p:cNvSpPr>
                <a:spLocks noRot="1" noChangeAspect="1" noMove="1" noResize="1" noEditPoints="1" noAdjustHandles="1" noChangeArrowheads="1" noChangeShapeType="1" noTextEdit="1"/>
              </p:cNvSpPr>
              <p:nvPr/>
            </p:nvSpPr>
            <p:spPr>
              <a:xfrm>
                <a:off x="2516129" y="4779365"/>
                <a:ext cx="4320606" cy="369332"/>
              </a:xfrm>
              <a:prstGeom prst="rect">
                <a:avLst/>
              </a:prstGeom>
              <a:blipFill>
                <a:blip r:embed="rId10"/>
                <a:stretch>
                  <a:fillRect l="-1269" t="-8197" r="-564"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44EE6156-6365-4629-896C-BBE65B82C3DB}"/>
                  </a:ext>
                </a:extLst>
              </p:cNvPr>
              <p:cNvSpPr/>
              <p:nvPr/>
            </p:nvSpPr>
            <p:spPr>
              <a:xfrm>
                <a:off x="2516129" y="5221069"/>
                <a:ext cx="46941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The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𝑗</m:t>
                    </m:r>
                  </m:oMath>
                </a14:m>
                <a:r>
                  <a:rPr kumimoji="0" lang="en-US" altLang="zh-CN" sz="18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th</a:t>
                </a: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interpretable component is not selected</a:t>
                </a:r>
              </a:p>
            </p:txBody>
          </p:sp>
        </mc:Choice>
        <mc:Fallback xmlns="">
          <p:sp>
            <p:nvSpPr>
              <p:cNvPr id="36" name="Rectangle 35">
                <a:extLst>
                  <a:ext uri="{FF2B5EF4-FFF2-40B4-BE49-F238E27FC236}">
                    <a16:creationId xmlns:a16="http://schemas.microsoft.com/office/drawing/2014/main" id="{44EE6156-6365-4629-896C-BBE65B82C3DB}"/>
                  </a:ext>
                </a:extLst>
              </p:cNvPr>
              <p:cNvSpPr>
                <a:spLocks noRot="1" noChangeAspect="1" noMove="1" noResize="1" noEditPoints="1" noAdjustHandles="1" noChangeArrowheads="1" noChangeShapeType="1" noTextEdit="1"/>
              </p:cNvSpPr>
              <p:nvPr/>
            </p:nvSpPr>
            <p:spPr>
              <a:xfrm>
                <a:off x="2516129" y="5221069"/>
                <a:ext cx="4694106" cy="369332"/>
              </a:xfrm>
              <a:prstGeom prst="rect">
                <a:avLst/>
              </a:prstGeom>
              <a:blipFill>
                <a:blip r:embed="rId11"/>
                <a:stretch>
                  <a:fillRect l="-1169" t="-8197" r="-390" b="-24590"/>
                </a:stretch>
              </a:blipFill>
            </p:spPr>
            <p:txBody>
              <a:bodyPr/>
              <a:lstStyle/>
              <a:p>
                <a:r>
                  <a:rPr lang="en-US">
                    <a:noFill/>
                  </a:rPr>
                  <a:t> </a:t>
                </a:r>
              </a:p>
            </p:txBody>
          </p:sp>
        </mc:Fallback>
      </mc:AlternateContent>
    </p:spTree>
    <p:extLst>
      <p:ext uri="{BB962C8B-B14F-4D97-AF65-F5344CB8AC3E}">
        <p14:creationId xmlns:p14="http://schemas.microsoft.com/office/powerpoint/2010/main" val="6732998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C3BF09-2188-411B-A7FB-34A0B6BDB953}"/>
              </a:ext>
            </a:extLst>
          </p:cNvPr>
          <p:cNvSpPr>
            <a:spLocks noGrp="1"/>
          </p:cNvSpPr>
          <p:nvPr>
            <p:ph idx="1"/>
          </p:nvPr>
        </p:nvSpPr>
        <p:spPr>
          <a:xfrm>
            <a:off x="838200" y="1825625"/>
            <a:ext cx="10932042" cy="4351338"/>
          </a:xfrm>
        </p:spPr>
        <p:txBody>
          <a:bodyPr/>
          <a:lstStyle/>
          <a:p>
            <a:r>
              <a:rPr lang="en-US" dirty="0"/>
              <a:t>Advantages: model-agnostic,</a:t>
            </a:r>
            <a:r>
              <a:rPr lang="zh-CN" altLang="en-US" dirty="0"/>
              <a:t> </a:t>
            </a:r>
            <a:r>
              <a:rPr lang="en-US" dirty="0"/>
              <a:t>model-explainability, p</a:t>
            </a:r>
            <a:r>
              <a:rPr lang="en-US" altLang="zh-CN" dirty="0"/>
              <a:t>resentation</a:t>
            </a:r>
            <a:r>
              <a:rPr lang="en-US" dirty="0"/>
              <a:t> quality</a:t>
            </a:r>
          </a:p>
          <a:p>
            <a:pPr lvl="1"/>
            <a:endParaRPr lang="en-US" dirty="0"/>
          </a:p>
        </p:txBody>
      </p:sp>
      <p:sp>
        <p:nvSpPr>
          <p:cNvPr id="9" name="Slide Number Placeholder 8">
            <a:extLst>
              <a:ext uri="{FF2B5EF4-FFF2-40B4-BE49-F238E27FC236}">
                <a16:creationId xmlns:a16="http://schemas.microsoft.com/office/drawing/2014/main" id="{66CC4DD2-648B-4A2C-AAA4-D56E38EEBE60}"/>
              </a:ext>
            </a:extLst>
          </p:cNvPr>
          <p:cNvSpPr>
            <a:spLocks noGrp="1"/>
          </p:cNvSpPr>
          <p:nvPr>
            <p:ph type="sldNum" sz="quarter" idx="12"/>
          </p:nvPr>
        </p:nvSpPr>
        <p:spPr/>
        <p:txBody>
          <a:bodyPr/>
          <a:lstStyle/>
          <a:p>
            <a:fld id="{625B0FAB-BDC5-414F-821A-B92041FC2E60}" type="slidenum">
              <a:rPr lang="en-US" smtClean="0"/>
              <a:t>11</a:t>
            </a:fld>
            <a:endParaRPr lang="en-US"/>
          </a:p>
        </p:txBody>
      </p:sp>
      <p:sp>
        <p:nvSpPr>
          <p:cNvPr id="2" name="Title 1">
            <a:extLst>
              <a:ext uri="{FF2B5EF4-FFF2-40B4-BE49-F238E27FC236}">
                <a16:creationId xmlns:a16="http://schemas.microsoft.com/office/drawing/2014/main" id="{D8417FF6-CFFD-4807-AA0B-05721AC023F6}"/>
              </a:ext>
            </a:extLst>
          </p:cNvPr>
          <p:cNvSpPr>
            <a:spLocks noGrp="1"/>
          </p:cNvSpPr>
          <p:nvPr>
            <p:ph type="title"/>
          </p:nvPr>
        </p:nvSpPr>
        <p:spPr/>
        <p:txBody>
          <a:bodyPr/>
          <a:lstStyle/>
          <a:p>
            <a:r>
              <a:rPr lang="en-US" dirty="0"/>
              <a:t>Reinforcement Learning Framework</a:t>
            </a:r>
          </a:p>
        </p:txBody>
      </p:sp>
      <p:pic>
        <p:nvPicPr>
          <p:cNvPr id="5" name="Picture 4">
            <a:extLst>
              <a:ext uri="{FF2B5EF4-FFF2-40B4-BE49-F238E27FC236}">
                <a16:creationId xmlns:a16="http://schemas.microsoft.com/office/drawing/2014/main" id="{55F4345B-5964-43D2-8691-14B764CD9995}"/>
              </a:ext>
            </a:extLst>
          </p:cNvPr>
          <p:cNvPicPr>
            <a:picLocks noChangeAspect="1"/>
          </p:cNvPicPr>
          <p:nvPr/>
        </p:nvPicPr>
        <p:blipFill>
          <a:blip r:embed="rId3"/>
          <a:stretch>
            <a:fillRect/>
          </a:stretch>
        </p:blipFill>
        <p:spPr>
          <a:xfrm>
            <a:off x="1720841" y="2614123"/>
            <a:ext cx="8750317" cy="3217695"/>
          </a:xfrm>
          <a:prstGeom prst="rect">
            <a:avLst/>
          </a:prstGeom>
        </p:spPr>
      </p:pic>
    </p:spTree>
    <p:extLst>
      <p:ext uri="{BB962C8B-B14F-4D97-AF65-F5344CB8AC3E}">
        <p14:creationId xmlns:p14="http://schemas.microsoft.com/office/powerpoint/2010/main" val="169473451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C3BF09-2188-411B-A7FB-34A0B6BDB953}"/>
              </a:ext>
            </a:extLst>
          </p:cNvPr>
          <p:cNvSpPr>
            <a:spLocks noGrp="1"/>
          </p:cNvSpPr>
          <p:nvPr>
            <p:ph idx="1"/>
          </p:nvPr>
        </p:nvSpPr>
        <p:spPr>
          <a:xfrm>
            <a:off x="838199" y="1825625"/>
            <a:ext cx="10862187" cy="4351338"/>
          </a:xfrm>
        </p:spPr>
        <p:txBody>
          <a:bodyPr/>
          <a:lstStyle/>
          <a:p>
            <a:r>
              <a:rPr lang="en-US" dirty="0"/>
              <a:t>Advantages: </a:t>
            </a:r>
            <a:r>
              <a:rPr lang="en-US" b="1" u="sng" dirty="0">
                <a:solidFill>
                  <a:srgbClr val="C00000"/>
                </a:solidFill>
              </a:rPr>
              <a:t>model-agnostic</a:t>
            </a:r>
            <a:r>
              <a:rPr lang="en-US" dirty="0"/>
              <a:t>,</a:t>
            </a:r>
            <a:r>
              <a:rPr lang="zh-CN" altLang="en-US" dirty="0"/>
              <a:t> </a:t>
            </a:r>
            <a:r>
              <a:rPr lang="en-US" dirty="0"/>
              <a:t>model-explainability, p</a:t>
            </a:r>
            <a:r>
              <a:rPr lang="en-US" altLang="zh-CN" dirty="0"/>
              <a:t>resentation</a:t>
            </a:r>
            <a:r>
              <a:rPr lang="en-US" dirty="0"/>
              <a:t> quality</a:t>
            </a:r>
          </a:p>
          <a:p>
            <a:pPr lvl="1"/>
            <a:endParaRPr lang="en-US" dirty="0"/>
          </a:p>
        </p:txBody>
      </p:sp>
      <p:sp>
        <p:nvSpPr>
          <p:cNvPr id="9" name="Slide Number Placeholder 8">
            <a:extLst>
              <a:ext uri="{FF2B5EF4-FFF2-40B4-BE49-F238E27FC236}">
                <a16:creationId xmlns:a16="http://schemas.microsoft.com/office/drawing/2014/main" id="{66CC4DD2-648B-4A2C-AAA4-D56E38EEBE60}"/>
              </a:ext>
            </a:extLst>
          </p:cNvPr>
          <p:cNvSpPr>
            <a:spLocks noGrp="1"/>
          </p:cNvSpPr>
          <p:nvPr>
            <p:ph type="sldNum" sz="quarter" idx="12"/>
          </p:nvPr>
        </p:nvSpPr>
        <p:spPr/>
        <p:txBody>
          <a:bodyPr/>
          <a:lstStyle/>
          <a:p>
            <a:fld id="{625B0FAB-BDC5-414F-821A-B92041FC2E60}" type="slidenum">
              <a:rPr lang="en-US" smtClean="0"/>
              <a:t>12</a:t>
            </a:fld>
            <a:endParaRPr lang="en-US"/>
          </a:p>
        </p:txBody>
      </p:sp>
      <p:sp>
        <p:nvSpPr>
          <p:cNvPr id="2" name="Title 1">
            <a:extLst>
              <a:ext uri="{FF2B5EF4-FFF2-40B4-BE49-F238E27FC236}">
                <a16:creationId xmlns:a16="http://schemas.microsoft.com/office/drawing/2014/main" id="{D8417FF6-CFFD-4807-AA0B-05721AC023F6}"/>
              </a:ext>
            </a:extLst>
          </p:cNvPr>
          <p:cNvSpPr>
            <a:spLocks noGrp="1"/>
          </p:cNvSpPr>
          <p:nvPr>
            <p:ph type="title"/>
          </p:nvPr>
        </p:nvSpPr>
        <p:spPr/>
        <p:txBody>
          <a:bodyPr/>
          <a:lstStyle/>
          <a:p>
            <a:r>
              <a:rPr lang="en-US" dirty="0"/>
              <a:t>Reinforcement Learning Framework</a:t>
            </a:r>
          </a:p>
        </p:txBody>
      </p:sp>
      <p:pic>
        <p:nvPicPr>
          <p:cNvPr id="5" name="Picture 4">
            <a:extLst>
              <a:ext uri="{FF2B5EF4-FFF2-40B4-BE49-F238E27FC236}">
                <a16:creationId xmlns:a16="http://schemas.microsoft.com/office/drawing/2014/main" id="{55F4345B-5964-43D2-8691-14B764CD9995}"/>
              </a:ext>
            </a:extLst>
          </p:cNvPr>
          <p:cNvPicPr>
            <a:picLocks noChangeAspect="1"/>
          </p:cNvPicPr>
          <p:nvPr/>
        </p:nvPicPr>
        <p:blipFill>
          <a:blip r:embed="rId3"/>
          <a:stretch>
            <a:fillRect/>
          </a:stretch>
        </p:blipFill>
        <p:spPr>
          <a:xfrm>
            <a:off x="1720841" y="2614123"/>
            <a:ext cx="8750317" cy="3217695"/>
          </a:xfrm>
          <a:prstGeom prst="rect">
            <a:avLst/>
          </a:prstGeom>
        </p:spPr>
      </p:pic>
      <p:sp>
        <p:nvSpPr>
          <p:cNvPr id="10" name="Rectangle: Rounded Corners 9">
            <a:extLst>
              <a:ext uri="{FF2B5EF4-FFF2-40B4-BE49-F238E27FC236}">
                <a16:creationId xmlns:a16="http://schemas.microsoft.com/office/drawing/2014/main" id="{C340433C-C6A1-4B1A-8096-B951249FAB70}"/>
              </a:ext>
            </a:extLst>
          </p:cNvPr>
          <p:cNvSpPr/>
          <p:nvPr/>
        </p:nvSpPr>
        <p:spPr>
          <a:xfrm>
            <a:off x="6666270" y="4540401"/>
            <a:ext cx="3598607" cy="112298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90148E6-1CE9-460D-89EA-1BFEC732AE63}"/>
              </a:ext>
            </a:extLst>
          </p:cNvPr>
          <p:cNvSpPr/>
          <p:nvPr/>
        </p:nvSpPr>
        <p:spPr>
          <a:xfrm>
            <a:off x="1927123" y="2979175"/>
            <a:ext cx="2290916" cy="134701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094318D1-1AA4-4F49-BBAB-42D4DC71E820}"/>
              </a:ext>
            </a:extLst>
          </p:cNvPr>
          <p:cNvSpPr/>
          <p:nvPr/>
        </p:nvSpPr>
        <p:spPr>
          <a:xfrm rot="10800000">
            <a:off x="3864274" y="2928164"/>
            <a:ext cx="2290917" cy="3217695"/>
          </a:xfrm>
          <a:prstGeom prst="arc">
            <a:avLst>
              <a:gd name="adj1" fmla="val 16200000"/>
              <a:gd name="adj2" fmla="val 706184"/>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21D2D6CB-6232-4B4E-A0E8-A5CAFBEE4729}"/>
              </a:ext>
            </a:extLst>
          </p:cNvPr>
          <p:cNvSpPr/>
          <p:nvPr/>
        </p:nvSpPr>
        <p:spPr>
          <a:xfrm rot="10800000">
            <a:off x="3963801" y="3116289"/>
            <a:ext cx="2824046" cy="3080581"/>
          </a:xfrm>
          <a:prstGeom prst="arc">
            <a:avLst>
              <a:gd name="adj1" fmla="val 12397145"/>
              <a:gd name="adj2" fmla="val 15527359"/>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B6987338-9DEA-4E8D-9BEA-2B8DF0AE9134}"/>
              </a:ext>
            </a:extLst>
          </p:cNvPr>
          <p:cNvSpPr/>
          <p:nvPr/>
        </p:nvSpPr>
        <p:spPr>
          <a:xfrm>
            <a:off x="4550973" y="6187200"/>
            <a:ext cx="1794402" cy="461665"/>
          </a:xfrm>
          <a:prstGeom prst="rect">
            <a:avLst/>
          </a:prstGeom>
          <a:solidFill>
            <a:schemeClr val="bg1"/>
          </a:solidFill>
        </p:spPr>
        <p:txBody>
          <a:bodyPr wrap="none">
            <a:spAutoFit/>
          </a:bodyPr>
          <a:lstStyle/>
          <a:p>
            <a:r>
              <a:rPr lang="en-US" sz="2400" dirty="0">
                <a:solidFill>
                  <a:srgbClr val="C00000"/>
                </a:solidFill>
              </a:rPr>
              <a:t>Independent</a:t>
            </a:r>
          </a:p>
        </p:txBody>
      </p:sp>
    </p:spTree>
    <p:extLst>
      <p:ext uri="{BB962C8B-B14F-4D97-AF65-F5344CB8AC3E}">
        <p14:creationId xmlns:p14="http://schemas.microsoft.com/office/powerpoint/2010/main" val="21375476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C3BF09-2188-411B-A7FB-34A0B6BDB953}"/>
              </a:ext>
            </a:extLst>
          </p:cNvPr>
          <p:cNvSpPr>
            <a:spLocks noGrp="1"/>
          </p:cNvSpPr>
          <p:nvPr>
            <p:ph idx="1"/>
          </p:nvPr>
        </p:nvSpPr>
        <p:spPr>
          <a:xfrm>
            <a:off x="838199" y="1825625"/>
            <a:ext cx="10862187" cy="4351338"/>
          </a:xfrm>
        </p:spPr>
        <p:txBody>
          <a:bodyPr/>
          <a:lstStyle/>
          <a:p>
            <a:r>
              <a:rPr lang="en-US" dirty="0"/>
              <a:t>Advantages: model-agnostic,</a:t>
            </a:r>
            <a:r>
              <a:rPr lang="zh-CN" altLang="en-US" dirty="0"/>
              <a:t> </a:t>
            </a:r>
            <a:r>
              <a:rPr lang="en-US" b="1" u="sng" dirty="0">
                <a:solidFill>
                  <a:srgbClr val="C00000"/>
                </a:solidFill>
              </a:rPr>
              <a:t>model-explainability</a:t>
            </a:r>
            <a:r>
              <a:rPr lang="en-US" dirty="0"/>
              <a:t>, p</a:t>
            </a:r>
            <a:r>
              <a:rPr lang="en-US" altLang="zh-CN" dirty="0"/>
              <a:t>resentation</a:t>
            </a:r>
            <a:r>
              <a:rPr lang="en-US" dirty="0"/>
              <a:t> quality</a:t>
            </a:r>
          </a:p>
          <a:p>
            <a:pPr lvl="1"/>
            <a:endParaRPr lang="en-US" dirty="0"/>
          </a:p>
        </p:txBody>
      </p:sp>
      <p:sp>
        <p:nvSpPr>
          <p:cNvPr id="9" name="Slide Number Placeholder 8">
            <a:extLst>
              <a:ext uri="{FF2B5EF4-FFF2-40B4-BE49-F238E27FC236}">
                <a16:creationId xmlns:a16="http://schemas.microsoft.com/office/drawing/2014/main" id="{66CC4DD2-648B-4A2C-AAA4-D56E38EEBE60}"/>
              </a:ext>
            </a:extLst>
          </p:cNvPr>
          <p:cNvSpPr>
            <a:spLocks noGrp="1"/>
          </p:cNvSpPr>
          <p:nvPr>
            <p:ph type="sldNum" sz="quarter" idx="12"/>
          </p:nvPr>
        </p:nvSpPr>
        <p:spPr/>
        <p:txBody>
          <a:bodyPr/>
          <a:lstStyle/>
          <a:p>
            <a:fld id="{625B0FAB-BDC5-414F-821A-B92041FC2E60}" type="slidenum">
              <a:rPr lang="en-US" smtClean="0"/>
              <a:t>13</a:t>
            </a:fld>
            <a:endParaRPr lang="en-US"/>
          </a:p>
        </p:txBody>
      </p:sp>
      <p:sp>
        <p:nvSpPr>
          <p:cNvPr id="2" name="Title 1">
            <a:extLst>
              <a:ext uri="{FF2B5EF4-FFF2-40B4-BE49-F238E27FC236}">
                <a16:creationId xmlns:a16="http://schemas.microsoft.com/office/drawing/2014/main" id="{D8417FF6-CFFD-4807-AA0B-05721AC023F6}"/>
              </a:ext>
            </a:extLst>
          </p:cNvPr>
          <p:cNvSpPr>
            <a:spLocks noGrp="1"/>
          </p:cNvSpPr>
          <p:nvPr>
            <p:ph type="title"/>
          </p:nvPr>
        </p:nvSpPr>
        <p:spPr/>
        <p:txBody>
          <a:bodyPr/>
          <a:lstStyle/>
          <a:p>
            <a:r>
              <a:rPr lang="en-US" dirty="0"/>
              <a:t>Reinforcement Learning Framework</a:t>
            </a:r>
          </a:p>
        </p:txBody>
      </p:sp>
      <p:pic>
        <p:nvPicPr>
          <p:cNvPr id="5" name="Picture 4">
            <a:extLst>
              <a:ext uri="{FF2B5EF4-FFF2-40B4-BE49-F238E27FC236}">
                <a16:creationId xmlns:a16="http://schemas.microsoft.com/office/drawing/2014/main" id="{55F4345B-5964-43D2-8691-14B764CD9995}"/>
              </a:ext>
            </a:extLst>
          </p:cNvPr>
          <p:cNvPicPr>
            <a:picLocks noChangeAspect="1"/>
          </p:cNvPicPr>
          <p:nvPr/>
        </p:nvPicPr>
        <p:blipFill>
          <a:blip r:embed="rId3"/>
          <a:stretch>
            <a:fillRect/>
          </a:stretch>
        </p:blipFill>
        <p:spPr>
          <a:xfrm>
            <a:off x="1720841" y="2614123"/>
            <a:ext cx="8750317" cy="3217695"/>
          </a:xfrm>
          <a:prstGeom prst="rect">
            <a:avLst/>
          </a:prstGeom>
        </p:spPr>
      </p:pic>
      <p:sp>
        <p:nvSpPr>
          <p:cNvPr id="10" name="Rectangle: Rounded Corners 9">
            <a:extLst>
              <a:ext uri="{FF2B5EF4-FFF2-40B4-BE49-F238E27FC236}">
                <a16:creationId xmlns:a16="http://schemas.microsoft.com/office/drawing/2014/main" id="{C340433C-C6A1-4B1A-8096-B951249FAB70}"/>
              </a:ext>
            </a:extLst>
          </p:cNvPr>
          <p:cNvSpPr/>
          <p:nvPr/>
        </p:nvSpPr>
        <p:spPr>
          <a:xfrm>
            <a:off x="6666270" y="4540401"/>
            <a:ext cx="3598607" cy="112298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90148E6-1CE9-460D-89EA-1BFEC732AE63}"/>
              </a:ext>
            </a:extLst>
          </p:cNvPr>
          <p:cNvSpPr/>
          <p:nvPr/>
        </p:nvSpPr>
        <p:spPr>
          <a:xfrm>
            <a:off x="1907458" y="4037287"/>
            <a:ext cx="2290916" cy="170475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a:extLst>
              <a:ext uri="{FF2B5EF4-FFF2-40B4-BE49-F238E27FC236}">
                <a16:creationId xmlns:a16="http://schemas.microsoft.com/office/drawing/2014/main" id="{094318D1-1AA4-4F49-BBAB-42D4DC71E820}"/>
              </a:ext>
            </a:extLst>
          </p:cNvPr>
          <p:cNvSpPr/>
          <p:nvPr/>
        </p:nvSpPr>
        <p:spPr>
          <a:xfrm rot="17955106">
            <a:off x="4192879" y="3149719"/>
            <a:ext cx="2385001" cy="3248483"/>
          </a:xfrm>
          <a:prstGeom prst="arc">
            <a:avLst>
              <a:gd name="adj1" fmla="val 16200000"/>
              <a:gd name="adj2" fmla="val 18531375"/>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21D2D6CB-6232-4B4E-A0E8-A5CAFBEE4729}"/>
              </a:ext>
            </a:extLst>
          </p:cNvPr>
          <p:cNvSpPr/>
          <p:nvPr/>
        </p:nvSpPr>
        <p:spPr>
          <a:xfrm rot="4579212">
            <a:off x="4143180" y="3332349"/>
            <a:ext cx="2737493" cy="2883221"/>
          </a:xfrm>
          <a:prstGeom prst="arc">
            <a:avLst>
              <a:gd name="adj1" fmla="val 12737458"/>
              <a:gd name="adj2" fmla="val 16408036"/>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1BB60D-35E9-41FF-BD10-90A4B23DAA15}"/>
              </a:ext>
            </a:extLst>
          </p:cNvPr>
          <p:cNvSpPr/>
          <p:nvPr/>
        </p:nvSpPr>
        <p:spPr>
          <a:xfrm>
            <a:off x="4866967" y="3329198"/>
            <a:ext cx="1081550" cy="31857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c 15">
            <a:extLst>
              <a:ext uri="{FF2B5EF4-FFF2-40B4-BE49-F238E27FC236}">
                <a16:creationId xmlns:a16="http://schemas.microsoft.com/office/drawing/2014/main" id="{D8B2596D-2282-421B-B39E-6C8E2BD06939}"/>
              </a:ext>
            </a:extLst>
          </p:cNvPr>
          <p:cNvSpPr/>
          <p:nvPr/>
        </p:nvSpPr>
        <p:spPr>
          <a:xfrm rot="6769285">
            <a:off x="4431067" y="2478448"/>
            <a:ext cx="2385001" cy="3248483"/>
          </a:xfrm>
          <a:prstGeom prst="arc">
            <a:avLst>
              <a:gd name="adj1" fmla="val 17657046"/>
              <a:gd name="adj2" fmla="val 18531375"/>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832E189-2361-4D22-A29E-44C4AB1DAF28}"/>
              </a:ext>
            </a:extLst>
          </p:cNvPr>
          <p:cNvSpPr/>
          <p:nvPr/>
        </p:nvSpPr>
        <p:spPr>
          <a:xfrm>
            <a:off x="4617221" y="5171800"/>
            <a:ext cx="1665591" cy="31857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c 17">
            <a:extLst>
              <a:ext uri="{FF2B5EF4-FFF2-40B4-BE49-F238E27FC236}">
                <a16:creationId xmlns:a16="http://schemas.microsoft.com/office/drawing/2014/main" id="{09540D5C-B468-4EDD-922A-67FC9E27F97E}"/>
              </a:ext>
            </a:extLst>
          </p:cNvPr>
          <p:cNvSpPr/>
          <p:nvPr/>
        </p:nvSpPr>
        <p:spPr>
          <a:xfrm rot="10163003">
            <a:off x="3953804" y="3916342"/>
            <a:ext cx="1083834" cy="1451254"/>
          </a:xfrm>
          <a:prstGeom prst="arc">
            <a:avLst>
              <a:gd name="adj1" fmla="val 16323459"/>
              <a:gd name="adj2" fmla="val 18536429"/>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5B97CFB2-B26A-4B73-933F-CE252C758B0E}"/>
              </a:ext>
            </a:extLst>
          </p:cNvPr>
          <p:cNvPicPr>
            <a:picLocks noChangeAspect="1"/>
          </p:cNvPicPr>
          <p:nvPr/>
        </p:nvPicPr>
        <p:blipFill rotWithShape="1">
          <a:blip r:embed="rId4"/>
          <a:srcRect r="2600" b="2916"/>
          <a:stretch/>
        </p:blipFill>
        <p:spPr>
          <a:xfrm>
            <a:off x="5748030" y="6311900"/>
            <a:ext cx="4587438" cy="516373"/>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B37BDAA-ECDA-4FB4-8599-3DB94F2AA1DF}"/>
                  </a:ext>
                </a:extLst>
              </p:cNvPr>
              <p:cNvSpPr/>
              <p:nvPr/>
            </p:nvSpPr>
            <p:spPr>
              <a:xfrm>
                <a:off x="3754879" y="5826644"/>
                <a:ext cx="3580852" cy="461665"/>
              </a:xfrm>
              <a:prstGeom prst="rect">
                <a:avLst/>
              </a:prstGeom>
              <a:solidFill>
                <a:schemeClr val="bg1"/>
              </a:solidFill>
            </p:spPr>
            <p:txBody>
              <a:bodyPr wrap="none">
                <a:spAutoFit/>
              </a:bodyPr>
              <a:lstStyle/>
              <a:p>
                <a:r>
                  <a:rPr lang="en-US" altLang="zh-CN" sz="2400" dirty="0">
                    <a:solidFill>
                      <a:srgbClr val="C00000"/>
                    </a:solidFill>
                  </a:rPr>
                  <a:t>Agent 2 can predict </a:t>
                </a:r>
                <a14:m>
                  <m:oMath xmlns:m="http://schemas.openxmlformats.org/officeDocument/2006/math">
                    <m:r>
                      <a:rPr lang="en-US" altLang="zh-CN" sz="2400" i="1" dirty="0" smtClean="0">
                        <a:solidFill>
                          <a:srgbClr val="C00000"/>
                        </a:solidFill>
                        <a:latin typeface="Cambria Math" panose="02040503050406030204" pitchFamily="18" charset="0"/>
                      </a:rPr>
                      <m:t>𝑓</m:t>
                    </m:r>
                    <m:r>
                      <a:rPr lang="en-US" altLang="zh-CN" sz="2400" i="1" dirty="0" smtClean="0">
                        <a:solidFill>
                          <a:srgbClr val="C00000"/>
                        </a:solidFill>
                        <a:latin typeface="Cambria Math" panose="02040503050406030204" pitchFamily="18" charset="0"/>
                      </a:rPr>
                      <m:t>(</m:t>
                    </m:r>
                    <m:r>
                      <a:rPr lang="en-US" altLang="zh-CN" sz="2400" i="1" dirty="0" err="1" smtClean="0">
                        <a:solidFill>
                          <a:srgbClr val="C00000"/>
                        </a:solidFill>
                        <a:latin typeface="Cambria Math" panose="02040503050406030204" pitchFamily="18" charset="0"/>
                      </a:rPr>
                      <m:t>𝑢</m:t>
                    </m:r>
                    <m:r>
                      <a:rPr lang="en-US" altLang="zh-CN" sz="2400" i="1" dirty="0" err="1" smtClean="0">
                        <a:solidFill>
                          <a:srgbClr val="C00000"/>
                        </a:solidFill>
                        <a:latin typeface="Cambria Math" panose="02040503050406030204" pitchFamily="18" charset="0"/>
                      </a:rPr>
                      <m:t>,</m:t>
                    </m:r>
                    <m:r>
                      <a:rPr lang="en-US" altLang="zh-CN" sz="2400" i="1" dirty="0" err="1" smtClean="0">
                        <a:solidFill>
                          <a:srgbClr val="C00000"/>
                        </a:solidFill>
                        <a:latin typeface="Cambria Math" panose="02040503050406030204" pitchFamily="18" charset="0"/>
                      </a:rPr>
                      <m:t>𝑣</m:t>
                    </m:r>
                    <m:r>
                      <a:rPr lang="en-US" altLang="zh-CN" sz="2400" i="1" dirty="0" smtClean="0">
                        <a:solidFill>
                          <a:srgbClr val="C00000"/>
                        </a:solidFill>
                        <a:latin typeface="Cambria Math" panose="02040503050406030204" pitchFamily="18" charset="0"/>
                      </a:rPr>
                      <m:t>)</m:t>
                    </m:r>
                  </m:oMath>
                </a14:m>
                <a:endParaRPr lang="en-US" sz="2400" dirty="0">
                  <a:solidFill>
                    <a:srgbClr val="C00000"/>
                  </a:solidFill>
                </a:endParaRPr>
              </a:p>
            </p:txBody>
          </p:sp>
        </mc:Choice>
        <mc:Fallback xmlns="">
          <p:sp>
            <p:nvSpPr>
              <p:cNvPr id="20" name="Rectangle 19">
                <a:extLst>
                  <a:ext uri="{FF2B5EF4-FFF2-40B4-BE49-F238E27FC236}">
                    <a16:creationId xmlns:a16="http://schemas.microsoft.com/office/drawing/2014/main" id="{CB37BDAA-ECDA-4FB4-8599-3DB94F2AA1DF}"/>
                  </a:ext>
                </a:extLst>
              </p:cNvPr>
              <p:cNvSpPr>
                <a:spLocks noRot="1" noChangeAspect="1" noMove="1" noResize="1" noEditPoints="1" noAdjustHandles="1" noChangeArrowheads="1" noChangeShapeType="1" noTextEdit="1"/>
              </p:cNvSpPr>
              <p:nvPr/>
            </p:nvSpPr>
            <p:spPr>
              <a:xfrm>
                <a:off x="3754879" y="5826644"/>
                <a:ext cx="3580852" cy="461665"/>
              </a:xfrm>
              <a:prstGeom prst="rect">
                <a:avLst/>
              </a:prstGeom>
              <a:blipFill>
                <a:blip r:embed="rId7"/>
                <a:stretch>
                  <a:fillRect l="-2726" t="-10526" r="-511" b="-28947"/>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9B3B8A55-0C76-446F-BBAB-A38D47D66730}"/>
              </a:ext>
            </a:extLst>
          </p:cNvPr>
          <p:cNvSpPr/>
          <p:nvPr/>
        </p:nvSpPr>
        <p:spPr>
          <a:xfrm>
            <a:off x="1907458" y="6332719"/>
            <a:ext cx="3834448" cy="461665"/>
          </a:xfrm>
          <a:prstGeom prst="rect">
            <a:avLst/>
          </a:prstGeom>
        </p:spPr>
        <p:txBody>
          <a:bodyPr wrap="none">
            <a:spAutoFit/>
          </a:bodyPr>
          <a:lstStyle/>
          <a:p>
            <a:r>
              <a:rPr lang="en-US" sz="2400" dirty="0"/>
              <a:t>Model-explainability reward: </a:t>
            </a:r>
          </a:p>
        </p:txBody>
      </p:sp>
    </p:spTree>
    <p:extLst>
      <p:ext uri="{BB962C8B-B14F-4D97-AF65-F5344CB8AC3E}">
        <p14:creationId xmlns:p14="http://schemas.microsoft.com/office/powerpoint/2010/main" val="128720132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6ACCBDB-294A-4146-98A7-C23DABF0F0C6}"/>
                  </a:ext>
                </a:extLst>
              </p:cNvPr>
              <p:cNvSpPr/>
              <p:nvPr/>
            </p:nvSpPr>
            <p:spPr>
              <a:xfrm>
                <a:off x="4699125" y="6048374"/>
                <a:ext cx="4390241" cy="461665"/>
              </a:xfrm>
              <a:prstGeom prst="rect">
                <a:avLst/>
              </a:prstGeom>
              <a:solidFill>
                <a:schemeClr val="bg1"/>
              </a:solidFill>
            </p:spPr>
            <p:txBody>
              <a:bodyPr wrap="none">
                <a:spAutoFit/>
              </a:bodyPr>
              <a:lstStyle/>
              <a:p>
                <a14:m>
                  <m:oMath xmlns:m="http://schemas.openxmlformats.org/officeDocument/2006/math">
                    <m:r>
                      <a:rPr lang="en-US" altLang="zh-CN" sz="2400" i="1" dirty="0" smtClean="0">
                        <a:solidFill>
                          <a:srgbClr val="C00000"/>
                        </a:solidFill>
                        <a:latin typeface="Cambria Math" panose="02040503050406030204" pitchFamily="18" charset="0"/>
                      </a:rPr>
                      <m:t>𝑟</m:t>
                    </m:r>
                  </m:oMath>
                </a14:m>
                <a:r>
                  <a:rPr lang="en-US" altLang="zh-CN" sz="2400" dirty="0">
                    <a:solidFill>
                      <a:srgbClr val="C00000"/>
                    </a:solidFill>
                  </a:rPr>
                  <a:t> will increase if </a:t>
                </a:r>
                <a14:m>
                  <m:oMath xmlns:m="http://schemas.openxmlformats.org/officeDocument/2006/math">
                    <m:r>
                      <a:rPr lang="en-US" altLang="zh-CN" sz="2400" i="1" dirty="0" smtClean="0">
                        <a:solidFill>
                          <a:srgbClr val="C00000"/>
                        </a:solidFill>
                        <a:latin typeface="Cambria Math" panose="02040503050406030204" pitchFamily="18" charset="0"/>
                      </a:rPr>
                      <m:t>𝑧</m:t>
                    </m:r>
                  </m:oMath>
                </a14:m>
                <a:r>
                  <a:rPr lang="en-US" altLang="zh-CN" sz="2400" dirty="0">
                    <a:solidFill>
                      <a:srgbClr val="C00000"/>
                    </a:solidFill>
                  </a:rPr>
                  <a:t> is good given </a:t>
                </a:r>
                <a14:m>
                  <m:oMath xmlns:m="http://schemas.openxmlformats.org/officeDocument/2006/math">
                    <m:r>
                      <a:rPr lang="en-US" altLang="zh-CN" sz="2400" i="1" dirty="0" smtClean="0">
                        <a:solidFill>
                          <a:srgbClr val="C00000"/>
                        </a:solidFill>
                        <a:latin typeface="Cambria Math" panose="02040503050406030204" pitchFamily="18" charset="0"/>
                      </a:rPr>
                      <m:t>𝐾</m:t>
                    </m:r>
                  </m:oMath>
                </a14:m>
                <a:endParaRPr lang="en-US" sz="2400" dirty="0">
                  <a:solidFill>
                    <a:srgbClr val="C00000"/>
                  </a:solidFill>
                </a:endParaRPr>
              </a:p>
            </p:txBody>
          </p:sp>
        </mc:Choice>
        <mc:Fallback xmlns="">
          <p:sp>
            <p:nvSpPr>
              <p:cNvPr id="15" name="Rectangle 14">
                <a:extLst>
                  <a:ext uri="{FF2B5EF4-FFF2-40B4-BE49-F238E27FC236}">
                    <a16:creationId xmlns:a16="http://schemas.microsoft.com/office/drawing/2014/main" id="{D6ACCBDB-294A-4146-98A7-C23DABF0F0C6}"/>
                  </a:ext>
                </a:extLst>
              </p:cNvPr>
              <p:cNvSpPr>
                <a:spLocks noRot="1" noChangeAspect="1" noMove="1" noResize="1" noEditPoints="1" noAdjustHandles="1" noChangeArrowheads="1" noChangeShapeType="1" noTextEdit="1"/>
              </p:cNvSpPr>
              <p:nvPr/>
            </p:nvSpPr>
            <p:spPr>
              <a:xfrm>
                <a:off x="4699125" y="6048374"/>
                <a:ext cx="4390241" cy="461665"/>
              </a:xfrm>
              <a:prstGeom prst="rect">
                <a:avLst/>
              </a:prstGeom>
              <a:blipFill>
                <a:blip r:embed="rId3"/>
                <a:stretch>
                  <a:fillRect t="-10526" b="-2894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AC3BF09-2188-411B-A7FB-34A0B6BDB953}"/>
              </a:ext>
            </a:extLst>
          </p:cNvPr>
          <p:cNvSpPr>
            <a:spLocks noGrp="1"/>
          </p:cNvSpPr>
          <p:nvPr>
            <p:ph idx="1"/>
          </p:nvPr>
        </p:nvSpPr>
        <p:spPr>
          <a:xfrm>
            <a:off x="838199" y="1825625"/>
            <a:ext cx="10862187" cy="4351338"/>
          </a:xfrm>
        </p:spPr>
        <p:txBody>
          <a:bodyPr/>
          <a:lstStyle/>
          <a:p>
            <a:r>
              <a:rPr lang="en-US" dirty="0"/>
              <a:t>Advantages: model-agnostic,</a:t>
            </a:r>
            <a:r>
              <a:rPr lang="zh-CN" altLang="en-US" dirty="0"/>
              <a:t> </a:t>
            </a:r>
            <a:r>
              <a:rPr lang="en-US" dirty="0"/>
              <a:t>model-explainability, </a:t>
            </a:r>
            <a:r>
              <a:rPr lang="en-US" b="1" u="sng" dirty="0">
                <a:solidFill>
                  <a:srgbClr val="C00000"/>
                </a:solidFill>
              </a:rPr>
              <a:t>p</a:t>
            </a:r>
            <a:r>
              <a:rPr lang="en-US" altLang="zh-CN" b="1" u="sng" dirty="0">
                <a:solidFill>
                  <a:srgbClr val="C00000"/>
                </a:solidFill>
              </a:rPr>
              <a:t>resentation</a:t>
            </a:r>
            <a:r>
              <a:rPr lang="en-US" b="1" u="sng" dirty="0">
                <a:solidFill>
                  <a:srgbClr val="C00000"/>
                </a:solidFill>
              </a:rPr>
              <a:t> quality</a:t>
            </a:r>
          </a:p>
          <a:p>
            <a:pPr lvl="1"/>
            <a:endParaRPr lang="en-US" dirty="0"/>
          </a:p>
        </p:txBody>
      </p:sp>
      <p:sp>
        <p:nvSpPr>
          <p:cNvPr id="9" name="Slide Number Placeholder 8">
            <a:extLst>
              <a:ext uri="{FF2B5EF4-FFF2-40B4-BE49-F238E27FC236}">
                <a16:creationId xmlns:a16="http://schemas.microsoft.com/office/drawing/2014/main" id="{66CC4DD2-648B-4A2C-AAA4-D56E38EEBE60}"/>
              </a:ext>
            </a:extLst>
          </p:cNvPr>
          <p:cNvSpPr>
            <a:spLocks noGrp="1"/>
          </p:cNvSpPr>
          <p:nvPr>
            <p:ph type="sldNum" sz="quarter" idx="12"/>
          </p:nvPr>
        </p:nvSpPr>
        <p:spPr/>
        <p:txBody>
          <a:bodyPr/>
          <a:lstStyle/>
          <a:p>
            <a:fld id="{625B0FAB-BDC5-414F-821A-B92041FC2E60}" type="slidenum">
              <a:rPr lang="en-US" smtClean="0"/>
              <a:t>14</a:t>
            </a:fld>
            <a:endParaRPr lang="en-US"/>
          </a:p>
        </p:txBody>
      </p:sp>
      <p:sp>
        <p:nvSpPr>
          <p:cNvPr id="2" name="Title 1">
            <a:extLst>
              <a:ext uri="{FF2B5EF4-FFF2-40B4-BE49-F238E27FC236}">
                <a16:creationId xmlns:a16="http://schemas.microsoft.com/office/drawing/2014/main" id="{D8417FF6-CFFD-4807-AA0B-05721AC023F6}"/>
              </a:ext>
            </a:extLst>
          </p:cNvPr>
          <p:cNvSpPr>
            <a:spLocks noGrp="1"/>
          </p:cNvSpPr>
          <p:nvPr>
            <p:ph type="title"/>
          </p:nvPr>
        </p:nvSpPr>
        <p:spPr/>
        <p:txBody>
          <a:bodyPr/>
          <a:lstStyle/>
          <a:p>
            <a:r>
              <a:rPr lang="en-US" dirty="0"/>
              <a:t>Reinforcement Learning Framework</a:t>
            </a:r>
          </a:p>
        </p:txBody>
      </p:sp>
      <p:pic>
        <p:nvPicPr>
          <p:cNvPr id="5" name="Picture 4">
            <a:extLst>
              <a:ext uri="{FF2B5EF4-FFF2-40B4-BE49-F238E27FC236}">
                <a16:creationId xmlns:a16="http://schemas.microsoft.com/office/drawing/2014/main" id="{55F4345B-5964-43D2-8691-14B764CD9995}"/>
              </a:ext>
            </a:extLst>
          </p:cNvPr>
          <p:cNvPicPr>
            <a:picLocks noChangeAspect="1"/>
          </p:cNvPicPr>
          <p:nvPr/>
        </p:nvPicPr>
        <p:blipFill>
          <a:blip r:embed="rId4"/>
          <a:stretch>
            <a:fillRect/>
          </a:stretch>
        </p:blipFill>
        <p:spPr>
          <a:xfrm>
            <a:off x="1720841" y="2614123"/>
            <a:ext cx="8750317" cy="3217695"/>
          </a:xfrm>
          <a:prstGeom prst="rect">
            <a:avLst/>
          </a:prstGeom>
        </p:spPr>
      </p:pic>
      <p:sp>
        <p:nvSpPr>
          <p:cNvPr id="10" name="Rectangle: Rounded Corners 9">
            <a:extLst>
              <a:ext uri="{FF2B5EF4-FFF2-40B4-BE49-F238E27FC236}">
                <a16:creationId xmlns:a16="http://schemas.microsoft.com/office/drawing/2014/main" id="{C340433C-C6A1-4B1A-8096-B951249FAB70}"/>
              </a:ext>
            </a:extLst>
          </p:cNvPr>
          <p:cNvSpPr/>
          <p:nvPr/>
        </p:nvSpPr>
        <p:spPr>
          <a:xfrm>
            <a:off x="8868697" y="3061512"/>
            <a:ext cx="1420007" cy="13358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90148E6-1CE9-460D-89EA-1BFEC732AE63}"/>
              </a:ext>
            </a:extLst>
          </p:cNvPr>
          <p:cNvSpPr/>
          <p:nvPr/>
        </p:nvSpPr>
        <p:spPr>
          <a:xfrm>
            <a:off x="1936955" y="2965570"/>
            <a:ext cx="2290916" cy="13358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c 12">
            <a:extLst>
              <a:ext uri="{FF2B5EF4-FFF2-40B4-BE49-F238E27FC236}">
                <a16:creationId xmlns:a16="http://schemas.microsoft.com/office/drawing/2014/main" id="{EBE20C73-76E0-463F-BF70-D4C951D14232}"/>
              </a:ext>
            </a:extLst>
          </p:cNvPr>
          <p:cNvSpPr/>
          <p:nvPr/>
        </p:nvSpPr>
        <p:spPr>
          <a:xfrm rot="10800000">
            <a:off x="4128343" y="1907243"/>
            <a:ext cx="4375642" cy="4191689"/>
          </a:xfrm>
          <a:prstGeom prst="arc">
            <a:avLst>
              <a:gd name="adj1" fmla="val 17085538"/>
              <a:gd name="adj2" fmla="val 21202486"/>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2E62F91-71EF-47A1-A1DA-A5ABE92D9870}"/>
              </a:ext>
            </a:extLst>
          </p:cNvPr>
          <p:cNvSpPr/>
          <p:nvPr/>
        </p:nvSpPr>
        <p:spPr>
          <a:xfrm rot="10800000">
            <a:off x="4987230" y="2051359"/>
            <a:ext cx="4072593" cy="4021447"/>
          </a:xfrm>
          <a:prstGeom prst="arc">
            <a:avLst>
              <a:gd name="adj1" fmla="val 11389417"/>
              <a:gd name="adj2" fmla="val 15591989"/>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2FCD551-88D1-470A-98E2-E1A367198A80}"/>
              </a:ext>
            </a:extLst>
          </p:cNvPr>
          <p:cNvSpPr/>
          <p:nvPr/>
        </p:nvSpPr>
        <p:spPr>
          <a:xfrm>
            <a:off x="4866967" y="3329198"/>
            <a:ext cx="1081550" cy="31857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95402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7FF6-CFFD-4807-AA0B-05721AC023F6}"/>
              </a:ext>
            </a:extLst>
          </p:cNvPr>
          <p:cNvSpPr>
            <a:spLocks noGrp="1"/>
          </p:cNvSpPr>
          <p:nvPr>
            <p:ph type="title"/>
          </p:nvPr>
        </p:nvSpPr>
        <p:spPr/>
        <p:txBody>
          <a:bodyPr/>
          <a:lstStyle/>
          <a:p>
            <a:r>
              <a:rPr lang="en-US" dirty="0"/>
              <a:t>Couple Agents</a:t>
            </a:r>
          </a:p>
        </p:txBody>
      </p:sp>
      <p:pic>
        <p:nvPicPr>
          <p:cNvPr id="4" name="Picture 3">
            <a:extLst>
              <a:ext uri="{FF2B5EF4-FFF2-40B4-BE49-F238E27FC236}">
                <a16:creationId xmlns:a16="http://schemas.microsoft.com/office/drawing/2014/main" id="{B64B04A3-A2B8-43AF-9486-0FEB44C23A4E}"/>
              </a:ext>
            </a:extLst>
          </p:cNvPr>
          <p:cNvPicPr>
            <a:picLocks noChangeAspect="1"/>
          </p:cNvPicPr>
          <p:nvPr/>
        </p:nvPicPr>
        <p:blipFill>
          <a:blip r:embed="rId3"/>
          <a:stretch>
            <a:fillRect/>
          </a:stretch>
        </p:blipFill>
        <p:spPr>
          <a:xfrm>
            <a:off x="4346506" y="365125"/>
            <a:ext cx="4089591" cy="1514475"/>
          </a:xfrm>
          <a:prstGeom prst="rect">
            <a:avLst/>
          </a:prstGeom>
        </p:spPr>
      </p:pic>
      <p:pic>
        <p:nvPicPr>
          <p:cNvPr id="5" name="Picture 4">
            <a:extLst>
              <a:ext uri="{FF2B5EF4-FFF2-40B4-BE49-F238E27FC236}">
                <a16:creationId xmlns:a16="http://schemas.microsoft.com/office/drawing/2014/main" id="{DE7ACF84-39FB-46F8-951F-F998A3119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70" y="2175669"/>
            <a:ext cx="9754793" cy="3949951"/>
          </a:xfrm>
          <a:prstGeom prst="rect">
            <a:avLst/>
          </a:prstGeom>
        </p:spPr>
      </p:pic>
      <p:sp>
        <p:nvSpPr>
          <p:cNvPr id="9" name="Slide Number Placeholder 8">
            <a:extLst>
              <a:ext uri="{FF2B5EF4-FFF2-40B4-BE49-F238E27FC236}">
                <a16:creationId xmlns:a16="http://schemas.microsoft.com/office/drawing/2014/main" id="{66CC4DD2-648B-4A2C-AAA4-D56E38EEBE60}"/>
              </a:ext>
            </a:extLst>
          </p:cNvPr>
          <p:cNvSpPr>
            <a:spLocks noGrp="1"/>
          </p:cNvSpPr>
          <p:nvPr>
            <p:ph type="sldNum" sz="quarter" idx="12"/>
          </p:nvPr>
        </p:nvSpPr>
        <p:spPr/>
        <p:txBody>
          <a:bodyPr/>
          <a:lstStyle/>
          <a:p>
            <a:fld id="{625B0FAB-BDC5-414F-821A-B92041FC2E60}" type="slidenum">
              <a:rPr lang="en-US" smtClean="0"/>
              <a:t>15</a:t>
            </a:fld>
            <a:endParaRPr lang="en-US"/>
          </a:p>
        </p:txBody>
      </p:sp>
      <p:sp>
        <p:nvSpPr>
          <p:cNvPr id="10" name="圆角矩形 7">
            <a:extLst>
              <a:ext uri="{FF2B5EF4-FFF2-40B4-BE49-F238E27FC236}">
                <a16:creationId xmlns:a16="http://schemas.microsoft.com/office/drawing/2014/main" id="{84A1371E-0D8A-4F38-828B-BB57D1A4AE14}"/>
              </a:ext>
            </a:extLst>
          </p:cNvPr>
          <p:cNvSpPr/>
          <p:nvPr/>
        </p:nvSpPr>
        <p:spPr>
          <a:xfrm>
            <a:off x="4345069" y="334337"/>
            <a:ext cx="1279554" cy="1514474"/>
          </a:xfrm>
          <a:prstGeom prst="roundRect">
            <a:avLst/>
          </a:prstGeom>
          <a:solidFill>
            <a:srgbClr val="FF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object 7">
            <a:extLst>
              <a:ext uri="{FF2B5EF4-FFF2-40B4-BE49-F238E27FC236}">
                <a16:creationId xmlns:a16="http://schemas.microsoft.com/office/drawing/2014/main" id="{A3D0CD52-659D-4C00-8E33-A5ACDA9BE9E0}"/>
              </a:ext>
            </a:extLst>
          </p:cNvPr>
          <p:cNvSpPr/>
          <p:nvPr/>
        </p:nvSpPr>
        <p:spPr>
          <a:xfrm rot="5400000">
            <a:off x="4829632" y="1940604"/>
            <a:ext cx="336835" cy="235411"/>
          </a:xfrm>
          <a:custGeom>
            <a:avLst/>
            <a:gdLst/>
            <a:ahLst/>
            <a:cxnLst/>
            <a:rect l="l" t="t" r="r" b="b"/>
            <a:pathLst>
              <a:path w="495300" h="228600">
                <a:moveTo>
                  <a:pt x="381000" y="0"/>
                </a:moveTo>
                <a:lnTo>
                  <a:pt x="381000" y="57150"/>
                </a:lnTo>
                <a:lnTo>
                  <a:pt x="0" y="57150"/>
                </a:lnTo>
                <a:lnTo>
                  <a:pt x="0" y="171450"/>
                </a:lnTo>
                <a:lnTo>
                  <a:pt x="381000" y="171450"/>
                </a:lnTo>
                <a:lnTo>
                  <a:pt x="381000" y="228600"/>
                </a:lnTo>
                <a:lnTo>
                  <a:pt x="495300" y="114300"/>
                </a:lnTo>
                <a:lnTo>
                  <a:pt x="381000" y="0"/>
                </a:lnTo>
                <a:close/>
              </a:path>
            </a:pathLst>
          </a:custGeom>
          <a:solidFill>
            <a:srgbClr val="FF0000">
              <a:alpha val="70199"/>
            </a:srgbClr>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0CBBD69D-96AB-4F75-B83A-EA9B9917E766}"/>
              </a:ext>
            </a:extLst>
          </p:cNvPr>
          <p:cNvSpPr>
            <a:spLocks noGrp="1"/>
          </p:cNvSpPr>
          <p:nvPr>
            <p:ph idx="1"/>
          </p:nvPr>
        </p:nvSpPr>
        <p:spPr>
          <a:xfrm>
            <a:off x="4052180" y="6241698"/>
            <a:ext cx="4087640" cy="502353"/>
          </a:xfrm>
        </p:spPr>
        <p:txBody>
          <a:bodyPr/>
          <a:lstStyle/>
          <a:p>
            <a:pPr marL="0" indent="0">
              <a:buNone/>
            </a:pPr>
            <a:r>
              <a:rPr lang="en-US" dirty="0"/>
              <a:t>Sentence-level Explanation</a:t>
            </a:r>
            <a:endParaRPr lang="en-US" b="1" u="sng" dirty="0">
              <a:solidFill>
                <a:srgbClr val="C00000"/>
              </a:solidFill>
            </a:endParaRPr>
          </a:p>
          <a:p>
            <a:pPr lvl="1"/>
            <a:endParaRPr lang="en-US" dirty="0"/>
          </a:p>
        </p:txBody>
      </p:sp>
    </p:spTree>
    <p:extLst>
      <p:ext uri="{BB962C8B-B14F-4D97-AF65-F5344CB8AC3E}">
        <p14:creationId xmlns:p14="http://schemas.microsoft.com/office/powerpoint/2010/main" val="3848915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1A5E-4F6D-4E71-B014-B05E8F46E211}"/>
              </a:ext>
            </a:extLst>
          </p:cNvPr>
          <p:cNvSpPr>
            <a:spLocks noGrp="1"/>
          </p:cNvSpPr>
          <p:nvPr>
            <p:ph type="title"/>
          </p:nvPr>
        </p:nvSpPr>
        <p:spPr/>
        <p:txBody>
          <a:bodyPr/>
          <a:lstStyle/>
          <a:p>
            <a:r>
              <a:rPr lang="en-US" dirty="0"/>
              <a:t>Optimization Goal</a:t>
            </a:r>
          </a:p>
        </p:txBody>
      </p:sp>
      <p:sp>
        <p:nvSpPr>
          <p:cNvPr id="3" name="Content Placeholder 2">
            <a:extLst>
              <a:ext uri="{FF2B5EF4-FFF2-40B4-BE49-F238E27FC236}">
                <a16:creationId xmlns:a16="http://schemas.microsoft.com/office/drawing/2014/main" id="{BD743752-A998-44E2-B2E8-929E24BFC331}"/>
              </a:ext>
            </a:extLst>
          </p:cNvPr>
          <p:cNvSpPr>
            <a:spLocks noGrp="1"/>
          </p:cNvSpPr>
          <p:nvPr>
            <p:ph idx="1"/>
          </p:nvPr>
        </p:nvSpPr>
        <p:spPr/>
        <p:txBody>
          <a:bodyPr/>
          <a:lstStyle/>
          <a:p>
            <a:r>
              <a:rPr lang="en-US" dirty="0"/>
              <a:t>Maximizing expected reward</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81FCF8F-79CB-4438-BFAE-3D9C54CE77DA}"/>
              </a:ext>
            </a:extLst>
          </p:cNvPr>
          <p:cNvSpPr>
            <a:spLocks noGrp="1"/>
          </p:cNvSpPr>
          <p:nvPr>
            <p:ph type="sldNum" sz="quarter" idx="12"/>
          </p:nvPr>
        </p:nvSpPr>
        <p:spPr/>
        <p:txBody>
          <a:bodyPr/>
          <a:lstStyle/>
          <a:p>
            <a:fld id="{94F56967-2A3D-42D5-86F2-E204A21AA924}" type="slidenum">
              <a:rPr lang="en-US" smtClean="0"/>
              <a:t>16</a:t>
            </a:fld>
            <a:endParaRPr lang="en-US" dirty="0"/>
          </a:p>
        </p:txBody>
      </p:sp>
      <p:pic>
        <p:nvPicPr>
          <p:cNvPr id="5" name="Picture 4">
            <a:extLst>
              <a:ext uri="{FF2B5EF4-FFF2-40B4-BE49-F238E27FC236}">
                <a16:creationId xmlns:a16="http://schemas.microsoft.com/office/drawing/2014/main" id="{FB7E8C83-FDC9-4F43-B8ED-D976ED4CEB03}"/>
              </a:ext>
            </a:extLst>
          </p:cNvPr>
          <p:cNvPicPr>
            <a:picLocks noChangeAspect="1"/>
          </p:cNvPicPr>
          <p:nvPr/>
        </p:nvPicPr>
        <p:blipFill>
          <a:blip r:embed="rId3"/>
          <a:stretch>
            <a:fillRect/>
          </a:stretch>
        </p:blipFill>
        <p:spPr>
          <a:xfrm>
            <a:off x="2185138" y="2461352"/>
            <a:ext cx="7821723" cy="863813"/>
          </a:xfrm>
          <a:prstGeom prst="rect">
            <a:avLst/>
          </a:prstGeom>
        </p:spPr>
      </p:pic>
      <p:sp>
        <p:nvSpPr>
          <p:cNvPr id="10" name="Rectangle 9">
            <a:extLst>
              <a:ext uri="{FF2B5EF4-FFF2-40B4-BE49-F238E27FC236}">
                <a16:creationId xmlns:a16="http://schemas.microsoft.com/office/drawing/2014/main" id="{B2555A55-7D03-4C79-88E2-8F0E3849B99A}"/>
              </a:ext>
            </a:extLst>
          </p:cNvPr>
          <p:cNvSpPr/>
          <p:nvPr/>
        </p:nvSpPr>
        <p:spPr>
          <a:xfrm>
            <a:off x="5841308" y="3078248"/>
            <a:ext cx="2747996" cy="461665"/>
          </a:xfrm>
          <a:prstGeom prst="rect">
            <a:avLst/>
          </a:prstGeom>
        </p:spPr>
        <p:txBody>
          <a:bodyPr wrap="none">
            <a:spAutoFit/>
          </a:bodyPr>
          <a:lstStyle/>
          <a:p>
            <a:r>
              <a:rPr lang="en-US" sz="2400" dirty="0">
                <a:solidFill>
                  <a:srgbClr val="C00000"/>
                </a:solidFill>
              </a:rPr>
              <a:t>Model-explainability</a:t>
            </a:r>
          </a:p>
        </p:txBody>
      </p:sp>
      <p:sp>
        <p:nvSpPr>
          <p:cNvPr id="11" name="Rectangle 10">
            <a:extLst>
              <a:ext uri="{FF2B5EF4-FFF2-40B4-BE49-F238E27FC236}">
                <a16:creationId xmlns:a16="http://schemas.microsoft.com/office/drawing/2014/main" id="{6A62AA9E-3F33-4AB4-AAE0-EB708B8D0C6F}"/>
              </a:ext>
            </a:extLst>
          </p:cNvPr>
          <p:cNvSpPr/>
          <p:nvPr/>
        </p:nvSpPr>
        <p:spPr>
          <a:xfrm>
            <a:off x="8904454" y="3098371"/>
            <a:ext cx="2697405" cy="461665"/>
          </a:xfrm>
          <a:prstGeom prst="rect">
            <a:avLst/>
          </a:prstGeom>
        </p:spPr>
        <p:txBody>
          <a:bodyPr wrap="none">
            <a:spAutoFit/>
          </a:bodyPr>
          <a:lstStyle/>
          <a:p>
            <a:r>
              <a:rPr lang="en-US" sz="2400" dirty="0">
                <a:solidFill>
                  <a:srgbClr val="C00000"/>
                </a:solidFill>
              </a:rPr>
              <a:t>Presentation quality</a:t>
            </a:r>
          </a:p>
        </p:txBody>
      </p:sp>
      <p:sp>
        <p:nvSpPr>
          <p:cNvPr id="12" name="Right Brace 11">
            <a:extLst>
              <a:ext uri="{FF2B5EF4-FFF2-40B4-BE49-F238E27FC236}">
                <a16:creationId xmlns:a16="http://schemas.microsoft.com/office/drawing/2014/main" id="{1461417E-F204-41FA-B740-AE4894085563}"/>
              </a:ext>
            </a:extLst>
          </p:cNvPr>
          <p:cNvSpPr/>
          <p:nvPr/>
        </p:nvSpPr>
        <p:spPr>
          <a:xfrm rot="16200000">
            <a:off x="7626711" y="403318"/>
            <a:ext cx="291379" cy="4104169"/>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E1ACC05-21DB-4590-9653-E12592759F19}"/>
                  </a:ext>
                </a:extLst>
              </p:cNvPr>
              <p:cNvSpPr/>
              <p:nvPr/>
            </p:nvSpPr>
            <p:spPr>
              <a:xfrm>
                <a:off x="7208848" y="1808303"/>
                <a:ext cx="1348639" cy="461665"/>
              </a:xfrm>
              <a:prstGeom prst="rect">
                <a:avLst/>
              </a:prstGeom>
            </p:spPr>
            <p:txBody>
              <a:bodyPr wrap="none">
                <a:spAutoFit/>
              </a:bodyPr>
              <a:lstStyle/>
              <a:p>
                <a:r>
                  <a:rPr lang="en-US" sz="2400" dirty="0">
                    <a:solidFill>
                      <a:srgbClr val="C00000"/>
                    </a:solidFill>
                  </a:rPr>
                  <a:t>Reward </a:t>
                </a:r>
                <a14:m>
                  <m:oMath xmlns:m="http://schemas.openxmlformats.org/officeDocument/2006/math">
                    <m:r>
                      <a:rPr lang="en-US" sz="2400" b="0" i="1" smtClean="0">
                        <a:solidFill>
                          <a:srgbClr val="C00000"/>
                        </a:solidFill>
                        <a:latin typeface="Cambria Math" panose="02040503050406030204" pitchFamily="18" charset="0"/>
                      </a:rPr>
                      <m:t>𝑟</m:t>
                    </m:r>
                  </m:oMath>
                </a14:m>
                <a:endParaRPr lang="en-US" sz="2400" dirty="0">
                  <a:solidFill>
                    <a:srgbClr val="C00000"/>
                  </a:solidFill>
                </a:endParaRPr>
              </a:p>
            </p:txBody>
          </p:sp>
        </mc:Choice>
        <mc:Fallback xmlns="">
          <p:sp>
            <p:nvSpPr>
              <p:cNvPr id="13" name="Rectangle 12">
                <a:extLst>
                  <a:ext uri="{FF2B5EF4-FFF2-40B4-BE49-F238E27FC236}">
                    <a16:creationId xmlns:a16="http://schemas.microsoft.com/office/drawing/2014/main" id="{4E1ACC05-21DB-4590-9653-E12592759F19}"/>
                  </a:ext>
                </a:extLst>
              </p:cNvPr>
              <p:cNvSpPr>
                <a:spLocks noRot="1" noChangeAspect="1" noMove="1" noResize="1" noEditPoints="1" noAdjustHandles="1" noChangeArrowheads="1" noChangeShapeType="1" noTextEdit="1"/>
              </p:cNvSpPr>
              <p:nvPr/>
            </p:nvSpPr>
            <p:spPr>
              <a:xfrm>
                <a:off x="7208848" y="1808303"/>
                <a:ext cx="1348639" cy="461665"/>
              </a:xfrm>
              <a:prstGeom prst="rect">
                <a:avLst/>
              </a:prstGeom>
              <a:blipFill>
                <a:blip r:embed="rId4"/>
                <a:stretch>
                  <a:fillRect l="-7240" t="-10667" b="-30667"/>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8516AC4D-C389-44B1-BA1B-10EF93B09F95}"/>
              </a:ext>
            </a:extLst>
          </p:cNvPr>
          <p:cNvCxnSpPr>
            <a:cxnSpLocks/>
          </p:cNvCxnSpPr>
          <p:nvPr/>
        </p:nvCxnSpPr>
        <p:spPr>
          <a:xfrm>
            <a:off x="5720316" y="3056495"/>
            <a:ext cx="3043109"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FC2F21D-399C-420D-9B7F-AF5929A285F7}"/>
              </a:ext>
            </a:extLst>
          </p:cNvPr>
          <p:cNvPicPr>
            <a:picLocks noChangeAspect="1"/>
          </p:cNvPicPr>
          <p:nvPr/>
        </p:nvPicPr>
        <p:blipFill>
          <a:blip r:embed="rId5"/>
          <a:stretch>
            <a:fillRect/>
          </a:stretch>
        </p:blipFill>
        <p:spPr>
          <a:xfrm>
            <a:off x="802495" y="4712763"/>
            <a:ext cx="5181806" cy="923221"/>
          </a:xfrm>
          <a:prstGeom prst="rect">
            <a:avLst/>
          </a:prstGeom>
        </p:spPr>
      </p:pic>
      <p:pic>
        <p:nvPicPr>
          <p:cNvPr id="18" name="Picture 17">
            <a:extLst>
              <a:ext uri="{FF2B5EF4-FFF2-40B4-BE49-F238E27FC236}">
                <a16:creationId xmlns:a16="http://schemas.microsoft.com/office/drawing/2014/main" id="{FB114DD8-8814-4ED4-95AB-03FAB96AF3BF}"/>
              </a:ext>
            </a:extLst>
          </p:cNvPr>
          <p:cNvPicPr>
            <a:picLocks noChangeAspect="1"/>
          </p:cNvPicPr>
          <p:nvPr/>
        </p:nvPicPr>
        <p:blipFill>
          <a:blip r:embed="rId6"/>
          <a:stretch>
            <a:fillRect/>
          </a:stretch>
        </p:blipFill>
        <p:spPr>
          <a:xfrm>
            <a:off x="7057715" y="4712224"/>
            <a:ext cx="4509695" cy="817757"/>
          </a:xfrm>
          <a:prstGeom prst="rect">
            <a:avLst/>
          </a:prstGeom>
        </p:spPr>
      </p:pic>
      <p:sp>
        <p:nvSpPr>
          <p:cNvPr id="19" name="Rectangle 18">
            <a:extLst>
              <a:ext uri="{FF2B5EF4-FFF2-40B4-BE49-F238E27FC236}">
                <a16:creationId xmlns:a16="http://schemas.microsoft.com/office/drawing/2014/main" id="{BAF81630-45D1-4694-BCDF-9AAB46DD0429}"/>
              </a:ext>
            </a:extLst>
          </p:cNvPr>
          <p:cNvSpPr/>
          <p:nvPr/>
        </p:nvSpPr>
        <p:spPr>
          <a:xfrm>
            <a:off x="2607253" y="4238955"/>
            <a:ext cx="1572290" cy="461665"/>
          </a:xfrm>
          <a:prstGeom prst="rect">
            <a:avLst/>
          </a:prstGeom>
        </p:spPr>
        <p:txBody>
          <a:bodyPr wrap="none">
            <a:spAutoFit/>
          </a:bodyPr>
          <a:lstStyle/>
          <a:p>
            <a:r>
              <a:rPr lang="en-US" sz="2400" dirty="0">
                <a:solidFill>
                  <a:srgbClr val="C00000"/>
                </a:solidFill>
              </a:rPr>
              <a:t>Readability</a:t>
            </a:r>
          </a:p>
        </p:txBody>
      </p:sp>
      <p:sp>
        <p:nvSpPr>
          <p:cNvPr id="20" name="Rectangle 19">
            <a:extLst>
              <a:ext uri="{FF2B5EF4-FFF2-40B4-BE49-F238E27FC236}">
                <a16:creationId xmlns:a16="http://schemas.microsoft.com/office/drawing/2014/main" id="{2CF24D43-3AF7-40F3-AB35-CC4006C8F12F}"/>
              </a:ext>
            </a:extLst>
          </p:cNvPr>
          <p:cNvSpPr/>
          <p:nvPr/>
        </p:nvSpPr>
        <p:spPr>
          <a:xfrm>
            <a:off x="8221193" y="4213303"/>
            <a:ext cx="3206583" cy="461665"/>
          </a:xfrm>
          <a:prstGeom prst="rect">
            <a:avLst/>
          </a:prstGeom>
        </p:spPr>
        <p:txBody>
          <a:bodyPr wrap="none">
            <a:spAutoFit/>
          </a:bodyPr>
          <a:lstStyle/>
          <a:p>
            <a:r>
              <a:rPr lang="en-US" sz="2400" dirty="0">
                <a:solidFill>
                  <a:srgbClr val="C00000"/>
                </a:solidFill>
              </a:rPr>
              <a:t>(Sentiment) Consistency</a:t>
            </a:r>
          </a:p>
        </p:txBody>
      </p:sp>
      <p:cxnSp>
        <p:nvCxnSpPr>
          <p:cNvPr id="21" name="Straight Connector 20">
            <a:extLst>
              <a:ext uri="{FF2B5EF4-FFF2-40B4-BE49-F238E27FC236}">
                <a16:creationId xmlns:a16="http://schemas.microsoft.com/office/drawing/2014/main" id="{5EC8BFD1-3F9F-4064-AAB8-3CB4D6A20CD4}"/>
              </a:ext>
            </a:extLst>
          </p:cNvPr>
          <p:cNvCxnSpPr>
            <a:cxnSpLocks/>
          </p:cNvCxnSpPr>
          <p:nvPr/>
        </p:nvCxnSpPr>
        <p:spPr>
          <a:xfrm>
            <a:off x="9576262" y="3547001"/>
            <a:ext cx="115315" cy="6210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3881AC-E9F4-4EDC-B1AD-8D659A45E5BA}"/>
              </a:ext>
            </a:extLst>
          </p:cNvPr>
          <p:cNvCxnSpPr>
            <a:cxnSpLocks/>
          </p:cNvCxnSpPr>
          <p:nvPr/>
        </p:nvCxnSpPr>
        <p:spPr>
          <a:xfrm flipV="1">
            <a:off x="3858910" y="3575528"/>
            <a:ext cx="5599176" cy="6368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B383F7-5745-4A15-B5D7-997E393B0985}"/>
              </a:ext>
            </a:extLst>
          </p:cNvPr>
          <p:cNvCxnSpPr>
            <a:cxnSpLocks/>
          </p:cNvCxnSpPr>
          <p:nvPr/>
        </p:nvCxnSpPr>
        <p:spPr>
          <a:xfrm>
            <a:off x="9012654" y="3078248"/>
            <a:ext cx="871179"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92F2A4-5297-4DB3-8321-BA6F4922FC8C}"/>
              </a:ext>
            </a:extLst>
          </p:cNvPr>
          <p:cNvCxnSpPr>
            <a:cxnSpLocks/>
          </p:cNvCxnSpPr>
          <p:nvPr/>
        </p:nvCxnSpPr>
        <p:spPr>
          <a:xfrm>
            <a:off x="2057672" y="5616356"/>
            <a:ext cx="1558364"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F6303C7-D252-445B-8556-AD12C2BA4147}"/>
              </a:ext>
            </a:extLst>
          </p:cNvPr>
          <p:cNvSpPr/>
          <p:nvPr/>
        </p:nvSpPr>
        <p:spPr>
          <a:xfrm>
            <a:off x="1913326" y="5682002"/>
            <a:ext cx="1702710" cy="461665"/>
          </a:xfrm>
          <a:prstGeom prst="rect">
            <a:avLst/>
          </a:prstGeom>
        </p:spPr>
        <p:txBody>
          <a:bodyPr wrap="none">
            <a:spAutoFit/>
          </a:bodyPr>
          <a:lstStyle/>
          <a:p>
            <a:r>
              <a:rPr lang="en-US" altLang="zh-CN" sz="2400" dirty="0">
                <a:solidFill>
                  <a:srgbClr val="C00000"/>
                </a:solidFill>
              </a:rPr>
              <a:t>Conciseness</a:t>
            </a:r>
            <a:endParaRPr lang="en-US" sz="2400" dirty="0">
              <a:solidFill>
                <a:srgbClr val="C00000"/>
              </a:solidFill>
            </a:endParaRPr>
          </a:p>
        </p:txBody>
      </p:sp>
      <p:pic>
        <p:nvPicPr>
          <p:cNvPr id="40" name="Picture 39">
            <a:extLst>
              <a:ext uri="{FF2B5EF4-FFF2-40B4-BE49-F238E27FC236}">
                <a16:creationId xmlns:a16="http://schemas.microsoft.com/office/drawing/2014/main" id="{D6945BB6-7D17-4596-9AAE-A5E7039F06FF}"/>
              </a:ext>
            </a:extLst>
          </p:cNvPr>
          <p:cNvPicPr>
            <a:picLocks noChangeAspect="1"/>
          </p:cNvPicPr>
          <p:nvPr/>
        </p:nvPicPr>
        <p:blipFill>
          <a:blip r:embed="rId7"/>
          <a:stretch>
            <a:fillRect/>
          </a:stretch>
        </p:blipFill>
        <p:spPr>
          <a:xfrm>
            <a:off x="802495" y="6075214"/>
            <a:ext cx="381916" cy="475926"/>
          </a:xfrm>
          <a:prstGeom prst="rect">
            <a:avLst/>
          </a:prstGeom>
        </p:spPr>
      </p:pic>
      <p:sp>
        <p:nvSpPr>
          <p:cNvPr id="41" name="Content Placeholder 2">
            <a:extLst>
              <a:ext uri="{FF2B5EF4-FFF2-40B4-BE49-F238E27FC236}">
                <a16:creationId xmlns:a16="http://schemas.microsoft.com/office/drawing/2014/main" id="{7B24DAD4-91BF-4D79-9ED2-F8459065B665}"/>
              </a:ext>
            </a:extLst>
          </p:cNvPr>
          <p:cNvSpPr txBox="1">
            <a:spLocks/>
          </p:cNvSpPr>
          <p:nvPr/>
        </p:nvSpPr>
        <p:spPr>
          <a:xfrm>
            <a:off x="1111138" y="6160397"/>
            <a:ext cx="4087640" cy="502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:desirable sentence length</a:t>
            </a:r>
          </a:p>
        </p:txBody>
      </p:sp>
      <p:cxnSp>
        <p:nvCxnSpPr>
          <p:cNvPr id="44" name="Straight Connector 43">
            <a:extLst>
              <a:ext uri="{FF2B5EF4-FFF2-40B4-BE49-F238E27FC236}">
                <a16:creationId xmlns:a16="http://schemas.microsoft.com/office/drawing/2014/main" id="{84DF1A1D-BD68-4412-8B6C-B338CA646CFA}"/>
              </a:ext>
            </a:extLst>
          </p:cNvPr>
          <p:cNvCxnSpPr>
            <a:cxnSpLocks/>
          </p:cNvCxnSpPr>
          <p:nvPr/>
        </p:nvCxnSpPr>
        <p:spPr>
          <a:xfrm>
            <a:off x="4320540" y="5675641"/>
            <a:ext cx="1558364"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D78ECA65-8F60-4DAC-B72B-EABDB51D7BAA}"/>
              </a:ext>
            </a:extLst>
          </p:cNvPr>
          <p:cNvSpPr/>
          <p:nvPr/>
        </p:nvSpPr>
        <p:spPr>
          <a:xfrm>
            <a:off x="4312556" y="5698732"/>
            <a:ext cx="1528752" cy="461665"/>
          </a:xfrm>
          <a:prstGeom prst="rect">
            <a:avLst/>
          </a:prstGeom>
        </p:spPr>
        <p:txBody>
          <a:bodyPr wrap="none">
            <a:spAutoFit/>
          </a:bodyPr>
          <a:lstStyle/>
          <a:p>
            <a:r>
              <a:rPr lang="en-US" altLang="zh-CN" sz="2400" dirty="0">
                <a:solidFill>
                  <a:srgbClr val="C00000"/>
                </a:solidFill>
              </a:rPr>
              <a:t>Coherence</a:t>
            </a:r>
            <a:endParaRPr lang="en-US" sz="2400" dirty="0">
              <a:solidFill>
                <a:srgbClr val="C00000"/>
              </a:solidFill>
            </a:endParaRPr>
          </a:p>
        </p:txBody>
      </p:sp>
      <p:sp>
        <p:nvSpPr>
          <p:cNvPr id="46" name="Content Placeholder 2">
            <a:extLst>
              <a:ext uri="{FF2B5EF4-FFF2-40B4-BE49-F238E27FC236}">
                <a16:creationId xmlns:a16="http://schemas.microsoft.com/office/drawing/2014/main" id="{87276E3C-37B0-4A50-B7AE-920E2CB4148E}"/>
              </a:ext>
            </a:extLst>
          </p:cNvPr>
          <p:cNvSpPr txBox="1">
            <a:spLocks/>
          </p:cNvSpPr>
          <p:nvPr/>
        </p:nvSpPr>
        <p:spPr>
          <a:xfrm>
            <a:off x="7515787" y="5863327"/>
            <a:ext cx="4087640" cy="502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returns the sentiment score of </a:t>
            </a:r>
          </a:p>
        </p:txBody>
      </p:sp>
      <p:pic>
        <p:nvPicPr>
          <p:cNvPr id="47" name="Picture 46">
            <a:extLst>
              <a:ext uri="{FF2B5EF4-FFF2-40B4-BE49-F238E27FC236}">
                <a16:creationId xmlns:a16="http://schemas.microsoft.com/office/drawing/2014/main" id="{DE3BE861-1945-485E-ABDB-BD1846B99813}"/>
              </a:ext>
            </a:extLst>
          </p:cNvPr>
          <p:cNvPicPr>
            <a:picLocks noChangeAspect="1"/>
          </p:cNvPicPr>
          <p:nvPr/>
        </p:nvPicPr>
        <p:blipFill>
          <a:blip r:embed="rId8"/>
          <a:stretch>
            <a:fillRect/>
          </a:stretch>
        </p:blipFill>
        <p:spPr>
          <a:xfrm>
            <a:off x="6663602" y="5780570"/>
            <a:ext cx="794828" cy="498574"/>
          </a:xfrm>
          <a:prstGeom prst="rect">
            <a:avLst/>
          </a:prstGeom>
        </p:spPr>
      </p:pic>
      <p:pic>
        <p:nvPicPr>
          <p:cNvPr id="48" name="Picture 47">
            <a:extLst>
              <a:ext uri="{FF2B5EF4-FFF2-40B4-BE49-F238E27FC236}">
                <a16:creationId xmlns:a16="http://schemas.microsoft.com/office/drawing/2014/main" id="{6DC55C6F-F2FA-4589-9D95-AF62B4204E7A}"/>
              </a:ext>
            </a:extLst>
          </p:cNvPr>
          <p:cNvPicPr>
            <a:picLocks noChangeAspect="1"/>
          </p:cNvPicPr>
          <p:nvPr/>
        </p:nvPicPr>
        <p:blipFill>
          <a:blip r:embed="rId9"/>
          <a:stretch>
            <a:fillRect/>
          </a:stretch>
        </p:blipFill>
        <p:spPr>
          <a:xfrm>
            <a:off x="11448954" y="5834218"/>
            <a:ext cx="355568" cy="481991"/>
          </a:xfrm>
          <a:prstGeom prst="rect">
            <a:avLst/>
          </a:prstGeom>
        </p:spPr>
      </p:pic>
    </p:spTree>
    <p:extLst>
      <p:ext uri="{BB962C8B-B14F-4D97-AF65-F5344CB8AC3E}">
        <p14:creationId xmlns:p14="http://schemas.microsoft.com/office/powerpoint/2010/main" val="247326169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F928-6252-4F9F-ACC8-D904C0D51141}"/>
              </a:ext>
            </a:extLst>
          </p:cNvPr>
          <p:cNvSpPr>
            <a:spLocks noGrp="1"/>
          </p:cNvSpPr>
          <p:nvPr>
            <p:ph type="title"/>
          </p:nvPr>
        </p:nvSpPr>
        <p:spPr/>
        <p:txBody>
          <a:bodyPr/>
          <a:lstStyle/>
          <a:p>
            <a:r>
              <a:rPr lang="en-US" dirty="0"/>
              <a:t>Optimization Method</a:t>
            </a:r>
          </a:p>
        </p:txBody>
      </p:sp>
      <p:sp>
        <p:nvSpPr>
          <p:cNvPr id="3" name="Content Placeholder 2">
            <a:extLst>
              <a:ext uri="{FF2B5EF4-FFF2-40B4-BE49-F238E27FC236}">
                <a16:creationId xmlns:a16="http://schemas.microsoft.com/office/drawing/2014/main" id="{73DFA8B1-78A6-4477-A427-809457FCF016}"/>
              </a:ext>
            </a:extLst>
          </p:cNvPr>
          <p:cNvSpPr>
            <a:spLocks noGrp="1"/>
          </p:cNvSpPr>
          <p:nvPr>
            <p:ph idx="1"/>
          </p:nvPr>
        </p:nvSpPr>
        <p:spPr/>
        <p:txBody>
          <a:bodyPr/>
          <a:lstStyle/>
          <a:p>
            <a:r>
              <a:rPr lang="en-US" dirty="0"/>
              <a:t>Doubly Stochastic Policy Gradient</a:t>
            </a:r>
          </a:p>
        </p:txBody>
      </p:sp>
      <p:sp>
        <p:nvSpPr>
          <p:cNvPr id="4" name="Slide Number Placeholder 3">
            <a:extLst>
              <a:ext uri="{FF2B5EF4-FFF2-40B4-BE49-F238E27FC236}">
                <a16:creationId xmlns:a16="http://schemas.microsoft.com/office/drawing/2014/main" id="{4D5480B2-0265-4789-819F-546C655C2F7F}"/>
              </a:ext>
            </a:extLst>
          </p:cNvPr>
          <p:cNvSpPr>
            <a:spLocks noGrp="1"/>
          </p:cNvSpPr>
          <p:nvPr>
            <p:ph type="sldNum" sz="quarter" idx="12"/>
          </p:nvPr>
        </p:nvSpPr>
        <p:spPr/>
        <p:txBody>
          <a:bodyPr/>
          <a:lstStyle/>
          <a:p>
            <a:fld id="{94F56967-2A3D-42D5-86F2-E204A21AA924}" type="slidenum">
              <a:rPr lang="en-US" smtClean="0"/>
              <a:t>17</a:t>
            </a:fld>
            <a:endParaRPr lang="en-US" dirty="0"/>
          </a:p>
        </p:txBody>
      </p:sp>
      <p:pic>
        <p:nvPicPr>
          <p:cNvPr id="5" name="Picture 4">
            <a:extLst>
              <a:ext uri="{FF2B5EF4-FFF2-40B4-BE49-F238E27FC236}">
                <a16:creationId xmlns:a16="http://schemas.microsoft.com/office/drawing/2014/main" id="{0DC453D8-22E6-487C-B569-0A1D42244592}"/>
              </a:ext>
            </a:extLst>
          </p:cNvPr>
          <p:cNvPicPr>
            <a:picLocks noChangeAspect="1"/>
          </p:cNvPicPr>
          <p:nvPr/>
        </p:nvPicPr>
        <p:blipFill>
          <a:blip r:embed="rId3"/>
          <a:stretch>
            <a:fillRect/>
          </a:stretch>
        </p:blipFill>
        <p:spPr>
          <a:xfrm>
            <a:off x="4135660" y="2572701"/>
            <a:ext cx="6288728" cy="2174262"/>
          </a:xfrm>
          <a:prstGeom prst="rect">
            <a:avLst/>
          </a:prstGeom>
        </p:spPr>
      </p:pic>
      <p:sp>
        <p:nvSpPr>
          <p:cNvPr id="6" name="Rectangle 5">
            <a:extLst>
              <a:ext uri="{FF2B5EF4-FFF2-40B4-BE49-F238E27FC236}">
                <a16:creationId xmlns:a16="http://schemas.microsoft.com/office/drawing/2014/main" id="{4629B041-08F1-4F73-856A-23FB77068A9B}"/>
              </a:ext>
            </a:extLst>
          </p:cNvPr>
          <p:cNvSpPr/>
          <p:nvPr/>
        </p:nvSpPr>
        <p:spPr>
          <a:xfrm>
            <a:off x="2443024" y="3428999"/>
            <a:ext cx="1144224" cy="461665"/>
          </a:xfrm>
          <a:prstGeom prst="rect">
            <a:avLst/>
          </a:prstGeom>
        </p:spPr>
        <p:txBody>
          <a:bodyPr wrap="none">
            <a:spAutoFit/>
          </a:bodyPr>
          <a:lstStyle/>
          <a:p>
            <a:r>
              <a:rPr lang="en-US" sz="2400" dirty="0"/>
              <a:t>Agent 1</a:t>
            </a:r>
          </a:p>
        </p:txBody>
      </p:sp>
      <p:sp>
        <p:nvSpPr>
          <p:cNvPr id="7" name="Rectangle 6">
            <a:extLst>
              <a:ext uri="{FF2B5EF4-FFF2-40B4-BE49-F238E27FC236}">
                <a16:creationId xmlns:a16="http://schemas.microsoft.com/office/drawing/2014/main" id="{53C82C76-99B6-4867-B432-7146ADAFFABA}"/>
              </a:ext>
            </a:extLst>
          </p:cNvPr>
          <p:cNvSpPr/>
          <p:nvPr/>
        </p:nvSpPr>
        <p:spPr>
          <a:xfrm>
            <a:off x="2443024" y="5372098"/>
            <a:ext cx="1144224" cy="461665"/>
          </a:xfrm>
          <a:prstGeom prst="rect">
            <a:avLst/>
          </a:prstGeom>
        </p:spPr>
        <p:txBody>
          <a:bodyPr wrap="none">
            <a:spAutoFit/>
          </a:bodyPr>
          <a:lstStyle/>
          <a:p>
            <a:r>
              <a:rPr lang="en-US" sz="2400" dirty="0"/>
              <a:t>Agent 2</a:t>
            </a:r>
          </a:p>
        </p:txBody>
      </p:sp>
      <p:pic>
        <p:nvPicPr>
          <p:cNvPr id="8" name="Picture 7">
            <a:extLst>
              <a:ext uri="{FF2B5EF4-FFF2-40B4-BE49-F238E27FC236}">
                <a16:creationId xmlns:a16="http://schemas.microsoft.com/office/drawing/2014/main" id="{86F26F6D-28CC-4719-AA45-A4259300F512}"/>
              </a:ext>
            </a:extLst>
          </p:cNvPr>
          <p:cNvPicPr>
            <a:picLocks noChangeAspect="1"/>
          </p:cNvPicPr>
          <p:nvPr/>
        </p:nvPicPr>
        <p:blipFill>
          <a:blip r:embed="rId4"/>
          <a:stretch>
            <a:fillRect/>
          </a:stretch>
        </p:blipFill>
        <p:spPr>
          <a:xfrm>
            <a:off x="4846760" y="5169883"/>
            <a:ext cx="4902216" cy="866096"/>
          </a:xfrm>
          <a:prstGeom prst="rect">
            <a:avLst/>
          </a:prstGeom>
        </p:spPr>
      </p:pic>
    </p:spTree>
    <p:extLst>
      <p:ext uri="{BB962C8B-B14F-4D97-AF65-F5344CB8AC3E}">
        <p14:creationId xmlns:p14="http://schemas.microsoft.com/office/powerpoint/2010/main" val="9680458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5796-8859-45C4-B150-8660F618F926}"/>
              </a:ext>
            </a:extLst>
          </p:cNvPr>
          <p:cNvSpPr>
            <a:spLocks noGrp="1"/>
          </p:cNvSpPr>
          <p:nvPr>
            <p:ph type="title"/>
          </p:nvPr>
        </p:nvSpPr>
        <p:spPr/>
        <p:txBody>
          <a:bodyPr/>
          <a:lstStyle/>
          <a:p>
            <a:r>
              <a:rPr lang="en-US" dirty="0"/>
              <a:t>Offline Evaluation</a:t>
            </a:r>
          </a:p>
        </p:txBody>
      </p:sp>
      <p:pic>
        <p:nvPicPr>
          <p:cNvPr id="4" name="Picture 3">
            <a:extLst>
              <a:ext uri="{FF2B5EF4-FFF2-40B4-BE49-F238E27FC236}">
                <a16:creationId xmlns:a16="http://schemas.microsoft.com/office/drawing/2014/main" id="{B30BA32D-A0EB-4A5D-847E-5A4CBFF0C375}"/>
              </a:ext>
            </a:extLst>
          </p:cNvPr>
          <p:cNvPicPr>
            <a:picLocks noChangeAspect="1"/>
          </p:cNvPicPr>
          <p:nvPr/>
        </p:nvPicPr>
        <p:blipFill>
          <a:blip r:embed="rId3"/>
          <a:stretch>
            <a:fillRect/>
          </a:stretch>
        </p:blipFill>
        <p:spPr>
          <a:xfrm>
            <a:off x="2199945" y="1516437"/>
            <a:ext cx="7409811" cy="2124537"/>
          </a:xfrm>
          <a:prstGeom prst="rect">
            <a:avLst/>
          </a:prstGeom>
        </p:spPr>
      </p:pic>
      <p:sp>
        <p:nvSpPr>
          <p:cNvPr id="8" name="Slide Number Placeholder 7">
            <a:extLst>
              <a:ext uri="{FF2B5EF4-FFF2-40B4-BE49-F238E27FC236}">
                <a16:creationId xmlns:a16="http://schemas.microsoft.com/office/drawing/2014/main" id="{96BE930F-E765-408A-8654-5485747B9AA3}"/>
              </a:ext>
            </a:extLst>
          </p:cNvPr>
          <p:cNvSpPr>
            <a:spLocks noGrp="1"/>
          </p:cNvSpPr>
          <p:nvPr>
            <p:ph type="sldNum" sz="quarter" idx="12"/>
          </p:nvPr>
        </p:nvSpPr>
        <p:spPr/>
        <p:txBody>
          <a:bodyPr/>
          <a:lstStyle/>
          <a:p>
            <a:fld id="{625B0FAB-BDC5-414F-821A-B92041FC2E60}" type="slidenum">
              <a:rPr lang="en-US" smtClean="0"/>
              <a:t>18</a:t>
            </a:fld>
            <a:endParaRPr lang="en-US"/>
          </a:p>
        </p:txBody>
      </p:sp>
      <p:pic>
        <p:nvPicPr>
          <p:cNvPr id="9" name="Picture 8">
            <a:extLst>
              <a:ext uri="{FF2B5EF4-FFF2-40B4-BE49-F238E27FC236}">
                <a16:creationId xmlns:a16="http://schemas.microsoft.com/office/drawing/2014/main" id="{14462908-5443-4573-8BED-5A27AEE8420D}"/>
              </a:ext>
            </a:extLst>
          </p:cNvPr>
          <p:cNvPicPr>
            <a:picLocks noChangeAspect="1"/>
          </p:cNvPicPr>
          <p:nvPr/>
        </p:nvPicPr>
        <p:blipFill>
          <a:blip r:embed="rId4"/>
          <a:stretch>
            <a:fillRect/>
          </a:stretch>
        </p:blipFill>
        <p:spPr>
          <a:xfrm>
            <a:off x="1775761" y="4508805"/>
            <a:ext cx="8258176" cy="1665515"/>
          </a:xfrm>
          <a:prstGeom prst="rect">
            <a:avLst/>
          </a:prstGeom>
          <a:ln>
            <a:noFill/>
          </a:ln>
        </p:spPr>
      </p:pic>
      <p:sp>
        <p:nvSpPr>
          <p:cNvPr id="10" name="TextBox 9">
            <a:extLst>
              <a:ext uri="{FF2B5EF4-FFF2-40B4-BE49-F238E27FC236}">
                <a16:creationId xmlns:a16="http://schemas.microsoft.com/office/drawing/2014/main" id="{7844E488-A01E-469E-B076-EBAEB2001B5F}"/>
              </a:ext>
            </a:extLst>
          </p:cNvPr>
          <p:cNvSpPr txBox="1"/>
          <p:nvPr/>
        </p:nvSpPr>
        <p:spPr>
          <a:xfrm>
            <a:off x="2624208" y="3917990"/>
            <a:ext cx="6561283" cy="461665"/>
          </a:xfrm>
          <a:prstGeom prst="rect">
            <a:avLst/>
          </a:prstGeom>
          <a:noFill/>
        </p:spPr>
        <p:txBody>
          <a:bodyPr wrap="none" rtlCol="0">
            <a:spAutoFit/>
          </a:bodyPr>
          <a:lstStyle/>
          <a:p>
            <a:r>
              <a:rPr lang="en-US" sz="2400" dirty="0"/>
              <a:t>Each training sample: user, item, rating, review text</a:t>
            </a:r>
          </a:p>
        </p:txBody>
      </p:sp>
    </p:spTree>
    <p:extLst>
      <p:ext uri="{BB962C8B-B14F-4D97-AF65-F5344CB8AC3E}">
        <p14:creationId xmlns:p14="http://schemas.microsoft.com/office/powerpoint/2010/main" val="84426197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5796-8859-45C4-B150-8660F618F926}"/>
              </a:ext>
            </a:extLst>
          </p:cNvPr>
          <p:cNvSpPr>
            <a:spLocks noGrp="1"/>
          </p:cNvSpPr>
          <p:nvPr>
            <p:ph type="title"/>
          </p:nvPr>
        </p:nvSpPr>
        <p:spPr/>
        <p:txBody>
          <a:bodyPr/>
          <a:lstStyle/>
          <a:p>
            <a:r>
              <a:rPr lang="en-US" dirty="0"/>
              <a:t>Offline Evaluation</a:t>
            </a:r>
          </a:p>
        </p:txBody>
      </p:sp>
      <p:sp>
        <p:nvSpPr>
          <p:cNvPr id="8" name="Slide Number Placeholder 7">
            <a:extLst>
              <a:ext uri="{FF2B5EF4-FFF2-40B4-BE49-F238E27FC236}">
                <a16:creationId xmlns:a16="http://schemas.microsoft.com/office/drawing/2014/main" id="{96BE930F-E765-408A-8654-5485747B9AA3}"/>
              </a:ext>
            </a:extLst>
          </p:cNvPr>
          <p:cNvSpPr>
            <a:spLocks noGrp="1"/>
          </p:cNvSpPr>
          <p:nvPr>
            <p:ph type="sldNum" sz="quarter" idx="12"/>
          </p:nvPr>
        </p:nvSpPr>
        <p:spPr/>
        <p:txBody>
          <a:bodyPr/>
          <a:lstStyle/>
          <a:p>
            <a:fld id="{625B0FAB-BDC5-414F-821A-B92041FC2E60}" type="slidenum">
              <a:rPr lang="en-US" smtClean="0"/>
              <a:t>19</a:t>
            </a:fld>
            <a:endParaRPr lang="en-US"/>
          </a:p>
        </p:txBody>
      </p:sp>
      <p:pic>
        <p:nvPicPr>
          <p:cNvPr id="5" name="Picture 4">
            <a:extLst>
              <a:ext uri="{FF2B5EF4-FFF2-40B4-BE49-F238E27FC236}">
                <a16:creationId xmlns:a16="http://schemas.microsoft.com/office/drawing/2014/main" id="{C9065153-2340-404B-B598-33266D41AC39}"/>
              </a:ext>
            </a:extLst>
          </p:cNvPr>
          <p:cNvPicPr>
            <a:picLocks noChangeAspect="1"/>
          </p:cNvPicPr>
          <p:nvPr/>
        </p:nvPicPr>
        <p:blipFill>
          <a:blip r:embed="rId3"/>
          <a:stretch>
            <a:fillRect/>
          </a:stretch>
        </p:blipFill>
        <p:spPr>
          <a:xfrm>
            <a:off x="264042" y="1798022"/>
            <a:ext cx="11508858" cy="4625747"/>
          </a:xfrm>
          <a:prstGeom prst="rect">
            <a:avLst/>
          </a:prstGeom>
        </p:spPr>
      </p:pic>
      <p:sp>
        <p:nvSpPr>
          <p:cNvPr id="3" name="Rectangle 2">
            <a:extLst>
              <a:ext uri="{FF2B5EF4-FFF2-40B4-BE49-F238E27FC236}">
                <a16:creationId xmlns:a16="http://schemas.microsoft.com/office/drawing/2014/main" id="{ED9FBA28-BF4F-456C-97B1-6A6E9015D673}"/>
              </a:ext>
            </a:extLst>
          </p:cNvPr>
          <p:cNvSpPr/>
          <p:nvPr/>
        </p:nvSpPr>
        <p:spPr>
          <a:xfrm>
            <a:off x="4377277" y="2329935"/>
            <a:ext cx="2700611" cy="461665"/>
          </a:xfrm>
          <a:prstGeom prst="rect">
            <a:avLst/>
          </a:prstGeom>
        </p:spPr>
        <p:txBody>
          <a:bodyPr wrap="none">
            <a:spAutoFit/>
          </a:bodyPr>
          <a:lstStyle/>
          <a:p>
            <a:r>
              <a:rPr lang="en-US" sz="2400" dirty="0">
                <a:solidFill>
                  <a:srgbClr val="C00000"/>
                </a:solidFill>
              </a:rPr>
              <a:t>Presentation quality</a:t>
            </a:r>
          </a:p>
        </p:txBody>
      </p:sp>
      <p:sp>
        <p:nvSpPr>
          <p:cNvPr id="9" name="Rectangle 8">
            <a:extLst>
              <a:ext uri="{FF2B5EF4-FFF2-40B4-BE49-F238E27FC236}">
                <a16:creationId xmlns:a16="http://schemas.microsoft.com/office/drawing/2014/main" id="{53F64A5D-8D4C-4AC6-9287-2B193995B668}"/>
              </a:ext>
            </a:extLst>
          </p:cNvPr>
          <p:cNvSpPr/>
          <p:nvPr/>
        </p:nvSpPr>
        <p:spPr>
          <a:xfrm>
            <a:off x="8868920" y="2332306"/>
            <a:ext cx="2722348" cy="461665"/>
          </a:xfrm>
          <a:prstGeom prst="rect">
            <a:avLst/>
          </a:prstGeom>
        </p:spPr>
        <p:txBody>
          <a:bodyPr wrap="none">
            <a:spAutoFit/>
          </a:bodyPr>
          <a:lstStyle/>
          <a:p>
            <a:r>
              <a:rPr lang="en-US" sz="2400" dirty="0">
                <a:solidFill>
                  <a:srgbClr val="C00000"/>
                </a:solidFill>
              </a:rPr>
              <a:t>Model explainability</a:t>
            </a:r>
          </a:p>
        </p:txBody>
      </p:sp>
      <p:sp>
        <p:nvSpPr>
          <p:cNvPr id="10" name="Rectangle 9">
            <a:extLst>
              <a:ext uri="{FF2B5EF4-FFF2-40B4-BE49-F238E27FC236}">
                <a16:creationId xmlns:a16="http://schemas.microsoft.com/office/drawing/2014/main" id="{E150D673-DECC-4194-8DC1-AC94C04066A0}"/>
              </a:ext>
            </a:extLst>
          </p:cNvPr>
          <p:cNvSpPr/>
          <p:nvPr/>
        </p:nvSpPr>
        <p:spPr>
          <a:xfrm>
            <a:off x="4377277" y="4726772"/>
            <a:ext cx="2700611" cy="461665"/>
          </a:xfrm>
          <a:prstGeom prst="rect">
            <a:avLst/>
          </a:prstGeom>
        </p:spPr>
        <p:txBody>
          <a:bodyPr wrap="none">
            <a:spAutoFit/>
          </a:bodyPr>
          <a:lstStyle/>
          <a:p>
            <a:r>
              <a:rPr lang="en-US" sz="2400" dirty="0">
                <a:solidFill>
                  <a:srgbClr val="C00000"/>
                </a:solidFill>
              </a:rPr>
              <a:t>Presentation quality</a:t>
            </a:r>
          </a:p>
        </p:txBody>
      </p:sp>
      <p:sp>
        <p:nvSpPr>
          <p:cNvPr id="11" name="Rectangle 10">
            <a:extLst>
              <a:ext uri="{FF2B5EF4-FFF2-40B4-BE49-F238E27FC236}">
                <a16:creationId xmlns:a16="http://schemas.microsoft.com/office/drawing/2014/main" id="{B7669D53-7E28-43D7-BCB6-9BA6EBFA3B92}"/>
              </a:ext>
            </a:extLst>
          </p:cNvPr>
          <p:cNvSpPr/>
          <p:nvPr/>
        </p:nvSpPr>
        <p:spPr>
          <a:xfrm>
            <a:off x="8868920" y="4729143"/>
            <a:ext cx="2722348" cy="461665"/>
          </a:xfrm>
          <a:prstGeom prst="rect">
            <a:avLst/>
          </a:prstGeom>
        </p:spPr>
        <p:txBody>
          <a:bodyPr wrap="none">
            <a:spAutoFit/>
          </a:bodyPr>
          <a:lstStyle/>
          <a:p>
            <a:r>
              <a:rPr lang="en-US" sz="2400" dirty="0">
                <a:solidFill>
                  <a:srgbClr val="C00000"/>
                </a:solidFill>
              </a:rPr>
              <a:t>Model explainability</a:t>
            </a:r>
          </a:p>
        </p:txBody>
      </p:sp>
      <p:sp>
        <p:nvSpPr>
          <p:cNvPr id="6" name="Rectangle: Rounded Corners 5">
            <a:extLst>
              <a:ext uri="{FF2B5EF4-FFF2-40B4-BE49-F238E27FC236}">
                <a16:creationId xmlns:a16="http://schemas.microsoft.com/office/drawing/2014/main" id="{1A85A5F5-3B08-445E-9AFC-05242423DE2C}"/>
              </a:ext>
            </a:extLst>
          </p:cNvPr>
          <p:cNvSpPr/>
          <p:nvPr/>
        </p:nvSpPr>
        <p:spPr>
          <a:xfrm>
            <a:off x="2011680" y="2735581"/>
            <a:ext cx="4330931" cy="32350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B91DF76-1701-4408-BAED-0FBBF06C76BF}"/>
              </a:ext>
            </a:extLst>
          </p:cNvPr>
          <p:cNvSpPr/>
          <p:nvPr/>
        </p:nvSpPr>
        <p:spPr>
          <a:xfrm>
            <a:off x="7166243" y="335767"/>
            <a:ext cx="4187557" cy="830997"/>
          </a:xfrm>
          <a:prstGeom prst="rect">
            <a:avLst/>
          </a:prstGeom>
        </p:spPr>
        <p:txBody>
          <a:bodyPr wrap="square">
            <a:spAutoFit/>
          </a:bodyPr>
          <a:lstStyle/>
          <a:p>
            <a:r>
              <a:rPr lang="en-US" altLang="zh-CN" sz="2400" dirty="0">
                <a:solidFill>
                  <a:srgbClr val="C00000"/>
                </a:solidFill>
              </a:rPr>
              <a:t>Different recommendation models to be explained</a:t>
            </a:r>
            <a:endParaRPr lang="en-US" sz="2400" dirty="0">
              <a:solidFill>
                <a:srgbClr val="C00000"/>
              </a:solidFill>
            </a:endParaRPr>
          </a:p>
        </p:txBody>
      </p:sp>
      <p:cxnSp>
        <p:nvCxnSpPr>
          <p:cNvPr id="14" name="Straight Connector 13">
            <a:extLst>
              <a:ext uri="{FF2B5EF4-FFF2-40B4-BE49-F238E27FC236}">
                <a16:creationId xmlns:a16="http://schemas.microsoft.com/office/drawing/2014/main" id="{0493F5CF-E961-4D83-AD2D-6CE7BAE1B83D}"/>
              </a:ext>
            </a:extLst>
          </p:cNvPr>
          <p:cNvCxnSpPr>
            <a:cxnSpLocks/>
          </p:cNvCxnSpPr>
          <p:nvPr/>
        </p:nvCxnSpPr>
        <p:spPr>
          <a:xfrm flipH="1">
            <a:off x="6342611" y="1221971"/>
            <a:ext cx="947651" cy="1569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7375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7909-CB43-4373-81AB-E640CAA39EA2}"/>
              </a:ext>
            </a:extLst>
          </p:cNvPr>
          <p:cNvSpPr>
            <a:spLocks noGrp="1"/>
          </p:cNvSpPr>
          <p:nvPr>
            <p:ph type="title"/>
          </p:nvPr>
        </p:nvSpPr>
        <p:spPr/>
        <p:txBody>
          <a:bodyPr/>
          <a:lstStyle/>
          <a:p>
            <a:r>
              <a:rPr lang="en-US" dirty="0"/>
              <a:t>Recommender </a:t>
            </a:r>
            <a:r>
              <a:rPr lang="en-US" altLang="zh-CN" dirty="0"/>
              <a:t>Systems</a:t>
            </a:r>
            <a:endParaRPr lang="en-US" dirty="0"/>
          </a:p>
        </p:txBody>
      </p:sp>
      <p:sp>
        <p:nvSpPr>
          <p:cNvPr id="3" name="Content Placeholder 2">
            <a:extLst>
              <a:ext uri="{FF2B5EF4-FFF2-40B4-BE49-F238E27FC236}">
                <a16:creationId xmlns:a16="http://schemas.microsoft.com/office/drawing/2014/main" id="{114993E3-ADA0-4D1A-959D-E22ADB094E59}"/>
              </a:ext>
            </a:extLst>
          </p:cNvPr>
          <p:cNvSpPr>
            <a:spLocks noGrp="1"/>
          </p:cNvSpPr>
          <p:nvPr>
            <p:ph idx="1"/>
          </p:nvPr>
        </p:nvSpPr>
        <p:spPr>
          <a:xfrm>
            <a:off x="838200" y="1825625"/>
            <a:ext cx="11353800" cy="4351338"/>
          </a:xfrm>
        </p:spPr>
        <p:txBody>
          <a:bodyPr/>
          <a:lstStyle/>
          <a:p>
            <a:r>
              <a:rPr lang="en-US" dirty="0"/>
              <a:t>Help billions of users to make decisions related to their personal lives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5C00F06-BD97-4B7F-B347-6AADF929E943}"/>
              </a:ext>
            </a:extLst>
          </p:cNvPr>
          <p:cNvSpPr>
            <a:spLocks noGrp="1"/>
          </p:cNvSpPr>
          <p:nvPr>
            <p:ph type="sldNum" sz="quarter" idx="12"/>
          </p:nvPr>
        </p:nvSpPr>
        <p:spPr/>
        <p:txBody>
          <a:bodyPr/>
          <a:lstStyle/>
          <a:p>
            <a:fld id="{94F56967-2A3D-42D5-86F2-E204A21AA924}" type="slidenum">
              <a:rPr lang="en-US" smtClean="0"/>
              <a:t>2</a:t>
            </a:fld>
            <a:endParaRPr lang="en-US" dirty="0"/>
          </a:p>
        </p:txBody>
      </p:sp>
      <p:sp>
        <p:nvSpPr>
          <p:cNvPr id="5" name="TextBox 4">
            <a:extLst>
              <a:ext uri="{FF2B5EF4-FFF2-40B4-BE49-F238E27FC236}">
                <a16:creationId xmlns:a16="http://schemas.microsoft.com/office/drawing/2014/main" id="{C12AAC71-9661-4661-84A3-38B74A3E12E6}"/>
              </a:ext>
            </a:extLst>
          </p:cNvPr>
          <p:cNvSpPr txBox="1"/>
          <p:nvPr/>
        </p:nvSpPr>
        <p:spPr>
          <a:xfrm>
            <a:off x="2908516" y="2471121"/>
            <a:ext cx="2604033" cy="430887"/>
          </a:xfrm>
          <a:prstGeom prst="rect">
            <a:avLst/>
          </a:prstGeom>
          <a:noFill/>
        </p:spPr>
        <p:txBody>
          <a:bodyPr wrap="square" rtlCol="0">
            <a:spAutoFit/>
          </a:bodyPr>
          <a:lstStyle/>
          <a:p>
            <a:pPr algn="ctr"/>
            <a:r>
              <a:rPr lang="en-US" sz="2200" dirty="0"/>
              <a:t>Choose a restaurant</a:t>
            </a:r>
          </a:p>
        </p:txBody>
      </p:sp>
      <p:grpSp>
        <p:nvGrpSpPr>
          <p:cNvPr id="6" name="Group 5">
            <a:extLst>
              <a:ext uri="{FF2B5EF4-FFF2-40B4-BE49-F238E27FC236}">
                <a16:creationId xmlns:a16="http://schemas.microsoft.com/office/drawing/2014/main" id="{5716F333-BA50-4A0C-A00C-4D1A071FCAAB}"/>
              </a:ext>
            </a:extLst>
          </p:cNvPr>
          <p:cNvGrpSpPr/>
          <p:nvPr/>
        </p:nvGrpSpPr>
        <p:grpSpPr>
          <a:xfrm>
            <a:off x="2547725" y="2954505"/>
            <a:ext cx="3548275" cy="1882987"/>
            <a:chOff x="4040448" y="2026511"/>
            <a:chExt cx="3098510" cy="1667161"/>
          </a:xfrm>
        </p:grpSpPr>
        <p:pic>
          <p:nvPicPr>
            <p:cNvPr id="7" name="Picture 6">
              <a:extLst>
                <a:ext uri="{FF2B5EF4-FFF2-40B4-BE49-F238E27FC236}">
                  <a16:creationId xmlns:a16="http://schemas.microsoft.com/office/drawing/2014/main" id="{EA28836B-3FBF-4B8A-8849-4B1E8C3C493D}"/>
                </a:ext>
              </a:extLst>
            </p:cNvPr>
            <p:cNvPicPr>
              <a:picLocks noChangeAspect="1"/>
            </p:cNvPicPr>
            <p:nvPr/>
          </p:nvPicPr>
          <p:blipFill rotWithShape="1">
            <a:blip r:embed="rId3"/>
            <a:srcRect t="22223"/>
            <a:stretch/>
          </p:blipFill>
          <p:spPr>
            <a:xfrm>
              <a:off x="4040448" y="2320692"/>
              <a:ext cx="3098510" cy="954107"/>
            </a:xfrm>
            <a:prstGeom prst="rect">
              <a:avLst/>
            </a:prstGeom>
          </p:spPr>
        </p:pic>
        <p:pic>
          <p:nvPicPr>
            <p:cNvPr id="8" name="Picture 7">
              <a:extLst>
                <a:ext uri="{FF2B5EF4-FFF2-40B4-BE49-F238E27FC236}">
                  <a16:creationId xmlns:a16="http://schemas.microsoft.com/office/drawing/2014/main" id="{A083B2DB-2205-4B95-AE33-94901E39BC4A}"/>
                </a:ext>
              </a:extLst>
            </p:cNvPr>
            <p:cNvPicPr>
              <a:picLocks noChangeAspect="1"/>
            </p:cNvPicPr>
            <p:nvPr/>
          </p:nvPicPr>
          <p:blipFill>
            <a:blip r:embed="rId4"/>
            <a:stretch>
              <a:fillRect/>
            </a:stretch>
          </p:blipFill>
          <p:spPr>
            <a:xfrm>
              <a:off x="4486299" y="2026511"/>
              <a:ext cx="2013510" cy="271685"/>
            </a:xfrm>
            <a:prstGeom prst="rect">
              <a:avLst/>
            </a:prstGeom>
          </p:spPr>
        </p:pic>
        <p:pic>
          <p:nvPicPr>
            <p:cNvPr id="9" name="Picture 8">
              <a:extLst>
                <a:ext uri="{FF2B5EF4-FFF2-40B4-BE49-F238E27FC236}">
                  <a16:creationId xmlns:a16="http://schemas.microsoft.com/office/drawing/2014/main" id="{643C7F44-7EF3-4050-A230-5CC6D3484AAC}"/>
                </a:ext>
              </a:extLst>
            </p:cNvPr>
            <p:cNvPicPr>
              <a:picLocks noChangeAspect="1"/>
            </p:cNvPicPr>
            <p:nvPr/>
          </p:nvPicPr>
          <p:blipFill>
            <a:blip r:embed="rId5"/>
            <a:stretch>
              <a:fillRect/>
            </a:stretch>
          </p:blipFill>
          <p:spPr>
            <a:xfrm>
              <a:off x="4604277" y="3360595"/>
              <a:ext cx="1776416" cy="333077"/>
            </a:xfrm>
            <a:prstGeom prst="rect">
              <a:avLst/>
            </a:prstGeom>
          </p:spPr>
        </p:pic>
      </p:grpSp>
      <p:sp>
        <p:nvSpPr>
          <p:cNvPr id="10" name="TextBox 9">
            <a:extLst>
              <a:ext uri="{FF2B5EF4-FFF2-40B4-BE49-F238E27FC236}">
                <a16:creationId xmlns:a16="http://schemas.microsoft.com/office/drawing/2014/main" id="{7BE5DBD4-7135-4CE5-8460-E25C4C3DD25E}"/>
              </a:ext>
            </a:extLst>
          </p:cNvPr>
          <p:cNvSpPr txBox="1"/>
          <p:nvPr/>
        </p:nvSpPr>
        <p:spPr>
          <a:xfrm>
            <a:off x="7485078" y="2471121"/>
            <a:ext cx="1778120" cy="430887"/>
          </a:xfrm>
          <a:prstGeom prst="rect">
            <a:avLst/>
          </a:prstGeom>
          <a:noFill/>
        </p:spPr>
        <p:txBody>
          <a:bodyPr wrap="square" rtlCol="0">
            <a:spAutoFit/>
          </a:bodyPr>
          <a:lstStyle/>
          <a:p>
            <a:pPr algn="ctr"/>
            <a:r>
              <a:rPr lang="en-US" sz="2200" dirty="0"/>
              <a:t>Buy products</a:t>
            </a:r>
          </a:p>
        </p:txBody>
      </p:sp>
      <p:pic>
        <p:nvPicPr>
          <p:cNvPr id="11" name="Picture 10">
            <a:extLst>
              <a:ext uri="{FF2B5EF4-FFF2-40B4-BE49-F238E27FC236}">
                <a16:creationId xmlns:a16="http://schemas.microsoft.com/office/drawing/2014/main" id="{15C172EE-0C40-4E29-B2E6-D35C45A0C76B}"/>
              </a:ext>
            </a:extLst>
          </p:cNvPr>
          <p:cNvPicPr>
            <a:picLocks noChangeAspect="1"/>
          </p:cNvPicPr>
          <p:nvPr/>
        </p:nvPicPr>
        <p:blipFill>
          <a:blip r:embed="rId6"/>
          <a:stretch>
            <a:fillRect/>
          </a:stretch>
        </p:blipFill>
        <p:spPr>
          <a:xfrm>
            <a:off x="6912299" y="2954505"/>
            <a:ext cx="2932910" cy="1909158"/>
          </a:xfrm>
          <a:prstGeom prst="rect">
            <a:avLst/>
          </a:prstGeom>
        </p:spPr>
      </p:pic>
      <p:sp>
        <p:nvSpPr>
          <p:cNvPr id="12" name="Rectangle 11">
            <a:extLst>
              <a:ext uri="{FF2B5EF4-FFF2-40B4-BE49-F238E27FC236}">
                <a16:creationId xmlns:a16="http://schemas.microsoft.com/office/drawing/2014/main" id="{BABFDCCD-AEB8-45C5-B107-9A9CF4BCB10B}"/>
              </a:ext>
            </a:extLst>
          </p:cNvPr>
          <p:cNvSpPr/>
          <p:nvPr/>
        </p:nvSpPr>
        <p:spPr>
          <a:xfrm>
            <a:off x="838200" y="5267162"/>
            <a:ext cx="11098003" cy="48013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2800" dirty="0"/>
              <a:t>A growing need to ensure that the users understand and trust the system</a:t>
            </a:r>
          </a:p>
        </p:txBody>
      </p:sp>
    </p:spTree>
    <p:extLst>
      <p:ext uri="{BB962C8B-B14F-4D97-AF65-F5344CB8AC3E}">
        <p14:creationId xmlns:p14="http://schemas.microsoft.com/office/powerpoint/2010/main" val="2607197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5796-8859-45C4-B150-8660F618F926}"/>
              </a:ext>
            </a:extLst>
          </p:cNvPr>
          <p:cNvSpPr>
            <a:spLocks noGrp="1"/>
          </p:cNvSpPr>
          <p:nvPr>
            <p:ph type="title"/>
          </p:nvPr>
        </p:nvSpPr>
        <p:spPr/>
        <p:txBody>
          <a:bodyPr/>
          <a:lstStyle/>
          <a:p>
            <a:r>
              <a:rPr lang="en-US" dirty="0"/>
              <a:t>Offline Evaluation</a:t>
            </a:r>
          </a:p>
        </p:txBody>
      </p:sp>
      <p:pic>
        <p:nvPicPr>
          <p:cNvPr id="5" name="Picture 4">
            <a:extLst>
              <a:ext uri="{FF2B5EF4-FFF2-40B4-BE49-F238E27FC236}">
                <a16:creationId xmlns:a16="http://schemas.microsoft.com/office/drawing/2014/main" id="{B5E9BBFB-5152-499F-ABBD-0279CB079E3F}"/>
              </a:ext>
            </a:extLst>
          </p:cNvPr>
          <p:cNvPicPr>
            <a:picLocks noChangeAspect="1"/>
          </p:cNvPicPr>
          <p:nvPr/>
        </p:nvPicPr>
        <p:blipFill>
          <a:blip r:embed="rId3"/>
          <a:stretch>
            <a:fillRect/>
          </a:stretch>
        </p:blipFill>
        <p:spPr>
          <a:xfrm>
            <a:off x="970207" y="1958483"/>
            <a:ext cx="10251585" cy="2087790"/>
          </a:xfrm>
          <a:prstGeom prst="rect">
            <a:avLst/>
          </a:prstGeom>
        </p:spPr>
      </p:pic>
      <p:pic>
        <p:nvPicPr>
          <p:cNvPr id="6" name="Picture 5">
            <a:extLst>
              <a:ext uri="{FF2B5EF4-FFF2-40B4-BE49-F238E27FC236}">
                <a16:creationId xmlns:a16="http://schemas.microsoft.com/office/drawing/2014/main" id="{8B988EB2-F4B2-467E-995D-A2CC90B293EC}"/>
              </a:ext>
            </a:extLst>
          </p:cNvPr>
          <p:cNvPicPr>
            <a:picLocks noChangeAspect="1"/>
          </p:cNvPicPr>
          <p:nvPr/>
        </p:nvPicPr>
        <p:blipFill>
          <a:blip r:embed="rId4"/>
          <a:stretch>
            <a:fillRect/>
          </a:stretch>
        </p:blipFill>
        <p:spPr>
          <a:xfrm>
            <a:off x="970207" y="4173166"/>
            <a:ext cx="10335321" cy="205628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D78EA7-6346-4279-9BE6-ADE8D42386D9}"/>
                  </a:ext>
                </a:extLst>
              </p:cNvPr>
              <p:cNvSpPr txBox="1"/>
              <p:nvPr/>
            </p:nvSpPr>
            <p:spPr>
              <a:xfrm>
                <a:off x="7290262" y="1241727"/>
                <a:ext cx="4156522" cy="461665"/>
              </a:xfrm>
              <a:prstGeom prst="rect">
                <a:avLst/>
              </a:prstGeom>
              <a:noFill/>
            </p:spPr>
            <p:txBody>
              <a:bodyPr wrap="none" rtlCol="0">
                <a:spAutoFit/>
              </a:bodyPr>
              <a:lstStyle/>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𝑧</m:t>
                        </m:r>
                      </m:e>
                      <m:sup>
                        <m:r>
                          <a:rPr lang="en-US" sz="2400" b="0" i="1" smtClean="0">
                            <a:latin typeface="Cambria Math" panose="02040503050406030204" pitchFamily="18" charset="0"/>
                          </a:rPr>
                          <m:t>∗</m:t>
                        </m:r>
                      </m:sup>
                    </m:sSup>
                  </m:oMath>
                </a14:m>
                <a:r>
                  <a:rPr lang="en-US" sz="2400" dirty="0"/>
                  <a:t>: desirable explanation length</a:t>
                </a:r>
              </a:p>
            </p:txBody>
          </p:sp>
        </mc:Choice>
        <mc:Fallback xmlns="">
          <p:sp>
            <p:nvSpPr>
              <p:cNvPr id="7" name="TextBox 6">
                <a:extLst>
                  <a:ext uri="{FF2B5EF4-FFF2-40B4-BE49-F238E27FC236}">
                    <a16:creationId xmlns:a16="http://schemas.microsoft.com/office/drawing/2014/main" id="{A9D78EA7-6346-4279-9BE6-ADE8D42386D9}"/>
                  </a:ext>
                </a:extLst>
              </p:cNvPr>
              <p:cNvSpPr txBox="1">
                <a:spLocks noRot="1" noChangeAspect="1" noMove="1" noResize="1" noEditPoints="1" noAdjustHandles="1" noChangeArrowheads="1" noChangeShapeType="1" noTextEdit="1"/>
              </p:cNvSpPr>
              <p:nvPr/>
            </p:nvSpPr>
            <p:spPr>
              <a:xfrm>
                <a:off x="7290262" y="1241727"/>
                <a:ext cx="4156522" cy="461665"/>
              </a:xfrm>
              <a:prstGeom prst="rect">
                <a:avLst/>
              </a:prstGeom>
              <a:blipFill>
                <a:blip r:embed="rId5"/>
                <a:stretch>
                  <a:fillRect t="-10667" r="-1026" b="-30667"/>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96BE930F-E765-408A-8654-5485747B9AA3}"/>
              </a:ext>
            </a:extLst>
          </p:cNvPr>
          <p:cNvSpPr>
            <a:spLocks noGrp="1"/>
          </p:cNvSpPr>
          <p:nvPr>
            <p:ph type="sldNum" sz="quarter" idx="12"/>
          </p:nvPr>
        </p:nvSpPr>
        <p:spPr/>
        <p:txBody>
          <a:bodyPr/>
          <a:lstStyle/>
          <a:p>
            <a:fld id="{625B0FAB-BDC5-414F-821A-B92041FC2E60}" type="slidenum">
              <a:rPr lang="en-US" smtClean="0"/>
              <a:t>20</a:t>
            </a:fld>
            <a:endParaRPr lang="en-US"/>
          </a:p>
        </p:txBody>
      </p:sp>
      <p:sp>
        <p:nvSpPr>
          <p:cNvPr id="9" name="Rectangle 8">
            <a:extLst>
              <a:ext uri="{FF2B5EF4-FFF2-40B4-BE49-F238E27FC236}">
                <a16:creationId xmlns:a16="http://schemas.microsoft.com/office/drawing/2014/main" id="{4A3FF4B0-2D71-4DB7-937C-D9850D3F92CC}"/>
              </a:ext>
            </a:extLst>
          </p:cNvPr>
          <p:cNvSpPr/>
          <p:nvPr/>
        </p:nvSpPr>
        <p:spPr>
          <a:xfrm>
            <a:off x="4377277" y="2329935"/>
            <a:ext cx="2700611" cy="461665"/>
          </a:xfrm>
          <a:prstGeom prst="rect">
            <a:avLst/>
          </a:prstGeom>
        </p:spPr>
        <p:txBody>
          <a:bodyPr wrap="none">
            <a:spAutoFit/>
          </a:bodyPr>
          <a:lstStyle/>
          <a:p>
            <a:r>
              <a:rPr lang="en-US" sz="2400" dirty="0">
                <a:solidFill>
                  <a:srgbClr val="C00000"/>
                </a:solidFill>
              </a:rPr>
              <a:t>Presentation quality</a:t>
            </a:r>
          </a:p>
        </p:txBody>
      </p:sp>
      <p:sp>
        <p:nvSpPr>
          <p:cNvPr id="10" name="Rectangle 9">
            <a:extLst>
              <a:ext uri="{FF2B5EF4-FFF2-40B4-BE49-F238E27FC236}">
                <a16:creationId xmlns:a16="http://schemas.microsoft.com/office/drawing/2014/main" id="{FA4F3232-0512-4A95-80B8-C1A6E94D5F30}"/>
              </a:ext>
            </a:extLst>
          </p:cNvPr>
          <p:cNvSpPr/>
          <p:nvPr/>
        </p:nvSpPr>
        <p:spPr>
          <a:xfrm>
            <a:off x="8868920" y="2332306"/>
            <a:ext cx="2722348" cy="461665"/>
          </a:xfrm>
          <a:prstGeom prst="rect">
            <a:avLst/>
          </a:prstGeom>
        </p:spPr>
        <p:txBody>
          <a:bodyPr wrap="none">
            <a:spAutoFit/>
          </a:bodyPr>
          <a:lstStyle/>
          <a:p>
            <a:r>
              <a:rPr lang="en-US" sz="2400" dirty="0">
                <a:solidFill>
                  <a:srgbClr val="C00000"/>
                </a:solidFill>
              </a:rPr>
              <a:t>Model explainability</a:t>
            </a:r>
          </a:p>
        </p:txBody>
      </p:sp>
      <p:sp>
        <p:nvSpPr>
          <p:cNvPr id="11" name="Rectangle 10">
            <a:extLst>
              <a:ext uri="{FF2B5EF4-FFF2-40B4-BE49-F238E27FC236}">
                <a16:creationId xmlns:a16="http://schemas.microsoft.com/office/drawing/2014/main" id="{2ED90BC2-0238-4851-B9A9-5C120E361D57}"/>
              </a:ext>
            </a:extLst>
          </p:cNvPr>
          <p:cNvSpPr/>
          <p:nvPr/>
        </p:nvSpPr>
        <p:spPr>
          <a:xfrm>
            <a:off x="4468716" y="4545417"/>
            <a:ext cx="2700611" cy="461665"/>
          </a:xfrm>
          <a:prstGeom prst="rect">
            <a:avLst/>
          </a:prstGeom>
        </p:spPr>
        <p:txBody>
          <a:bodyPr wrap="none">
            <a:spAutoFit/>
          </a:bodyPr>
          <a:lstStyle/>
          <a:p>
            <a:r>
              <a:rPr lang="en-US" sz="2400" dirty="0">
                <a:solidFill>
                  <a:srgbClr val="C00000"/>
                </a:solidFill>
              </a:rPr>
              <a:t>Presentation quality</a:t>
            </a:r>
          </a:p>
        </p:txBody>
      </p:sp>
      <p:sp>
        <p:nvSpPr>
          <p:cNvPr id="12" name="Rectangle 11">
            <a:extLst>
              <a:ext uri="{FF2B5EF4-FFF2-40B4-BE49-F238E27FC236}">
                <a16:creationId xmlns:a16="http://schemas.microsoft.com/office/drawing/2014/main" id="{EFCD0D69-2DEA-41B9-8E77-91E9C7B95D13}"/>
              </a:ext>
            </a:extLst>
          </p:cNvPr>
          <p:cNvSpPr/>
          <p:nvPr/>
        </p:nvSpPr>
        <p:spPr>
          <a:xfrm>
            <a:off x="8960359" y="4547788"/>
            <a:ext cx="2722348" cy="461665"/>
          </a:xfrm>
          <a:prstGeom prst="rect">
            <a:avLst/>
          </a:prstGeom>
        </p:spPr>
        <p:txBody>
          <a:bodyPr wrap="none">
            <a:spAutoFit/>
          </a:bodyPr>
          <a:lstStyle/>
          <a:p>
            <a:r>
              <a:rPr lang="en-US" sz="2400" dirty="0">
                <a:solidFill>
                  <a:srgbClr val="C00000"/>
                </a:solidFill>
              </a:rPr>
              <a:t>Model explainability</a:t>
            </a:r>
          </a:p>
        </p:txBody>
      </p:sp>
      <p:sp>
        <p:nvSpPr>
          <p:cNvPr id="14" name="Rectangle 13">
            <a:extLst>
              <a:ext uri="{FF2B5EF4-FFF2-40B4-BE49-F238E27FC236}">
                <a16:creationId xmlns:a16="http://schemas.microsoft.com/office/drawing/2014/main" id="{9F1406B7-1425-49D7-814B-EA0F91B9DF93}"/>
              </a:ext>
            </a:extLst>
          </p:cNvPr>
          <p:cNvSpPr/>
          <p:nvPr/>
        </p:nvSpPr>
        <p:spPr>
          <a:xfrm>
            <a:off x="7077888" y="792766"/>
            <a:ext cx="5905675" cy="461665"/>
          </a:xfrm>
          <a:prstGeom prst="rect">
            <a:avLst/>
          </a:prstGeom>
        </p:spPr>
        <p:txBody>
          <a:bodyPr wrap="square">
            <a:spAutoFit/>
          </a:bodyPr>
          <a:lstStyle/>
          <a:p>
            <a:r>
              <a:rPr lang="en-US" altLang="zh-CN" sz="2400" dirty="0">
                <a:solidFill>
                  <a:srgbClr val="C00000"/>
                </a:solidFill>
              </a:rPr>
              <a:t>Different parameter settings</a:t>
            </a:r>
            <a:endParaRPr lang="en-US" sz="2400" dirty="0">
              <a:solidFill>
                <a:srgbClr val="C00000"/>
              </a:solidFill>
            </a:endParaRPr>
          </a:p>
        </p:txBody>
      </p:sp>
      <p:cxnSp>
        <p:nvCxnSpPr>
          <p:cNvPr id="15" name="Straight Connector 14">
            <a:extLst>
              <a:ext uri="{FF2B5EF4-FFF2-40B4-BE49-F238E27FC236}">
                <a16:creationId xmlns:a16="http://schemas.microsoft.com/office/drawing/2014/main" id="{77480A4E-4F8B-4807-83B9-419D4FB6DFC3}"/>
              </a:ext>
            </a:extLst>
          </p:cNvPr>
          <p:cNvCxnSpPr>
            <a:cxnSpLocks/>
          </p:cNvCxnSpPr>
          <p:nvPr/>
        </p:nvCxnSpPr>
        <p:spPr>
          <a:xfrm flipH="1">
            <a:off x="6342611" y="1221971"/>
            <a:ext cx="947651" cy="1569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DC88CA8-C4FB-43E0-A9D7-A90981031231}"/>
              </a:ext>
            </a:extLst>
          </p:cNvPr>
          <p:cNvSpPr/>
          <p:nvPr/>
        </p:nvSpPr>
        <p:spPr>
          <a:xfrm>
            <a:off x="2125980" y="2728861"/>
            <a:ext cx="4358640" cy="3025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674209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5796-8859-45C4-B150-8660F618F926}"/>
              </a:ext>
            </a:extLst>
          </p:cNvPr>
          <p:cNvSpPr>
            <a:spLocks noGrp="1"/>
          </p:cNvSpPr>
          <p:nvPr>
            <p:ph type="title"/>
          </p:nvPr>
        </p:nvSpPr>
        <p:spPr/>
        <p:txBody>
          <a:bodyPr/>
          <a:lstStyle/>
          <a:p>
            <a:r>
              <a:rPr lang="en-US" dirty="0"/>
              <a:t>Evaluation with Human Subjects</a:t>
            </a:r>
          </a:p>
        </p:txBody>
      </p:sp>
      <p:pic>
        <p:nvPicPr>
          <p:cNvPr id="4" name="Picture 3">
            <a:extLst>
              <a:ext uri="{FF2B5EF4-FFF2-40B4-BE49-F238E27FC236}">
                <a16:creationId xmlns:a16="http://schemas.microsoft.com/office/drawing/2014/main" id="{71A3CD6A-3608-4BF3-9A75-062A9545EA3F}"/>
              </a:ext>
            </a:extLst>
          </p:cNvPr>
          <p:cNvPicPr>
            <a:picLocks noChangeAspect="1"/>
          </p:cNvPicPr>
          <p:nvPr/>
        </p:nvPicPr>
        <p:blipFill rotWithShape="1">
          <a:blip r:embed="rId3"/>
          <a:srcRect b="7654"/>
          <a:stretch/>
        </p:blipFill>
        <p:spPr>
          <a:xfrm>
            <a:off x="1632250" y="3725841"/>
            <a:ext cx="7056223" cy="2834523"/>
          </a:xfrm>
          <a:prstGeom prst="rect">
            <a:avLst/>
          </a:prstGeom>
        </p:spPr>
      </p:pic>
      <p:sp>
        <p:nvSpPr>
          <p:cNvPr id="5" name="Slide Number Placeholder 4">
            <a:extLst>
              <a:ext uri="{FF2B5EF4-FFF2-40B4-BE49-F238E27FC236}">
                <a16:creationId xmlns:a16="http://schemas.microsoft.com/office/drawing/2014/main" id="{378C4138-B2A9-42C9-A6D4-C8D902C33ADB}"/>
              </a:ext>
            </a:extLst>
          </p:cNvPr>
          <p:cNvSpPr>
            <a:spLocks noGrp="1"/>
          </p:cNvSpPr>
          <p:nvPr>
            <p:ph type="sldNum" sz="quarter" idx="12"/>
          </p:nvPr>
        </p:nvSpPr>
        <p:spPr/>
        <p:txBody>
          <a:bodyPr/>
          <a:lstStyle/>
          <a:p>
            <a:fld id="{625B0FAB-BDC5-414F-821A-B92041FC2E60}" type="slidenum">
              <a:rPr lang="en-US" smtClean="0"/>
              <a:t>21</a:t>
            </a:fld>
            <a:endParaRPr lang="en-US"/>
          </a:p>
        </p:txBody>
      </p:sp>
      <p:pic>
        <p:nvPicPr>
          <p:cNvPr id="10" name="Picture 9">
            <a:extLst>
              <a:ext uri="{FF2B5EF4-FFF2-40B4-BE49-F238E27FC236}">
                <a16:creationId xmlns:a16="http://schemas.microsoft.com/office/drawing/2014/main" id="{DD550127-5366-48DF-BE22-5B365E01D279}"/>
              </a:ext>
            </a:extLst>
          </p:cNvPr>
          <p:cNvPicPr>
            <a:picLocks noChangeAspect="1"/>
          </p:cNvPicPr>
          <p:nvPr/>
        </p:nvPicPr>
        <p:blipFill>
          <a:blip r:embed="rId4"/>
          <a:stretch>
            <a:fillRect/>
          </a:stretch>
        </p:blipFill>
        <p:spPr>
          <a:xfrm>
            <a:off x="9016693" y="4593494"/>
            <a:ext cx="1402287" cy="365124"/>
          </a:xfrm>
          <a:prstGeom prst="rect">
            <a:avLst/>
          </a:prstGeom>
        </p:spPr>
      </p:pic>
      <p:pic>
        <p:nvPicPr>
          <p:cNvPr id="11" name="Picture 10">
            <a:extLst>
              <a:ext uri="{FF2B5EF4-FFF2-40B4-BE49-F238E27FC236}">
                <a16:creationId xmlns:a16="http://schemas.microsoft.com/office/drawing/2014/main" id="{CFDB9177-69E2-4E61-B686-87B995D440AE}"/>
              </a:ext>
            </a:extLst>
          </p:cNvPr>
          <p:cNvPicPr>
            <a:picLocks noChangeAspect="1"/>
          </p:cNvPicPr>
          <p:nvPr/>
        </p:nvPicPr>
        <p:blipFill>
          <a:blip r:embed="rId5"/>
          <a:stretch>
            <a:fillRect/>
          </a:stretch>
        </p:blipFill>
        <p:spPr>
          <a:xfrm>
            <a:off x="8974161" y="4960469"/>
            <a:ext cx="1331589" cy="447371"/>
          </a:xfrm>
          <a:prstGeom prst="rect">
            <a:avLst/>
          </a:prstGeom>
        </p:spPr>
      </p:pic>
      <p:pic>
        <p:nvPicPr>
          <p:cNvPr id="12" name="Picture 11">
            <a:extLst>
              <a:ext uri="{FF2B5EF4-FFF2-40B4-BE49-F238E27FC236}">
                <a16:creationId xmlns:a16="http://schemas.microsoft.com/office/drawing/2014/main" id="{2C7919AD-A4BF-4B25-90DF-BDF839961523}"/>
              </a:ext>
            </a:extLst>
          </p:cNvPr>
          <p:cNvPicPr>
            <a:picLocks noChangeAspect="1"/>
          </p:cNvPicPr>
          <p:nvPr/>
        </p:nvPicPr>
        <p:blipFill>
          <a:blip r:embed="rId6"/>
          <a:stretch>
            <a:fillRect/>
          </a:stretch>
        </p:blipFill>
        <p:spPr>
          <a:xfrm>
            <a:off x="9012368" y="5251771"/>
            <a:ext cx="1363169" cy="657900"/>
          </a:xfrm>
          <a:prstGeom prst="rect">
            <a:avLst/>
          </a:prstGeom>
        </p:spPr>
      </p:pic>
      <p:sp>
        <p:nvSpPr>
          <p:cNvPr id="8" name="Content Placeholder 2">
            <a:extLst>
              <a:ext uri="{FF2B5EF4-FFF2-40B4-BE49-F238E27FC236}">
                <a16:creationId xmlns:a16="http://schemas.microsoft.com/office/drawing/2014/main" id="{0644F484-E695-4E10-90EE-11D498883D1A}"/>
              </a:ext>
            </a:extLst>
          </p:cNvPr>
          <p:cNvSpPr>
            <a:spLocks noGrp="1"/>
          </p:cNvSpPr>
          <p:nvPr>
            <p:ph idx="1"/>
          </p:nvPr>
        </p:nvSpPr>
        <p:spPr>
          <a:xfrm>
            <a:off x="838200" y="1825625"/>
            <a:ext cx="10515600" cy="4351338"/>
          </a:xfrm>
        </p:spPr>
        <p:txBody>
          <a:bodyPr/>
          <a:lstStyle/>
          <a:p>
            <a:r>
              <a:rPr lang="en-US" altLang="zh-CN" dirty="0"/>
              <a:t>A</a:t>
            </a:r>
            <a:r>
              <a:rPr lang="en-US" dirty="0"/>
              <a:t>sk the participants to choose the explanations that are </a:t>
            </a:r>
            <a:r>
              <a:rPr lang="en-US" b="1" dirty="0"/>
              <a:t>most useful </a:t>
            </a:r>
            <a:r>
              <a:rPr lang="en-US" dirty="0"/>
              <a:t>in helping them decide whether they will go to the restaurants</a:t>
            </a:r>
          </a:p>
          <a:p>
            <a:endParaRPr lang="en-US" dirty="0"/>
          </a:p>
        </p:txBody>
      </p:sp>
      <p:pic>
        <p:nvPicPr>
          <p:cNvPr id="13" name="Picture 12">
            <a:extLst>
              <a:ext uri="{FF2B5EF4-FFF2-40B4-BE49-F238E27FC236}">
                <a16:creationId xmlns:a16="http://schemas.microsoft.com/office/drawing/2014/main" id="{4338C661-4405-4B3D-9CCC-B6BF860E6EC3}"/>
              </a:ext>
            </a:extLst>
          </p:cNvPr>
          <p:cNvPicPr>
            <a:picLocks noChangeAspect="1"/>
          </p:cNvPicPr>
          <p:nvPr/>
        </p:nvPicPr>
        <p:blipFill>
          <a:blip r:embed="rId7"/>
          <a:stretch>
            <a:fillRect/>
          </a:stretch>
        </p:blipFill>
        <p:spPr>
          <a:xfrm>
            <a:off x="1028700" y="2919376"/>
            <a:ext cx="10134600" cy="627078"/>
          </a:xfrm>
          <a:prstGeom prst="rect">
            <a:avLst/>
          </a:prstGeom>
        </p:spPr>
      </p:pic>
    </p:spTree>
    <p:extLst>
      <p:ext uri="{BB962C8B-B14F-4D97-AF65-F5344CB8AC3E}">
        <p14:creationId xmlns:p14="http://schemas.microsoft.com/office/powerpoint/2010/main" val="3699616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5796-8859-45C4-B150-8660F618F926}"/>
              </a:ext>
            </a:extLst>
          </p:cNvPr>
          <p:cNvSpPr>
            <a:spLocks noGrp="1"/>
          </p:cNvSpPr>
          <p:nvPr>
            <p:ph type="title"/>
          </p:nvPr>
        </p:nvSpPr>
        <p:spPr/>
        <p:txBody>
          <a:bodyPr/>
          <a:lstStyle/>
          <a:p>
            <a:r>
              <a:rPr lang="en-US" dirty="0"/>
              <a:t>Evaluation with Human Subjects</a:t>
            </a:r>
          </a:p>
        </p:txBody>
      </p:sp>
      <p:pic>
        <p:nvPicPr>
          <p:cNvPr id="6" name="Picture 5">
            <a:extLst>
              <a:ext uri="{FF2B5EF4-FFF2-40B4-BE49-F238E27FC236}">
                <a16:creationId xmlns:a16="http://schemas.microsoft.com/office/drawing/2014/main" id="{2E1B8EF2-AD3E-4782-8362-51ED140C0353}"/>
              </a:ext>
            </a:extLst>
          </p:cNvPr>
          <p:cNvPicPr>
            <a:picLocks noChangeAspect="1"/>
          </p:cNvPicPr>
          <p:nvPr/>
        </p:nvPicPr>
        <p:blipFill>
          <a:blip r:embed="rId3"/>
          <a:stretch>
            <a:fillRect/>
          </a:stretch>
        </p:blipFill>
        <p:spPr>
          <a:xfrm>
            <a:off x="605094" y="2598174"/>
            <a:ext cx="11278472" cy="3586924"/>
          </a:xfrm>
          <a:prstGeom prst="rect">
            <a:avLst/>
          </a:prstGeom>
        </p:spPr>
      </p:pic>
      <p:sp>
        <p:nvSpPr>
          <p:cNvPr id="5" name="Slide Number Placeholder 4">
            <a:extLst>
              <a:ext uri="{FF2B5EF4-FFF2-40B4-BE49-F238E27FC236}">
                <a16:creationId xmlns:a16="http://schemas.microsoft.com/office/drawing/2014/main" id="{378C4138-B2A9-42C9-A6D4-C8D902C33ADB}"/>
              </a:ext>
            </a:extLst>
          </p:cNvPr>
          <p:cNvSpPr>
            <a:spLocks noGrp="1"/>
          </p:cNvSpPr>
          <p:nvPr>
            <p:ph type="sldNum" sz="quarter" idx="12"/>
          </p:nvPr>
        </p:nvSpPr>
        <p:spPr>
          <a:xfrm>
            <a:off x="9312563" y="6356350"/>
            <a:ext cx="2743200" cy="365125"/>
          </a:xfrm>
        </p:spPr>
        <p:txBody>
          <a:bodyPr/>
          <a:lstStyle/>
          <a:p>
            <a:fld id="{625B0FAB-BDC5-414F-821A-B92041FC2E60}" type="slidenum">
              <a:rPr lang="en-US" smtClean="0"/>
              <a:t>22</a:t>
            </a:fld>
            <a:endParaRPr lang="en-US"/>
          </a:p>
        </p:txBody>
      </p:sp>
      <p:sp>
        <p:nvSpPr>
          <p:cNvPr id="3" name="Rectangle 2">
            <a:extLst>
              <a:ext uri="{FF2B5EF4-FFF2-40B4-BE49-F238E27FC236}">
                <a16:creationId xmlns:a16="http://schemas.microsoft.com/office/drawing/2014/main" id="{533A7842-27AD-4D7B-917A-B9E3A4EBCB7F}"/>
              </a:ext>
            </a:extLst>
          </p:cNvPr>
          <p:cNvSpPr/>
          <p:nvPr/>
        </p:nvSpPr>
        <p:spPr>
          <a:xfrm>
            <a:off x="2906943" y="6321969"/>
            <a:ext cx="123825" cy="136525"/>
          </a:xfrm>
          <a:prstGeom prst="rect">
            <a:avLst/>
          </a:prstGeom>
          <a:solidFill>
            <a:srgbClr val="FF5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53B43CF-3DC6-4421-8CF9-A8F5EAC47ECD}"/>
              </a:ext>
            </a:extLst>
          </p:cNvPr>
          <p:cNvSpPr txBox="1"/>
          <p:nvPr/>
        </p:nvSpPr>
        <p:spPr>
          <a:xfrm>
            <a:off x="3030768" y="6185098"/>
            <a:ext cx="3065232" cy="400110"/>
          </a:xfrm>
          <a:prstGeom prst="rect">
            <a:avLst/>
          </a:prstGeom>
          <a:noFill/>
        </p:spPr>
        <p:txBody>
          <a:bodyPr wrap="square" rtlCol="0">
            <a:spAutoFit/>
          </a:bodyPr>
          <a:lstStyle/>
          <a:p>
            <a:r>
              <a:rPr lang="en-US" altLang="zh-CN" sz="2000" dirty="0">
                <a:solidFill>
                  <a:schemeClr val="bg2">
                    <a:lumMod val="50000"/>
                  </a:schemeClr>
                </a:solidFill>
              </a:rPr>
              <a:t>Words related to food</a:t>
            </a:r>
            <a:endParaRPr lang="en-US" sz="2000" dirty="0">
              <a:solidFill>
                <a:schemeClr val="bg2">
                  <a:lumMod val="50000"/>
                </a:schemeClr>
              </a:solidFill>
            </a:endParaRPr>
          </a:p>
        </p:txBody>
      </p:sp>
      <p:sp>
        <p:nvSpPr>
          <p:cNvPr id="8" name="Rectangle 7">
            <a:extLst>
              <a:ext uri="{FF2B5EF4-FFF2-40B4-BE49-F238E27FC236}">
                <a16:creationId xmlns:a16="http://schemas.microsoft.com/office/drawing/2014/main" id="{B5C7962E-4CAA-4973-81BB-6324747F65D1}"/>
              </a:ext>
            </a:extLst>
          </p:cNvPr>
          <p:cNvSpPr/>
          <p:nvPr/>
        </p:nvSpPr>
        <p:spPr>
          <a:xfrm>
            <a:off x="6987330" y="6270725"/>
            <a:ext cx="123825" cy="136525"/>
          </a:xfrm>
          <a:prstGeom prst="rect">
            <a:avLst/>
          </a:prstGeom>
          <a:solidFill>
            <a:srgbClr val="4273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5327DEA-ADBD-4CA1-8C9B-CD9D7F17FCE5}"/>
              </a:ext>
            </a:extLst>
          </p:cNvPr>
          <p:cNvSpPr txBox="1"/>
          <p:nvPr/>
        </p:nvSpPr>
        <p:spPr>
          <a:xfrm>
            <a:off x="7111155" y="6121914"/>
            <a:ext cx="3120980" cy="400110"/>
          </a:xfrm>
          <a:prstGeom prst="rect">
            <a:avLst/>
          </a:prstGeom>
          <a:noFill/>
        </p:spPr>
        <p:txBody>
          <a:bodyPr wrap="square" rtlCol="0">
            <a:spAutoFit/>
          </a:bodyPr>
          <a:lstStyle/>
          <a:p>
            <a:r>
              <a:rPr lang="en-US" altLang="zh-CN" sz="2000" dirty="0">
                <a:solidFill>
                  <a:schemeClr val="bg2">
                    <a:lumMod val="50000"/>
                  </a:schemeClr>
                </a:solidFill>
              </a:rPr>
              <a:t>Words related to services</a:t>
            </a:r>
            <a:endParaRPr lang="en-US" sz="2000" dirty="0">
              <a:solidFill>
                <a:schemeClr val="bg2">
                  <a:lumMod val="50000"/>
                </a:schemeClr>
              </a:solidFill>
            </a:endParaRPr>
          </a:p>
        </p:txBody>
      </p:sp>
      <p:sp>
        <p:nvSpPr>
          <p:cNvPr id="10" name="Rectangle 9">
            <a:extLst>
              <a:ext uri="{FF2B5EF4-FFF2-40B4-BE49-F238E27FC236}">
                <a16:creationId xmlns:a16="http://schemas.microsoft.com/office/drawing/2014/main" id="{FC1856B2-1DA2-49DC-B667-09EEC9F50F8A}"/>
              </a:ext>
            </a:extLst>
          </p:cNvPr>
          <p:cNvSpPr/>
          <p:nvPr/>
        </p:nvSpPr>
        <p:spPr>
          <a:xfrm>
            <a:off x="605094" y="1781171"/>
            <a:ext cx="3631443" cy="461665"/>
          </a:xfrm>
          <a:prstGeom prst="rect">
            <a:avLst/>
          </a:prstGeom>
        </p:spPr>
        <p:txBody>
          <a:bodyPr wrap="none">
            <a:spAutoFit/>
          </a:bodyPr>
          <a:lstStyle/>
          <a:p>
            <a:r>
              <a:rPr lang="en-US" altLang="zh-CN" sz="2400" dirty="0"/>
              <a:t>Frequent words in reviews: </a:t>
            </a:r>
            <a:endParaRPr lang="en-US" sz="2400" dirty="0"/>
          </a:p>
        </p:txBody>
      </p:sp>
      <p:pic>
        <p:nvPicPr>
          <p:cNvPr id="11" name="Picture 10">
            <a:extLst>
              <a:ext uri="{FF2B5EF4-FFF2-40B4-BE49-F238E27FC236}">
                <a16:creationId xmlns:a16="http://schemas.microsoft.com/office/drawing/2014/main" id="{ABE45B97-E7B3-4797-9D49-5ED5E8DB9576}"/>
              </a:ext>
            </a:extLst>
          </p:cNvPr>
          <p:cNvPicPr>
            <a:picLocks noChangeAspect="1"/>
          </p:cNvPicPr>
          <p:nvPr/>
        </p:nvPicPr>
        <p:blipFill>
          <a:blip r:embed="rId4"/>
          <a:stretch>
            <a:fillRect/>
          </a:stretch>
        </p:blipFill>
        <p:spPr>
          <a:xfrm>
            <a:off x="5337544" y="2101747"/>
            <a:ext cx="3975019" cy="282177"/>
          </a:xfrm>
          <a:prstGeom prst="rect">
            <a:avLst/>
          </a:prstGeom>
        </p:spPr>
      </p:pic>
      <p:sp>
        <p:nvSpPr>
          <p:cNvPr id="12" name="Rectangle 11">
            <a:extLst>
              <a:ext uri="{FF2B5EF4-FFF2-40B4-BE49-F238E27FC236}">
                <a16:creationId xmlns:a16="http://schemas.microsoft.com/office/drawing/2014/main" id="{49A26C91-FF9B-4E78-99EA-3DA918C20A00}"/>
              </a:ext>
            </a:extLst>
          </p:cNvPr>
          <p:cNvSpPr/>
          <p:nvPr/>
        </p:nvSpPr>
        <p:spPr>
          <a:xfrm>
            <a:off x="4563384" y="1521420"/>
            <a:ext cx="498855" cy="461665"/>
          </a:xfrm>
          <a:prstGeom prst="rect">
            <a:avLst/>
          </a:prstGeom>
        </p:spPr>
        <p:txBody>
          <a:bodyPr wrap="none">
            <a:spAutoFit/>
          </a:bodyPr>
          <a:lstStyle/>
          <a:p>
            <a:r>
              <a:rPr lang="en-US" altLang="zh-CN" sz="2400" dirty="0"/>
              <a:t>P3</a:t>
            </a:r>
            <a:endParaRPr lang="en-US" sz="2400" dirty="0"/>
          </a:p>
        </p:txBody>
      </p:sp>
      <p:sp>
        <p:nvSpPr>
          <p:cNvPr id="13" name="Rectangle 12">
            <a:extLst>
              <a:ext uri="{FF2B5EF4-FFF2-40B4-BE49-F238E27FC236}">
                <a16:creationId xmlns:a16="http://schemas.microsoft.com/office/drawing/2014/main" id="{35EE58E3-82CB-4132-9385-4D755E1CCC51}"/>
              </a:ext>
            </a:extLst>
          </p:cNvPr>
          <p:cNvSpPr/>
          <p:nvPr/>
        </p:nvSpPr>
        <p:spPr>
          <a:xfrm>
            <a:off x="4563384" y="1981438"/>
            <a:ext cx="498855" cy="461665"/>
          </a:xfrm>
          <a:prstGeom prst="rect">
            <a:avLst/>
          </a:prstGeom>
        </p:spPr>
        <p:txBody>
          <a:bodyPr wrap="none">
            <a:spAutoFit/>
          </a:bodyPr>
          <a:lstStyle/>
          <a:p>
            <a:r>
              <a:rPr lang="en-US" altLang="zh-CN" sz="2400" dirty="0"/>
              <a:t>P4</a:t>
            </a:r>
            <a:endParaRPr lang="en-US" sz="2400" dirty="0"/>
          </a:p>
        </p:txBody>
      </p:sp>
      <p:pic>
        <p:nvPicPr>
          <p:cNvPr id="14" name="Picture 13">
            <a:extLst>
              <a:ext uri="{FF2B5EF4-FFF2-40B4-BE49-F238E27FC236}">
                <a16:creationId xmlns:a16="http://schemas.microsoft.com/office/drawing/2014/main" id="{54E07B4B-5F6D-4A85-BF0C-BDC73EE20EC5}"/>
              </a:ext>
            </a:extLst>
          </p:cNvPr>
          <p:cNvPicPr>
            <a:picLocks noChangeAspect="1"/>
          </p:cNvPicPr>
          <p:nvPr/>
        </p:nvPicPr>
        <p:blipFill>
          <a:blip r:embed="rId5"/>
          <a:stretch>
            <a:fillRect/>
          </a:stretch>
        </p:blipFill>
        <p:spPr>
          <a:xfrm>
            <a:off x="5353107" y="1612239"/>
            <a:ext cx="4625248" cy="282177"/>
          </a:xfrm>
          <a:prstGeom prst="rect">
            <a:avLst/>
          </a:prstGeom>
        </p:spPr>
      </p:pic>
    </p:spTree>
    <p:extLst>
      <p:ext uri="{BB962C8B-B14F-4D97-AF65-F5344CB8AC3E}">
        <p14:creationId xmlns:p14="http://schemas.microsoft.com/office/powerpoint/2010/main" val="19629726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A3572-C170-43AB-89E3-87E359D1EF1F}"/>
              </a:ext>
            </a:extLst>
          </p:cNvPr>
          <p:cNvSpPr>
            <a:spLocks noGrp="1"/>
          </p:cNvSpPr>
          <p:nvPr>
            <p:ph type="title"/>
          </p:nvPr>
        </p:nvSpPr>
        <p:spPr/>
        <p:txBody>
          <a:bodyPr/>
          <a:lstStyle/>
          <a:p>
            <a:r>
              <a:rPr lang="en-US" altLang="zh-CN" dirty="0"/>
              <a:t>Conclusion</a:t>
            </a:r>
            <a:endParaRPr lang="en-US" dirty="0"/>
          </a:p>
        </p:txBody>
      </p:sp>
      <p:sp>
        <p:nvSpPr>
          <p:cNvPr id="3" name="Content Placeholder 2">
            <a:extLst>
              <a:ext uri="{FF2B5EF4-FFF2-40B4-BE49-F238E27FC236}">
                <a16:creationId xmlns:a16="http://schemas.microsoft.com/office/drawing/2014/main" id="{7BB6555E-4972-4F51-A61F-79C19D20F32B}"/>
              </a:ext>
            </a:extLst>
          </p:cNvPr>
          <p:cNvSpPr>
            <a:spLocks noGrp="1"/>
          </p:cNvSpPr>
          <p:nvPr>
            <p:ph idx="1"/>
          </p:nvPr>
        </p:nvSpPr>
        <p:spPr/>
        <p:txBody>
          <a:bodyPr/>
          <a:lstStyle/>
          <a:p>
            <a:r>
              <a:rPr lang="en-US" dirty="0"/>
              <a:t>Design </a:t>
            </a:r>
            <a:r>
              <a:rPr lang="en-US" b="1" dirty="0"/>
              <a:t>a reinforcement learning framework </a:t>
            </a:r>
            <a:r>
              <a:rPr lang="en-US" dirty="0"/>
              <a:t>for explainable recommendation</a:t>
            </a:r>
          </a:p>
          <a:p>
            <a:pPr lvl="1"/>
            <a:r>
              <a:rPr lang="en-US" dirty="0"/>
              <a:t>Model-agnostic</a:t>
            </a:r>
          </a:p>
          <a:p>
            <a:pPr lvl="1"/>
            <a:r>
              <a:rPr lang="en-US" dirty="0"/>
              <a:t>Has good model explainability</a:t>
            </a:r>
          </a:p>
          <a:p>
            <a:pPr lvl="1"/>
            <a:r>
              <a:rPr lang="en-US" dirty="0"/>
              <a:t>Can flexibly control the presentation quality</a:t>
            </a:r>
          </a:p>
          <a:p>
            <a:r>
              <a:rPr lang="en-US" b="1" dirty="0"/>
              <a:t>Instantiate the agents </a:t>
            </a:r>
            <a:r>
              <a:rPr lang="en-US" dirty="0"/>
              <a:t>with personalized-attention-based neural networks</a:t>
            </a:r>
          </a:p>
          <a:p>
            <a:r>
              <a:rPr lang="en-US" dirty="0"/>
              <a:t>Evaluate the effectiveness of our method by using both</a:t>
            </a:r>
            <a:r>
              <a:rPr lang="en-US" b="1" dirty="0"/>
              <a:t> offline experiments and evaluation with human subjects</a:t>
            </a:r>
            <a:endParaRPr lang="en-US" dirty="0"/>
          </a:p>
          <a:p>
            <a:endParaRPr lang="en-US" dirty="0"/>
          </a:p>
        </p:txBody>
      </p:sp>
      <p:sp>
        <p:nvSpPr>
          <p:cNvPr id="4" name="Slide Number Placeholder 3">
            <a:extLst>
              <a:ext uri="{FF2B5EF4-FFF2-40B4-BE49-F238E27FC236}">
                <a16:creationId xmlns:a16="http://schemas.microsoft.com/office/drawing/2014/main" id="{6EE39057-4EB0-4F4F-AEB2-B06CB80C936B}"/>
              </a:ext>
            </a:extLst>
          </p:cNvPr>
          <p:cNvSpPr>
            <a:spLocks noGrp="1"/>
          </p:cNvSpPr>
          <p:nvPr>
            <p:ph type="sldNum" sz="quarter" idx="12"/>
          </p:nvPr>
        </p:nvSpPr>
        <p:spPr/>
        <p:txBody>
          <a:bodyPr/>
          <a:lstStyle/>
          <a:p>
            <a:fld id="{94F56967-2A3D-42D5-86F2-E204A21AA924}" type="slidenum">
              <a:rPr lang="en-US" smtClean="0"/>
              <a:t>23</a:t>
            </a:fld>
            <a:endParaRPr lang="en-US" dirty="0"/>
          </a:p>
        </p:txBody>
      </p:sp>
    </p:spTree>
    <p:extLst>
      <p:ext uri="{BB962C8B-B14F-4D97-AF65-F5344CB8AC3E}">
        <p14:creationId xmlns:p14="http://schemas.microsoft.com/office/powerpoint/2010/main" val="33154971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7EC7-EFCE-4B5E-9190-C42EDCE6EC45}"/>
              </a:ext>
            </a:extLst>
          </p:cNvPr>
          <p:cNvSpPr>
            <a:spLocks noGrp="1"/>
          </p:cNvSpPr>
          <p:nvPr>
            <p:ph type="title"/>
          </p:nvPr>
        </p:nvSpPr>
        <p:spPr>
          <a:xfrm>
            <a:off x="802340" y="365125"/>
            <a:ext cx="10515600" cy="1325563"/>
          </a:xfrm>
        </p:spPr>
        <p:txBody>
          <a:bodyPr/>
          <a:lstStyle/>
          <a:p>
            <a:r>
              <a:rPr lang="en-US" dirty="0"/>
              <a:t>Our Works on Explainable Recommendation</a:t>
            </a:r>
          </a:p>
        </p:txBody>
      </p:sp>
      <p:sp>
        <p:nvSpPr>
          <p:cNvPr id="4" name="TextBox 3">
            <a:extLst>
              <a:ext uri="{FF2B5EF4-FFF2-40B4-BE49-F238E27FC236}">
                <a16:creationId xmlns:a16="http://schemas.microsoft.com/office/drawing/2014/main" id="{12E0349F-79FA-43EF-A6E9-5BB1863D4617}"/>
              </a:ext>
            </a:extLst>
          </p:cNvPr>
          <p:cNvSpPr txBox="1"/>
          <p:nvPr/>
        </p:nvSpPr>
        <p:spPr>
          <a:xfrm>
            <a:off x="983867" y="2434927"/>
            <a:ext cx="1426096" cy="523220"/>
          </a:xfrm>
          <a:prstGeom prst="rect">
            <a:avLst/>
          </a:prstGeom>
          <a:noFill/>
        </p:spPr>
        <p:txBody>
          <a:bodyPr wrap="none" rtlCol="0">
            <a:spAutoFit/>
          </a:bodyPr>
          <a:lstStyle/>
          <a:p>
            <a:r>
              <a:rPr lang="en-US" sz="2800" dirty="0">
                <a:solidFill>
                  <a:srgbClr val="C00000"/>
                </a:solidFill>
              </a:rPr>
              <a:t>Daily life</a:t>
            </a:r>
          </a:p>
        </p:txBody>
      </p:sp>
      <p:sp>
        <p:nvSpPr>
          <p:cNvPr id="5" name="TextBox 4">
            <a:extLst>
              <a:ext uri="{FF2B5EF4-FFF2-40B4-BE49-F238E27FC236}">
                <a16:creationId xmlns:a16="http://schemas.microsoft.com/office/drawing/2014/main" id="{CD5D614F-F834-4D1B-BF32-F1A65956E7E5}"/>
              </a:ext>
            </a:extLst>
          </p:cNvPr>
          <p:cNvSpPr txBox="1"/>
          <p:nvPr/>
        </p:nvSpPr>
        <p:spPr>
          <a:xfrm>
            <a:off x="606108" y="5063443"/>
            <a:ext cx="2181614" cy="954107"/>
          </a:xfrm>
          <a:prstGeom prst="rect">
            <a:avLst/>
          </a:prstGeom>
          <a:noFill/>
        </p:spPr>
        <p:txBody>
          <a:bodyPr wrap="square" rtlCol="0">
            <a:spAutoFit/>
          </a:bodyPr>
          <a:lstStyle/>
          <a:p>
            <a:pPr algn="ctr"/>
            <a:r>
              <a:rPr lang="en-US" sz="2800" dirty="0">
                <a:solidFill>
                  <a:srgbClr val="C00000"/>
                </a:solidFill>
              </a:rPr>
              <a:t>Professional activities</a:t>
            </a:r>
          </a:p>
        </p:txBody>
      </p:sp>
      <p:sp>
        <p:nvSpPr>
          <p:cNvPr id="15" name="Arrow: Down 14">
            <a:extLst>
              <a:ext uri="{FF2B5EF4-FFF2-40B4-BE49-F238E27FC236}">
                <a16:creationId xmlns:a16="http://schemas.microsoft.com/office/drawing/2014/main" id="{7D9F5518-AEA0-49EB-A889-E326223C17D1}"/>
              </a:ext>
            </a:extLst>
          </p:cNvPr>
          <p:cNvSpPr/>
          <p:nvPr/>
        </p:nvSpPr>
        <p:spPr>
          <a:xfrm>
            <a:off x="1582615" y="3244362"/>
            <a:ext cx="228600" cy="159140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9AB566A-68EB-471A-B8BB-58E349352B24}"/>
              </a:ext>
            </a:extLst>
          </p:cNvPr>
          <p:cNvSpPr txBox="1"/>
          <p:nvPr/>
        </p:nvSpPr>
        <p:spPr>
          <a:xfrm>
            <a:off x="3175212" y="1448774"/>
            <a:ext cx="1649169" cy="307777"/>
          </a:xfrm>
          <a:prstGeom prst="rect">
            <a:avLst/>
          </a:prstGeom>
          <a:noFill/>
        </p:spPr>
        <p:txBody>
          <a:bodyPr wrap="none" rtlCol="0">
            <a:spAutoFit/>
          </a:bodyPr>
          <a:lstStyle/>
          <a:p>
            <a:pPr algn="ctr"/>
            <a:r>
              <a:rPr lang="en-US" sz="1400" dirty="0"/>
              <a:t>Choose a restaurant</a:t>
            </a:r>
          </a:p>
        </p:txBody>
      </p:sp>
      <p:grpSp>
        <p:nvGrpSpPr>
          <p:cNvPr id="35" name="Group 34">
            <a:extLst>
              <a:ext uri="{FF2B5EF4-FFF2-40B4-BE49-F238E27FC236}">
                <a16:creationId xmlns:a16="http://schemas.microsoft.com/office/drawing/2014/main" id="{C1466396-AC6E-417B-8298-228532C5FAF0}"/>
              </a:ext>
            </a:extLst>
          </p:cNvPr>
          <p:cNvGrpSpPr/>
          <p:nvPr/>
        </p:nvGrpSpPr>
        <p:grpSpPr>
          <a:xfrm>
            <a:off x="3210924" y="1740495"/>
            <a:ext cx="1565238" cy="842180"/>
            <a:chOff x="4040448" y="2026511"/>
            <a:chExt cx="3098510" cy="1667161"/>
          </a:xfrm>
        </p:grpSpPr>
        <p:pic>
          <p:nvPicPr>
            <p:cNvPr id="19" name="Picture 18">
              <a:extLst>
                <a:ext uri="{FF2B5EF4-FFF2-40B4-BE49-F238E27FC236}">
                  <a16:creationId xmlns:a16="http://schemas.microsoft.com/office/drawing/2014/main" id="{E60BF4A6-76F7-4DBE-B75D-F9014440423B}"/>
                </a:ext>
              </a:extLst>
            </p:cNvPr>
            <p:cNvPicPr>
              <a:picLocks noChangeAspect="1"/>
            </p:cNvPicPr>
            <p:nvPr/>
          </p:nvPicPr>
          <p:blipFill rotWithShape="1">
            <a:blip r:embed="rId3"/>
            <a:srcRect t="22223"/>
            <a:stretch/>
          </p:blipFill>
          <p:spPr>
            <a:xfrm>
              <a:off x="4040448" y="2320692"/>
              <a:ext cx="3098510" cy="954107"/>
            </a:xfrm>
            <a:prstGeom prst="rect">
              <a:avLst/>
            </a:prstGeom>
          </p:spPr>
        </p:pic>
        <p:pic>
          <p:nvPicPr>
            <p:cNvPr id="21" name="Picture 20">
              <a:extLst>
                <a:ext uri="{FF2B5EF4-FFF2-40B4-BE49-F238E27FC236}">
                  <a16:creationId xmlns:a16="http://schemas.microsoft.com/office/drawing/2014/main" id="{25B8E5F9-C139-4FA7-AF65-A7B60D1A5860}"/>
                </a:ext>
              </a:extLst>
            </p:cNvPr>
            <p:cNvPicPr>
              <a:picLocks noChangeAspect="1"/>
            </p:cNvPicPr>
            <p:nvPr/>
          </p:nvPicPr>
          <p:blipFill>
            <a:blip r:embed="rId4"/>
            <a:stretch>
              <a:fillRect/>
            </a:stretch>
          </p:blipFill>
          <p:spPr>
            <a:xfrm>
              <a:off x="4486299" y="2026511"/>
              <a:ext cx="2013510" cy="271685"/>
            </a:xfrm>
            <a:prstGeom prst="rect">
              <a:avLst/>
            </a:prstGeom>
          </p:spPr>
        </p:pic>
        <p:pic>
          <p:nvPicPr>
            <p:cNvPr id="22" name="Picture 21">
              <a:extLst>
                <a:ext uri="{FF2B5EF4-FFF2-40B4-BE49-F238E27FC236}">
                  <a16:creationId xmlns:a16="http://schemas.microsoft.com/office/drawing/2014/main" id="{45DF1874-16D1-43DA-9CE1-24B8A40ED1FE}"/>
                </a:ext>
              </a:extLst>
            </p:cNvPr>
            <p:cNvPicPr>
              <a:picLocks noChangeAspect="1"/>
            </p:cNvPicPr>
            <p:nvPr/>
          </p:nvPicPr>
          <p:blipFill>
            <a:blip r:embed="rId5"/>
            <a:stretch>
              <a:fillRect/>
            </a:stretch>
          </p:blipFill>
          <p:spPr>
            <a:xfrm>
              <a:off x="4604277" y="3360595"/>
              <a:ext cx="1776416" cy="333077"/>
            </a:xfrm>
            <a:prstGeom prst="rect">
              <a:avLst/>
            </a:prstGeom>
          </p:spPr>
        </p:pic>
      </p:grpSp>
      <p:sp>
        <p:nvSpPr>
          <p:cNvPr id="7" name="TextBox 6">
            <a:extLst>
              <a:ext uri="{FF2B5EF4-FFF2-40B4-BE49-F238E27FC236}">
                <a16:creationId xmlns:a16="http://schemas.microsoft.com/office/drawing/2014/main" id="{7846CDA6-6B87-4761-8EBE-C12EBB8EB0C0}"/>
              </a:ext>
            </a:extLst>
          </p:cNvPr>
          <p:cNvSpPr txBox="1"/>
          <p:nvPr/>
        </p:nvSpPr>
        <p:spPr>
          <a:xfrm>
            <a:off x="3421752" y="2608386"/>
            <a:ext cx="1143582" cy="307777"/>
          </a:xfrm>
          <a:prstGeom prst="rect">
            <a:avLst/>
          </a:prstGeom>
          <a:noFill/>
        </p:spPr>
        <p:txBody>
          <a:bodyPr wrap="none" rtlCol="0">
            <a:spAutoFit/>
          </a:bodyPr>
          <a:lstStyle/>
          <a:p>
            <a:pPr algn="ctr"/>
            <a:r>
              <a:rPr lang="en-US" sz="1400" dirty="0"/>
              <a:t>Buy products</a:t>
            </a:r>
          </a:p>
        </p:txBody>
      </p:sp>
      <p:pic>
        <p:nvPicPr>
          <p:cNvPr id="25" name="Picture 24">
            <a:extLst>
              <a:ext uri="{FF2B5EF4-FFF2-40B4-BE49-F238E27FC236}">
                <a16:creationId xmlns:a16="http://schemas.microsoft.com/office/drawing/2014/main" id="{DAB98302-F109-4638-9338-3CC0C14482A7}"/>
              </a:ext>
            </a:extLst>
          </p:cNvPr>
          <p:cNvPicPr>
            <a:picLocks noChangeAspect="1"/>
          </p:cNvPicPr>
          <p:nvPr/>
        </p:nvPicPr>
        <p:blipFill>
          <a:blip r:embed="rId6"/>
          <a:stretch>
            <a:fillRect/>
          </a:stretch>
        </p:blipFill>
        <p:spPr>
          <a:xfrm>
            <a:off x="3319952" y="2902218"/>
            <a:ext cx="1347180" cy="876938"/>
          </a:xfrm>
          <a:prstGeom prst="rect">
            <a:avLst/>
          </a:prstGeom>
        </p:spPr>
      </p:pic>
      <p:sp>
        <p:nvSpPr>
          <p:cNvPr id="9" name="TextBox 8">
            <a:extLst>
              <a:ext uri="{FF2B5EF4-FFF2-40B4-BE49-F238E27FC236}">
                <a16:creationId xmlns:a16="http://schemas.microsoft.com/office/drawing/2014/main" id="{64E04F8E-6FB4-4996-AE67-A2138BC369FA}"/>
              </a:ext>
            </a:extLst>
          </p:cNvPr>
          <p:cNvSpPr txBox="1"/>
          <p:nvPr/>
        </p:nvSpPr>
        <p:spPr>
          <a:xfrm>
            <a:off x="2252985" y="4221798"/>
            <a:ext cx="3481115" cy="307777"/>
          </a:xfrm>
          <a:prstGeom prst="rect">
            <a:avLst/>
          </a:prstGeom>
          <a:noFill/>
        </p:spPr>
        <p:txBody>
          <a:bodyPr wrap="square" rtlCol="0">
            <a:spAutoFit/>
          </a:bodyPr>
          <a:lstStyle/>
          <a:p>
            <a:pPr algn="ctr"/>
            <a:r>
              <a:rPr lang="en-US" altLang="zh-CN" sz="1400" dirty="0"/>
              <a:t>Determine research direction</a:t>
            </a:r>
            <a:endParaRPr lang="en-US" sz="1400" dirty="0"/>
          </a:p>
        </p:txBody>
      </p:sp>
      <p:grpSp>
        <p:nvGrpSpPr>
          <p:cNvPr id="3" name="Group 2">
            <a:extLst>
              <a:ext uri="{FF2B5EF4-FFF2-40B4-BE49-F238E27FC236}">
                <a16:creationId xmlns:a16="http://schemas.microsoft.com/office/drawing/2014/main" id="{0BFE8B44-B2BA-4D94-B30B-0B28FC177415}"/>
              </a:ext>
            </a:extLst>
          </p:cNvPr>
          <p:cNvGrpSpPr/>
          <p:nvPr/>
        </p:nvGrpSpPr>
        <p:grpSpPr>
          <a:xfrm>
            <a:off x="3293624" y="4436152"/>
            <a:ext cx="1419174" cy="1007985"/>
            <a:chOff x="4356078" y="4557344"/>
            <a:chExt cx="2778596" cy="2031280"/>
          </a:xfrm>
        </p:grpSpPr>
        <p:pic>
          <p:nvPicPr>
            <p:cNvPr id="26" name="Picture 25">
              <a:extLst>
                <a:ext uri="{FF2B5EF4-FFF2-40B4-BE49-F238E27FC236}">
                  <a16:creationId xmlns:a16="http://schemas.microsoft.com/office/drawing/2014/main" id="{AAB11815-EDEB-4250-8DF4-7495DEC34BC3}"/>
                </a:ext>
              </a:extLst>
            </p:cNvPr>
            <p:cNvPicPr>
              <a:picLocks noChangeAspect="1"/>
            </p:cNvPicPr>
            <p:nvPr/>
          </p:nvPicPr>
          <p:blipFill rotWithShape="1">
            <a:blip r:embed="rId7"/>
            <a:srcRect b="12948"/>
            <a:stretch/>
          </p:blipFill>
          <p:spPr>
            <a:xfrm>
              <a:off x="5057325" y="4557344"/>
              <a:ext cx="2077349" cy="1953028"/>
            </a:xfrm>
            <a:prstGeom prst="rect">
              <a:avLst/>
            </a:prstGeom>
          </p:spPr>
        </p:pic>
        <p:pic>
          <p:nvPicPr>
            <p:cNvPr id="29" name="Picture 28">
              <a:extLst>
                <a:ext uri="{FF2B5EF4-FFF2-40B4-BE49-F238E27FC236}">
                  <a16:creationId xmlns:a16="http://schemas.microsoft.com/office/drawing/2014/main" id="{16F9FA4D-95E0-4C24-BCF6-8F33EEFA64C3}"/>
                </a:ext>
              </a:extLst>
            </p:cNvPr>
            <p:cNvPicPr>
              <a:picLocks noChangeAspect="1"/>
            </p:cNvPicPr>
            <p:nvPr/>
          </p:nvPicPr>
          <p:blipFill>
            <a:blip r:embed="rId8"/>
            <a:stretch>
              <a:fillRect/>
            </a:stretch>
          </p:blipFill>
          <p:spPr>
            <a:xfrm>
              <a:off x="4356078" y="4856539"/>
              <a:ext cx="1065898" cy="1732085"/>
            </a:xfrm>
            <a:prstGeom prst="rect">
              <a:avLst/>
            </a:prstGeom>
          </p:spPr>
        </p:pic>
      </p:grpSp>
      <p:sp>
        <p:nvSpPr>
          <p:cNvPr id="8" name="TextBox 7">
            <a:extLst>
              <a:ext uri="{FF2B5EF4-FFF2-40B4-BE49-F238E27FC236}">
                <a16:creationId xmlns:a16="http://schemas.microsoft.com/office/drawing/2014/main" id="{C5450BBE-30DF-42C0-85DA-7A02A6B240B0}"/>
              </a:ext>
            </a:extLst>
          </p:cNvPr>
          <p:cNvSpPr txBox="1"/>
          <p:nvPr/>
        </p:nvSpPr>
        <p:spPr>
          <a:xfrm>
            <a:off x="3105227" y="5499184"/>
            <a:ext cx="1678408" cy="307777"/>
          </a:xfrm>
          <a:prstGeom prst="rect">
            <a:avLst/>
          </a:prstGeom>
          <a:noFill/>
        </p:spPr>
        <p:txBody>
          <a:bodyPr wrap="none" rtlCol="0">
            <a:spAutoFit/>
          </a:bodyPr>
          <a:lstStyle/>
          <a:p>
            <a:pPr algn="ctr"/>
            <a:r>
              <a:rPr lang="en-US" altLang="zh-CN" sz="1400" dirty="0"/>
              <a:t>Recomposite photos</a:t>
            </a:r>
            <a:endParaRPr lang="en-US" sz="1400" dirty="0"/>
          </a:p>
        </p:txBody>
      </p:sp>
      <p:pic>
        <p:nvPicPr>
          <p:cNvPr id="30" name="Picture 29">
            <a:extLst>
              <a:ext uri="{FF2B5EF4-FFF2-40B4-BE49-F238E27FC236}">
                <a16:creationId xmlns:a16="http://schemas.microsoft.com/office/drawing/2014/main" id="{749ED0DE-D61D-46B0-A9B6-EA03BEBDE1F6}"/>
              </a:ext>
            </a:extLst>
          </p:cNvPr>
          <p:cNvPicPr>
            <a:picLocks noChangeAspect="1"/>
          </p:cNvPicPr>
          <p:nvPr/>
        </p:nvPicPr>
        <p:blipFill rotWithShape="1">
          <a:blip r:embed="rId9"/>
          <a:srcRect l="1587" t="5694" r="44035" b="272"/>
          <a:stretch/>
        </p:blipFill>
        <p:spPr>
          <a:xfrm>
            <a:off x="3198341" y="5824110"/>
            <a:ext cx="1492179" cy="995365"/>
          </a:xfrm>
          <a:prstGeom prst="rect">
            <a:avLst/>
          </a:prstGeom>
        </p:spPr>
      </p:pic>
      <p:pic>
        <p:nvPicPr>
          <p:cNvPr id="14" name="Picture 13">
            <a:extLst>
              <a:ext uri="{FF2B5EF4-FFF2-40B4-BE49-F238E27FC236}">
                <a16:creationId xmlns:a16="http://schemas.microsoft.com/office/drawing/2014/main" id="{06FE39C4-2924-4D7F-9487-062CF4843B97}"/>
              </a:ext>
            </a:extLst>
          </p:cNvPr>
          <p:cNvPicPr>
            <a:picLocks noChangeAspect="1"/>
          </p:cNvPicPr>
          <p:nvPr/>
        </p:nvPicPr>
        <p:blipFill>
          <a:blip r:embed="rId10"/>
          <a:stretch>
            <a:fillRect/>
          </a:stretch>
        </p:blipFill>
        <p:spPr>
          <a:xfrm>
            <a:off x="8922123" y="2640894"/>
            <a:ext cx="2924800" cy="979541"/>
          </a:xfrm>
          <a:prstGeom prst="rect">
            <a:avLst/>
          </a:prstGeom>
        </p:spPr>
      </p:pic>
      <p:pic>
        <p:nvPicPr>
          <p:cNvPr id="16" name="Picture 15">
            <a:extLst>
              <a:ext uri="{FF2B5EF4-FFF2-40B4-BE49-F238E27FC236}">
                <a16:creationId xmlns:a16="http://schemas.microsoft.com/office/drawing/2014/main" id="{F0F092BF-ED33-48C4-9087-A3A52308861A}"/>
              </a:ext>
            </a:extLst>
          </p:cNvPr>
          <p:cNvPicPr>
            <a:picLocks noChangeAspect="1"/>
          </p:cNvPicPr>
          <p:nvPr/>
        </p:nvPicPr>
        <p:blipFill>
          <a:blip r:embed="rId11"/>
          <a:stretch>
            <a:fillRect/>
          </a:stretch>
        </p:blipFill>
        <p:spPr>
          <a:xfrm>
            <a:off x="8922123" y="5136581"/>
            <a:ext cx="2913764" cy="1401276"/>
          </a:xfrm>
          <a:prstGeom prst="rect">
            <a:avLst/>
          </a:prstGeom>
        </p:spPr>
      </p:pic>
      <p:sp>
        <p:nvSpPr>
          <p:cNvPr id="10" name="TextBox 9">
            <a:extLst>
              <a:ext uri="{FF2B5EF4-FFF2-40B4-BE49-F238E27FC236}">
                <a16:creationId xmlns:a16="http://schemas.microsoft.com/office/drawing/2014/main" id="{9605A5F9-7A97-4CAD-B6A7-B835873175C2}"/>
              </a:ext>
            </a:extLst>
          </p:cNvPr>
          <p:cNvSpPr txBox="1"/>
          <p:nvPr/>
        </p:nvSpPr>
        <p:spPr>
          <a:xfrm>
            <a:off x="9628894" y="2116315"/>
            <a:ext cx="1438214" cy="400110"/>
          </a:xfrm>
          <a:prstGeom prst="rect">
            <a:avLst/>
          </a:prstGeom>
          <a:noFill/>
        </p:spPr>
        <p:txBody>
          <a:bodyPr wrap="none" rtlCol="0">
            <a:spAutoFit/>
          </a:bodyPr>
          <a:lstStyle/>
          <a:p>
            <a:r>
              <a:rPr lang="en-US" sz="2000" dirty="0"/>
              <a:t>[ICDM2018]</a:t>
            </a:r>
          </a:p>
        </p:txBody>
      </p:sp>
      <p:sp>
        <p:nvSpPr>
          <p:cNvPr id="34" name="TextBox 33">
            <a:extLst>
              <a:ext uri="{FF2B5EF4-FFF2-40B4-BE49-F238E27FC236}">
                <a16:creationId xmlns:a16="http://schemas.microsoft.com/office/drawing/2014/main" id="{A80272AF-DB01-4FC3-85D8-AA225C88B7FA}"/>
              </a:ext>
            </a:extLst>
          </p:cNvPr>
          <p:cNvSpPr txBox="1"/>
          <p:nvPr/>
        </p:nvSpPr>
        <p:spPr>
          <a:xfrm>
            <a:off x="9666149" y="4635714"/>
            <a:ext cx="1425711" cy="400110"/>
          </a:xfrm>
          <a:prstGeom prst="rect">
            <a:avLst/>
          </a:prstGeom>
          <a:noFill/>
        </p:spPr>
        <p:txBody>
          <a:bodyPr wrap="none" rtlCol="0">
            <a:spAutoFit/>
          </a:bodyPr>
          <a:lstStyle/>
          <a:p>
            <a:r>
              <a:rPr lang="en-US" sz="2000" dirty="0"/>
              <a:t>[TVCG2018]</a:t>
            </a:r>
          </a:p>
        </p:txBody>
      </p:sp>
      <p:pic>
        <p:nvPicPr>
          <p:cNvPr id="11" name="Picture 10">
            <a:extLst>
              <a:ext uri="{FF2B5EF4-FFF2-40B4-BE49-F238E27FC236}">
                <a16:creationId xmlns:a16="http://schemas.microsoft.com/office/drawing/2014/main" id="{508F48EA-CDEF-43DB-B8B8-DF09DEAFC887}"/>
              </a:ext>
            </a:extLst>
          </p:cNvPr>
          <p:cNvPicPr>
            <a:picLocks noChangeAspect="1"/>
          </p:cNvPicPr>
          <p:nvPr/>
        </p:nvPicPr>
        <p:blipFill>
          <a:blip r:embed="rId12"/>
          <a:stretch>
            <a:fillRect/>
          </a:stretch>
        </p:blipFill>
        <p:spPr>
          <a:xfrm>
            <a:off x="5599358" y="2692874"/>
            <a:ext cx="2812372" cy="1070481"/>
          </a:xfrm>
          <a:prstGeom prst="rect">
            <a:avLst/>
          </a:prstGeom>
        </p:spPr>
      </p:pic>
      <p:sp>
        <p:nvSpPr>
          <p:cNvPr id="36" name="TextBox 35">
            <a:extLst>
              <a:ext uri="{FF2B5EF4-FFF2-40B4-BE49-F238E27FC236}">
                <a16:creationId xmlns:a16="http://schemas.microsoft.com/office/drawing/2014/main" id="{B221CB78-8A2C-4047-A262-54788B2E885D}"/>
              </a:ext>
            </a:extLst>
          </p:cNvPr>
          <p:cNvSpPr txBox="1"/>
          <p:nvPr/>
        </p:nvSpPr>
        <p:spPr>
          <a:xfrm>
            <a:off x="6319298" y="2116315"/>
            <a:ext cx="1372492" cy="400110"/>
          </a:xfrm>
          <a:prstGeom prst="rect">
            <a:avLst/>
          </a:prstGeom>
          <a:noFill/>
        </p:spPr>
        <p:txBody>
          <a:bodyPr wrap="none" rtlCol="0">
            <a:spAutoFit/>
          </a:bodyPr>
          <a:lstStyle/>
          <a:p>
            <a:r>
              <a:rPr lang="en-US" sz="2000" dirty="0"/>
              <a:t>[AAAI2019]</a:t>
            </a:r>
          </a:p>
        </p:txBody>
      </p:sp>
      <p:sp>
        <p:nvSpPr>
          <p:cNvPr id="43" name="TextBox 42">
            <a:extLst>
              <a:ext uri="{FF2B5EF4-FFF2-40B4-BE49-F238E27FC236}">
                <a16:creationId xmlns:a16="http://schemas.microsoft.com/office/drawing/2014/main" id="{956AB568-A25A-45F0-87BC-B47E7369F5AE}"/>
              </a:ext>
            </a:extLst>
          </p:cNvPr>
          <p:cNvSpPr txBox="1"/>
          <p:nvPr/>
        </p:nvSpPr>
        <p:spPr>
          <a:xfrm>
            <a:off x="5819916" y="4630062"/>
            <a:ext cx="2479718" cy="400110"/>
          </a:xfrm>
          <a:prstGeom prst="rect">
            <a:avLst/>
          </a:prstGeom>
          <a:noFill/>
        </p:spPr>
        <p:txBody>
          <a:bodyPr wrap="none" rtlCol="0">
            <a:spAutoFit/>
          </a:bodyPr>
          <a:lstStyle/>
          <a:p>
            <a:r>
              <a:rPr lang="en-US" sz="2000" dirty="0"/>
              <a:t>[TVCG2018], Spotlight</a:t>
            </a:r>
          </a:p>
        </p:txBody>
      </p:sp>
      <p:pic>
        <p:nvPicPr>
          <p:cNvPr id="12" name="Picture 11">
            <a:extLst>
              <a:ext uri="{FF2B5EF4-FFF2-40B4-BE49-F238E27FC236}">
                <a16:creationId xmlns:a16="http://schemas.microsoft.com/office/drawing/2014/main" id="{617C2020-F0A7-4CB3-AB41-0CA424424A4C}"/>
              </a:ext>
            </a:extLst>
          </p:cNvPr>
          <p:cNvPicPr>
            <a:picLocks noChangeAspect="1"/>
          </p:cNvPicPr>
          <p:nvPr/>
        </p:nvPicPr>
        <p:blipFill>
          <a:blip r:embed="rId13"/>
          <a:stretch>
            <a:fillRect/>
          </a:stretch>
        </p:blipFill>
        <p:spPr>
          <a:xfrm>
            <a:off x="5539400" y="5130659"/>
            <a:ext cx="3040749" cy="1584018"/>
          </a:xfrm>
          <a:prstGeom prst="rect">
            <a:avLst/>
          </a:prstGeom>
        </p:spPr>
      </p:pic>
      <p:sp>
        <p:nvSpPr>
          <p:cNvPr id="44" name="TextBox 43">
            <a:extLst>
              <a:ext uri="{FF2B5EF4-FFF2-40B4-BE49-F238E27FC236}">
                <a16:creationId xmlns:a16="http://schemas.microsoft.com/office/drawing/2014/main" id="{516ADC6C-C590-4E6D-B5BE-1193B82ABF4A}"/>
              </a:ext>
            </a:extLst>
          </p:cNvPr>
          <p:cNvSpPr txBox="1"/>
          <p:nvPr/>
        </p:nvSpPr>
        <p:spPr>
          <a:xfrm>
            <a:off x="7005103" y="1421352"/>
            <a:ext cx="3373901" cy="523220"/>
          </a:xfrm>
          <a:prstGeom prst="rect">
            <a:avLst/>
          </a:prstGeom>
          <a:noFill/>
        </p:spPr>
        <p:txBody>
          <a:bodyPr wrap="square" rtlCol="0">
            <a:spAutoFit/>
          </a:bodyPr>
          <a:lstStyle/>
          <a:p>
            <a:pPr algn="ctr"/>
            <a:r>
              <a:rPr lang="en-US" altLang="zh-CN" sz="2800" dirty="0">
                <a:solidFill>
                  <a:srgbClr val="C00000"/>
                </a:solidFill>
              </a:rPr>
              <a:t>Textual</a:t>
            </a:r>
            <a:endParaRPr lang="en-US" sz="2800" dirty="0">
              <a:solidFill>
                <a:srgbClr val="C00000"/>
              </a:solidFill>
            </a:endParaRPr>
          </a:p>
        </p:txBody>
      </p:sp>
      <p:sp>
        <p:nvSpPr>
          <p:cNvPr id="45" name="TextBox 44">
            <a:extLst>
              <a:ext uri="{FF2B5EF4-FFF2-40B4-BE49-F238E27FC236}">
                <a16:creationId xmlns:a16="http://schemas.microsoft.com/office/drawing/2014/main" id="{FE535B3B-5F04-42F9-8B64-435064464D6B}"/>
              </a:ext>
            </a:extLst>
          </p:cNvPr>
          <p:cNvSpPr txBox="1"/>
          <p:nvPr/>
        </p:nvSpPr>
        <p:spPr>
          <a:xfrm>
            <a:off x="7005102" y="3960188"/>
            <a:ext cx="3373901" cy="523220"/>
          </a:xfrm>
          <a:prstGeom prst="rect">
            <a:avLst/>
          </a:prstGeom>
          <a:noFill/>
        </p:spPr>
        <p:txBody>
          <a:bodyPr wrap="square" rtlCol="0">
            <a:spAutoFit/>
          </a:bodyPr>
          <a:lstStyle/>
          <a:p>
            <a:pPr algn="ctr"/>
            <a:r>
              <a:rPr lang="en-US" altLang="zh-CN" sz="2800" dirty="0">
                <a:solidFill>
                  <a:srgbClr val="C00000"/>
                </a:solidFill>
              </a:rPr>
              <a:t>Visualization</a:t>
            </a:r>
            <a:endParaRPr lang="en-US" sz="2800" dirty="0">
              <a:solidFill>
                <a:srgbClr val="C00000"/>
              </a:solidFill>
            </a:endParaRPr>
          </a:p>
        </p:txBody>
      </p:sp>
      <p:sp>
        <p:nvSpPr>
          <p:cNvPr id="13" name="Rectangle: Rounded Corners 12">
            <a:extLst>
              <a:ext uri="{FF2B5EF4-FFF2-40B4-BE49-F238E27FC236}">
                <a16:creationId xmlns:a16="http://schemas.microsoft.com/office/drawing/2014/main" id="{C426560B-E81B-47AA-B811-3BC8B54C8C3D}"/>
              </a:ext>
            </a:extLst>
          </p:cNvPr>
          <p:cNvSpPr/>
          <p:nvPr/>
        </p:nvSpPr>
        <p:spPr>
          <a:xfrm>
            <a:off x="5599358" y="2130090"/>
            <a:ext cx="2965970" cy="175363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utoShape 2" descr="http://tool.oschina.net/action/qrcode/generate?data=https%3A%2F%2Fwww.microsoft.com%2Fen-us%2Fresearch%2Fpeople%2Fxitwan%2F&amp;output=image%2Fgif&amp;error=L&amp;type=0&amp;margin=0&amp;size=4&amp;1542436691818">
            <a:extLst>
              <a:ext uri="{FF2B5EF4-FFF2-40B4-BE49-F238E27FC236}">
                <a16:creationId xmlns:a16="http://schemas.microsoft.com/office/drawing/2014/main" id="{445E0538-6A09-4E6B-BBA5-6C60B20902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5E52795B-4B17-4D1E-8B07-38FDB059239C}"/>
              </a:ext>
            </a:extLst>
          </p:cNvPr>
          <p:cNvGrpSpPr/>
          <p:nvPr/>
        </p:nvGrpSpPr>
        <p:grpSpPr>
          <a:xfrm>
            <a:off x="12607945" y="1124720"/>
            <a:ext cx="1497526" cy="1639704"/>
            <a:chOff x="10621556" y="144494"/>
            <a:chExt cx="1497526" cy="1639704"/>
          </a:xfrm>
        </p:grpSpPr>
        <p:pic>
          <p:nvPicPr>
            <p:cNvPr id="18" name="Picture 17">
              <a:extLst>
                <a:ext uri="{FF2B5EF4-FFF2-40B4-BE49-F238E27FC236}">
                  <a16:creationId xmlns:a16="http://schemas.microsoft.com/office/drawing/2014/main" id="{557DC4C6-E8D7-41EB-A6DF-863F8355FE92}"/>
                </a:ext>
              </a:extLst>
            </p:cNvPr>
            <p:cNvPicPr>
              <a:picLocks noChangeAspect="1"/>
            </p:cNvPicPr>
            <p:nvPr/>
          </p:nvPicPr>
          <p:blipFill>
            <a:blip r:embed="rId14"/>
            <a:stretch>
              <a:fillRect/>
            </a:stretch>
          </p:blipFill>
          <p:spPr>
            <a:xfrm>
              <a:off x="10725150" y="144494"/>
              <a:ext cx="1257300" cy="1257300"/>
            </a:xfrm>
            <a:prstGeom prst="rect">
              <a:avLst/>
            </a:prstGeom>
          </p:spPr>
        </p:pic>
        <p:sp>
          <p:nvSpPr>
            <p:cNvPr id="37" name="TextBox 36">
              <a:extLst>
                <a:ext uri="{FF2B5EF4-FFF2-40B4-BE49-F238E27FC236}">
                  <a16:creationId xmlns:a16="http://schemas.microsoft.com/office/drawing/2014/main" id="{A1160AA8-5B6C-4EC1-98AE-6682B960FFC2}"/>
                </a:ext>
              </a:extLst>
            </p:cNvPr>
            <p:cNvSpPr txBox="1"/>
            <p:nvPr/>
          </p:nvSpPr>
          <p:spPr>
            <a:xfrm>
              <a:off x="10621556" y="1384088"/>
              <a:ext cx="1497526"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Homepage</a:t>
              </a:r>
            </a:p>
          </p:txBody>
        </p:sp>
      </p:grpSp>
      <p:pic>
        <p:nvPicPr>
          <p:cNvPr id="24" name="Picture 23">
            <a:extLst>
              <a:ext uri="{FF2B5EF4-FFF2-40B4-BE49-F238E27FC236}">
                <a16:creationId xmlns:a16="http://schemas.microsoft.com/office/drawing/2014/main" id="{3BD3ECF8-8551-42B5-B670-3E5DDB99366F}"/>
              </a:ext>
            </a:extLst>
          </p:cNvPr>
          <p:cNvPicPr>
            <a:picLocks noChangeAspect="1"/>
          </p:cNvPicPr>
          <p:nvPr/>
        </p:nvPicPr>
        <p:blipFill>
          <a:blip r:embed="rId15"/>
          <a:stretch>
            <a:fillRect/>
          </a:stretch>
        </p:blipFill>
        <p:spPr>
          <a:xfrm>
            <a:off x="10567987" y="57650"/>
            <a:ext cx="1571625" cy="184785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6DF1D441-0424-4D09-A213-E9581C5C621D}"/>
              </a:ext>
            </a:extLst>
          </p:cNvPr>
          <p:cNvSpPr txBox="1"/>
          <p:nvPr/>
        </p:nvSpPr>
        <p:spPr>
          <a:xfrm>
            <a:off x="7379294" y="84485"/>
            <a:ext cx="3188693" cy="461665"/>
          </a:xfrm>
          <a:prstGeom prst="rect">
            <a:avLst/>
          </a:prstGeom>
          <a:noFill/>
        </p:spPr>
        <p:txBody>
          <a:bodyPr wrap="none" rtlCol="0">
            <a:spAutoFit/>
          </a:bodyPr>
          <a:lstStyle/>
          <a:p>
            <a:r>
              <a:rPr lang="en-US" altLang="zh-CN" sz="2400" b="1" dirty="0">
                <a:solidFill>
                  <a:srgbClr val="C00000"/>
                </a:solidFill>
                <a:latin typeface="Arial" panose="020B0604020202020204" pitchFamily="34" charset="0"/>
                <a:cs typeface="Arial" panose="020B0604020202020204" pitchFamily="34" charset="0"/>
              </a:rPr>
              <a:t>http://xitingwang.net</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912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F8EF-6510-40A9-9B16-E45D3F3EA583}"/>
              </a:ext>
            </a:extLst>
          </p:cNvPr>
          <p:cNvSpPr>
            <a:spLocks noGrp="1"/>
          </p:cNvSpPr>
          <p:nvPr>
            <p:ph type="title"/>
          </p:nvPr>
        </p:nvSpPr>
        <p:spPr/>
        <p:txBody>
          <a:bodyPr/>
          <a:lstStyle/>
          <a:p>
            <a:r>
              <a:rPr lang="en-US"/>
              <a:t>Thanks!</a:t>
            </a:r>
            <a:endParaRPr lang="en-US" dirty="0"/>
          </a:p>
        </p:txBody>
      </p:sp>
      <p:sp>
        <p:nvSpPr>
          <p:cNvPr id="3" name="Text Placeholder 2">
            <a:extLst>
              <a:ext uri="{FF2B5EF4-FFF2-40B4-BE49-F238E27FC236}">
                <a16:creationId xmlns:a16="http://schemas.microsoft.com/office/drawing/2014/main" id="{53479CE7-E400-4CC3-8B91-1AE2EACBE2AA}"/>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E7B6C6F-8543-4D9A-A88E-4BD0E43891DC}"/>
              </a:ext>
            </a:extLst>
          </p:cNvPr>
          <p:cNvSpPr>
            <a:spLocks noGrp="1"/>
          </p:cNvSpPr>
          <p:nvPr>
            <p:ph type="sldNum" sz="quarter" idx="12"/>
          </p:nvPr>
        </p:nvSpPr>
        <p:spPr/>
        <p:txBody>
          <a:bodyPr/>
          <a:lstStyle/>
          <a:p>
            <a:fld id="{94F56967-2A3D-42D5-86F2-E204A21AA924}" type="slidenum">
              <a:rPr lang="en-US" smtClean="0"/>
              <a:t>25</a:t>
            </a:fld>
            <a:endParaRPr lang="en-US"/>
          </a:p>
        </p:txBody>
      </p:sp>
    </p:spTree>
    <p:extLst>
      <p:ext uri="{BB962C8B-B14F-4D97-AF65-F5344CB8AC3E}">
        <p14:creationId xmlns:p14="http://schemas.microsoft.com/office/powerpoint/2010/main" val="33569435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EDA7CF-932E-43AC-95FB-58047A26B3CB}"/>
              </a:ext>
            </a:extLst>
          </p:cNvPr>
          <p:cNvPicPr>
            <a:picLocks noChangeAspect="1"/>
          </p:cNvPicPr>
          <p:nvPr/>
        </p:nvPicPr>
        <p:blipFill>
          <a:blip r:embed="rId3"/>
          <a:stretch>
            <a:fillRect/>
          </a:stretch>
        </p:blipFill>
        <p:spPr>
          <a:xfrm>
            <a:off x="7819179" y="3159038"/>
            <a:ext cx="3939484" cy="3333837"/>
          </a:xfrm>
          <a:prstGeom prst="rect">
            <a:avLst/>
          </a:prstGeom>
        </p:spPr>
      </p:pic>
      <p:sp>
        <p:nvSpPr>
          <p:cNvPr id="2" name="Title 1">
            <a:extLst>
              <a:ext uri="{FF2B5EF4-FFF2-40B4-BE49-F238E27FC236}">
                <a16:creationId xmlns:a16="http://schemas.microsoft.com/office/drawing/2014/main" id="{8F557909-CB43-4373-81AB-E640CAA39EA2}"/>
              </a:ext>
            </a:extLst>
          </p:cNvPr>
          <p:cNvSpPr>
            <a:spLocks noGrp="1"/>
          </p:cNvSpPr>
          <p:nvPr>
            <p:ph type="title"/>
          </p:nvPr>
        </p:nvSpPr>
        <p:spPr/>
        <p:txBody>
          <a:bodyPr/>
          <a:lstStyle/>
          <a:p>
            <a:r>
              <a:rPr lang="en-US" dirty="0"/>
              <a:t>Explainable Recommendation</a:t>
            </a:r>
          </a:p>
        </p:txBody>
      </p:sp>
      <p:sp>
        <p:nvSpPr>
          <p:cNvPr id="4" name="Slide Number Placeholder 3">
            <a:extLst>
              <a:ext uri="{FF2B5EF4-FFF2-40B4-BE49-F238E27FC236}">
                <a16:creationId xmlns:a16="http://schemas.microsoft.com/office/drawing/2014/main" id="{65C00F06-BD97-4B7F-B347-6AADF929E943}"/>
              </a:ext>
            </a:extLst>
          </p:cNvPr>
          <p:cNvSpPr>
            <a:spLocks noGrp="1"/>
          </p:cNvSpPr>
          <p:nvPr>
            <p:ph type="sldNum" sz="quarter" idx="12"/>
          </p:nvPr>
        </p:nvSpPr>
        <p:spPr/>
        <p:txBody>
          <a:bodyPr/>
          <a:lstStyle/>
          <a:p>
            <a:fld id="{94F56967-2A3D-42D5-86F2-E204A21AA924}" type="slidenum">
              <a:rPr lang="en-US" smtClean="0"/>
              <a:t>3</a:t>
            </a:fld>
            <a:endParaRPr lang="en-US" dirty="0"/>
          </a:p>
        </p:txBody>
      </p:sp>
      <p:sp>
        <p:nvSpPr>
          <p:cNvPr id="6" name="Rectangle 5">
            <a:extLst>
              <a:ext uri="{FF2B5EF4-FFF2-40B4-BE49-F238E27FC236}">
                <a16:creationId xmlns:a16="http://schemas.microsoft.com/office/drawing/2014/main" id="{9105EA2A-D89F-440F-AF68-B5CBD5666575}"/>
              </a:ext>
            </a:extLst>
          </p:cNvPr>
          <p:cNvSpPr/>
          <p:nvPr/>
        </p:nvSpPr>
        <p:spPr>
          <a:xfrm>
            <a:off x="838200" y="1828510"/>
            <a:ext cx="11098003" cy="48013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US" sz="2800" dirty="0"/>
              <a:t>A growing need to ensure that the users understand and trust the system</a:t>
            </a:r>
          </a:p>
        </p:txBody>
      </p:sp>
      <p:sp>
        <p:nvSpPr>
          <p:cNvPr id="9" name="Content Placeholder 2">
            <a:extLst>
              <a:ext uri="{FF2B5EF4-FFF2-40B4-BE49-F238E27FC236}">
                <a16:creationId xmlns:a16="http://schemas.microsoft.com/office/drawing/2014/main" id="{32FBA954-ACD4-46A7-AE6C-E94160BF0152}"/>
              </a:ext>
            </a:extLst>
          </p:cNvPr>
          <p:cNvSpPr>
            <a:spLocks noGrp="1"/>
          </p:cNvSpPr>
          <p:nvPr>
            <p:ph idx="1"/>
          </p:nvPr>
        </p:nvSpPr>
        <p:spPr>
          <a:xfrm>
            <a:off x="838200" y="2618197"/>
            <a:ext cx="6676505" cy="4351338"/>
          </a:xfrm>
        </p:spPr>
        <p:txBody>
          <a:bodyPr/>
          <a:lstStyle/>
          <a:p>
            <a:r>
              <a:rPr lang="en-US" dirty="0"/>
              <a:t>Explanations serve as a </a:t>
            </a:r>
            <a:r>
              <a:rPr lang="en-US" b="1" dirty="0"/>
              <a:t>bridge</a:t>
            </a:r>
            <a:r>
              <a:rPr lang="en-US" dirty="0"/>
              <a:t> between recommender systems and users</a:t>
            </a:r>
          </a:p>
          <a:p>
            <a:pPr lvl="1"/>
            <a:r>
              <a:rPr lang="en-US" dirty="0"/>
              <a:t>Increase user trust</a:t>
            </a:r>
          </a:p>
          <a:p>
            <a:pPr lvl="1"/>
            <a:r>
              <a:rPr lang="en-US" dirty="0"/>
              <a:t>Help users make better decisions</a:t>
            </a:r>
          </a:p>
          <a:p>
            <a:pPr lvl="1"/>
            <a:r>
              <a:rPr lang="en-US" dirty="0"/>
              <a:t>Persuade users to try or buy an item</a:t>
            </a:r>
          </a:p>
        </p:txBody>
      </p:sp>
      <p:sp>
        <p:nvSpPr>
          <p:cNvPr id="10" name="TextBox 9">
            <a:extLst>
              <a:ext uri="{FF2B5EF4-FFF2-40B4-BE49-F238E27FC236}">
                <a16:creationId xmlns:a16="http://schemas.microsoft.com/office/drawing/2014/main" id="{1F463F07-0689-4F31-83E0-F95B08D34D8B}"/>
              </a:ext>
            </a:extLst>
          </p:cNvPr>
          <p:cNvSpPr txBox="1"/>
          <p:nvPr/>
        </p:nvSpPr>
        <p:spPr>
          <a:xfrm>
            <a:off x="7912778" y="2348235"/>
            <a:ext cx="3752287" cy="769441"/>
          </a:xfrm>
          <a:prstGeom prst="rect">
            <a:avLst/>
          </a:prstGeom>
          <a:noFill/>
        </p:spPr>
        <p:txBody>
          <a:bodyPr wrap="square" rtlCol="0">
            <a:spAutoFit/>
          </a:bodyPr>
          <a:lstStyle/>
          <a:p>
            <a:pPr algn="ctr"/>
            <a:r>
              <a:rPr lang="en-US" sz="2200" dirty="0"/>
              <a:t>Explanations: why the items are recommended</a:t>
            </a:r>
          </a:p>
        </p:txBody>
      </p:sp>
    </p:spTree>
    <p:extLst>
      <p:ext uri="{BB962C8B-B14F-4D97-AF65-F5344CB8AC3E}">
        <p14:creationId xmlns:p14="http://schemas.microsoft.com/office/powerpoint/2010/main" val="828831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84B82F60-E3F1-4F5D-9176-2DE40A9C4E64}"/>
              </a:ext>
            </a:extLst>
          </p:cNvPr>
          <p:cNvGrpSpPr/>
          <p:nvPr/>
        </p:nvGrpSpPr>
        <p:grpSpPr>
          <a:xfrm>
            <a:off x="7290549" y="-123574"/>
            <a:ext cx="4224689" cy="3282938"/>
            <a:chOff x="7290549" y="-123574"/>
            <a:chExt cx="4224689" cy="3282938"/>
          </a:xfrm>
        </p:grpSpPr>
        <p:pic>
          <p:nvPicPr>
            <p:cNvPr id="43" name="Picture 42">
              <a:extLst>
                <a:ext uri="{FF2B5EF4-FFF2-40B4-BE49-F238E27FC236}">
                  <a16:creationId xmlns:a16="http://schemas.microsoft.com/office/drawing/2014/main" id="{09D955C3-2DDB-4CC4-8B17-A477C99058EB}"/>
                </a:ext>
              </a:extLst>
            </p:cNvPr>
            <p:cNvPicPr>
              <a:picLocks noChangeAspect="1"/>
            </p:cNvPicPr>
            <p:nvPr/>
          </p:nvPicPr>
          <p:blipFill rotWithShape="1">
            <a:blip r:embed="rId3"/>
            <a:srcRect l="46421" t="55476" r="1304" b="10170"/>
            <a:stretch/>
          </p:blipFill>
          <p:spPr>
            <a:xfrm>
              <a:off x="8108837" y="292552"/>
              <a:ext cx="2395535" cy="1173566"/>
            </a:xfrm>
            <a:prstGeom prst="rect">
              <a:avLst/>
            </a:prstGeom>
          </p:spPr>
        </p:pic>
        <p:pic>
          <p:nvPicPr>
            <p:cNvPr id="44" name="Picture 43">
              <a:extLst>
                <a:ext uri="{FF2B5EF4-FFF2-40B4-BE49-F238E27FC236}">
                  <a16:creationId xmlns:a16="http://schemas.microsoft.com/office/drawing/2014/main" id="{7BA7E314-E644-481B-AA96-8C5BF4040887}"/>
                </a:ext>
              </a:extLst>
            </p:cNvPr>
            <p:cNvPicPr>
              <a:picLocks noChangeAspect="1"/>
            </p:cNvPicPr>
            <p:nvPr/>
          </p:nvPicPr>
          <p:blipFill>
            <a:blip r:embed="rId4"/>
            <a:stretch>
              <a:fillRect/>
            </a:stretch>
          </p:blipFill>
          <p:spPr>
            <a:xfrm>
              <a:off x="8235790" y="1393544"/>
              <a:ext cx="2127596" cy="1196487"/>
            </a:xfrm>
            <a:prstGeom prst="rect">
              <a:avLst/>
            </a:prstGeom>
          </p:spPr>
        </p:pic>
        <p:pic>
          <p:nvPicPr>
            <p:cNvPr id="41" name="Picture 6" descr="https://png2.kisspng.com/sh/e03fb7f0bbfba13373a2f5d32e04854a/L0KzQYi4UsA5N2M5SpGAYULkSYa9VsA5QGhmUJC9MkW7Q4q7VsE2OWM8TKI6OUizQ4WCTwBvbz==/5a2a95660887a8.4258394615127401980349.png">
              <a:extLst>
                <a:ext uri="{FF2B5EF4-FFF2-40B4-BE49-F238E27FC236}">
                  <a16:creationId xmlns:a16="http://schemas.microsoft.com/office/drawing/2014/main" id="{2E2D9B48-250B-4B17-B876-C3BA732EBBB1}"/>
                </a:ext>
              </a:extLst>
            </p:cNvPr>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290549" y="-123574"/>
              <a:ext cx="4224689" cy="328293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392080BA-2731-47AC-8C73-38FD1B0E84D4}"/>
              </a:ext>
            </a:extLst>
          </p:cNvPr>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363074" y="3140055"/>
            <a:ext cx="666459" cy="651751"/>
          </a:xfrm>
          <a:prstGeom prst="rect">
            <a:avLst/>
          </a:prstGeom>
        </p:spPr>
      </p:pic>
      <p:pic>
        <p:nvPicPr>
          <p:cNvPr id="15" name="Picture 14" descr="Image result for computer icon">
            <a:extLst>
              <a:ext uri="{FF2B5EF4-FFF2-40B4-BE49-F238E27FC236}">
                <a16:creationId xmlns:a16="http://schemas.microsoft.com/office/drawing/2014/main" id="{961EAD46-7DDE-4E15-93C1-5C205BD37DE0}"/>
              </a:ext>
            </a:extLst>
          </p:cNvPr>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6842" y="3075258"/>
            <a:ext cx="1292605" cy="12640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AA8E3D-E8EE-4E4B-8F0D-C387C3C927EC}"/>
              </a:ext>
            </a:extLst>
          </p:cNvPr>
          <p:cNvSpPr>
            <a:spLocks noGrp="1"/>
          </p:cNvSpPr>
          <p:nvPr>
            <p:ph type="title"/>
          </p:nvPr>
        </p:nvSpPr>
        <p:spPr/>
        <p:txBody>
          <a:bodyPr/>
          <a:lstStyle/>
          <a:p>
            <a:r>
              <a:rPr lang="en-US" altLang="zh-CN" dirty="0"/>
              <a:t>Existing Methods – Post Hoc</a:t>
            </a:r>
            <a:endParaRPr lang="en-US" dirty="0"/>
          </a:p>
        </p:txBody>
      </p:sp>
      <p:pic>
        <p:nvPicPr>
          <p:cNvPr id="4" name="Picture 3">
            <a:extLst>
              <a:ext uri="{FF2B5EF4-FFF2-40B4-BE49-F238E27FC236}">
                <a16:creationId xmlns:a16="http://schemas.microsoft.com/office/drawing/2014/main" id="{2C54FD4C-3339-4705-A6DC-1296666D7C5D}"/>
              </a:ext>
            </a:extLst>
          </p:cNvPr>
          <p:cNvPicPr>
            <a:picLocks noChangeAspect="1"/>
          </p:cNvPicPr>
          <p:nvPr/>
        </p:nvPicPr>
        <p:blipFill>
          <a:blip r:embed="rId8">
            <a:duotone>
              <a:schemeClr val="accent6">
                <a:shade val="45000"/>
                <a:satMod val="135000"/>
              </a:schemeClr>
              <a:prstClr val="white"/>
            </a:duotone>
          </a:blip>
          <a:stretch>
            <a:fillRect/>
          </a:stretch>
        </p:blipFill>
        <p:spPr>
          <a:xfrm>
            <a:off x="656541" y="4144257"/>
            <a:ext cx="474697" cy="464221"/>
          </a:xfrm>
          <a:prstGeom prst="rect">
            <a:avLst/>
          </a:prstGeom>
        </p:spPr>
      </p:pic>
      <p:pic>
        <p:nvPicPr>
          <p:cNvPr id="5" name="Picture 4">
            <a:extLst>
              <a:ext uri="{FF2B5EF4-FFF2-40B4-BE49-F238E27FC236}">
                <a16:creationId xmlns:a16="http://schemas.microsoft.com/office/drawing/2014/main" id="{97C5D2FB-D5D3-4641-BF16-C6C83B834D39}"/>
              </a:ext>
            </a:extLst>
          </p:cNvPr>
          <p:cNvPicPr>
            <a:picLocks noChangeAspect="1"/>
          </p:cNvPicPr>
          <p:nvPr/>
        </p:nvPicPr>
        <p:blipFill>
          <a:blip r:embed="rId8">
            <a:duotone>
              <a:schemeClr val="accent6">
                <a:shade val="45000"/>
                <a:satMod val="135000"/>
              </a:schemeClr>
              <a:prstClr val="white"/>
            </a:duotone>
          </a:blip>
          <a:stretch>
            <a:fillRect/>
          </a:stretch>
        </p:blipFill>
        <p:spPr>
          <a:xfrm>
            <a:off x="1258875" y="4144257"/>
            <a:ext cx="474697" cy="464221"/>
          </a:xfrm>
          <a:prstGeom prst="rect">
            <a:avLst/>
          </a:prstGeom>
        </p:spPr>
      </p:pic>
      <p:pic>
        <p:nvPicPr>
          <p:cNvPr id="6" name="Picture 5">
            <a:extLst>
              <a:ext uri="{FF2B5EF4-FFF2-40B4-BE49-F238E27FC236}">
                <a16:creationId xmlns:a16="http://schemas.microsoft.com/office/drawing/2014/main" id="{CE7BC0CF-FE92-4E29-A5AB-942901FFD4E2}"/>
              </a:ext>
            </a:extLst>
          </p:cNvPr>
          <p:cNvPicPr>
            <a:picLocks noChangeAspect="1"/>
          </p:cNvPicPr>
          <p:nvPr/>
        </p:nvPicPr>
        <p:blipFill>
          <a:blip r:embed="rId8">
            <a:duotone>
              <a:schemeClr val="accent6">
                <a:shade val="45000"/>
                <a:satMod val="135000"/>
              </a:schemeClr>
              <a:prstClr val="white"/>
            </a:duotone>
          </a:blip>
          <a:stretch>
            <a:fillRect/>
          </a:stretch>
        </p:blipFill>
        <p:spPr>
          <a:xfrm>
            <a:off x="950832" y="4711783"/>
            <a:ext cx="474697" cy="464221"/>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0E08E5E-BABE-42D2-9CF4-BAAC0951C2F1}"/>
                  </a:ext>
                </a:extLst>
              </p:cNvPr>
              <p:cNvSpPr txBox="1"/>
              <p:nvPr/>
            </p:nvSpPr>
            <p:spPr>
              <a:xfrm>
                <a:off x="593017" y="5407888"/>
                <a:ext cx="1190326" cy="438582"/>
              </a:xfrm>
              <a:prstGeom prst="rect">
                <a:avLst/>
              </a:prstGeom>
              <a:noFill/>
            </p:spPr>
            <p:txBody>
              <a:bodyPr wrap="non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Items </a:t>
                </a:r>
                <a14:m>
                  <m:oMath xmlns:m="http://schemas.openxmlformats.org/officeDocument/2006/math">
                    <m:r>
                      <a:rPr kumimoji="0" lang="en-US" sz="2500" b="0"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𝑉</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0E08E5E-BABE-42D2-9CF4-BAAC0951C2F1}"/>
                  </a:ext>
                </a:extLst>
              </p:cNvPr>
              <p:cNvSpPr txBox="1">
                <a:spLocks noRot="1" noChangeAspect="1" noMove="1" noResize="1" noEditPoints="1" noAdjustHandles="1" noChangeArrowheads="1" noChangeShapeType="1" noTextEdit="1"/>
              </p:cNvSpPr>
              <p:nvPr/>
            </p:nvSpPr>
            <p:spPr>
              <a:xfrm>
                <a:off x="593017" y="5407888"/>
                <a:ext cx="1190326" cy="438582"/>
              </a:xfrm>
              <a:prstGeom prst="rect">
                <a:avLst/>
              </a:prstGeom>
              <a:blipFill>
                <a:blip r:embed="rId9"/>
                <a:stretch>
                  <a:fillRect l="-8163" t="-18056" b="-33333"/>
                </a:stretch>
              </a:blipFill>
            </p:spPr>
            <p:txBody>
              <a:bodyPr/>
              <a:lstStyle/>
              <a:p>
                <a:r>
                  <a:rPr lang="en-US">
                    <a:noFill/>
                  </a:rPr>
                  <a:t> </a:t>
                </a:r>
              </a:p>
            </p:txBody>
          </p:sp>
        </mc:Fallback>
      </mc:AlternateContent>
      <p:pic>
        <p:nvPicPr>
          <p:cNvPr id="8" name="Picture 10" descr="File:User font awesome.svg">
            <a:extLst>
              <a:ext uri="{FF2B5EF4-FFF2-40B4-BE49-F238E27FC236}">
                <a16:creationId xmlns:a16="http://schemas.microsoft.com/office/drawing/2014/main" id="{E9A3A5BA-0BF4-4881-BE59-B1A93A284BD3}"/>
              </a:ext>
            </a:extLst>
          </p:cNvPr>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0832" y="2305896"/>
            <a:ext cx="531198" cy="519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ile:User font awesome.svg">
            <a:extLst>
              <a:ext uri="{FF2B5EF4-FFF2-40B4-BE49-F238E27FC236}">
                <a16:creationId xmlns:a16="http://schemas.microsoft.com/office/drawing/2014/main" id="{AFD17A19-76D7-4FBD-9D0A-D41173D3F6FA}"/>
              </a:ext>
            </a:extLst>
          </p:cNvPr>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6784" y="2825372"/>
            <a:ext cx="531198" cy="519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ile:User font awesome.svg">
            <a:extLst>
              <a:ext uri="{FF2B5EF4-FFF2-40B4-BE49-F238E27FC236}">
                <a16:creationId xmlns:a16="http://schemas.microsoft.com/office/drawing/2014/main" id="{3F2259B4-A6CD-4537-99CC-BEB1071D17CE}"/>
              </a:ext>
            </a:extLst>
          </p:cNvPr>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904" y="2825372"/>
            <a:ext cx="531198" cy="5194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89E752F-4512-487F-93CD-D1009B82F2D9}"/>
                  </a:ext>
                </a:extLst>
              </p:cNvPr>
              <p:cNvSpPr txBox="1"/>
              <p:nvPr/>
            </p:nvSpPr>
            <p:spPr>
              <a:xfrm>
                <a:off x="603904" y="1806628"/>
                <a:ext cx="1223284" cy="438582"/>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Users </a:t>
                </a:r>
                <a14:m>
                  <m:oMath xmlns:m="http://schemas.openxmlformats.org/officeDocument/2006/math">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𝑈</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89E752F-4512-487F-93CD-D1009B82F2D9}"/>
                  </a:ext>
                </a:extLst>
              </p:cNvPr>
              <p:cNvSpPr txBox="1">
                <a:spLocks noRot="1" noChangeAspect="1" noMove="1" noResize="1" noEditPoints="1" noAdjustHandles="1" noChangeArrowheads="1" noChangeShapeType="1" noTextEdit="1"/>
              </p:cNvSpPr>
              <p:nvPr/>
            </p:nvSpPr>
            <p:spPr>
              <a:xfrm>
                <a:off x="603904" y="1806628"/>
                <a:ext cx="1223284" cy="438582"/>
              </a:xfrm>
              <a:prstGeom prst="rect">
                <a:avLst/>
              </a:prstGeom>
              <a:blipFill>
                <a:blip r:embed="rId11"/>
                <a:stretch>
                  <a:fillRect l="-6965" t="-18056"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6412E6-6EA0-4EFE-94DC-00CD31BF8FBF}"/>
                  </a:ext>
                </a:extLst>
              </p:cNvPr>
              <p:cNvSpPr txBox="1"/>
              <p:nvPr/>
            </p:nvSpPr>
            <p:spPr>
              <a:xfrm>
                <a:off x="2217461" y="4439706"/>
                <a:ext cx="3050972" cy="784830"/>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Recommendation model </a:t>
                </a:r>
                <a14:m>
                  <m:oMath xmlns:m="http://schemas.openxmlformats.org/officeDocument/2006/math">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𝑓</m:t>
                    </m:r>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𝑢</m:t>
                    </m:r>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𝑣</m:t>
                    </m:r>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46412E6-6EA0-4EFE-94DC-00CD31BF8FBF}"/>
                  </a:ext>
                </a:extLst>
              </p:cNvPr>
              <p:cNvSpPr txBox="1">
                <a:spLocks noRot="1" noChangeAspect="1" noMove="1" noResize="1" noEditPoints="1" noAdjustHandles="1" noChangeArrowheads="1" noChangeShapeType="1" noTextEdit="1"/>
              </p:cNvSpPr>
              <p:nvPr/>
            </p:nvSpPr>
            <p:spPr>
              <a:xfrm>
                <a:off x="2217461" y="4439706"/>
                <a:ext cx="3050972" cy="784830"/>
              </a:xfrm>
              <a:prstGeom prst="rect">
                <a:avLst/>
              </a:prstGeom>
              <a:blipFill>
                <a:blip r:embed="rId12"/>
                <a:stretch>
                  <a:fillRect t="-10078" b="-17829"/>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10DA2106-3628-4950-BD5F-B5DD33153972}"/>
              </a:ext>
            </a:extLst>
          </p:cNvPr>
          <p:cNvCxnSpPr>
            <a:cxnSpLocks/>
          </p:cNvCxnSpPr>
          <p:nvPr/>
        </p:nvCxnSpPr>
        <p:spPr>
          <a:xfrm>
            <a:off x="2042060" y="2865930"/>
            <a:ext cx="592239" cy="915848"/>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BDE0D1-B5D8-43F3-A5D9-8F0CEDDD2E87}"/>
              </a:ext>
            </a:extLst>
          </p:cNvPr>
          <p:cNvCxnSpPr>
            <a:cxnSpLocks/>
          </p:cNvCxnSpPr>
          <p:nvPr/>
        </p:nvCxnSpPr>
        <p:spPr>
          <a:xfrm flipV="1">
            <a:off x="1909418" y="3940291"/>
            <a:ext cx="759955" cy="903994"/>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951293F-B8E3-4B42-A6E0-33E25D624025}"/>
              </a:ext>
            </a:extLst>
          </p:cNvPr>
          <p:cNvSpPr/>
          <p:nvPr/>
        </p:nvSpPr>
        <p:spPr>
          <a:xfrm>
            <a:off x="6070482" y="4078617"/>
            <a:ext cx="299313" cy="19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86F8C9A5-AA94-48BF-9DC9-1C99C683283E}"/>
              </a:ext>
            </a:extLst>
          </p:cNvPr>
          <p:cNvCxnSpPr>
            <a:cxnSpLocks/>
          </p:cNvCxnSpPr>
          <p:nvPr/>
        </p:nvCxnSpPr>
        <p:spPr>
          <a:xfrm>
            <a:off x="4511690" y="3828392"/>
            <a:ext cx="931053"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C61C8F1-22CA-4FD7-89D1-7A1B9A7F4A99}"/>
              </a:ext>
            </a:extLst>
          </p:cNvPr>
          <p:cNvCxnSpPr>
            <a:cxnSpLocks/>
          </p:cNvCxnSpPr>
          <p:nvPr/>
        </p:nvCxnSpPr>
        <p:spPr>
          <a:xfrm>
            <a:off x="9306605" y="3860088"/>
            <a:ext cx="931053"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842CCD1-BCE1-447E-91DB-733AEAF0C261}"/>
              </a:ext>
            </a:extLst>
          </p:cNvPr>
          <p:cNvGrpSpPr/>
          <p:nvPr/>
        </p:nvGrpSpPr>
        <p:grpSpPr>
          <a:xfrm>
            <a:off x="7894007" y="3089411"/>
            <a:ext cx="1292605" cy="1264079"/>
            <a:chOff x="4530087" y="4161285"/>
            <a:chExt cx="1292605" cy="1264079"/>
          </a:xfrm>
        </p:grpSpPr>
        <p:pic>
          <p:nvPicPr>
            <p:cNvPr id="22" name="Picture 14" descr="Image result for computer icon">
              <a:extLst>
                <a:ext uri="{FF2B5EF4-FFF2-40B4-BE49-F238E27FC236}">
                  <a16:creationId xmlns:a16="http://schemas.microsoft.com/office/drawing/2014/main" id="{C844B862-0E55-4154-B2BA-B180B0B3D245}"/>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0087" y="4161285"/>
              <a:ext cx="1292605" cy="12640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BB298EF2-8927-4C36-8461-A6E2A6623F9B}"/>
                </a:ext>
              </a:extLst>
            </p:cNvPr>
            <p:cNvPicPr>
              <a:picLocks noChangeAspect="1"/>
            </p:cNvPicPr>
            <p:nvPr/>
          </p:nvPicPr>
          <p:blipFill>
            <a:blip r:embed="rId13">
              <a:duotone>
                <a:schemeClr val="accent4">
                  <a:shade val="45000"/>
                  <a:satMod val="135000"/>
                </a:schemeClr>
                <a:prstClr val="white"/>
              </a:duotone>
            </a:blip>
            <a:stretch>
              <a:fillRect/>
            </a:stretch>
          </p:blipFill>
          <p:spPr>
            <a:xfrm>
              <a:off x="4871870" y="4279398"/>
              <a:ext cx="584199" cy="580743"/>
            </a:xfrm>
            <a:prstGeom prst="rect">
              <a:avLst/>
            </a:prstGeom>
          </p:spPr>
        </p:pic>
      </p:grpSp>
      <p:sp>
        <p:nvSpPr>
          <p:cNvPr id="25" name="TextBox 24">
            <a:extLst>
              <a:ext uri="{FF2B5EF4-FFF2-40B4-BE49-F238E27FC236}">
                <a16:creationId xmlns:a16="http://schemas.microsoft.com/office/drawing/2014/main" id="{08C8750F-51EC-4DEE-8E38-9F0C5742AD2C}"/>
              </a:ext>
            </a:extLst>
          </p:cNvPr>
          <p:cNvSpPr txBox="1"/>
          <p:nvPr/>
        </p:nvSpPr>
        <p:spPr>
          <a:xfrm>
            <a:off x="7411994" y="4451870"/>
            <a:ext cx="2231790" cy="784830"/>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Explanation Method</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grpSp>
        <p:nvGrpSpPr>
          <p:cNvPr id="26" name="Group 25">
            <a:extLst>
              <a:ext uri="{FF2B5EF4-FFF2-40B4-BE49-F238E27FC236}">
                <a16:creationId xmlns:a16="http://schemas.microsoft.com/office/drawing/2014/main" id="{96C03B5F-2E48-4017-9C86-37611671C0AD}"/>
              </a:ext>
            </a:extLst>
          </p:cNvPr>
          <p:cNvGrpSpPr/>
          <p:nvPr/>
        </p:nvGrpSpPr>
        <p:grpSpPr>
          <a:xfrm>
            <a:off x="10367945" y="3250196"/>
            <a:ext cx="1156391" cy="1156391"/>
            <a:chOff x="7115870" y="4144257"/>
            <a:chExt cx="1173419" cy="1173419"/>
          </a:xfrm>
        </p:grpSpPr>
        <p:pic>
          <p:nvPicPr>
            <p:cNvPr id="27" name="Picture 26">
              <a:extLst>
                <a:ext uri="{FF2B5EF4-FFF2-40B4-BE49-F238E27FC236}">
                  <a16:creationId xmlns:a16="http://schemas.microsoft.com/office/drawing/2014/main" id="{14DE4632-38E9-4B72-80EB-BC2677A8E174}"/>
                </a:ext>
              </a:extLst>
            </p:cNvPr>
            <p:cNvPicPr>
              <a:picLocks noChangeAspect="1"/>
            </p:cNvPicPr>
            <p:nvPr/>
          </p:nvPicPr>
          <p:blipFill>
            <a:blip r:embed="rId1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7115870" y="4144257"/>
              <a:ext cx="1173419" cy="1173419"/>
            </a:xfrm>
            <a:prstGeom prst="rect">
              <a:avLst/>
            </a:prstGeom>
          </p:spPr>
        </p:pic>
        <p:pic>
          <p:nvPicPr>
            <p:cNvPr id="28" name="Picture 4" descr="Image result for light icon">
              <a:extLst>
                <a:ext uri="{FF2B5EF4-FFF2-40B4-BE49-F238E27FC236}">
                  <a16:creationId xmlns:a16="http://schemas.microsoft.com/office/drawing/2014/main" id="{DD6D298B-A423-40A1-9EBF-2343E371F145}"/>
                </a:ext>
              </a:extLst>
            </p:cNvPr>
            <p:cNvPicPr>
              <a:picLocks noChangeAspect="1" noChangeArrowheads="1"/>
            </p:cNvPicPr>
            <p:nvPr/>
          </p:nvPicPr>
          <p:blipFill>
            <a:blip r:embed="rId1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57296" y="4316012"/>
              <a:ext cx="678749" cy="678749"/>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6A99D65-F0A7-4BC7-8070-BE652948B9FF}"/>
                  </a:ext>
                </a:extLst>
              </p:cNvPr>
              <p:cNvSpPr txBox="1"/>
              <p:nvPr/>
            </p:nvSpPr>
            <p:spPr>
              <a:xfrm>
                <a:off x="9452931" y="4445086"/>
                <a:ext cx="3050972" cy="438582"/>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Explanation </a:t>
                </a:r>
                <a14:m>
                  <m:oMath xmlns:m="http://schemas.openxmlformats.org/officeDocument/2006/math">
                    <m:r>
                      <a:rPr kumimoji="0" lang="en-US" altLang="zh-CN" sz="25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𝑧</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96A99D65-F0A7-4BC7-8070-BE652948B9FF}"/>
                  </a:ext>
                </a:extLst>
              </p:cNvPr>
              <p:cNvSpPr txBox="1">
                <a:spLocks noRot="1" noChangeAspect="1" noMove="1" noResize="1" noEditPoints="1" noAdjustHandles="1" noChangeArrowheads="1" noChangeShapeType="1" noTextEdit="1"/>
              </p:cNvSpPr>
              <p:nvPr/>
            </p:nvSpPr>
            <p:spPr>
              <a:xfrm>
                <a:off x="9452931" y="4445086"/>
                <a:ext cx="3050972" cy="438582"/>
              </a:xfrm>
              <a:prstGeom prst="rect">
                <a:avLst/>
              </a:prstGeom>
              <a:blipFill>
                <a:blip r:embed="rId16"/>
                <a:stretch>
                  <a:fillRect t="-18056" b="-33333"/>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2EBA9C8F-9E65-486F-B0B4-CA4F035B6DB3}"/>
              </a:ext>
            </a:extLst>
          </p:cNvPr>
          <p:cNvCxnSpPr>
            <a:cxnSpLocks/>
          </p:cNvCxnSpPr>
          <p:nvPr/>
        </p:nvCxnSpPr>
        <p:spPr>
          <a:xfrm>
            <a:off x="6805377" y="3829183"/>
            <a:ext cx="931053"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3078F6D4-51D8-4CFC-940C-E91DF5BA6F9B}"/>
              </a:ext>
            </a:extLst>
          </p:cNvPr>
          <p:cNvSpPr/>
          <p:nvPr/>
        </p:nvSpPr>
        <p:spPr>
          <a:xfrm rot="336640">
            <a:off x="46505" y="2525783"/>
            <a:ext cx="7824678" cy="1494299"/>
          </a:xfrm>
          <a:prstGeom prst="arc">
            <a:avLst>
              <a:gd name="adj1" fmla="val 11986564"/>
              <a:gd name="adj2" fmla="val 21436140"/>
            </a:avLst>
          </a:prstGeom>
          <a:ln w="571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9C35914-EB92-4B5E-A56D-A6E8910AE36D}"/>
                  </a:ext>
                </a:extLst>
              </p:cNvPr>
              <p:cNvSpPr txBox="1"/>
              <p:nvPr/>
            </p:nvSpPr>
            <p:spPr>
              <a:xfrm>
                <a:off x="5190999" y="4439706"/>
                <a:ext cx="2231790" cy="784830"/>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Recommended items </a:t>
                </a:r>
                <a14:m>
                  <m:oMath xmlns:m="http://schemas.openxmlformats.org/officeDocument/2006/math">
                    <m:r>
                      <a:rPr kumimoji="0" lang="en-US" altLang="zh-CN" sz="25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𝑉</m:t>
                    </m:r>
                    <m:r>
                      <a:rPr kumimoji="0" lang="en-US" altLang="zh-CN" sz="25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29C35914-EB92-4B5E-A56D-A6E8910AE36D}"/>
                  </a:ext>
                </a:extLst>
              </p:cNvPr>
              <p:cNvSpPr txBox="1">
                <a:spLocks noRot="1" noChangeAspect="1" noMove="1" noResize="1" noEditPoints="1" noAdjustHandles="1" noChangeArrowheads="1" noChangeShapeType="1" noTextEdit="1"/>
              </p:cNvSpPr>
              <p:nvPr/>
            </p:nvSpPr>
            <p:spPr>
              <a:xfrm>
                <a:off x="5190999" y="4439706"/>
                <a:ext cx="2231790" cy="784830"/>
              </a:xfrm>
              <a:prstGeom prst="rect">
                <a:avLst/>
              </a:prstGeom>
              <a:blipFill>
                <a:blip r:embed="rId17"/>
                <a:stretch>
                  <a:fillRect l="-2459" t="-10078" r="-5464" b="-17829"/>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08D37A96-99DD-42A1-9BC1-4BA31FC881BB}"/>
              </a:ext>
            </a:extLst>
          </p:cNvPr>
          <p:cNvPicPr>
            <a:picLocks noChangeAspect="1"/>
          </p:cNvPicPr>
          <p:nvPr/>
        </p:nvPicPr>
        <p:blipFill>
          <a:blip r:embed="rId18">
            <a:clrChange>
              <a:clrFrom>
                <a:srgbClr val="FFFFFF"/>
              </a:clrFrom>
              <a:clrTo>
                <a:srgbClr val="FFFFFF">
                  <a:alpha val="0"/>
                </a:srgbClr>
              </a:clrTo>
            </a:clrChange>
            <a:duotone>
              <a:schemeClr val="accent1">
                <a:shade val="45000"/>
                <a:satMod val="135000"/>
              </a:schemeClr>
              <a:prstClr val="white"/>
            </a:duotone>
          </a:blip>
          <a:stretch>
            <a:fillRect/>
          </a:stretch>
        </p:blipFill>
        <p:spPr>
          <a:xfrm>
            <a:off x="5580295" y="3193254"/>
            <a:ext cx="1168964" cy="1190026"/>
          </a:xfrm>
          <a:prstGeom prst="rect">
            <a:avLst/>
          </a:prstGeom>
        </p:spPr>
      </p:pic>
      <p:grpSp>
        <p:nvGrpSpPr>
          <p:cNvPr id="50" name="Group 49">
            <a:extLst>
              <a:ext uri="{FF2B5EF4-FFF2-40B4-BE49-F238E27FC236}">
                <a16:creationId xmlns:a16="http://schemas.microsoft.com/office/drawing/2014/main" id="{2D001673-5D0B-46AA-84C3-43E9E3370EF9}"/>
              </a:ext>
            </a:extLst>
          </p:cNvPr>
          <p:cNvGrpSpPr/>
          <p:nvPr/>
        </p:nvGrpSpPr>
        <p:grpSpPr>
          <a:xfrm>
            <a:off x="1783343" y="5283052"/>
            <a:ext cx="8895055" cy="1354664"/>
            <a:chOff x="2341155" y="5208261"/>
            <a:chExt cx="8895055" cy="1354664"/>
          </a:xfrm>
        </p:grpSpPr>
        <p:sp>
          <p:nvSpPr>
            <p:cNvPr id="49" name="Rectangle: Rounded Corners 48">
              <a:extLst>
                <a:ext uri="{FF2B5EF4-FFF2-40B4-BE49-F238E27FC236}">
                  <a16:creationId xmlns:a16="http://schemas.microsoft.com/office/drawing/2014/main" id="{66EAF61D-B914-42EE-8DDE-8A8550FAB079}"/>
                </a:ext>
              </a:extLst>
            </p:cNvPr>
            <p:cNvSpPr/>
            <p:nvPr/>
          </p:nvSpPr>
          <p:spPr>
            <a:xfrm>
              <a:off x="2732397" y="5474093"/>
              <a:ext cx="8503813" cy="105511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pic>
          <p:nvPicPr>
            <p:cNvPr id="46" name="Picture 45">
              <a:extLst>
                <a:ext uri="{FF2B5EF4-FFF2-40B4-BE49-F238E27FC236}">
                  <a16:creationId xmlns:a16="http://schemas.microsoft.com/office/drawing/2014/main" id="{733246AD-CB93-43AB-832E-C002ACD737D0}"/>
                </a:ext>
              </a:extLst>
            </p:cNvPr>
            <p:cNvPicPr>
              <a:picLocks noChangeAspect="1"/>
            </p:cNvPicPr>
            <p:nvPr/>
          </p:nvPicPr>
          <p:blipFill rotWithShape="1">
            <a:blip r:embed="rId19">
              <a:clrChange>
                <a:clrFrom>
                  <a:srgbClr val="FFFFFF"/>
                </a:clrFrom>
                <a:clrTo>
                  <a:srgbClr val="FFFFFF">
                    <a:alpha val="0"/>
                  </a:srgbClr>
                </a:clrTo>
              </a:clrChange>
            </a:blip>
            <a:srcRect l="35454" t="1" r="2144" b="57073"/>
            <a:stretch/>
          </p:blipFill>
          <p:spPr>
            <a:xfrm>
              <a:off x="2341155" y="5208261"/>
              <a:ext cx="1969271" cy="1354664"/>
            </a:xfrm>
            <a:prstGeom prst="rect">
              <a:avLst/>
            </a:prstGeom>
          </p:spPr>
        </p:pic>
        <p:sp>
          <p:nvSpPr>
            <p:cNvPr id="48" name="TextBox 47">
              <a:extLst>
                <a:ext uri="{FF2B5EF4-FFF2-40B4-BE49-F238E27FC236}">
                  <a16:creationId xmlns:a16="http://schemas.microsoft.com/office/drawing/2014/main" id="{D9062192-3234-4B84-BA5C-DA55AB2D0A28}"/>
                </a:ext>
              </a:extLst>
            </p:cNvPr>
            <p:cNvSpPr txBox="1"/>
            <p:nvPr/>
          </p:nvSpPr>
          <p:spPr>
            <a:xfrm>
              <a:off x="3075795" y="5588512"/>
              <a:ext cx="8160415" cy="830997"/>
            </a:xfrm>
            <a:prstGeom prst="rect">
              <a:avLst/>
            </a:prstGeom>
            <a:noFill/>
          </p:spPr>
          <p:txBody>
            <a:bodyPr wrap="square" rtlCol="0">
              <a:spAutoFit/>
            </a:bodyPr>
            <a:lstStyle/>
            <a:p>
              <a:pPr lvl="0" algn="ctr">
                <a:defRPr/>
              </a:pPr>
              <a:r>
                <a:rPr kumimoji="0" lang="en-US" altLang="zh-CN" sz="2400" i="0" u="none" strike="noStrike" kern="1200" cap="none" spc="0" normalizeH="0" baseline="0" noProof="0" dirty="0">
                  <a:ln>
                    <a:noFill/>
                  </a:ln>
                  <a:solidFill>
                    <a:srgbClr val="C00000"/>
                  </a:solidFill>
                  <a:effectLst/>
                  <a:uLnTx/>
                  <a:uFillTx/>
                  <a:latin typeface="Calibri" panose="020F0502020204030204"/>
                </a:rPr>
                <a:t>Diversity limited</a:t>
              </a:r>
              <a:r>
                <a:rPr kumimoji="0" lang="en-US" altLang="zh-CN" sz="2400" i="0" u="none" strike="noStrike" kern="1200" cap="none" spc="0" normalizeH="0" baseline="0" noProof="0" dirty="0">
                  <a:ln>
                    <a:noFill/>
                  </a:ln>
                  <a:solidFill>
                    <a:prstClr val="black"/>
                  </a:solidFill>
                  <a:effectLst/>
                  <a:uLnTx/>
                  <a:uFillTx/>
                  <a:latin typeface="Calibri" panose="020F0502020204030204"/>
                </a:rPr>
                <a:t> by the number of predefined </a:t>
              </a:r>
              <a:r>
                <a:rPr lang="en-US" sz="2400" dirty="0"/>
                <a:t>template</a:t>
              </a:r>
              <a:r>
                <a:rPr lang="en-US" altLang="zh-CN" sz="2400" dirty="0"/>
                <a:t>s</a:t>
              </a:r>
              <a:endParaRPr kumimoji="0" lang="en-US" altLang="zh-CN" sz="2400" i="0" u="none" strike="noStrike" kern="1200" cap="none" spc="0" normalizeH="0" baseline="0" noProof="0" dirty="0">
                <a:ln>
                  <a:noFill/>
                </a:ln>
                <a:solidFill>
                  <a:prstClr val="black"/>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i="0" u="none" strike="noStrike" kern="1200" cap="none" spc="0" normalizeH="0" baseline="0" noProof="0" dirty="0">
                  <a:ln>
                    <a:noFill/>
                  </a:ln>
                  <a:solidFill>
                    <a:srgbClr val="C00000"/>
                  </a:solidFill>
                  <a:effectLst/>
                  <a:uLnTx/>
                  <a:uFillTx/>
                  <a:latin typeface="Calibri" panose="020F0502020204030204"/>
                </a:rPr>
                <a:t>Ignore the working mechanism </a:t>
              </a:r>
              <a:r>
                <a:rPr kumimoji="0" lang="en-US" altLang="zh-CN" sz="2400" i="0" u="none" strike="noStrike" kern="1200" cap="none" spc="0" normalizeH="0" baseline="0" noProof="0" dirty="0">
                  <a:ln>
                    <a:noFill/>
                  </a:ln>
                  <a:solidFill>
                    <a:prstClr val="black"/>
                  </a:solidFill>
                  <a:effectLst/>
                  <a:uLnTx/>
                  <a:uFillTx/>
                  <a:latin typeface="Calibri" panose="020F0502020204030204"/>
                </a:rPr>
                <a:t>of the recommendation model</a:t>
              </a:r>
            </a:p>
          </p:txBody>
        </p:sp>
      </p:grpSp>
    </p:spTree>
    <p:extLst>
      <p:ext uri="{BB962C8B-B14F-4D97-AF65-F5344CB8AC3E}">
        <p14:creationId xmlns:p14="http://schemas.microsoft.com/office/powerpoint/2010/main" val="3690266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mage result for computer icon">
            <a:extLst>
              <a:ext uri="{FF2B5EF4-FFF2-40B4-BE49-F238E27FC236}">
                <a16:creationId xmlns:a16="http://schemas.microsoft.com/office/drawing/2014/main" id="{7383A97A-B555-4AB9-A553-8C449CB38910}"/>
              </a:ext>
            </a:extLst>
          </p:cNvPr>
          <p:cNvPicPr>
            <a:picLocks noChangeAspect="1" noChangeArrowheads="1"/>
          </p:cNvPicPr>
          <p:nvPr/>
        </p:nvPicPr>
        <p:blipFill rotWithShape="1">
          <a:blip r:embed="rId3">
            <a:duotone>
              <a:schemeClr val="accent5">
                <a:shade val="45000"/>
                <a:satMod val="135000"/>
              </a:schemeClr>
              <a:prstClr val="white"/>
            </a:duotone>
            <a:alphaModFix amt="50000"/>
            <a:extLst>
              <a:ext uri="{28A0092B-C50C-407E-A947-70E740481C1C}">
                <a14:useLocalDpi xmlns:a14="http://schemas.microsoft.com/office/drawing/2010/main" val="0"/>
              </a:ext>
            </a:extLst>
          </a:blip>
          <a:srcRect r="-1233" b="26544"/>
          <a:stretch/>
        </p:blipFill>
        <p:spPr bwMode="auto">
          <a:xfrm>
            <a:off x="3098522" y="1775658"/>
            <a:ext cx="6735547" cy="3996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63762A-EB0C-4D9C-8413-6777F019ACCE}"/>
              </a:ext>
            </a:extLst>
          </p:cNvPr>
          <p:cNvSpPr>
            <a:spLocks noGrp="1"/>
          </p:cNvSpPr>
          <p:nvPr>
            <p:ph type="title"/>
          </p:nvPr>
        </p:nvSpPr>
        <p:spPr/>
        <p:txBody>
          <a:bodyPr/>
          <a:lstStyle/>
          <a:p>
            <a:r>
              <a:rPr lang="en-US" dirty="0"/>
              <a:t>Existing Methods - Embedded</a:t>
            </a:r>
          </a:p>
        </p:txBody>
      </p:sp>
      <p:pic>
        <p:nvPicPr>
          <p:cNvPr id="13" name="Picture 12">
            <a:extLst>
              <a:ext uri="{FF2B5EF4-FFF2-40B4-BE49-F238E27FC236}">
                <a16:creationId xmlns:a16="http://schemas.microsoft.com/office/drawing/2014/main" id="{20902EB5-CE95-46AF-968C-6458060A6653}"/>
              </a:ext>
            </a:extLst>
          </p:cNvPr>
          <p:cNvPicPr>
            <a:picLocks noChangeAspect="1"/>
          </p:cNvPicPr>
          <p:nvPr/>
        </p:nvPicPr>
        <p:blipFill rotWithShape="1">
          <a:blip r:embed="rId4">
            <a:clrChange>
              <a:clrFrom>
                <a:srgbClr val="FFFFFF"/>
              </a:clrFrom>
              <a:clrTo>
                <a:srgbClr val="FFFFFF">
                  <a:alpha val="0"/>
                </a:srgbClr>
              </a:clrTo>
            </a:clrChange>
            <a:duotone>
              <a:schemeClr val="accent1">
                <a:shade val="45000"/>
                <a:satMod val="135000"/>
              </a:schemeClr>
              <a:prstClr val="white"/>
            </a:duotone>
          </a:blip>
          <a:srcRect l="5945" t="5886" r="5604" b="6093"/>
          <a:stretch/>
        </p:blipFill>
        <p:spPr>
          <a:xfrm>
            <a:off x="7887338" y="2267933"/>
            <a:ext cx="1090323" cy="1041210"/>
          </a:xfrm>
          <a:prstGeom prst="rect">
            <a:avLst/>
          </a:prstGeom>
        </p:spPr>
      </p:pic>
      <p:pic>
        <p:nvPicPr>
          <p:cNvPr id="18" name="Picture 17">
            <a:extLst>
              <a:ext uri="{FF2B5EF4-FFF2-40B4-BE49-F238E27FC236}">
                <a16:creationId xmlns:a16="http://schemas.microsoft.com/office/drawing/2014/main" id="{F5CEA741-8BE1-4FC3-A76B-C0000640D336}"/>
              </a:ext>
            </a:extLst>
          </p:cNvPr>
          <p:cNvPicPr>
            <a:picLocks noChangeAspect="1"/>
          </p:cNvPicPr>
          <p:nvPr/>
        </p:nvPicPr>
        <p:blipFill>
          <a:blip r:embed="rId5">
            <a:duotone>
              <a:schemeClr val="accent6">
                <a:shade val="45000"/>
                <a:satMod val="135000"/>
              </a:schemeClr>
              <a:prstClr val="white"/>
            </a:duotone>
          </a:blip>
          <a:stretch>
            <a:fillRect/>
          </a:stretch>
        </p:blipFill>
        <p:spPr>
          <a:xfrm>
            <a:off x="656541" y="4144257"/>
            <a:ext cx="474697" cy="464221"/>
          </a:xfrm>
          <a:prstGeom prst="rect">
            <a:avLst/>
          </a:prstGeom>
        </p:spPr>
      </p:pic>
      <p:pic>
        <p:nvPicPr>
          <p:cNvPr id="19" name="Picture 18">
            <a:extLst>
              <a:ext uri="{FF2B5EF4-FFF2-40B4-BE49-F238E27FC236}">
                <a16:creationId xmlns:a16="http://schemas.microsoft.com/office/drawing/2014/main" id="{4291FA3C-CAC4-4240-ADD1-B8D5C16DA78E}"/>
              </a:ext>
            </a:extLst>
          </p:cNvPr>
          <p:cNvPicPr>
            <a:picLocks noChangeAspect="1"/>
          </p:cNvPicPr>
          <p:nvPr/>
        </p:nvPicPr>
        <p:blipFill>
          <a:blip r:embed="rId5">
            <a:duotone>
              <a:schemeClr val="accent6">
                <a:shade val="45000"/>
                <a:satMod val="135000"/>
              </a:schemeClr>
              <a:prstClr val="white"/>
            </a:duotone>
          </a:blip>
          <a:stretch>
            <a:fillRect/>
          </a:stretch>
        </p:blipFill>
        <p:spPr>
          <a:xfrm>
            <a:off x="1258875" y="4144257"/>
            <a:ext cx="474697" cy="464221"/>
          </a:xfrm>
          <a:prstGeom prst="rect">
            <a:avLst/>
          </a:prstGeom>
        </p:spPr>
      </p:pic>
      <p:pic>
        <p:nvPicPr>
          <p:cNvPr id="20" name="Picture 19">
            <a:extLst>
              <a:ext uri="{FF2B5EF4-FFF2-40B4-BE49-F238E27FC236}">
                <a16:creationId xmlns:a16="http://schemas.microsoft.com/office/drawing/2014/main" id="{267CBA9C-4FCC-44E5-942D-4E590CD369A3}"/>
              </a:ext>
            </a:extLst>
          </p:cNvPr>
          <p:cNvPicPr>
            <a:picLocks noChangeAspect="1"/>
          </p:cNvPicPr>
          <p:nvPr/>
        </p:nvPicPr>
        <p:blipFill>
          <a:blip r:embed="rId5">
            <a:duotone>
              <a:schemeClr val="accent6">
                <a:shade val="45000"/>
                <a:satMod val="135000"/>
              </a:schemeClr>
              <a:prstClr val="white"/>
            </a:duotone>
          </a:blip>
          <a:stretch>
            <a:fillRect/>
          </a:stretch>
        </p:blipFill>
        <p:spPr>
          <a:xfrm>
            <a:off x="950832" y="4711783"/>
            <a:ext cx="474697" cy="464221"/>
          </a:xfrm>
          <a:prstGeom prst="rect">
            <a:avLst/>
          </a:prstGeom>
        </p:spPr>
      </p:pic>
      <p:pic>
        <p:nvPicPr>
          <p:cNvPr id="22" name="Picture 10" descr="File:User font awesome.svg">
            <a:extLst>
              <a:ext uri="{FF2B5EF4-FFF2-40B4-BE49-F238E27FC236}">
                <a16:creationId xmlns:a16="http://schemas.microsoft.com/office/drawing/2014/main" id="{1157D842-4C20-4C09-AAFA-B008B07CC99C}"/>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0832" y="2305896"/>
            <a:ext cx="531198" cy="5194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File:User font awesome.svg">
            <a:extLst>
              <a:ext uri="{FF2B5EF4-FFF2-40B4-BE49-F238E27FC236}">
                <a16:creationId xmlns:a16="http://schemas.microsoft.com/office/drawing/2014/main" id="{5317254D-E911-4203-A877-01CACEABB3F6}"/>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6784" y="2825372"/>
            <a:ext cx="531198" cy="5194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File:User font awesome.svg">
            <a:extLst>
              <a:ext uri="{FF2B5EF4-FFF2-40B4-BE49-F238E27FC236}">
                <a16:creationId xmlns:a16="http://schemas.microsoft.com/office/drawing/2014/main" id="{7FC241D9-B845-413C-84DD-8ABA957F03A2}"/>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904" y="2825372"/>
            <a:ext cx="531198" cy="5194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B13EC84-9003-4B83-B181-ED13795DA4ED}"/>
                  </a:ext>
                </a:extLst>
              </p:cNvPr>
              <p:cNvSpPr txBox="1"/>
              <p:nvPr/>
            </p:nvSpPr>
            <p:spPr>
              <a:xfrm>
                <a:off x="603904" y="1806628"/>
                <a:ext cx="1223284" cy="438582"/>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Users </a:t>
                </a:r>
                <a14:m>
                  <m:oMath xmlns:m="http://schemas.openxmlformats.org/officeDocument/2006/math">
                    <m:r>
                      <a:rPr kumimoji="0" lang="en-US" altLang="zh-CN" sz="2500" b="0" i="0"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𝑈</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CB13EC84-9003-4B83-B181-ED13795DA4ED}"/>
                  </a:ext>
                </a:extLst>
              </p:cNvPr>
              <p:cNvSpPr txBox="1">
                <a:spLocks noRot="1" noChangeAspect="1" noMove="1" noResize="1" noEditPoints="1" noAdjustHandles="1" noChangeArrowheads="1" noChangeShapeType="1" noTextEdit="1"/>
              </p:cNvSpPr>
              <p:nvPr/>
            </p:nvSpPr>
            <p:spPr>
              <a:xfrm>
                <a:off x="603904" y="1806628"/>
                <a:ext cx="1223284" cy="438582"/>
              </a:xfrm>
              <a:prstGeom prst="rect">
                <a:avLst/>
              </a:prstGeom>
              <a:blipFill>
                <a:blip r:embed="rId7"/>
                <a:stretch>
                  <a:fillRect l="-6965" t="-18056" b="-33333"/>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3D6F7CB9-498E-4DD5-A8BF-834EDBD11AAF}"/>
              </a:ext>
            </a:extLst>
          </p:cNvPr>
          <p:cNvCxnSpPr>
            <a:cxnSpLocks/>
          </p:cNvCxnSpPr>
          <p:nvPr/>
        </p:nvCxnSpPr>
        <p:spPr>
          <a:xfrm>
            <a:off x="2042060" y="2865930"/>
            <a:ext cx="954538"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D5B32DC-F86B-42E1-B665-777E5A40C745}"/>
              </a:ext>
            </a:extLst>
          </p:cNvPr>
          <p:cNvCxnSpPr>
            <a:cxnSpLocks/>
          </p:cNvCxnSpPr>
          <p:nvPr/>
        </p:nvCxnSpPr>
        <p:spPr>
          <a:xfrm>
            <a:off x="1909418" y="4844285"/>
            <a:ext cx="108718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AAC527-B959-44F7-85CA-3173DE24FB62}"/>
              </a:ext>
            </a:extLst>
          </p:cNvPr>
          <p:cNvCxnSpPr>
            <a:cxnSpLocks/>
          </p:cNvCxnSpPr>
          <p:nvPr/>
        </p:nvCxnSpPr>
        <p:spPr>
          <a:xfrm>
            <a:off x="6096000" y="3523642"/>
            <a:ext cx="568987"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94FF96A-0901-4D74-8C18-124733A51619}"/>
              </a:ext>
            </a:extLst>
          </p:cNvPr>
          <p:cNvGrpSpPr/>
          <p:nvPr/>
        </p:nvGrpSpPr>
        <p:grpSpPr>
          <a:xfrm>
            <a:off x="6771622" y="2945446"/>
            <a:ext cx="1156391" cy="1156391"/>
            <a:chOff x="7115870" y="4144257"/>
            <a:chExt cx="1173419" cy="1173419"/>
          </a:xfrm>
        </p:grpSpPr>
        <p:pic>
          <p:nvPicPr>
            <p:cNvPr id="32" name="Picture 31">
              <a:extLst>
                <a:ext uri="{FF2B5EF4-FFF2-40B4-BE49-F238E27FC236}">
                  <a16:creationId xmlns:a16="http://schemas.microsoft.com/office/drawing/2014/main" id="{F3946EF6-72B1-415C-9C5D-DA84AA83AEE6}"/>
                </a:ext>
              </a:extLst>
            </p:cNvPr>
            <p:cNvPicPr>
              <a:picLocks noChangeAspect="1"/>
            </p:cNvPicPr>
            <p:nvPr/>
          </p:nvPicPr>
          <p:blipFill>
            <a:blip r:embed="rId8">
              <a:clrChange>
                <a:clrFrom>
                  <a:srgbClr val="FFFFFF"/>
                </a:clrFrom>
                <a:clrTo>
                  <a:srgbClr val="FFFFFF">
                    <a:alpha val="0"/>
                  </a:srgbClr>
                </a:clrTo>
              </a:clrChange>
              <a:duotone>
                <a:schemeClr val="accent4">
                  <a:shade val="45000"/>
                  <a:satMod val="135000"/>
                </a:schemeClr>
                <a:prstClr val="white"/>
              </a:duotone>
            </a:blip>
            <a:stretch>
              <a:fillRect/>
            </a:stretch>
          </p:blipFill>
          <p:spPr>
            <a:xfrm>
              <a:off x="7115870" y="4144257"/>
              <a:ext cx="1173419" cy="1173419"/>
            </a:xfrm>
            <a:prstGeom prst="rect">
              <a:avLst/>
            </a:prstGeom>
          </p:spPr>
        </p:pic>
        <p:pic>
          <p:nvPicPr>
            <p:cNvPr id="33" name="Picture 4" descr="Image result for light icon">
              <a:extLst>
                <a:ext uri="{FF2B5EF4-FFF2-40B4-BE49-F238E27FC236}">
                  <a16:creationId xmlns:a16="http://schemas.microsoft.com/office/drawing/2014/main" id="{71570A62-5AEF-46CE-89C7-9C98F3F225E2}"/>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57296" y="4316012"/>
              <a:ext cx="678749" cy="678749"/>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DA43B23-0AD9-4CBD-ADAF-A27D122AD69C}"/>
                  </a:ext>
                </a:extLst>
              </p:cNvPr>
              <p:cNvSpPr txBox="1"/>
              <p:nvPr/>
            </p:nvSpPr>
            <p:spPr>
              <a:xfrm>
                <a:off x="5824331" y="4107900"/>
                <a:ext cx="3050972" cy="438582"/>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Explanation </a:t>
                </a:r>
                <a14:m>
                  <m:oMath xmlns:m="http://schemas.openxmlformats.org/officeDocument/2006/math">
                    <m:r>
                      <a:rPr kumimoji="0" lang="en-US" altLang="zh-CN" sz="25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𝑧</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CDA43B23-0AD9-4CBD-ADAF-A27D122AD69C}"/>
                  </a:ext>
                </a:extLst>
              </p:cNvPr>
              <p:cNvSpPr txBox="1">
                <a:spLocks noRot="1" noChangeAspect="1" noMove="1" noResize="1" noEditPoints="1" noAdjustHandles="1" noChangeArrowheads="1" noChangeShapeType="1" noTextEdit="1"/>
              </p:cNvSpPr>
              <p:nvPr/>
            </p:nvSpPr>
            <p:spPr>
              <a:xfrm>
                <a:off x="5824331" y="4107900"/>
                <a:ext cx="3050972" cy="438582"/>
              </a:xfrm>
              <a:prstGeom prst="rect">
                <a:avLst/>
              </a:prstGeom>
              <a:blipFill>
                <a:blip r:embed="rId10"/>
                <a:stretch>
                  <a:fillRect t="-19444" b="-33333"/>
                </a:stretch>
              </a:blipFill>
            </p:spPr>
            <p:txBody>
              <a:bodyPr/>
              <a:lstStyle/>
              <a:p>
                <a:r>
                  <a:rPr lang="en-US">
                    <a:noFill/>
                  </a:rPr>
                  <a:t> </a:t>
                </a:r>
              </a:p>
            </p:txBody>
          </p:sp>
        </mc:Fallback>
      </mc:AlternateContent>
      <p:grpSp>
        <p:nvGrpSpPr>
          <p:cNvPr id="40" name="Group 39">
            <a:extLst>
              <a:ext uri="{FF2B5EF4-FFF2-40B4-BE49-F238E27FC236}">
                <a16:creationId xmlns:a16="http://schemas.microsoft.com/office/drawing/2014/main" id="{8574B0B2-D2BD-42C1-BBB9-F6BE51CC3FBA}"/>
              </a:ext>
            </a:extLst>
          </p:cNvPr>
          <p:cNvGrpSpPr/>
          <p:nvPr/>
        </p:nvGrpSpPr>
        <p:grpSpPr>
          <a:xfrm>
            <a:off x="4713753" y="2689050"/>
            <a:ext cx="1292605" cy="1264079"/>
            <a:chOff x="4530087" y="4161285"/>
            <a:chExt cx="1292605" cy="1264079"/>
          </a:xfrm>
        </p:grpSpPr>
        <p:pic>
          <p:nvPicPr>
            <p:cNvPr id="41" name="Picture 14" descr="Image result for computer icon">
              <a:extLst>
                <a:ext uri="{FF2B5EF4-FFF2-40B4-BE49-F238E27FC236}">
                  <a16:creationId xmlns:a16="http://schemas.microsoft.com/office/drawing/2014/main" id="{D5204655-8EB5-4E0B-81ED-9848E4E90370}"/>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0087" y="4161285"/>
              <a:ext cx="1292605" cy="126407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442F8529-E86B-471B-980D-C87C4075107A}"/>
                </a:ext>
              </a:extLst>
            </p:cNvPr>
            <p:cNvPicPr>
              <a:picLocks noChangeAspect="1"/>
            </p:cNvPicPr>
            <p:nvPr/>
          </p:nvPicPr>
          <p:blipFill>
            <a:blip r:embed="rId11">
              <a:duotone>
                <a:schemeClr val="accent4">
                  <a:shade val="45000"/>
                  <a:satMod val="135000"/>
                </a:schemeClr>
                <a:prstClr val="white"/>
              </a:duotone>
            </a:blip>
            <a:stretch>
              <a:fillRect/>
            </a:stretch>
          </p:blipFill>
          <p:spPr>
            <a:xfrm>
              <a:off x="4871870" y="4279398"/>
              <a:ext cx="584199" cy="580743"/>
            </a:xfrm>
            <a:prstGeom prst="rect">
              <a:avLst/>
            </a:prstGeom>
          </p:spPr>
        </p:pic>
      </p:grpSp>
      <p:sp>
        <p:nvSpPr>
          <p:cNvPr id="43" name="TextBox 42">
            <a:extLst>
              <a:ext uri="{FF2B5EF4-FFF2-40B4-BE49-F238E27FC236}">
                <a16:creationId xmlns:a16="http://schemas.microsoft.com/office/drawing/2014/main" id="{60FFD929-B760-4AE0-A739-601F4F32BB83}"/>
              </a:ext>
            </a:extLst>
          </p:cNvPr>
          <p:cNvSpPr txBox="1"/>
          <p:nvPr/>
        </p:nvSpPr>
        <p:spPr>
          <a:xfrm>
            <a:off x="4251872" y="3976150"/>
            <a:ext cx="2231790" cy="784830"/>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Explanation Method</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cxnSp>
        <p:nvCxnSpPr>
          <p:cNvPr id="47" name="Straight Arrow Connector 46">
            <a:extLst>
              <a:ext uri="{FF2B5EF4-FFF2-40B4-BE49-F238E27FC236}">
                <a16:creationId xmlns:a16="http://schemas.microsoft.com/office/drawing/2014/main" id="{42DEDB65-5188-4D19-9BCC-22F99DC861F3}"/>
              </a:ext>
            </a:extLst>
          </p:cNvPr>
          <p:cNvCxnSpPr>
            <a:cxnSpLocks/>
          </p:cNvCxnSpPr>
          <p:nvPr/>
        </p:nvCxnSpPr>
        <p:spPr>
          <a:xfrm>
            <a:off x="7997485" y="3523641"/>
            <a:ext cx="568987"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42CA01B-7F16-4A5A-AAE9-EDCE094212DB}"/>
              </a:ext>
            </a:extLst>
          </p:cNvPr>
          <p:cNvCxnSpPr>
            <a:cxnSpLocks/>
          </p:cNvCxnSpPr>
          <p:nvPr/>
        </p:nvCxnSpPr>
        <p:spPr>
          <a:xfrm>
            <a:off x="9732145" y="3519208"/>
            <a:ext cx="687499"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57EFD10-56A0-404D-87AA-6F2670F262E6}"/>
                  </a:ext>
                </a:extLst>
              </p:cNvPr>
              <p:cNvSpPr txBox="1"/>
              <p:nvPr/>
            </p:nvSpPr>
            <p:spPr>
              <a:xfrm>
                <a:off x="9973637" y="4130522"/>
                <a:ext cx="2231790" cy="784830"/>
              </a:xfrm>
              <a:prstGeom prst="rect">
                <a:avLst/>
              </a:prstGeom>
              <a:noFill/>
            </p:spPr>
            <p:txBody>
              <a:bodyPr wrap="squar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Times New Roman" panose="02020603050405020304" pitchFamily="18" charset="0"/>
                  </a:rPr>
                  <a:t>Recommended items </a:t>
                </a:r>
                <a14:m>
                  <m:oMath xmlns:m="http://schemas.openxmlformats.org/officeDocument/2006/math">
                    <m:r>
                      <a:rPr kumimoji="0" lang="en-US" altLang="zh-CN" sz="25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𝑉</m:t>
                    </m:r>
                    <m:r>
                      <a:rPr kumimoji="0" lang="en-US" altLang="zh-CN" sz="2500" b="0" i="1" u="none" strike="noStrike" kern="1200" cap="none" spc="0" normalizeH="0" baseline="0" noProof="0" dirty="0" smtClean="0">
                        <a:ln>
                          <a:noFill/>
                        </a:ln>
                        <a:solidFill>
                          <a:prstClr val="black"/>
                        </a:solidFill>
                        <a:effectLst/>
                        <a:uLnTx/>
                        <a:uFillTx/>
                        <a:latin typeface="Cambria Math" panose="02040503050406030204" pitchFamily="18" charset="0"/>
                        <a:cs typeface="Times New Roman" panose="02020603050405020304" pitchFamily="18" charset="0"/>
                      </a:rPr>
                      <m:t>′</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50" name="TextBox 49">
                <a:extLst>
                  <a:ext uri="{FF2B5EF4-FFF2-40B4-BE49-F238E27FC236}">
                    <a16:creationId xmlns:a16="http://schemas.microsoft.com/office/drawing/2014/main" id="{957EFD10-56A0-404D-87AA-6F2670F262E6}"/>
                  </a:ext>
                </a:extLst>
              </p:cNvPr>
              <p:cNvSpPr txBox="1">
                <a:spLocks noRot="1" noChangeAspect="1" noMove="1" noResize="1" noEditPoints="1" noAdjustHandles="1" noChangeArrowheads="1" noChangeShapeType="1" noTextEdit="1"/>
              </p:cNvSpPr>
              <p:nvPr/>
            </p:nvSpPr>
            <p:spPr>
              <a:xfrm>
                <a:off x="9973637" y="4130522"/>
                <a:ext cx="2231790" cy="784830"/>
              </a:xfrm>
              <a:prstGeom prst="rect">
                <a:avLst/>
              </a:prstGeom>
              <a:blipFill>
                <a:blip r:embed="rId12"/>
                <a:stretch>
                  <a:fillRect l="-2186" t="-10938" r="-5738" b="-18750"/>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3F2ED464-12AF-4C2A-829F-91F6C612A03C}"/>
              </a:ext>
            </a:extLst>
          </p:cNvPr>
          <p:cNvCxnSpPr>
            <a:cxnSpLocks/>
          </p:cNvCxnSpPr>
          <p:nvPr/>
        </p:nvCxnSpPr>
        <p:spPr>
          <a:xfrm>
            <a:off x="4030466" y="3523641"/>
            <a:ext cx="568987"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412DCECB-2B4E-4B6A-85B8-6FA262BEB140}"/>
              </a:ext>
            </a:extLst>
          </p:cNvPr>
          <p:cNvSpPr txBox="1"/>
          <p:nvPr/>
        </p:nvSpPr>
        <p:spPr>
          <a:xfrm>
            <a:off x="3465965" y="3004485"/>
            <a:ext cx="5741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5C02F084-64C3-45B0-93A7-4A14EF5C943D}"/>
              </a:ext>
            </a:extLst>
          </p:cNvPr>
          <p:cNvSpPr txBox="1"/>
          <p:nvPr/>
        </p:nvSpPr>
        <p:spPr>
          <a:xfrm>
            <a:off x="8554130" y="3004431"/>
            <a:ext cx="5741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7586B57-B0A8-4382-A37E-FB5F2FDB8017}"/>
                  </a:ext>
                </a:extLst>
              </p:cNvPr>
              <p:cNvSpPr txBox="1"/>
              <p:nvPr/>
            </p:nvSpPr>
            <p:spPr>
              <a:xfrm>
                <a:off x="593017" y="5407888"/>
                <a:ext cx="1190326" cy="438582"/>
              </a:xfrm>
              <a:prstGeom prst="rect">
                <a:avLst/>
              </a:prstGeom>
              <a:noFill/>
            </p:spPr>
            <p:txBody>
              <a:bodyPr wrap="none" rtlCol="0">
                <a:spAutoFit/>
              </a:bodyPr>
              <a:lstStyle/>
              <a:p>
                <a:pPr marL="0" marR="0" lvl="0" indent="0" algn="ctr" defTabSz="914400" rtl="0" eaLnBrk="1" fontAlgn="auto" latinLnBrk="0" hangingPunct="1">
                  <a:lnSpc>
                    <a:spcPts val="27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Items </a:t>
                </a:r>
                <a14:m>
                  <m:oMath xmlns:m="http://schemas.openxmlformats.org/officeDocument/2006/math">
                    <m:r>
                      <a:rPr kumimoji="0" lang="en-US" sz="2500" b="0" i="0"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𝑉</m:t>
                    </m:r>
                  </m:oMath>
                </a14:m>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mc:Choice>
        <mc:Fallback xmlns="">
          <p:sp>
            <p:nvSpPr>
              <p:cNvPr id="57" name="TextBox 56">
                <a:extLst>
                  <a:ext uri="{FF2B5EF4-FFF2-40B4-BE49-F238E27FC236}">
                    <a16:creationId xmlns:a16="http://schemas.microsoft.com/office/drawing/2014/main" id="{87586B57-B0A8-4382-A37E-FB5F2FDB8017}"/>
                  </a:ext>
                </a:extLst>
              </p:cNvPr>
              <p:cNvSpPr txBox="1">
                <a:spLocks noRot="1" noChangeAspect="1" noMove="1" noResize="1" noEditPoints="1" noAdjustHandles="1" noChangeArrowheads="1" noChangeShapeType="1" noTextEdit="1"/>
              </p:cNvSpPr>
              <p:nvPr/>
            </p:nvSpPr>
            <p:spPr>
              <a:xfrm>
                <a:off x="593017" y="5407888"/>
                <a:ext cx="1190326" cy="438582"/>
              </a:xfrm>
              <a:prstGeom prst="rect">
                <a:avLst/>
              </a:prstGeom>
              <a:blipFill>
                <a:blip r:embed="rId13"/>
                <a:stretch>
                  <a:fillRect l="-8163" t="-18056" b="-33333"/>
                </a:stretch>
              </a:blipFill>
            </p:spPr>
            <p:txBody>
              <a:bodyPr/>
              <a:lstStyle/>
              <a:p>
                <a:r>
                  <a:rPr lang="en-US">
                    <a:noFill/>
                  </a:rPr>
                  <a:t> </a:t>
                </a:r>
              </a:p>
            </p:txBody>
          </p:sp>
        </mc:Fallback>
      </mc:AlternateContent>
      <p:pic>
        <p:nvPicPr>
          <p:cNvPr id="58" name="Picture 57">
            <a:extLst>
              <a:ext uri="{FF2B5EF4-FFF2-40B4-BE49-F238E27FC236}">
                <a16:creationId xmlns:a16="http://schemas.microsoft.com/office/drawing/2014/main" id="{5DB4B1F3-48EE-49ED-ABF2-5E47527E4B97}"/>
              </a:ext>
            </a:extLst>
          </p:cNvPr>
          <p:cNvPicPr>
            <a:picLocks noChangeAspect="1"/>
          </p:cNvPicPr>
          <p:nvPr/>
        </p:nvPicPr>
        <p:blipFill>
          <a:blip r:embed="rId1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0505050" y="2972651"/>
            <a:ext cx="1168964" cy="1190026"/>
          </a:xfrm>
          <a:prstGeom prst="rect">
            <a:avLst/>
          </a:prstGeom>
        </p:spPr>
      </p:pic>
      <p:grpSp>
        <p:nvGrpSpPr>
          <p:cNvPr id="4" name="Group 3">
            <a:extLst>
              <a:ext uri="{FF2B5EF4-FFF2-40B4-BE49-F238E27FC236}">
                <a16:creationId xmlns:a16="http://schemas.microsoft.com/office/drawing/2014/main" id="{0568E9BC-6B08-46E0-99F4-FE68FAB802C4}"/>
              </a:ext>
            </a:extLst>
          </p:cNvPr>
          <p:cNvGrpSpPr/>
          <p:nvPr/>
        </p:nvGrpSpPr>
        <p:grpSpPr>
          <a:xfrm>
            <a:off x="7678442" y="-81308"/>
            <a:ext cx="4327877" cy="2442495"/>
            <a:chOff x="7678442" y="-81308"/>
            <a:chExt cx="4327877" cy="2442495"/>
          </a:xfrm>
        </p:grpSpPr>
        <p:pic>
          <p:nvPicPr>
            <p:cNvPr id="54" name="Picture 53">
              <a:extLst>
                <a:ext uri="{FF2B5EF4-FFF2-40B4-BE49-F238E27FC236}">
                  <a16:creationId xmlns:a16="http://schemas.microsoft.com/office/drawing/2014/main" id="{F42E60C6-ACE6-4DC4-BFA2-146F99CDC88F}"/>
                </a:ext>
              </a:extLst>
            </p:cNvPr>
            <p:cNvPicPr>
              <a:picLocks noChangeAspect="1"/>
            </p:cNvPicPr>
            <p:nvPr/>
          </p:nvPicPr>
          <p:blipFill rotWithShape="1">
            <a:blip r:embed="rId15"/>
            <a:srcRect l="32619" t="15332" r="11159" b="34802"/>
            <a:stretch/>
          </p:blipFill>
          <p:spPr>
            <a:xfrm>
              <a:off x="8281978" y="453869"/>
              <a:ext cx="3484080" cy="1199148"/>
            </a:xfrm>
            <a:prstGeom prst="rect">
              <a:avLst/>
            </a:prstGeom>
          </p:spPr>
        </p:pic>
        <p:pic>
          <p:nvPicPr>
            <p:cNvPr id="64" name="Picture 6" descr="https://png2.kisspng.com/sh/e03fb7f0bbfba13373a2f5d32e04854a/L0KzQYi4UsA5N2M5SpGAYULkSYa9VsA5QGhmUJC9MkW7Q4q7VsE2OWM8TKI6OUizQ4WCTwBvbz==/5a2a95660887a8.4258394615127401980349.png">
              <a:extLst>
                <a:ext uri="{FF2B5EF4-FFF2-40B4-BE49-F238E27FC236}">
                  <a16:creationId xmlns:a16="http://schemas.microsoft.com/office/drawing/2014/main" id="{966AB174-77F4-47D5-A410-6FA559C9B1C2}"/>
                </a:ext>
              </a:extLst>
            </p:cNvPr>
            <p:cNvPicPr>
              <a:picLocks noChangeAspect="1" noChangeArrowheads="1"/>
            </p:cNvPicPr>
            <p:nvPr/>
          </p:nvPicPr>
          <p:blipFill>
            <a:blip r:embed="rId16"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7678442" y="-81308"/>
              <a:ext cx="4327877" cy="2442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27D6ED80-D48D-4715-A280-39803CA15CC9}"/>
              </a:ext>
            </a:extLst>
          </p:cNvPr>
          <p:cNvGrpSpPr/>
          <p:nvPr/>
        </p:nvGrpSpPr>
        <p:grpSpPr>
          <a:xfrm>
            <a:off x="1425529" y="5391504"/>
            <a:ext cx="9570456" cy="1354664"/>
            <a:chOff x="2341155" y="5208261"/>
            <a:chExt cx="9570456" cy="1354664"/>
          </a:xfrm>
        </p:grpSpPr>
        <p:sp>
          <p:nvSpPr>
            <p:cNvPr id="44" name="Rectangle: Rounded Corners 43">
              <a:extLst>
                <a:ext uri="{FF2B5EF4-FFF2-40B4-BE49-F238E27FC236}">
                  <a16:creationId xmlns:a16="http://schemas.microsoft.com/office/drawing/2014/main" id="{85F5A8EB-A167-4EFE-8CDD-E8B75028D72D}"/>
                </a:ext>
              </a:extLst>
            </p:cNvPr>
            <p:cNvSpPr/>
            <p:nvPr/>
          </p:nvSpPr>
          <p:spPr>
            <a:xfrm>
              <a:off x="2732397" y="5474093"/>
              <a:ext cx="9179214" cy="105511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p:txBody>
        </p:sp>
        <p:pic>
          <p:nvPicPr>
            <p:cNvPr id="45" name="Picture 44">
              <a:extLst>
                <a:ext uri="{FF2B5EF4-FFF2-40B4-BE49-F238E27FC236}">
                  <a16:creationId xmlns:a16="http://schemas.microsoft.com/office/drawing/2014/main" id="{9B484338-49EE-4953-89A7-A305FA4FD37E}"/>
                </a:ext>
              </a:extLst>
            </p:cNvPr>
            <p:cNvPicPr>
              <a:picLocks noChangeAspect="1"/>
            </p:cNvPicPr>
            <p:nvPr/>
          </p:nvPicPr>
          <p:blipFill rotWithShape="1">
            <a:blip r:embed="rId17">
              <a:clrChange>
                <a:clrFrom>
                  <a:srgbClr val="FFFFFF"/>
                </a:clrFrom>
                <a:clrTo>
                  <a:srgbClr val="FFFFFF">
                    <a:alpha val="0"/>
                  </a:srgbClr>
                </a:clrTo>
              </a:clrChange>
            </a:blip>
            <a:srcRect l="35454" t="1" r="2144" b="57073"/>
            <a:stretch/>
          </p:blipFill>
          <p:spPr>
            <a:xfrm>
              <a:off x="2341155" y="5208261"/>
              <a:ext cx="1969271" cy="1354664"/>
            </a:xfrm>
            <a:prstGeom prst="rect">
              <a:avLst/>
            </a:prstGeom>
          </p:spPr>
        </p:pic>
        <p:sp>
          <p:nvSpPr>
            <p:cNvPr id="46" name="TextBox 45">
              <a:extLst>
                <a:ext uri="{FF2B5EF4-FFF2-40B4-BE49-F238E27FC236}">
                  <a16:creationId xmlns:a16="http://schemas.microsoft.com/office/drawing/2014/main" id="{19C02657-6F47-4F91-84A8-59750111495A}"/>
                </a:ext>
              </a:extLst>
            </p:cNvPr>
            <p:cNvSpPr txBox="1"/>
            <p:nvPr/>
          </p:nvSpPr>
          <p:spPr>
            <a:xfrm>
              <a:off x="3075794" y="5588512"/>
              <a:ext cx="88358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i="0" u="none" strike="noStrike" kern="1200" cap="none" spc="0" normalizeH="0" baseline="0" noProof="0" dirty="0">
                  <a:ln>
                    <a:noFill/>
                  </a:ln>
                  <a:effectLst/>
                  <a:uLnTx/>
                  <a:uFillTx/>
                  <a:latin typeface="Calibri" panose="020F0502020204030204"/>
                </a:rPr>
                <a:t>Difficult to ensure </a:t>
              </a:r>
              <a:r>
                <a:rPr lang="en-US" altLang="zh-CN" sz="2400" dirty="0">
                  <a:solidFill>
                    <a:srgbClr val="C00000"/>
                  </a:solidFill>
                  <a:latin typeface="Calibri" panose="020F0502020204030204"/>
                </a:rPr>
                <a:t>readability</a:t>
              </a:r>
              <a:r>
                <a:rPr kumimoji="0" lang="en-US" altLang="zh-CN" sz="2400" i="0" u="none" strike="noStrike" kern="1200" cap="none" spc="0" normalizeH="0" baseline="0" noProof="0" dirty="0">
                  <a:ln>
                    <a:noFill/>
                  </a:ln>
                  <a:solidFill>
                    <a:prstClr val="black"/>
                  </a:solidFill>
                  <a:effectLst/>
                  <a:uLnTx/>
                  <a:uFillTx/>
                  <a:latin typeface="Calibri" panose="020F0502020204030204"/>
                </a:rPr>
                <a:t> </a:t>
              </a:r>
              <a:r>
                <a:rPr lang="en-US" altLang="zh-CN" sz="2400" dirty="0">
                  <a:solidFill>
                    <a:srgbClr val="C00000"/>
                  </a:solidFill>
                  <a:latin typeface="Calibri" panose="020F0502020204030204"/>
                </a:rPr>
                <a:t>and consistency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i="0" u="none" strike="noStrike" kern="1200" cap="none" spc="0" normalizeH="0" baseline="0" noProof="0" dirty="0">
                  <a:ln>
                    <a:noFill/>
                  </a:ln>
                  <a:solidFill>
                    <a:srgbClr val="C00000"/>
                  </a:solidFill>
                  <a:effectLst/>
                  <a:uLnTx/>
                  <a:uFillTx/>
                  <a:latin typeface="Calibri" panose="020F0502020204030204"/>
                </a:rPr>
                <a:t>Different explanation methods for different recommendation models</a:t>
              </a:r>
              <a:endParaRPr kumimoji="0" lang="en-US" altLang="zh-CN" sz="2400" i="0" u="none" strike="noStrike" kern="1200" cap="none" spc="0" normalizeH="0" baseline="0" noProof="0" dirty="0">
                <a:ln>
                  <a:noFill/>
                </a:ln>
                <a:solidFill>
                  <a:prstClr val="black"/>
                </a:solidFill>
                <a:effectLst/>
                <a:uLnTx/>
                <a:uFillTx/>
                <a:latin typeface="Calibri" panose="020F0502020204030204"/>
              </a:endParaRPr>
            </a:p>
          </p:txBody>
        </p:sp>
      </p:grpSp>
    </p:spTree>
    <p:extLst>
      <p:ext uri="{BB962C8B-B14F-4D97-AF65-F5344CB8AC3E}">
        <p14:creationId xmlns:p14="http://schemas.microsoft.com/office/powerpoint/2010/main" val="177729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AE5B-3D51-453E-8FE3-418E3F79B90F}"/>
              </a:ext>
            </a:extLst>
          </p:cNvPr>
          <p:cNvSpPr>
            <a:spLocks noGrp="1"/>
          </p:cNvSpPr>
          <p:nvPr>
            <p:ph type="title"/>
          </p:nvPr>
        </p:nvSpPr>
        <p:spPr/>
        <p:txBody>
          <a:bodyPr/>
          <a:lstStyle/>
          <a:p>
            <a:r>
              <a:rPr lang="en-US" dirty="0"/>
              <a:t>Desirable Properties for</a:t>
            </a:r>
            <a:br>
              <a:rPr lang="en-US" dirty="0"/>
            </a:br>
            <a:r>
              <a:rPr lang="en-US" dirty="0"/>
              <a:t>Explainable Recommendation</a:t>
            </a:r>
          </a:p>
        </p:txBody>
      </p:sp>
      <p:sp>
        <p:nvSpPr>
          <p:cNvPr id="3" name="Content Placeholder 2">
            <a:extLst>
              <a:ext uri="{FF2B5EF4-FFF2-40B4-BE49-F238E27FC236}">
                <a16:creationId xmlns:a16="http://schemas.microsoft.com/office/drawing/2014/main" id="{040DC89C-B81C-4C82-B974-D268E64BBA95}"/>
              </a:ext>
            </a:extLst>
          </p:cNvPr>
          <p:cNvSpPr>
            <a:spLocks noGrp="1"/>
          </p:cNvSpPr>
          <p:nvPr>
            <p:ph idx="1"/>
          </p:nvPr>
        </p:nvSpPr>
        <p:spPr>
          <a:xfrm>
            <a:off x="838199" y="2028305"/>
            <a:ext cx="11148753" cy="4148658"/>
          </a:xfrm>
        </p:spPr>
        <p:txBody>
          <a:bodyPr/>
          <a:lstStyle/>
          <a:p>
            <a:r>
              <a:rPr lang="en-US" b="1" dirty="0"/>
              <a:t>Model-agnostic</a:t>
            </a:r>
            <a:r>
              <a:rPr lang="en-US" dirty="0"/>
              <a:t>: can be used to explain any recommendation model</a:t>
            </a:r>
          </a:p>
          <a:p>
            <a:r>
              <a:rPr lang="en-US" b="1" dirty="0"/>
              <a:t>Model explainability</a:t>
            </a:r>
            <a:r>
              <a:rPr lang="en-US" dirty="0"/>
              <a:t>: reveal the working mechanism of the model</a:t>
            </a:r>
          </a:p>
          <a:p>
            <a:r>
              <a:rPr lang="en-US" b="1" dirty="0"/>
              <a:t>Explanation quality control</a:t>
            </a:r>
            <a:r>
              <a:rPr lang="en-US" dirty="0"/>
              <a:t>:</a:t>
            </a:r>
            <a:r>
              <a:rPr lang="en-US" b="1" dirty="0"/>
              <a:t> </a:t>
            </a:r>
            <a:r>
              <a:rPr lang="en-US" dirty="0"/>
              <a:t>ensure the quality of the explanations (e.g., their readability, consistency, and diversity) </a:t>
            </a:r>
            <a:endParaRPr lang="en-US" b="1" dirty="0"/>
          </a:p>
        </p:txBody>
      </p:sp>
      <p:sp>
        <p:nvSpPr>
          <p:cNvPr id="4" name="Slide Number Placeholder 3">
            <a:extLst>
              <a:ext uri="{FF2B5EF4-FFF2-40B4-BE49-F238E27FC236}">
                <a16:creationId xmlns:a16="http://schemas.microsoft.com/office/drawing/2014/main" id="{EF41133E-4912-4E64-96BB-F5B64267CBB9}"/>
              </a:ext>
            </a:extLst>
          </p:cNvPr>
          <p:cNvSpPr>
            <a:spLocks noGrp="1"/>
          </p:cNvSpPr>
          <p:nvPr>
            <p:ph type="sldNum" sz="quarter" idx="12"/>
          </p:nvPr>
        </p:nvSpPr>
        <p:spPr>
          <a:xfrm>
            <a:off x="9312563" y="6356350"/>
            <a:ext cx="2743200" cy="365125"/>
          </a:xfrm>
        </p:spPr>
        <p:txBody>
          <a:bodyPr/>
          <a:lstStyle/>
          <a:p>
            <a:fld id="{94F56967-2A3D-42D5-86F2-E204A21AA924}" type="slidenum">
              <a:rPr lang="en-US" smtClean="0"/>
              <a:t>6</a:t>
            </a:fld>
            <a:endParaRPr lang="en-US" dirty="0"/>
          </a:p>
        </p:txBody>
      </p:sp>
    </p:spTree>
    <p:extLst>
      <p:ext uri="{BB962C8B-B14F-4D97-AF65-F5344CB8AC3E}">
        <p14:creationId xmlns:p14="http://schemas.microsoft.com/office/powerpoint/2010/main" val="41812387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AE5B-3D51-453E-8FE3-418E3F79B90F}"/>
              </a:ext>
            </a:extLst>
          </p:cNvPr>
          <p:cNvSpPr>
            <a:spLocks noGrp="1"/>
          </p:cNvSpPr>
          <p:nvPr>
            <p:ph type="title"/>
          </p:nvPr>
        </p:nvSpPr>
        <p:spPr/>
        <p:txBody>
          <a:bodyPr/>
          <a:lstStyle/>
          <a:p>
            <a:r>
              <a:rPr lang="en-US" dirty="0"/>
              <a:t>Desirable Properties for</a:t>
            </a:r>
            <a:br>
              <a:rPr lang="en-US" dirty="0"/>
            </a:br>
            <a:r>
              <a:rPr lang="en-US" dirty="0"/>
              <a:t>Explainable Recommendation</a:t>
            </a:r>
          </a:p>
        </p:txBody>
      </p:sp>
      <p:sp>
        <p:nvSpPr>
          <p:cNvPr id="4" name="Slide Number Placeholder 3">
            <a:extLst>
              <a:ext uri="{FF2B5EF4-FFF2-40B4-BE49-F238E27FC236}">
                <a16:creationId xmlns:a16="http://schemas.microsoft.com/office/drawing/2014/main" id="{EF41133E-4912-4E64-96BB-F5B64267CBB9}"/>
              </a:ext>
            </a:extLst>
          </p:cNvPr>
          <p:cNvSpPr>
            <a:spLocks noGrp="1"/>
          </p:cNvSpPr>
          <p:nvPr>
            <p:ph type="sldNum" sz="quarter" idx="12"/>
          </p:nvPr>
        </p:nvSpPr>
        <p:spPr>
          <a:xfrm>
            <a:off x="9312563" y="6356350"/>
            <a:ext cx="2743200" cy="365125"/>
          </a:xfrm>
        </p:spPr>
        <p:txBody>
          <a:bodyPr/>
          <a:lstStyle/>
          <a:p>
            <a:fld id="{94F56967-2A3D-42D5-86F2-E204A21AA924}" type="slidenum">
              <a:rPr lang="en-US" smtClean="0"/>
              <a:t>7</a:t>
            </a:fld>
            <a:endParaRPr lang="en-US" dirty="0"/>
          </a:p>
        </p:txBody>
      </p:sp>
      <p:graphicFrame>
        <p:nvGraphicFramePr>
          <p:cNvPr id="6" name="Table 5">
            <a:extLst>
              <a:ext uri="{FF2B5EF4-FFF2-40B4-BE49-F238E27FC236}">
                <a16:creationId xmlns:a16="http://schemas.microsoft.com/office/drawing/2014/main" id="{26CC6CE6-F655-4650-8549-501160EF7D8D}"/>
              </a:ext>
            </a:extLst>
          </p:cNvPr>
          <p:cNvGraphicFramePr>
            <a:graphicFrameLocks noGrp="1"/>
          </p:cNvGraphicFramePr>
          <p:nvPr>
            <p:extLst>
              <p:ext uri="{D42A27DB-BD31-4B8C-83A1-F6EECF244321}">
                <p14:modId xmlns:p14="http://schemas.microsoft.com/office/powerpoint/2010/main" val="224301176"/>
              </p:ext>
            </p:extLst>
          </p:nvPr>
        </p:nvGraphicFramePr>
        <p:xfrm>
          <a:off x="2437567" y="2138227"/>
          <a:ext cx="7316866" cy="2623861"/>
        </p:xfrm>
        <a:graphic>
          <a:graphicData uri="http://schemas.openxmlformats.org/drawingml/2006/table">
            <a:tbl>
              <a:tblPr firstRow="1" bandRow="1">
                <a:tableStyleId>{5A111915-BE36-4E01-A7E5-04B1672EAD32}</a:tableStyleId>
              </a:tblPr>
              <a:tblGrid>
                <a:gridCol w="1589434">
                  <a:extLst>
                    <a:ext uri="{9D8B030D-6E8A-4147-A177-3AD203B41FA5}">
                      <a16:colId xmlns:a16="http://schemas.microsoft.com/office/drawing/2014/main" val="2196901858"/>
                    </a:ext>
                  </a:extLst>
                </a:gridCol>
                <a:gridCol w="1861158">
                  <a:extLst>
                    <a:ext uri="{9D8B030D-6E8A-4147-A177-3AD203B41FA5}">
                      <a16:colId xmlns:a16="http://schemas.microsoft.com/office/drawing/2014/main" val="888924257"/>
                    </a:ext>
                  </a:extLst>
                </a:gridCol>
                <a:gridCol w="2011578">
                  <a:extLst>
                    <a:ext uri="{9D8B030D-6E8A-4147-A177-3AD203B41FA5}">
                      <a16:colId xmlns:a16="http://schemas.microsoft.com/office/drawing/2014/main" val="4255612231"/>
                    </a:ext>
                  </a:extLst>
                </a:gridCol>
                <a:gridCol w="1854696">
                  <a:extLst>
                    <a:ext uri="{9D8B030D-6E8A-4147-A177-3AD203B41FA5}">
                      <a16:colId xmlns:a16="http://schemas.microsoft.com/office/drawing/2014/main" val="4199321399"/>
                    </a:ext>
                  </a:extLst>
                </a:gridCol>
              </a:tblGrid>
              <a:tr h="617874">
                <a:tc>
                  <a:txBody>
                    <a:bodyPr/>
                    <a:lstStyle/>
                    <a:p>
                      <a:pPr algn="ctr"/>
                      <a:endParaRPr lang="en-US" sz="1800" b="1" kern="1200" dirty="0">
                        <a:solidFill>
                          <a:schemeClr val="lt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bg1"/>
                          </a:solidFill>
                          <a:latin typeface="+mn-lt"/>
                          <a:ea typeface="+mn-ea"/>
                          <a:cs typeface="+mn-cs"/>
                        </a:rPr>
                        <a:t>Model agnostic</a:t>
                      </a:r>
                      <a:endParaRPr lang="en-US" sz="2400" b="1" kern="1200" dirty="0">
                        <a:solidFill>
                          <a:schemeClr val="bg1"/>
                        </a:solidFill>
                        <a:latin typeface="+mn-lt"/>
                        <a:ea typeface="+mn-ea"/>
                        <a:cs typeface="+mn-cs"/>
                      </a:endParaRPr>
                    </a:p>
                  </a:txBody>
                  <a:tcPr/>
                </a:tc>
                <a:tc>
                  <a:txBody>
                    <a:bodyPr/>
                    <a:lstStyle/>
                    <a:p>
                      <a:pPr algn="ctr"/>
                      <a:r>
                        <a:rPr lang="en-US" sz="2400" b="0" kern="1200" dirty="0">
                          <a:solidFill>
                            <a:schemeClr val="bg1"/>
                          </a:solidFill>
                        </a:rPr>
                        <a:t>Model explainability</a:t>
                      </a:r>
                      <a:endParaRPr lang="en-US" sz="2400" b="0" kern="1200" dirty="0">
                        <a:solidFill>
                          <a:schemeClr val="bg1"/>
                        </a:solidFill>
                        <a:latin typeface="+mn-lt"/>
                        <a:ea typeface="+mn-ea"/>
                        <a:cs typeface="+mn-cs"/>
                      </a:endParaRPr>
                    </a:p>
                  </a:txBody>
                  <a:tcPr/>
                </a:tc>
                <a:tc>
                  <a:txBody>
                    <a:bodyPr/>
                    <a:lstStyle/>
                    <a:p>
                      <a:pPr algn="ctr"/>
                      <a:r>
                        <a:rPr lang="en-US" altLang="zh-CN" sz="2400" b="0" kern="1200" dirty="0">
                          <a:solidFill>
                            <a:schemeClr val="bg1"/>
                          </a:solidFill>
                        </a:rPr>
                        <a:t>Presentation</a:t>
                      </a:r>
                      <a:r>
                        <a:rPr lang="en-US" sz="2400" b="0" kern="1200" dirty="0">
                          <a:solidFill>
                            <a:schemeClr val="bg1"/>
                          </a:solidFill>
                        </a:rPr>
                        <a:t> quality</a:t>
                      </a:r>
                      <a:endParaRPr lang="en-US" sz="2400" b="0" kern="1200" dirty="0">
                        <a:solidFill>
                          <a:schemeClr val="bg1"/>
                        </a:solidFill>
                        <a:latin typeface="+mn-lt"/>
                        <a:ea typeface="+mn-ea"/>
                        <a:cs typeface="+mn-cs"/>
                      </a:endParaRPr>
                    </a:p>
                  </a:txBody>
                  <a:tcPr/>
                </a:tc>
                <a:extLst>
                  <a:ext uri="{0D108BD9-81ED-4DB2-BD59-A6C34878D82A}">
                    <a16:rowId xmlns:a16="http://schemas.microsoft.com/office/drawing/2014/main" val="1645496578"/>
                  </a:ext>
                </a:extLst>
              </a:tr>
              <a:tr h="922814">
                <a:tc>
                  <a:txBody>
                    <a:bodyPr/>
                    <a:lstStyle/>
                    <a:p>
                      <a:pPr marL="0" algn="ctr" defTabSz="914400" rtl="0" eaLnBrk="1" latinLnBrk="0" hangingPunct="1"/>
                      <a:endParaRPr lang="en-US" altLang="zh-CN" sz="1400" b="1" kern="1200" dirty="0"/>
                    </a:p>
                    <a:p>
                      <a:pPr marL="0" algn="ctr" defTabSz="914400" rtl="0" eaLnBrk="1" latinLnBrk="0" hangingPunct="1"/>
                      <a:r>
                        <a:rPr lang="en-US" altLang="zh-CN" sz="2400" b="1" kern="1200" dirty="0"/>
                        <a:t>Post-hoc</a:t>
                      </a:r>
                      <a:endParaRPr lang="en-US" sz="2400" b="1" kern="1200" dirty="0">
                        <a:solidFill>
                          <a:schemeClr val="dk1"/>
                        </a:solidFill>
                        <a:latin typeface="+mn-lt"/>
                        <a:ea typeface="+mn-ea"/>
                        <a:cs typeface="+mn-cs"/>
                      </a:endParaRPr>
                    </a:p>
                  </a:txBody>
                  <a:tcPr/>
                </a:tc>
                <a:tc>
                  <a:txBody>
                    <a:bodyPr/>
                    <a:lstStyle/>
                    <a:p>
                      <a:pPr algn="ctr"/>
                      <a:endParaRPr lang="en-US" altLang="zh-CN" sz="1600" kern="1200" dirty="0">
                        <a:solidFill>
                          <a:schemeClr val="tx1"/>
                        </a:solidFill>
                        <a:latin typeface="+mn-lt"/>
                        <a:ea typeface="+mn-ea"/>
                        <a:cs typeface="+mn-cs"/>
                      </a:endParaRPr>
                    </a:p>
                  </a:txBody>
                  <a:tcPr/>
                </a:tc>
                <a:tc>
                  <a:txBody>
                    <a:bodyPr/>
                    <a:lstStyle/>
                    <a:p>
                      <a:pPr algn="ctr"/>
                      <a:endParaRPr lang="en-US" altLang="zh-CN" sz="16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p>
                    <a:p>
                      <a:pPr marL="0" algn="ctr" defTabSz="914400" rtl="0" eaLnBrk="1" latinLnBrk="0" hangingPunct="1"/>
                      <a:endParaRPr lang="en-US" sz="2800" kern="1200" dirty="0">
                        <a:solidFill>
                          <a:srgbClr val="00B050"/>
                        </a:solidFill>
                        <a:latin typeface="+mn-lt"/>
                        <a:ea typeface="+mn-ea"/>
                        <a:cs typeface="+mn-cs"/>
                      </a:endParaRPr>
                    </a:p>
                  </a:txBody>
                  <a:tcPr/>
                </a:tc>
                <a:extLst>
                  <a:ext uri="{0D108BD9-81ED-4DB2-BD59-A6C34878D82A}">
                    <a16:rowId xmlns:a16="http://schemas.microsoft.com/office/drawing/2014/main" val="1389127057"/>
                  </a:ext>
                </a:extLst>
              </a:tr>
              <a:tr h="878087">
                <a:tc>
                  <a:txBody>
                    <a:bodyPr/>
                    <a:lstStyle/>
                    <a:p>
                      <a:pPr marL="0" algn="ctr" defTabSz="914400" rtl="0" eaLnBrk="1" latinLnBrk="0" hangingPunct="1"/>
                      <a:endParaRPr lang="en-US" sz="1000" b="1" kern="1200" dirty="0"/>
                    </a:p>
                    <a:p>
                      <a:pPr marL="0" algn="ctr" defTabSz="914400" rtl="0" eaLnBrk="1" latinLnBrk="0" hangingPunct="1">
                        <a:spcBef>
                          <a:spcPts val="600"/>
                        </a:spcBef>
                      </a:pPr>
                      <a:r>
                        <a:rPr lang="en-US" sz="2400" b="1" kern="1200" dirty="0"/>
                        <a:t>Embedded</a:t>
                      </a:r>
                      <a:endParaRPr lang="en-US" sz="2400" b="1"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kern="1200" dirty="0"/>
                    </a:p>
                  </a:txBody>
                  <a:tcPr/>
                </a:tc>
                <a:extLst>
                  <a:ext uri="{0D108BD9-81ED-4DB2-BD59-A6C34878D82A}">
                    <a16:rowId xmlns:a16="http://schemas.microsoft.com/office/drawing/2014/main" val="4172242363"/>
                  </a:ext>
                </a:extLst>
              </a:tr>
            </a:tbl>
          </a:graphicData>
        </a:graphic>
      </p:graphicFrame>
      <p:pic>
        <p:nvPicPr>
          <p:cNvPr id="8" name="Picture 7">
            <a:extLst>
              <a:ext uri="{FF2B5EF4-FFF2-40B4-BE49-F238E27FC236}">
                <a16:creationId xmlns:a16="http://schemas.microsoft.com/office/drawing/2014/main" id="{F1E9D489-4D37-4E70-830B-67E904D5C9E1}"/>
              </a:ext>
            </a:extLst>
          </p:cNvPr>
          <p:cNvPicPr>
            <a:picLocks noChangeAspect="1"/>
          </p:cNvPicPr>
          <p:nvPr/>
        </p:nvPicPr>
        <p:blipFill>
          <a:blip r:embed="rId3"/>
          <a:stretch>
            <a:fillRect/>
          </a:stretch>
        </p:blipFill>
        <p:spPr>
          <a:xfrm>
            <a:off x="8193318" y="3222636"/>
            <a:ext cx="414009" cy="390849"/>
          </a:xfrm>
          <a:prstGeom prst="rect">
            <a:avLst/>
          </a:prstGeom>
        </p:spPr>
      </p:pic>
      <p:pic>
        <p:nvPicPr>
          <p:cNvPr id="9" name="Picture 8">
            <a:extLst>
              <a:ext uri="{FF2B5EF4-FFF2-40B4-BE49-F238E27FC236}">
                <a16:creationId xmlns:a16="http://schemas.microsoft.com/office/drawing/2014/main" id="{085CBB5C-54F9-4120-97F7-2B23CAD40326}"/>
              </a:ext>
            </a:extLst>
          </p:cNvPr>
          <p:cNvPicPr>
            <a:picLocks noChangeAspect="1"/>
          </p:cNvPicPr>
          <p:nvPr/>
        </p:nvPicPr>
        <p:blipFill>
          <a:blip r:embed="rId4"/>
          <a:stretch>
            <a:fillRect/>
          </a:stretch>
        </p:blipFill>
        <p:spPr>
          <a:xfrm>
            <a:off x="6345173" y="3214468"/>
            <a:ext cx="376372" cy="368300"/>
          </a:xfrm>
          <a:prstGeom prst="rect">
            <a:avLst/>
          </a:prstGeom>
        </p:spPr>
      </p:pic>
      <p:pic>
        <p:nvPicPr>
          <p:cNvPr id="10" name="Picture 9">
            <a:extLst>
              <a:ext uri="{FF2B5EF4-FFF2-40B4-BE49-F238E27FC236}">
                <a16:creationId xmlns:a16="http://schemas.microsoft.com/office/drawing/2014/main" id="{33A65F57-5349-4BF8-B410-46338048CDD4}"/>
              </a:ext>
            </a:extLst>
          </p:cNvPr>
          <p:cNvPicPr>
            <a:picLocks noChangeAspect="1"/>
          </p:cNvPicPr>
          <p:nvPr/>
        </p:nvPicPr>
        <p:blipFill>
          <a:blip r:embed="rId4"/>
          <a:stretch>
            <a:fillRect/>
          </a:stretch>
        </p:blipFill>
        <p:spPr>
          <a:xfrm>
            <a:off x="6721545" y="3214468"/>
            <a:ext cx="376372" cy="368300"/>
          </a:xfrm>
          <a:prstGeom prst="rect">
            <a:avLst/>
          </a:prstGeom>
        </p:spPr>
      </p:pic>
      <p:pic>
        <p:nvPicPr>
          <p:cNvPr id="11" name="Picture 10">
            <a:extLst>
              <a:ext uri="{FF2B5EF4-FFF2-40B4-BE49-F238E27FC236}">
                <a16:creationId xmlns:a16="http://schemas.microsoft.com/office/drawing/2014/main" id="{11E176F1-62D3-4CDB-B793-CAF157648EF4}"/>
              </a:ext>
            </a:extLst>
          </p:cNvPr>
          <p:cNvPicPr>
            <a:picLocks noChangeAspect="1"/>
          </p:cNvPicPr>
          <p:nvPr/>
        </p:nvPicPr>
        <p:blipFill>
          <a:blip r:embed="rId4"/>
          <a:stretch>
            <a:fillRect/>
          </a:stretch>
        </p:blipFill>
        <p:spPr>
          <a:xfrm>
            <a:off x="7097917" y="3214468"/>
            <a:ext cx="376372" cy="368300"/>
          </a:xfrm>
          <a:prstGeom prst="rect">
            <a:avLst/>
          </a:prstGeom>
        </p:spPr>
      </p:pic>
      <p:pic>
        <p:nvPicPr>
          <p:cNvPr id="12" name="Picture 11">
            <a:extLst>
              <a:ext uri="{FF2B5EF4-FFF2-40B4-BE49-F238E27FC236}">
                <a16:creationId xmlns:a16="http://schemas.microsoft.com/office/drawing/2014/main" id="{650A636A-A95F-41D0-A156-C67E2DD4F585}"/>
              </a:ext>
            </a:extLst>
          </p:cNvPr>
          <p:cNvPicPr>
            <a:picLocks noChangeAspect="1"/>
          </p:cNvPicPr>
          <p:nvPr/>
        </p:nvPicPr>
        <p:blipFill>
          <a:blip r:embed="rId4"/>
          <a:stretch>
            <a:fillRect/>
          </a:stretch>
        </p:blipFill>
        <p:spPr>
          <a:xfrm>
            <a:off x="9021336" y="3222636"/>
            <a:ext cx="376372" cy="368300"/>
          </a:xfrm>
          <a:prstGeom prst="rect">
            <a:avLst/>
          </a:prstGeom>
        </p:spPr>
      </p:pic>
      <p:pic>
        <p:nvPicPr>
          <p:cNvPr id="13" name="Picture 12">
            <a:extLst>
              <a:ext uri="{FF2B5EF4-FFF2-40B4-BE49-F238E27FC236}">
                <a16:creationId xmlns:a16="http://schemas.microsoft.com/office/drawing/2014/main" id="{6FDADE90-F5CC-43DA-A508-911FED1020EC}"/>
              </a:ext>
            </a:extLst>
          </p:cNvPr>
          <p:cNvPicPr>
            <a:picLocks noChangeAspect="1"/>
          </p:cNvPicPr>
          <p:nvPr/>
        </p:nvPicPr>
        <p:blipFill>
          <a:blip r:embed="rId3"/>
          <a:stretch>
            <a:fillRect/>
          </a:stretch>
        </p:blipFill>
        <p:spPr>
          <a:xfrm>
            <a:off x="8607327" y="3228471"/>
            <a:ext cx="414009" cy="390849"/>
          </a:xfrm>
          <a:prstGeom prst="rect">
            <a:avLst/>
          </a:prstGeom>
        </p:spPr>
      </p:pic>
      <p:pic>
        <p:nvPicPr>
          <p:cNvPr id="14" name="Picture 13">
            <a:extLst>
              <a:ext uri="{FF2B5EF4-FFF2-40B4-BE49-F238E27FC236}">
                <a16:creationId xmlns:a16="http://schemas.microsoft.com/office/drawing/2014/main" id="{FC8D0AEC-EDD4-4AA8-8B56-A345EC5BCE6F}"/>
              </a:ext>
            </a:extLst>
          </p:cNvPr>
          <p:cNvPicPr>
            <a:picLocks noChangeAspect="1"/>
          </p:cNvPicPr>
          <p:nvPr/>
        </p:nvPicPr>
        <p:blipFill>
          <a:blip r:embed="rId3"/>
          <a:stretch>
            <a:fillRect/>
          </a:stretch>
        </p:blipFill>
        <p:spPr>
          <a:xfrm>
            <a:off x="4378219" y="3200087"/>
            <a:ext cx="414009" cy="390849"/>
          </a:xfrm>
          <a:prstGeom prst="rect">
            <a:avLst/>
          </a:prstGeom>
        </p:spPr>
      </p:pic>
      <p:pic>
        <p:nvPicPr>
          <p:cNvPr id="15" name="Picture 14">
            <a:extLst>
              <a:ext uri="{FF2B5EF4-FFF2-40B4-BE49-F238E27FC236}">
                <a16:creationId xmlns:a16="http://schemas.microsoft.com/office/drawing/2014/main" id="{794982B8-F275-4ED6-A2EA-6D1C4C9D9494}"/>
              </a:ext>
            </a:extLst>
          </p:cNvPr>
          <p:cNvPicPr>
            <a:picLocks noChangeAspect="1"/>
          </p:cNvPicPr>
          <p:nvPr/>
        </p:nvPicPr>
        <p:blipFill>
          <a:blip r:embed="rId3"/>
          <a:stretch>
            <a:fillRect/>
          </a:stretch>
        </p:blipFill>
        <p:spPr>
          <a:xfrm>
            <a:off x="4792228" y="3205922"/>
            <a:ext cx="414009" cy="390849"/>
          </a:xfrm>
          <a:prstGeom prst="rect">
            <a:avLst/>
          </a:prstGeom>
        </p:spPr>
      </p:pic>
      <p:pic>
        <p:nvPicPr>
          <p:cNvPr id="16" name="Picture 15">
            <a:extLst>
              <a:ext uri="{FF2B5EF4-FFF2-40B4-BE49-F238E27FC236}">
                <a16:creationId xmlns:a16="http://schemas.microsoft.com/office/drawing/2014/main" id="{70052A88-7FC5-4F01-BB00-6F4A2D63B369}"/>
              </a:ext>
            </a:extLst>
          </p:cNvPr>
          <p:cNvPicPr>
            <a:picLocks noChangeAspect="1"/>
          </p:cNvPicPr>
          <p:nvPr/>
        </p:nvPicPr>
        <p:blipFill>
          <a:blip r:embed="rId3"/>
          <a:stretch>
            <a:fillRect/>
          </a:stretch>
        </p:blipFill>
        <p:spPr>
          <a:xfrm>
            <a:off x="5206237" y="3211757"/>
            <a:ext cx="414009" cy="390849"/>
          </a:xfrm>
          <a:prstGeom prst="rect">
            <a:avLst/>
          </a:prstGeom>
        </p:spPr>
      </p:pic>
      <p:pic>
        <p:nvPicPr>
          <p:cNvPr id="17" name="Picture 16">
            <a:extLst>
              <a:ext uri="{FF2B5EF4-FFF2-40B4-BE49-F238E27FC236}">
                <a16:creationId xmlns:a16="http://schemas.microsoft.com/office/drawing/2014/main" id="{A3719F0E-7710-4C15-A509-8FE6E8D9FF0E}"/>
              </a:ext>
            </a:extLst>
          </p:cNvPr>
          <p:cNvPicPr>
            <a:picLocks noChangeAspect="1"/>
          </p:cNvPicPr>
          <p:nvPr/>
        </p:nvPicPr>
        <p:blipFill>
          <a:blip r:embed="rId3"/>
          <a:stretch>
            <a:fillRect/>
          </a:stretch>
        </p:blipFill>
        <p:spPr>
          <a:xfrm>
            <a:off x="8232970" y="4122436"/>
            <a:ext cx="414009" cy="390849"/>
          </a:xfrm>
          <a:prstGeom prst="rect">
            <a:avLst/>
          </a:prstGeom>
        </p:spPr>
      </p:pic>
      <p:pic>
        <p:nvPicPr>
          <p:cNvPr id="19" name="Picture 18">
            <a:extLst>
              <a:ext uri="{FF2B5EF4-FFF2-40B4-BE49-F238E27FC236}">
                <a16:creationId xmlns:a16="http://schemas.microsoft.com/office/drawing/2014/main" id="{82DF1842-595B-4CA9-962B-643D92BB0F63}"/>
              </a:ext>
            </a:extLst>
          </p:cNvPr>
          <p:cNvPicPr>
            <a:picLocks noChangeAspect="1"/>
          </p:cNvPicPr>
          <p:nvPr/>
        </p:nvPicPr>
        <p:blipFill>
          <a:blip r:embed="rId4"/>
          <a:stretch>
            <a:fillRect/>
          </a:stretch>
        </p:blipFill>
        <p:spPr>
          <a:xfrm>
            <a:off x="9060988" y="4122436"/>
            <a:ext cx="376372" cy="368300"/>
          </a:xfrm>
          <a:prstGeom prst="rect">
            <a:avLst/>
          </a:prstGeom>
        </p:spPr>
      </p:pic>
      <p:pic>
        <p:nvPicPr>
          <p:cNvPr id="20" name="Picture 19">
            <a:extLst>
              <a:ext uri="{FF2B5EF4-FFF2-40B4-BE49-F238E27FC236}">
                <a16:creationId xmlns:a16="http://schemas.microsoft.com/office/drawing/2014/main" id="{D676711F-7F94-4F39-8E2C-3E8DA183808A}"/>
              </a:ext>
            </a:extLst>
          </p:cNvPr>
          <p:cNvPicPr>
            <a:picLocks noChangeAspect="1"/>
          </p:cNvPicPr>
          <p:nvPr/>
        </p:nvPicPr>
        <p:blipFill>
          <a:blip r:embed="rId4"/>
          <a:stretch>
            <a:fillRect/>
          </a:stretch>
        </p:blipFill>
        <p:spPr>
          <a:xfrm>
            <a:off x="4440568" y="4144985"/>
            <a:ext cx="376372" cy="368300"/>
          </a:xfrm>
          <a:prstGeom prst="rect">
            <a:avLst/>
          </a:prstGeom>
        </p:spPr>
      </p:pic>
      <p:pic>
        <p:nvPicPr>
          <p:cNvPr id="21" name="Picture 20">
            <a:extLst>
              <a:ext uri="{FF2B5EF4-FFF2-40B4-BE49-F238E27FC236}">
                <a16:creationId xmlns:a16="http://schemas.microsoft.com/office/drawing/2014/main" id="{7B6898F0-0216-4590-A024-DD4CAF84CFD7}"/>
              </a:ext>
            </a:extLst>
          </p:cNvPr>
          <p:cNvPicPr>
            <a:picLocks noChangeAspect="1"/>
          </p:cNvPicPr>
          <p:nvPr/>
        </p:nvPicPr>
        <p:blipFill>
          <a:blip r:embed="rId4"/>
          <a:stretch>
            <a:fillRect/>
          </a:stretch>
        </p:blipFill>
        <p:spPr>
          <a:xfrm>
            <a:off x="4816940" y="4144985"/>
            <a:ext cx="376372" cy="368300"/>
          </a:xfrm>
          <a:prstGeom prst="rect">
            <a:avLst/>
          </a:prstGeom>
        </p:spPr>
      </p:pic>
      <p:pic>
        <p:nvPicPr>
          <p:cNvPr id="22" name="Picture 21">
            <a:extLst>
              <a:ext uri="{FF2B5EF4-FFF2-40B4-BE49-F238E27FC236}">
                <a16:creationId xmlns:a16="http://schemas.microsoft.com/office/drawing/2014/main" id="{8C7BF92A-0532-4EBC-9EF8-6406A94CEC77}"/>
              </a:ext>
            </a:extLst>
          </p:cNvPr>
          <p:cNvPicPr>
            <a:picLocks noChangeAspect="1"/>
          </p:cNvPicPr>
          <p:nvPr/>
        </p:nvPicPr>
        <p:blipFill>
          <a:blip r:embed="rId4"/>
          <a:stretch>
            <a:fillRect/>
          </a:stretch>
        </p:blipFill>
        <p:spPr>
          <a:xfrm>
            <a:off x="5193312" y="4144985"/>
            <a:ext cx="376372" cy="368300"/>
          </a:xfrm>
          <a:prstGeom prst="rect">
            <a:avLst/>
          </a:prstGeom>
        </p:spPr>
      </p:pic>
      <p:pic>
        <p:nvPicPr>
          <p:cNvPr id="23" name="Picture 22">
            <a:extLst>
              <a:ext uri="{FF2B5EF4-FFF2-40B4-BE49-F238E27FC236}">
                <a16:creationId xmlns:a16="http://schemas.microsoft.com/office/drawing/2014/main" id="{562C2B5C-CACA-49F2-B94C-E1D888549E62}"/>
              </a:ext>
            </a:extLst>
          </p:cNvPr>
          <p:cNvPicPr>
            <a:picLocks noChangeAspect="1"/>
          </p:cNvPicPr>
          <p:nvPr/>
        </p:nvPicPr>
        <p:blipFill>
          <a:blip r:embed="rId4"/>
          <a:stretch>
            <a:fillRect/>
          </a:stretch>
        </p:blipFill>
        <p:spPr>
          <a:xfrm>
            <a:off x="8669055" y="4121597"/>
            <a:ext cx="376372" cy="368300"/>
          </a:xfrm>
          <a:prstGeom prst="rect">
            <a:avLst/>
          </a:prstGeom>
        </p:spPr>
      </p:pic>
      <p:pic>
        <p:nvPicPr>
          <p:cNvPr id="24" name="Picture 23">
            <a:extLst>
              <a:ext uri="{FF2B5EF4-FFF2-40B4-BE49-F238E27FC236}">
                <a16:creationId xmlns:a16="http://schemas.microsoft.com/office/drawing/2014/main" id="{D6607BD6-A6AF-413F-8AE3-0EAC1C6F138C}"/>
              </a:ext>
            </a:extLst>
          </p:cNvPr>
          <p:cNvPicPr>
            <a:picLocks noChangeAspect="1"/>
          </p:cNvPicPr>
          <p:nvPr/>
        </p:nvPicPr>
        <p:blipFill>
          <a:blip r:embed="rId3"/>
          <a:stretch>
            <a:fillRect/>
          </a:stretch>
        </p:blipFill>
        <p:spPr>
          <a:xfrm>
            <a:off x="6306772" y="4047320"/>
            <a:ext cx="414009" cy="390849"/>
          </a:xfrm>
          <a:prstGeom prst="rect">
            <a:avLst/>
          </a:prstGeom>
        </p:spPr>
      </p:pic>
      <p:pic>
        <p:nvPicPr>
          <p:cNvPr id="25" name="Picture 24">
            <a:extLst>
              <a:ext uri="{FF2B5EF4-FFF2-40B4-BE49-F238E27FC236}">
                <a16:creationId xmlns:a16="http://schemas.microsoft.com/office/drawing/2014/main" id="{17F36433-2760-48F7-B78C-245C2A8FB776}"/>
              </a:ext>
            </a:extLst>
          </p:cNvPr>
          <p:cNvPicPr>
            <a:picLocks noChangeAspect="1"/>
          </p:cNvPicPr>
          <p:nvPr/>
        </p:nvPicPr>
        <p:blipFill>
          <a:blip r:embed="rId3"/>
          <a:stretch>
            <a:fillRect/>
          </a:stretch>
        </p:blipFill>
        <p:spPr>
          <a:xfrm>
            <a:off x="6720781" y="4053155"/>
            <a:ext cx="414009" cy="390849"/>
          </a:xfrm>
          <a:prstGeom prst="rect">
            <a:avLst/>
          </a:prstGeom>
        </p:spPr>
      </p:pic>
      <p:pic>
        <p:nvPicPr>
          <p:cNvPr id="39" name="Picture 38">
            <a:extLst>
              <a:ext uri="{FF2B5EF4-FFF2-40B4-BE49-F238E27FC236}">
                <a16:creationId xmlns:a16="http://schemas.microsoft.com/office/drawing/2014/main" id="{A388EC3D-813C-4027-8065-0FE6E0E543C7}"/>
              </a:ext>
            </a:extLst>
          </p:cNvPr>
          <p:cNvPicPr>
            <a:picLocks noChangeAspect="1"/>
          </p:cNvPicPr>
          <p:nvPr/>
        </p:nvPicPr>
        <p:blipFill>
          <a:blip r:embed="rId3"/>
          <a:stretch>
            <a:fillRect/>
          </a:stretch>
        </p:blipFill>
        <p:spPr>
          <a:xfrm>
            <a:off x="7142744" y="4053994"/>
            <a:ext cx="414009" cy="390849"/>
          </a:xfrm>
          <a:prstGeom prst="rect">
            <a:avLst/>
          </a:prstGeom>
        </p:spPr>
      </p:pic>
      <p:sp>
        <p:nvSpPr>
          <p:cNvPr id="45" name="Rectangle: Rounded Corners 44">
            <a:extLst>
              <a:ext uri="{FF2B5EF4-FFF2-40B4-BE49-F238E27FC236}">
                <a16:creationId xmlns:a16="http://schemas.microsoft.com/office/drawing/2014/main" id="{2EC6679E-9CBD-47BD-8D59-C7E989CCA4C1}"/>
              </a:ext>
            </a:extLst>
          </p:cNvPr>
          <p:cNvSpPr/>
          <p:nvPr/>
        </p:nvSpPr>
        <p:spPr>
          <a:xfrm>
            <a:off x="6176356" y="3017520"/>
            <a:ext cx="1380397" cy="8063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96B08190-2D45-470E-8264-B8C3C7A0F714}"/>
              </a:ext>
            </a:extLst>
          </p:cNvPr>
          <p:cNvSpPr/>
          <p:nvPr/>
        </p:nvSpPr>
        <p:spPr>
          <a:xfrm>
            <a:off x="8112863" y="3031694"/>
            <a:ext cx="1380397" cy="8063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02D654E6-9066-4CD1-BC56-D56E23A2E743}"/>
              </a:ext>
            </a:extLst>
          </p:cNvPr>
          <p:cNvSpPr/>
          <p:nvPr/>
        </p:nvSpPr>
        <p:spPr>
          <a:xfrm>
            <a:off x="4314625" y="3963753"/>
            <a:ext cx="1380397" cy="8063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9458DE8E-5051-4E48-B0D1-AF5CB1D1E619}"/>
              </a:ext>
            </a:extLst>
          </p:cNvPr>
          <p:cNvSpPr/>
          <p:nvPr/>
        </p:nvSpPr>
        <p:spPr>
          <a:xfrm>
            <a:off x="8124132" y="3958670"/>
            <a:ext cx="1380397" cy="80633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827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5"/>
                                        </p:tgtEl>
                                      </p:cBhvr>
                                    </p:animEffect>
                                    <p:set>
                                      <p:cBhvr>
                                        <p:cTn id="12" dur="1" fill="hold">
                                          <p:stCondLst>
                                            <p:cond delay="499"/>
                                          </p:stCondLst>
                                        </p:cTn>
                                        <p:tgtEl>
                                          <p:spTgt spid="4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6"/>
                                        </p:tgtEl>
                                      </p:cBhvr>
                                    </p:animEffect>
                                    <p:set>
                                      <p:cBhvr>
                                        <p:cTn id="20" dur="1" fill="hold">
                                          <p:stCondLst>
                                            <p:cond delay="499"/>
                                          </p:stCondLst>
                                        </p:cTn>
                                        <p:tgtEl>
                                          <p:spTgt spid="4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1AE5B-3D51-453E-8FE3-418E3F79B90F}"/>
              </a:ext>
            </a:extLst>
          </p:cNvPr>
          <p:cNvSpPr>
            <a:spLocks noGrp="1"/>
          </p:cNvSpPr>
          <p:nvPr>
            <p:ph type="title"/>
          </p:nvPr>
        </p:nvSpPr>
        <p:spPr/>
        <p:txBody>
          <a:bodyPr/>
          <a:lstStyle/>
          <a:p>
            <a:r>
              <a:rPr lang="en-US" dirty="0"/>
              <a:t>Desirable Properties for Explainable Recommendation</a:t>
            </a:r>
          </a:p>
        </p:txBody>
      </p:sp>
      <p:sp>
        <p:nvSpPr>
          <p:cNvPr id="4" name="Slide Number Placeholder 3">
            <a:extLst>
              <a:ext uri="{FF2B5EF4-FFF2-40B4-BE49-F238E27FC236}">
                <a16:creationId xmlns:a16="http://schemas.microsoft.com/office/drawing/2014/main" id="{EF41133E-4912-4E64-96BB-F5B64267CBB9}"/>
              </a:ext>
            </a:extLst>
          </p:cNvPr>
          <p:cNvSpPr>
            <a:spLocks noGrp="1"/>
          </p:cNvSpPr>
          <p:nvPr>
            <p:ph type="sldNum" sz="quarter" idx="12"/>
          </p:nvPr>
        </p:nvSpPr>
        <p:spPr>
          <a:xfrm>
            <a:off x="9312563" y="6356350"/>
            <a:ext cx="2743200" cy="365125"/>
          </a:xfrm>
        </p:spPr>
        <p:txBody>
          <a:bodyPr/>
          <a:lstStyle/>
          <a:p>
            <a:fld id="{94F56967-2A3D-42D5-86F2-E204A21AA924}" type="slidenum">
              <a:rPr lang="en-US" smtClean="0"/>
              <a:t>8</a:t>
            </a:fld>
            <a:endParaRPr lang="en-US" dirty="0"/>
          </a:p>
        </p:txBody>
      </p:sp>
      <p:graphicFrame>
        <p:nvGraphicFramePr>
          <p:cNvPr id="6" name="Table 5">
            <a:extLst>
              <a:ext uri="{FF2B5EF4-FFF2-40B4-BE49-F238E27FC236}">
                <a16:creationId xmlns:a16="http://schemas.microsoft.com/office/drawing/2014/main" id="{26CC6CE6-F655-4650-8549-501160EF7D8D}"/>
              </a:ext>
            </a:extLst>
          </p:cNvPr>
          <p:cNvGraphicFramePr>
            <a:graphicFrameLocks noGrp="1"/>
          </p:cNvGraphicFramePr>
          <p:nvPr>
            <p:extLst>
              <p:ext uri="{D42A27DB-BD31-4B8C-83A1-F6EECF244321}">
                <p14:modId xmlns:p14="http://schemas.microsoft.com/office/powerpoint/2010/main" val="1379120979"/>
              </p:ext>
            </p:extLst>
          </p:nvPr>
        </p:nvGraphicFramePr>
        <p:xfrm>
          <a:off x="2437567" y="2138227"/>
          <a:ext cx="7316866" cy="3628142"/>
        </p:xfrm>
        <a:graphic>
          <a:graphicData uri="http://schemas.openxmlformats.org/drawingml/2006/table">
            <a:tbl>
              <a:tblPr firstRow="1" bandRow="1">
                <a:tableStyleId>{5A111915-BE36-4E01-A7E5-04B1672EAD32}</a:tableStyleId>
              </a:tblPr>
              <a:tblGrid>
                <a:gridCol w="1589434">
                  <a:extLst>
                    <a:ext uri="{9D8B030D-6E8A-4147-A177-3AD203B41FA5}">
                      <a16:colId xmlns:a16="http://schemas.microsoft.com/office/drawing/2014/main" val="2196901858"/>
                    </a:ext>
                  </a:extLst>
                </a:gridCol>
                <a:gridCol w="1861158">
                  <a:extLst>
                    <a:ext uri="{9D8B030D-6E8A-4147-A177-3AD203B41FA5}">
                      <a16:colId xmlns:a16="http://schemas.microsoft.com/office/drawing/2014/main" val="888924257"/>
                    </a:ext>
                  </a:extLst>
                </a:gridCol>
                <a:gridCol w="2011578">
                  <a:extLst>
                    <a:ext uri="{9D8B030D-6E8A-4147-A177-3AD203B41FA5}">
                      <a16:colId xmlns:a16="http://schemas.microsoft.com/office/drawing/2014/main" val="4255612231"/>
                    </a:ext>
                  </a:extLst>
                </a:gridCol>
                <a:gridCol w="1854696">
                  <a:extLst>
                    <a:ext uri="{9D8B030D-6E8A-4147-A177-3AD203B41FA5}">
                      <a16:colId xmlns:a16="http://schemas.microsoft.com/office/drawing/2014/main" val="4199321399"/>
                    </a:ext>
                  </a:extLst>
                </a:gridCol>
              </a:tblGrid>
              <a:tr h="617874">
                <a:tc>
                  <a:txBody>
                    <a:bodyPr/>
                    <a:lstStyle/>
                    <a:p>
                      <a:pPr algn="ctr"/>
                      <a:endParaRPr lang="en-US" sz="1800" b="1" kern="1200" dirty="0">
                        <a:solidFill>
                          <a:schemeClr val="lt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0" kern="1200" dirty="0">
                          <a:solidFill>
                            <a:schemeClr val="bg1"/>
                          </a:solidFill>
                          <a:latin typeface="+mn-lt"/>
                          <a:ea typeface="+mn-ea"/>
                          <a:cs typeface="+mn-cs"/>
                        </a:rPr>
                        <a:t>Model agnostic</a:t>
                      </a:r>
                      <a:endParaRPr lang="en-US" sz="2400" b="1" kern="1200" dirty="0">
                        <a:solidFill>
                          <a:schemeClr val="bg1"/>
                        </a:solidFill>
                        <a:latin typeface="+mn-lt"/>
                        <a:ea typeface="+mn-ea"/>
                        <a:cs typeface="+mn-cs"/>
                      </a:endParaRPr>
                    </a:p>
                  </a:txBody>
                  <a:tcPr/>
                </a:tc>
                <a:tc>
                  <a:txBody>
                    <a:bodyPr/>
                    <a:lstStyle/>
                    <a:p>
                      <a:pPr algn="ctr"/>
                      <a:r>
                        <a:rPr lang="en-US" sz="2400" b="0" kern="1200" dirty="0">
                          <a:solidFill>
                            <a:schemeClr val="bg1"/>
                          </a:solidFill>
                        </a:rPr>
                        <a:t>Model explainability</a:t>
                      </a:r>
                      <a:endParaRPr lang="en-US" sz="2400" b="0" kern="1200" dirty="0">
                        <a:solidFill>
                          <a:schemeClr val="bg1"/>
                        </a:solidFill>
                        <a:latin typeface="+mn-lt"/>
                        <a:ea typeface="+mn-ea"/>
                        <a:cs typeface="+mn-cs"/>
                      </a:endParaRPr>
                    </a:p>
                  </a:txBody>
                  <a:tcPr/>
                </a:tc>
                <a:tc>
                  <a:txBody>
                    <a:bodyPr/>
                    <a:lstStyle/>
                    <a:p>
                      <a:pPr algn="ctr"/>
                      <a:r>
                        <a:rPr lang="en-US" altLang="zh-CN" sz="2400" b="0" kern="1200" dirty="0">
                          <a:solidFill>
                            <a:schemeClr val="bg1"/>
                          </a:solidFill>
                        </a:rPr>
                        <a:t>Presentation</a:t>
                      </a:r>
                      <a:r>
                        <a:rPr lang="en-US" sz="2400" b="0" kern="1200" dirty="0">
                          <a:solidFill>
                            <a:schemeClr val="bg1"/>
                          </a:solidFill>
                        </a:rPr>
                        <a:t> quality</a:t>
                      </a:r>
                      <a:endParaRPr lang="en-US" sz="2400" b="0" kern="1200" dirty="0">
                        <a:solidFill>
                          <a:schemeClr val="bg1"/>
                        </a:solidFill>
                        <a:latin typeface="+mn-lt"/>
                        <a:ea typeface="+mn-ea"/>
                        <a:cs typeface="+mn-cs"/>
                      </a:endParaRPr>
                    </a:p>
                  </a:txBody>
                  <a:tcPr/>
                </a:tc>
                <a:extLst>
                  <a:ext uri="{0D108BD9-81ED-4DB2-BD59-A6C34878D82A}">
                    <a16:rowId xmlns:a16="http://schemas.microsoft.com/office/drawing/2014/main" val="1645496578"/>
                  </a:ext>
                </a:extLst>
              </a:tr>
              <a:tr h="922814">
                <a:tc>
                  <a:txBody>
                    <a:bodyPr/>
                    <a:lstStyle/>
                    <a:p>
                      <a:pPr marL="0" algn="ctr" defTabSz="914400" rtl="0" eaLnBrk="1" latinLnBrk="0" hangingPunct="1"/>
                      <a:endParaRPr lang="en-US" altLang="zh-CN" sz="1400" b="1" kern="1200" dirty="0"/>
                    </a:p>
                    <a:p>
                      <a:pPr marL="0" algn="ctr" defTabSz="914400" rtl="0" eaLnBrk="1" latinLnBrk="0" hangingPunct="1"/>
                      <a:r>
                        <a:rPr lang="en-US" altLang="zh-CN" sz="2400" b="1" kern="1200" dirty="0"/>
                        <a:t>Post-hoc</a:t>
                      </a:r>
                      <a:endParaRPr lang="en-US" sz="2400" b="1" kern="1200" dirty="0">
                        <a:solidFill>
                          <a:schemeClr val="dk1"/>
                        </a:solidFill>
                        <a:latin typeface="+mn-lt"/>
                        <a:ea typeface="+mn-ea"/>
                        <a:cs typeface="+mn-cs"/>
                      </a:endParaRPr>
                    </a:p>
                  </a:txBody>
                  <a:tcPr/>
                </a:tc>
                <a:tc>
                  <a:txBody>
                    <a:bodyPr/>
                    <a:lstStyle/>
                    <a:p>
                      <a:pPr algn="ctr"/>
                      <a:endParaRPr lang="en-US" altLang="zh-CN" sz="1600" kern="1200" dirty="0">
                        <a:solidFill>
                          <a:schemeClr val="tx1"/>
                        </a:solidFill>
                        <a:latin typeface="+mn-lt"/>
                        <a:ea typeface="+mn-ea"/>
                        <a:cs typeface="+mn-cs"/>
                      </a:endParaRPr>
                    </a:p>
                  </a:txBody>
                  <a:tcPr/>
                </a:tc>
                <a:tc>
                  <a:txBody>
                    <a:bodyPr/>
                    <a:lstStyle/>
                    <a:p>
                      <a:pPr algn="ctr"/>
                      <a:endParaRPr lang="en-US" altLang="zh-CN" sz="16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p>
                    <a:p>
                      <a:pPr marL="0" algn="ctr" defTabSz="914400" rtl="0" eaLnBrk="1" latinLnBrk="0" hangingPunct="1"/>
                      <a:endParaRPr lang="en-US" sz="2800" kern="1200" dirty="0">
                        <a:solidFill>
                          <a:srgbClr val="00B050"/>
                        </a:solidFill>
                        <a:latin typeface="+mn-lt"/>
                        <a:ea typeface="+mn-ea"/>
                        <a:cs typeface="+mn-cs"/>
                      </a:endParaRPr>
                    </a:p>
                  </a:txBody>
                  <a:tcPr/>
                </a:tc>
                <a:extLst>
                  <a:ext uri="{0D108BD9-81ED-4DB2-BD59-A6C34878D82A}">
                    <a16:rowId xmlns:a16="http://schemas.microsoft.com/office/drawing/2014/main" val="1389127057"/>
                  </a:ext>
                </a:extLst>
              </a:tr>
              <a:tr h="878087">
                <a:tc>
                  <a:txBody>
                    <a:bodyPr/>
                    <a:lstStyle/>
                    <a:p>
                      <a:pPr marL="0" algn="ctr" defTabSz="914400" rtl="0" eaLnBrk="1" latinLnBrk="0" hangingPunct="1"/>
                      <a:endParaRPr lang="en-US" sz="1000" b="1" kern="1200" dirty="0"/>
                    </a:p>
                    <a:p>
                      <a:pPr marL="0" algn="ctr" defTabSz="914400" rtl="0" eaLnBrk="1" latinLnBrk="0" hangingPunct="1">
                        <a:spcBef>
                          <a:spcPts val="600"/>
                        </a:spcBef>
                      </a:pPr>
                      <a:r>
                        <a:rPr lang="en-US" sz="2400" b="1" kern="1200" dirty="0"/>
                        <a:t>Embedded</a:t>
                      </a:r>
                      <a:endParaRPr lang="en-US" sz="2400" b="1"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600" kern="1200" dirty="0"/>
                    </a:p>
                  </a:txBody>
                  <a:tcPr/>
                </a:tc>
                <a:extLst>
                  <a:ext uri="{0D108BD9-81ED-4DB2-BD59-A6C34878D82A}">
                    <a16:rowId xmlns:a16="http://schemas.microsoft.com/office/drawing/2014/main" val="4172242363"/>
                  </a:ext>
                </a:extLst>
              </a:tr>
              <a:tr h="1004281">
                <a:tc>
                  <a:txBody>
                    <a:bodyPr/>
                    <a:lstStyle/>
                    <a:p>
                      <a:pPr marL="0" algn="ctr" defTabSz="914400" rtl="0" eaLnBrk="1" latinLnBrk="0" hangingPunct="1"/>
                      <a:endParaRPr lang="en-US" sz="700" b="1" kern="1200" dirty="0"/>
                    </a:p>
                    <a:p>
                      <a:pPr marL="0" algn="ctr" defTabSz="914400" rtl="0" eaLnBrk="1" latinLnBrk="0" hangingPunct="1"/>
                      <a:r>
                        <a:rPr lang="en-US" sz="2400" b="1" kern="1200" dirty="0"/>
                        <a:t>Wrapper</a:t>
                      </a:r>
                    </a:p>
                    <a:p>
                      <a:pPr marL="0" algn="ctr" defTabSz="914400" rtl="0" eaLnBrk="1" latinLnBrk="0" hangingPunct="1"/>
                      <a:r>
                        <a:rPr lang="en-US" sz="2400" b="1" kern="1200" dirty="0">
                          <a:solidFill>
                            <a:schemeClr val="dk1"/>
                          </a:solidFill>
                          <a:latin typeface="+mn-lt"/>
                          <a:ea typeface="+mn-ea"/>
                          <a:cs typeface="+mn-cs"/>
                        </a:rPr>
                        <a:t>(RL)</a:t>
                      </a:r>
                    </a:p>
                  </a:txBody>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500" kern="1200" dirty="0"/>
                    </a:p>
                  </a:txBody>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lang="en-US" sz="500" kern="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kern="1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kern="1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500" kern="1200" dirty="0"/>
                    </a:p>
                  </a:txBody>
                  <a:tcPr/>
                </a:tc>
                <a:extLst>
                  <a:ext uri="{0D108BD9-81ED-4DB2-BD59-A6C34878D82A}">
                    <a16:rowId xmlns:a16="http://schemas.microsoft.com/office/drawing/2014/main" val="2805693054"/>
                  </a:ext>
                </a:extLst>
              </a:tr>
            </a:tbl>
          </a:graphicData>
        </a:graphic>
      </p:graphicFrame>
      <p:pic>
        <p:nvPicPr>
          <p:cNvPr id="8" name="Picture 7">
            <a:extLst>
              <a:ext uri="{FF2B5EF4-FFF2-40B4-BE49-F238E27FC236}">
                <a16:creationId xmlns:a16="http://schemas.microsoft.com/office/drawing/2014/main" id="{F1E9D489-4D37-4E70-830B-67E904D5C9E1}"/>
              </a:ext>
            </a:extLst>
          </p:cNvPr>
          <p:cNvPicPr>
            <a:picLocks noChangeAspect="1"/>
          </p:cNvPicPr>
          <p:nvPr/>
        </p:nvPicPr>
        <p:blipFill>
          <a:blip r:embed="rId3"/>
          <a:stretch>
            <a:fillRect/>
          </a:stretch>
        </p:blipFill>
        <p:spPr>
          <a:xfrm>
            <a:off x="8193318" y="3222636"/>
            <a:ext cx="414009" cy="390849"/>
          </a:xfrm>
          <a:prstGeom prst="rect">
            <a:avLst/>
          </a:prstGeom>
        </p:spPr>
      </p:pic>
      <p:pic>
        <p:nvPicPr>
          <p:cNvPr id="9" name="Picture 8">
            <a:extLst>
              <a:ext uri="{FF2B5EF4-FFF2-40B4-BE49-F238E27FC236}">
                <a16:creationId xmlns:a16="http://schemas.microsoft.com/office/drawing/2014/main" id="{085CBB5C-54F9-4120-97F7-2B23CAD40326}"/>
              </a:ext>
            </a:extLst>
          </p:cNvPr>
          <p:cNvPicPr>
            <a:picLocks noChangeAspect="1"/>
          </p:cNvPicPr>
          <p:nvPr/>
        </p:nvPicPr>
        <p:blipFill>
          <a:blip r:embed="rId4"/>
          <a:stretch>
            <a:fillRect/>
          </a:stretch>
        </p:blipFill>
        <p:spPr>
          <a:xfrm>
            <a:off x="6345173" y="3214468"/>
            <a:ext cx="376372" cy="368300"/>
          </a:xfrm>
          <a:prstGeom prst="rect">
            <a:avLst/>
          </a:prstGeom>
        </p:spPr>
      </p:pic>
      <p:pic>
        <p:nvPicPr>
          <p:cNvPr id="10" name="Picture 9">
            <a:extLst>
              <a:ext uri="{FF2B5EF4-FFF2-40B4-BE49-F238E27FC236}">
                <a16:creationId xmlns:a16="http://schemas.microsoft.com/office/drawing/2014/main" id="{33A65F57-5349-4BF8-B410-46338048CDD4}"/>
              </a:ext>
            </a:extLst>
          </p:cNvPr>
          <p:cNvPicPr>
            <a:picLocks noChangeAspect="1"/>
          </p:cNvPicPr>
          <p:nvPr/>
        </p:nvPicPr>
        <p:blipFill>
          <a:blip r:embed="rId4"/>
          <a:stretch>
            <a:fillRect/>
          </a:stretch>
        </p:blipFill>
        <p:spPr>
          <a:xfrm>
            <a:off x="6721545" y="3214468"/>
            <a:ext cx="376372" cy="368300"/>
          </a:xfrm>
          <a:prstGeom prst="rect">
            <a:avLst/>
          </a:prstGeom>
        </p:spPr>
      </p:pic>
      <p:pic>
        <p:nvPicPr>
          <p:cNvPr id="11" name="Picture 10">
            <a:extLst>
              <a:ext uri="{FF2B5EF4-FFF2-40B4-BE49-F238E27FC236}">
                <a16:creationId xmlns:a16="http://schemas.microsoft.com/office/drawing/2014/main" id="{11E176F1-62D3-4CDB-B793-CAF157648EF4}"/>
              </a:ext>
            </a:extLst>
          </p:cNvPr>
          <p:cNvPicPr>
            <a:picLocks noChangeAspect="1"/>
          </p:cNvPicPr>
          <p:nvPr/>
        </p:nvPicPr>
        <p:blipFill>
          <a:blip r:embed="rId4"/>
          <a:stretch>
            <a:fillRect/>
          </a:stretch>
        </p:blipFill>
        <p:spPr>
          <a:xfrm>
            <a:off x="7097917" y="3214468"/>
            <a:ext cx="376372" cy="368300"/>
          </a:xfrm>
          <a:prstGeom prst="rect">
            <a:avLst/>
          </a:prstGeom>
        </p:spPr>
      </p:pic>
      <p:pic>
        <p:nvPicPr>
          <p:cNvPr id="12" name="Picture 11">
            <a:extLst>
              <a:ext uri="{FF2B5EF4-FFF2-40B4-BE49-F238E27FC236}">
                <a16:creationId xmlns:a16="http://schemas.microsoft.com/office/drawing/2014/main" id="{650A636A-A95F-41D0-A156-C67E2DD4F585}"/>
              </a:ext>
            </a:extLst>
          </p:cNvPr>
          <p:cNvPicPr>
            <a:picLocks noChangeAspect="1"/>
          </p:cNvPicPr>
          <p:nvPr/>
        </p:nvPicPr>
        <p:blipFill>
          <a:blip r:embed="rId4"/>
          <a:stretch>
            <a:fillRect/>
          </a:stretch>
        </p:blipFill>
        <p:spPr>
          <a:xfrm>
            <a:off x="9021336" y="3222636"/>
            <a:ext cx="376372" cy="368300"/>
          </a:xfrm>
          <a:prstGeom prst="rect">
            <a:avLst/>
          </a:prstGeom>
        </p:spPr>
      </p:pic>
      <p:pic>
        <p:nvPicPr>
          <p:cNvPr id="13" name="Picture 12">
            <a:extLst>
              <a:ext uri="{FF2B5EF4-FFF2-40B4-BE49-F238E27FC236}">
                <a16:creationId xmlns:a16="http://schemas.microsoft.com/office/drawing/2014/main" id="{6FDADE90-F5CC-43DA-A508-911FED1020EC}"/>
              </a:ext>
            </a:extLst>
          </p:cNvPr>
          <p:cNvPicPr>
            <a:picLocks noChangeAspect="1"/>
          </p:cNvPicPr>
          <p:nvPr/>
        </p:nvPicPr>
        <p:blipFill>
          <a:blip r:embed="rId3"/>
          <a:stretch>
            <a:fillRect/>
          </a:stretch>
        </p:blipFill>
        <p:spPr>
          <a:xfrm>
            <a:off x="8607327" y="3228471"/>
            <a:ext cx="414009" cy="390849"/>
          </a:xfrm>
          <a:prstGeom prst="rect">
            <a:avLst/>
          </a:prstGeom>
        </p:spPr>
      </p:pic>
      <p:pic>
        <p:nvPicPr>
          <p:cNvPr id="14" name="Picture 13">
            <a:extLst>
              <a:ext uri="{FF2B5EF4-FFF2-40B4-BE49-F238E27FC236}">
                <a16:creationId xmlns:a16="http://schemas.microsoft.com/office/drawing/2014/main" id="{FC8D0AEC-EDD4-4AA8-8B56-A345EC5BCE6F}"/>
              </a:ext>
            </a:extLst>
          </p:cNvPr>
          <p:cNvPicPr>
            <a:picLocks noChangeAspect="1"/>
          </p:cNvPicPr>
          <p:nvPr/>
        </p:nvPicPr>
        <p:blipFill>
          <a:blip r:embed="rId3"/>
          <a:stretch>
            <a:fillRect/>
          </a:stretch>
        </p:blipFill>
        <p:spPr>
          <a:xfrm>
            <a:off x="4378219" y="3200087"/>
            <a:ext cx="414009" cy="390849"/>
          </a:xfrm>
          <a:prstGeom prst="rect">
            <a:avLst/>
          </a:prstGeom>
        </p:spPr>
      </p:pic>
      <p:pic>
        <p:nvPicPr>
          <p:cNvPr id="15" name="Picture 14">
            <a:extLst>
              <a:ext uri="{FF2B5EF4-FFF2-40B4-BE49-F238E27FC236}">
                <a16:creationId xmlns:a16="http://schemas.microsoft.com/office/drawing/2014/main" id="{794982B8-F275-4ED6-A2EA-6D1C4C9D9494}"/>
              </a:ext>
            </a:extLst>
          </p:cNvPr>
          <p:cNvPicPr>
            <a:picLocks noChangeAspect="1"/>
          </p:cNvPicPr>
          <p:nvPr/>
        </p:nvPicPr>
        <p:blipFill>
          <a:blip r:embed="rId3"/>
          <a:stretch>
            <a:fillRect/>
          </a:stretch>
        </p:blipFill>
        <p:spPr>
          <a:xfrm>
            <a:off x="4792228" y="3205922"/>
            <a:ext cx="414009" cy="390849"/>
          </a:xfrm>
          <a:prstGeom prst="rect">
            <a:avLst/>
          </a:prstGeom>
        </p:spPr>
      </p:pic>
      <p:pic>
        <p:nvPicPr>
          <p:cNvPr id="16" name="Picture 15">
            <a:extLst>
              <a:ext uri="{FF2B5EF4-FFF2-40B4-BE49-F238E27FC236}">
                <a16:creationId xmlns:a16="http://schemas.microsoft.com/office/drawing/2014/main" id="{70052A88-7FC5-4F01-BB00-6F4A2D63B369}"/>
              </a:ext>
            </a:extLst>
          </p:cNvPr>
          <p:cNvPicPr>
            <a:picLocks noChangeAspect="1"/>
          </p:cNvPicPr>
          <p:nvPr/>
        </p:nvPicPr>
        <p:blipFill>
          <a:blip r:embed="rId3"/>
          <a:stretch>
            <a:fillRect/>
          </a:stretch>
        </p:blipFill>
        <p:spPr>
          <a:xfrm>
            <a:off x="5206237" y="3211757"/>
            <a:ext cx="414009" cy="390849"/>
          </a:xfrm>
          <a:prstGeom prst="rect">
            <a:avLst/>
          </a:prstGeom>
        </p:spPr>
      </p:pic>
      <p:pic>
        <p:nvPicPr>
          <p:cNvPr id="17" name="Picture 16">
            <a:extLst>
              <a:ext uri="{FF2B5EF4-FFF2-40B4-BE49-F238E27FC236}">
                <a16:creationId xmlns:a16="http://schemas.microsoft.com/office/drawing/2014/main" id="{A3719F0E-7710-4C15-A509-8FE6E8D9FF0E}"/>
              </a:ext>
            </a:extLst>
          </p:cNvPr>
          <p:cNvPicPr>
            <a:picLocks noChangeAspect="1"/>
          </p:cNvPicPr>
          <p:nvPr/>
        </p:nvPicPr>
        <p:blipFill>
          <a:blip r:embed="rId3"/>
          <a:stretch>
            <a:fillRect/>
          </a:stretch>
        </p:blipFill>
        <p:spPr>
          <a:xfrm>
            <a:off x="8232970" y="4122436"/>
            <a:ext cx="414009" cy="390849"/>
          </a:xfrm>
          <a:prstGeom prst="rect">
            <a:avLst/>
          </a:prstGeom>
        </p:spPr>
      </p:pic>
      <p:pic>
        <p:nvPicPr>
          <p:cNvPr id="19" name="Picture 18">
            <a:extLst>
              <a:ext uri="{FF2B5EF4-FFF2-40B4-BE49-F238E27FC236}">
                <a16:creationId xmlns:a16="http://schemas.microsoft.com/office/drawing/2014/main" id="{82DF1842-595B-4CA9-962B-643D92BB0F63}"/>
              </a:ext>
            </a:extLst>
          </p:cNvPr>
          <p:cNvPicPr>
            <a:picLocks noChangeAspect="1"/>
          </p:cNvPicPr>
          <p:nvPr/>
        </p:nvPicPr>
        <p:blipFill>
          <a:blip r:embed="rId4"/>
          <a:stretch>
            <a:fillRect/>
          </a:stretch>
        </p:blipFill>
        <p:spPr>
          <a:xfrm>
            <a:off x="9060988" y="4122436"/>
            <a:ext cx="376372" cy="368300"/>
          </a:xfrm>
          <a:prstGeom prst="rect">
            <a:avLst/>
          </a:prstGeom>
        </p:spPr>
      </p:pic>
      <p:pic>
        <p:nvPicPr>
          <p:cNvPr id="20" name="Picture 19">
            <a:extLst>
              <a:ext uri="{FF2B5EF4-FFF2-40B4-BE49-F238E27FC236}">
                <a16:creationId xmlns:a16="http://schemas.microsoft.com/office/drawing/2014/main" id="{D676711F-7F94-4F39-8E2C-3E8DA183808A}"/>
              </a:ext>
            </a:extLst>
          </p:cNvPr>
          <p:cNvPicPr>
            <a:picLocks noChangeAspect="1"/>
          </p:cNvPicPr>
          <p:nvPr/>
        </p:nvPicPr>
        <p:blipFill>
          <a:blip r:embed="rId4"/>
          <a:stretch>
            <a:fillRect/>
          </a:stretch>
        </p:blipFill>
        <p:spPr>
          <a:xfrm>
            <a:off x="4440568" y="4144985"/>
            <a:ext cx="376372" cy="368300"/>
          </a:xfrm>
          <a:prstGeom prst="rect">
            <a:avLst/>
          </a:prstGeom>
        </p:spPr>
      </p:pic>
      <p:pic>
        <p:nvPicPr>
          <p:cNvPr id="21" name="Picture 20">
            <a:extLst>
              <a:ext uri="{FF2B5EF4-FFF2-40B4-BE49-F238E27FC236}">
                <a16:creationId xmlns:a16="http://schemas.microsoft.com/office/drawing/2014/main" id="{7B6898F0-0216-4590-A024-DD4CAF84CFD7}"/>
              </a:ext>
            </a:extLst>
          </p:cNvPr>
          <p:cNvPicPr>
            <a:picLocks noChangeAspect="1"/>
          </p:cNvPicPr>
          <p:nvPr/>
        </p:nvPicPr>
        <p:blipFill>
          <a:blip r:embed="rId4"/>
          <a:stretch>
            <a:fillRect/>
          </a:stretch>
        </p:blipFill>
        <p:spPr>
          <a:xfrm>
            <a:off x="4816940" y="4144985"/>
            <a:ext cx="376372" cy="368300"/>
          </a:xfrm>
          <a:prstGeom prst="rect">
            <a:avLst/>
          </a:prstGeom>
        </p:spPr>
      </p:pic>
      <p:pic>
        <p:nvPicPr>
          <p:cNvPr id="22" name="Picture 21">
            <a:extLst>
              <a:ext uri="{FF2B5EF4-FFF2-40B4-BE49-F238E27FC236}">
                <a16:creationId xmlns:a16="http://schemas.microsoft.com/office/drawing/2014/main" id="{8C7BF92A-0532-4EBC-9EF8-6406A94CEC77}"/>
              </a:ext>
            </a:extLst>
          </p:cNvPr>
          <p:cNvPicPr>
            <a:picLocks noChangeAspect="1"/>
          </p:cNvPicPr>
          <p:nvPr/>
        </p:nvPicPr>
        <p:blipFill>
          <a:blip r:embed="rId4"/>
          <a:stretch>
            <a:fillRect/>
          </a:stretch>
        </p:blipFill>
        <p:spPr>
          <a:xfrm>
            <a:off x="5193312" y="4144985"/>
            <a:ext cx="376372" cy="368300"/>
          </a:xfrm>
          <a:prstGeom prst="rect">
            <a:avLst/>
          </a:prstGeom>
        </p:spPr>
      </p:pic>
      <p:pic>
        <p:nvPicPr>
          <p:cNvPr id="23" name="Picture 22">
            <a:extLst>
              <a:ext uri="{FF2B5EF4-FFF2-40B4-BE49-F238E27FC236}">
                <a16:creationId xmlns:a16="http://schemas.microsoft.com/office/drawing/2014/main" id="{562C2B5C-CACA-49F2-B94C-E1D888549E62}"/>
              </a:ext>
            </a:extLst>
          </p:cNvPr>
          <p:cNvPicPr>
            <a:picLocks noChangeAspect="1"/>
          </p:cNvPicPr>
          <p:nvPr/>
        </p:nvPicPr>
        <p:blipFill>
          <a:blip r:embed="rId4"/>
          <a:stretch>
            <a:fillRect/>
          </a:stretch>
        </p:blipFill>
        <p:spPr>
          <a:xfrm>
            <a:off x="8669055" y="4121597"/>
            <a:ext cx="376372" cy="368300"/>
          </a:xfrm>
          <a:prstGeom prst="rect">
            <a:avLst/>
          </a:prstGeom>
        </p:spPr>
      </p:pic>
      <p:pic>
        <p:nvPicPr>
          <p:cNvPr id="24" name="Picture 23">
            <a:extLst>
              <a:ext uri="{FF2B5EF4-FFF2-40B4-BE49-F238E27FC236}">
                <a16:creationId xmlns:a16="http://schemas.microsoft.com/office/drawing/2014/main" id="{D6607BD6-A6AF-413F-8AE3-0EAC1C6F138C}"/>
              </a:ext>
            </a:extLst>
          </p:cNvPr>
          <p:cNvPicPr>
            <a:picLocks noChangeAspect="1"/>
          </p:cNvPicPr>
          <p:nvPr/>
        </p:nvPicPr>
        <p:blipFill>
          <a:blip r:embed="rId3"/>
          <a:stretch>
            <a:fillRect/>
          </a:stretch>
        </p:blipFill>
        <p:spPr>
          <a:xfrm>
            <a:off x="6306772" y="4047320"/>
            <a:ext cx="414009" cy="390849"/>
          </a:xfrm>
          <a:prstGeom prst="rect">
            <a:avLst/>
          </a:prstGeom>
        </p:spPr>
      </p:pic>
      <p:pic>
        <p:nvPicPr>
          <p:cNvPr id="25" name="Picture 24">
            <a:extLst>
              <a:ext uri="{FF2B5EF4-FFF2-40B4-BE49-F238E27FC236}">
                <a16:creationId xmlns:a16="http://schemas.microsoft.com/office/drawing/2014/main" id="{17F36433-2760-48F7-B78C-245C2A8FB776}"/>
              </a:ext>
            </a:extLst>
          </p:cNvPr>
          <p:cNvPicPr>
            <a:picLocks noChangeAspect="1"/>
          </p:cNvPicPr>
          <p:nvPr/>
        </p:nvPicPr>
        <p:blipFill>
          <a:blip r:embed="rId3"/>
          <a:stretch>
            <a:fillRect/>
          </a:stretch>
        </p:blipFill>
        <p:spPr>
          <a:xfrm>
            <a:off x="6720781" y="4053155"/>
            <a:ext cx="414009" cy="390849"/>
          </a:xfrm>
          <a:prstGeom prst="rect">
            <a:avLst/>
          </a:prstGeom>
        </p:spPr>
      </p:pic>
      <p:pic>
        <p:nvPicPr>
          <p:cNvPr id="26" name="Picture 25">
            <a:extLst>
              <a:ext uri="{FF2B5EF4-FFF2-40B4-BE49-F238E27FC236}">
                <a16:creationId xmlns:a16="http://schemas.microsoft.com/office/drawing/2014/main" id="{FCA950C5-1258-4560-A5E0-2F2846CEC3CE}"/>
              </a:ext>
            </a:extLst>
          </p:cNvPr>
          <p:cNvPicPr>
            <a:picLocks noChangeAspect="1"/>
          </p:cNvPicPr>
          <p:nvPr/>
        </p:nvPicPr>
        <p:blipFill>
          <a:blip r:embed="rId3"/>
          <a:stretch>
            <a:fillRect/>
          </a:stretch>
        </p:blipFill>
        <p:spPr>
          <a:xfrm>
            <a:off x="6330967" y="5109180"/>
            <a:ext cx="414009" cy="390849"/>
          </a:xfrm>
          <a:prstGeom prst="rect">
            <a:avLst/>
          </a:prstGeom>
        </p:spPr>
      </p:pic>
      <p:pic>
        <p:nvPicPr>
          <p:cNvPr id="28" name="Picture 27">
            <a:extLst>
              <a:ext uri="{FF2B5EF4-FFF2-40B4-BE49-F238E27FC236}">
                <a16:creationId xmlns:a16="http://schemas.microsoft.com/office/drawing/2014/main" id="{610FF668-BE0A-4405-8C9E-729CFF997BC9}"/>
              </a:ext>
            </a:extLst>
          </p:cNvPr>
          <p:cNvPicPr>
            <a:picLocks noChangeAspect="1"/>
          </p:cNvPicPr>
          <p:nvPr/>
        </p:nvPicPr>
        <p:blipFill>
          <a:blip r:embed="rId3"/>
          <a:stretch>
            <a:fillRect/>
          </a:stretch>
        </p:blipFill>
        <p:spPr>
          <a:xfrm>
            <a:off x="6744976" y="5115015"/>
            <a:ext cx="414009" cy="390849"/>
          </a:xfrm>
          <a:prstGeom prst="rect">
            <a:avLst/>
          </a:prstGeom>
        </p:spPr>
      </p:pic>
      <p:pic>
        <p:nvPicPr>
          <p:cNvPr id="29" name="Picture 28">
            <a:extLst>
              <a:ext uri="{FF2B5EF4-FFF2-40B4-BE49-F238E27FC236}">
                <a16:creationId xmlns:a16="http://schemas.microsoft.com/office/drawing/2014/main" id="{5FB61719-D167-4716-8CBB-93E7E99F38B5}"/>
              </a:ext>
            </a:extLst>
          </p:cNvPr>
          <p:cNvPicPr>
            <a:picLocks noChangeAspect="1"/>
          </p:cNvPicPr>
          <p:nvPr/>
        </p:nvPicPr>
        <p:blipFill>
          <a:blip r:embed="rId3"/>
          <a:stretch>
            <a:fillRect/>
          </a:stretch>
        </p:blipFill>
        <p:spPr>
          <a:xfrm>
            <a:off x="8267457" y="5092014"/>
            <a:ext cx="414009" cy="390849"/>
          </a:xfrm>
          <a:prstGeom prst="rect">
            <a:avLst/>
          </a:prstGeom>
        </p:spPr>
      </p:pic>
      <p:pic>
        <p:nvPicPr>
          <p:cNvPr id="31" name="Picture 30">
            <a:extLst>
              <a:ext uri="{FF2B5EF4-FFF2-40B4-BE49-F238E27FC236}">
                <a16:creationId xmlns:a16="http://schemas.microsoft.com/office/drawing/2014/main" id="{187F6D03-1E2C-4A62-A4B5-6EA1E1656E28}"/>
              </a:ext>
            </a:extLst>
          </p:cNvPr>
          <p:cNvPicPr>
            <a:picLocks noChangeAspect="1"/>
          </p:cNvPicPr>
          <p:nvPr/>
        </p:nvPicPr>
        <p:blipFill>
          <a:blip r:embed="rId3"/>
          <a:stretch>
            <a:fillRect/>
          </a:stretch>
        </p:blipFill>
        <p:spPr>
          <a:xfrm>
            <a:off x="8681466" y="5097849"/>
            <a:ext cx="414009" cy="390849"/>
          </a:xfrm>
          <a:prstGeom prst="rect">
            <a:avLst/>
          </a:prstGeom>
        </p:spPr>
      </p:pic>
      <p:pic>
        <p:nvPicPr>
          <p:cNvPr id="32" name="Picture 31">
            <a:extLst>
              <a:ext uri="{FF2B5EF4-FFF2-40B4-BE49-F238E27FC236}">
                <a16:creationId xmlns:a16="http://schemas.microsoft.com/office/drawing/2014/main" id="{EC69502F-CB87-4AC4-A891-9743940089D8}"/>
              </a:ext>
            </a:extLst>
          </p:cNvPr>
          <p:cNvPicPr>
            <a:picLocks noChangeAspect="1"/>
          </p:cNvPicPr>
          <p:nvPr/>
        </p:nvPicPr>
        <p:blipFill>
          <a:blip r:embed="rId3"/>
          <a:stretch>
            <a:fillRect/>
          </a:stretch>
        </p:blipFill>
        <p:spPr>
          <a:xfrm>
            <a:off x="4440568" y="5088384"/>
            <a:ext cx="414009" cy="390849"/>
          </a:xfrm>
          <a:prstGeom prst="rect">
            <a:avLst/>
          </a:prstGeom>
        </p:spPr>
      </p:pic>
      <p:pic>
        <p:nvPicPr>
          <p:cNvPr id="34" name="Picture 33">
            <a:extLst>
              <a:ext uri="{FF2B5EF4-FFF2-40B4-BE49-F238E27FC236}">
                <a16:creationId xmlns:a16="http://schemas.microsoft.com/office/drawing/2014/main" id="{EA8EC22F-18EA-4AFD-9351-56C95C811083}"/>
              </a:ext>
            </a:extLst>
          </p:cNvPr>
          <p:cNvPicPr>
            <a:picLocks noChangeAspect="1"/>
          </p:cNvPicPr>
          <p:nvPr/>
        </p:nvPicPr>
        <p:blipFill>
          <a:blip r:embed="rId3"/>
          <a:stretch>
            <a:fillRect/>
          </a:stretch>
        </p:blipFill>
        <p:spPr>
          <a:xfrm>
            <a:off x="4854577" y="5094219"/>
            <a:ext cx="414009" cy="390849"/>
          </a:xfrm>
          <a:prstGeom prst="rect">
            <a:avLst/>
          </a:prstGeom>
        </p:spPr>
      </p:pic>
      <p:pic>
        <p:nvPicPr>
          <p:cNvPr id="39" name="Picture 38">
            <a:extLst>
              <a:ext uri="{FF2B5EF4-FFF2-40B4-BE49-F238E27FC236}">
                <a16:creationId xmlns:a16="http://schemas.microsoft.com/office/drawing/2014/main" id="{A388EC3D-813C-4027-8065-0FE6E0E543C7}"/>
              </a:ext>
            </a:extLst>
          </p:cNvPr>
          <p:cNvPicPr>
            <a:picLocks noChangeAspect="1"/>
          </p:cNvPicPr>
          <p:nvPr/>
        </p:nvPicPr>
        <p:blipFill>
          <a:blip r:embed="rId3"/>
          <a:stretch>
            <a:fillRect/>
          </a:stretch>
        </p:blipFill>
        <p:spPr>
          <a:xfrm>
            <a:off x="7142744" y="4053994"/>
            <a:ext cx="414009" cy="390849"/>
          </a:xfrm>
          <a:prstGeom prst="rect">
            <a:avLst/>
          </a:prstGeom>
        </p:spPr>
      </p:pic>
      <p:pic>
        <p:nvPicPr>
          <p:cNvPr id="42" name="Picture 41">
            <a:extLst>
              <a:ext uri="{FF2B5EF4-FFF2-40B4-BE49-F238E27FC236}">
                <a16:creationId xmlns:a16="http://schemas.microsoft.com/office/drawing/2014/main" id="{2736F036-A174-443F-9D9B-0A87526617C4}"/>
              </a:ext>
            </a:extLst>
          </p:cNvPr>
          <p:cNvPicPr>
            <a:picLocks noChangeAspect="1"/>
          </p:cNvPicPr>
          <p:nvPr/>
        </p:nvPicPr>
        <p:blipFill>
          <a:blip r:embed="rId3"/>
          <a:stretch>
            <a:fillRect/>
          </a:stretch>
        </p:blipFill>
        <p:spPr>
          <a:xfrm>
            <a:off x="5262750" y="5100182"/>
            <a:ext cx="414009" cy="390849"/>
          </a:xfrm>
          <a:prstGeom prst="rect">
            <a:avLst/>
          </a:prstGeom>
        </p:spPr>
      </p:pic>
      <p:pic>
        <p:nvPicPr>
          <p:cNvPr id="43" name="Picture 42">
            <a:extLst>
              <a:ext uri="{FF2B5EF4-FFF2-40B4-BE49-F238E27FC236}">
                <a16:creationId xmlns:a16="http://schemas.microsoft.com/office/drawing/2014/main" id="{D60D3D2E-5665-4791-A3C9-99639A46F88A}"/>
              </a:ext>
            </a:extLst>
          </p:cNvPr>
          <p:cNvPicPr>
            <a:picLocks noChangeAspect="1"/>
          </p:cNvPicPr>
          <p:nvPr/>
        </p:nvPicPr>
        <p:blipFill>
          <a:blip r:embed="rId3"/>
          <a:stretch>
            <a:fillRect/>
          </a:stretch>
        </p:blipFill>
        <p:spPr>
          <a:xfrm>
            <a:off x="7155155" y="5107319"/>
            <a:ext cx="414009" cy="390849"/>
          </a:xfrm>
          <a:prstGeom prst="rect">
            <a:avLst/>
          </a:prstGeom>
        </p:spPr>
      </p:pic>
      <p:pic>
        <p:nvPicPr>
          <p:cNvPr id="44" name="Picture 43">
            <a:extLst>
              <a:ext uri="{FF2B5EF4-FFF2-40B4-BE49-F238E27FC236}">
                <a16:creationId xmlns:a16="http://schemas.microsoft.com/office/drawing/2014/main" id="{05245BBE-2072-45E2-BEC5-16DD85892B19}"/>
              </a:ext>
            </a:extLst>
          </p:cNvPr>
          <p:cNvPicPr>
            <a:picLocks noChangeAspect="1"/>
          </p:cNvPicPr>
          <p:nvPr/>
        </p:nvPicPr>
        <p:blipFill>
          <a:blip r:embed="rId3"/>
          <a:stretch>
            <a:fillRect/>
          </a:stretch>
        </p:blipFill>
        <p:spPr>
          <a:xfrm>
            <a:off x="9101284" y="5085977"/>
            <a:ext cx="414009" cy="390849"/>
          </a:xfrm>
          <a:prstGeom prst="rect">
            <a:avLst/>
          </a:prstGeom>
        </p:spPr>
      </p:pic>
      <p:sp>
        <p:nvSpPr>
          <p:cNvPr id="33" name="Rectangle: Rounded Corners 32">
            <a:extLst>
              <a:ext uri="{FF2B5EF4-FFF2-40B4-BE49-F238E27FC236}">
                <a16:creationId xmlns:a16="http://schemas.microsoft.com/office/drawing/2014/main" id="{A592E883-2FB0-4665-B19F-A577B050E810}"/>
              </a:ext>
            </a:extLst>
          </p:cNvPr>
          <p:cNvSpPr/>
          <p:nvPr/>
        </p:nvSpPr>
        <p:spPr>
          <a:xfrm>
            <a:off x="2010674" y="4762501"/>
            <a:ext cx="8055346" cy="103590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91159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53E99-FC95-40F6-A899-826F58CD175D}"/>
              </a:ext>
            </a:extLst>
          </p:cNvPr>
          <p:cNvSpPr>
            <a:spLocks noGrp="1"/>
          </p:cNvSpPr>
          <p:nvPr>
            <p:ph type="title"/>
          </p:nvPr>
        </p:nvSpPr>
        <p:spPr/>
        <p:txBody>
          <a:bodyPr/>
          <a:lstStyle/>
          <a:p>
            <a:r>
              <a:rPr lang="en-US" dirty="0"/>
              <a:t>Contribution</a:t>
            </a:r>
          </a:p>
        </p:txBody>
      </p:sp>
      <p:sp>
        <p:nvSpPr>
          <p:cNvPr id="3" name="Content Placeholder 2">
            <a:extLst>
              <a:ext uri="{FF2B5EF4-FFF2-40B4-BE49-F238E27FC236}">
                <a16:creationId xmlns:a16="http://schemas.microsoft.com/office/drawing/2014/main" id="{B903B79C-4A98-4592-ACA5-5B1A192AC7D0}"/>
              </a:ext>
            </a:extLst>
          </p:cNvPr>
          <p:cNvSpPr>
            <a:spLocks noGrp="1"/>
          </p:cNvSpPr>
          <p:nvPr>
            <p:ph idx="1"/>
          </p:nvPr>
        </p:nvSpPr>
        <p:spPr/>
        <p:txBody>
          <a:bodyPr>
            <a:normAutofit/>
          </a:bodyPr>
          <a:lstStyle/>
          <a:p>
            <a:r>
              <a:rPr lang="en-US" dirty="0"/>
              <a:t>Design </a:t>
            </a:r>
            <a:r>
              <a:rPr lang="en-US" b="1" dirty="0"/>
              <a:t>a reinforcement learning framework </a:t>
            </a:r>
            <a:r>
              <a:rPr lang="en-US" dirty="0"/>
              <a:t>for explainable recommendation</a:t>
            </a:r>
          </a:p>
          <a:p>
            <a:pPr lvl="1"/>
            <a:r>
              <a:rPr lang="en-US" dirty="0"/>
              <a:t>Model-agnostic</a:t>
            </a:r>
          </a:p>
          <a:p>
            <a:pPr lvl="1"/>
            <a:r>
              <a:rPr lang="en-US" dirty="0"/>
              <a:t>Has good model explainability</a:t>
            </a:r>
          </a:p>
          <a:p>
            <a:pPr lvl="1"/>
            <a:r>
              <a:rPr lang="en-US" dirty="0"/>
              <a:t>Can flexibly control the presentation quality</a:t>
            </a:r>
          </a:p>
          <a:p>
            <a:r>
              <a:rPr lang="en-US" b="1" dirty="0"/>
              <a:t>Instantiate the agents </a:t>
            </a:r>
            <a:r>
              <a:rPr lang="en-US" dirty="0"/>
              <a:t>with personalized-attention-based neural networks</a:t>
            </a:r>
          </a:p>
          <a:p>
            <a:r>
              <a:rPr lang="en-US" dirty="0"/>
              <a:t>Evaluate the effectiveness of our method by using both</a:t>
            </a:r>
            <a:r>
              <a:rPr lang="en-US" b="1" dirty="0"/>
              <a:t> offline experiments and evaluation with human subjects</a:t>
            </a:r>
            <a:endParaRPr lang="en-US" dirty="0"/>
          </a:p>
        </p:txBody>
      </p:sp>
      <p:sp>
        <p:nvSpPr>
          <p:cNvPr id="4" name="Slide Number Placeholder 3">
            <a:extLst>
              <a:ext uri="{FF2B5EF4-FFF2-40B4-BE49-F238E27FC236}">
                <a16:creationId xmlns:a16="http://schemas.microsoft.com/office/drawing/2014/main" id="{1DCC9016-3DC5-4505-B9E5-60544058070F}"/>
              </a:ext>
            </a:extLst>
          </p:cNvPr>
          <p:cNvSpPr>
            <a:spLocks noGrp="1"/>
          </p:cNvSpPr>
          <p:nvPr>
            <p:ph type="sldNum" sz="quarter" idx="12"/>
          </p:nvPr>
        </p:nvSpPr>
        <p:spPr/>
        <p:txBody>
          <a:bodyPr/>
          <a:lstStyle/>
          <a:p>
            <a:fld id="{94F56967-2A3D-42D5-86F2-E204A21AA924}" type="slidenum">
              <a:rPr lang="en-US" smtClean="0"/>
              <a:t>9</a:t>
            </a:fld>
            <a:endParaRPr lang="en-US" dirty="0"/>
          </a:p>
        </p:txBody>
      </p:sp>
    </p:spTree>
    <p:extLst>
      <p:ext uri="{BB962C8B-B14F-4D97-AF65-F5344CB8AC3E}">
        <p14:creationId xmlns:p14="http://schemas.microsoft.com/office/powerpoint/2010/main" val="1091330039"/>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7114</TotalTime>
  <Words>1984</Words>
  <Application>Microsoft Office PowerPoint</Application>
  <PresentationFormat>Widescreen</PresentationFormat>
  <Paragraphs>271</Paragraphs>
  <Slides>25</Slides>
  <Notes>24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Arial</vt:lpstr>
      <vt:lpstr>Calibri</vt:lpstr>
      <vt:lpstr>Cambria Math</vt:lpstr>
      <vt:lpstr>Office Theme</vt:lpstr>
      <vt:lpstr>Custom Design</vt:lpstr>
      <vt:lpstr>A Reinforcement Learning Framework for Explainable Recommendation </vt:lpstr>
      <vt:lpstr>Recommender Systems</vt:lpstr>
      <vt:lpstr>Explainable Recommendation</vt:lpstr>
      <vt:lpstr>Existing Methods – Post Hoc</vt:lpstr>
      <vt:lpstr>Existing Methods - Embedded</vt:lpstr>
      <vt:lpstr>Desirable Properties for Explainable Recommendation</vt:lpstr>
      <vt:lpstr>Desirable Properties for Explainable Recommendation</vt:lpstr>
      <vt:lpstr>Desirable Properties for Explainable Recommendation</vt:lpstr>
      <vt:lpstr>Contribution</vt:lpstr>
      <vt:lpstr>Problem Definition</vt:lpstr>
      <vt:lpstr>Reinforcement Learning Framework</vt:lpstr>
      <vt:lpstr>Reinforcement Learning Framework</vt:lpstr>
      <vt:lpstr>Reinforcement Learning Framework</vt:lpstr>
      <vt:lpstr>Reinforcement Learning Framework</vt:lpstr>
      <vt:lpstr>Couple Agents</vt:lpstr>
      <vt:lpstr>Optimization Goal</vt:lpstr>
      <vt:lpstr>Optimization Method</vt:lpstr>
      <vt:lpstr>Offline Evaluation</vt:lpstr>
      <vt:lpstr>Offline Evaluation</vt:lpstr>
      <vt:lpstr>Offline Evaluation</vt:lpstr>
      <vt:lpstr>Evaluation with Human Subjects</vt:lpstr>
      <vt:lpstr>Evaluation with Human Subjects</vt:lpstr>
      <vt:lpstr>Conclusion</vt:lpstr>
      <vt:lpstr>Our Works on Explainable Recommendation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Explainable Recommendation Tutorial</dc:title>
  <dc:creator>Xiting Wang</dc:creator>
  <cp:lastModifiedBy>Xiting Wang</cp:lastModifiedBy>
  <cp:revision>717</cp:revision>
  <dcterms:created xsi:type="dcterms:W3CDTF">2018-10-11T03:11:43Z</dcterms:created>
  <dcterms:modified xsi:type="dcterms:W3CDTF">2018-11-18T05:30:30Z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xitwan@microsoft.com</vt:lpwstr>
  </property>
  <property fmtid="{D5CDD505-2E9C-101B-9397-08002B2CF9AE}" pid="5" name="MSIP_Label_f42aa342-8706-4288-bd11-ebb85995028c_SetDate">
    <vt:lpwstr>2018-10-11T03:14:43.6568254Z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