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2"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D331-746F-4B3B-BB96-9263CD3F6D05}" type="datetimeFigureOut">
              <a:rPr lang="en-US" smtClean="0"/>
              <a:t>8/12/2019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6748D-EEF5-49E0-BFD1-9FDE701519C4}" type="slidenum">
              <a:rPr lang="en-US" smtClean="0"/>
              <a:t>‹#›</a:t>
            </a:fld>
            <a:endParaRPr lang="en-US"/>
          </a:p>
        </p:txBody>
      </p:sp>
    </p:spTree>
    <p:extLst>
      <p:ext uri="{BB962C8B-B14F-4D97-AF65-F5344CB8AC3E}">
        <p14:creationId xmlns:p14="http://schemas.microsoft.com/office/powerpoint/2010/main" val="276781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6748D-EEF5-49E0-BFD1-9FDE701519C4}" type="slidenum">
              <a:rPr lang="en-US" smtClean="0"/>
              <a:t>1</a:t>
            </a:fld>
            <a:endParaRPr lang="en-US"/>
          </a:p>
        </p:txBody>
      </p:sp>
    </p:spTree>
    <p:extLst>
      <p:ext uri="{BB962C8B-B14F-4D97-AF65-F5344CB8AC3E}">
        <p14:creationId xmlns:p14="http://schemas.microsoft.com/office/powerpoint/2010/main" val="330044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in this paper, we propose a Co-Attentive Multi-task Learning model that tightly couples both the recommendation and explanation task. We design an encoder-selector-decoder architecture for multi-task learning based on cognitive psychology. We propose a hierarchical co-attentive selector to effectively control the cross knowledge transfer for both tasks by incorporating multi-pointer networks. Experimental results show that our method improves both </a:t>
            </a:r>
            <a:r>
              <a:rPr lang="en-US" dirty="0" err="1"/>
              <a:t>explainability</a:t>
            </a:r>
            <a:r>
              <a:rPr lang="en-US" dirty="0"/>
              <a:t> and accuracy.</a:t>
            </a:r>
          </a:p>
        </p:txBody>
      </p:sp>
      <p:sp>
        <p:nvSpPr>
          <p:cNvPr id="4" name="Slide Number Placeholder 3"/>
          <p:cNvSpPr>
            <a:spLocks noGrp="1"/>
          </p:cNvSpPr>
          <p:nvPr>
            <p:ph type="sldNum" sz="quarter" idx="5"/>
          </p:nvPr>
        </p:nvSpPr>
        <p:spPr/>
        <p:txBody>
          <a:bodyPr/>
          <a:lstStyle/>
          <a:p>
            <a:fld id="{2FD6748D-EEF5-49E0-BFD1-9FDE701519C4}" type="slidenum">
              <a:rPr lang="en-US" smtClean="0"/>
              <a:t>10</a:t>
            </a:fld>
            <a:endParaRPr lang="en-US"/>
          </a:p>
        </p:txBody>
      </p:sp>
    </p:spTree>
    <p:extLst>
      <p:ext uri="{BB962C8B-B14F-4D97-AF65-F5344CB8AC3E}">
        <p14:creationId xmlns:p14="http://schemas.microsoft.com/office/powerpoint/2010/main" val="16531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take a glance at the problem formulation. For each user and item , we have their corresponding historical reviews. We also extract some key words called concepts by Microsoft Concept Graph. The output is the rating and the corresponding explanation.</a:t>
            </a:r>
          </a:p>
        </p:txBody>
      </p:sp>
      <p:sp>
        <p:nvSpPr>
          <p:cNvPr id="4" name="Slide Number Placeholder 3"/>
          <p:cNvSpPr>
            <a:spLocks noGrp="1"/>
          </p:cNvSpPr>
          <p:nvPr>
            <p:ph type="sldNum" sz="quarter" idx="5"/>
          </p:nvPr>
        </p:nvSpPr>
        <p:spPr/>
        <p:txBody>
          <a:bodyPr/>
          <a:lstStyle/>
          <a:p>
            <a:fld id="{2FD6748D-EEF5-49E0-BFD1-9FDE701519C4}" type="slidenum">
              <a:rPr lang="en-US" smtClean="0"/>
              <a:t>11</a:t>
            </a:fld>
            <a:endParaRPr lang="en-US"/>
          </a:p>
        </p:txBody>
      </p:sp>
    </p:spTree>
    <p:extLst>
      <p:ext uri="{BB962C8B-B14F-4D97-AF65-F5344CB8AC3E}">
        <p14:creationId xmlns:p14="http://schemas.microsoft.com/office/powerpoint/2010/main" val="66825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model. The model jointly learning two tasks and consists of three components: encoder, </a:t>
            </a:r>
            <a:r>
              <a:rPr lang="en-US" dirty="0" err="1"/>
              <a:t>slector</a:t>
            </a:r>
            <a:r>
              <a:rPr lang="en-US" dirty="0"/>
              <a:t> and decoder. The idea comes from cognitive psychology. The human cognitive process has three parts: Encoding, that embedding the input information; Storage, select relative information to store; Retrieval, retrieve stored information for corresponding tasks. Let's see them in detail.</a:t>
            </a:r>
          </a:p>
        </p:txBody>
      </p:sp>
      <p:sp>
        <p:nvSpPr>
          <p:cNvPr id="4" name="Slide Number Placeholder 3"/>
          <p:cNvSpPr>
            <a:spLocks noGrp="1"/>
          </p:cNvSpPr>
          <p:nvPr>
            <p:ph type="sldNum" sz="quarter" idx="5"/>
          </p:nvPr>
        </p:nvSpPr>
        <p:spPr/>
        <p:txBody>
          <a:bodyPr/>
          <a:lstStyle/>
          <a:p>
            <a:fld id="{2FD6748D-EEF5-49E0-BFD1-9FDE701519C4}" type="slidenum">
              <a:rPr lang="en-US" smtClean="0"/>
              <a:t>12</a:t>
            </a:fld>
            <a:endParaRPr lang="en-US"/>
          </a:p>
        </p:txBody>
      </p:sp>
    </p:spTree>
    <p:extLst>
      <p:ext uri="{BB962C8B-B14F-4D97-AF65-F5344CB8AC3E}">
        <p14:creationId xmlns:p14="http://schemas.microsoft.com/office/powerpoint/2010/main" val="213338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encoder consists of word encoder and user/item implicit factor encoder. The initial review embedding is the average of word embeddings in the review.</a:t>
            </a:r>
          </a:p>
        </p:txBody>
      </p:sp>
      <p:sp>
        <p:nvSpPr>
          <p:cNvPr id="4" name="Slide Number Placeholder 3"/>
          <p:cNvSpPr>
            <a:spLocks noGrp="1"/>
          </p:cNvSpPr>
          <p:nvPr>
            <p:ph type="sldNum" sz="quarter" idx="5"/>
          </p:nvPr>
        </p:nvSpPr>
        <p:spPr/>
        <p:txBody>
          <a:bodyPr/>
          <a:lstStyle/>
          <a:p>
            <a:fld id="{2FD6748D-EEF5-49E0-BFD1-9FDE701519C4}" type="slidenum">
              <a:rPr lang="en-US" smtClean="0"/>
              <a:t>13</a:t>
            </a:fld>
            <a:endParaRPr lang="en-US"/>
          </a:p>
        </p:txBody>
      </p:sp>
    </p:spTree>
    <p:extLst>
      <p:ext uri="{BB962C8B-B14F-4D97-AF65-F5344CB8AC3E}">
        <p14:creationId xmlns:p14="http://schemas.microsoft.com/office/powerpoint/2010/main" val="283922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selector try to select the important information get from the encoder and model the cross knowledge transferred from the two tasks. We here choose multi-pointer co-attention networks considering both the cost and effectiveness. the selector contains both review level and concept level.</a:t>
            </a:r>
          </a:p>
        </p:txBody>
      </p:sp>
      <p:sp>
        <p:nvSpPr>
          <p:cNvPr id="4" name="Slide Number Placeholder 3"/>
          <p:cNvSpPr>
            <a:spLocks noGrp="1"/>
          </p:cNvSpPr>
          <p:nvPr>
            <p:ph type="sldNum" sz="quarter" idx="5"/>
          </p:nvPr>
        </p:nvSpPr>
        <p:spPr/>
        <p:txBody>
          <a:bodyPr/>
          <a:lstStyle/>
          <a:p>
            <a:fld id="{2FD6748D-EEF5-49E0-BFD1-9FDE701519C4}" type="slidenum">
              <a:rPr lang="en-US" smtClean="0"/>
              <a:t>14</a:t>
            </a:fld>
            <a:endParaRPr lang="en-US"/>
          </a:p>
        </p:txBody>
      </p:sp>
    </p:spTree>
    <p:extLst>
      <p:ext uri="{BB962C8B-B14F-4D97-AF65-F5344CB8AC3E}">
        <p14:creationId xmlns:p14="http://schemas.microsoft.com/office/powerpoint/2010/main" val="363232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bilinear function to calculate the co-attention between user and item reviews and use max-pooling to obtain the </a:t>
            </a:r>
            <a:r>
              <a:rPr lang="en-US" dirty="0" err="1"/>
              <a:t>importances</a:t>
            </a:r>
            <a:r>
              <a:rPr lang="en-US" dirty="0"/>
              <a:t> of each review. We want to select the most important user/item review. Directly using argmax function will cause an issue on gradient back-propagation.</a:t>
            </a:r>
          </a:p>
        </p:txBody>
      </p:sp>
      <p:sp>
        <p:nvSpPr>
          <p:cNvPr id="4" name="Slide Number Placeholder 3"/>
          <p:cNvSpPr>
            <a:spLocks noGrp="1"/>
          </p:cNvSpPr>
          <p:nvPr>
            <p:ph type="sldNum" sz="quarter" idx="5"/>
          </p:nvPr>
        </p:nvSpPr>
        <p:spPr/>
        <p:txBody>
          <a:bodyPr/>
          <a:lstStyle/>
          <a:p>
            <a:fld id="{2FD6748D-EEF5-49E0-BFD1-9FDE701519C4}" type="slidenum">
              <a:rPr lang="en-US" smtClean="0"/>
              <a:t>15</a:t>
            </a:fld>
            <a:endParaRPr lang="en-US"/>
          </a:p>
        </p:txBody>
      </p:sp>
    </p:spTree>
    <p:extLst>
      <p:ext uri="{BB962C8B-B14F-4D97-AF65-F5344CB8AC3E}">
        <p14:creationId xmlns:p14="http://schemas.microsoft.com/office/powerpoint/2010/main" val="337824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a:t>
            </a:r>
            <a:r>
              <a:rPr lang="en-US" dirty="0" err="1"/>
              <a:t>incorperate</a:t>
            </a:r>
            <a:r>
              <a:rPr lang="en-US" dirty="0"/>
              <a:t> an advanced </a:t>
            </a:r>
            <a:r>
              <a:rPr lang="en-US" dirty="0" err="1"/>
              <a:t>gumbel-softmax</a:t>
            </a:r>
            <a:r>
              <a:rPr lang="en-US" dirty="0"/>
              <a:t> function to solve this problem. </a:t>
            </a:r>
          </a:p>
        </p:txBody>
      </p:sp>
      <p:sp>
        <p:nvSpPr>
          <p:cNvPr id="4" name="Slide Number Placeholder 3"/>
          <p:cNvSpPr>
            <a:spLocks noGrp="1"/>
          </p:cNvSpPr>
          <p:nvPr>
            <p:ph type="sldNum" sz="quarter" idx="5"/>
          </p:nvPr>
        </p:nvSpPr>
        <p:spPr/>
        <p:txBody>
          <a:bodyPr/>
          <a:lstStyle/>
          <a:p>
            <a:fld id="{2FD6748D-EEF5-49E0-BFD1-9FDE701519C4}" type="slidenum">
              <a:rPr lang="en-US" smtClean="0"/>
              <a:t>16</a:t>
            </a:fld>
            <a:endParaRPr lang="en-US"/>
          </a:p>
        </p:txBody>
      </p:sp>
    </p:spTree>
    <p:extLst>
      <p:ext uri="{BB962C8B-B14F-4D97-AF65-F5344CB8AC3E}">
        <p14:creationId xmlns:p14="http://schemas.microsoft.com/office/powerpoint/2010/main" val="121976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selected important reviews. We expand this two reviews to concept level to further select important concept in the reviews. The method is similar with the review-level co-attention. </a:t>
            </a:r>
          </a:p>
        </p:txBody>
      </p:sp>
      <p:sp>
        <p:nvSpPr>
          <p:cNvPr id="4" name="Slide Number Placeholder 3"/>
          <p:cNvSpPr>
            <a:spLocks noGrp="1"/>
          </p:cNvSpPr>
          <p:nvPr>
            <p:ph type="sldNum" sz="quarter" idx="5"/>
          </p:nvPr>
        </p:nvSpPr>
        <p:spPr/>
        <p:txBody>
          <a:bodyPr/>
          <a:lstStyle/>
          <a:p>
            <a:fld id="{2FD6748D-EEF5-49E0-BFD1-9FDE701519C4}" type="slidenum">
              <a:rPr lang="en-US" smtClean="0"/>
              <a:t>17</a:t>
            </a:fld>
            <a:endParaRPr lang="en-US"/>
          </a:p>
        </p:txBody>
      </p:sp>
    </p:spTree>
    <p:extLst>
      <p:ext uri="{BB962C8B-B14F-4D97-AF65-F5344CB8AC3E}">
        <p14:creationId xmlns:p14="http://schemas.microsoft.com/office/powerpoint/2010/main" val="1799772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is intuitive that when user judge an item, not only one historical review should be taken into consideration, so we run selector multiple times and aggregate these latent embeddings to the final embeddings and collect all the selected concepts.</a:t>
            </a:r>
          </a:p>
        </p:txBody>
      </p:sp>
      <p:sp>
        <p:nvSpPr>
          <p:cNvPr id="4" name="Slide Number Placeholder 3"/>
          <p:cNvSpPr>
            <a:spLocks noGrp="1"/>
          </p:cNvSpPr>
          <p:nvPr>
            <p:ph type="sldNum" sz="quarter" idx="5"/>
          </p:nvPr>
        </p:nvSpPr>
        <p:spPr/>
        <p:txBody>
          <a:bodyPr/>
          <a:lstStyle/>
          <a:p>
            <a:fld id="{2FD6748D-EEF5-49E0-BFD1-9FDE701519C4}" type="slidenum">
              <a:rPr lang="en-US" smtClean="0"/>
              <a:t>18</a:t>
            </a:fld>
            <a:endParaRPr lang="en-US"/>
          </a:p>
        </p:txBody>
      </p:sp>
    </p:spTree>
    <p:extLst>
      <p:ext uri="{BB962C8B-B14F-4D97-AF65-F5344CB8AC3E}">
        <p14:creationId xmlns:p14="http://schemas.microsoft.com/office/powerpoint/2010/main" val="381309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those embeddings are fed into the decoder. We choose FM model to do rating prediction and RNN decoder to generate the explanation. We propose a concept relevance loss to regularize the model tending to generate concept words in the explanation. We hope use this loss to avoid generating some general explanations.</a:t>
            </a:r>
          </a:p>
        </p:txBody>
      </p:sp>
      <p:sp>
        <p:nvSpPr>
          <p:cNvPr id="4" name="Slide Number Placeholder 3"/>
          <p:cNvSpPr>
            <a:spLocks noGrp="1"/>
          </p:cNvSpPr>
          <p:nvPr>
            <p:ph type="sldNum" sz="quarter" idx="5"/>
          </p:nvPr>
        </p:nvSpPr>
        <p:spPr/>
        <p:txBody>
          <a:bodyPr/>
          <a:lstStyle/>
          <a:p>
            <a:fld id="{2FD6748D-EEF5-49E0-BFD1-9FDE701519C4}" type="slidenum">
              <a:rPr lang="en-US" smtClean="0"/>
              <a:t>19</a:t>
            </a:fld>
            <a:endParaRPr lang="en-US"/>
          </a:p>
        </p:txBody>
      </p:sp>
    </p:spTree>
    <p:extLst>
      <p:ext uri="{BB962C8B-B14F-4D97-AF65-F5344CB8AC3E}">
        <p14:creationId xmlns:p14="http://schemas.microsoft.com/office/powerpoint/2010/main" val="12703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nowadays, personalized recommendation has become a major technique for helping users handle huge amounts of online content. However, most recommender systems are just like black-boxes, there is no any natural language explanation and user do not know why the system recommends such an item. Thus except for accuracy there is a growing interesting on the </a:t>
            </a:r>
            <a:r>
              <a:rPr lang="en-US" dirty="0" err="1"/>
              <a:t>explainability</a:t>
            </a:r>
            <a:r>
              <a:rPr lang="en-US" dirty="0"/>
              <a:t>. Evidence has shown that personalized recommendation has become a major technique for helping users handle huge amounts of online content.</a:t>
            </a:r>
          </a:p>
        </p:txBody>
      </p:sp>
      <p:sp>
        <p:nvSpPr>
          <p:cNvPr id="4" name="Slide Number Placeholder 3"/>
          <p:cNvSpPr>
            <a:spLocks noGrp="1"/>
          </p:cNvSpPr>
          <p:nvPr>
            <p:ph type="sldNum" sz="quarter" idx="5"/>
          </p:nvPr>
        </p:nvSpPr>
        <p:spPr/>
        <p:txBody>
          <a:bodyPr/>
          <a:lstStyle/>
          <a:p>
            <a:fld id="{2FD6748D-EEF5-49E0-BFD1-9FDE701519C4}" type="slidenum">
              <a:rPr lang="en-US" smtClean="0"/>
              <a:t>2</a:t>
            </a:fld>
            <a:endParaRPr lang="en-US"/>
          </a:p>
        </p:txBody>
      </p:sp>
    </p:spTree>
    <p:extLst>
      <p:ext uri="{BB962C8B-B14F-4D97-AF65-F5344CB8AC3E}">
        <p14:creationId xmlns:p14="http://schemas.microsoft.com/office/powerpoint/2010/main" val="2765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our experiments on Amazon datasets and Yelp dataset. We compare our model with several baselines on </a:t>
            </a:r>
            <a:r>
              <a:rPr lang="en-US" dirty="0" err="1"/>
              <a:t>explainability</a:t>
            </a:r>
            <a:r>
              <a:rPr lang="en-US" dirty="0"/>
              <a:t> and accuracy.</a:t>
            </a:r>
          </a:p>
        </p:txBody>
      </p:sp>
      <p:sp>
        <p:nvSpPr>
          <p:cNvPr id="4" name="Slide Number Placeholder 3"/>
          <p:cNvSpPr>
            <a:spLocks noGrp="1"/>
          </p:cNvSpPr>
          <p:nvPr>
            <p:ph type="sldNum" sz="quarter" idx="5"/>
          </p:nvPr>
        </p:nvSpPr>
        <p:spPr/>
        <p:txBody>
          <a:bodyPr/>
          <a:lstStyle/>
          <a:p>
            <a:fld id="{2FD6748D-EEF5-49E0-BFD1-9FDE701519C4}" type="slidenum">
              <a:rPr lang="en-US" smtClean="0"/>
              <a:t>20</a:t>
            </a:fld>
            <a:endParaRPr lang="en-US"/>
          </a:p>
        </p:txBody>
      </p:sp>
    </p:spTree>
    <p:extLst>
      <p:ext uri="{BB962C8B-B14F-4D97-AF65-F5344CB8AC3E}">
        <p14:creationId xmlns:p14="http://schemas.microsoft.com/office/powerpoint/2010/main" val="422701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shows that our models outperform all the baselines on BLEU and ROUGE. We also did ablation analysis to prove that both multi-task learning and involving concept improve the generation performance.</a:t>
            </a:r>
          </a:p>
        </p:txBody>
      </p:sp>
      <p:sp>
        <p:nvSpPr>
          <p:cNvPr id="4" name="Slide Number Placeholder 3"/>
          <p:cNvSpPr>
            <a:spLocks noGrp="1"/>
          </p:cNvSpPr>
          <p:nvPr>
            <p:ph type="sldNum" sz="quarter" idx="5"/>
          </p:nvPr>
        </p:nvSpPr>
        <p:spPr/>
        <p:txBody>
          <a:bodyPr/>
          <a:lstStyle/>
          <a:p>
            <a:fld id="{2FD6748D-EEF5-49E0-BFD1-9FDE701519C4}" type="slidenum">
              <a:rPr lang="en-US" smtClean="0"/>
              <a:t>21</a:t>
            </a:fld>
            <a:endParaRPr lang="en-US"/>
          </a:p>
        </p:txBody>
      </p:sp>
    </p:spTree>
    <p:extLst>
      <p:ext uri="{BB962C8B-B14F-4D97-AF65-F5344CB8AC3E}">
        <p14:creationId xmlns:p14="http://schemas.microsoft.com/office/powerpoint/2010/main" val="426485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did human evaluation and it shows that our model can generate more fluent and useful explanations.</a:t>
            </a:r>
          </a:p>
        </p:txBody>
      </p:sp>
      <p:sp>
        <p:nvSpPr>
          <p:cNvPr id="4" name="Slide Number Placeholder 3"/>
          <p:cNvSpPr>
            <a:spLocks noGrp="1"/>
          </p:cNvSpPr>
          <p:nvPr>
            <p:ph type="sldNum" sz="quarter" idx="5"/>
          </p:nvPr>
        </p:nvSpPr>
        <p:spPr/>
        <p:txBody>
          <a:bodyPr/>
          <a:lstStyle/>
          <a:p>
            <a:fld id="{2FD6748D-EEF5-49E0-BFD1-9FDE701519C4}" type="slidenum">
              <a:rPr lang="en-US" smtClean="0"/>
              <a:t>22</a:t>
            </a:fld>
            <a:endParaRPr lang="en-US"/>
          </a:p>
        </p:txBody>
      </p:sp>
    </p:spTree>
    <p:extLst>
      <p:ext uri="{BB962C8B-B14F-4D97-AF65-F5344CB8AC3E}">
        <p14:creationId xmlns:p14="http://schemas.microsoft.com/office/powerpoint/2010/main" val="2943329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real cases. From these we can see, our model can generate informative and diverse explanations which hit the user's real interests.</a:t>
            </a:r>
          </a:p>
        </p:txBody>
      </p:sp>
      <p:sp>
        <p:nvSpPr>
          <p:cNvPr id="4" name="Slide Number Placeholder 3"/>
          <p:cNvSpPr>
            <a:spLocks noGrp="1"/>
          </p:cNvSpPr>
          <p:nvPr>
            <p:ph type="sldNum" sz="quarter" idx="5"/>
          </p:nvPr>
        </p:nvSpPr>
        <p:spPr/>
        <p:txBody>
          <a:bodyPr/>
          <a:lstStyle/>
          <a:p>
            <a:fld id="{2FD6748D-EEF5-49E0-BFD1-9FDE701519C4}" type="slidenum">
              <a:rPr lang="en-US" smtClean="0"/>
              <a:t>23</a:t>
            </a:fld>
            <a:endParaRPr lang="en-US"/>
          </a:p>
        </p:txBody>
      </p:sp>
    </p:spTree>
    <p:extLst>
      <p:ext uri="{BB962C8B-B14F-4D97-AF65-F5344CB8AC3E}">
        <p14:creationId xmlns:p14="http://schemas.microsoft.com/office/powerpoint/2010/main" val="349032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 the accuracy performance of our model. Our model also achieves the best. We also did some ablation analysis. </a:t>
            </a:r>
          </a:p>
        </p:txBody>
      </p:sp>
      <p:sp>
        <p:nvSpPr>
          <p:cNvPr id="4" name="Slide Number Placeholder 3"/>
          <p:cNvSpPr>
            <a:spLocks noGrp="1"/>
          </p:cNvSpPr>
          <p:nvPr>
            <p:ph type="sldNum" sz="quarter" idx="5"/>
          </p:nvPr>
        </p:nvSpPr>
        <p:spPr/>
        <p:txBody>
          <a:bodyPr/>
          <a:lstStyle/>
          <a:p>
            <a:fld id="{2FD6748D-EEF5-49E0-BFD1-9FDE701519C4}" type="slidenum">
              <a:rPr lang="en-US" smtClean="0"/>
              <a:t>24</a:t>
            </a:fld>
            <a:endParaRPr lang="en-US"/>
          </a:p>
        </p:txBody>
      </p:sp>
    </p:spTree>
    <p:extLst>
      <p:ext uri="{BB962C8B-B14F-4D97-AF65-F5344CB8AC3E}">
        <p14:creationId xmlns:p14="http://schemas.microsoft.com/office/powerpoint/2010/main" val="115668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conclusion of this work. We propose a co-attentive multi-task learning method and an encoder-selector-decoder structure for explainable recommendation. Experiments show the effectiveness of our model. Thank you very much!</a:t>
            </a:r>
          </a:p>
        </p:txBody>
      </p:sp>
      <p:sp>
        <p:nvSpPr>
          <p:cNvPr id="4" name="Slide Number Placeholder 3"/>
          <p:cNvSpPr>
            <a:spLocks noGrp="1"/>
          </p:cNvSpPr>
          <p:nvPr>
            <p:ph type="sldNum" sz="quarter" idx="5"/>
          </p:nvPr>
        </p:nvSpPr>
        <p:spPr/>
        <p:txBody>
          <a:bodyPr/>
          <a:lstStyle/>
          <a:p>
            <a:fld id="{2FD6748D-EEF5-49E0-BFD1-9FDE701519C4}" type="slidenum">
              <a:rPr lang="en-US" smtClean="0"/>
              <a:t>25</a:t>
            </a:fld>
            <a:endParaRPr lang="en-US"/>
          </a:p>
        </p:txBody>
      </p:sp>
    </p:spTree>
    <p:extLst>
      <p:ext uri="{BB962C8B-B14F-4D97-AF65-F5344CB8AC3E}">
        <p14:creationId xmlns:p14="http://schemas.microsoft.com/office/powerpoint/2010/main" val="250993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fundamental question is how we jointly optimize accuracy and </a:t>
            </a:r>
            <a:r>
              <a:rPr lang="en-US" dirty="0" err="1"/>
              <a:t>explainability</a:t>
            </a:r>
            <a:r>
              <a:rPr lang="en-US" dirty="0"/>
              <a:t>. Most existing methods consider the two goals in separate steps or only focus on one of them. they are mainly three kinds of method</a:t>
            </a:r>
          </a:p>
        </p:txBody>
      </p:sp>
      <p:sp>
        <p:nvSpPr>
          <p:cNvPr id="4" name="Slide Number Placeholder 3"/>
          <p:cNvSpPr>
            <a:spLocks noGrp="1"/>
          </p:cNvSpPr>
          <p:nvPr>
            <p:ph type="sldNum" sz="quarter" idx="5"/>
          </p:nvPr>
        </p:nvSpPr>
        <p:spPr/>
        <p:txBody>
          <a:bodyPr/>
          <a:lstStyle/>
          <a:p>
            <a:fld id="{2FD6748D-EEF5-49E0-BFD1-9FDE701519C4}" type="slidenum">
              <a:rPr lang="en-US" smtClean="0"/>
              <a:t>3</a:t>
            </a:fld>
            <a:endParaRPr lang="en-US"/>
          </a:p>
        </p:txBody>
      </p:sp>
    </p:spTree>
    <p:extLst>
      <p:ext uri="{BB962C8B-B14F-4D97-AF65-F5344CB8AC3E}">
        <p14:creationId xmlns:p14="http://schemas.microsoft.com/office/powerpoint/2010/main" val="291635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is post-hoc. Here at the upper right corner, we show the different explanations of the movie: last stand of the 300 generated by different methods.  Post-hoc method explain a black-box model after it is trained.</a:t>
            </a:r>
          </a:p>
        </p:txBody>
      </p:sp>
      <p:sp>
        <p:nvSpPr>
          <p:cNvPr id="4" name="Slide Number Placeholder 3"/>
          <p:cNvSpPr>
            <a:spLocks noGrp="1"/>
          </p:cNvSpPr>
          <p:nvPr>
            <p:ph type="sldNum" sz="quarter" idx="5"/>
          </p:nvPr>
        </p:nvSpPr>
        <p:spPr/>
        <p:txBody>
          <a:bodyPr/>
          <a:lstStyle/>
          <a:p>
            <a:fld id="{2FD6748D-EEF5-49E0-BFD1-9FDE701519C4}" type="slidenum">
              <a:rPr lang="en-US" smtClean="0"/>
              <a:t>4</a:t>
            </a:fld>
            <a:endParaRPr lang="en-US"/>
          </a:p>
        </p:txBody>
      </p:sp>
    </p:spTree>
    <p:extLst>
      <p:ext uri="{BB962C8B-B14F-4D97-AF65-F5344CB8AC3E}">
        <p14:creationId xmlns:p14="http://schemas.microsoft.com/office/powerpoint/2010/main" val="15059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separately consider accuracy and </a:t>
            </a:r>
            <a:r>
              <a:rPr lang="en-US" dirty="0" err="1"/>
              <a:t>explainability</a:t>
            </a:r>
            <a:r>
              <a:rPr lang="en-US" dirty="0"/>
              <a:t> and information embedded inside the recommendation models are ignored. So such explanations  may not reflect the </a:t>
            </a:r>
            <a:r>
              <a:rPr lang="en-US" dirty="0" err="1"/>
              <a:t>models's</a:t>
            </a:r>
            <a:r>
              <a:rPr lang="en-US" dirty="0"/>
              <a:t> actual reasoning, difficult to generate in non-social scenarios and have limited diversity.</a:t>
            </a:r>
          </a:p>
        </p:txBody>
      </p:sp>
      <p:sp>
        <p:nvSpPr>
          <p:cNvPr id="4" name="Slide Number Placeholder 3"/>
          <p:cNvSpPr>
            <a:spLocks noGrp="1"/>
          </p:cNvSpPr>
          <p:nvPr>
            <p:ph type="sldNum" sz="quarter" idx="5"/>
          </p:nvPr>
        </p:nvSpPr>
        <p:spPr/>
        <p:txBody>
          <a:bodyPr/>
          <a:lstStyle/>
          <a:p>
            <a:fld id="{2FD6748D-EEF5-49E0-BFD1-9FDE701519C4}" type="slidenum">
              <a:rPr lang="en-US" smtClean="0"/>
              <a:t>5</a:t>
            </a:fld>
            <a:endParaRPr lang="en-US"/>
          </a:p>
        </p:txBody>
      </p:sp>
    </p:spTree>
    <p:extLst>
      <p:ext uri="{BB962C8B-B14F-4D97-AF65-F5344CB8AC3E}">
        <p14:creationId xmlns:p14="http://schemas.microsoft.com/office/powerpoint/2010/main" val="57007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 embedded methods, they integrate the explanation process into the construction of the recommendation model. Some latent representations are used to obtain explanations.</a:t>
            </a:r>
          </a:p>
        </p:txBody>
      </p:sp>
      <p:sp>
        <p:nvSpPr>
          <p:cNvPr id="4" name="Slide Number Placeholder 3"/>
          <p:cNvSpPr>
            <a:spLocks noGrp="1"/>
          </p:cNvSpPr>
          <p:nvPr>
            <p:ph type="sldNum" sz="quarter" idx="5"/>
          </p:nvPr>
        </p:nvSpPr>
        <p:spPr/>
        <p:txBody>
          <a:bodyPr/>
          <a:lstStyle/>
          <a:p>
            <a:fld id="{2FD6748D-EEF5-49E0-BFD1-9FDE701519C4}" type="slidenum">
              <a:rPr lang="en-US" smtClean="0"/>
              <a:t>6</a:t>
            </a:fld>
            <a:endParaRPr lang="en-US"/>
          </a:p>
        </p:txBody>
      </p:sp>
    </p:spTree>
    <p:extLst>
      <p:ext uri="{BB962C8B-B14F-4D97-AF65-F5344CB8AC3E}">
        <p14:creationId xmlns:p14="http://schemas.microsoft.com/office/powerpoint/2010/main" val="157684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usually retrieve useful features or sentences to be the explanation. However, they only focus on recommendation accuracy and </a:t>
            </a:r>
            <a:r>
              <a:rPr lang="en-US" dirty="0" err="1"/>
              <a:t>explainability</a:t>
            </a:r>
            <a:r>
              <a:rPr lang="en-US" dirty="0"/>
              <a:t> is not included in the optimization goal. Thus they are difficult to guarantee the quality of the explanations.</a:t>
            </a:r>
          </a:p>
        </p:txBody>
      </p:sp>
      <p:sp>
        <p:nvSpPr>
          <p:cNvPr id="4" name="Slide Number Placeholder 3"/>
          <p:cNvSpPr>
            <a:spLocks noGrp="1"/>
          </p:cNvSpPr>
          <p:nvPr>
            <p:ph type="sldNum" sz="quarter" idx="5"/>
          </p:nvPr>
        </p:nvSpPr>
        <p:spPr/>
        <p:txBody>
          <a:bodyPr/>
          <a:lstStyle/>
          <a:p>
            <a:fld id="{2FD6748D-EEF5-49E0-BFD1-9FDE701519C4}" type="slidenum">
              <a:rPr lang="en-US" smtClean="0"/>
              <a:t>7</a:t>
            </a:fld>
            <a:endParaRPr lang="en-US"/>
          </a:p>
        </p:txBody>
      </p:sp>
    </p:spTree>
    <p:extLst>
      <p:ext uri="{BB962C8B-B14F-4D97-AF65-F5344CB8AC3E}">
        <p14:creationId xmlns:p14="http://schemas.microsoft.com/office/powerpoint/2010/main" val="128216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one is a simple jointly learning method that use a multi-task model to learn shared user/item representations for recommendation and explanation.</a:t>
            </a:r>
          </a:p>
        </p:txBody>
      </p:sp>
      <p:sp>
        <p:nvSpPr>
          <p:cNvPr id="4" name="Slide Number Placeholder 3"/>
          <p:cNvSpPr>
            <a:spLocks noGrp="1"/>
          </p:cNvSpPr>
          <p:nvPr>
            <p:ph type="sldNum" sz="quarter" idx="5"/>
          </p:nvPr>
        </p:nvSpPr>
        <p:spPr/>
        <p:txBody>
          <a:bodyPr/>
          <a:lstStyle/>
          <a:p>
            <a:fld id="{2FD6748D-EEF5-49E0-BFD1-9FDE701519C4}" type="slidenum">
              <a:rPr lang="en-US" smtClean="0"/>
              <a:t>8</a:t>
            </a:fld>
            <a:endParaRPr lang="en-US"/>
          </a:p>
        </p:txBody>
      </p:sp>
    </p:spTree>
    <p:extLst>
      <p:ext uri="{BB962C8B-B14F-4D97-AF65-F5344CB8AC3E}">
        <p14:creationId xmlns:p14="http://schemas.microsoft.com/office/powerpoint/2010/main" val="132780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shared representations are not explainable and fail to provide explicit constraints on the explanations. This simple structure is not capable for generating informative explanations. Thus the generated explanations are usually quite general.</a:t>
            </a:r>
          </a:p>
        </p:txBody>
      </p:sp>
      <p:sp>
        <p:nvSpPr>
          <p:cNvPr id="4" name="Slide Number Placeholder 3"/>
          <p:cNvSpPr>
            <a:spLocks noGrp="1"/>
          </p:cNvSpPr>
          <p:nvPr>
            <p:ph type="sldNum" sz="quarter" idx="5"/>
          </p:nvPr>
        </p:nvSpPr>
        <p:spPr/>
        <p:txBody>
          <a:bodyPr/>
          <a:lstStyle/>
          <a:p>
            <a:fld id="{2FD6748D-EEF5-49E0-BFD1-9FDE701519C4}" type="slidenum">
              <a:rPr lang="en-US" smtClean="0"/>
              <a:t>9</a:t>
            </a:fld>
            <a:endParaRPr lang="en-US"/>
          </a:p>
        </p:txBody>
      </p:sp>
    </p:spTree>
    <p:extLst>
      <p:ext uri="{BB962C8B-B14F-4D97-AF65-F5344CB8AC3E}">
        <p14:creationId xmlns:p14="http://schemas.microsoft.com/office/powerpoint/2010/main" val="420625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C518-6905-4E8C-9844-BA3452C68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2CFDCE-4AEF-4027-A39E-1CA22A418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595793-7F1F-41D2-9A0C-8D23A9C26904}"/>
              </a:ext>
            </a:extLst>
          </p:cNvPr>
          <p:cNvSpPr>
            <a:spLocks noGrp="1"/>
          </p:cNvSpPr>
          <p:nvPr>
            <p:ph type="dt" sz="half" idx="10"/>
          </p:nvPr>
        </p:nvSpPr>
        <p:spPr/>
        <p:txBody>
          <a:bodyPr/>
          <a:lstStyle/>
          <a:p>
            <a:r>
              <a:rPr lang="en-US"/>
              <a:t>8/13/2019</a:t>
            </a:r>
          </a:p>
        </p:txBody>
      </p:sp>
      <p:sp>
        <p:nvSpPr>
          <p:cNvPr id="5" name="Footer Placeholder 4">
            <a:extLst>
              <a:ext uri="{FF2B5EF4-FFF2-40B4-BE49-F238E27FC236}">
                <a16:creationId xmlns:a16="http://schemas.microsoft.com/office/drawing/2014/main" id="{8D0D83C3-EAF9-4971-9275-FF8E5D2A1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8EB12-7390-4B47-8B86-4E8A3B925C61}"/>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46186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AF78-F674-4EBD-9A59-1EE32DA241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3F838-175B-4452-BB2E-0B744246D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BEF0F-D2AB-48E9-9CB3-350E6F6FBCE6}"/>
              </a:ext>
            </a:extLst>
          </p:cNvPr>
          <p:cNvSpPr>
            <a:spLocks noGrp="1"/>
          </p:cNvSpPr>
          <p:nvPr>
            <p:ph type="dt" sz="half" idx="10"/>
          </p:nvPr>
        </p:nvSpPr>
        <p:spPr/>
        <p:txBody>
          <a:bodyPr/>
          <a:lstStyle/>
          <a:p>
            <a:r>
              <a:rPr lang="en-US"/>
              <a:t>8/13/2019</a:t>
            </a:r>
          </a:p>
        </p:txBody>
      </p:sp>
      <p:sp>
        <p:nvSpPr>
          <p:cNvPr id="5" name="Footer Placeholder 4">
            <a:extLst>
              <a:ext uri="{FF2B5EF4-FFF2-40B4-BE49-F238E27FC236}">
                <a16:creationId xmlns:a16="http://schemas.microsoft.com/office/drawing/2014/main" id="{7A1B9DCD-F654-4E75-8404-DC3C6CED1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F8ABF-066E-443B-A20F-317E7F5B9744}"/>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106282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6FF88-EE1C-46E3-BEC8-A8EAE0BD75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0FDD8-2934-4822-BA64-6DB0E099E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5799C-4152-4BC6-A5FA-DC484442C21C}"/>
              </a:ext>
            </a:extLst>
          </p:cNvPr>
          <p:cNvSpPr>
            <a:spLocks noGrp="1"/>
          </p:cNvSpPr>
          <p:nvPr>
            <p:ph type="dt" sz="half" idx="10"/>
          </p:nvPr>
        </p:nvSpPr>
        <p:spPr/>
        <p:txBody>
          <a:bodyPr/>
          <a:lstStyle/>
          <a:p>
            <a:r>
              <a:rPr lang="en-US"/>
              <a:t>8/13/2019</a:t>
            </a:r>
          </a:p>
        </p:txBody>
      </p:sp>
      <p:sp>
        <p:nvSpPr>
          <p:cNvPr id="5" name="Footer Placeholder 4">
            <a:extLst>
              <a:ext uri="{FF2B5EF4-FFF2-40B4-BE49-F238E27FC236}">
                <a16:creationId xmlns:a16="http://schemas.microsoft.com/office/drawing/2014/main" id="{689BAA5D-E3E9-4AD3-97B8-E1FD7FA27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406E5-331E-4D23-9132-27A8F26D2CFD}"/>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327276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21FD-406B-4D56-9EC5-03B45CDB9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8BA78-95F3-4F91-961E-13D8E13546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70459-7764-44C3-8782-761EF0E4EAE0}"/>
              </a:ext>
            </a:extLst>
          </p:cNvPr>
          <p:cNvSpPr>
            <a:spLocks noGrp="1"/>
          </p:cNvSpPr>
          <p:nvPr>
            <p:ph type="dt" sz="half" idx="10"/>
          </p:nvPr>
        </p:nvSpPr>
        <p:spPr/>
        <p:txBody>
          <a:bodyPr/>
          <a:lstStyle/>
          <a:p>
            <a:r>
              <a:rPr lang="en-US"/>
              <a:t>8/13/2019</a:t>
            </a:r>
          </a:p>
        </p:txBody>
      </p:sp>
      <p:sp>
        <p:nvSpPr>
          <p:cNvPr id="5" name="Footer Placeholder 4">
            <a:extLst>
              <a:ext uri="{FF2B5EF4-FFF2-40B4-BE49-F238E27FC236}">
                <a16:creationId xmlns:a16="http://schemas.microsoft.com/office/drawing/2014/main" id="{1F78B896-5B42-4402-93ED-49F6B6B1E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996F7-CEA9-403E-9272-EDDA54168185}"/>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342961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46FE-9E85-4456-9E58-960635B68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8111A-4F41-4E9A-B264-47FAB9742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A00AA-74B3-43AA-BCDD-53A1AA508F3D}"/>
              </a:ext>
            </a:extLst>
          </p:cNvPr>
          <p:cNvSpPr>
            <a:spLocks noGrp="1"/>
          </p:cNvSpPr>
          <p:nvPr>
            <p:ph type="dt" sz="half" idx="10"/>
          </p:nvPr>
        </p:nvSpPr>
        <p:spPr/>
        <p:txBody>
          <a:bodyPr/>
          <a:lstStyle/>
          <a:p>
            <a:r>
              <a:rPr lang="en-US"/>
              <a:t>8/13/2019</a:t>
            </a:r>
          </a:p>
        </p:txBody>
      </p:sp>
      <p:sp>
        <p:nvSpPr>
          <p:cNvPr id="5" name="Footer Placeholder 4">
            <a:extLst>
              <a:ext uri="{FF2B5EF4-FFF2-40B4-BE49-F238E27FC236}">
                <a16:creationId xmlns:a16="http://schemas.microsoft.com/office/drawing/2014/main" id="{64D35FFB-F12C-4914-B527-3C58ED8EB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259FC-D0BB-46B3-AC65-048B3D6A0EC0}"/>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351327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E492-A468-42EF-B667-A31E4ABF96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CBFF1-5BC1-4F29-8213-D8B53147C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6BE2E-35D2-48CF-B996-BBB1A02619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F1165F-8DFE-4AA9-8904-EA16ADEDC6D2}"/>
              </a:ext>
            </a:extLst>
          </p:cNvPr>
          <p:cNvSpPr>
            <a:spLocks noGrp="1"/>
          </p:cNvSpPr>
          <p:nvPr>
            <p:ph type="dt" sz="half" idx="10"/>
          </p:nvPr>
        </p:nvSpPr>
        <p:spPr/>
        <p:txBody>
          <a:bodyPr/>
          <a:lstStyle/>
          <a:p>
            <a:r>
              <a:rPr lang="en-US"/>
              <a:t>8/13/2019</a:t>
            </a:r>
          </a:p>
        </p:txBody>
      </p:sp>
      <p:sp>
        <p:nvSpPr>
          <p:cNvPr id="6" name="Footer Placeholder 5">
            <a:extLst>
              <a:ext uri="{FF2B5EF4-FFF2-40B4-BE49-F238E27FC236}">
                <a16:creationId xmlns:a16="http://schemas.microsoft.com/office/drawing/2014/main" id="{6279A7F4-D88C-4260-A419-6505319D6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B72C1-B5CE-4E70-972E-E9785CC5EB1A}"/>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360176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D824-82E4-47A2-A42F-AB0F7A1FB0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267C5-8D9D-4FAB-B5FD-62D54208C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60350-66F5-4C69-B5F3-5C324B1DF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87CEC3-EA1B-4CD7-AE36-3FE981DAC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A6D04-FC7A-4AA4-A569-231F9E136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5FA5C-8374-4CF3-B518-8E095754754B}"/>
              </a:ext>
            </a:extLst>
          </p:cNvPr>
          <p:cNvSpPr>
            <a:spLocks noGrp="1"/>
          </p:cNvSpPr>
          <p:nvPr>
            <p:ph type="dt" sz="half" idx="10"/>
          </p:nvPr>
        </p:nvSpPr>
        <p:spPr/>
        <p:txBody>
          <a:bodyPr/>
          <a:lstStyle/>
          <a:p>
            <a:r>
              <a:rPr lang="en-US"/>
              <a:t>8/13/2019</a:t>
            </a:r>
          </a:p>
        </p:txBody>
      </p:sp>
      <p:sp>
        <p:nvSpPr>
          <p:cNvPr id="8" name="Footer Placeholder 7">
            <a:extLst>
              <a:ext uri="{FF2B5EF4-FFF2-40B4-BE49-F238E27FC236}">
                <a16:creationId xmlns:a16="http://schemas.microsoft.com/office/drawing/2014/main" id="{DED9EDDE-9631-4C5B-827D-67A5AFECD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AE87A-6EE2-491D-89D8-10011C05FA61}"/>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363062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02F6-617A-4291-974D-661CAFAB9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000A8-67DE-4131-9AE9-881327853722}"/>
              </a:ext>
            </a:extLst>
          </p:cNvPr>
          <p:cNvSpPr>
            <a:spLocks noGrp="1"/>
          </p:cNvSpPr>
          <p:nvPr>
            <p:ph type="dt" sz="half" idx="10"/>
          </p:nvPr>
        </p:nvSpPr>
        <p:spPr/>
        <p:txBody>
          <a:bodyPr/>
          <a:lstStyle/>
          <a:p>
            <a:r>
              <a:rPr lang="en-US"/>
              <a:t>8/13/2019</a:t>
            </a:r>
          </a:p>
        </p:txBody>
      </p:sp>
      <p:sp>
        <p:nvSpPr>
          <p:cNvPr id="4" name="Footer Placeholder 3">
            <a:extLst>
              <a:ext uri="{FF2B5EF4-FFF2-40B4-BE49-F238E27FC236}">
                <a16:creationId xmlns:a16="http://schemas.microsoft.com/office/drawing/2014/main" id="{1254D8D1-83AE-41C7-AE50-15A7BF25D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AA165-F92E-431C-90C8-9772C2979249}"/>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241625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CFFEB-CDB9-485E-AF94-7543425D5C35}"/>
              </a:ext>
            </a:extLst>
          </p:cNvPr>
          <p:cNvSpPr>
            <a:spLocks noGrp="1"/>
          </p:cNvSpPr>
          <p:nvPr>
            <p:ph type="dt" sz="half" idx="10"/>
          </p:nvPr>
        </p:nvSpPr>
        <p:spPr/>
        <p:txBody>
          <a:bodyPr/>
          <a:lstStyle/>
          <a:p>
            <a:r>
              <a:rPr lang="en-US"/>
              <a:t>8/13/2019</a:t>
            </a:r>
          </a:p>
        </p:txBody>
      </p:sp>
      <p:sp>
        <p:nvSpPr>
          <p:cNvPr id="3" name="Footer Placeholder 2">
            <a:extLst>
              <a:ext uri="{FF2B5EF4-FFF2-40B4-BE49-F238E27FC236}">
                <a16:creationId xmlns:a16="http://schemas.microsoft.com/office/drawing/2014/main" id="{AB46ED3D-D76E-45F3-A38A-CF0BD99489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057B6-F2FB-4DAE-90B6-943D194142C6}"/>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187956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A1FC-83B7-4754-B808-D1EA12F06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40082-FF37-41B3-B851-32342D032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FF9C6-8679-4CE6-9630-3963A948D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368D1-E5B6-434C-B1B4-D3C19D500705}"/>
              </a:ext>
            </a:extLst>
          </p:cNvPr>
          <p:cNvSpPr>
            <a:spLocks noGrp="1"/>
          </p:cNvSpPr>
          <p:nvPr>
            <p:ph type="dt" sz="half" idx="10"/>
          </p:nvPr>
        </p:nvSpPr>
        <p:spPr/>
        <p:txBody>
          <a:bodyPr/>
          <a:lstStyle/>
          <a:p>
            <a:r>
              <a:rPr lang="en-US"/>
              <a:t>8/13/2019</a:t>
            </a:r>
          </a:p>
        </p:txBody>
      </p:sp>
      <p:sp>
        <p:nvSpPr>
          <p:cNvPr id="6" name="Footer Placeholder 5">
            <a:extLst>
              <a:ext uri="{FF2B5EF4-FFF2-40B4-BE49-F238E27FC236}">
                <a16:creationId xmlns:a16="http://schemas.microsoft.com/office/drawing/2014/main" id="{E4D587F1-E2E7-45C0-932F-D9B88D604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73BB9-F2F0-4BA0-83C2-34631A8F4BB8}"/>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188647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81B6-0DE9-4632-873D-3CACD9674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7F9A1-33E5-4E16-BFF8-BE3FF8759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7CE1D-AD3D-458E-B6F1-1C604B7A8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EF57A-8B38-4638-A03F-6CE17CC76EC2}"/>
              </a:ext>
            </a:extLst>
          </p:cNvPr>
          <p:cNvSpPr>
            <a:spLocks noGrp="1"/>
          </p:cNvSpPr>
          <p:nvPr>
            <p:ph type="dt" sz="half" idx="10"/>
          </p:nvPr>
        </p:nvSpPr>
        <p:spPr/>
        <p:txBody>
          <a:bodyPr/>
          <a:lstStyle/>
          <a:p>
            <a:r>
              <a:rPr lang="en-US"/>
              <a:t>8/13/2019</a:t>
            </a:r>
          </a:p>
        </p:txBody>
      </p:sp>
      <p:sp>
        <p:nvSpPr>
          <p:cNvPr id="6" name="Footer Placeholder 5">
            <a:extLst>
              <a:ext uri="{FF2B5EF4-FFF2-40B4-BE49-F238E27FC236}">
                <a16:creationId xmlns:a16="http://schemas.microsoft.com/office/drawing/2014/main" id="{880704CE-6682-413C-91B8-8CE38FF8E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C95DE-2034-4323-A20E-01A63D9BB8AA}"/>
              </a:ext>
            </a:extLst>
          </p:cNvPr>
          <p:cNvSpPr>
            <a:spLocks noGrp="1"/>
          </p:cNvSpPr>
          <p:nvPr>
            <p:ph type="sldNum" sz="quarter" idx="12"/>
          </p:nvPr>
        </p:nvSpPr>
        <p:spPr/>
        <p:txBody>
          <a:bodyPr/>
          <a:lstStyle/>
          <a:p>
            <a:fld id="{DE41450C-3808-4BD1-9FE1-46258848423D}" type="slidenum">
              <a:rPr lang="en-US" smtClean="0"/>
              <a:t>‹#›</a:t>
            </a:fld>
            <a:endParaRPr lang="en-US"/>
          </a:p>
        </p:txBody>
      </p:sp>
    </p:spTree>
    <p:extLst>
      <p:ext uri="{BB962C8B-B14F-4D97-AF65-F5344CB8AC3E}">
        <p14:creationId xmlns:p14="http://schemas.microsoft.com/office/powerpoint/2010/main" val="82365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A1FCE6-E94C-457A-9E74-93FFF659F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6B8A83-4B4F-46E5-803E-0432E725F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0DF80-8F2C-4307-9711-4D205584E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8/13/2019</a:t>
            </a:r>
          </a:p>
        </p:txBody>
      </p:sp>
      <p:sp>
        <p:nvSpPr>
          <p:cNvPr id="5" name="Footer Placeholder 4">
            <a:extLst>
              <a:ext uri="{FF2B5EF4-FFF2-40B4-BE49-F238E27FC236}">
                <a16:creationId xmlns:a16="http://schemas.microsoft.com/office/drawing/2014/main" id="{F78FED88-F018-4AB7-A169-67A827CC1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CD11C2-FD34-4903-90F2-E0BB4FF5F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1450C-3808-4BD1-9FE1-46258848423D}" type="slidenum">
              <a:rPr lang="en-US" smtClean="0"/>
              <a:t>‹#›</a:t>
            </a:fld>
            <a:endParaRPr lang="en-US"/>
          </a:p>
        </p:txBody>
      </p:sp>
    </p:spTree>
    <p:extLst>
      <p:ext uri="{BB962C8B-B14F-4D97-AF65-F5344CB8AC3E}">
        <p14:creationId xmlns:p14="http://schemas.microsoft.com/office/powerpoint/2010/main" val="400632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6.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18EE-F704-4537-BCA3-7BFC47D50B94}"/>
              </a:ext>
            </a:extLst>
          </p:cNvPr>
          <p:cNvSpPr>
            <a:spLocks noGrp="1"/>
          </p:cNvSpPr>
          <p:nvPr>
            <p:ph type="ctrTitle"/>
          </p:nvPr>
        </p:nvSpPr>
        <p:spPr/>
        <p:txBody>
          <a:bodyPr>
            <a:normAutofit/>
          </a:bodyPr>
          <a:lstStyle/>
          <a:p>
            <a:r>
              <a:rPr lang="en-US" sz="3600" b="1" dirty="0">
                <a:solidFill>
                  <a:schemeClr val="accent1"/>
                </a:solidFill>
                <a:latin typeface="Arial" panose="020B0604020202020204" pitchFamily="34" charset="0"/>
                <a:cs typeface="Arial" panose="020B0604020202020204" pitchFamily="34" charset="0"/>
              </a:rPr>
              <a:t>Co-Attentive Multi-Task Learning for Explainable Recommendation</a:t>
            </a:r>
            <a:br>
              <a:rPr lang="en-US" sz="3600" b="1" dirty="0">
                <a:solidFill>
                  <a:schemeClr val="accent1"/>
                </a:solidFill>
                <a:latin typeface="Arial" panose="020B0604020202020204" pitchFamily="34" charset="0"/>
                <a:cs typeface="Arial" panose="020B0604020202020204" pitchFamily="34" charset="0"/>
              </a:rPr>
            </a:br>
            <a:endParaRPr lang="en-US" sz="3600" b="1" dirty="0">
              <a:solidFill>
                <a:schemeClr val="accent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C366612-BE46-4FE1-9C76-0CC75F47FCD7}"/>
              </a:ext>
            </a:extLst>
          </p:cNvPr>
          <p:cNvSpPr>
            <a:spLocks noGrp="1"/>
          </p:cNvSpPr>
          <p:nvPr>
            <p:ph type="subTitle" idx="1"/>
          </p:nvPr>
        </p:nvSpPr>
        <p:spPr>
          <a:xfrm>
            <a:off x="974794" y="3462570"/>
            <a:ext cx="10242412" cy="2188701"/>
          </a:xfrm>
        </p:spPr>
        <p:txBody>
          <a:bodyPr>
            <a:normAutofit fontScale="92500" lnSpcReduction="20000"/>
          </a:bodyPr>
          <a:lstStyle/>
          <a:p>
            <a:pPr lvl="0"/>
            <a:r>
              <a:rPr lang="en-US" altLang="zh-CN" b="1" u="sng" dirty="0">
                <a:solidFill>
                  <a:prstClr val="black"/>
                </a:solidFill>
                <a:latin typeface="Times New Roman" panose="02020603050405020304" pitchFamily="18" charset="0"/>
                <a:cs typeface="Times New Roman" panose="02020603050405020304" pitchFamily="18" charset="0"/>
              </a:rPr>
              <a:t>Zhongxia Chen</a:t>
            </a:r>
            <a:r>
              <a:rPr lang="en-US" altLang="zh-CN" b="1" u="sng" baseline="30000" dirty="0">
                <a:solidFill>
                  <a:srgbClr val="0070C0"/>
                </a:solidFill>
                <a:latin typeface="Times New Roman" panose="02020603050405020304" pitchFamily="18" charset="0"/>
                <a:cs typeface="Times New Roman" panose="02020603050405020304" pitchFamily="18" charset="0"/>
              </a:rPr>
              <a:t>1,2</a:t>
            </a:r>
            <a:r>
              <a:rPr lang="en-US" altLang="zh-CN" dirty="0">
                <a:solidFill>
                  <a:prstClr val="black"/>
                </a:solidFill>
                <a:latin typeface="Times New Roman" panose="02020603050405020304" pitchFamily="18" charset="0"/>
                <a:cs typeface="Times New Roman" panose="02020603050405020304" pitchFamily="18" charset="0"/>
              </a:rPr>
              <a:t>,  Xiting Wang</a:t>
            </a:r>
            <a:r>
              <a:rPr lang="en-US" altLang="zh-CN" baseline="30000" dirty="0">
                <a:solidFill>
                  <a:srgbClr val="0070C0"/>
                </a:solidFill>
                <a:latin typeface="Times New Roman" panose="02020603050405020304" pitchFamily="18" charset="0"/>
                <a:cs typeface="Times New Roman" panose="02020603050405020304" pitchFamily="18" charset="0"/>
              </a:rPr>
              <a:t>2</a:t>
            </a:r>
            <a:r>
              <a:rPr lang="en-US" altLang="zh-CN" dirty="0">
                <a:solidFill>
                  <a:prstClr val="black"/>
                </a:solidFill>
                <a:latin typeface="Times New Roman" panose="02020603050405020304" pitchFamily="18" charset="0"/>
                <a:cs typeface="Times New Roman" panose="02020603050405020304" pitchFamily="18" charset="0"/>
              </a:rPr>
              <a:t>,  Xing Xie</a:t>
            </a:r>
            <a:r>
              <a:rPr lang="en-US" altLang="zh-CN" baseline="30000" dirty="0">
                <a:solidFill>
                  <a:srgbClr val="0070C0"/>
                </a:solidFill>
                <a:latin typeface="Times New Roman" panose="02020603050405020304" pitchFamily="18" charset="0"/>
                <a:cs typeface="Times New Roman" panose="02020603050405020304" pitchFamily="18" charset="0"/>
              </a:rPr>
              <a:t>2</a:t>
            </a:r>
            <a:r>
              <a:rPr lang="en-US" altLang="zh-CN" dirty="0">
                <a:solidFill>
                  <a:prstClr val="black"/>
                </a:solidFill>
                <a:latin typeface="Times New Roman" panose="02020603050405020304" pitchFamily="18" charset="0"/>
                <a:cs typeface="Times New Roman" panose="02020603050405020304" pitchFamily="18" charset="0"/>
              </a:rPr>
              <a:t>,  Tong Wu</a:t>
            </a:r>
            <a:r>
              <a:rPr lang="en-US" altLang="zh-CN" baseline="30000" dirty="0">
                <a:solidFill>
                  <a:srgbClr val="0070C0"/>
                </a:solidFill>
                <a:latin typeface="Times New Roman" panose="02020603050405020304" pitchFamily="18" charset="0"/>
                <a:cs typeface="Times New Roman" panose="02020603050405020304" pitchFamily="18" charset="0"/>
              </a:rPr>
              <a:t>3</a:t>
            </a:r>
            <a:r>
              <a:rPr lang="en-US" altLang="zh-CN" dirty="0">
                <a:solidFill>
                  <a:prstClr val="black"/>
                </a:solidFill>
                <a:latin typeface="Times New Roman" panose="02020603050405020304" pitchFamily="18" charset="0"/>
                <a:cs typeface="Times New Roman" panose="02020603050405020304" pitchFamily="18" charset="0"/>
              </a:rPr>
              <a:t>, </a:t>
            </a:r>
          </a:p>
          <a:p>
            <a:pPr lvl="0"/>
            <a:r>
              <a:rPr lang="en-US" altLang="zh-CN" dirty="0" err="1">
                <a:solidFill>
                  <a:prstClr val="black"/>
                </a:solidFill>
                <a:latin typeface="Times New Roman" panose="02020603050405020304" pitchFamily="18" charset="0"/>
                <a:cs typeface="Times New Roman" panose="02020603050405020304" pitchFamily="18" charset="0"/>
              </a:rPr>
              <a:t>Guoqing</a:t>
            </a:r>
            <a:r>
              <a:rPr lang="en-US" altLang="zh-CN" dirty="0">
                <a:solidFill>
                  <a:prstClr val="black"/>
                </a:solidFill>
                <a:latin typeface="Times New Roman" panose="02020603050405020304" pitchFamily="18" charset="0"/>
                <a:cs typeface="Times New Roman" panose="02020603050405020304" pitchFamily="18" charset="0"/>
              </a:rPr>
              <a:t> Bu</a:t>
            </a:r>
            <a:r>
              <a:rPr lang="en-US" altLang="zh-CN" baseline="30000" dirty="0">
                <a:solidFill>
                  <a:srgbClr val="0070C0"/>
                </a:solidFill>
                <a:latin typeface="Times New Roman" panose="02020603050405020304" pitchFamily="18" charset="0"/>
                <a:cs typeface="Times New Roman" panose="02020603050405020304" pitchFamily="18" charset="0"/>
              </a:rPr>
              <a:t>3</a:t>
            </a:r>
            <a:r>
              <a:rPr lang="en-US" altLang="zh-CN" dirty="0">
                <a:solidFill>
                  <a:prstClr val="black"/>
                </a:solidFill>
                <a:latin typeface="Times New Roman" panose="02020603050405020304" pitchFamily="18" charset="0"/>
                <a:cs typeface="Times New Roman" panose="02020603050405020304" pitchFamily="18" charset="0"/>
              </a:rPr>
              <a:t>, </a:t>
            </a:r>
            <a:r>
              <a:rPr lang="en-US" altLang="zh-CN" dirty="0" err="1">
                <a:solidFill>
                  <a:prstClr val="black"/>
                </a:solidFill>
                <a:latin typeface="Times New Roman" panose="02020603050405020304" pitchFamily="18" charset="0"/>
                <a:cs typeface="Times New Roman" panose="02020603050405020304" pitchFamily="18" charset="0"/>
              </a:rPr>
              <a:t>Yining</a:t>
            </a:r>
            <a:r>
              <a:rPr lang="en-US" altLang="zh-CN" dirty="0">
                <a:solidFill>
                  <a:prstClr val="black"/>
                </a:solidFill>
                <a:latin typeface="Times New Roman" panose="02020603050405020304" pitchFamily="18" charset="0"/>
                <a:cs typeface="Times New Roman" panose="02020603050405020304" pitchFamily="18" charset="0"/>
              </a:rPr>
              <a:t> Wang</a:t>
            </a:r>
            <a:r>
              <a:rPr lang="en-US" altLang="zh-CN" baseline="30000" dirty="0">
                <a:solidFill>
                  <a:srgbClr val="0070C0"/>
                </a:solidFill>
                <a:latin typeface="Times New Roman" panose="02020603050405020304" pitchFamily="18" charset="0"/>
                <a:cs typeface="Times New Roman" panose="02020603050405020304" pitchFamily="18" charset="0"/>
              </a:rPr>
              <a:t>3</a:t>
            </a:r>
            <a:r>
              <a:rPr lang="en-US" altLang="zh-CN" baseline="30000"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 and </a:t>
            </a:r>
            <a:r>
              <a:rPr lang="en-US" altLang="zh-CN" dirty="0" err="1">
                <a:solidFill>
                  <a:prstClr val="black"/>
                </a:solidFill>
                <a:latin typeface="Times New Roman" panose="02020603050405020304" pitchFamily="18" charset="0"/>
                <a:cs typeface="Times New Roman" panose="02020603050405020304" pitchFamily="18" charset="0"/>
              </a:rPr>
              <a:t>Enhong</a:t>
            </a:r>
            <a:r>
              <a:rPr lang="en-US" altLang="zh-CN" dirty="0">
                <a:solidFill>
                  <a:prstClr val="black"/>
                </a:solidFill>
                <a:latin typeface="Times New Roman" panose="02020603050405020304" pitchFamily="18" charset="0"/>
                <a:cs typeface="Times New Roman" panose="02020603050405020304" pitchFamily="18" charset="0"/>
              </a:rPr>
              <a:t> Chen</a:t>
            </a:r>
            <a:r>
              <a:rPr lang="en-US" altLang="zh-CN" baseline="30000" dirty="0">
                <a:solidFill>
                  <a:srgbClr val="0070C0"/>
                </a:solidFill>
                <a:latin typeface="Times New Roman" panose="02020603050405020304" pitchFamily="18" charset="0"/>
                <a:cs typeface="Times New Roman" panose="02020603050405020304" pitchFamily="18" charset="0"/>
              </a:rPr>
              <a:t>1</a:t>
            </a:r>
            <a:endParaRPr lang="en-US" altLang="zh-CN" sz="2000" dirty="0">
              <a:solidFill>
                <a:srgbClr val="0070C0"/>
              </a:solidFill>
              <a:latin typeface="Times New Roman" panose="02020603050405020304" pitchFamily="18" charset="0"/>
              <a:cs typeface="Times New Roman" panose="02020603050405020304" pitchFamily="18" charset="0"/>
            </a:endParaRPr>
          </a:p>
          <a:p>
            <a:pPr lvl="0">
              <a:lnSpc>
                <a:spcPct val="100000"/>
              </a:lnSpc>
              <a:spcBef>
                <a:spcPts val="0"/>
              </a:spcBef>
            </a:pPr>
            <a:endParaRPr lang="en-US" altLang="zh-CN" sz="2000" baseline="30000" dirty="0">
              <a:solidFill>
                <a:prstClr val="black"/>
              </a:solidFill>
            </a:endParaRPr>
          </a:p>
          <a:p>
            <a:pPr lvl="0">
              <a:lnSpc>
                <a:spcPct val="100000"/>
              </a:lnSpc>
              <a:spcBef>
                <a:spcPts val="0"/>
              </a:spcBef>
            </a:pPr>
            <a:r>
              <a:rPr lang="en-US" altLang="zh-CN" sz="2000" baseline="30000" dirty="0">
                <a:solidFill>
                  <a:srgbClr val="0070C0"/>
                </a:solidFill>
                <a:latin typeface="Times New Roman" panose="02020603050405020304" pitchFamily="18" charset="0"/>
                <a:cs typeface="Times New Roman" panose="02020603050405020304" pitchFamily="18" charset="0"/>
              </a:rPr>
              <a:t>1</a:t>
            </a:r>
            <a:r>
              <a:rPr lang="en-US" altLang="zh-CN" sz="2000" dirty="0">
                <a:solidFill>
                  <a:prstClr val="black"/>
                </a:solidFill>
                <a:latin typeface="Times New Roman" panose="02020603050405020304" pitchFamily="18" charset="0"/>
                <a:cs typeface="Times New Roman" panose="02020603050405020304" pitchFamily="18" charset="0"/>
              </a:rPr>
              <a:t>University of Science and Technology of China</a:t>
            </a:r>
          </a:p>
          <a:p>
            <a:pPr lvl="0">
              <a:lnSpc>
                <a:spcPct val="100000"/>
              </a:lnSpc>
              <a:spcBef>
                <a:spcPts val="0"/>
              </a:spcBef>
            </a:pPr>
            <a:r>
              <a:rPr lang="en-US" altLang="zh-CN" sz="2000" baseline="30000" dirty="0">
                <a:solidFill>
                  <a:srgbClr val="0070C0"/>
                </a:solidFill>
                <a:latin typeface="Times New Roman" panose="02020603050405020304" pitchFamily="18" charset="0"/>
                <a:cs typeface="Times New Roman" panose="02020603050405020304" pitchFamily="18" charset="0"/>
              </a:rPr>
              <a:t>2</a:t>
            </a:r>
            <a:r>
              <a:rPr lang="en-US" altLang="zh-CN" sz="2000" dirty="0">
                <a:solidFill>
                  <a:prstClr val="black"/>
                </a:solidFill>
                <a:latin typeface="Times New Roman" panose="02020603050405020304" pitchFamily="18" charset="0"/>
                <a:cs typeface="Times New Roman" panose="02020603050405020304" pitchFamily="18" charset="0"/>
              </a:rPr>
              <a:t>Microsoft Research Asia</a:t>
            </a:r>
          </a:p>
          <a:p>
            <a:pPr lvl="0">
              <a:lnSpc>
                <a:spcPct val="100000"/>
              </a:lnSpc>
              <a:spcBef>
                <a:spcPts val="0"/>
              </a:spcBef>
            </a:pPr>
            <a:r>
              <a:rPr lang="en-US" altLang="zh-CN" sz="2000" baseline="30000" dirty="0">
                <a:solidFill>
                  <a:srgbClr val="0070C0"/>
                </a:solidFill>
                <a:latin typeface="Times New Roman" panose="02020603050405020304" pitchFamily="18" charset="0"/>
                <a:cs typeface="Times New Roman" panose="02020603050405020304" pitchFamily="18" charset="0"/>
              </a:rPr>
              <a:t>3</a:t>
            </a:r>
            <a:r>
              <a:rPr lang="en-US" altLang="zh-CN" sz="2000" dirty="0">
                <a:solidFill>
                  <a:prstClr val="black"/>
                </a:solidFill>
                <a:latin typeface="Times New Roman" panose="02020603050405020304" pitchFamily="18" charset="0"/>
                <a:cs typeface="Times New Roman" panose="02020603050405020304" pitchFamily="18" charset="0"/>
              </a:rPr>
              <a:t>CFETS Information Technology (Shanghai) Co., Ltd.</a:t>
            </a:r>
          </a:p>
          <a:p>
            <a:pPr lvl="0">
              <a:lnSpc>
                <a:spcPct val="100000"/>
              </a:lnSpc>
              <a:spcBef>
                <a:spcPts val="0"/>
              </a:spcBef>
            </a:pPr>
            <a:endParaRPr lang="en-US" altLang="zh-CN" sz="2000" dirty="0">
              <a:solidFill>
                <a:prstClr val="black"/>
              </a:solidFill>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August 13, 2019</a:t>
            </a:r>
          </a:p>
          <a:p>
            <a:pPr lvl="0">
              <a:lnSpc>
                <a:spcPct val="100000"/>
              </a:lnSpc>
              <a:spcBef>
                <a:spcPts val="0"/>
              </a:spcBef>
            </a:pPr>
            <a:endParaRPr lang="en-US" dirty="0"/>
          </a:p>
        </p:txBody>
      </p:sp>
      <p:sp>
        <p:nvSpPr>
          <p:cNvPr id="8" name="矩形 3">
            <a:extLst>
              <a:ext uri="{FF2B5EF4-FFF2-40B4-BE49-F238E27FC236}">
                <a16:creationId xmlns:a16="http://schemas.microsoft.com/office/drawing/2014/main" id="{C03EDA92-BBDF-489A-951F-7F96789B486B}"/>
              </a:ext>
            </a:extLst>
          </p:cNvPr>
          <p:cNvSpPr/>
          <p:nvPr/>
        </p:nvSpPr>
        <p:spPr>
          <a:xfrm>
            <a:off x="2925980" y="103367"/>
            <a:ext cx="6511932" cy="584775"/>
          </a:xfrm>
          <a:prstGeom prst="rect">
            <a:avLst/>
          </a:prstGeom>
        </p:spPr>
        <p:txBody>
          <a:bodyPr wrap="square">
            <a:spAutoFit/>
          </a:bodyPr>
          <a:lstStyle/>
          <a:p>
            <a:pPr algn="ctr"/>
            <a:r>
              <a:rPr lang="en-US" altLang="zh-CN" sz="1600" dirty="0">
                <a:solidFill>
                  <a:srgbClr val="002060"/>
                </a:solidFill>
              </a:rPr>
              <a:t>The 28th International Joint Conference on Artificial Intelligence (IJCAI 2019)</a:t>
            </a:r>
          </a:p>
          <a:p>
            <a:pPr algn="ctr"/>
            <a:r>
              <a:rPr lang="en-US" altLang="zh-CN" sz="1600" dirty="0">
                <a:solidFill>
                  <a:srgbClr val="002060"/>
                </a:solidFill>
              </a:rPr>
              <a:t>August 10-16, 2019, Macao, China</a:t>
            </a:r>
            <a:endParaRPr lang="zh-CN" altLang="en-US" sz="1600" dirty="0">
              <a:solidFill>
                <a:srgbClr val="002060"/>
              </a:solidFill>
            </a:endParaRPr>
          </a:p>
        </p:txBody>
      </p:sp>
      <p:cxnSp>
        <p:nvCxnSpPr>
          <p:cNvPr id="9" name="Straight Connector 4">
            <a:extLst>
              <a:ext uri="{FF2B5EF4-FFF2-40B4-BE49-F238E27FC236}">
                <a16:creationId xmlns:a16="http://schemas.microsoft.com/office/drawing/2014/main" id="{A40D5BA7-7593-4B76-9B34-8AA70A8AF6D8}"/>
              </a:ext>
            </a:extLst>
          </p:cNvPr>
          <p:cNvCxnSpPr>
            <a:cxnSpLocks/>
          </p:cNvCxnSpPr>
          <p:nvPr/>
        </p:nvCxnSpPr>
        <p:spPr>
          <a:xfrm>
            <a:off x="859465" y="3263671"/>
            <a:ext cx="10644963" cy="0"/>
          </a:xfrm>
          <a:prstGeom prst="line">
            <a:avLst/>
          </a:prstGeom>
          <a:ln w="38100"/>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0" name="Straight Connector 4">
            <a:extLst>
              <a:ext uri="{FF2B5EF4-FFF2-40B4-BE49-F238E27FC236}">
                <a16:creationId xmlns:a16="http://schemas.microsoft.com/office/drawing/2014/main" id="{3B989D3F-AFC7-4896-97DE-6AEDF69C9F7C}"/>
              </a:ext>
            </a:extLst>
          </p:cNvPr>
          <p:cNvCxnSpPr>
            <a:cxnSpLocks/>
          </p:cNvCxnSpPr>
          <p:nvPr/>
        </p:nvCxnSpPr>
        <p:spPr>
          <a:xfrm>
            <a:off x="2094614" y="1263782"/>
            <a:ext cx="7772400" cy="0"/>
          </a:xfrm>
          <a:prstGeom prst="line">
            <a:avLst/>
          </a:prstGeom>
          <a:ln w="38100"/>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pic>
        <p:nvPicPr>
          <p:cNvPr id="12" name="Picture Placeholder 54">
            <a:extLst>
              <a:ext uri="{FF2B5EF4-FFF2-40B4-BE49-F238E27FC236}">
                <a16:creationId xmlns:a16="http://schemas.microsoft.com/office/drawing/2014/main" id="{D309E584-1EDD-4CFE-BE6C-663580DD222C}"/>
              </a:ext>
            </a:extLst>
          </p:cNvPr>
          <p:cNvPicPr>
            <a:picLocks noChangeAspect="1"/>
          </p:cNvPicPr>
          <p:nvPr/>
        </p:nvPicPr>
        <p:blipFill rotWithShape="1">
          <a:blip r:embed="rId3">
            <a:extLst>
              <a:ext uri="{28A0092B-C50C-407E-A947-70E740481C1C}">
                <a14:useLocalDpi xmlns:a14="http://schemas.microsoft.com/office/drawing/2010/main" val="0"/>
              </a:ext>
            </a:extLst>
          </a:blip>
          <a:srcRect l="211" t="5913" r="3231" b="1"/>
          <a:stretch/>
        </p:blipFill>
        <p:spPr>
          <a:xfrm>
            <a:off x="3950235" y="5651270"/>
            <a:ext cx="1286182" cy="1184003"/>
          </a:xfrm>
          <a:prstGeom prst="rect">
            <a:avLst/>
          </a:prstGeom>
          <a:ln>
            <a:noFill/>
          </a:ln>
        </p:spPr>
      </p:pic>
      <p:pic>
        <p:nvPicPr>
          <p:cNvPr id="13" name="Picture Placeholder 56" descr="A screenshot of a cell phone&#10;&#10;Description automatically generated">
            <a:extLst>
              <a:ext uri="{FF2B5EF4-FFF2-40B4-BE49-F238E27FC236}">
                <a16:creationId xmlns:a16="http://schemas.microsoft.com/office/drawing/2014/main" id="{E25B2E73-A96E-43E0-AF56-4CFBED3B7230}"/>
              </a:ext>
            </a:extLst>
          </p:cNvPr>
          <p:cNvPicPr>
            <a:picLocks noChangeAspect="1"/>
          </p:cNvPicPr>
          <p:nvPr/>
        </p:nvPicPr>
        <p:blipFill rotWithShape="1">
          <a:blip r:embed="rId4">
            <a:extLst>
              <a:ext uri="{28A0092B-C50C-407E-A947-70E740481C1C}">
                <a14:useLocalDpi xmlns:a14="http://schemas.microsoft.com/office/drawing/2010/main" val="0"/>
              </a:ext>
            </a:extLst>
          </a:blip>
          <a:srcRect l="3619" t="-2043" r="2135"/>
          <a:stretch/>
        </p:blipFill>
        <p:spPr>
          <a:xfrm>
            <a:off x="7098707" y="5678432"/>
            <a:ext cx="1882158" cy="1055268"/>
          </a:xfrm>
          <a:prstGeom prst="rect">
            <a:avLst/>
          </a:prstGeom>
        </p:spPr>
      </p:pic>
      <p:sp>
        <p:nvSpPr>
          <p:cNvPr id="15" name="Slide Number Placeholder 14">
            <a:extLst>
              <a:ext uri="{FF2B5EF4-FFF2-40B4-BE49-F238E27FC236}">
                <a16:creationId xmlns:a16="http://schemas.microsoft.com/office/drawing/2014/main" id="{02C6E108-C374-441F-876E-95EFCA0BE77D}"/>
              </a:ext>
            </a:extLst>
          </p:cNvPr>
          <p:cNvSpPr>
            <a:spLocks noGrp="1"/>
          </p:cNvSpPr>
          <p:nvPr>
            <p:ph type="sldNum" sz="quarter" idx="12"/>
          </p:nvPr>
        </p:nvSpPr>
        <p:spPr/>
        <p:txBody>
          <a:bodyPr/>
          <a:lstStyle/>
          <a:p>
            <a:fld id="{DE41450C-3808-4BD1-9FE1-46258848423D}" type="slidenum">
              <a:rPr lang="en-US" smtClean="0"/>
              <a:t>1</a:t>
            </a:fld>
            <a:endParaRPr lang="en-US" dirty="0"/>
          </a:p>
        </p:txBody>
      </p:sp>
    </p:spTree>
    <p:extLst>
      <p:ext uri="{BB962C8B-B14F-4D97-AF65-F5344CB8AC3E}">
        <p14:creationId xmlns:p14="http://schemas.microsoft.com/office/powerpoint/2010/main" val="314217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lstStyle/>
          <a:p>
            <a:r>
              <a:rPr lang="en-US" altLang="zh-CN" dirty="0">
                <a:solidFill>
                  <a:srgbClr val="00B0F0"/>
                </a:solidFill>
              </a:rPr>
              <a:t>    </a:t>
            </a:r>
            <a:r>
              <a:rPr lang="en-US" altLang="zh-CN" sz="3600" dirty="0">
                <a:solidFill>
                  <a:srgbClr val="00B0F0"/>
                </a:solidFill>
                <a:latin typeface="Microsoft JhengHei UI" panose="020B0604030504040204" pitchFamily="34" charset="-120"/>
                <a:ea typeface="Microsoft JhengHei UI" panose="020B0604030504040204" pitchFamily="34" charset="-120"/>
              </a:rPr>
              <a:t>Contributions</a:t>
            </a:r>
            <a:endParaRPr lang="en-US"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10</a:t>
            </a:fld>
            <a:endParaRPr lang="en-US"/>
          </a:p>
        </p:txBody>
      </p:sp>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0141735"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We propose a Co-Attentive Multi-task Learning (</a:t>
            </a:r>
            <a:r>
              <a:rPr lang="en-US" altLang="zh-CN" sz="2400" b="1" dirty="0">
                <a:latin typeface="Arial" panose="020B0604020202020204" pitchFamily="34" charset="0"/>
                <a:cs typeface="Arial" panose="020B0604020202020204" pitchFamily="34" charset="0"/>
              </a:rPr>
              <a:t>CAML</a:t>
            </a:r>
            <a:r>
              <a:rPr lang="en-US" altLang="zh-CN" sz="2400" dirty="0">
                <a:latin typeface="Arial" panose="020B0604020202020204" pitchFamily="34" charset="0"/>
                <a:cs typeface="Arial" panose="020B0604020202020204" pitchFamily="34" charset="0"/>
              </a:rPr>
              <a:t>) model that tightly couples the recommendation task and the explanation task</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Design an encoder-selector-decoder architecture for multi-task learning based on </a:t>
            </a:r>
            <a:r>
              <a:rPr lang="en-US" altLang="zh-CN" sz="2000" b="1" dirty="0">
                <a:latin typeface="Arial" panose="020B0604020202020204" pitchFamily="34" charset="0"/>
                <a:cs typeface="Arial" panose="020B0604020202020204" pitchFamily="34" charset="0"/>
              </a:rPr>
              <a:t>cognitive psychology</a:t>
            </a:r>
          </a:p>
          <a:p>
            <a:pPr lvl="1">
              <a:buFont typeface="Wingdings" panose="05000000000000000000" pitchFamily="2" charset="2"/>
              <a:buChar char="Ø"/>
            </a:pPr>
            <a:endParaRPr lang="en-US" altLang="zh-CN" sz="2000" b="1"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Propose a hierarchical co-attentive selector to effectively control the cross knowledge transferred from both tasks by incorporating </a:t>
            </a:r>
            <a:r>
              <a:rPr lang="en-US" altLang="zh-CN" sz="2000" b="1" dirty="0">
                <a:latin typeface="Arial" panose="020B0604020202020204" pitchFamily="34" charset="0"/>
                <a:cs typeface="Arial" panose="020B0604020202020204" pitchFamily="34" charset="0"/>
              </a:rPr>
              <a:t>multi-pointer networks</a:t>
            </a:r>
          </a:p>
          <a:p>
            <a:pPr lvl="1">
              <a:buFont typeface="Wingdings" panose="05000000000000000000" pitchFamily="2" charset="2"/>
              <a:buChar char="Ø"/>
            </a:pPr>
            <a:endParaRPr lang="en-US" altLang="zh-CN" sz="2000" b="1"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Our method improves </a:t>
            </a:r>
            <a:r>
              <a:rPr lang="en-US" altLang="zh-CN" sz="2000" b="1" dirty="0">
                <a:latin typeface="Arial" panose="020B0604020202020204" pitchFamily="34" charset="0"/>
                <a:cs typeface="Arial" panose="020B0604020202020204" pitchFamily="34" charset="0"/>
              </a:rPr>
              <a:t>both </a:t>
            </a:r>
            <a:r>
              <a:rPr lang="en-US" altLang="zh-CN" sz="2000" b="1" dirty="0" err="1">
                <a:latin typeface="Arial" panose="020B0604020202020204" pitchFamily="34" charset="0"/>
                <a:cs typeface="Arial" panose="020B0604020202020204" pitchFamily="34" charset="0"/>
              </a:rPr>
              <a:t>explainability</a:t>
            </a:r>
            <a:r>
              <a:rPr lang="en-US" altLang="zh-CN" sz="2000" b="1" dirty="0">
                <a:latin typeface="Arial" panose="020B0604020202020204" pitchFamily="34" charset="0"/>
                <a:cs typeface="Arial" panose="020B0604020202020204" pitchFamily="34" charset="0"/>
              </a:rPr>
              <a:t> and accuracy</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28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Problem Formulation</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11</a:t>
            </a:fld>
            <a:endParaRPr lang="en-US"/>
          </a:p>
        </p:txBody>
      </p:sp>
      <mc:AlternateContent xmlns:mc="http://schemas.openxmlformats.org/markup-compatibility/2006" xmlns:a14="http://schemas.microsoft.com/office/drawing/2010/main">
        <mc:Choice Requires="a14">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0141735"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Input</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User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𝑢</m:t>
                    </m:r>
                  </m:oMath>
                </a14:m>
                <a:r>
                  <a:rPr lang="en-US" altLang="zh-CN" sz="2000" dirty="0">
                    <a:latin typeface="Arial" panose="020B0604020202020204" pitchFamily="34" charset="0"/>
                    <a:cs typeface="Arial" panose="020B0604020202020204" pitchFamily="34" charset="0"/>
                  </a:rPr>
                  <a:t>, item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𝑣</m:t>
                    </m:r>
                  </m:oMath>
                </a14:m>
                <a:endParaRPr lang="zh-CN" alt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User reviews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𝑢</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𝑢</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𝑑</m:t>
                            </m:r>
                          </m:sub>
                        </m:sSub>
                      </m:sub>
                    </m:sSub>
                  </m:oMath>
                </a14:m>
                <a:r>
                  <a:rPr lang="en-US" altLang="zh-CN" sz="2000" dirty="0">
                    <a:latin typeface="Arial" panose="020B0604020202020204" pitchFamily="34" charset="0"/>
                    <a:cs typeface="Arial" panose="020B0604020202020204" pitchFamily="34" charset="0"/>
                  </a:rPr>
                  <a:t>, item reviews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𝑣</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𝑣</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𝑑</m:t>
                            </m:r>
                          </m:sub>
                        </m:sSub>
                      </m:sub>
                    </m:sSub>
                    <m:r>
                      <a:rPr lang="en-US" sz="2000" i="1">
                        <a:latin typeface="Cambria Math" panose="02040503050406030204" pitchFamily="18" charset="0"/>
                      </a:rPr>
                      <m:t> </m:t>
                    </m:r>
                  </m:oMath>
                </a14:m>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Concepts</a:t>
                </a: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a subset of words that correspond to important explicit features mentioned in the review    </a:t>
                </a:r>
              </a:p>
              <a:p>
                <a:pPr marL="0" indent="0">
                  <a:buNone/>
                </a:pPr>
                <a:endParaRPr lang="en-US" altLang="zh-CN" sz="2400" dirty="0">
                  <a:latin typeface="Arial" panose="020B0604020202020204" pitchFamily="34" charset="0"/>
                  <a:cs typeface="Arial" panose="020B0604020202020204" pitchFamily="34" charset="0"/>
                </a:endParaRPr>
              </a:p>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Output</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Rating </a:t>
                </a:r>
                <a:r>
                  <a:rPr lang="zh-CN" altLang="en-US" sz="2000" dirty="0">
                    <a:latin typeface="Arial" panose="020B0604020202020204" pitchFamily="34" charset="0"/>
                    <a:cs typeface="Arial" panose="020B0604020202020204" pitchFamily="34" charset="0"/>
                  </a:rPr>
                  <a:t>𝑟</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Linguistic explanation </a:t>
                </a: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e>
                    </m:d>
                    <m:r>
                      <a:rPr lang="en-US" sz="2000" i="1">
                        <a:latin typeface="Cambria Math" panose="02040503050406030204" pitchFamily="18" charset="0"/>
                      </a:rPr>
                      <m:t> </m:t>
                    </m:r>
                  </m:oMath>
                </a14:m>
                <a:endParaRPr lang="en-US" altLang="zh-CN" sz="2000"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illustrates why user </a:t>
                </a:r>
                <a:r>
                  <a:rPr lang="zh-CN" altLang="en-US" sz="1800" dirty="0">
                    <a:latin typeface="Arial" panose="020B0604020202020204" pitchFamily="34" charset="0"/>
                    <a:cs typeface="Arial" panose="020B0604020202020204" pitchFamily="34" charset="0"/>
                  </a:rPr>
                  <a:t>𝑢 </a:t>
                </a:r>
                <a:r>
                  <a:rPr lang="en-US" altLang="zh-CN" sz="1800" dirty="0">
                    <a:latin typeface="Arial" panose="020B0604020202020204" pitchFamily="34" charset="0"/>
                    <a:cs typeface="Arial" panose="020B0604020202020204" pitchFamily="34" charset="0"/>
                  </a:rPr>
                  <a:t>likes or does not like item </a:t>
                </a:r>
                <a:r>
                  <a:rPr lang="zh-CN" altLang="en-US" sz="1800" dirty="0">
                    <a:latin typeface="Arial" panose="020B0604020202020204" pitchFamily="34" charset="0"/>
                    <a:cs typeface="Arial" panose="020B0604020202020204" pitchFamily="34" charset="0"/>
                  </a:rPr>
                  <a:t>𝑣</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mc:Choice>
        <mc:Fallback xmlns="">
          <p:sp>
            <p:nvSpPr>
              <p:cNvPr id="41" name="内容占位符 2">
                <a:extLst>
                  <a:ext uri="{FF2B5EF4-FFF2-40B4-BE49-F238E27FC236}">
                    <a16:creationId xmlns:a16="http://schemas.microsoft.com/office/drawing/2014/main" id="{DC2DCB8D-5CA6-40AB-9F75-FE76EF7276FD}"/>
                  </a:ext>
                </a:extLst>
              </p:cNvPr>
              <p:cNvSpPr txBox="1">
                <a:spLocks noRot="1" noChangeAspect="1" noMove="1" noResize="1" noEditPoints="1" noAdjustHandles="1" noChangeArrowheads="1" noChangeShapeType="1" noTextEdit="1"/>
              </p:cNvSpPr>
              <p:nvPr/>
            </p:nvSpPr>
            <p:spPr>
              <a:xfrm>
                <a:off x="481208" y="1282745"/>
                <a:ext cx="10141735" cy="5073606"/>
              </a:xfrm>
              <a:prstGeom prst="rect">
                <a:avLst/>
              </a:prstGeom>
              <a:blipFill>
                <a:blip r:embed="rId3"/>
                <a:stretch>
                  <a:fillRect l="-841" t="-156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4186A783-B12A-4EA2-9B48-BC924B8C0F55}"/>
              </a:ext>
            </a:extLst>
          </p:cNvPr>
          <p:cNvSpPr/>
          <p:nvPr/>
        </p:nvSpPr>
        <p:spPr>
          <a:xfrm>
            <a:off x="2798372" y="3386526"/>
            <a:ext cx="5507405" cy="369332"/>
          </a:xfrm>
          <a:prstGeom prst="rect">
            <a:avLst/>
          </a:prstGeom>
        </p:spPr>
        <p:txBody>
          <a:bodyPr wrap="none">
            <a:spAutoFit/>
          </a:bodyPr>
          <a:lstStyle/>
          <a:p>
            <a:pPr lvl="2"/>
            <a:r>
              <a:rPr lang="en-US" i="1" dirty="0"/>
              <a:t>This is a great little </a:t>
            </a:r>
            <a:r>
              <a:rPr lang="en-US" i="1" dirty="0">
                <a:solidFill>
                  <a:srgbClr val="FF0000"/>
                </a:solidFill>
              </a:rPr>
              <a:t>comedy</a:t>
            </a:r>
            <a:r>
              <a:rPr lang="en-US" i="1" dirty="0"/>
              <a:t> with a catchy </a:t>
            </a:r>
            <a:r>
              <a:rPr lang="en-US" i="1" dirty="0">
                <a:solidFill>
                  <a:srgbClr val="FF0000"/>
                </a:solidFill>
              </a:rPr>
              <a:t>song</a:t>
            </a:r>
            <a:r>
              <a:rPr lang="en-US" i="1" dirty="0"/>
              <a:t>.</a:t>
            </a:r>
          </a:p>
        </p:txBody>
      </p:sp>
      <p:grpSp>
        <p:nvGrpSpPr>
          <p:cNvPr id="8" name="Group 7">
            <a:extLst>
              <a:ext uri="{FF2B5EF4-FFF2-40B4-BE49-F238E27FC236}">
                <a16:creationId xmlns:a16="http://schemas.microsoft.com/office/drawing/2014/main" id="{85720550-867E-43B7-9AB4-96EFBA993B51}"/>
              </a:ext>
            </a:extLst>
          </p:cNvPr>
          <p:cNvGrpSpPr/>
          <p:nvPr/>
        </p:nvGrpSpPr>
        <p:grpSpPr>
          <a:xfrm>
            <a:off x="8703584" y="3571192"/>
            <a:ext cx="2557232" cy="2221897"/>
            <a:chOff x="8796568" y="4243891"/>
            <a:chExt cx="2557232" cy="2221897"/>
          </a:xfrm>
        </p:grpSpPr>
        <p:pic>
          <p:nvPicPr>
            <p:cNvPr id="9" name="Picture 8">
              <a:extLst>
                <a:ext uri="{FF2B5EF4-FFF2-40B4-BE49-F238E27FC236}">
                  <a16:creationId xmlns:a16="http://schemas.microsoft.com/office/drawing/2014/main" id="{F994356C-7C0B-44D9-936E-A738EF71D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568" y="4243891"/>
              <a:ext cx="2557232" cy="1933072"/>
            </a:xfrm>
            <a:prstGeom prst="rect">
              <a:avLst/>
            </a:prstGeom>
          </p:spPr>
        </p:pic>
        <p:sp>
          <p:nvSpPr>
            <p:cNvPr id="10" name="TextBox 9">
              <a:extLst>
                <a:ext uri="{FF2B5EF4-FFF2-40B4-BE49-F238E27FC236}">
                  <a16:creationId xmlns:a16="http://schemas.microsoft.com/office/drawing/2014/main" id="{68B0D843-D79D-482A-9990-2B4D1C98DA12}"/>
                </a:ext>
              </a:extLst>
            </p:cNvPr>
            <p:cNvSpPr txBox="1"/>
            <p:nvPr/>
          </p:nvSpPr>
          <p:spPr>
            <a:xfrm>
              <a:off x="9063176" y="6158011"/>
              <a:ext cx="2024016" cy="307777"/>
            </a:xfrm>
            <a:prstGeom prst="rect">
              <a:avLst/>
            </a:prstGeom>
            <a:noFill/>
          </p:spPr>
          <p:txBody>
            <a:bodyPr wrap="none" rtlCol="0">
              <a:spAutoFit/>
            </a:bodyPr>
            <a:lstStyle/>
            <a:p>
              <a:r>
                <a:rPr lang="en-US" sz="1400" dirty="0"/>
                <a:t>Microsoft Concept Graph</a:t>
              </a:r>
            </a:p>
          </p:txBody>
        </p:sp>
      </p:grpSp>
    </p:spTree>
    <p:extLst>
      <p:ext uri="{BB962C8B-B14F-4D97-AF65-F5344CB8AC3E}">
        <p14:creationId xmlns:p14="http://schemas.microsoft.com/office/powerpoint/2010/main" val="105427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Method</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12</a:t>
            </a:fld>
            <a:endParaRPr lang="en-US"/>
          </a:p>
        </p:txBody>
      </p:sp>
      <p:pic>
        <p:nvPicPr>
          <p:cNvPr id="7" name="Content Placeholder 288">
            <a:extLst>
              <a:ext uri="{FF2B5EF4-FFF2-40B4-BE49-F238E27FC236}">
                <a16:creationId xmlns:a16="http://schemas.microsoft.com/office/drawing/2014/main" id="{49DD2CA6-E92D-4E0F-A3B9-8DA414AD3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50" y="1656751"/>
            <a:ext cx="11102322" cy="4836124"/>
          </a:xfrm>
          <a:prstGeom prst="rect">
            <a:avLst/>
          </a:prstGeom>
        </p:spPr>
      </p:pic>
      <p:sp>
        <p:nvSpPr>
          <p:cNvPr id="8" name="Rectangle: Rounded Corners 7">
            <a:extLst>
              <a:ext uri="{FF2B5EF4-FFF2-40B4-BE49-F238E27FC236}">
                <a16:creationId xmlns:a16="http://schemas.microsoft.com/office/drawing/2014/main" id="{F109963F-3A49-4A11-B789-EDFE40D607C6}"/>
              </a:ext>
            </a:extLst>
          </p:cNvPr>
          <p:cNvSpPr/>
          <p:nvPr/>
        </p:nvSpPr>
        <p:spPr bwMode="auto">
          <a:xfrm>
            <a:off x="5134802" y="1729614"/>
            <a:ext cx="2147684" cy="1587589"/>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Rounded Corners 8">
            <a:extLst>
              <a:ext uri="{FF2B5EF4-FFF2-40B4-BE49-F238E27FC236}">
                <a16:creationId xmlns:a16="http://schemas.microsoft.com/office/drawing/2014/main" id="{E3888511-8BD3-4264-BFC4-4B86654C1C4A}"/>
              </a:ext>
            </a:extLst>
          </p:cNvPr>
          <p:cNvSpPr/>
          <p:nvPr/>
        </p:nvSpPr>
        <p:spPr bwMode="auto">
          <a:xfrm>
            <a:off x="7431889" y="1729614"/>
            <a:ext cx="2754639" cy="1587589"/>
          </a:xfrm>
          <a:prstGeom prst="roundRect">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a:extLst>
              <a:ext uri="{FF2B5EF4-FFF2-40B4-BE49-F238E27FC236}">
                <a16:creationId xmlns:a16="http://schemas.microsoft.com/office/drawing/2014/main" id="{8BFA7625-88D0-4909-BF63-AD8BF88920A9}"/>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411717" y="5451416"/>
            <a:ext cx="513583" cy="504878"/>
          </a:xfrm>
          <a:prstGeom prst="rect">
            <a:avLst/>
          </a:prstGeom>
        </p:spPr>
      </p:pic>
      <p:pic>
        <p:nvPicPr>
          <p:cNvPr id="11" name="Picture 10">
            <a:extLst>
              <a:ext uri="{FF2B5EF4-FFF2-40B4-BE49-F238E27FC236}">
                <a16:creationId xmlns:a16="http://schemas.microsoft.com/office/drawing/2014/main" id="{90A49201-F614-46EE-B8B2-B8AFF6C68396}"/>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1401494" y="3846959"/>
            <a:ext cx="523806" cy="519160"/>
          </a:xfrm>
          <a:prstGeom prst="rect">
            <a:avLst/>
          </a:prstGeom>
        </p:spPr>
      </p:pic>
      <p:pic>
        <p:nvPicPr>
          <p:cNvPr id="12" name="Picture 11">
            <a:extLst>
              <a:ext uri="{FF2B5EF4-FFF2-40B4-BE49-F238E27FC236}">
                <a16:creationId xmlns:a16="http://schemas.microsoft.com/office/drawing/2014/main" id="{2F8D75E0-2A97-4635-BC3F-1581B4AEE0EA}"/>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401493" y="2322766"/>
            <a:ext cx="511886" cy="519160"/>
          </a:xfrm>
          <a:prstGeom prst="rect">
            <a:avLst/>
          </a:prstGeom>
        </p:spPr>
      </p:pic>
      <p:sp>
        <p:nvSpPr>
          <p:cNvPr id="13" name="TextBox 12">
            <a:extLst>
              <a:ext uri="{FF2B5EF4-FFF2-40B4-BE49-F238E27FC236}">
                <a16:creationId xmlns:a16="http://schemas.microsoft.com/office/drawing/2014/main" id="{18FCC9BC-E7F8-4C06-B6D2-FC0465D036AC}"/>
              </a:ext>
            </a:extLst>
          </p:cNvPr>
          <p:cNvSpPr txBox="1"/>
          <p:nvPr/>
        </p:nvSpPr>
        <p:spPr>
          <a:xfrm>
            <a:off x="10138903" y="5726205"/>
            <a:ext cx="960648" cy="307777"/>
          </a:xfrm>
          <a:prstGeom prst="rect">
            <a:avLst/>
          </a:prstGeom>
          <a:noFill/>
        </p:spPr>
        <p:txBody>
          <a:bodyPr wrap="none" rtlCol="0">
            <a:spAutoFit/>
          </a:bodyPr>
          <a:lstStyle/>
          <a:p>
            <a:r>
              <a:rPr lang="en-US" sz="1400" dirty="0"/>
              <a:t>(Encoding)</a:t>
            </a:r>
          </a:p>
        </p:txBody>
      </p:sp>
      <p:sp>
        <p:nvSpPr>
          <p:cNvPr id="14" name="TextBox 13">
            <a:extLst>
              <a:ext uri="{FF2B5EF4-FFF2-40B4-BE49-F238E27FC236}">
                <a16:creationId xmlns:a16="http://schemas.microsoft.com/office/drawing/2014/main" id="{7EF4424D-C6D5-4F5F-B84D-B4876D1B0321}"/>
              </a:ext>
            </a:extLst>
          </p:cNvPr>
          <p:cNvSpPr txBox="1"/>
          <p:nvPr/>
        </p:nvSpPr>
        <p:spPr>
          <a:xfrm>
            <a:off x="10138903" y="4266120"/>
            <a:ext cx="847861" cy="307777"/>
          </a:xfrm>
          <a:prstGeom prst="rect">
            <a:avLst/>
          </a:prstGeom>
          <a:noFill/>
        </p:spPr>
        <p:txBody>
          <a:bodyPr wrap="none" rtlCol="0">
            <a:spAutoFit/>
          </a:bodyPr>
          <a:lstStyle/>
          <a:p>
            <a:r>
              <a:rPr lang="en-US" sz="1400" dirty="0"/>
              <a:t>(</a:t>
            </a:r>
            <a:r>
              <a:rPr lang="en-US" altLang="zh-CN" sz="1400" dirty="0"/>
              <a:t>Storage</a:t>
            </a:r>
            <a:r>
              <a:rPr lang="en-US" sz="1400" dirty="0"/>
              <a:t>)</a:t>
            </a:r>
          </a:p>
        </p:txBody>
      </p:sp>
      <p:sp>
        <p:nvSpPr>
          <p:cNvPr id="15" name="TextBox 14">
            <a:extLst>
              <a:ext uri="{FF2B5EF4-FFF2-40B4-BE49-F238E27FC236}">
                <a16:creationId xmlns:a16="http://schemas.microsoft.com/office/drawing/2014/main" id="{2F364AC3-3429-4C35-B9E7-35FB68EBF627}"/>
              </a:ext>
            </a:extLst>
          </p:cNvPr>
          <p:cNvSpPr txBox="1"/>
          <p:nvPr/>
        </p:nvSpPr>
        <p:spPr>
          <a:xfrm>
            <a:off x="10138902" y="2668180"/>
            <a:ext cx="938462" cy="307777"/>
          </a:xfrm>
          <a:prstGeom prst="rect">
            <a:avLst/>
          </a:prstGeom>
          <a:noFill/>
        </p:spPr>
        <p:txBody>
          <a:bodyPr wrap="none" rtlCol="0">
            <a:spAutoFit/>
          </a:bodyPr>
          <a:lstStyle/>
          <a:p>
            <a:r>
              <a:rPr lang="en-US" sz="1400" dirty="0"/>
              <a:t>(</a:t>
            </a:r>
            <a:r>
              <a:rPr lang="en-US" altLang="zh-CN" sz="1400" dirty="0"/>
              <a:t>Retrieval</a:t>
            </a:r>
            <a:r>
              <a:rPr lang="en-US" sz="1400" dirty="0"/>
              <a:t>)</a:t>
            </a:r>
          </a:p>
        </p:txBody>
      </p:sp>
    </p:spTree>
    <p:extLst>
      <p:ext uri="{BB962C8B-B14F-4D97-AF65-F5344CB8AC3E}">
        <p14:creationId xmlns:p14="http://schemas.microsoft.com/office/powerpoint/2010/main" val="29837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Encoder</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13</a:t>
            </a:fld>
            <a:endParaRPr lang="en-US"/>
          </a:p>
        </p:txBody>
      </p:sp>
      <mc:AlternateContent xmlns:mc="http://schemas.openxmlformats.org/markup-compatibility/2006" xmlns:a14="http://schemas.microsoft.com/office/drawing/2010/main">
        <mc:Choice Requires="a14">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0141735"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Word Encoder</a:t>
                </a:r>
              </a:p>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Review Encoder</a:t>
                </a: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𝒅</m:t>
                        </m:r>
                      </m:e>
                      <m:sub>
                        <m:r>
                          <a:rPr lang="en-US" sz="2000" i="1">
                            <a:latin typeface="Cambria Math" panose="02040503050406030204" pitchFamily="18" charset="0"/>
                          </a:rPr>
                          <m:t>𝑢</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𝑢</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sub>
                        </m:sSub>
                      </m:sub>
                      <m:sup/>
                      <m:e>
                        <m:r>
                          <a:rPr lang="en-US" sz="2000" i="1">
                            <a:latin typeface="Cambria Math" panose="02040503050406030204" pitchFamily="18" charset="0"/>
                          </a:rPr>
                          <m:t>𝑤</m:t>
                        </m:r>
                      </m:e>
                    </m:nary>
                  </m:oMath>
                </a14:m>
                <a:endParaRPr lang="zh-CN" altLang="en-US" sz="2000" dirty="0">
                  <a:latin typeface="Arial" panose="020B0604020202020204" pitchFamily="34" charset="0"/>
                  <a:cs typeface="Arial" panose="020B0604020202020204" pitchFamily="34" charset="0"/>
                </a:endParaRPr>
              </a:p>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User/Item Implicit Factor Encoder</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Complement explicit factors of user/item</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mc:Choice>
        <mc:Fallback xmlns="">
          <p:sp>
            <p:nvSpPr>
              <p:cNvPr id="41" name="内容占位符 2">
                <a:extLst>
                  <a:ext uri="{FF2B5EF4-FFF2-40B4-BE49-F238E27FC236}">
                    <a16:creationId xmlns:a16="http://schemas.microsoft.com/office/drawing/2014/main" id="{DC2DCB8D-5CA6-40AB-9F75-FE76EF7276FD}"/>
                  </a:ext>
                </a:extLst>
              </p:cNvPr>
              <p:cNvSpPr txBox="1">
                <a:spLocks noRot="1" noChangeAspect="1" noMove="1" noResize="1" noEditPoints="1" noAdjustHandles="1" noChangeArrowheads="1" noChangeShapeType="1" noTextEdit="1"/>
              </p:cNvSpPr>
              <p:nvPr/>
            </p:nvSpPr>
            <p:spPr>
              <a:xfrm>
                <a:off x="481208" y="1282745"/>
                <a:ext cx="10141735" cy="5073606"/>
              </a:xfrm>
              <a:prstGeom prst="rect">
                <a:avLst/>
              </a:prstGeom>
              <a:blipFill>
                <a:blip r:embed="rId3"/>
                <a:stretch>
                  <a:fillRect l="-84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2FC6434-3214-404D-82F6-CFAF9A2A1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760" y="2883159"/>
            <a:ext cx="6026472" cy="1502230"/>
          </a:xfrm>
          <a:prstGeom prst="rect">
            <a:avLst/>
          </a:prstGeom>
        </p:spPr>
      </p:pic>
    </p:spTree>
    <p:extLst>
      <p:ext uri="{BB962C8B-B14F-4D97-AF65-F5344CB8AC3E}">
        <p14:creationId xmlns:p14="http://schemas.microsoft.com/office/powerpoint/2010/main" val="129501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Multi-Pointer Co-Attention Selector</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14</a:t>
            </a:fld>
            <a:endParaRPr lang="en-US"/>
          </a:p>
        </p:txBody>
      </p:sp>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4"/>
            <a:ext cx="11032281" cy="54387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Model the cross knowledge transferred from the two tasks</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Advantages of the multi-pointer                                                                                             co-attention networks (MPCN)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Faster convergence than REINFORCE</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Model deep level user-item interactions</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Extend the MPCN to hierarchically select reviews and then concepts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Review-level co-attention pointer</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Concept-level co-attention pointer</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Multi-pointer aggregation</a:t>
            </a:r>
          </a:p>
        </p:txBody>
      </p:sp>
      <p:pic>
        <p:nvPicPr>
          <p:cNvPr id="8" name="Picture 7">
            <a:extLst>
              <a:ext uri="{FF2B5EF4-FFF2-40B4-BE49-F238E27FC236}">
                <a16:creationId xmlns:a16="http://schemas.microsoft.com/office/drawing/2014/main" id="{D5AF19C9-4168-42DB-90DA-030A428D5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201" y="2620940"/>
            <a:ext cx="5911864" cy="1762370"/>
          </a:xfrm>
          <a:prstGeom prst="rect">
            <a:avLst/>
          </a:prstGeom>
        </p:spPr>
      </p:pic>
    </p:spTree>
    <p:extLst>
      <p:ext uri="{BB962C8B-B14F-4D97-AF65-F5344CB8AC3E}">
        <p14:creationId xmlns:p14="http://schemas.microsoft.com/office/powerpoint/2010/main" val="44745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Review-Level Co-Attention Pointer</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15</a:t>
            </a:fld>
            <a:endParaRPr lang="en-US"/>
          </a:p>
        </p:txBody>
      </p:sp>
      <mc:AlternateContent xmlns:mc="http://schemas.openxmlformats.org/markup-compatibility/2006" xmlns:a14="http://schemas.microsoft.com/office/drawing/2010/main">
        <mc:Choice Requires="a14">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1032281"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Review-level Co-attention</a:t>
                </a: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𝜙</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𝐹</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𝒅</m:t>
                                </m:r>
                              </m:e>
                              <m:sub>
                                <m:r>
                                  <a:rPr lang="en-US" sz="2000" i="1">
                                    <a:latin typeface="Cambria Math" panose="02040503050406030204" pitchFamily="18" charset="0"/>
                                  </a:rPr>
                                  <m:t>𝑢</m:t>
                                </m:r>
                                <m:r>
                                  <a:rPr lang="en-US" sz="2000" i="1">
                                    <a:latin typeface="Cambria Math" panose="02040503050406030204" pitchFamily="18" charset="0"/>
                                  </a:rPr>
                                  <m:t>,</m:t>
                                </m:r>
                                <m:r>
                                  <a:rPr lang="en-US" sz="2000" i="1">
                                    <a:latin typeface="Cambria Math" panose="02040503050406030204" pitchFamily="18" charset="0"/>
                                  </a:rPr>
                                  <m:t>𝑖</m:t>
                                </m:r>
                              </m:sub>
                            </m:sSub>
                          </m:e>
                        </m:d>
                      </m:e>
                      <m:sup>
                        <m:r>
                          <a:rPr lang="en-US" sz="2000" i="1">
                            <a:latin typeface="Cambria Math" panose="02040503050406030204" pitchFamily="18" charset="0"/>
                          </a:rPr>
                          <m:t>𝑇</m:t>
                        </m:r>
                      </m:sup>
                    </m:sSup>
                    <m:sSub>
                      <m:sSubPr>
                        <m:ctrlPr>
                          <a:rPr lang="en-US" sz="2000" i="1">
                            <a:latin typeface="Cambria Math" panose="02040503050406030204" pitchFamily="18" charset="0"/>
                          </a:rPr>
                        </m:ctrlPr>
                      </m:sSubPr>
                      <m:e>
                        <m:r>
                          <a:rPr lang="en-US" sz="2000" b="1" i="1">
                            <a:latin typeface="Cambria Math" panose="02040503050406030204" pitchFamily="18" charset="0"/>
                          </a:rPr>
                          <m:t>𝑾</m:t>
                        </m:r>
                      </m:e>
                      <m:sub>
                        <m:r>
                          <a:rPr lang="en-US" sz="2000" i="1">
                            <a:latin typeface="Cambria Math" panose="02040503050406030204" pitchFamily="18" charset="0"/>
                          </a:rPr>
                          <m:t>𝑑</m:t>
                        </m:r>
                      </m:sub>
                    </m:sSub>
                    <m:r>
                      <a:rPr lang="en-US" sz="2000" i="1">
                        <a:latin typeface="Cambria Math" panose="02040503050406030204" pitchFamily="18" charset="0"/>
                      </a:rPr>
                      <m:t>𝐹</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𝒅</m:t>
                        </m:r>
                      </m:e>
                      <m:sub>
                        <m:r>
                          <a:rPr lang="en-US" sz="2000" i="1">
                            <a:latin typeface="Cambria Math" panose="02040503050406030204" pitchFamily="18" charset="0"/>
                          </a:rPr>
                          <m:t>𝑣</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oMath>
                </a14:m>
                <a:endParaRPr lang="en-US" altLang="zh-CN"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Max-Pooling</a:t>
                </a: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𝑗</m:t>
                            </m:r>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𝑑</m:t>
                                </m:r>
                              </m:sub>
                            </m:sSub>
                          </m:lim>
                        </m:limLow>
                      </m:fName>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𝜙</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e>
                    </m:func>
                    <m:r>
                      <a:rPr lang="en-US" sz="2000" i="1">
                        <a:latin typeface="Cambria Math" panose="02040503050406030204" pitchFamily="18" charset="0"/>
                      </a:rPr>
                      <m:t> </m:t>
                    </m:r>
                  </m:oMath>
                </a14:m>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𝑗</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𝑖</m:t>
                            </m:r>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𝑙</m:t>
                                </m:r>
                              </m:e>
                              <m:sub>
                                <m:r>
                                  <a:rPr lang="en-US" sz="2000" i="1">
                                    <a:latin typeface="Cambria Math" panose="02040503050406030204" pitchFamily="18" charset="0"/>
                                  </a:rPr>
                                  <m:t>𝑑</m:t>
                                </m:r>
                              </m:sub>
                            </m:sSub>
                          </m:lim>
                        </m:limLow>
                      </m:fName>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𝜙</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e>
                    </m:func>
                  </m:oMath>
                </a14:m>
                <a:endParaRPr lang="en-US" altLang="zh-CN" sz="24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oMath>
                  </m:oMathPara>
                </a14:m>
                <a:endParaRPr lang="en-US" altLang="zh-CN"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Issue on gradient back-propagation</a:t>
                </a:r>
              </a:p>
            </p:txBody>
          </p:sp>
        </mc:Choice>
        <mc:Fallback xmlns="">
          <p:sp>
            <p:nvSpPr>
              <p:cNvPr id="41" name="内容占位符 2">
                <a:extLst>
                  <a:ext uri="{FF2B5EF4-FFF2-40B4-BE49-F238E27FC236}">
                    <a16:creationId xmlns:a16="http://schemas.microsoft.com/office/drawing/2014/main" id="{DC2DCB8D-5CA6-40AB-9F75-FE76EF7276FD}"/>
                  </a:ext>
                </a:extLst>
              </p:cNvPr>
              <p:cNvSpPr txBox="1">
                <a:spLocks noRot="1" noChangeAspect="1" noMove="1" noResize="1" noEditPoints="1" noAdjustHandles="1" noChangeArrowheads="1" noChangeShapeType="1" noTextEdit="1"/>
              </p:cNvSpPr>
              <p:nvPr/>
            </p:nvSpPr>
            <p:spPr>
              <a:xfrm>
                <a:off x="481208" y="1282745"/>
                <a:ext cx="11032281" cy="5073606"/>
              </a:xfrm>
              <a:prstGeom prst="rect">
                <a:avLst/>
              </a:prstGeom>
              <a:blipFill>
                <a:blip r:embed="rId3"/>
                <a:stretch>
                  <a:fillRect l="-77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BEE328B-3C30-43CF-BA60-919EC9C11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800" y="1467644"/>
            <a:ext cx="4442758" cy="5067300"/>
          </a:xfrm>
          <a:prstGeom prst="rect">
            <a:avLst/>
          </a:prstGeom>
        </p:spPr>
      </p:pic>
      <p:sp>
        <p:nvSpPr>
          <p:cNvPr id="11" name="Rectangle: Rounded Corners 10">
            <a:extLst>
              <a:ext uri="{FF2B5EF4-FFF2-40B4-BE49-F238E27FC236}">
                <a16:creationId xmlns:a16="http://schemas.microsoft.com/office/drawing/2014/main" id="{0FC53EB1-0F9E-413F-AE23-91DEBA3EA08A}"/>
              </a:ext>
            </a:extLst>
          </p:cNvPr>
          <p:cNvSpPr/>
          <p:nvPr/>
        </p:nvSpPr>
        <p:spPr bwMode="auto">
          <a:xfrm>
            <a:off x="6511494" y="3969808"/>
            <a:ext cx="4369063" cy="2523067"/>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378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Review-Level Co-Attention Pointer</a:t>
            </a:r>
            <a:endParaRPr lang="en-US" sz="3600" dirty="0">
              <a:solidFill>
                <a:srgbClr val="00B0F0"/>
              </a:solidFill>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16</a:t>
            </a:fld>
            <a:endParaRPr lang="en-US"/>
          </a:p>
        </p:txBody>
      </p:sp>
      <mc:AlternateContent xmlns:mc="http://schemas.openxmlformats.org/markup-compatibility/2006" xmlns:a14="http://schemas.microsoft.com/office/drawing/2010/main">
        <mc:Choice Requires="a14">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1032281"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Gumbel-</a:t>
                </a:r>
                <a:r>
                  <a:rPr lang="en-US" altLang="zh-CN" sz="2400" dirty="0" err="1">
                    <a:latin typeface="Arial" panose="020B0604020202020204" pitchFamily="34" charset="0"/>
                    <a:cs typeface="Arial" panose="020B0604020202020204" pitchFamily="34" charset="0"/>
                  </a:rPr>
                  <a:t>Softmax</a:t>
                </a:r>
                <a:endParaRPr lang="en-US" altLang="zh-CN" sz="2400" dirty="0">
                  <a:latin typeface="Arial" panose="020B0604020202020204" pitchFamily="34" charset="0"/>
                  <a:cs typeface="Arial" panose="020B0604020202020204" pitchFamily="34" charset="0"/>
                </a:endParaRP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exp</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num>
                          <m:den>
                            <m:r>
                              <a:rPr lang="en-US" sz="2000" i="1">
                                <a:latin typeface="Cambria Math" panose="02040503050406030204" pitchFamily="18" charset="0"/>
                                <a:ea typeface="Cambria Math" panose="02040503050406030204" pitchFamily="18" charset="0"/>
                              </a:rPr>
                              <m:t>𝜏</m:t>
                            </m:r>
                          </m:den>
                        </m:f>
                        <m:r>
                          <a:rPr lang="en-US" sz="2000" i="1">
                            <a:latin typeface="Cambria Math" panose="02040503050406030204" pitchFamily="18" charset="0"/>
                          </a:rPr>
                          <m:t>)</m:t>
                        </m:r>
                      </m:num>
                      <m:den>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𝑗</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𝑚</m:t>
                                </m:r>
                              </m:sub>
                            </m:sSub>
                          </m:sup>
                          <m:e>
                            <m:r>
                              <m:rPr>
                                <m:sty m:val="p"/>
                              </m:rPr>
                              <a:rPr lang="en-US" sz="2000">
                                <a:latin typeface="Cambria Math" panose="02040503050406030204" pitchFamily="18" charset="0"/>
                              </a:rPr>
                              <m:t>exp</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num>
                              <m:den>
                                <m:r>
                                  <a:rPr lang="en-US" sz="2000" i="1">
                                    <a:latin typeface="Cambria Math" panose="02040503050406030204" pitchFamily="18" charset="0"/>
                                    <a:ea typeface="Cambria Math" panose="02040503050406030204" pitchFamily="18" charset="0"/>
                                  </a:rPr>
                                  <m:t>𝜏</m:t>
                                </m:r>
                              </m:den>
                            </m:f>
                            <m:r>
                              <a:rPr lang="en-US" sz="2000" i="1">
                                <a:latin typeface="Cambria Math" panose="02040503050406030204" pitchFamily="18" charset="0"/>
                              </a:rPr>
                              <m:t>)</m:t>
                            </m:r>
                          </m:e>
                        </m:nary>
                      </m:den>
                    </m:f>
                  </m:oMath>
                </a14:m>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𝑖</m:t>
                        </m:r>
                      </m:sub>
                    </m:sSub>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 the Gumbel noise</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Forward pass: Hard attention</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Backward pass: continuous gradients</a:t>
                </a: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mc:Choice>
        <mc:Fallback xmlns="">
          <p:sp>
            <p:nvSpPr>
              <p:cNvPr id="41" name="内容占位符 2">
                <a:extLst>
                  <a:ext uri="{FF2B5EF4-FFF2-40B4-BE49-F238E27FC236}">
                    <a16:creationId xmlns:a16="http://schemas.microsoft.com/office/drawing/2014/main" id="{DC2DCB8D-5CA6-40AB-9F75-FE76EF7276FD}"/>
                  </a:ext>
                </a:extLst>
              </p:cNvPr>
              <p:cNvSpPr txBox="1">
                <a:spLocks noRot="1" noChangeAspect="1" noMove="1" noResize="1" noEditPoints="1" noAdjustHandles="1" noChangeArrowheads="1" noChangeShapeType="1" noTextEdit="1"/>
              </p:cNvSpPr>
              <p:nvPr/>
            </p:nvSpPr>
            <p:spPr>
              <a:xfrm>
                <a:off x="481208" y="1282745"/>
                <a:ext cx="11032281" cy="5073606"/>
              </a:xfrm>
              <a:prstGeom prst="rect">
                <a:avLst/>
              </a:prstGeom>
              <a:blipFill>
                <a:blip r:embed="rId3"/>
                <a:stretch>
                  <a:fillRect l="-77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BEE328B-3C30-43CF-BA60-919EC9C11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800" y="1467644"/>
            <a:ext cx="4442758" cy="5067300"/>
          </a:xfrm>
          <a:prstGeom prst="rect">
            <a:avLst/>
          </a:prstGeom>
        </p:spPr>
      </p:pic>
      <p:sp>
        <p:nvSpPr>
          <p:cNvPr id="11" name="Rectangle: Rounded Corners 10">
            <a:extLst>
              <a:ext uri="{FF2B5EF4-FFF2-40B4-BE49-F238E27FC236}">
                <a16:creationId xmlns:a16="http://schemas.microsoft.com/office/drawing/2014/main" id="{0FC53EB1-0F9E-413F-AE23-91DEBA3EA08A}"/>
              </a:ext>
            </a:extLst>
          </p:cNvPr>
          <p:cNvSpPr/>
          <p:nvPr/>
        </p:nvSpPr>
        <p:spPr bwMode="auto">
          <a:xfrm>
            <a:off x="6511494" y="3969808"/>
            <a:ext cx="4369063" cy="2523067"/>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a:extLst>
              <a:ext uri="{FF2B5EF4-FFF2-40B4-BE49-F238E27FC236}">
                <a16:creationId xmlns:a16="http://schemas.microsoft.com/office/drawing/2014/main" id="{5F0803EC-151E-4D94-A624-D840F9A47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262" y="4187394"/>
            <a:ext cx="3043854" cy="696574"/>
          </a:xfrm>
          <a:prstGeom prst="rect">
            <a:avLst/>
          </a:prstGeom>
        </p:spPr>
      </p:pic>
    </p:spTree>
    <p:extLst>
      <p:ext uri="{BB962C8B-B14F-4D97-AF65-F5344CB8AC3E}">
        <p14:creationId xmlns:p14="http://schemas.microsoft.com/office/powerpoint/2010/main" val="62407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Concept-Level Co-Attention Pointer</a:t>
            </a:r>
            <a:endParaRPr lang="en-US" sz="3600" dirty="0">
              <a:solidFill>
                <a:srgbClr val="00B0F0"/>
              </a:solidFill>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17</a:t>
            </a:fld>
            <a:endParaRPr lang="en-US"/>
          </a:p>
        </p:txBody>
      </p:sp>
      <mc:AlternateContent xmlns:mc="http://schemas.openxmlformats.org/markup-compatibility/2006" xmlns:a14="http://schemas.microsoft.com/office/drawing/2010/main">
        <mc:Choice Requires="a14">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1032281"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Expand review to concept level</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Concept-level Co-attention</a:t>
                </a:r>
              </a:p>
              <a:p>
                <a:pPr lvl="1">
                  <a:buFont typeface="Wingdings" panose="05000000000000000000" pitchFamily="2" charset="2"/>
                  <a:buChar char="Ø"/>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𝜓</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𝐹</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𝒄</m:t>
                                </m:r>
                              </m:e>
                              <m:sub>
                                <m:r>
                                  <a:rPr lang="en-US" sz="2000" i="1">
                                    <a:latin typeface="Cambria Math" panose="02040503050406030204" pitchFamily="18" charset="0"/>
                                  </a:rPr>
                                  <m:t>𝑢</m:t>
                                </m:r>
                                <m:r>
                                  <a:rPr lang="en-US" sz="2000" i="1">
                                    <a:latin typeface="Cambria Math" panose="02040503050406030204" pitchFamily="18" charset="0"/>
                                  </a:rPr>
                                  <m:t>,</m:t>
                                </m:r>
                                <m:r>
                                  <a:rPr lang="en-US" sz="2000" i="1">
                                    <a:latin typeface="Cambria Math" panose="02040503050406030204" pitchFamily="18" charset="0"/>
                                  </a:rPr>
                                  <m:t>𝑖</m:t>
                                </m:r>
                              </m:sub>
                            </m:sSub>
                          </m:e>
                        </m:d>
                      </m:e>
                      <m:sup>
                        <m:r>
                          <a:rPr lang="en-US" sz="2000" i="1">
                            <a:latin typeface="Cambria Math" panose="02040503050406030204" pitchFamily="18" charset="0"/>
                          </a:rPr>
                          <m:t>𝑇</m:t>
                        </m:r>
                      </m:sup>
                    </m:sSup>
                    <m:sSub>
                      <m:sSubPr>
                        <m:ctrlPr>
                          <a:rPr lang="en-US" sz="2000" i="1">
                            <a:latin typeface="Cambria Math" panose="02040503050406030204" pitchFamily="18" charset="0"/>
                          </a:rPr>
                        </m:ctrlPr>
                      </m:sSubPr>
                      <m:e>
                        <m:r>
                          <a:rPr lang="en-US" sz="2000" b="1" i="1">
                            <a:latin typeface="Cambria Math" panose="02040503050406030204" pitchFamily="18" charset="0"/>
                          </a:rPr>
                          <m:t>𝑾</m:t>
                        </m:r>
                      </m:e>
                      <m:sub>
                        <m:r>
                          <a:rPr lang="en-US" sz="2000" i="1">
                            <a:latin typeface="Cambria Math" panose="02040503050406030204" pitchFamily="18" charset="0"/>
                          </a:rPr>
                          <m:t>𝑐</m:t>
                        </m:r>
                      </m:sub>
                    </m:sSub>
                    <m:r>
                      <a:rPr lang="en-US" sz="2000" i="1">
                        <a:latin typeface="Cambria Math" panose="02040503050406030204" pitchFamily="18" charset="0"/>
                      </a:rPr>
                      <m:t>𝐹</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𝒄</m:t>
                        </m:r>
                      </m:e>
                      <m:sub>
                        <m:r>
                          <a:rPr lang="en-US" sz="2000" i="1">
                            <a:latin typeface="Cambria Math" panose="02040503050406030204" pitchFamily="18" charset="0"/>
                          </a:rPr>
                          <m:t>𝑣</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oMath>
                </a14:m>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Mean-Pooling and Gumbel-</a:t>
                </a:r>
                <a:r>
                  <a:rPr lang="en-US" altLang="zh-CN" sz="2400" dirty="0" err="1">
                    <a:latin typeface="Arial" panose="020B0604020202020204" pitchFamily="34" charset="0"/>
                    <a:cs typeface="Arial" panose="020B0604020202020204" pitchFamily="34" charset="0"/>
                  </a:rPr>
                  <a:t>Softmax</a:t>
                </a:r>
                <a:endParaRPr lang="en-US" altLang="zh-CN" sz="24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mc:Choice>
        <mc:Fallback xmlns="">
          <p:sp>
            <p:nvSpPr>
              <p:cNvPr id="41" name="内容占位符 2">
                <a:extLst>
                  <a:ext uri="{FF2B5EF4-FFF2-40B4-BE49-F238E27FC236}">
                    <a16:creationId xmlns:a16="http://schemas.microsoft.com/office/drawing/2014/main" id="{DC2DCB8D-5CA6-40AB-9F75-FE76EF7276FD}"/>
                  </a:ext>
                </a:extLst>
              </p:cNvPr>
              <p:cNvSpPr txBox="1">
                <a:spLocks noRot="1" noChangeAspect="1" noMove="1" noResize="1" noEditPoints="1" noAdjustHandles="1" noChangeArrowheads="1" noChangeShapeType="1" noTextEdit="1"/>
              </p:cNvSpPr>
              <p:nvPr/>
            </p:nvSpPr>
            <p:spPr>
              <a:xfrm>
                <a:off x="481208" y="1282745"/>
                <a:ext cx="11032281" cy="5073606"/>
              </a:xfrm>
              <a:prstGeom prst="rect">
                <a:avLst/>
              </a:prstGeom>
              <a:blipFill>
                <a:blip r:embed="rId3"/>
                <a:stretch>
                  <a:fillRect l="-773"/>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E5AA64E0-4E32-46FB-A2E5-56A3BE2D1483}"/>
              </a:ext>
            </a:extLst>
          </p:cNvPr>
          <p:cNvSpPr/>
          <p:nvPr/>
        </p:nvSpPr>
        <p:spPr bwMode="auto">
          <a:xfrm>
            <a:off x="6511495" y="1379008"/>
            <a:ext cx="4369063" cy="2523067"/>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a:extLst>
              <a:ext uri="{FF2B5EF4-FFF2-40B4-BE49-F238E27FC236}">
                <a16:creationId xmlns:a16="http://schemas.microsoft.com/office/drawing/2014/main" id="{31234E06-1E7A-46ED-A0A9-A5A324D07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800" y="1467644"/>
            <a:ext cx="4442758" cy="5067300"/>
          </a:xfrm>
          <a:prstGeom prst="rect">
            <a:avLst/>
          </a:prstGeom>
        </p:spPr>
      </p:pic>
    </p:spTree>
    <p:extLst>
      <p:ext uri="{BB962C8B-B14F-4D97-AF65-F5344CB8AC3E}">
        <p14:creationId xmlns:p14="http://schemas.microsoft.com/office/powerpoint/2010/main" val="17337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Multi-Pointer Aggregation</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18</a:t>
            </a:fld>
            <a:endParaRPr lang="en-US"/>
          </a:p>
        </p:txBody>
      </p:sp>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1032281"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Run selector multiple times</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Aggregate latent embeddings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Non-linear layer</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Collect selected concepts</a:t>
            </a: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D485533-B9E6-4B7B-B26E-567137AC6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421" y="2915138"/>
            <a:ext cx="5911864" cy="1762370"/>
          </a:xfrm>
          <a:prstGeom prst="rect">
            <a:avLst/>
          </a:prstGeom>
        </p:spPr>
      </p:pic>
      <p:pic>
        <p:nvPicPr>
          <p:cNvPr id="11" name="Picture 10">
            <a:extLst>
              <a:ext uri="{FF2B5EF4-FFF2-40B4-BE49-F238E27FC236}">
                <a16:creationId xmlns:a16="http://schemas.microsoft.com/office/drawing/2014/main" id="{72CDFF08-EAA4-4426-AC84-C17F84CD8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115" y="3502124"/>
            <a:ext cx="3581670" cy="811762"/>
          </a:xfrm>
          <a:prstGeom prst="rect">
            <a:avLst/>
          </a:prstGeom>
        </p:spPr>
      </p:pic>
    </p:spTree>
    <p:extLst>
      <p:ext uri="{BB962C8B-B14F-4D97-AF65-F5344CB8AC3E}">
        <p14:creationId xmlns:p14="http://schemas.microsoft.com/office/powerpoint/2010/main" val="425585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Multi-Task Decoder</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19</a:t>
            </a:fld>
            <a:endParaRPr lang="en-US"/>
          </a:p>
        </p:txBody>
      </p:sp>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064085"/>
            <a:ext cx="11032281" cy="57939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Rating prediction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Factorization machine</a:t>
            </a: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Explanation Generation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RNN decoder</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Concept relevance loss</a:t>
            </a:r>
          </a:p>
          <a:p>
            <a:pPr marL="0" indent="0">
              <a:buNone/>
            </a:pPr>
            <a:endParaRPr lang="en-US" altLang="zh-CN" sz="2400" dirty="0">
              <a:latin typeface="Arial" panose="020B0604020202020204" pitchFamily="34" charset="0"/>
              <a:cs typeface="Arial" panose="020B0604020202020204" pitchFamily="34" charset="0"/>
            </a:endParaRPr>
          </a:p>
          <a:p>
            <a:pPr marL="0" indent="0">
              <a:buNone/>
            </a:pPr>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Negative log-likelihood loss</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Joint learning </a:t>
            </a:r>
          </a:p>
          <a:p>
            <a:pPr marL="0" indent="0">
              <a:buNone/>
            </a:pPr>
            <a:endParaRPr lang="en-US" altLang="zh-CN" sz="24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FBF4102-C1D4-4BA4-AEFB-5B07DCCC158C}"/>
              </a:ext>
            </a:extLst>
          </p:cNvPr>
          <p:cNvGrpSpPr/>
          <p:nvPr/>
        </p:nvGrpSpPr>
        <p:grpSpPr>
          <a:xfrm>
            <a:off x="4737881" y="2229775"/>
            <a:ext cx="6924116" cy="2621837"/>
            <a:chOff x="5467739" y="2964709"/>
            <a:chExt cx="5668544" cy="2073170"/>
          </a:xfrm>
        </p:grpSpPr>
        <p:pic>
          <p:nvPicPr>
            <p:cNvPr id="12" name="Content Placeholder 288">
              <a:extLst>
                <a:ext uri="{FF2B5EF4-FFF2-40B4-BE49-F238E27FC236}">
                  <a16:creationId xmlns:a16="http://schemas.microsoft.com/office/drawing/2014/main" id="{AD406BA9-6FFF-4E01-A3E4-7B88DAFAA647}"/>
                </a:ext>
              </a:extLst>
            </p:cNvPr>
            <p:cNvPicPr>
              <a:picLocks noChangeAspect="1"/>
            </p:cNvPicPr>
            <p:nvPr/>
          </p:nvPicPr>
          <p:blipFill rotWithShape="1">
            <a:blip r:embed="rId3">
              <a:extLst>
                <a:ext uri="{28A0092B-C50C-407E-A947-70E740481C1C}">
                  <a14:useLocalDpi xmlns:a14="http://schemas.microsoft.com/office/drawing/2010/main" val="0"/>
                </a:ext>
              </a:extLst>
            </a:blip>
            <a:srcRect l="38239" t="257" r="1783" b="49384"/>
            <a:stretch/>
          </p:blipFill>
          <p:spPr>
            <a:xfrm>
              <a:off x="5467739" y="2964709"/>
              <a:ext cx="5668544" cy="2073170"/>
            </a:xfrm>
            <a:prstGeom prst="rect">
              <a:avLst/>
            </a:prstGeom>
          </p:spPr>
        </p:pic>
        <p:sp>
          <p:nvSpPr>
            <p:cNvPr id="13" name="Rectangle 12">
              <a:extLst>
                <a:ext uri="{FF2B5EF4-FFF2-40B4-BE49-F238E27FC236}">
                  <a16:creationId xmlns:a16="http://schemas.microsoft.com/office/drawing/2014/main" id="{EDA7A7C6-2A2F-4700-ABB1-C7BA0597AC7D}"/>
                </a:ext>
              </a:extLst>
            </p:cNvPr>
            <p:cNvSpPr/>
            <p:nvPr/>
          </p:nvSpPr>
          <p:spPr>
            <a:xfrm>
              <a:off x="9946433" y="4749282"/>
              <a:ext cx="1189850" cy="28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7ADB5CBC-2D5A-456E-9455-4EB437B34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079" y="3653548"/>
            <a:ext cx="2627110" cy="520178"/>
          </a:xfrm>
          <a:prstGeom prst="rect">
            <a:avLst/>
          </a:prstGeom>
        </p:spPr>
      </p:pic>
      <p:pic>
        <p:nvPicPr>
          <p:cNvPr id="15" name="Picture 14">
            <a:extLst>
              <a:ext uri="{FF2B5EF4-FFF2-40B4-BE49-F238E27FC236}">
                <a16:creationId xmlns:a16="http://schemas.microsoft.com/office/drawing/2014/main" id="{FCA9B841-FB77-46B8-BEC2-744636B06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079" y="4888585"/>
            <a:ext cx="2372114" cy="550054"/>
          </a:xfrm>
          <a:prstGeom prst="rect">
            <a:avLst/>
          </a:prstGeom>
        </p:spPr>
      </p:pic>
      <p:pic>
        <p:nvPicPr>
          <p:cNvPr id="16" name="Picture 15">
            <a:extLst>
              <a:ext uri="{FF2B5EF4-FFF2-40B4-BE49-F238E27FC236}">
                <a16:creationId xmlns:a16="http://schemas.microsoft.com/office/drawing/2014/main" id="{E0AA3E43-5F2D-419C-8FFA-71C57484B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2079" y="6179647"/>
            <a:ext cx="3067050" cy="353406"/>
          </a:xfrm>
          <a:prstGeom prst="rect">
            <a:avLst/>
          </a:prstGeom>
        </p:spPr>
      </p:pic>
      <p:pic>
        <p:nvPicPr>
          <p:cNvPr id="17" name="Picture 16">
            <a:extLst>
              <a:ext uri="{FF2B5EF4-FFF2-40B4-BE49-F238E27FC236}">
                <a16:creationId xmlns:a16="http://schemas.microsoft.com/office/drawing/2014/main" id="{34DD0A5C-EE1A-4D84-A321-F3E1EAB13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079" y="1887202"/>
            <a:ext cx="2019298" cy="441404"/>
          </a:xfrm>
          <a:prstGeom prst="rect">
            <a:avLst/>
          </a:prstGeom>
        </p:spPr>
      </p:pic>
    </p:spTree>
    <p:extLst>
      <p:ext uri="{BB962C8B-B14F-4D97-AF65-F5344CB8AC3E}">
        <p14:creationId xmlns:p14="http://schemas.microsoft.com/office/powerpoint/2010/main" val="77618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lstStyle/>
          <a:p>
            <a:r>
              <a:rPr lang="en-US" altLang="zh-CN" dirty="0">
                <a:solidFill>
                  <a:srgbClr val="00B0F0"/>
                </a:solidFill>
              </a:rPr>
              <a:t>    </a:t>
            </a:r>
            <a:r>
              <a:rPr lang="en-US" altLang="zh-CN" sz="3600" dirty="0">
                <a:solidFill>
                  <a:srgbClr val="00B0F0"/>
                </a:solidFill>
                <a:latin typeface="Microsoft JhengHei UI" panose="020B0604030504040204" pitchFamily="34" charset="-120"/>
                <a:ea typeface="Microsoft JhengHei UI" panose="020B0604030504040204" pitchFamily="34" charset="-120"/>
              </a:rPr>
              <a:t>Background</a:t>
            </a:r>
            <a:endParaRPr lang="en-US"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5" name="内容占位符 2">
            <a:extLst>
              <a:ext uri="{FF2B5EF4-FFF2-40B4-BE49-F238E27FC236}">
                <a16:creationId xmlns:a16="http://schemas.microsoft.com/office/drawing/2014/main" id="{9A03BEA9-5692-4741-B453-4F9650F2858E}"/>
              </a:ext>
            </a:extLst>
          </p:cNvPr>
          <p:cNvSpPr txBox="1">
            <a:spLocks/>
          </p:cNvSpPr>
          <p:nvPr/>
        </p:nvSpPr>
        <p:spPr>
          <a:xfrm>
            <a:off x="481208" y="1282744"/>
            <a:ext cx="10801693" cy="510094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Personalized recommendation has become a major technique for helping users handle huge amounts of online content</a:t>
            </a:r>
          </a:p>
          <a:p>
            <a:pPr>
              <a:buFont typeface="Wingdings" panose="05000000000000000000" pitchFamily="2" charset="2"/>
              <a:buChar char="Ø"/>
            </a:pPr>
            <a:endParaRPr lang="en-US" sz="5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Recommender systems remain mostly black boxes</a:t>
            </a:r>
          </a:p>
          <a:p>
            <a:pPr>
              <a:buFont typeface="Wingdings" panose="05000000000000000000" pitchFamily="2" charset="2"/>
              <a:buChar char="Ø"/>
            </a:pPr>
            <a:endParaRPr lang="en-US" sz="5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Except for </a:t>
            </a:r>
            <a:r>
              <a:rPr lang="en-US" sz="2400" b="1" dirty="0">
                <a:latin typeface="Arial" panose="020B0604020202020204" pitchFamily="34" charset="0"/>
                <a:cs typeface="Arial" panose="020B0604020202020204" pitchFamily="34" charset="0"/>
              </a:rPr>
              <a:t>accuracy</a:t>
            </a:r>
            <a:r>
              <a:rPr lang="en-US" sz="2400" dirty="0">
                <a:latin typeface="Arial" panose="020B0604020202020204" pitchFamily="34" charset="0"/>
                <a:cs typeface="Arial" panose="020B0604020202020204" pitchFamily="34" charset="0"/>
              </a:rPr>
              <a:t>, there is a growing interest in modeling </a:t>
            </a:r>
            <a:r>
              <a:rPr lang="en-US" sz="2400" b="1" dirty="0" err="1">
                <a:latin typeface="Arial" panose="020B0604020202020204" pitchFamily="34" charset="0"/>
                <a:cs typeface="Arial" panose="020B0604020202020204" pitchFamily="34" charset="0"/>
              </a:rPr>
              <a:t>explainability</a:t>
            </a:r>
            <a:endParaRPr lang="en-US" sz="24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5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Providing explanations can increase user trust, improve satisfaction, and persuade the users to buy or try an item</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
        <p:nvSpPr>
          <p:cNvPr id="8" name="Date Placeholder 7">
            <a:extLst>
              <a:ext uri="{FF2B5EF4-FFF2-40B4-BE49-F238E27FC236}">
                <a16:creationId xmlns:a16="http://schemas.microsoft.com/office/drawing/2014/main" id="{F17D8924-CB05-47D4-897D-358FFB5B2826}"/>
              </a:ext>
            </a:extLst>
          </p:cNvPr>
          <p:cNvSpPr>
            <a:spLocks noGrp="1"/>
          </p:cNvSpPr>
          <p:nvPr>
            <p:ph type="dt" sz="half" idx="10"/>
          </p:nvPr>
        </p:nvSpPr>
        <p:spPr/>
        <p:txBody>
          <a:bodyPr/>
          <a:lstStyle/>
          <a:p>
            <a:r>
              <a:rPr lang="en-US"/>
              <a:t>8/13/2019</a:t>
            </a:r>
          </a:p>
        </p:txBody>
      </p:sp>
      <p:sp>
        <p:nvSpPr>
          <p:cNvPr id="9" name="Slide Number Placeholder 8">
            <a:extLst>
              <a:ext uri="{FF2B5EF4-FFF2-40B4-BE49-F238E27FC236}">
                <a16:creationId xmlns:a16="http://schemas.microsoft.com/office/drawing/2014/main" id="{A4FC9DDB-2F88-4F8A-93C6-81789387C649}"/>
              </a:ext>
            </a:extLst>
          </p:cNvPr>
          <p:cNvSpPr>
            <a:spLocks noGrp="1"/>
          </p:cNvSpPr>
          <p:nvPr>
            <p:ph type="sldNum" sz="quarter" idx="12"/>
          </p:nvPr>
        </p:nvSpPr>
        <p:spPr/>
        <p:txBody>
          <a:bodyPr/>
          <a:lstStyle/>
          <a:p>
            <a:fld id="{DE41450C-3808-4BD1-9FE1-46258848423D}" type="slidenum">
              <a:rPr lang="en-US" smtClean="0"/>
              <a:t>2</a:t>
            </a:fld>
            <a:endParaRPr lang="en-US" dirty="0"/>
          </a:p>
        </p:txBody>
      </p:sp>
      <p:grpSp>
        <p:nvGrpSpPr>
          <p:cNvPr id="18" name="Group 17">
            <a:extLst>
              <a:ext uri="{FF2B5EF4-FFF2-40B4-BE49-F238E27FC236}">
                <a16:creationId xmlns:a16="http://schemas.microsoft.com/office/drawing/2014/main" id="{79C279D6-39D9-4824-A088-8205ECD7A000}"/>
              </a:ext>
            </a:extLst>
          </p:cNvPr>
          <p:cNvGrpSpPr/>
          <p:nvPr/>
        </p:nvGrpSpPr>
        <p:grpSpPr>
          <a:xfrm>
            <a:off x="962111" y="4672149"/>
            <a:ext cx="3497494" cy="1008675"/>
            <a:chOff x="1025718" y="4987239"/>
            <a:chExt cx="3895057" cy="1123332"/>
          </a:xfrm>
        </p:grpSpPr>
        <p:pic>
          <p:nvPicPr>
            <p:cNvPr id="6" name="Picture 5" descr="A picture containing book, text, photo&#10;&#10;Description automatically generated">
              <a:extLst>
                <a:ext uri="{FF2B5EF4-FFF2-40B4-BE49-F238E27FC236}">
                  <a16:creationId xmlns:a16="http://schemas.microsoft.com/office/drawing/2014/main" id="{D3790400-B476-4786-9203-F685F1A23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131" y="4987239"/>
              <a:ext cx="792644" cy="1123332"/>
            </a:xfrm>
            <a:prstGeom prst="rect">
              <a:avLst/>
            </a:prstGeom>
          </p:spPr>
        </p:pic>
        <p:pic>
          <p:nvPicPr>
            <p:cNvPr id="10" name="Picture 9">
              <a:extLst>
                <a:ext uri="{FF2B5EF4-FFF2-40B4-BE49-F238E27FC236}">
                  <a16:creationId xmlns:a16="http://schemas.microsoft.com/office/drawing/2014/main" id="{6172D7DF-B6C5-41CD-AEBC-B1EC48BDB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718" y="5238349"/>
              <a:ext cx="759302" cy="725803"/>
            </a:xfrm>
            <a:prstGeom prst="rect">
              <a:avLst/>
            </a:prstGeom>
          </p:spPr>
        </p:pic>
        <p:grpSp>
          <p:nvGrpSpPr>
            <p:cNvPr id="12" name="Group 11">
              <a:extLst>
                <a:ext uri="{FF2B5EF4-FFF2-40B4-BE49-F238E27FC236}">
                  <a16:creationId xmlns:a16="http://schemas.microsoft.com/office/drawing/2014/main" id="{E60DD5D4-8116-456F-BC14-024DE688145D}"/>
                </a:ext>
              </a:extLst>
            </p:cNvPr>
            <p:cNvGrpSpPr/>
            <p:nvPr/>
          </p:nvGrpSpPr>
          <p:grpSpPr>
            <a:xfrm>
              <a:off x="2426711" y="5087227"/>
              <a:ext cx="988170" cy="931339"/>
              <a:chOff x="2935402" y="3201896"/>
              <a:chExt cx="988170" cy="931339"/>
            </a:xfrm>
          </p:grpSpPr>
          <p:pic>
            <p:nvPicPr>
              <p:cNvPr id="13" name="Picture 12">
                <a:extLst>
                  <a:ext uri="{FF2B5EF4-FFF2-40B4-BE49-F238E27FC236}">
                    <a16:creationId xmlns:a16="http://schemas.microsoft.com/office/drawing/2014/main" id="{98C3F47B-EBA8-4B0B-A817-18F2CCE9D535}"/>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84800" y="3249636"/>
                <a:ext cx="509494" cy="480192"/>
              </a:xfrm>
              <a:prstGeom prst="rect">
                <a:avLst/>
              </a:prstGeom>
            </p:spPr>
          </p:pic>
          <p:pic>
            <p:nvPicPr>
              <p:cNvPr id="14" name="Picture 13" descr="Image result for computer icon">
                <a:extLst>
                  <a:ext uri="{FF2B5EF4-FFF2-40B4-BE49-F238E27FC236}">
                    <a16:creationId xmlns:a16="http://schemas.microsoft.com/office/drawing/2014/main" id="{C8FD58AE-8162-43C1-AE73-61B1BADA0E24}"/>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5402" y="3201896"/>
                <a:ext cx="988170" cy="9313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Straight Arrow Connector 14">
              <a:extLst>
                <a:ext uri="{FF2B5EF4-FFF2-40B4-BE49-F238E27FC236}">
                  <a16:creationId xmlns:a16="http://schemas.microsoft.com/office/drawing/2014/main" id="{FDA57A38-E7BD-46CD-ADED-91EEC38F0EA1}"/>
                </a:ext>
              </a:extLst>
            </p:cNvPr>
            <p:cNvCxnSpPr>
              <a:cxnSpLocks/>
            </p:cNvCxnSpPr>
            <p:nvPr/>
          </p:nvCxnSpPr>
          <p:spPr>
            <a:xfrm>
              <a:off x="1741334" y="5548905"/>
              <a:ext cx="55720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78C07B-5CA4-46A3-BF40-C18A25A72908}"/>
                </a:ext>
              </a:extLst>
            </p:cNvPr>
            <p:cNvCxnSpPr>
              <a:cxnSpLocks/>
            </p:cNvCxnSpPr>
            <p:nvPr/>
          </p:nvCxnSpPr>
          <p:spPr>
            <a:xfrm>
              <a:off x="3483462" y="5533222"/>
              <a:ext cx="55720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88457AE-354E-44F0-9A0D-1183F7F3008E}"/>
              </a:ext>
            </a:extLst>
          </p:cNvPr>
          <p:cNvSpPr txBox="1"/>
          <p:nvPr/>
        </p:nvSpPr>
        <p:spPr>
          <a:xfrm>
            <a:off x="1071546" y="5671903"/>
            <a:ext cx="318442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 Black-box</a:t>
            </a:r>
          </a:p>
          <a:p>
            <a:pPr algn="ctr"/>
            <a:r>
              <a:rPr lang="en-US" dirty="0">
                <a:latin typeface="Arial" panose="020B0604020202020204" pitchFamily="34" charset="0"/>
                <a:cs typeface="Arial" panose="020B0604020202020204" pitchFamily="34" charset="0"/>
              </a:rPr>
              <a:t>Recommender System</a:t>
            </a:r>
          </a:p>
        </p:txBody>
      </p:sp>
      <p:sp>
        <p:nvSpPr>
          <p:cNvPr id="29" name="TextBox 28">
            <a:extLst>
              <a:ext uri="{FF2B5EF4-FFF2-40B4-BE49-F238E27FC236}">
                <a16:creationId xmlns:a16="http://schemas.microsoft.com/office/drawing/2014/main" id="{C95B6C7B-D349-4915-9BCD-95E0BEC69B49}"/>
              </a:ext>
            </a:extLst>
          </p:cNvPr>
          <p:cNvSpPr txBox="1"/>
          <p:nvPr/>
        </p:nvSpPr>
        <p:spPr>
          <a:xfrm>
            <a:off x="5724375" y="5639743"/>
            <a:ext cx="2531462"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An Explainable</a:t>
            </a:r>
          </a:p>
          <a:p>
            <a:pPr algn="ctr"/>
            <a:r>
              <a:rPr lang="en-US" dirty="0">
                <a:latin typeface="Arial" panose="020B0604020202020204" pitchFamily="34" charset="0"/>
                <a:cs typeface="Arial" panose="020B0604020202020204" pitchFamily="34" charset="0"/>
              </a:rPr>
              <a:t>Recommender System</a:t>
            </a:r>
          </a:p>
        </p:txBody>
      </p:sp>
      <p:grpSp>
        <p:nvGrpSpPr>
          <p:cNvPr id="41" name="Group 40">
            <a:extLst>
              <a:ext uri="{FF2B5EF4-FFF2-40B4-BE49-F238E27FC236}">
                <a16:creationId xmlns:a16="http://schemas.microsoft.com/office/drawing/2014/main" id="{05B856E3-391D-4FD5-BE65-33E0C58B41E4}"/>
              </a:ext>
            </a:extLst>
          </p:cNvPr>
          <p:cNvGrpSpPr/>
          <p:nvPr/>
        </p:nvGrpSpPr>
        <p:grpSpPr>
          <a:xfrm>
            <a:off x="5241359" y="4620705"/>
            <a:ext cx="5996267" cy="1200330"/>
            <a:chOff x="5901314" y="4676362"/>
            <a:chExt cx="5996267" cy="1200330"/>
          </a:xfrm>
        </p:grpSpPr>
        <p:grpSp>
          <p:nvGrpSpPr>
            <p:cNvPr id="30" name="Group 29">
              <a:extLst>
                <a:ext uri="{FF2B5EF4-FFF2-40B4-BE49-F238E27FC236}">
                  <a16:creationId xmlns:a16="http://schemas.microsoft.com/office/drawing/2014/main" id="{CFCBEE2C-86ED-4187-9238-49F7C991BEB1}"/>
                </a:ext>
              </a:extLst>
            </p:cNvPr>
            <p:cNvGrpSpPr/>
            <p:nvPr/>
          </p:nvGrpSpPr>
          <p:grpSpPr>
            <a:xfrm>
              <a:off x="5901314" y="4727806"/>
              <a:ext cx="3497493" cy="1008675"/>
              <a:chOff x="1025718" y="4987226"/>
              <a:chExt cx="3895059" cy="1123330"/>
            </a:xfrm>
          </p:grpSpPr>
          <p:pic>
            <p:nvPicPr>
              <p:cNvPr id="31" name="Picture 30" descr="A picture containing book, text, photo&#10;&#10;Description automatically generated">
                <a:extLst>
                  <a:ext uri="{FF2B5EF4-FFF2-40B4-BE49-F238E27FC236}">
                    <a16:creationId xmlns:a16="http://schemas.microsoft.com/office/drawing/2014/main" id="{E0429931-5B62-483E-8484-5311966B7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133" y="4987226"/>
                <a:ext cx="792644" cy="1123330"/>
              </a:xfrm>
              <a:prstGeom prst="rect">
                <a:avLst/>
              </a:prstGeom>
            </p:spPr>
          </p:pic>
          <p:pic>
            <p:nvPicPr>
              <p:cNvPr id="32" name="Picture 31">
                <a:extLst>
                  <a:ext uri="{FF2B5EF4-FFF2-40B4-BE49-F238E27FC236}">
                    <a16:creationId xmlns:a16="http://schemas.microsoft.com/office/drawing/2014/main" id="{BC3F812B-DA3C-4AAD-B54D-1B2084D2B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718" y="5238349"/>
                <a:ext cx="759302" cy="725803"/>
              </a:xfrm>
              <a:prstGeom prst="rect">
                <a:avLst/>
              </a:prstGeom>
            </p:spPr>
          </p:pic>
          <p:grpSp>
            <p:nvGrpSpPr>
              <p:cNvPr id="33" name="Group 32">
                <a:extLst>
                  <a:ext uri="{FF2B5EF4-FFF2-40B4-BE49-F238E27FC236}">
                    <a16:creationId xmlns:a16="http://schemas.microsoft.com/office/drawing/2014/main" id="{77B19C2E-B067-4A98-A5B5-640E74E6E01D}"/>
                  </a:ext>
                </a:extLst>
              </p:cNvPr>
              <p:cNvGrpSpPr/>
              <p:nvPr/>
            </p:nvGrpSpPr>
            <p:grpSpPr>
              <a:xfrm>
                <a:off x="2426711" y="5087227"/>
                <a:ext cx="988170" cy="931339"/>
                <a:chOff x="2935402" y="3201896"/>
                <a:chExt cx="988170" cy="931339"/>
              </a:xfrm>
            </p:grpSpPr>
            <p:pic>
              <p:nvPicPr>
                <p:cNvPr id="36" name="Picture 35">
                  <a:extLst>
                    <a:ext uri="{FF2B5EF4-FFF2-40B4-BE49-F238E27FC236}">
                      <a16:creationId xmlns:a16="http://schemas.microsoft.com/office/drawing/2014/main" id="{9B3209B9-00EE-42E6-A824-70675C0FE443}"/>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84800" y="3249636"/>
                  <a:ext cx="509494" cy="480192"/>
                </a:xfrm>
                <a:prstGeom prst="rect">
                  <a:avLst/>
                </a:prstGeom>
              </p:spPr>
            </p:pic>
            <p:pic>
              <p:nvPicPr>
                <p:cNvPr id="37" name="Picture 36" descr="Image result for computer icon">
                  <a:extLst>
                    <a:ext uri="{FF2B5EF4-FFF2-40B4-BE49-F238E27FC236}">
                      <a16:creationId xmlns:a16="http://schemas.microsoft.com/office/drawing/2014/main" id="{A7E8D617-3D54-41EF-9668-CE90F574D980}"/>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5402" y="3201896"/>
                  <a:ext cx="988170" cy="93133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Straight Arrow Connector 33">
                <a:extLst>
                  <a:ext uri="{FF2B5EF4-FFF2-40B4-BE49-F238E27FC236}">
                    <a16:creationId xmlns:a16="http://schemas.microsoft.com/office/drawing/2014/main" id="{89D3B88D-3AE1-44AD-85EA-47C8783530F4}"/>
                  </a:ext>
                </a:extLst>
              </p:cNvPr>
              <p:cNvCxnSpPr>
                <a:cxnSpLocks/>
              </p:cNvCxnSpPr>
              <p:nvPr/>
            </p:nvCxnSpPr>
            <p:spPr>
              <a:xfrm>
                <a:off x="1741334" y="5548905"/>
                <a:ext cx="55720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AE31CE1-2537-44EE-B205-5901B49E2837}"/>
                  </a:ext>
                </a:extLst>
              </p:cNvPr>
              <p:cNvCxnSpPr>
                <a:cxnSpLocks/>
              </p:cNvCxnSpPr>
              <p:nvPr/>
            </p:nvCxnSpPr>
            <p:spPr>
              <a:xfrm>
                <a:off x="3483462" y="5533222"/>
                <a:ext cx="55720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Speech Bubble: Rectangle with Corners Rounded 37">
              <a:extLst>
                <a:ext uri="{FF2B5EF4-FFF2-40B4-BE49-F238E27FC236}">
                  <a16:creationId xmlns:a16="http://schemas.microsoft.com/office/drawing/2014/main" id="{79F29CFB-FAE8-450E-B504-1872A550B46B}"/>
                </a:ext>
              </a:extLst>
            </p:cNvPr>
            <p:cNvSpPr/>
            <p:nvPr/>
          </p:nvSpPr>
          <p:spPr>
            <a:xfrm rot="5400000">
              <a:off x="10187901" y="4241375"/>
              <a:ext cx="1186697" cy="2083937"/>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2396309-3356-4278-8E95-DFD2F7397586}"/>
                </a:ext>
              </a:extLst>
            </p:cNvPr>
            <p:cNvSpPr txBox="1"/>
            <p:nvPr/>
          </p:nvSpPr>
          <p:spPr>
            <a:xfrm>
              <a:off x="9813644" y="4676362"/>
              <a:ext cx="2083937" cy="1200329"/>
            </a:xfrm>
            <a:prstGeom prst="rect">
              <a:avLst/>
            </a:prstGeom>
            <a:noFill/>
          </p:spPr>
          <p:txBody>
            <a:bodyPr wrap="square" rtlCol="0">
              <a:spAutoFit/>
            </a:bodyPr>
            <a:lstStyle/>
            <a:p>
              <a:r>
                <a:rPr lang="en-US" altLang="zh-CN" dirty="0"/>
                <a:t>This is a very good documentary about the  battle of the Thermopylae.</a:t>
              </a:r>
              <a:endParaRPr lang="en-US" dirty="0"/>
            </a:p>
          </p:txBody>
        </p:sp>
      </p:grpSp>
    </p:spTree>
    <p:extLst>
      <p:ext uri="{BB962C8B-B14F-4D97-AF65-F5344CB8AC3E}">
        <p14:creationId xmlns:p14="http://schemas.microsoft.com/office/powerpoint/2010/main" val="271742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Experiments</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20</a:t>
            </a:fld>
            <a:endParaRPr lang="en-US"/>
          </a:p>
        </p:txBody>
      </p:sp>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107815"/>
            <a:ext cx="11032281" cy="594499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Datasets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Amazon Electronics, </a:t>
            </a:r>
            <a:r>
              <a:rPr lang="en-US" altLang="zh-CN" sz="2000" dirty="0" err="1">
                <a:latin typeface="Arial" panose="020B0604020202020204" pitchFamily="34" charset="0"/>
                <a:cs typeface="Arial" panose="020B0604020202020204" pitchFamily="34" charset="0"/>
              </a:rPr>
              <a:t>Movies&amp;TV</a:t>
            </a:r>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Yelp</a:t>
            </a: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Baselines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Explainability</a:t>
            </a: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Retrieval-based: </a:t>
            </a:r>
            <a:r>
              <a:rPr lang="en-US" altLang="zh-CN" sz="1800" dirty="0" err="1">
                <a:latin typeface="Arial" panose="020B0604020202020204" pitchFamily="34" charset="0"/>
                <a:cs typeface="Arial" panose="020B0604020202020204" pitchFamily="34" charset="0"/>
              </a:rPr>
              <a:t>Lexrank</a:t>
            </a:r>
            <a:r>
              <a:rPr lang="en-US" altLang="zh-CN" sz="1800" dirty="0">
                <a:latin typeface="Arial" panose="020B0604020202020204" pitchFamily="34" charset="0"/>
                <a:cs typeface="Arial" panose="020B0604020202020204" pitchFamily="34" charset="0"/>
              </a:rPr>
              <a:t>, NARRE, </a:t>
            </a:r>
            <a:r>
              <a:rPr lang="en-US" altLang="zh-CN" sz="1800" dirty="0" err="1">
                <a:latin typeface="Arial" panose="020B0604020202020204" pitchFamily="34" charset="0"/>
                <a:cs typeface="Arial" panose="020B0604020202020204" pitchFamily="34" charset="0"/>
              </a:rPr>
              <a:t>RLRec</a:t>
            </a:r>
            <a:endParaRPr lang="en-US" altLang="zh-CN" sz="1800"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Generative: NRT</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Rating prediction</a:t>
            </a: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CF: PMF, NMF, SVD++</a:t>
            </a:r>
          </a:p>
          <a:p>
            <a:pPr lvl="2">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Neural: MPCN, NARRE, </a:t>
            </a:r>
            <a:r>
              <a:rPr lang="en-US" altLang="zh-CN" sz="1800" dirty="0" err="1">
                <a:latin typeface="Arial" panose="020B0604020202020204" pitchFamily="34" charset="0"/>
                <a:cs typeface="Arial" panose="020B0604020202020204" pitchFamily="34" charset="0"/>
              </a:rPr>
              <a:t>RLRec</a:t>
            </a:r>
            <a:r>
              <a:rPr lang="en-US" altLang="zh-CN" sz="1800" dirty="0">
                <a:latin typeface="Arial" panose="020B0604020202020204" pitchFamily="34" charset="0"/>
                <a:cs typeface="Arial" panose="020B0604020202020204" pitchFamily="34" charset="0"/>
              </a:rPr>
              <a:t>, NRT</a:t>
            </a:r>
          </a:p>
          <a:p>
            <a:pPr lvl="2">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Metrics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Explainability: Bleu and ROUGE, Human evaluation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Rating prediction: RMSE</a:t>
            </a:r>
          </a:p>
          <a:p>
            <a:pPr marL="0" indent="0">
              <a:buNone/>
            </a:pPr>
            <a:endParaRPr lang="en-US" altLang="zh-CN" sz="24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altLang="zh-CN" sz="2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4E485F-8397-437A-895F-DE86BC50A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800" y="3377319"/>
            <a:ext cx="4648849" cy="1247949"/>
          </a:xfrm>
          <a:prstGeom prst="rect">
            <a:avLst/>
          </a:prstGeom>
        </p:spPr>
      </p:pic>
    </p:spTree>
    <p:extLst>
      <p:ext uri="{BB962C8B-B14F-4D97-AF65-F5344CB8AC3E}">
        <p14:creationId xmlns:p14="http://schemas.microsoft.com/office/powerpoint/2010/main" val="251592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Explainability Results</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21</a:t>
            </a:fld>
            <a:endParaRPr lang="en-US"/>
          </a:p>
        </p:txBody>
      </p:sp>
      <p:pic>
        <p:nvPicPr>
          <p:cNvPr id="8" name="Content Placeholder 4">
            <a:extLst>
              <a:ext uri="{FF2B5EF4-FFF2-40B4-BE49-F238E27FC236}">
                <a16:creationId xmlns:a16="http://schemas.microsoft.com/office/drawing/2014/main" id="{8DD93D1A-581A-4EAD-8628-F45C1A519C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037" y="2914199"/>
            <a:ext cx="10067925" cy="3366871"/>
          </a:xfrm>
        </p:spPr>
      </p:pic>
      <p:pic>
        <p:nvPicPr>
          <p:cNvPr id="9" name="Picture 8">
            <a:extLst>
              <a:ext uri="{FF2B5EF4-FFF2-40B4-BE49-F238E27FC236}">
                <a16:creationId xmlns:a16="http://schemas.microsoft.com/office/drawing/2014/main" id="{A1D2D4F2-3525-4B5E-B87A-160511C5F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951" y="1112547"/>
            <a:ext cx="4648849" cy="1247949"/>
          </a:xfrm>
          <a:prstGeom prst="rect">
            <a:avLst/>
          </a:prstGeom>
        </p:spPr>
      </p:pic>
      <p:sp>
        <p:nvSpPr>
          <p:cNvPr id="11" name="Rectangle: Rounded Corners 10">
            <a:extLst>
              <a:ext uri="{FF2B5EF4-FFF2-40B4-BE49-F238E27FC236}">
                <a16:creationId xmlns:a16="http://schemas.microsoft.com/office/drawing/2014/main" id="{3CDA7815-E04F-4A3A-90B0-51D132452FF1}"/>
              </a:ext>
            </a:extLst>
          </p:cNvPr>
          <p:cNvSpPr/>
          <p:nvPr/>
        </p:nvSpPr>
        <p:spPr bwMode="auto">
          <a:xfrm>
            <a:off x="6591299" y="2779262"/>
            <a:ext cx="2571153" cy="3617804"/>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4954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Explainability Results</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22</a:t>
            </a:fld>
            <a:endParaRPr lang="en-US"/>
          </a:p>
        </p:txBody>
      </p:sp>
      <p:pic>
        <p:nvPicPr>
          <p:cNvPr id="9" name="Picture 8">
            <a:extLst>
              <a:ext uri="{FF2B5EF4-FFF2-40B4-BE49-F238E27FC236}">
                <a16:creationId xmlns:a16="http://schemas.microsoft.com/office/drawing/2014/main" id="{A1D2D4F2-3525-4B5E-B87A-160511C5F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51" y="1112547"/>
            <a:ext cx="4648849" cy="1247949"/>
          </a:xfrm>
          <a:prstGeom prst="rect">
            <a:avLst/>
          </a:prstGeom>
        </p:spPr>
      </p:pic>
      <p:sp>
        <p:nvSpPr>
          <p:cNvPr id="7" name="Content Placeholder 6">
            <a:extLst>
              <a:ext uri="{FF2B5EF4-FFF2-40B4-BE49-F238E27FC236}">
                <a16:creationId xmlns:a16="http://schemas.microsoft.com/office/drawing/2014/main" id="{A0577738-477B-41B5-9C81-C49BF2690FB1}"/>
              </a:ext>
            </a:extLst>
          </p:cNvPr>
          <p:cNvSpPr>
            <a:spLocks noGrp="1"/>
          </p:cNvSpPr>
          <p:nvPr>
            <p:ph idx="1"/>
          </p:nvPr>
        </p:nvSpPr>
        <p:spPr>
          <a:xfrm>
            <a:off x="481208" y="1692622"/>
            <a:ext cx="10515600" cy="4351338"/>
          </a:xfrm>
        </p:spPr>
        <p:txBody>
          <a:bodyPr>
            <a:normAutofit/>
          </a:body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Human Evaluation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3 assessors, 100 test cases</a:t>
            </a:r>
          </a:p>
          <a:p>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DA6AB5A-85F8-4BCC-B37A-8EB5377C3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474" y="2872585"/>
            <a:ext cx="7527925" cy="3171375"/>
          </a:xfrm>
          <a:prstGeom prst="rect">
            <a:avLst/>
          </a:prstGeom>
        </p:spPr>
      </p:pic>
    </p:spTree>
    <p:extLst>
      <p:ext uri="{BB962C8B-B14F-4D97-AF65-F5344CB8AC3E}">
        <p14:creationId xmlns:p14="http://schemas.microsoft.com/office/powerpoint/2010/main" val="243882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Explainability Results</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23</a:t>
            </a:fld>
            <a:endParaRPr lang="en-US"/>
          </a:p>
        </p:txBody>
      </p:sp>
      <p:sp>
        <p:nvSpPr>
          <p:cNvPr id="7" name="Content Placeholder 6">
            <a:extLst>
              <a:ext uri="{FF2B5EF4-FFF2-40B4-BE49-F238E27FC236}">
                <a16:creationId xmlns:a16="http://schemas.microsoft.com/office/drawing/2014/main" id="{A0577738-477B-41B5-9C81-C49BF2690FB1}"/>
              </a:ext>
            </a:extLst>
          </p:cNvPr>
          <p:cNvSpPr>
            <a:spLocks noGrp="1"/>
          </p:cNvSpPr>
          <p:nvPr>
            <p:ph idx="1"/>
          </p:nvPr>
        </p:nvSpPr>
        <p:spPr>
          <a:xfrm>
            <a:off x="481208" y="1692622"/>
            <a:ext cx="10515600" cy="4351338"/>
          </a:xfrm>
        </p:spPr>
        <p:txBody>
          <a:bodyPr>
            <a:normAutofit/>
          </a:body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Case study</a:t>
            </a:r>
          </a:p>
        </p:txBody>
      </p:sp>
      <p:pic>
        <p:nvPicPr>
          <p:cNvPr id="10" name="Content Placeholder 4">
            <a:extLst>
              <a:ext uri="{FF2B5EF4-FFF2-40B4-BE49-F238E27FC236}">
                <a16:creationId xmlns:a16="http://schemas.microsoft.com/office/drawing/2014/main" id="{BA9BE63C-4FE2-4881-ADDE-A7E05B89D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96" y="2775320"/>
            <a:ext cx="4890559" cy="2991567"/>
          </a:xfrm>
          <a:prstGeom prst="rect">
            <a:avLst/>
          </a:prstGeom>
        </p:spPr>
      </p:pic>
      <p:pic>
        <p:nvPicPr>
          <p:cNvPr id="11" name="Picture 10">
            <a:extLst>
              <a:ext uri="{FF2B5EF4-FFF2-40B4-BE49-F238E27FC236}">
                <a16:creationId xmlns:a16="http://schemas.microsoft.com/office/drawing/2014/main" id="{0D12D6A1-89A4-4FE6-A1CB-103BE99817A4}"/>
              </a:ext>
            </a:extLst>
          </p:cNvPr>
          <p:cNvPicPr>
            <a:picLocks noChangeAspect="1"/>
          </p:cNvPicPr>
          <p:nvPr/>
        </p:nvPicPr>
        <p:blipFill>
          <a:blip r:embed="rId4"/>
          <a:stretch>
            <a:fillRect/>
          </a:stretch>
        </p:blipFill>
        <p:spPr>
          <a:xfrm>
            <a:off x="6183857" y="2775320"/>
            <a:ext cx="5612923" cy="3076555"/>
          </a:xfrm>
          <a:prstGeom prst="rect">
            <a:avLst/>
          </a:prstGeom>
        </p:spPr>
      </p:pic>
    </p:spTree>
    <p:extLst>
      <p:ext uri="{BB962C8B-B14F-4D97-AF65-F5344CB8AC3E}">
        <p14:creationId xmlns:p14="http://schemas.microsoft.com/office/powerpoint/2010/main" val="2839274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Accuracy Results</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24</a:t>
            </a:fld>
            <a:endParaRPr lang="en-US"/>
          </a:p>
        </p:txBody>
      </p:sp>
      <p:pic>
        <p:nvPicPr>
          <p:cNvPr id="9" name="Picture 8">
            <a:extLst>
              <a:ext uri="{FF2B5EF4-FFF2-40B4-BE49-F238E27FC236}">
                <a16:creationId xmlns:a16="http://schemas.microsoft.com/office/drawing/2014/main" id="{A1D2D4F2-3525-4B5E-B87A-160511C5F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51" y="1112547"/>
            <a:ext cx="4648849" cy="1247949"/>
          </a:xfrm>
          <a:prstGeom prst="rect">
            <a:avLst/>
          </a:prstGeom>
        </p:spPr>
      </p:pic>
      <p:pic>
        <p:nvPicPr>
          <p:cNvPr id="12" name="Content Placeholder 6">
            <a:extLst>
              <a:ext uri="{FF2B5EF4-FFF2-40B4-BE49-F238E27FC236}">
                <a16:creationId xmlns:a16="http://schemas.microsoft.com/office/drawing/2014/main" id="{298835F9-D8D9-42DD-A730-26018FFC6C6C}"/>
              </a:ext>
            </a:extLst>
          </p:cNvPr>
          <p:cNvPicPr>
            <a:picLocks noChangeAspect="1"/>
          </p:cNvPicPr>
          <p:nvPr/>
        </p:nvPicPr>
        <p:blipFill rotWithShape="1">
          <a:blip r:embed="rId4">
            <a:extLst>
              <a:ext uri="{28A0092B-C50C-407E-A947-70E740481C1C}">
                <a14:useLocalDpi xmlns:a14="http://schemas.microsoft.com/office/drawing/2010/main" val="0"/>
              </a:ext>
            </a:extLst>
          </a:blip>
          <a:srcRect l="1391" r="1396"/>
          <a:stretch/>
        </p:blipFill>
        <p:spPr>
          <a:xfrm>
            <a:off x="74577" y="3171617"/>
            <a:ext cx="12019357" cy="1466284"/>
          </a:xfrm>
          <a:prstGeom prst="rect">
            <a:avLst/>
          </a:prstGeom>
        </p:spPr>
      </p:pic>
      <p:sp>
        <p:nvSpPr>
          <p:cNvPr id="13" name="Rectangle: Rounded Corners 12">
            <a:extLst>
              <a:ext uri="{FF2B5EF4-FFF2-40B4-BE49-F238E27FC236}">
                <a16:creationId xmlns:a16="http://schemas.microsoft.com/office/drawing/2014/main" id="{3EE0D42D-4341-4370-A18E-2534CC854D08}"/>
              </a:ext>
            </a:extLst>
          </p:cNvPr>
          <p:cNvSpPr/>
          <p:nvPr/>
        </p:nvSpPr>
        <p:spPr bwMode="auto">
          <a:xfrm>
            <a:off x="7214072" y="3171617"/>
            <a:ext cx="2970788" cy="1466284"/>
          </a:xfrm>
          <a:prstGeom prst="roundRect">
            <a:avLst>
              <a:gd name="adj" fmla="val 11374"/>
            </a:avLst>
          </a:prstGeom>
          <a:noFill/>
          <a:ln w="28575">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806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Conclusion</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25</a:t>
            </a:fld>
            <a:endParaRPr lang="en-US"/>
          </a:p>
        </p:txBody>
      </p:sp>
      <p:sp>
        <p:nvSpPr>
          <p:cNvPr id="7" name="Content Placeholder 6">
            <a:extLst>
              <a:ext uri="{FF2B5EF4-FFF2-40B4-BE49-F238E27FC236}">
                <a16:creationId xmlns:a16="http://schemas.microsoft.com/office/drawing/2014/main" id="{A0577738-477B-41B5-9C81-C49BF2690FB1}"/>
              </a:ext>
            </a:extLst>
          </p:cNvPr>
          <p:cNvSpPr>
            <a:spLocks noGrp="1"/>
          </p:cNvSpPr>
          <p:nvPr>
            <p:ph idx="1"/>
          </p:nvPr>
        </p:nvSpPr>
        <p:spPr>
          <a:xfrm>
            <a:off x="481208" y="1382520"/>
            <a:ext cx="10944816" cy="4720495"/>
          </a:xfrm>
        </p:spPr>
        <p:txBody>
          <a:bodyPr>
            <a:normAutofit/>
          </a:body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We propose a co-attentive multi-task learning method which fully exploits the correlations between the recommendation task and the explanation task</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We propose an encoder-selector-decoder architecture and a hierarchical co-attentive selector to effectively control the cross knowledge transfer for both tasks</a:t>
            </a:r>
            <a:br>
              <a:rPr lang="en-US" altLang="zh-CN" sz="2400" dirty="0">
                <a:latin typeface="Arial" panose="020B0604020202020204" pitchFamily="34" charset="0"/>
                <a:cs typeface="Arial" panose="020B0604020202020204" pitchFamily="34" charset="0"/>
              </a:rPr>
            </a:b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Experiments show that our approach outperforms state-of-the-art baselines on both the accuracy of rating prediction and the quality of generated explanations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83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262B0-0C8D-4A2D-92DD-3508ABC37A8D}"/>
              </a:ext>
            </a:extLst>
          </p:cNvPr>
          <p:cNvSpPr txBox="1"/>
          <p:nvPr/>
        </p:nvSpPr>
        <p:spPr>
          <a:xfrm>
            <a:off x="4271975" y="3044279"/>
            <a:ext cx="3648051" cy="923330"/>
          </a:xfrm>
          <a:prstGeom prst="rect">
            <a:avLst/>
          </a:prstGeom>
          <a:noFill/>
        </p:spPr>
        <p:txBody>
          <a:bodyPr wrap="none" rtlCol="0">
            <a:spAutoFit/>
          </a:bodyPr>
          <a:lstStyle/>
          <a:p>
            <a:pPr algn="ctr"/>
            <a:r>
              <a:rPr lang="en-US" sz="5400" dirty="0">
                <a:solidFill>
                  <a:srgbClr val="00B0F0"/>
                </a:solidFill>
                <a:latin typeface="Arial" panose="020B0604020202020204" pitchFamily="34" charset="0"/>
                <a:cs typeface="Arial" panose="020B0604020202020204" pitchFamily="34" charset="0"/>
              </a:rPr>
              <a:t>Thank You!</a:t>
            </a:r>
          </a:p>
        </p:txBody>
      </p:sp>
      <p:cxnSp>
        <p:nvCxnSpPr>
          <p:cNvPr id="3" name="Straight Connector 4">
            <a:extLst>
              <a:ext uri="{FF2B5EF4-FFF2-40B4-BE49-F238E27FC236}">
                <a16:creationId xmlns:a16="http://schemas.microsoft.com/office/drawing/2014/main" id="{5D13CDAC-B442-4416-9722-2A91BF5379D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Date Placeholder 3">
            <a:extLst>
              <a:ext uri="{FF2B5EF4-FFF2-40B4-BE49-F238E27FC236}">
                <a16:creationId xmlns:a16="http://schemas.microsoft.com/office/drawing/2014/main" id="{C1A6C387-A6BA-4135-8027-8F8DDA136CAA}"/>
              </a:ext>
            </a:extLst>
          </p:cNvPr>
          <p:cNvSpPr>
            <a:spLocks noGrp="1"/>
          </p:cNvSpPr>
          <p:nvPr>
            <p:ph type="dt" sz="half" idx="10"/>
          </p:nvPr>
        </p:nvSpPr>
        <p:spPr/>
        <p:txBody>
          <a:bodyPr/>
          <a:lstStyle/>
          <a:p>
            <a:r>
              <a:rPr lang="en-US"/>
              <a:t>8/13/2019</a:t>
            </a:r>
          </a:p>
        </p:txBody>
      </p:sp>
      <p:sp>
        <p:nvSpPr>
          <p:cNvPr id="5" name="Slide Number Placeholder 4">
            <a:extLst>
              <a:ext uri="{FF2B5EF4-FFF2-40B4-BE49-F238E27FC236}">
                <a16:creationId xmlns:a16="http://schemas.microsoft.com/office/drawing/2014/main" id="{6806D002-9E4B-4714-8A3B-31F11769EA3B}"/>
              </a:ext>
            </a:extLst>
          </p:cNvPr>
          <p:cNvSpPr>
            <a:spLocks noGrp="1"/>
          </p:cNvSpPr>
          <p:nvPr>
            <p:ph type="sldNum" sz="quarter" idx="12"/>
          </p:nvPr>
        </p:nvSpPr>
        <p:spPr/>
        <p:txBody>
          <a:bodyPr/>
          <a:lstStyle/>
          <a:p>
            <a:fld id="{DE41450C-3808-4BD1-9FE1-46258848423D}" type="slidenum">
              <a:rPr lang="en-US" smtClean="0"/>
              <a:t>26</a:t>
            </a:fld>
            <a:endParaRPr lang="en-US"/>
          </a:p>
        </p:txBody>
      </p:sp>
      <p:sp>
        <p:nvSpPr>
          <p:cNvPr id="6" name="Title 1">
            <a:extLst>
              <a:ext uri="{FF2B5EF4-FFF2-40B4-BE49-F238E27FC236}">
                <a16:creationId xmlns:a16="http://schemas.microsoft.com/office/drawing/2014/main" id="{C47D1459-F6AF-4EFC-BA51-A6D762C4A7D5}"/>
              </a:ext>
            </a:extLst>
          </p:cNvPr>
          <p:cNvSpPr txBox="1">
            <a:spLocks/>
          </p:cNvSpPr>
          <p:nvPr/>
        </p:nvSpPr>
        <p:spPr>
          <a:xfrm>
            <a:off x="0" y="69019"/>
            <a:ext cx="12192000" cy="82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Q&amp;A</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23329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lstStyle/>
          <a:p>
            <a:r>
              <a:rPr lang="en-US" altLang="zh-CN" dirty="0">
                <a:solidFill>
                  <a:srgbClr val="00B0F0"/>
                </a:solidFill>
              </a:rPr>
              <a:t>    </a:t>
            </a:r>
            <a:r>
              <a:rPr lang="en-US" altLang="zh-CN" sz="3600" dirty="0">
                <a:solidFill>
                  <a:srgbClr val="00B0F0"/>
                </a:solidFill>
                <a:latin typeface="Microsoft JhengHei UI" panose="020B0604030504040204" pitchFamily="34" charset="-120"/>
                <a:ea typeface="Microsoft JhengHei UI" panose="020B0604030504040204" pitchFamily="34" charset="-120"/>
              </a:rPr>
              <a:t>Motivation</a:t>
            </a:r>
            <a:endParaRPr lang="en-US"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5" name="内容占位符 2">
            <a:extLst>
              <a:ext uri="{FF2B5EF4-FFF2-40B4-BE49-F238E27FC236}">
                <a16:creationId xmlns:a16="http://schemas.microsoft.com/office/drawing/2014/main" id="{9A03BEA9-5692-4741-B453-4F9650F2858E}"/>
              </a:ext>
            </a:extLst>
          </p:cNvPr>
          <p:cNvSpPr txBox="1">
            <a:spLocks/>
          </p:cNvSpPr>
          <p:nvPr/>
        </p:nvSpPr>
        <p:spPr>
          <a:xfrm>
            <a:off x="481208" y="1282744"/>
            <a:ext cx="10801693" cy="510094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A fundamental question of explainable recommendation:</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How we jointly optimize accuracy and </a:t>
            </a:r>
            <a:r>
              <a:rPr lang="en-US" altLang="zh-CN" sz="2000" dirty="0" err="1">
                <a:latin typeface="Arial" panose="020B0604020202020204" pitchFamily="34" charset="0"/>
                <a:cs typeface="Arial" panose="020B0604020202020204" pitchFamily="34" charset="0"/>
              </a:rPr>
              <a:t>explainability</a:t>
            </a:r>
            <a:r>
              <a:rPr lang="en-US" altLang="zh-CN" sz="2000" dirty="0">
                <a:latin typeface="Arial" panose="020B0604020202020204" pitchFamily="34" charset="0"/>
                <a:cs typeface="Arial" panose="020B0604020202020204" pitchFamily="34" charset="0"/>
              </a:rPr>
              <a:t> for explainable recommendation?</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Most existing methods consider the two goals in separate steps or only focus on one of the goals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Post-hoc</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Embedded</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Simple jointly learning method</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3</a:t>
            </a:fld>
            <a:endParaRPr lang="en-US"/>
          </a:p>
        </p:txBody>
      </p:sp>
    </p:spTree>
    <p:extLst>
      <p:ext uri="{BB962C8B-B14F-4D97-AF65-F5344CB8AC3E}">
        <p14:creationId xmlns:p14="http://schemas.microsoft.com/office/powerpoint/2010/main" val="330592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Works—Post-hoc</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4</a:t>
            </a:fld>
            <a:endParaRPr lang="en-US"/>
          </a:p>
        </p:txBody>
      </p:sp>
      <p:grpSp>
        <p:nvGrpSpPr>
          <p:cNvPr id="7" name="Group 6">
            <a:extLst>
              <a:ext uri="{FF2B5EF4-FFF2-40B4-BE49-F238E27FC236}">
                <a16:creationId xmlns:a16="http://schemas.microsoft.com/office/drawing/2014/main" id="{1573B9BB-6837-443D-854C-3687467332F4}"/>
              </a:ext>
            </a:extLst>
          </p:cNvPr>
          <p:cNvGrpSpPr/>
          <p:nvPr/>
        </p:nvGrpSpPr>
        <p:grpSpPr>
          <a:xfrm>
            <a:off x="8086683" y="4505266"/>
            <a:ext cx="3167849" cy="2372466"/>
            <a:chOff x="8777477" y="4192428"/>
            <a:chExt cx="3167849" cy="2372466"/>
          </a:xfrm>
        </p:grpSpPr>
        <p:pic>
          <p:nvPicPr>
            <p:cNvPr id="8" name="Picture 7">
              <a:extLst>
                <a:ext uri="{FF2B5EF4-FFF2-40B4-BE49-F238E27FC236}">
                  <a16:creationId xmlns:a16="http://schemas.microsoft.com/office/drawing/2014/main" id="{5DB8C328-9495-46DF-A5F6-D1552BB39588}"/>
                </a:ext>
              </a:extLst>
            </p:cNvPr>
            <p:cNvPicPr>
              <a:picLocks noChangeAspect="1"/>
            </p:cNvPicPr>
            <p:nvPr/>
          </p:nvPicPr>
          <p:blipFill rotWithShape="1">
            <a:blip r:embed="rId3"/>
            <a:srcRect l="46421" t="55476" r="1304" b="10170"/>
            <a:stretch/>
          </p:blipFill>
          <p:spPr>
            <a:xfrm>
              <a:off x="9635578" y="4596771"/>
              <a:ext cx="1668349" cy="787697"/>
            </a:xfrm>
            <a:prstGeom prst="rect">
              <a:avLst/>
            </a:prstGeom>
          </p:spPr>
        </p:pic>
        <p:pic>
          <p:nvPicPr>
            <p:cNvPr id="9" name="Picture 8">
              <a:extLst>
                <a:ext uri="{FF2B5EF4-FFF2-40B4-BE49-F238E27FC236}">
                  <a16:creationId xmlns:a16="http://schemas.microsoft.com/office/drawing/2014/main" id="{61A21A8D-AA57-43BF-9ECA-239651325BC8}"/>
                </a:ext>
              </a:extLst>
            </p:cNvPr>
            <p:cNvPicPr>
              <a:picLocks noChangeAspect="1"/>
            </p:cNvPicPr>
            <p:nvPr/>
          </p:nvPicPr>
          <p:blipFill>
            <a:blip r:embed="rId4"/>
            <a:stretch>
              <a:fillRect/>
            </a:stretch>
          </p:blipFill>
          <p:spPr>
            <a:xfrm>
              <a:off x="9714401" y="5409455"/>
              <a:ext cx="1481745" cy="803082"/>
            </a:xfrm>
            <a:prstGeom prst="rect">
              <a:avLst/>
            </a:prstGeom>
          </p:spPr>
        </p:pic>
        <p:pic>
          <p:nvPicPr>
            <p:cNvPr id="10" name="Picture 6" descr="https://png2.kisspng.com/sh/e03fb7f0bbfba13373a2f5d32e04854a/L0KzQYi4UsA5N2M5SpGAYULkSYa9VsA5QGhmUJC9MkW7Q4q7VsE2OWM8TKI6OUizQ4WCTwBvbz==/5a2a95660887a8.4258394615127401980349.png">
              <a:extLst>
                <a:ext uri="{FF2B5EF4-FFF2-40B4-BE49-F238E27FC236}">
                  <a16:creationId xmlns:a16="http://schemas.microsoft.com/office/drawing/2014/main" id="{BE4772F1-3CE7-42E0-85DD-94150B80093C}"/>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0800000">
              <a:off x="8777477" y="4192428"/>
              <a:ext cx="3167849" cy="2372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D6E8FCA-4F5B-42D1-8533-B81D4AD71BBD}"/>
              </a:ext>
            </a:extLst>
          </p:cNvPr>
          <p:cNvGrpSpPr/>
          <p:nvPr/>
        </p:nvGrpSpPr>
        <p:grpSpPr>
          <a:xfrm>
            <a:off x="649350" y="2145566"/>
            <a:ext cx="9523428" cy="3193910"/>
            <a:chOff x="649350" y="2145566"/>
            <a:chExt cx="9523428" cy="3193910"/>
          </a:xfrm>
        </p:grpSpPr>
        <p:grpSp>
          <p:nvGrpSpPr>
            <p:cNvPr id="5" name="Group 4">
              <a:extLst>
                <a:ext uri="{FF2B5EF4-FFF2-40B4-BE49-F238E27FC236}">
                  <a16:creationId xmlns:a16="http://schemas.microsoft.com/office/drawing/2014/main" id="{E013FE17-8770-48F2-ACBC-13D6E66C7D05}"/>
                </a:ext>
              </a:extLst>
            </p:cNvPr>
            <p:cNvGrpSpPr/>
            <p:nvPr/>
          </p:nvGrpSpPr>
          <p:grpSpPr>
            <a:xfrm>
              <a:off x="2935402" y="3201896"/>
              <a:ext cx="988170" cy="931339"/>
              <a:chOff x="2935402" y="3201896"/>
              <a:chExt cx="988170" cy="931339"/>
            </a:xfrm>
          </p:grpSpPr>
          <p:pic>
            <p:nvPicPr>
              <p:cNvPr id="12" name="Picture 11">
                <a:extLst>
                  <a:ext uri="{FF2B5EF4-FFF2-40B4-BE49-F238E27FC236}">
                    <a16:creationId xmlns:a16="http://schemas.microsoft.com/office/drawing/2014/main" id="{44A25AEF-BD5A-4F23-9D43-628521B8A1F9}"/>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84800" y="3249636"/>
                <a:ext cx="509494" cy="480192"/>
              </a:xfrm>
              <a:prstGeom prst="rect">
                <a:avLst/>
              </a:prstGeom>
            </p:spPr>
          </p:pic>
          <p:pic>
            <p:nvPicPr>
              <p:cNvPr id="13" name="Picture 12" descr="Image result for computer icon">
                <a:extLst>
                  <a:ext uri="{FF2B5EF4-FFF2-40B4-BE49-F238E27FC236}">
                    <a16:creationId xmlns:a16="http://schemas.microsoft.com/office/drawing/2014/main" id="{4AB57425-790B-4725-814B-68D7D1A40420}"/>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5402" y="3201896"/>
                <a:ext cx="988170" cy="93133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BDBBFD9F-6BE4-41FC-804F-DABB9B0645E5}"/>
                </a:ext>
              </a:extLst>
            </p:cNvPr>
            <p:cNvPicPr>
              <a:picLocks noChangeAspect="1"/>
            </p:cNvPicPr>
            <p:nvPr/>
          </p:nvPicPr>
          <p:blipFill>
            <a:blip r:embed="rId8">
              <a:duotone>
                <a:schemeClr val="accent6">
                  <a:shade val="45000"/>
                  <a:satMod val="135000"/>
                </a:schemeClr>
                <a:prstClr val="white"/>
              </a:duotone>
            </a:blip>
            <a:stretch>
              <a:fillRect/>
            </a:stretch>
          </p:blipFill>
          <p:spPr>
            <a:xfrm>
              <a:off x="1115710" y="3989505"/>
              <a:ext cx="362896" cy="342025"/>
            </a:xfrm>
            <a:prstGeom prst="rect">
              <a:avLst/>
            </a:prstGeom>
          </p:spPr>
        </p:pic>
        <p:pic>
          <p:nvPicPr>
            <p:cNvPr id="15" name="Picture 14">
              <a:extLst>
                <a:ext uri="{FF2B5EF4-FFF2-40B4-BE49-F238E27FC236}">
                  <a16:creationId xmlns:a16="http://schemas.microsoft.com/office/drawing/2014/main" id="{B8E5D9BA-9156-42A8-8C83-5E1F93F65636}"/>
                </a:ext>
              </a:extLst>
            </p:cNvPr>
            <p:cNvPicPr>
              <a:picLocks noChangeAspect="1"/>
            </p:cNvPicPr>
            <p:nvPr/>
          </p:nvPicPr>
          <p:blipFill>
            <a:blip r:embed="rId8">
              <a:duotone>
                <a:schemeClr val="accent6">
                  <a:shade val="45000"/>
                  <a:satMod val="135000"/>
                </a:schemeClr>
                <a:prstClr val="white"/>
              </a:duotone>
            </a:blip>
            <a:stretch>
              <a:fillRect/>
            </a:stretch>
          </p:blipFill>
          <p:spPr>
            <a:xfrm>
              <a:off x="1576182" y="3989505"/>
              <a:ext cx="362896" cy="342025"/>
            </a:xfrm>
            <a:prstGeom prst="rect">
              <a:avLst/>
            </a:prstGeom>
          </p:spPr>
        </p:pic>
        <p:pic>
          <p:nvPicPr>
            <p:cNvPr id="16" name="Picture 15">
              <a:extLst>
                <a:ext uri="{FF2B5EF4-FFF2-40B4-BE49-F238E27FC236}">
                  <a16:creationId xmlns:a16="http://schemas.microsoft.com/office/drawing/2014/main" id="{6A617AAC-EF81-43DA-BCEB-BACAD784610A}"/>
                </a:ext>
              </a:extLst>
            </p:cNvPr>
            <p:cNvPicPr>
              <a:picLocks noChangeAspect="1"/>
            </p:cNvPicPr>
            <p:nvPr/>
          </p:nvPicPr>
          <p:blipFill>
            <a:blip r:embed="rId8">
              <a:duotone>
                <a:schemeClr val="accent6">
                  <a:shade val="45000"/>
                  <a:satMod val="135000"/>
                </a:schemeClr>
                <a:prstClr val="white"/>
              </a:duotone>
            </a:blip>
            <a:stretch>
              <a:fillRect/>
            </a:stretch>
          </p:blipFill>
          <p:spPr>
            <a:xfrm>
              <a:off x="1340690" y="4407642"/>
              <a:ext cx="362896" cy="3420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AFC287E-C60C-4F27-9CBB-ED714C58082F}"/>
                    </a:ext>
                  </a:extLst>
                </p:cNvPr>
                <p:cNvSpPr txBox="1"/>
                <p:nvPr/>
              </p:nvSpPr>
              <p:spPr>
                <a:xfrm>
                  <a:off x="1025558" y="4920515"/>
                  <a:ext cx="993157" cy="418961"/>
                </a:xfrm>
                <a:prstGeom prst="rect">
                  <a:avLst/>
                </a:prstGeom>
                <a:noFill/>
              </p:spPr>
              <p:txBody>
                <a:bodyPr wrap="none" rtlCol="0">
                  <a:spAutoFit/>
                </a:bodyPr>
                <a:lstStyle/>
                <a:p>
                  <a:pPr algn="ctr">
                    <a:lnSpc>
                      <a:spcPts val="2700"/>
                    </a:lnSpc>
                  </a:pPr>
                  <a:r>
                    <a:rPr lang="en-US" sz="2000" dirty="0">
                      <a:cs typeface="Times New Roman" panose="02020603050405020304" pitchFamily="18" charset="0"/>
                    </a:rPr>
                    <a:t>Items </a:t>
                  </a:r>
                  <a14:m>
                    <m:oMath xmlns:m="http://schemas.openxmlformats.org/officeDocument/2006/math">
                      <m:r>
                        <a:rPr lang="en-US" sz="2000">
                          <a:latin typeface="Cambria Math" panose="02040503050406030204" pitchFamily="18" charset="0"/>
                          <a:cs typeface="Times New Roman" panose="02020603050405020304" pitchFamily="18" charset="0"/>
                        </a:rPr>
                        <m:t>𝑉</m:t>
                      </m:r>
                    </m:oMath>
                  </a14:m>
                  <a:endParaRPr lang="en-US" sz="2000" dirty="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1AFC287E-C60C-4F27-9CBB-ED714C58082F}"/>
                    </a:ext>
                  </a:extLst>
                </p:cNvPr>
                <p:cNvSpPr txBox="1">
                  <a:spLocks noRot="1" noChangeAspect="1" noMove="1" noResize="1" noEditPoints="1" noAdjustHandles="1" noChangeArrowheads="1" noChangeShapeType="1" noTextEdit="1"/>
                </p:cNvSpPr>
                <p:nvPr/>
              </p:nvSpPr>
              <p:spPr>
                <a:xfrm>
                  <a:off x="1025558" y="4920515"/>
                  <a:ext cx="993157" cy="418961"/>
                </a:xfrm>
                <a:prstGeom prst="rect">
                  <a:avLst/>
                </a:prstGeom>
                <a:blipFill>
                  <a:blip r:embed="rId9"/>
                  <a:stretch>
                    <a:fillRect l="-5521" t="-2899" b="-24638"/>
                  </a:stretch>
                </a:blipFill>
              </p:spPr>
              <p:txBody>
                <a:bodyPr/>
                <a:lstStyle/>
                <a:p>
                  <a:r>
                    <a:rPr lang="en-US">
                      <a:noFill/>
                    </a:rPr>
                    <a:t> </a:t>
                  </a:r>
                </a:p>
              </p:txBody>
            </p:sp>
          </mc:Fallback>
        </mc:AlternateContent>
        <p:pic>
          <p:nvPicPr>
            <p:cNvPr id="18" name="Picture 10" descr="File:User font awesome.svg">
              <a:extLst>
                <a:ext uri="{FF2B5EF4-FFF2-40B4-BE49-F238E27FC236}">
                  <a16:creationId xmlns:a16="http://schemas.microsoft.com/office/drawing/2014/main" id="{D6C683EA-CF05-4992-BBA6-0EA230ED4A0A}"/>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0690" y="2635051"/>
              <a:ext cx="406090" cy="3827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File:User font awesome.svg">
              <a:extLst>
                <a:ext uri="{FF2B5EF4-FFF2-40B4-BE49-F238E27FC236}">
                  <a16:creationId xmlns:a16="http://schemas.microsoft.com/office/drawing/2014/main" id="{868FD767-A7F5-4805-BD6D-C6EB656AFFB7}"/>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9873" y="3017786"/>
              <a:ext cx="406090" cy="3827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ile:User font awesome.svg">
              <a:extLst>
                <a:ext uri="{FF2B5EF4-FFF2-40B4-BE49-F238E27FC236}">
                  <a16:creationId xmlns:a16="http://schemas.microsoft.com/office/drawing/2014/main" id="{8B684A3A-FD17-495C-A1EE-5C56EF766117}"/>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470" y="3017786"/>
              <a:ext cx="406090" cy="3827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D7614E-8B35-4DBE-8A49-FBD49DF263E0}"/>
                    </a:ext>
                  </a:extLst>
                </p:cNvPr>
                <p:cNvSpPr txBox="1"/>
                <p:nvPr/>
              </p:nvSpPr>
              <p:spPr>
                <a:xfrm>
                  <a:off x="789295" y="2145566"/>
                  <a:ext cx="1618606" cy="418961"/>
                </a:xfrm>
                <a:prstGeom prst="rect">
                  <a:avLst/>
                </a:prstGeom>
                <a:noFill/>
              </p:spPr>
              <p:txBody>
                <a:bodyPr wrap="square" rtlCol="0">
                  <a:spAutoFit/>
                </a:bodyPr>
                <a:lstStyle/>
                <a:p>
                  <a:pPr algn="ctr">
                    <a:lnSpc>
                      <a:spcPts val="2700"/>
                    </a:lnSpc>
                  </a:pPr>
                  <a:r>
                    <a:rPr lang="en-US" altLang="zh-CN" sz="2000" dirty="0">
                      <a:cs typeface="Times New Roman" panose="02020603050405020304" pitchFamily="18" charset="0"/>
                    </a:rPr>
                    <a:t>Users </a:t>
                  </a:r>
                  <a14:m>
                    <m:oMath xmlns:m="http://schemas.openxmlformats.org/officeDocument/2006/math">
                      <m:r>
                        <a:rPr lang="en-US" altLang="zh-CN" sz="2000">
                          <a:latin typeface="Cambria Math" panose="02040503050406030204" pitchFamily="18" charset="0"/>
                          <a:cs typeface="Times New Roman" panose="02020603050405020304" pitchFamily="18" charset="0"/>
                        </a:rPr>
                        <m:t>𝑈</m:t>
                      </m:r>
                    </m:oMath>
                  </a14:m>
                  <a:endParaRPr lang="en-US" sz="2000" dirty="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ED7614E-8B35-4DBE-8A49-FBD49DF263E0}"/>
                    </a:ext>
                  </a:extLst>
                </p:cNvPr>
                <p:cNvSpPr txBox="1">
                  <a:spLocks noRot="1" noChangeAspect="1" noMove="1" noResize="1" noEditPoints="1" noAdjustHandles="1" noChangeArrowheads="1" noChangeShapeType="1" noTextEdit="1"/>
                </p:cNvSpPr>
                <p:nvPr/>
              </p:nvSpPr>
              <p:spPr>
                <a:xfrm>
                  <a:off x="789295" y="2145566"/>
                  <a:ext cx="1618606" cy="418961"/>
                </a:xfrm>
                <a:prstGeom prst="rect">
                  <a:avLst/>
                </a:prstGeom>
                <a:blipFill>
                  <a:blip r:embed="rId11"/>
                  <a:stretch>
                    <a:fillRect t="-4348" b="-24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47FFB86-C47B-4314-A786-4D04E1D44B77}"/>
                    </a:ext>
                  </a:extLst>
                </p:cNvPr>
                <p:cNvSpPr txBox="1"/>
                <p:nvPr/>
              </p:nvSpPr>
              <p:spPr>
                <a:xfrm>
                  <a:off x="2309002" y="4207184"/>
                  <a:ext cx="2332406" cy="784830"/>
                </a:xfrm>
                <a:prstGeom prst="rect">
                  <a:avLst/>
                </a:prstGeom>
                <a:noFill/>
              </p:spPr>
              <p:txBody>
                <a:bodyPr wrap="square" rtlCol="0">
                  <a:spAutoFit/>
                </a:bodyPr>
                <a:lstStyle/>
                <a:p>
                  <a:pPr algn="ctr">
                    <a:lnSpc>
                      <a:spcPts val="2700"/>
                    </a:lnSpc>
                  </a:pPr>
                  <a:r>
                    <a:rPr lang="en-US" altLang="zh-CN" sz="2000" dirty="0">
                      <a:cs typeface="Times New Roman" panose="02020603050405020304" pitchFamily="18" charset="0"/>
                    </a:rPr>
                    <a:t>Recommendation model </a:t>
                  </a:r>
                  <a14:m>
                    <m:oMath xmlns:m="http://schemas.openxmlformats.org/officeDocument/2006/math">
                      <m:r>
                        <a:rPr lang="en-US" altLang="zh-CN" sz="2000">
                          <a:latin typeface="Cambria Math" panose="02040503050406030204" pitchFamily="18" charset="0"/>
                          <a:cs typeface="Times New Roman" panose="02020603050405020304" pitchFamily="18" charset="0"/>
                        </a:rPr>
                        <m:t>𝑓</m:t>
                      </m:r>
                      <m:r>
                        <a:rPr lang="en-US" altLang="zh-CN" sz="2000">
                          <a:latin typeface="Cambria Math" panose="02040503050406030204" pitchFamily="18"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𝑢</m:t>
                      </m:r>
                      <m:r>
                        <a:rPr lang="en-US" altLang="zh-CN" sz="2000">
                          <a:latin typeface="Cambria Math" panose="02040503050406030204" pitchFamily="18" charset="0"/>
                          <a:cs typeface="Times New Roman" panose="02020603050405020304" pitchFamily="18" charset="0"/>
                        </a:rPr>
                        <m:t>,</m:t>
                      </m:r>
                      <m:r>
                        <a:rPr lang="en-US" altLang="zh-CN" sz="2000">
                          <a:latin typeface="Cambria Math" panose="02040503050406030204" pitchFamily="18" charset="0"/>
                          <a:cs typeface="Times New Roman" panose="02020603050405020304" pitchFamily="18" charset="0"/>
                        </a:rPr>
                        <m:t>𝑣</m:t>
                      </m:r>
                      <m:r>
                        <a:rPr lang="en-US" altLang="zh-CN" sz="2000">
                          <a:latin typeface="Cambria Math" panose="02040503050406030204" pitchFamily="18" charset="0"/>
                          <a:cs typeface="Times New Roman" panose="02020603050405020304" pitchFamily="18" charset="0"/>
                        </a:rPr>
                        <m:t>)</m:t>
                      </m:r>
                    </m:oMath>
                  </a14:m>
                  <a:endParaRPr lang="en-US" sz="2000" dirty="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647FFB86-C47B-4314-A786-4D04E1D44B77}"/>
                    </a:ext>
                  </a:extLst>
                </p:cNvPr>
                <p:cNvSpPr txBox="1">
                  <a:spLocks noRot="1" noChangeAspect="1" noMove="1" noResize="1" noEditPoints="1" noAdjustHandles="1" noChangeArrowheads="1" noChangeShapeType="1" noTextEdit="1"/>
                </p:cNvSpPr>
                <p:nvPr/>
              </p:nvSpPr>
              <p:spPr>
                <a:xfrm>
                  <a:off x="2309002" y="4207184"/>
                  <a:ext cx="2332406" cy="784830"/>
                </a:xfrm>
                <a:prstGeom prst="rect">
                  <a:avLst/>
                </a:prstGeom>
                <a:blipFill>
                  <a:blip r:embed="rId12"/>
                  <a:stretch>
                    <a:fillRect t="-1550" b="-10078"/>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5D080EC-79C3-4B03-B3AE-16462169ACAD}"/>
                </a:ext>
              </a:extLst>
            </p:cNvPr>
            <p:cNvCxnSpPr>
              <a:cxnSpLocks/>
            </p:cNvCxnSpPr>
            <p:nvPr/>
          </p:nvCxnSpPr>
          <p:spPr>
            <a:xfrm>
              <a:off x="2174911" y="3047668"/>
              <a:ext cx="452755" cy="674772"/>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9E99DD-BC87-4F64-8E37-4A84E38A538A}"/>
                </a:ext>
              </a:extLst>
            </p:cNvPr>
            <p:cNvCxnSpPr>
              <a:cxnSpLocks/>
            </p:cNvCxnSpPr>
            <p:nvPr/>
          </p:nvCxnSpPr>
          <p:spPr>
            <a:xfrm flipV="1">
              <a:off x="2073509" y="3839228"/>
              <a:ext cx="580970" cy="666038"/>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67392CC-1F24-4C44-8E15-BB40E52DE6D5}"/>
                </a:ext>
              </a:extLst>
            </p:cNvPr>
            <p:cNvSpPr/>
            <p:nvPr/>
          </p:nvSpPr>
          <p:spPr>
            <a:xfrm>
              <a:off x="5254558" y="3941144"/>
              <a:ext cx="228819" cy="145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 name="Straight Arrow Connector 25">
              <a:extLst>
                <a:ext uri="{FF2B5EF4-FFF2-40B4-BE49-F238E27FC236}">
                  <a16:creationId xmlns:a16="http://schemas.microsoft.com/office/drawing/2014/main" id="{774C8672-B140-43FD-B809-8C4A350E025A}"/>
                </a:ext>
              </a:extLst>
            </p:cNvPr>
            <p:cNvCxnSpPr>
              <a:cxnSpLocks/>
            </p:cNvCxnSpPr>
            <p:nvPr/>
          </p:nvCxnSpPr>
          <p:spPr>
            <a:xfrm>
              <a:off x="4062893" y="3756785"/>
              <a:ext cx="711771"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0E05A07-D464-4F07-B272-BD2C0924AADF}"/>
                </a:ext>
              </a:extLst>
            </p:cNvPr>
            <p:cNvCxnSpPr>
              <a:cxnSpLocks/>
            </p:cNvCxnSpPr>
            <p:nvPr/>
          </p:nvCxnSpPr>
          <p:spPr>
            <a:xfrm>
              <a:off x="7728509" y="3780138"/>
              <a:ext cx="711771"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B46892B-786D-4759-ABC3-AE589BE7AD4C}"/>
                </a:ext>
              </a:extLst>
            </p:cNvPr>
            <p:cNvGrpSpPr/>
            <p:nvPr/>
          </p:nvGrpSpPr>
          <p:grpSpPr>
            <a:xfrm>
              <a:off x="6648606" y="3212323"/>
              <a:ext cx="988170" cy="931339"/>
              <a:chOff x="4530087" y="4161285"/>
              <a:chExt cx="1292605" cy="1264079"/>
            </a:xfrm>
          </p:grpSpPr>
          <p:pic>
            <p:nvPicPr>
              <p:cNvPr id="38" name="Picture 14" descr="Image result for computer icon">
                <a:extLst>
                  <a:ext uri="{FF2B5EF4-FFF2-40B4-BE49-F238E27FC236}">
                    <a16:creationId xmlns:a16="http://schemas.microsoft.com/office/drawing/2014/main" id="{D82F39D0-DF8F-4EC2-BA91-BA892DA68C48}"/>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0087" y="4161285"/>
                <a:ext cx="1292605" cy="12640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4BF73D2B-02FB-45F2-860F-2820DD050AC2}"/>
                  </a:ext>
                </a:extLst>
              </p:cNvPr>
              <p:cNvPicPr>
                <a:picLocks noChangeAspect="1"/>
              </p:cNvPicPr>
              <p:nvPr/>
            </p:nvPicPr>
            <p:blipFill>
              <a:blip r:embed="rId13">
                <a:duotone>
                  <a:schemeClr val="accent4">
                    <a:shade val="45000"/>
                    <a:satMod val="135000"/>
                  </a:schemeClr>
                  <a:prstClr val="white"/>
                </a:duotone>
              </a:blip>
              <a:stretch>
                <a:fillRect/>
              </a:stretch>
            </p:blipFill>
            <p:spPr>
              <a:xfrm>
                <a:off x="4871870" y="4279398"/>
                <a:ext cx="584199" cy="580743"/>
              </a:xfrm>
              <a:prstGeom prst="rect">
                <a:avLst/>
              </a:prstGeom>
            </p:spPr>
          </p:pic>
        </p:grpSp>
        <p:sp>
          <p:nvSpPr>
            <p:cNvPr id="29" name="TextBox 28">
              <a:extLst>
                <a:ext uri="{FF2B5EF4-FFF2-40B4-BE49-F238E27FC236}">
                  <a16:creationId xmlns:a16="http://schemas.microsoft.com/office/drawing/2014/main" id="{98D90A3C-EB91-48F9-A4F2-C0F2FE6DEEE4}"/>
                </a:ext>
              </a:extLst>
            </p:cNvPr>
            <p:cNvSpPr txBox="1"/>
            <p:nvPr/>
          </p:nvSpPr>
          <p:spPr>
            <a:xfrm>
              <a:off x="6280117" y="4216146"/>
              <a:ext cx="1706158" cy="784830"/>
            </a:xfrm>
            <a:prstGeom prst="rect">
              <a:avLst/>
            </a:prstGeom>
            <a:noFill/>
          </p:spPr>
          <p:txBody>
            <a:bodyPr wrap="square" rtlCol="0">
              <a:spAutoFit/>
            </a:bodyPr>
            <a:lstStyle/>
            <a:p>
              <a:pPr algn="ctr">
                <a:lnSpc>
                  <a:spcPts val="2700"/>
                </a:lnSpc>
              </a:pPr>
              <a:r>
                <a:rPr lang="en-US" altLang="zh-CN" sz="2000" dirty="0">
                  <a:cs typeface="Times New Roman" panose="02020603050405020304" pitchFamily="18" charset="0"/>
                </a:rPr>
                <a:t>Explanation Method</a:t>
              </a:r>
              <a:endParaRPr lang="en-US" sz="2000" dirty="0">
                <a:cs typeface="Times New Roman" panose="02020603050405020304" pitchFamily="18" charset="0"/>
              </a:endParaRPr>
            </a:p>
          </p:txBody>
        </p:sp>
        <p:grpSp>
          <p:nvGrpSpPr>
            <p:cNvPr id="30" name="Group 29">
              <a:extLst>
                <a:ext uri="{FF2B5EF4-FFF2-40B4-BE49-F238E27FC236}">
                  <a16:creationId xmlns:a16="http://schemas.microsoft.com/office/drawing/2014/main" id="{12977C37-5643-4985-B553-C8E19F23125C}"/>
                </a:ext>
              </a:extLst>
            </p:cNvPr>
            <p:cNvGrpSpPr/>
            <p:nvPr/>
          </p:nvGrpSpPr>
          <p:grpSpPr>
            <a:xfrm>
              <a:off x="8539881" y="3330785"/>
              <a:ext cx="884037" cy="851997"/>
              <a:chOff x="7115870" y="4144257"/>
              <a:chExt cx="1173419" cy="1173419"/>
            </a:xfrm>
          </p:grpSpPr>
          <p:pic>
            <p:nvPicPr>
              <p:cNvPr id="36" name="Picture 35">
                <a:extLst>
                  <a:ext uri="{FF2B5EF4-FFF2-40B4-BE49-F238E27FC236}">
                    <a16:creationId xmlns:a16="http://schemas.microsoft.com/office/drawing/2014/main" id="{F33A1148-C8E6-4AEA-B62E-E97C6734A802}"/>
                  </a:ext>
                </a:extLst>
              </p:cNvPr>
              <p:cNvPicPr>
                <a:picLocks noChangeAspect="1"/>
              </p:cNvPicPr>
              <p:nvPr/>
            </p:nvPicPr>
            <p:blipFill>
              <a:blip r:embed="rId14">
                <a:clrChange>
                  <a:clrFrom>
                    <a:srgbClr val="FFFFFF"/>
                  </a:clrFrom>
                  <a:clrTo>
                    <a:srgbClr val="FFFFFF">
                      <a:alpha val="0"/>
                    </a:srgbClr>
                  </a:clrTo>
                </a:clrChange>
                <a:duotone>
                  <a:schemeClr val="accent4">
                    <a:shade val="45000"/>
                    <a:satMod val="135000"/>
                  </a:schemeClr>
                  <a:prstClr val="white"/>
                </a:duotone>
              </a:blip>
              <a:stretch>
                <a:fillRect/>
              </a:stretch>
            </p:blipFill>
            <p:spPr>
              <a:xfrm>
                <a:off x="7115870" y="4144257"/>
                <a:ext cx="1173419" cy="1173419"/>
              </a:xfrm>
              <a:prstGeom prst="rect">
                <a:avLst/>
              </a:prstGeom>
            </p:spPr>
          </p:pic>
          <p:pic>
            <p:nvPicPr>
              <p:cNvPr id="37" name="Picture 4" descr="Image result for light icon">
                <a:extLst>
                  <a:ext uri="{FF2B5EF4-FFF2-40B4-BE49-F238E27FC236}">
                    <a16:creationId xmlns:a16="http://schemas.microsoft.com/office/drawing/2014/main" id="{10DC7930-2668-4A9C-BB2D-165F49E51287}"/>
                  </a:ext>
                </a:extLst>
              </p:cNvPr>
              <p:cNvPicPr>
                <a:picLocks noChangeAspect="1" noChangeArrowheads="1"/>
              </p:cNvPicPr>
              <p:nvPr/>
            </p:nvPicPr>
            <p:blipFill>
              <a:blip r:embed="rId1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7296" y="4316012"/>
                <a:ext cx="678749" cy="67874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021B015-704A-4BF7-80E9-B49BE8793966}"/>
                    </a:ext>
                  </a:extLst>
                </p:cNvPr>
                <p:cNvSpPr txBox="1"/>
                <p:nvPr/>
              </p:nvSpPr>
              <p:spPr>
                <a:xfrm>
                  <a:off x="7840372" y="4211147"/>
                  <a:ext cx="2332406" cy="418961"/>
                </a:xfrm>
                <a:prstGeom prst="rect">
                  <a:avLst/>
                </a:prstGeom>
                <a:noFill/>
              </p:spPr>
              <p:txBody>
                <a:bodyPr wrap="square" rtlCol="0">
                  <a:spAutoFit/>
                </a:bodyPr>
                <a:lstStyle/>
                <a:p>
                  <a:pPr algn="ctr">
                    <a:lnSpc>
                      <a:spcPts val="2700"/>
                    </a:lnSpc>
                  </a:pPr>
                  <a:r>
                    <a:rPr lang="en-US" altLang="zh-CN" sz="2000" dirty="0">
                      <a:cs typeface="Times New Roman" panose="02020603050405020304" pitchFamily="18" charset="0"/>
                    </a:rPr>
                    <a:t>Explanation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𝑧</m:t>
                      </m:r>
                    </m:oMath>
                  </a14:m>
                  <a:endParaRPr lang="en-US" sz="2000" dirty="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2021B015-704A-4BF7-80E9-B49BE8793966}"/>
                    </a:ext>
                  </a:extLst>
                </p:cNvPr>
                <p:cNvSpPr txBox="1">
                  <a:spLocks noRot="1" noChangeAspect="1" noMove="1" noResize="1" noEditPoints="1" noAdjustHandles="1" noChangeArrowheads="1" noChangeShapeType="1" noTextEdit="1"/>
                </p:cNvSpPr>
                <p:nvPr/>
              </p:nvSpPr>
              <p:spPr>
                <a:xfrm>
                  <a:off x="7840372" y="4211147"/>
                  <a:ext cx="2332406" cy="418961"/>
                </a:xfrm>
                <a:prstGeom prst="rect">
                  <a:avLst/>
                </a:prstGeom>
                <a:blipFill>
                  <a:blip r:embed="rId16"/>
                  <a:stretch>
                    <a:fillRect t="-4348" b="-24638"/>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E5F3277A-1276-4414-9295-719B6D37A7DF}"/>
                </a:ext>
              </a:extLst>
            </p:cNvPr>
            <p:cNvCxnSpPr>
              <a:cxnSpLocks/>
            </p:cNvCxnSpPr>
            <p:nvPr/>
          </p:nvCxnSpPr>
          <p:spPr>
            <a:xfrm>
              <a:off x="5816371" y="3757368"/>
              <a:ext cx="711771"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9BA1F787-6C83-433D-A282-AB1FED26C8DA}"/>
                </a:ext>
              </a:extLst>
            </p:cNvPr>
            <p:cNvSpPr/>
            <p:nvPr/>
          </p:nvSpPr>
          <p:spPr>
            <a:xfrm rot="336640">
              <a:off x="649350" y="2797058"/>
              <a:ext cx="5981808" cy="1100958"/>
            </a:xfrm>
            <a:prstGeom prst="arc">
              <a:avLst>
                <a:gd name="adj1" fmla="val 11986564"/>
                <a:gd name="adj2" fmla="val 21436140"/>
              </a:avLst>
            </a:prstGeom>
            <a:ln w="571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D1D7FB-4F4C-40F7-BE36-882244744798}"/>
                    </a:ext>
                  </a:extLst>
                </p:cNvPr>
                <p:cNvSpPr txBox="1"/>
                <p:nvPr/>
              </p:nvSpPr>
              <p:spPr>
                <a:xfrm>
                  <a:off x="4441956" y="4207183"/>
                  <a:ext cx="1846414" cy="765209"/>
                </a:xfrm>
                <a:prstGeom prst="rect">
                  <a:avLst/>
                </a:prstGeom>
                <a:noFill/>
              </p:spPr>
              <p:txBody>
                <a:bodyPr wrap="square" rtlCol="0">
                  <a:spAutoFit/>
                </a:bodyPr>
                <a:lstStyle/>
                <a:p>
                  <a:pPr algn="ctr">
                    <a:lnSpc>
                      <a:spcPts val="2700"/>
                    </a:lnSpc>
                  </a:pPr>
                  <a:r>
                    <a:rPr lang="en-US" altLang="zh-CN" sz="2000" dirty="0">
                      <a:cs typeface="Times New Roman" panose="02020603050405020304" pitchFamily="18" charset="0"/>
                    </a:rPr>
                    <a:t>Recommended items </a:t>
                  </a:r>
                  <a14:m>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𝑉</m:t>
                      </m:r>
                      <m:r>
                        <a:rPr lang="en-US" altLang="zh-CN" sz="2000" b="0" i="1" dirty="0" smtClean="0">
                          <a:latin typeface="Cambria Math" panose="02040503050406030204" pitchFamily="18" charset="0"/>
                          <a:cs typeface="Times New Roman" panose="02020603050405020304" pitchFamily="18" charset="0"/>
                        </a:rPr>
                        <m:t>′</m:t>
                      </m:r>
                    </m:oMath>
                  </a14:m>
                  <a:endParaRPr lang="en-US" sz="2000" dirty="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11D1D7FB-4F4C-40F7-BE36-882244744798}"/>
                    </a:ext>
                  </a:extLst>
                </p:cNvPr>
                <p:cNvSpPr txBox="1">
                  <a:spLocks noRot="1" noChangeAspect="1" noMove="1" noResize="1" noEditPoints="1" noAdjustHandles="1" noChangeArrowheads="1" noChangeShapeType="1" noTextEdit="1"/>
                </p:cNvSpPr>
                <p:nvPr/>
              </p:nvSpPr>
              <p:spPr>
                <a:xfrm>
                  <a:off x="4441956" y="4207183"/>
                  <a:ext cx="1846414" cy="765209"/>
                </a:xfrm>
                <a:prstGeom prst="rect">
                  <a:avLst/>
                </a:prstGeom>
                <a:blipFill>
                  <a:blip r:embed="rId17"/>
                  <a:stretch>
                    <a:fillRect l="-1320" t="-1587" r="-2970" b="-12698"/>
                  </a:stretch>
                </a:blipFill>
              </p:spPr>
              <p:txBody>
                <a:bodyPr/>
                <a:lstStyle/>
                <a:p>
                  <a:r>
                    <a:rPr lang="en-US">
                      <a:noFill/>
                    </a:rPr>
                    <a:t> </a:t>
                  </a:r>
                </a:p>
              </p:txBody>
            </p:sp>
          </mc:Fallback>
        </mc:AlternateContent>
        <p:pic>
          <p:nvPicPr>
            <p:cNvPr id="35" name="Picture 34">
              <a:extLst>
                <a:ext uri="{FF2B5EF4-FFF2-40B4-BE49-F238E27FC236}">
                  <a16:creationId xmlns:a16="http://schemas.microsoft.com/office/drawing/2014/main" id="{3249C4A7-49A5-451C-A2A0-EBD783117AD6}"/>
                </a:ext>
              </a:extLst>
            </p:cNvPr>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79820" y="3288833"/>
              <a:ext cx="893649" cy="876778"/>
            </a:xfrm>
            <a:prstGeom prst="rect">
              <a:avLst/>
            </a:prstGeom>
          </p:spPr>
        </p:pic>
      </p:gr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spTree>
    <p:extLst>
      <p:ext uri="{BB962C8B-B14F-4D97-AF65-F5344CB8AC3E}">
        <p14:creationId xmlns:p14="http://schemas.microsoft.com/office/powerpoint/2010/main" val="359096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Works—Post-hoc</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5</a:t>
            </a:fld>
            <a:endParaRPr lang="en-US"/>
          </a:p>
        </p:txBody>
      </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4"/>
            <a:ext cx="6794235" cy="495902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Explain a black-box model after it is trained</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Separately consider accuracy and </a:t>
            </a:r>
            <a:r>
              <a:rPr lang="en-US" altLang="zh-CN" sz="2000" dirty="0" err="1">
                <a:latin typeface="Arial" panose="020B0604020202020204" pitchFamily="34" charset="0"/>
                <a:cs typeface="Arial" panose="020B0604020202020204" pitchFamily="34" charset="0"/>
              </a:rPr>
              <a:t>explainability</a:t>
            </a:r>
            <a:endParaRPr lang="en-US" altLang="zh-CN"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Information embedded inside the recommendation models are ignored</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Pros and cons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Highly readable and persuasive</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Not reflect model’s actual reasoning</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Difficult to generate in non-social scenarios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Limited diversity</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48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Works—Embedded</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6</a:t>
            </a:fld>
            <a:endParaRPr lang="en-US"/>
          </a:p>
        </p:txBody>
      </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pic>
        <p:nvPicPr>
          <p:cNvPr id="46" name="Picture 45">
            <a:extLst>
              <a:ext uri="{FF2B5EF4-FFF2-40B4-BE49-F238E27FC236}">
                <a16:creationId xmlns:a16="http://schemas.microsoft.com/office/drawing/2014/main" id="{6CEEFB94-34D9-4C75-ABE1-FD2205C66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61" y="2931823"/>
            <a:ext cx="10064620" cy="3638188"/>
          </a:xfrm>
          <a:prstGeom prst="rect">
            <a:avLst/>
          </a:prstGeom>
        </p:spPr>
      </p:pic>
      <p:grpSp>
        <p:nvGrpSpPr>
          <p:cNvPr id="5" name="Group 4">
            <a:extLst>
              <a:ext uri="{FF2B5EF4-FFF2-40B4-BE49-F238E27FC236}">
                <a16:creationId xmlns:a16="http://schemas.microsoft.com/office/drawing/2014/main" id="{888DC90F-BD91-4AF3-9ED9-ACDDA66A71C8}"/>
              </a:ext>
            </a:extLst>
          </p:cNvPr>
          <p:cNvGrpSpPr/>
          <p:nvPr/>
        </p:nvGrpSpPr>
        <p:grpSpPr>
          <a:xfrm>
            <a:off x="1322518" y="1213439"/>
            <a:ext cx="4191000" cy="2374158"/>
            <a:chOff x="2035992" y="1681136"/>
            <a:chExt cx="4191000" cy="2374158"/>
          </a:xfrm>
        </p:grpSpPr>
        <p:pic>
          <p:nvPicPr>
            <p:cNvPr id="48" name="Picture 6" descr="https://png2.kisspng.com/sh/e03fb7f0bbfba13373a2f5d32e04854a/L0KzQYi4UsA5N2M5SpGAYULkSYa9VsA5QGhmUJC9MkW7Q4q7VsE2OWM8TKI6OUizQ4WCTwBvbz==/5a2a95660887a8.4258394615127401980349.png">
              <a:extLst>
                <a:ext uri="{FF2B5EF4-FFF2-40B4-BE49-F238E27FC236}">
                  <a16:creationId xmlns:a16="http://schemas.microsoft.com/office/drawing/2014/main" id="{82B690DE-DD16-4CD5-BB16-41CFC3A1B0CD}"/>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35992" y="1681136"/>
              <a:ext cx="4191000" cy="23741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036D5C3-B71F-40E5-AA33-1450BC3E22A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42668" y="2500129"/>
              <a:ext cx="2074609" cy="1028567"/>
            </a:xfrm>
            <a:prstGeom prst="rect">
              <a:avLst/>
            </a:prstGeom>
          </p:spPr>
        </p:pic>
        <p:pic>
          <p:nvPicPr>
            <p:cNvPr id="50" name="Picture 6" descr="Image result for matrix factorization">
              <a:extLst>
                <a:ext uri="{FF2B5EF4-FFF2-40B4-BE49-F238E27FC236}">
                  <a16:creationId xmlns:a16="http://schemas.microsoft.com/office/drawing/2014/main" id="{3C95653D-692D-43D6-83FC-B0CD7813F3E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3237" y="2074521"/>
              <a:ext cx="1713081" cy="6763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76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Works—Embedded</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7</a:t>
            </a:fld>
            <a:endParaRPr lang="en-US"/>
          </a:p>
        </p:txBody>
      </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1549115"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Integrate the explanation process into the                                               construction of the recommendation model</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Retrieval-based</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Consist of features or sentences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But only focus on recommendation accuracy</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Explainability is not included in the optimization goal</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Issues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Difficult to guarantee the quality of the explanations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Fail to provide a highly personalized explanation when data is sparse</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Legal issues (copyright)</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6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707200-26B0-4947-8100-0F5330C21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198" y="2646856"/>
            <a:ext cx="7968102" cy="3892056"/>
          </a:xfrm>
          <a:prstGeom prst="rect">
            <a:avLst/>
          </a:prstGeom>
        </p:spPr>
      </p:pic>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Works—Joint</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8</a:t>
            </a:fld>
            <a:endParaRPr lang="en-US"/>
          </a:p>
        </p:txBody>
      </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spTree>
    <p:extLst>
      <p:ext uri="{BB962C8B-B14F-4D97-AF65-F5344CB8AC3E}">
        <p14:creationId xmlns:p14="http://schemas.microsoft.com/office/powerpoint/2010/main" val="370396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2524-950E-4EC1-9499-EE8676CE214F}"/>
              </a:ext>
            </a:extLst>
          </p:cNvPr>
          <p:cNvSpPr>
            <a:spLocks noGrp="1"/>
          </p:cNvSpPr>
          <p:nvPr>
            <p:ph type="title"/>
          </p:nvPr>
        </p:nvSpPr>
        <p:spPr>
          <a:xfrm>
            <a:off x="0" y="69019"/>
            <a:ext cx="12192000" cy="821527"/>
          </a:xfrm>
        </p:spPr>
        <p:txBody>
          <a:bodyPr>
            <a:normAutofit/>
          </a:bodyPr>
          <a:lstStyle/>
          <a:p>
            <a:r>
              <a:rPr lang="en-US" altLang="zh-CN" sz="3600" dirty="0">
                <a:solidFill>
                  <a:srgbClr val="00B0F0"/>
                </a:solidFill>
                <a:latin typeface="Microsoft JhengHei UI" panose="020B0604030504040204" pitchFamily="34" charset="-120"/>
                <a:ea typeface="Microsoft JhengHei UI" panose="020B0604030504040204" pitchFamily="34" charset="-120"/>
              </a:rPr>
              <a:t>    Related Works—Joint</a:t>
            </a:r>
            <a:endParaRPr lang="en-US" sz="3600" dirty="0">
              <a:solidFill>
                <a:srgbClr val="00B0F0"/>
              </a:solidFill>
              <a:latin typeface="Microsoft JhengHei UI" panose="020B0604030504040204" pitchFamily="34" charset="-120"/>
              <a:ea typeface="Microsoft JhengHei UI" panose="020B0604030504040204" pitchFamily="34" charset="-120"/>
            </a:endParaRPr>
          </a:p>
        </p:txBody>
      </p:sp>
      <p:cxnSp>
        <p:nvCxnSpPr>
          <p:cNvPr id="4" name="Straight Connector 4">
            <a:extLst>
              <a:ext uri="{FF2B5EF4-FFF2-40B4-BE49-F238E27FC236}">
                <a16:creationId xmlns:a16="http://schemas.microsoft.com/office/drawing/2014/main" id="{612F50C4-CFBE-42BF-B236-C19A31A6BB03}"/>
              </a:ext>
            </a:extLst>
          </p:cNvPr>
          <p:cNvCxnSpPr/>
          <p:nvPr/>
        </p:nvCxnSpPr>
        <p:spPr>
          <a:xfrm>
            <a:off x="481208" y="947322"/>
            <a:ext cx="8423910" cy="0"/>
          </a:xfrm>
          <a:prstGeom prst="line">
            <a:avLst/>
          </a:prstGeom>
          <a:ln w="38100">
            <a:solidFill>
              <a:srgbClr val="00B0F0"/>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3" name="Date Placeholder 2">
            <a:extLst>
              <a:ext uri="{FF2B5EF4-FFF2-40B4-BE49-F238E27FC236}">
                <a16:creationId xmlns:a16="http://schemas.microsoft.com/office/drawing/2014/main" id="{F3ABFE05-0A13-4256-B6BC-AF9CAE1B4AE1}"/>
              </a:ext>
            </a:extLst>
          </p:cNvPr>
          <p:cNvSpPr>
            <a:spLocks noGrp="1"/>
          </p:cNvSpPr>
          <p:nvPr>
            <p:ph type="dt" sz="half" idx="10"/>
          </p:nvPr>
        </p:nvSpPr>
        <p:spPr/>
        <p:txBody>
          <a:bodyPr/>
          <a:lstStyle/>
          <a:p>
            <a:r>
              <a:rPr lang="en-US"/>
              <a:t>8/13/2019</a:t>
            </a:r>
          </a:p>
        </p:txBody>
      </p:sp>
      <p:sp>
        <p:nvSpPr>
          <p:cNvPr id="6" name="Slide Number Placeholder 5">
            <a:extLst>
              <a:ext uri="{FF2B5EF4-FFF2-40B4-BE49-F238E27FC236}">
                <a16:creationId xmlns:a16="http://schemas.microsoft.com/office/drawing/2014/main" id="{A1E73F64-EFF7-4178-B9CB-6F98AB29CF07}"/>
              </a:ext>
            </a:extLst>
          </p:cNvPr>
          <p:cNvSpPr>
            <a:spLocks noGrp="1"/>
          </p:cNvSpPr>
          <p:nvPr>
            <p:ph type="sldNum" sz="quarter" idx="12"/>
          </p:nvPr>
        </p:nvSpPr>
        <p:spPr/>
        <p:txBody>
          <a:bodyPr/>
          <a:lstStyle/>
          <a:p>
            <a:fld id="{DE41450C-3808-4BD1-9FE1-46258848423D}" type="slidenum">
              <a:rPr lang="en-US" smtClean="0"/>
              <a:t>9</a:t>
            </a:fld>
            <a:endParaRPr lang="en-US"/>
          </a:p>
        </p:txBody>
      </p:sp>
      <p:pic>
        <p:nvPicPr>
          <p:cNvPr id="40" name="Picture 39">
            <a:extLst>
              <a:ext uri="{FF2B5EF4-FFF2-40B4-BE49-F238E27FC236}">
                <a16:creationId xmlns:a16="http://schemas.microsoft.com/office/drawing/2014/main" id="{83E53C38-0630-4D08-A2DE-B6458449B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06" y="1141878"/>
            <a:ext cx="4954954" cy="1941392"/>
          </a:xfrm>
          <a:prstGeom prst="rect">
            <a:avLst/>
          </a:prstGeom>
        </p:spPr>
      </p:pic>
      <p:sp>
        <p:nvSpPr>
          <p:cNvPr id="41" name="内容占位符 2">
            <a:extLst>
              <a:ext uri="{FF2B5EF4-FFF2-40B4-BE49-F238E27FC236}">
                <a16:creationId xmlns:a16="http://schemas.microsoft.com/office/drawing/2014/main" id="{DC2DCB8D-5CA6-40AB-9F75-FE76EF7276FD}"/>
              </a:ext>
            </a:extLst>
          </p:cNvPr>
          <p:cNvSpPr txBox="1">
            <a:spLocks/>
          </p:cNvSpPr>
          <p:nvPr/>
        </p:nvSpPr>
        <p:spPr>
          <a:xfrm>
            <a:off x="481208" y="1282745"/>
            <a:ext cx="10022465" cy="50736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A simple jointly learning method</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Only shares user/item latent representations</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marL="0" indent="0">
              <a:buNone/>
            </a:pPr>
            <a:endParaRPr lang="en-US" altLang="zh-CN" sz="2400" dirty="0">
              <a:latin typeface="Arial" panose="020B0604020202020204" pitchFamily="34" charset="0"/>
              <a:cs typeface="Arial" panose="020B0604020202020204" pitchFamily="34" charset="0"/>
            </a:endParaRPr>
          </a:p>
          <a:p>
            <a:pPr marL="0" indent="0">
              <a:buNone/>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Issues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shared representations are not explainable and fail to provide explicit constraints on the explanations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User/item embeddings do not contain sufficient information about deep user-item interactions</a:t>
            </a:r>
          </a:p>
          <a:p>
            <a:pPr lvl="1">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Generated explanations are usually quite general</a:t>
            </a: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60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1849</Words>
  <Application>Microsoft Office PowerPoint</Application>
  <PresentationFormat>Widescreen</PresentationFormat>
  <Paragraphs>308</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Microsoft JhengHei UI</vt:lpstr>
      <vt:lpstr>Arial</vt:lpstr>
      <vt:lpstr>Calibri</vt:lpstr>
      <vt:lpstr>Calibri Light</vt:lpstr>
      <vt:lpstr>Cambria Math</vt:lpstr>
      <vt:lpstr>Times New Roman</vt:lpstr>
      <vt:lpstr>Wingdings</vt:lpstr>
      <vt:lpstr>Office Theme</vt:lpstr>
      <vt:lpstr>Co-Attentive Multi-Task Learning for Explainable Recommendation </vt:lpstr>
      <vt:lpstr>    Background</vt:lpstr>
      <vt:lpstr>    Motivation</vt:lpstr>
      <vt:lpstr>    Related Works—Post-hoc</vt:lpstr>
      <vt:lpstr>    Related Works—Post-hoc</vt:lpstr>
      <vt:lpstr>    Related Works—Embedded</vt:lpstr>
      <vt:lpstr>    Related Works—Embedded</vt:lpstr>
      <vt:lpstr>    Related Works—Joint</vt:lpstr>
      <vt:lpstr>    Related Works—Joint</vt:lpstr>
      <vt:lpstr>    Contributions</vt:lpstr>
      <vt:lpstr>    Problem Formulation</vt:lpstr>
      <vt:lpstr>    Method</vt:lpstr>
      <vt:lpstr>    Encoder</vt:lpstr>
      <vt:lpstr>    Multi-Pointer Co-Attention Selector</vt:lpstr>
      <vt:lpstr>    Review-Level Co-Attention Pointer</vt:lpstr>
      <vt:lpstr>    Review-Level Co-Attention Pointer</vt:lpstr>
      <vt:lpstr>    Concept-Level Co-Attention Pointer</vt:lpstr>
      <vt:lpstr>    Multi-Pointer Aggregation</vt:lpstr>
      <vt:lpstr>    Multi-Task Decoder</vt:lpstr>
      <vt:lpstr>    Experiments</vt:lpstr>
      <vt:lpstr>    Explainability Results</vt:lpstr>
      <vt:lpstr>    Explainability Results</vt:lpstr>
      <vt:lpstr>    Explainability Results</vt:lpstr>
      <vt:lpstr>    Accuracy Results</vt:lpstr>
      <vt:lpstr>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Zhongxia Chen</dc:creator>
  <cp:lastModifiedBy>Zhongxia Chen</cp:lastModifiedBy>
  <cp:revision>177</cp:revision>
  <dcterms:created xsi:type="dcterms:W3CDTF">2019-08-10T20:19:00Z</dcterms:created>
  <dcterms:modified xsi:type="dcterms:W3CDTF">2019-08-13T06:25:35Z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v-zhoche@microsoft.com</vt:lpwstr>
  </property>
  <property fmtid="{D5CDD505-2E9C-101B-9397-08002B2CF9AE}" pid="5" name="MSIP_Label_f42aa342-8706-4288-bd11-ebb85995028c_SetDate">
    <vt:lpwstr>2019-08-10T20:25:38.5541819Z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364552ba-80a8-47f7-822b-37da9d5b864b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