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C614C5-1B70-460B-957C-8D87BABCE62F}" v="2" dt="2021-06-04T23:29:40.3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43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75D02-437B-487F-AE7A-F6AD046DC0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4E6FE7-FBC8-4D4B-8C23-5B77E9BBA5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D7137-6825-4324-B6AA-8F2F4120D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F14F-F31C-4D90-B52A-0570A6893936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C84F5-79A2-4C5C-817E-3B4B95E8C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47D8F-AF8F-43D9-AFC9-DCD10FBE0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9A7A-FA2D-451D-83B8-1C4775F46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71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90F0B-F894-452B-B5DE-B320D0BF4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F7D446-E6D4-4EE6-9A4E-028EAB844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BD3617-B871-4C8B-9866-C835F97D9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F14F-F31C-4D90-B52A-0570A6893936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4CDD0-2043-48D8-BB24-355EB74D6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1F17E-DFB0-4327-9A41-79AD760E2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9A7A-FA2D-451D-83B8-1C4775F46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335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4133EB-4A0C-495E-B1D3-6A031AAEFD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3CAEDE-FF61-4054-9B84-4978EE809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2F020-6D19-485F-9E0B-41F5E28B9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F14F-F31C-4D90-B52A-0570A6893936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43309-AFE3-4B3C-9905-AE1BEF66D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688F2-3F54-4F4E-812D-7603BCAA2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9A7A-FA2D-451D-83B8-1C4775F46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854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90B26-A39D-4F8B-9392-E650AF2DB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B2AFC-579A-45E2-92FD-B4ABD8014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32DCF-BC46-428A-8C4A-C7877DF03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F14F-F31C-4D90-B52A-0570A6893936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A8FB4D-4109-4296-967C-CC2798EA6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834103-16C4-4D9D-9B71-8826305F6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9A7A-FA2D-451D-83B8-1C4775F46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9CECE-9851-4578-BCBD-C8757AE70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4FB2B6-F40D-4089-B5F5-17FD8BC1F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DA6E8-FFD3-4006-980C-D35F14ED0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F14F-F31C-4D90-B52A-0570A6893936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45032-06DA-4F66-92F8-29457AC35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D6BAA-D71E-4E1E-A479-CD7155B4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9A7A-FA2D-451D-83B8-1C4775F46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21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47803-FA3E-4E28-872D-029066E71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ACDBC-9C01-4B2E-B76E-B8D80AE965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9417C8-A12C-4FBF-A5DF-71D4F42626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E0379B-342D-4308-A4FD-B4BDA384C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F14F-F31C-4D90-B52A-0570A6893936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68AC9-B0FF-4243-BE31-E2B4D3C29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C591CB-186C-4070-B5FD-6BF564216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9A7A-FA2D-451D-83B8-1C4775F46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0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CC0ED-3D38-410A-A90A-AA21410EF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2162EE-4DA8-4BA1-8F1C-4832C59BE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22FB55-B578-446E-A84E-149BF6AA0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2671C5-1D22-49B6-B2EF-F6DB652C0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29C55-4C59-456E-B09D-5252EDD1F7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29452F-53A2-4248-8D16-88FA3B51E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F14F-F31C-4D90-B52A-0570A6893936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64317F-F945-4D70-BCC2-3AB190CD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84FAD2-7444-464F-BB08-90EB6DBB7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9A7A-FA2D-451D-83B8-1C4775F46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09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F39BE-F43E-41B8-8996-9BF1F3FED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788585-92CC-41B8-952C-7EE620D6D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F14F-F31C-4D90-B52A-0570A6893936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5A46FE-46FB-45E5-96D7-CBE51575E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D0400C-7CAA-4469-B645-5AD784CF8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9A7A-FA2D-451D-83B8-1C4775F46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28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F12AEA-B447-4346-AC7D-CA1C83D30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F14F-F31C-4D90-B52A-0570A6893936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7C2571-FD9C-4C2A-B271-D60EA36EA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AB1618-3FD0-43A8-A1AC-DE3B24589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9A7A-FA2D-451D-83B8-1C4775F46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31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CC476-F057-47AC-B4FF-F33CEAFAD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07456-13CE-400F-8EBD-AFA6291BD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D5AC0D-AED2-437C-9C92-FAE07123B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675760-4EF4-4CCB-AE54-9C0949E56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F14F-F31C-4D90-B52A-0570A6893936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FC155D-6BFA-44A5-9D48-660BF3910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E2D7E-2C82-469F-B1BD-7A77FDF88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9A7A-FA2D-451D-83B8-1C4775F46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368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339C5-62E0-43D0-89F8-E43FE3DDC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82ADCF-76E3-4DAF-9337-9CDA8B0D1A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B99FFB-F890-43D2-8C04-B01DFE1325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50CD36-476C-443E-9B57-25C6D596F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F14F-F31C-4D90-B52A-0570A6893936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30BE51-958C-4AF2-B0DD-8ED357981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12CBA-AE46-40A6-ABE1-9B5EC9214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59A7A-FA2D-451D-83B8-1C4775F46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28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81E790-AD35-4000-9667-C98C62ED8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2F7F1E-3E60-4A07-8DD6-D91408067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08431-9DCA-4981-8ABF-1709BC019D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BF14F-F31C-4D90-B52A-0570A6893936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DC13C-8799-4624-9E4E-79305FA96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81A0CF-C13E-466D-99DA-B42FF75A76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59A7A-FA2D-451D-83B8-1C4775F46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52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3389/FDATA.2019.0004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arxiv.org/abs/2102.07349" TargetMode="External"/><Relationship Id="rId4" Type="http://schemas.openxmlformats.org/officeDocument/2006/relationships/hyperlink" Target="https://doi.org/10.1162/QSS_A_0002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609FF9A-4FCE-468E-A86A-C9AB525EAE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21E12D4-3A88-428D-8E5E-AF1AFD923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4">
            <a:extLst>
              <a:ext uri="{FF2B5EF4-FFF2-40B4-BE49-F238E27FC236}">
                <a16:creationId xmlns:a16="http://schemas.microsoft.com/office/drawing/2014/main" id="{D5687E21-2692-473F-95D3-1E318B9452D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1310" b="1442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6E8FE6-80CB-409E-9E6F-BCC0C3EA4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914402"/>
            <a:ext cx="10515600" cy="2985923"/>
          </a:xfrm>
        </p:spPr>
        <p:txBody>
          <a:bodyPr>
            <a:normAutofit/>
          </a:bodyPr>
          <a:lstStyle/>
          <a:p>
            <a:r>
              <a:rPr lang="en-US" sz="5200" dirty="0">
                <a:solidFill>
                  <a:srgbClr val="FFFFFF"/>
                </a:solidFill>
              </a:rPr>
              <a:t>Microsoft Academic Services: </a:t>
            </a:r>
            <a:br>
              <a:rPr lang="en-US" sz="5200" dirty="0">
                <a:solidFill>
                  <a:srgbClr val="FFFFFF"/>
                </a:solidFill>
              </a:rPr>
            </a:br>
            <a:r>
              <a:rPr lang="en-US" sz="5200" dirty="0">
                <a:solidFill>
                  <a:srgbClr val="FFFFFF"/>
                </a:solidFill>
              </a:rPr>
              <a:t>Behind the Scene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DE90F-CBC1-4859-8645-2BA595F29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072040"/>
            <a:ext cx="10515600" cy="138431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May 2021</a:t>
            </a:r>
          </a:p>
        </p:txBody>
      </p:sp>
    </p:spTree>
    <p:extLst>
      <p:ext uri="{BB962C8B-B14F-4D97-AF65-F5344CB8AC3E}">
        <p14:creationId xmlns:p14="http://schemas.microsoft.com/office/powerpoint/2010/main" val="3541617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F9B822F-893E-44C8-963C-64F50ACEC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39FB76-B3DC-4A91-A78F-3AF070065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216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Overall Architecture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99ABFAA-DC3D-4D68-B7A1-2A384F753318}"/>
              </a:ext>
            </a:extLst>
          </p:cNvPr>
          <p:cNvSpPr/>
          <p:nvPr/>
        </p:nvSpPr>
        <p:spPr>
          <a:xfrm>
            <a:off x="8747757" y="2726575"/>
            <a:ext cx="2094807" cy="10640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Conflation &amp; Disambiguation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294B8A7-1375-4817-859E-E650A09E0500}"/>
              </a:ext>
            </a:extLst>
          </p:cNvPr>
          <p:cNvSpPr/>
          <p:nvPr/>
        </p:nvSpPr>
        <p:spPr>
          <a:xfrm>
            <a:off x="3045228" y="2726575"/>
            <a:ext cx="2094807" cy="10640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Information Extraction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D278BE9-588F-4858-827A-CDA625E3FAC7}"/>
              </a:ext>
            </a:extLst>
          </p:cNvPr>
          <p:cNvSpPr/>
          <p:nvPr/>
        </p:nvSpPr>
        <p:spPr>
          <a:xfrm>
            <a:off x="8783780" y="5196419"/>
            <a:ext cx="2094807" cy="10695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Knowledge Refinement &amp; Learning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C3DE8F2-0C1E-4C55-BDEB-B7AFA0618AB5}"/>
              </a:ext>
            </a:extLst>
          </p:cNvPr>
          <p:cNvSpPr/>
          <p:nvPr/>
        </p:nvSpPr>
        <p:spPr>
          <a:xfrm>
            <a:off x="3045228" y="5196418"/>
            <a:ext cx="2094807" cy="10695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Index &amp; Serving (MAKES)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C69A5A1-30B2-453E-BBD2-A8996E253010}"/>
              </a:ext>
            </a:extLst>
          </p:cNvPr>
          <p:cNvCxnSpPr>
            <a:cxnSpLocks/>
            <a:stCxn id="8" idx="3"/>
            <a:endCxn id="7" idx="1"/>
          </p:cNvCxnSpPr>
          <p:nvPr/>
        </p:nvCxnSpPr>
        <p:spPr>
          <a:xfrm>
            <a:off x="5140035" y="3258590"/>
            <a:ext cx="3607722" cy="0"/>
          </a:xfrm>
          <a:prstGeom prst="straightConnector1">
            <a:avLst/>
          </a:prstGeom>
          <a:ln w="508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BC3BB7F-46D2-4270-8F92-B8318F183041}"/>
              </a:ext>
            </a:extLst>
          </p:cNvPr>
          <p:cNvCxnSpPr>
            <a:cxnSpLocks/>
            <a:stCxn id="7" idx="2"/>
            <a:endCxn id="14" idx="0"/>
          </p:cNvCxnSpPr>
          <p:nvPr/>
        </p:nvCxnSpPr>
        <p:spPr>
          <a:xfrm>
            <a:off x="9795161" y="3790604"/>
            <a:ext cx="36023" cy="1405815"/>
          </a:xfrm>
          <a:prstGeom prst="straightConnector1">
            <a:avLst/>
          </a:prstGeom>
          <a:ln w="508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8A37A580-15C7-4E70-8D28-FE108D0B9737}"/>
              </a:ext>
            </a:extLst>
          </p:cNvPr>
          <p:cNvSpPr txBox="1"/>
          <p:nvPr/>
        </p:nvSpPr>
        <p:spPr>
          <a:xfrm>
            <a:off x="840277" y="2935423"/>
            <a:ext cx="12427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Publication Data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2969646-3B6C-4CCA-B69A-65BC039FCB6D}"/>
              </a:ext>
            </a:extLst>
          </p:cNvPr>
          <p:cNvSpPr txBox="1"/>
          <p:nvPr/>
        </p:nvSpPr>
        <p:spPr>
          <a:xfrm>
            <a:off x="860366" y="5546547"/>
            <a:ext cx="1242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REST API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2D015C7-91CF-4A0E-AE58-F1322D7EFE6E}"/>
              </a:ext>
            </a:extLst>
          </p:cNvPr>
          <p:cNvCxnSpPr>
            <a:cxnSpLocks/>
            <a:stCxn id="22" idx="3"/>
            <a:endCxn id="8" idx="1"/>
          </p:cNvCxnSpPr>
          <p:nvPr/>
        </p:nvCxnSpPr>
        <p:spPr>
          <a:xfrm>
            <a:off x="2083028" y="3258589"/>
            <a:ext cx="962200" cy="1"/>
          </a:xfrm>
          <a:prstGeom prst="straightConnector1">
            <a:avLst/>
          </a:prstGeom>
          <a:ln w="508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78E8A7F2-203B-439E-83EF-15EB2E9D78F4}"/>
              </a:ext>
            </a:extLst>
          </p:cNvPr>
          <p:cNvCxnSpPr>
            <a:cxnSpLocks/>
            <a:stCxn id="16" idx="1"/>
            <a:endCxn id="24" idx="3"/>
          </p:cNvCxnSpPr>
          <p:nvPr/>
        </p:nvCxnSpPr>
        <p:spPr>
          <a:xfrm flipH="1">
            <a:off x="2103117" y="5731213"/>
            <a:ext cx="942111" cy="0"/>
          </a:xfrm>
          <a:prstGeom prst="straightConnector1">
            <a:avLst/>
          </a:prstGeom>
          <a:ln w="508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lowchart: Magnetic Disk 29">
            <a:extLst>
              <a:ext uri="{FF2B5EF4-FFF2-40B4-BE49-F238E27FC236}">
                <a16:creationId xmlns:a16="http://schemas.microsoft.com/office/drawing/2014/main" id="{51E38228-44A4-413F-A782-66BFF4A4ECEF}"/>
              </a:ext>
            </a:extLst>
          </p:cNvPr>
          <p:cNvSpPr/>
          <p:nvPr/>
        </p:nvSpPr>
        <p:spPr>
          <a:xfrm>
            <a:off x="6151416" y="5104501"/>
            <a:ext cx="1765069" cy="1253424"/>
          </a:xfrm>
          <a:prstGeom prst="flowChartMagneticDisk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Microsoft Academic Graph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86829E1-5B69-4BE5-8F04-7B19D0B2A9F5}"/>
              </a:ext>
            </a:extLst>
          </p:cNvPr>
          <p:cNvCxnSpPr>
            <a:cxnSpLocks/>
            <a:stCxn id="14" idx="1"/>
            <a:endCxn id="30" idx="4"/>
          </p:cNvCxnSpPr>
          <p:nvPr/>
        </p:nvCxnSpPr>
        <p:spPr>
          <a:xfrm flipH="1" flipV="1">
            <a:off x="7916485" y="5731213"/>
            <a:ext cx="867295" cy="1"/>
          </a:xfrm>
          <a:prstGeom prst="straightConnector1">
            <a:avLst/>
          </a:prstGeom>
          <a:ln w="508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584873A-013A-41F4-AA57-85B535CCC6F8}"/>
              </a:ext>
            </a:extLst>
          </p:cNvPr>
          <p:cNvCxnSpPr>
            <a:cxnSpLocks/>
            <a:stCxn id="30" idx="2"/>
            <a:endCxn id="16" idx="3"/>
          </p:cNvCxnSpPr>
          <p:nvPr/>
        </p:nvCxnSpPr>
        <p:spPr>
          <a:xfrm flipH="1">
            <a:off x="5140035" y="5731213"/>
            <a:ext cx="1011381" cy="0"/>
          </a:xfrm>
          <a:prstGeom prst="straightConnector1">
            <a:avLst/>
          </a:prstGeom>
          <a:ln w="508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04D015C6-C1D4-4A2C-8E2B-72EBF39D9765}"/>
              </a:ext>
            </a:extLst>
          </p:cNvPr>
          <p:cNvCxnSpPr>
            <a:cxnSpLocks/>
            <a:stCxn id="30" idx="1"/>
            <a:endCxn id="8" idx="2"/>
          </p:cNvCxnSpPr>
          <p:nvPr/>
        </p:nvCxnSpPr>
        <p:spPr>
          <a:xfrm rot="16200000" flipV="1">
            <a:off x="4906344" y="2976893"/>
            <a:ext cx="1313897" cy="2941319"/>
          </a:xfrm>
          <a:prstGeom prst="bentConnector3">
            <a:avLst>
              <a:gd name="adj1" fmla="val 50000"/>
            </a:avLst>
          </a:prstGeom>
          <a:ln w="508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5A6C7AC-C69B-4217-9843-023424371DA9}"/>
              </a:ext>
            </a:extLst>
          </p:cNvPr>
          <p:cNvSpPr txBox="1"/>
          <p:nvPr/>
        </p:nvSpPr>
        <p:spPr>
          <a:xfrm>
            <a:off x="9173784" y="1425460"/>
            <a:ext cx="12427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Entity Knowledge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7D2986E4-D787-4896-86E1-7A4D95084444}"/>
              </a:ext>
            </a:extLst>
          </p:cNvPr>
          <p:cNvCxnSpPr>
            <a:cxnSpLocks/>
            <a:stCxn id="38" idx="2"/>
            <a:endCxn id="7" idx="0"/>
          </p:cNvCxnSpPr>
          <p:nvPr/>
        </p:nvCxnSpPr>
        <p:spPr>
          <a:xfrm>
            <a:off x="9795160" y="2071791"/>
            <a:ext cx="1" cy="654784"/>
          </a:xfrm>
          <a:prstGeom prst="straightConnector1">
            <a:avLst/>
          </a:prstGeom>
          <a:ln w="508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5146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F9B822F-893E-44C8-963C-64F50ACEC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39FB76-B3DC-4A91-A78F-3AF070065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216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Information Extraction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CD9D40-8E20-40D1-8704-222B5B775E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62" r="-3" b="-3"/>
          <a:stretch/>
        </p:blipFill>
        <p:spPr>
          <a:xfrm>
            <a:off x="548639" y="2345039"/>
            <a:ext cx="6528817" cy="383192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02338-5F61-46A8-A240-0836EA5C7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6848" y="2516777"/>
            <a:ext cx="3803904" cy="3660185"/>
          </a:xfrm>
        </p:spPr>
        <p:txBody>
          <a:bodyPr anchor="ctr">
            <a:normAutofit/>
          </a:bodyPr>
          <a:lstStyle/>
          <a:p>
            <a:r>
              <a:rPr lang="en-US" sz="1500" dirty="0"/>
              <a:t>Identify lexical expressions of entities</a:t>
            </a:r>
          </a:p>
          <a:p>
            <a:pPr lvl="1"/>
            <a:r>
              <a:rPr lang="en-US" sz="1500" dirty="0"/>
              <a:t>Article titles</a:t>
            </a:r>
          </a:p>
          <a:p>
            <a:pPr lvl="1"/>
            <a:r>
              <a:rPr lang="en-US" sz="1500" dirty="0"/>
              <a:t>Authors + Affiliations</a:t>
            </a:r>
          </a:p>
          <a:p>
            <a:pPr lvl="1"/>
            <a:r>
              <a:rPr lang="en-US" sz="1500" dirty="0"/>
              <a:t>Topic keywords</a:t>
            </a:r>
          </a:p>
          <a:p>
            <a:pPr lvl="1"/>
            <a:r>
              <a:rPr lang="en-US" sz="1500" dirty="0"/>
              <a:t>Citations and Citation Contexts</a:t>
            </a:r>
          </a:p>
          <a:p>
            <a:r>
              <a:rPr lang="en-US" sz="1500" dirty="0"/>
              <a:t>Lookup and embrace alt expressions</a:t>
            </a:r>
          </a:p>
          <a:p>
            <a:r>
              <a:rPr lang="en-US" sz="1500" dirty="0">
                <a:solidFill>
                  <a:srgbClr val="FF0000"/>
                </a:solidFill>
              </a:rPr>
              <a:t>Left undone</a:t>
            </a:r>
          </a:p>
          <a:p>
            <a:pPr lvl="1"/>
            <a:r>
              <a:rPr lang="en-US" sz="1500" dirty="0"/>
              <a:t>Funding acknowledgment</a:t>
            </a:r>
          </a:p>
          <a:p>
            <a:pPr lvl="1"/>
            <a:r>
              <a:rPr lang="en-US" sz="1500" dirty="0"/>
              <a:t>Figure/table understanding</a:t>
            </a:r>
          </a:p>
          <a:p>
            <a:r>
              <a:rPr lang="en-US" sz="1500" dirty="0"/>
              <a:t>Publication/Citation Data</a:t>
            </a:r>
          </a:p>
          <a:p>
            <a:pPr lvl="1"/>
            <a:r>
              <a:rPr lang="en-US" sz="1500" dirty="0"/>
              <a:t>Made easier by open access</a:t>
            </a:r>
          </a:p>
          <a:p>
            <a:pPr lvl="1"/>
            <a:r>
              <a:rPr lang="en-US" sz="1500" dirty="0"/>
              <a:t>Crawling entire web becoming overkill</a:t>
            </a:r>
          </a:p>
        </p:txBody>
      </p:sp>
    </p:spTree>
    <p:extLst>
      <p:ext uri="{BB962C8B-B14F-4D97-AF65-F5344CB8AC3E}">
        <p14:creationId xmlns:p14="http://schemas.microsoft.com/office/powerpoint/2010/main" val="2226746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F9B822F-893E-44C8-963C-64F50ACEC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33538D-E92E-4F83-85DB-8B2BDC920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216"/>
            <a:ext cx="10515600" cy="13255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Conflation &amp; Disambiguation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497ACD-3452-4A49-8AF0-F4B5E4FD04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62" r="-3" b="-3"/>
          <a:stretch/>
        </p:blipFill>
        <p:spPr>
          <a:xfrm>
            <a:off x="548639" y="2345039"/>
            <a:ext cx="6528817" cy="383192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85B47D-033A-4559-8FAD-F77955934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6848" y="2516777"/>
            <a:ext cx="3803904" cy="3660185"/>
          </a:xfrm>
        </p:spPr>
        <p:txBody>
          <a:bodyPr anchor="ctr">
            <a:normAutofit/>
          </a:bodyPr>
          <a:lstStyle/>
          <a:p>
            <a:r>
              <a:rPr lang="en-US" sz="1500"/>
              <a:t>Paper &amp; Paper family</a:t>
            </a:r>
          </a:p>
          <a:p>
            <a:pPr lvl="1"/>
            <a:r>
              <a:rPr lang="en-US" sz="1500"/>
              <a:t>LSH on article title</a:t>
            </a:r>
          </a:p>
          <a:p>
            <a:pPr lvl="1"/>
            <a:r>
              <a:rPr lang="en-US" sz="1500"/>
              <a:t>Author sequence</a:t>
            </a:r>
          </a:p>
          <a:p>
            <a:pPr lvl="1"/>
            <a:r>
              <a:rPr lang="en-US" sz="1500"/>
              <a:t>DOI</a:t>
            </a:r>
          </a:p>
          <a:p>
            <a:r>
              <a:rPr lang="en-US" sz="1500"/>
              <a:t>Author</a:t>
            </a:r>
          </a:p>
          <a:p>
            <a:pPr lvl="1"/>
            <a:r>
              <a:rPr lang="en-US" sz="1500"/>
              <a:t>Name key clustering</a:t>
            </a:r>
          </a:p>
          <a:p>
            <a:pPr lvl="1"/>
            <a:r>
              <a:rPr lang="en-US" sz="1500"/>
              <a:t>Author profile (cf. Ext Knowledge)</a:t>
            </a:r>
          </a:p>
          <a:p>
            <a:pPr lvl="1"/>
            <a:r>
              <a:rPr lang="en-US" sz="1500"/>
              <a:t>Affiliation and topic expertise</a:t>
            </a:r>
          </a:p>
          <a:p>
            <a:pPr lvl="1"/>
            <a:r>
              <a:rPr lang="en-US" sz="1500"/>
              <a:t>Co-authorship and venue</a:t>
            </a:r>
          </a:p>
          <a:p>
            <a:r>
              <a:rPr lang="en-US" sz="1500"/>
              <a:t>External Knowledge</a:t>
            </a:r>
          </a:p>
          <a:p>
            <a:pPr lvl="1"/>
            <a:r>
              <a:rPr lang="en-US" sz="1500"/>
              <a:t>Author CVs </a:t>
            </a:r>
          </a:p>
          <a:p>
            <a:pPr lvl="1"/>
            <a:r>
              <a:rPr lang="en-US" sz="1500"/>
              <a:t>Institution homepages</a:t>
            </a:r>
          </a:p>
          <a:p>
            <a:pPr lvl="1"/>
            <a:r>
              <a:rPr lang="en-US" sz="1500"/>
              <a:t>Journal/Conference homepages</a:t>
            </a:r>
          </a:p>
        </p:txBody>
      </p:sp>
    </p:spTree>
    <p:extLst>
      <p:ext uri="{BB962C8B-B14F-4D97-AF65-F5344CB8AC3E}">
        <p14:creationId xmlns:p14="http://schemas.microsoft.com/office/powerpoint/2010/main" val="2992785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F9B822F-893E-44C8-963C-64F50ACEC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47980C-76CB-47AC-AFA7-A00FED35A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216"/>
            <a:ext cx="10515600" cy="13255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Knowledge Refinement &amp; Learning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C5B21A-4EC2-4671-950F-2288ABC87B2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62" r="-3" b="-3"/>
          <a:stretch/>
        </p:blipFill>
        <p:spPr>
          <a:xfrm>
            <a:off x="548639" y="2345038"/>
            <a:ext cx="6528817" cy="383192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AA936-2E9B-48B3-B4B1-1EE8DD57A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6848" y="2516777"/>
            <a:ext cx="3803904" cy="3660185"/>
          </a:xfrm>
        </p:spPr>
        <p:txBody>
          <a:bodyPr anchor="ctr">
            <a:normAutofit/>
          </a:bodyPr>
          <a:lstStyle/>
          <a:p>
            <a:r>
              <a:rPr lang="en-US" sz="1700" dirty="0"/>
              <a:t>Entity creation and attrition</a:t>
            </a:r>
          </a:p>
          <a:p>
            <a:pPr lvl="1"/>
            <a:r>
              <a:rPr lang="en-US" sz="1700" dirty="0"/>
              <a:t>New authors, journals, institutions</a:t>
            </a:r>
          </a:p>
          <a:p>
            <a:pPr lvl="1"/>
            <a:r>
              <a:rPr lang="en-US" sz="1700" dirty="0"/>
              <a:t>Topic taxonomy adjustment</a:t>
            </a:r>
          </a:p>
          <a:p>
            <a:pPr lvl="2"/>
            <a:r>
              <a:rPr lang="en-US" sz="1700" dirty="0"/>
              <a:t>Language/network similarity models</a:t>
            </a:r>
          </a:p>
          <a:p>
            <a:r>
              <a:rPr lang="en-US" sz="1700" dirty="0"/>
              <a:t>Link strength/missing link prediction</a:t>
            </a:r>
          </a:p>
          <a:p>
            <a:pPr lvl="1"/>
            <a:r>
              <a:rPr lang="en-US" sz="1700" dirty="0"/>
              <a:t>Related entity recommendation</a:t>
            </a:r>
          </a:p>
          <a:p>
            <a:r>
              <a:rPr lang="en-US" sz="1700" dirty="0"/>
              <a:t>Saliency assessment</a:t>
            </a:r>
          </a:p>
          <a:p>
            <a:pPr lvl="1"/>
            <a:r>
              <a:rPr lang="en-US" sz="1700" dirty="0"/>
              <a:t>Temporal eigenvector centrality</a:t>
            </a:r>
          </a:p>
          <a:p>
            <a:pPr lvl="1"/>
            <a:r>
              <a:rPr lang="en-US" sz="1700" dirty="0"/>
              <a:t>Malicious content (e.g., fake paper/journal) detection</a:t>
            </a:r>
          </a:p>
        </p:txBody>
      </p:sp>
    </p:spTree>
    <p:extLst>
      <p:ext uri="{BB962C8B-B14F-4D97-AF65-F5344CB8AC3E}">
        <p14:creationId xmlns:p14="http://schemas.microsoft.com/office/powerpoint/2010/main" val="2693494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9">
            <a:extLst>
              <a:ext uri="{FF2B5EF4-FFF2-40B4-BE49-F238E27FC236}">
                <a16:creationId xmlns:a16="http://schemas.microsoft.com/office/drawing/2014/main" id="{8A95209C-5275-4E15-8EA7-7F42980AB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A75882-FBF7-4BF4-8409-32DE254BCD1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300" r="-1" b="14409"/>
          <a:stretch/>
        </p:blipFill>
        <p:spPr>
          <a:xfrm>
            <a:off x="20" y="10"/>
            <a:ext cx="12188931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053280-2BD2-401D-ACA0-623ECFE22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1124712"/>
            <a:ext cx="9144000" cy="306324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600">
                <a:solidFill>
                  <a:srgbClr val="FFFFFF"/>
                </a:solidFill>
              </a:rPr>
              <a:t>Q/A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791B0A-51A1-4E84-B768-7A6FC85DF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7048" y="4599432"/>
            <a:ext cx="9144000" cy="1227520"/>
          </a:xfrm>
          <a:solidFill>
            <a:schemeClr val="tx1">
              <a:lumMod val="65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1300" dirty="0">
                <a:solidFill>
                  <a:srgbClr val="FFFFFF"/>
                </a:solidFill>
              </a:rPr>
              <a:t>Related articles:</a:t>
            </a:r>
          </a:p>
          <a:p>
            <a:pPr algn="ctr"/>
            <a:r>
              <a:rPr lang="en-US" sz="1300" dirty="0">
                <a:solidFill>
                  <a:srgbClr val="FFFFFF"/>
                </a:solidFill>
                <a:hlinkClick r:id="rId3"/>
              </a:rPr>
              <a:t>https://doi.org/10.3389/FDATA.2019.00045</a:t>
            </a:r>
            <a:endParaRPr lang="en-US" sz="1300" dirty="0">
              <a:solidFill>
                <a:srgbClr val="FFFFFF"/>
              </a:solidFill>
            </a:endParaRPr>
          </a:p>
          <a:p>
            <a:pPr algn="ctr"/>
            <a:r>
              <a:rPr lang="en-US" sz="1300" dirty="0">
                <a:solidFill>
                  <a:srgbClr val="FFFFFF"/>
                </a:solidFill>
                <a:hlinkClick r:id="rId4"/>
              </a:rPr>
              <a:t>https://doi.org/10.1162/QSS_A_00021</a:t>
            </a:r>
            <a:endParaRPr lang="en-US" sz="1300" dirty="0">
              <a:solidFill>
                <a:srgbClr val="FFFFFF"/>
              </a:solidFill>
            </a:endParaRPr>
          </a:p>
          <a:p>
            <a:pPr algn="ctr"/>
            <a:r>
              <a:rPr lang="en-US" sz="1300" dirty="0">
                <a:solidFill>
                  <a:srgbClr val="FFFFFF"/>
                </a:solidFill>
                <a:hlinkClick r:id="rId5"/>
              </a:rPr>
              <a:t>[www-2021] MATCH: Metadata-Aware Text Classification in A Large Hierarchy (arxiv.org)</a:t>
            </a:r>
            <a:endParaRPr lang="en-US" sz="1300" dirty="0">
              <a:solidFill>
                <a:srgbClr val="FFFFFF"/>
              </a:solidFill>
            </a:endParaRPr>
          </a:p>
        </p:txBody>
      </p:sp>
      <p:sp>
        <p:nvSpPr>
          <p:cNvPr id="41" name="sketchy box">
            <a:extLst>
              <a:ext uri="{FF2B5EF4-FFF2-40B4-BE49-F238E27FC236}">
                <a16:creationId xmlns:a16="http://schemas.microsoft.com/office/drawing/2014/main" id="{4F2ED431-E304-4FF0-9F4E-032783C9D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0 h 5416094"/>
              <a:gd name="connsiteX1" fmla="*/ 552069 w 10515600"/>
              <a:gd name="connsiteY1" fmla="*/ 0 h 5416094"/>
              <a:gd name="connsiteX2" fmla="*/ 893826 w 10515600"/>
              <a:gd name="connsiteY2" fmla="*/ 0 h 5416094"/>
              <a:gd name="connsiteX3" fmla="*/ 1761363 w 10515600"/>
              <a:gd name="connsiteY3" fmla="*/ 0 h 5416094"/>
              <a:gd name="connsiteX4" fmla="*/ 2313432 w 10515600"/>
              <a:gd name="connsiteY4" fmla="*/ 0 h 5416094"/>
              <a:gd name="connsiteX5" fmla="*/ 2865501 w 10515600"/>
              <a:gd name="connsiteY5" fmla="*/ 0 h 5416094"/>
              <a:gd name="connsiteX6" fmla="*/ 3733038 w 10515600"/>
              <a:gd name="connsiteY6" fmla="*/ 0 h 5416094"/>
              <a:gd name="connsiteX7" fmla="*/ 4179951 w 10515600"/>
              <a:gd name="connsiteY7" fmla="*/ 0 h 5416094"/>
              <a:gd name="connsiteX8" fmla="*/ 5047488 w 10515600"/>
              <a:gd name="connsiteY8" fmla="*/ 0 h 5416094"/>
              <a:gd name="connsiteX9" fmla="*/ 5915025 w 10515600"/>
              <a:gd name="connsiteY9" fmla="*/ 0 h 5416094"/>
              <a:gd name="connsiteX10" fmla="*/ 6572250 w 10515600"/>
              <a:gd name="connsiteY10" fmla="*/ 0 h 5416094"/>
              <a:gd name="connsiteX11" fmla="*/ 7439787 w 10515600"/>
              <a:gd name="connsiteY11" fmla="*/ 0 h 5416094"/>
              <a:gd name="connsiteX12" fmla="*/ 7991856 w 10515600"/>
              <a:gd name="connsiteY12" fmla="*/ 0 h 5416094"/>
              <a:gd name="connsiteX13" fmla="*/ 8543925 w 10515600"/>
              <a:gd name="connsiteY13" fmla="*/ 0 h 5416094"/>
              <a:gd name="connsiteX14" fmla="*/ 9306306 w 10515600"/>
              <a:gd name="connsiteY14" fmla="*/ 0 h 5416094"/>
              <a:gd name="connsiteX15" fmla="*/ 9858375 w 10515600"/>
              <a:gd name="connsiteY15" fmla="*/ 0 h 5416094"/>
              <a:gd name="connsiteX16" fmla="*/ 10515600 w 10515600"/>
              <a:gd name="connsiteY16" fmla="*/ 0 h 5416094"/>
              <a:gd name="connsiteX17" fmla="*/ 10515600 w 10515600"/>
              <a:gd name="connsiteY17" fmla="*/ 785334 h 5416094"/>
              <a:gd name="connsiteX18" fmla="*/ 10515600 w 10515600"/>
              <a:gd name="connsiteY18" fmla="*/ 1516506 h 5416094"/>
              <a:gd name="connsiteX19" fmla="*/ 10515600 w 10515600"/>
              <a:gd name="connsiteY19" fmla="*/ 2247679 h 5416094"/>
              <a:gd name="connsiteX20" fmla="*/ 10515600 w 10515600"/>
              <a:gd name="connsiteY20" fmla="*/ 2762208 h 5416094"/>
              <a:gd name="connsiteX21" fmla="*/ 10515600 w 10515600"/>
              <a:gd name="connsiteY21" fmla="*/ 3330898 h 5416094"/>
              <a:gd name="connsiteX22" fmla="*/ 10515600 w 10515600"/>
              <a:gd name="connsiteY22" fmla="*/ 4062071 h 5416094"/>
              <a:gd name="connsiteX23" fmla="*/ 10515600 w 10515600"/>
              <a:gd name="connsiteY23" fmla="*/ 4684921 h 5416094"/>
              <a:gd name="connsiteX24" fmla="*/ 10515600 w 10515600"/>
              <a:gd name="connsiteY24" fmla="*/ 5416094 h 5416094"/>
              <a:gd name="connsiteX25" fmla="*/ 9753219 w 10515600"/>
              <a:gd name="connsiteY25" fmla="*/ 5416094 h 5416094"/>
              <a:gd name="connsiteX26" fmla="*/ 9411462 w 10515600"/>
              <a:gd name="connsiteY26" fmla="*/ 5416094 h 5416094"/>
              <a:gd name="connsiteX27" fmla="*/ 8754237 w 10515600"/>
              <a:gd name="connsiteY27" fmla="*/ 5416094 h 5416094"/>
              <a:gd name="connsiteX28" fmla="*/ 8307324 w 10515600"/>
              <a:gd name="connsiteY28" fmla="*/ 5416094 h 5416094"/>
              <a:gd name="connsiteX29" fmla="*/ 7544943 w 10515600"/>
              <a:gd name="connsiteY29" fmla="*/ 5416094 h 5416094"/>
              <a:gd name="connsiteX30" fmla="*/ 7098030 w 10515600"/>
              <a:gd name="connsiteY30" fmla="*/ 5416094 h 5416094"/>
              <a:gd name="connsiteX31" fmla="*/ 6335649 w 10515600"/>
              <a:gd name="connsiteY31" fmla="*/ 5416094 h 5416094"/>
              <a:gd name="connsiteX32" fmla="*/ 5993892 w 10515600"/>
              <a:gd name="connsiteY32" fmla="*/ 5416094 h 5416094"/>
              <a:gd name="connsiteX33" fmla="*/ 5231511 w 10515600"/>
              <a:gd name="connsiteY33" fmla="*/ 5416094 h 5416094"/>
              <a:gd name="connsiteX34" fmla="*/ 4784598 w 10515600"/>
              <a:gd name="connsiteY34" fmla="*/ 5416094 h 5416094"/>
              <a:gd name="connsiteX35" fmla="*/ 4442841 w 10515600"/>
              <a:gd name="connsiteY35" fmla="*/ 5416094 h 5416094"/>
              <a:gd name="connsiteX36" fmla="*/ 3995928 w 10515600"/>
              <a:gd name="connsiteY36" fmla="*/ 5416094 h 5416094"/>
              <a:gd name="connsiteX37" fmla="*/ 3233547 w 10515600"/>
              <a:gd name="connsiteY37" fmla="*/ 5416094 h 5416094"/>
              <a:gd name="connsiteX38" fmla="*/ 2786634 w 10515600"/>
              <a:gd name="connsiteY38" fmla="*/ 5416094 h 5416094"/>
              <a:gd name="connsiteX39" fmla="*/ 2444877 w 10515600"/>
              <a:gd name="connsiteY39" fmla="*/ 5416094 h 5416094"/>
              <a:gd name="connsiteX40" fmla="*/ 1997964 w 10515600"/>
              <a:gd name="connsiteY40" fmla="*/ 5416094 h 5416094"/>
              <a:gd name="connsiteX41" fmla="*/ 1445895 w 10515600"/>
              <a:gd name="connsiteY41" fmla="*/ 5416094 h 5416094"/>
              <a:gd name="connsiteX42" fmla="*/ 788670 w 10515600"/>
              <a:gd name="connsiteY42" fmla="*/ 5416094 h 5416094"/>
              <a:gd name="connsiteX43" fmla="*/ 0 w 10515600"/>
              <a:gd name="connsiteY43" fmla="*/ 5416094 h 5416094"/>
              <a:gd name="connsiteX44" fmla="*/ 0 w 10515600"/>
              <a:gd name="connsiteY44" fmla="*/ 4630760 h 5416094"/>
              <a:gd name="connsiteX45" fmla="*/ 0 w 10515600"/>
              <a:gd name="connsiteY45" fmla="*/ 3953749 h 5416094"/>
              <a:gd name="connsiteX46" fmla="*/ 0 w 10515600"/>
              <a:gd name="connsiteY46" fmla="*/ 3276737 h 5416094"/>
              <a:gd name="connsiteX47" fmla="*/ 0 w 10515600"/>
              <a:gd name="connsiteY47" fmla="*/ 2599725 h 5416094"/>
              <a:gd name="connsiteX48" fmla="*/ 0 w 10515600"/>
              <a:gd name="connsiteY48" fmla="*/ 1922713 h 5416094"/>
              <a:gd name="connsiteX49" fmla="*/ 0 w 10515600"/>
              <a:gd name="connsiteY49" fmla="*/ 1299863 h 5416094"/>
              <a:gd name="connsiteX50" fmla="*/ 0 w 10515600"/>
              <a:gd name="connsiteY50" fmla="*/ 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15600" h="5416094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24919" y="196329"/>
                  <a:pt x="10549062" y="488432"/>
                  <a:pt x="10515600" y="785334"/>
                </a:cubicBezTo>
                <a:cubicBezTo>
                  <a:pt x="10482138" y="1082236"/>
                  <a:pt x="10536385" y="1323726"/>
                  <a:pt x="10515600" y="1516506"/>
                </a:cubicBezTo>
                <a:cubicBezTo>
                  <a:pt x="10494815" y="1709286"/>
                  <a:pt x="10546328" y="2097632"/>
                  <a:pt x="10515600" y="2247679"/>
                </a:cubicBezTo>
                <a:cubicBezTo>
                  <a:pt x="10484872" y="2397726"/>
                  <a:pt x="10491771" y="2577292"/>
                  <a:pt x="10515600" y="2762208"/>
                </a:cubicBezTo>
                <a:cubicBezTo>
                  <a:pt x="10539429" y="2947124"/>
                  <a:pt x="10511007" y="3105736"/>
                  <a:pt x="10515600" y="3330898"/>
                </a:cubicBezTo>
                <a:cubicBezTo>
                  <a:pt x="10520194" y="3556060"/>
                  <a:pt x="10497393" y="3882611"/>
                  <a:pt x="10515600" y="4062071"/>
                </a:cubicBezTo>
                <a:cubicBezTo>
                  <a:pt x="10533807" y="4241531"/>
                  <a:pt x="10544791" y="4505155"/>
                  <a:pt x="10515600" y="4684921"/>
                </a:cubicBezTo>
                <a:cubicBezTo>
                  <a:pt x="10486410" y="4864687"/>
                  <a:pt x="10497356" y="5246484"/>
                  <a:pt x="10515600" y="5416094"/>
                </a:cubicBezTo>
                <a:cubicBezTo>
                  <a:pt x="10245623" y="5445692"/>
                  <a:pt x="10029676" y="5415505"/>
                  <a:pt x="9753219" y="5416094"/>
                </a:cubicBezTo>
                <a:cubicBezTo>
                  <a:pt x="9476762" y="5416683"/>
                  <a:pt x="9553148" y="5422760"/>
                  <a:pt x="9411462" y="5416094"/>
                </a:cubicBezTo>
                <a:cubicBezTo>
                  <a:pt x="9269776" y="5409428"/>
                  <a:pt x="8927709" y="5385012"/>
                  <a:pt x="8754237" y="5416094"/>
                </a:cubicBezTo>
                <a:cubicBezTo>
                  <a:pt x="8580766" y="5447176"/>
                  <a:pt x="8413264" y="5410024"/>
                  <a:pt x="8307324" y="5416094"/>
                </a:cubicBezTo>
                <a:cubicBezTo>
                  <a:pt x="8201384" y="5422164"/>
                  <a:pt x="7912690" y="5421686"/>
                  <a:pt x="7544943" y="5416094"/>
                </a:cubicBezTo>
                <a:cubicBezTo>
                  <a:pt x="7177196" y="5410502"/>
                  <a:pt x="7304235" y="5418502"/>
                  <a:pt x="7098030" y="5416094"/>
                </a:cubicBezTo>
                <a:cubicBezTo>
                  <a:pt x="6891825" y="5413686"/>
                  <a:pt x="6541479" y="5434609"/>
                  <a:pt x="6335649" y="5416094"/>
                </a:cubicBezTo>
                <a:cubicBezTo>
                  <a:pt x="6129819" y="5397579"/>
                  <a:pt x="6106541" y="5402791"/>
                  <a:pt x="5993892" y="5416094"/>
                </a:cubicBezTo>
                <a:cubicBezTo>
                  <a:pt x="5881243" y="5429397"/>
                  <a:pt x="5545248" y="5437743"/>
                  <a:pt x="5231511" y="5416094"/>
                </a:cubicBezTo>
                <a:cubicBezTo>
                  <a:pt x="4917774" y="5394445"/>
                  <a:pt x="4963237" y="5426599"/>
                  <a:pt x="4784598" y="5416094"/>
                </a:cubicBezTo>
                <a:cubicBezTo>
                  <a:pt x="4605959" y="5405589"/>
                  <a:pt x="4605904" y="5406658"/>
                  <a:pt x="4442841" y="5416094"/>
                </a:cubicBezTo>
                <a:cubicBezTo>
                  <a:pt x="4279778" y="5425530"/>
                  <a:pt x="4177180" y="5426138"/>
                  <a:pt x="3995928" y="5416094"/>
                </a:cubicBezTo>
                <a:cubicBezTo>
                  <a:pt x="3814676" y="5406050"/>
                  <a:pt x="3516440" y="5429234"/>
                  <a:pt x="3233547" y="5416094"/>
                </a:cubicBezTo>
                <a:cubicBezTo>
                  <a:pt x="2950654" y="5402954"/>
                  <a:pt x="2884354" y="5436103"/>
                  <a:pt x="2786634" y="5416094"/>
                </a:cubicBezTo>
                <a:cubicBezTo>
                  <a:pt x="2688914" y="5396085"/>
                  <a:pt x="2522958" y="5423232"/>
                  <a:pt x="2444877" y="5416094"/>
                </a:cubicBezTo>
                <a:cubicBezTo>
                  <a:pt x="2366796" y="5408956"/>
                  <a:pt x="2104768" y="5395479"/>
                  <a:pt x="1997964" y="5416094"/>
                </a:cubicBezTo>
                <a:cubicBezTo>
                  <a:pt x="1891160" y="5436709"/>
                  <a:pt x="1573016" y="5412376"/>
                  <a:pt x="1445895" y="5416094"/>
                </a:cubicBezTo>
                <a:cubicBezTo>
                  <a:pt x="1318774" y="5419812"/>
                  <a:pt x="986443" y="5400529"/>
                  <a:pt x="788670" y="5416094"/>
                </a:cubicBezTo>
                <a:cubicBezTo>
                  <a:pt x="590897" y="5431659"/>
                  <a:pt x="363709" y="5381266"/>
                  <a:pt x="0" y="5416094"/>
                </a:cubicBezTo>
                <a:cubicBezTo>
                  <a:pt x="-22973" y="5218643"/>
                  <a:pt x="-26699" y="5010779"/>
                  <a:pt x="0" y="4630760"/>
                </a:cubicBezTo>
                <a:cubicBezTo>
                  <a:pt x="26699" y="4250741"/>
                  <a:pt x="-15389" y="4196664"/>
                  <a:pt x="0" y="3953749"/>
                </a:cubicBezTo>
                <a:cubicBezTo>
                  <a:pt x="15389" y="3710834"/>
                  <a:pt x="468" y="3611311"/>
                  <a:pt x="0" y="3276737"/>
                </a:cubicBezTo>
                <a:cubicBezTo>
                  <a:pt x="-468" y="2942163"/>
                  <a:pt x="15360" y="2781998"/>
                  <a:pt x="0" y="2599725"/>
                </a:cubicBezTo>
                <a:cubicBezTo>
                  <a:pt x="-15360" y="2417452"/>
                  <a:pt x="14816" y="2100232"/>
                  <a:pt x="0" y="1922713"/>
                </a:cubicBezTo>
                <a:cubicBezTo>
                  <a:pt x="-14816" y="1745194"/>
                  <a:pt x="-24648" y="1604167"/>
                  <a:pt x="0" y="1299863"/>
                </a:cubicBezTo>
                <a:cubicBezTo>
                  <a:pt x="24648" y="995559"/>
                  <a:pt x="2182" y="279525"/>
                  <a:pt x="0" y="0"/>
                </a:cubicBezTo>
                <a:close/>
              </a:path>
            </a:pathLst>
          </a:custGeom>
          <a:noFill/>
          <a:ln w="47625" cap="rnd">
            <a:solidFill>
              <a:srgbClr val="FFFFFF">
                <a:alpha val="75000"/>
              </a:srgbClr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sketchy line">
            <a:extLst>
              <a:ext uri="{FF2B5EF4-FFF2-40B4-BE49-F238E27FC236}">
                <a16:creationId xmlns:a16="http://schemas.microsoft.com/office/drawing/2014/main" id="{4E87FCFB-2CCE-460D-B3DD-557C8BD1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1275" cap="rnd">
            <a:solidFill>
              <a:srgbClr val="FFFFFF">
                <a:alpha val="75000"/>
              </a:srgbClr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63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rgbClr val="FFC000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Microsoft Academic Services:  Behind the Scene</vt:lpstr>
      <vt:lpstr>Overall Architecture</vt:lpstr>
      <vt:lpstr>Information Extraction</vt:lpstr>
      <vt:lpstr>Conflation &amp; Disambiguation</vt:lpstr>
      <vt:lpstr>Knowledge Refinement &amp; Learning</vt:lpstr>
      <vt:lpstr>Q/A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2021-06-04T23:29:40Z</dcterms:created>
  <dcterms:modified xsi:type="dcterms:W3CDTF">2021-06-04T23:30:55Z</dcterms:modified>
</cp:coreProperties>
</file>