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</p:sldMasterIdLst>
  <p:notesMasterIdLst>
    <p:notesMasterId r:id="rId23"/>
  </p:notesMasterIdLst>
  <p:sldIdLst>
    <p:sldId id="259" r:id="rId2"/>
    <p:sldId id="261" r:id="rId3"/>
    <p:sldId id="311" r:id="rId4"/>
    <p:sldId id="333" r:id="rId5"/>
    <p:sldId id="337" r:id="rId6"/>
    <p:sldId id="338" r:id="rId7"/>
    <p:sldId id="294" r:id="rId8"/>
    <p:sldId id="262" r:id="rId9"/>
    <p:sldId id="330" r:id="rId10"/>
    <p:sldId id="270" r:id="rId11"/>
    <p:sldId id="328" r:id="rId12"/>
    <p:sldId id="306" r:id="rId13"/>
    <p:sldId id="331" r:id="rId14"/>
    <p:sldId id="325" r:id="rId15"/>
    <p:sldId id="326" r:id="rId16"/>
    <p:sldId id="327" r:id="rId17"/>
    <p:sldId id="266" r:id="rId18"/>
    <p:sldId id="275" r:id="rId19"/>
    <p:sldId id="310" r:id="rId20"/>
    <p:sldId id="302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EDD65-7561-4D5B-800D-401976DA3637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036AE-66DF-494F-BD5B-3A153ABD5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84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/>
                <a:r>
                  <a:rPr lang="en-US" altLang="zh-CN" dirty="0">
                    <a:solidFill>
                      <a:schemeClr val="tx1"/>
                    </a:solidFill>
                  </a:rPr>
                  <a:t>Curvature measures how close to linear functions</a:t>
                </a:r>
              </a:p>
              <a:p>
                <a:pPr lvl="2"/>
                <a:r>
                  <a:rPr lang="en-US" altLang="zh-CN" dirty="0">
                    <a:solidFill>
                      <a:schemeClr val="tx1"/>
                    </a:solidFill>
                  </a:rPr>
                  <a:t>Linear functions have curvature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C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overage functions have curvature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The underlying social network can be partitioned into communities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/>
                <a:r>
                  <a:rPr lang="en-US" altLang="zh-CN" dirty="0">
                    <a:solidFill>
                      <a:schemeClr val="tx1"/>
                    </a:solidFill>
                  </a:rPr>
                  <a:t>Curvature measures how close to linear functions</a:t>
                </a:r>
              </a:p>
              <a:p>
                <a:pPr lvl="2"/>
                <a:r>
                  <a:rPr lang="en-US" altLang="zh-CN" dirty="0">
                    <a:solidFill>
                      <a:schemeClr val="tx1"/>
                    </a:solidFill>
                  </a:rPr>
                  <a:t>Linear functions have curvature </a:t>
                </a:r>
                <a:r>
                  <a:rPr lang="en-US" altLang="zh-CN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𝑐=0</a:t>
                </a:r>
                <a:endParaRPr lang="en-US" altLang="zh-CN" dirty="0"/>
              </a:p>
              <a:p>
                <a:pPr lvl="2"/>
                <a:r>
                  <a:rPr lang="en-US" altLang="zh-CN" dirty="0"/>
                  <a:t>C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overage functions have curvature </a:t>
                </a:r>
                <a:r>
                  <a:rPr lang="en-US" altLang="zh-CN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𝑐=1</a:t>
                </a:r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The underlying social network can be partitioned into communities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36AE-66DF-494F-BD5B-3A153ABD59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09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36AE-66DF-494F-BD5B-3A153ABD594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40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02FA-727E-4247-AC80-1F991FE2E666}" type="datetime1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62EB42D9-B239-4FC7-9F52-3B05BF0C1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84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CEBC-AA77-4514-9CAE-67BABA2A3C6D}" type="datetime1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14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155F-4AE3-4DD2-9DC5-41637E11BC37}" type="datetime1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58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ABF8-F8C9-4E29-9E47-391A8613BF6A}" type="datetime1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0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EB0C4F3-BBAE-4CEE-9E78-14089E4A1DEB}" type="datetime1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2EB42D9-B239-4FC7-9F52-3B05BF0C1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0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458E-E8FF-4CB9-AC92-8E700FCDBE72}" type="datetime1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00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6350-BCFF-48E7-8A33-720EDE33AF82}" type="datetime1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08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6896-2908-4D8D-9422-5208851C4788}" type="datetime1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72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9E8D-E387-46AF-92B2-9C8D5FE5959F}" type="datetime1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58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DE38-AB32-404D-84E1-BD3B6E430917}" type="datetime1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40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B089-D24E-4D6D-A64A-AA45ADECA0ED}" type="datetime1">
              <a:rPr lang="zh-CN" altLang="en-US" smtClean="0"/>
              <a:t>2022/11/26</a:t>
            </a:fld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82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5019EBF-51F9-46A5-8F2F-CF7F30F9B174}" type="datetime1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62EB42D9-B239-4FC7-9F52-3B05BF0C1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24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22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0.png"/><Relationship Id="rId3" Type="http://schemas.openxmlformats.org/officeDocument/2006/relationships/image" Target="../media/image430.png"/><Relationship Id="rId7" Type="http://schemas.openxmlformats.org/officeDocument/2006/relationships/image" Target="../media/image220.png"/><Relationship Id="rId12" Type="http://schemas.openxmlformats.org/officeDocument/2006/relationships/image" Target="../media/image270.png"/><Relationship Id="rId17" Type="http://schemas.openxmlformats.org/officeDocument/2006/relationships/image" Target="../media/image450.png"/><Relationship Id="rId2" Type="http://schemas.openxmlformats.org/officeDocument/2006/relationships/image" Target="../media/image420.png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60.png"/><Relationship Id="rId5" Type="http://schemas.openxmlformats.org/officeDocument/2006/relationships/image" Target="../media/image200.png"/><Relationship Id="rId15" Type="http://schemas.openxmlformats.org/officeDocument/2006/relationships/image" Target="../media/image300.png"/><Relationship Id="rId10" Type="http://schemas.openxmlformats.org/officeDocument/2006/relationships/image" Target="../media/image250.png"/><Relationship Id="rId4" Type="http://schemas.openxmlformats.org/officeDocument/2006/relationships/image" Target="../media/image1900.png"/><Relationship Id="rId9" Type="http://schemas.openxmlformats.org/officeDocument/2006/relationships/image" Target="../media/image240.png"/><Relationship Id="rId14" Type="http://schemas.openxmlformats.org/officeDocument/2006/relationships/image" Target="../media/image2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5.jpg"/><Relationship Id="rId7" Type="http://schemas.openxmlformats.org/officeDocument/2006/relationships/image" Target="../media/image1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5.jpg"/><Relationship Id="rId7" Type="http://schemas.openxmlformats.org/officeDocument/2006/relationships/image" Target="../media/image17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069869-D816-4C6D-B5EE-DA7EAF836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5400" dirty="0">
                <a:solidFill>
                  <a:schemeClr val="accent2"/>
                </a:solidFill>
              </a:rPr>
              <a:t>Optimization from Structured Samples</a:t>
            </a:r>
            <a:br>
              <a:rPr lang="en-US" altLang="zh-CN" sz="5400" dirty="0">
                <a:solidFill>
                  <a:srgbClr val="7030A0"/>
                </a:solidFill>
              </a:rPr>
            </a:br>
            <a:r>
              <a:rPr lang="en-US" altLang="zh-CN" sz="3600" dirty="0"/>
              <a:t>for Coverage and Influence Functions</a:t>
            </a:r>
            <a:endParaRPr lang="zh-CN" altLang="en-US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0D1BDC1-2338-4E42-9251-457603A06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err="1"/>
              <a:t>Zhijie</a:t>
            </a:r>
            <a:r>
              <a:rPr lang="en-US" altLang="zh-CN" dirty="0"/>
              <a:t> Zhang</a:t>
            </a:r>
            <a:endParaRPr lang="en-US" altLang="zh-CN" sz="2400" dirty="0"/>
          </a:p>
          <a:p>
            <a:r>
              <a:rPr lang="en-US" altLang="zh-CN" sz="2400" dirty="0"/>
              <a:t>School of Mathematics and Statistics, Fuzhou University</a:t>
            </a:r>
          </a:p>
          <a:p>
            <a:r>
              <a:rPr lang="en-US" altLang="zh-CN" sz="2000" dirty="0"/>
              <a:t>MSRA Data-Driven Optimization Workshop, 2022.11.26</a:t>
            </a:r>
            <a:endParaRPr lang="zh-CN" altLang="en-US" sz="2000" dirty="0"/>
          </a:p>
          <a:p>
            <a:endParaRPr lang="zh-CN" altLang="en-US" sz="2400" dirty="0"/>
          </a:p>
          <a:p>
            <a:endParaRPr lang="en-US" altLang="zh-C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71D59-3054-4C44-8C93-372CEFE11E94}"/>
              </a:ext>
            </a:extLst>
          </p:cNvPr>
          <p:cNvSpPr txBox="1"/>
          <p:nvPr/>
        </p:nvSpPr>
        <p:spPr>
          <a:xfrm>
            <a:off x="1069848" y="5458968"/>
            <a:ext cx="94687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Based on</a:t>
            </a:r>
          </a:p>
          <a:p>
            <a:r>
              <a:rPr lang="en-US" altLang="zh-CN" sz="1400" dirty="0"/>
              <a:t>W. Chen, X. Sun, J. Zhang and Z. Zhang. Optimization from Structured Samples for Coverage Functions. ICML 2020.</a:t>
            </a:r>
          </a:p>
          <a:p>
            <a:r>
              <a:rPr lang="en-US" altLang="zh-CN" sz="1400" dirty="0"/>
              <a:t>W. Chen, X. Sun, J. Zhang and Z. Zhang. Network Inference and Influence Maximization from samples. ICML 2021.</a:t>
            </a:r>
          </a:p>
        </p:txBody>
      </p:sp>
    </p:spTree>
    <p:extLst>
      <p:ext uri="{BB962C8B-B14F-4D97-AF65-F5344CB8AC3E}">
        <p14:creationId xmlns:p14="http://schemas.microsoft.com/office/powerpoint/2010/main" val="105050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3BD3AA7-E026-A255-76B1-20F34CA46705}"/>
              </a:ext>
            </a:extLst>
          </p:cNvPr>
          <p:cNvSpPr/>
          <p:nvPr/>
        </p:nvSpPr>
        <p:spPr>
          <a:xfrm>
            <a:off x="1127124" y="4557858"/>
            <a:ext cx="9567770" cy="1488836"/>
          </a:xfrm>
          <a:prstGeom prst="rect">
            <a:avLst/>
          </a:prstGeom>
          <a:solidFill>
            <a:srgbClr val="E7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EAE881F-B140-43E6-DD35-D71AE69DA526}"/>
              </a:ext>
            </a:extLst>
          </p:cNvPr>
          <p:cNvSpPr/>
          <p:nvPr/>
        </p:nvSpPr>
        <p:spPr>
          <a:xfrm>
            <a:off x="1127124" y="3087646"/>
            <a:ext cx="8626476" cy="1045084"/>
          </a:xfrm>
          <a:prstGeom prst="rect">
            <a:avLst/>
          </a:prstGeom>
          <a:solidFill>
            <a:srgbClr val="E7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AA8A34B-4BEF-DDF5-9165-BB0238D82A34}"/>
              </a:ext>
            </a:extLst>
          </p:cNvPr>
          <p:cNvSpPr/>
          <p:nvPr/>
        </p:nvSpPr>
        <p:spPr>
          <a:xfrm>
            <a:off x="1127124" y="1272989"/>
            <a:ext cx="8707158" cy="1389529"/>
          </a:xfrm>
          <a:prstGeom prst="rect">
            <a:avLst/>
          </a:prstGeom>
          <a:solidFill>
            <a:srgbClr val="FEF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EAC97-E98C-4C6E-8139-FF6E8564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3"/>
            <a:ext cx="10058400" cy="788356"/>
          </a:xfrm>
        </p:spPr>
        <p:txBody>
          <a:bodyPr/>
          <a:lstStyle/>
          <a:p>
            <a:r>
              <a:rPr lang="en-US" altLang="zh-CN" dirty="0"/>
              <a:t>Our Results for MCS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59C78-3F23-43F3-8B07-EA14F84149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1272989"/>
                <a:ext cx="10058400" cy="489921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/>
                  <a:t>Assumption 1. </a:t>
                </a:r>
                <a:r>
                  <a:rPr lang="en-US" altLang="zh-CN" dirty="0"/>
                  <a:t>(for the sample distribution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Feasibility</a:t>
                </a:r>
                <a:r>
                  <a:rPr lang="en-US" altLang="zh-CN" dirty="0"/>
                  <a:t>.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The sample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satisfies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Sufficiently large sample probability</a:t>
                </a:r>
                <a:r>
                  <a:rPr lang="en-US" altLang="zh-CN" dirty="0"/>
                  <a:t>. Each node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 can be sampled frequently.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Negative correlation</a:t>
                </a:r>
                <a:r>
                  <a:rPr lang="en-US" altLang="zh-CN" dirty="0"/>
                  <a:t>. The events that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 is sampled are negatively correlated.</a:t>
                </a:r>
              </a:p>
              <a:p>
                <a:endParaRPr lang="en-US" altLang="zh-CN" b="1" dirty="0"/>
              </a:p>
              <a:p>
                <a:r>
                  <a:rPr lang="en-US" altLang="zh-CN" b="1" dirty="0"/>
                  <a:t>Theorem 1. </a:t>
                </a:r>
                <a:r>
                  <a:rPr lang="en-US" altLang="zh-CN" dirty="0"/>
                  <a:t>If MC admits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zh-CN" dirty="0"/>
                  <a:t>-approximation, then</a:t>
                </a:r>
              </a:p>
              <a:p>
                <a:pPr lvl="1"/>
                <a:r>
                  <a:rPr lang="en-US" altLang="zh-CN" dirty="0"/>
                  <a:t>For distributions satisfying </a:t>
                </a:r>
                <a:r>
                  <a:rPr lang="en-US" altLang="zh-CN" b="1" dirty="0"/>
                  <a:t>Assumption 1</a:t>
                </a:r>
                <a:r>
                  <a:rPr lang="en-US" altLang="zh-CN" dirty="0"/>
                  <a:t>, MCS admits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zh-CN" dirty="0"/>
                  <a:t>-approximation.</a:t>
                </a:r>
              </a:p>
              <a:p>
                <a:pPr lvl="1"/>
                <a:r>
                  <a:rPr lang="en-US" altLang="zh-CN" dirty="0"/>
                  <a:t>For uniform distributions over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, MCS admits a </a:t>
                </a:r>
                <a14:m>
                  <m:oMath xmlns:m="http://schemas.openxmlformats.org/officeDocument/2006/math">
                    <m:r>
                      <a:rPr lang="en-US" altLang="zh-CN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-approximation.</a:t>
                </a:r>
              </a:p>
              <a:p>
                <a:endParaRPr lang="en-US" altLang="zh-CN" b="1" dirty="0"/>
              </a:p>
              <a:p>
                <a:r>
                  <a:rPr lang="en-US" altLang="zh-CN" b="1" dirty="0"/>
                  <a:t>Theorem 2.</a:t>
                </a:r>
              </a:p>
              <a:p>
                <a:pPr lvl="1"/>
                <a:r>
                  <a:rPr lang="en-US" altLang="zh-CN" dirty="0"/>
                  <a:t>(Optimality of algorithm). There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exists</a:t>
                </a:r>
                <a:r>
                  <a:rPr lang="en-US" altLang="zh-CN" dirty="0"/>
                  <a:t> a distribution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satisfying </a:t>
                </a:r>
                <a:r>
                  <a:rPr lang="en-US" altLang="zh-CN" b="1" dirty="0"/>
                  <a:t>Assumption 1</a:t>
                </a:r>
                <a:r>
                  <a:rPr lang="en-US" altLang="zh-CN" dirty="0"/>
                  <a:t> such that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(1/2+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-approximation is impossible</a:t>
                </a:r>
                <a:r>
                  <a:rPr lang="en-US" altLang="zh-CN" dirty="0"/>
                  <a:t> for MCS.</a:t>
                </a:r>
                <a:endParaRPr lang="en-US" altLang="zh-CN" b="1" dirty="0"/>
              </a:p>
              <a:p>
                <a:pPr lvl="1"/>
                <a:r>
                  <a:rPr lang="en-US" altLang="zh-CN" dirty="0"/>
                  <a:t> (Necessity of </a:t>
                </a:r>
                <a:r>
                  <a:rPr lang="en-US" altLang="zh-CN" b="1" dirty="0"/>
                  <a:t>Assumption 1</a:t>
                </a:r>
                <a:r>
                  <a:rPr lang="en-US" altLang="zh-CN" dirty="0"/>
                  <a:t>). By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dropping any</a:t>
                </a:r>
                <a:r>
                  <a:rPr lang="en-US" altLang="zh-CN" dirty="0"/>
                  <a:t> of the three conditions of </a:t>
                </a:r>
                <a:r>
                  <a:rPr lang="en-US" altLang="zh-CN" b="1" dirty="0"/>
                  <a:t>Assumption 1</a:t>
                </a:r>
                <a:r>
                  <a:rPr lang="en-US" altLang="zh-CN" dirty="0"/>
                  <a:t>,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any constant approximation is impossible</a:t>
                </a:r>
                <a:r>
                  <a:rPr lang="en-US" altLang="zh-CN" dirty="0"/>
                  <a:t> for MCS.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59C78-3F23-43F3-8B07-EA14F84149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1272989"/>
                <a:ext cx="10058400" cy="4899211"/>
              </a:xfrm>
              <a:blipFill>
                <a:blip r:embed="rId2"/>
                <a:stretch>
                  <a:fillRect l="-303" t="-12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9D9EB-AC93-49A4-8D03-AAF943D4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5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AEAC97-E98C-4C6E-8139-FF6E85648E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9848" y="484633"/>
                <a:ext cx="10058400" cy="7883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zh-CN" dirty="0"/>
                  <a:t>-Approx Algo for MCS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AEAC97-E98C-4C6E-8139-FF6E85648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9848" y="484633"/>
                <a:ext cx="10058400" cy="7883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9D9EB-AC93-49A4-8D03-AAF943D4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B0F6B5-E639-4BA9-7DA2-AD173422E462}"/>
              </a:ext>
            </a:extLst>
          </p:cNvPr>
          <p:cNvSpPr/>
          <p:nvPr/>
        </p:nvSpPr>
        <p:spPr>
          <a:xfrm>
            <a:off x="6461482" y="4756264"/>
            <a:ext cx="5147812" cy="1483360"/>
          </a:xfrm>
          <a:prstGeom prst="rect">
            <a:avLst/>
          </a:prstGeom>
          <a:solidFill>
            <a:srgbClr val="FEF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1">
                <a:extLst>
                  <a:ext uri="{FF2B5EF4-FFF2-40B4-BE49-F238E27FC236}">
                    <a16:creationId xmlns:a16="http://schemas.microsoft.com/office/drawing/2014/main" id="{95865843-F0E4-FAC5-CC46-51CF185090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1483" y="1366392"/>
                <a:ext cx="5246644" cy="5006975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altLang="zh-CN" sz="1900" b="1" dirty="0"/>
                  <a:t>Step 2: </a:t>
                </a:r>
                <a14:m>
                  <m:oMath xmlns:m="http://schemas.openxmlformats.org/officeDocument/2006/math">
                    <m:r>
                      <a:rPr lang="en-US" altLang="zh-CN" sz="190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1900" b="1" dirty="0"/>
                  <a:t> </a:t>
                </a:r>
                <a:r>
                  <a:rPr lang="en-US" altLang="zh-CN" sz="1900" dirty="0"/>
                  <a:t>suffers from a learning error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900" b="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1900" b="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1900" b="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sz="1900" b="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900" b="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900" b="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1900" b="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900" b="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1900" b="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sz="1900" b="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900" b="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CN" sz="1900" b="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900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19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9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9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9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1900" i="1" smtClean="0"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US" altLang="zh-CN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|+</m:t>
                    </m:r>
                    <m:r>
                      <a:rPr lang="en-US" altLang="zh-CN" sz="1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1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sz="1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1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19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altLang="zh-CN" sz="1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sz="1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1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sz="1900" b="1" dirty="0">
                  <a:solidFill>
                    <a:srgbClr val="0070C0"/>
                  </a:solidFill>
                </a:endParaRPr>
              </a:p>
              <a:p>
                <a:endParaRPr lang="en-US" altLang="zh-CN" sz="1900" b="1" dirty="0"/>
              </a:p>
              <a:p>
                <a:endParaRPr lang="en-US" altLang="zh-CN" sz="1900" b="1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altLang="zh-CN" sz="1900" b="1" dirty="0"/>
                  <a:t>Step 3: </a:t>
                </a:r>
                <a:r>
                  <a:rPr lang="en-US" altLang="zh-CN" sz="1900" dirty="0"/>
                  <a:t>any random sample can cover the error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sz="19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9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1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altLang="zh-CN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19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zh-CN" sz="19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9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CN" sz="19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9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9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9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900" dirty="0"/>
                  <a:t> </a:t>
                </a:r>
                <a:r>
                  <a:rPr lang="en-US" altLang="zh-CN" sz="1900" dirty="0" err="1"/>
                  <a:t>w.h.p</a:t>
                </a:r>
                <a:r>
                  <a:rPr lang="en-US" altLang="zh-CN" sz="19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sz="1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9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9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9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1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sz="1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19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19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sz="19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1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CN" sz="19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1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9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900" dirty="0"/>
              </a:p>
              <a:p>
                <a:endParaRPr lang="en-US" altLang="zh-CN" sz="1900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altLang="zh-CN" sz="1900" b="1" dirty="0"/>
                  <a:t>Proof sketch of step 3</a:t>
                </a:r>
              </a:p>
              <a:p>
                <a:r>
                  <a:rPr lang="en-US" altLang="zh-CN" sz="1900" dirty="0"/>
                  <a:t>Observe</a:t>
                </a:r>
                <a:r>
                  <a:rPr lang="zh-CN" altLang="en-US" sz="1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9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1900" i="1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190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zh-CN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altLang="zh-CN" sz="190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9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19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9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1900" i="1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altLang="zh-CN" sz="1900" dirty="0"/>
              </a:p>
              <a:p>
                <a:r>
                  <a:rPr lang="en-US" altLang="zh-CN" sz="1900" dirty="0"/>
                  <a:t>It suffices to prove</a:t>
                </a:r>
                <a:r>
                  <a:rPr lang="zh-CN" altLang="en-US" sz="1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9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1900" i="1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190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CN" sz="19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900" dirty="0"/>
              </a:p>
              <a:p>
                <a:r>
                  <a:rPr lang="en-US" altLang="zh-CN" sz="1900" dirty="0"/>
                  <a:t>Observe</a:t>
                </a:r>
                <a:r>
                  <a:rPr lang="zh-CN" altLang="en-US" sz="19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9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190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9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190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9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CN" sz="19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900" dirty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9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900" dirty="0"/>
                  <a:t> </a:t>
                </a:r>
                <a:r>
                  <a:rPr lang="en-US" altLang="zh-CN" sz="1900" dirty="0" err="1"/>
                  <a:t>i.i.d.</a:t>
                </a:r>
                <a:endParaRPr lang="en-US" altLang="zh-CN" sz="1900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6" name="内容占位符 1">
                <a:extLst>
                  <a:ext uri="{FF2B5EF4-FFF2-40B4-BE49-F238E27FC236}">
                    <a16:creationId xmlns:a16="http://schemas.microsoft.com/office/drawing/2014/main" id="{95865843-F0E4-FAC5-CC46-51CF1850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483" y="1366392"/>
                <a:ext cx="5246644" cy="5006975"/>
              </a:xfrm>
              <a:prstGeom prst="rect">
                <a:avLst/>
              </a:prstGeom>
              <a:blipFill>
                <a:blip r:embed="rId3"/>
                <a:stretch>
                  <a:fillRect l="-1045" t="-1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4">
                <a:extLst>
                  <a:ext uri="{FF2B5EF4-FFF2-40B4-BE49-F238E27FC236}">
                    <a16:creationId xmlns:a16="http://schemas.microsoft.com/office/drawing/2014/main" id="{CC14BC23-B8C0-F2CE-BA5A-4310A955A2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563" y="1366392"/>
                <a:ext cx="5441311" cy="2117385"/>
              </a:xfrm>
              <a:prstGeom prst="rect">
                <a:avLst/>
              </a:prstGeom>
              <a:solidFill>
                <a:srgbClr val="E7F7FF"/>
              </a:solidFill>
              <a:ln w="2857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3765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b="1" dirty="0"/>
                  <a:t>-approximation MCS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algorithm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/>
                  <a:t>Construct a surrogate graph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/>
                  <a:t>Obtain a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zh-CN" dirty="0"/>
                  <a:t>-approximation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altLang="zh-CN" dirty="0"/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/>
                  <a:t>Return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with equal probabilities;</a:t>
                </a:r>
              </a:p>
            </p:txBody>
          </p:sp>
        </mc:Choice>
        <mc:Fallback xmlns="">
          <p:sp>
            <p:nvSpPr>
              <p:cNvPr id="7" name="内容占位符 4">
                <a:extLst>
                  <a:ext uri="{FF2B5EF4-FFF2-40B4-BE49-F238E27FC236}">
                    <a16:creationId xmlns:a16="http://schemas.microsoft.com/office/drawing/2014/main" id="{CC14BC23-B8C0-F2CE-BA5A-4310A955A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63" y="1366392"/>
                <a:ext cx="5441311" cy="2117385"/>
              </a:xfrm>
              <a:prstGeom prst="rect">
                <a:avLst/>
              </a:prstGeom>
              <a:blipFill>
                <a:blip r:embed="rId4"/>
                <a:stretch>
                  <a:fillRect l="-785" t="-115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12">
                <a:extLst>
                  <a:ext uri="{FF2B5EF4-FFF2-40B4-BE49-F238E27FC236}">
                    <a16:creationId xmlns:a16="http://schemas.microsoft.com/office/drawing/2014/main" id="{9DEB3D45-AAF7-C2DB-C0E1-F87C20DB69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561948"/>
                  </p:ext>
                </p:extLst>
              </p:nvPr>
            </p:nvGraphicFramePr>
            <p:xfrm>
              <a:off x="1014628" y="3938061"/>
              <a:ext cx="282681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13405">
                      <a:extLst>
                        <a:ext uri="{9D8B030D-6E8A-4147-A177-3AD203B41FA5}">
                          <a16:colId xmlns:a16="http://schemas.microsoft.com/office/drawing/2014/main" val="2591783050"/>
                        </a:ext>
                      </a:extLst>
                    </a:gridCol>
                    <a:gridCol w="1413405">
                      <a:extLst>
                        <a:ext uri="{9D8B030D-6E8A-4147-A177-3AD203B41FA5}">
                          <a16:colId xmlns:a16="http://schemas.microsoft.com/office/drawing/2014/main" val="36848712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altLang="zh-CN" b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altLang="zh-CN" b="1" smtClean="0"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sub>
                                </m:sSub>
                                <m:r>
                                  <a:rPr lang="en-US" altLang="zh-CN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altLang="zh-CN" b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CN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361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286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508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90972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12">
                <a:extLst>
                  <a:ext uri="{FF2B5EF4-FFF2-40B4-BE49-F238E27FC236}">
                    <a16:creationId xmlns:a16="http://schemas.microsoft.com/office/drawing/2014/main" id="{9DEB3D45-AAF7-C2DB-C0E1-F87C20DB69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561948"/>
                  </p:ext>
                </p:extLst>
              </p:nvPr>
            </p:nvGraphicFramePr>
            <p:xfrm>
              <a:off x="1014628" y="3938061"/>
              <a:ext cx="282681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13405">
                      <a:extLst>
                        <a:ext uri="{9D8B030D-6E8A-4147-A177-3AD203B41FA5}">
                          <a16:colId xmlns:a16="http://schemas.microsoft.com/office/drawing/2014/main" val="2591783050"/>
                        </a:ext>
                      </a:extLst>
                    </a:gridCol>
                    <a:gridCol w="1413405">
                      <a:extLst>
                        <a:ext uri="{9D8B030D-6E8A-4147-A177-3AD203B41FA5}">
                          <a16:colId xmlns:a16="http://schemas.microsoft.com/office/drawing/2014/main" val="36848712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29" t="-3279" r="-100429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862" t="-3279" r="-862" b="-3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7361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29" t="-103279" r="-100429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862" t="-103279" r="-862" b="-2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286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29" t="-203279" r="-100429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862" t="-203279" r="-862" b="-1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508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29" t="-303279" r="-100429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862" t="-303279" r="-862" b="-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90972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519EEB1-CEA6-0FF3-1C4C-CC1679EE8967}"/>
                  </a:ext>
                </a:extLst>
              </p:cNvPr>
              <p:cNvSpPr txBox="1"/>
              <p:nvPr/>
            </p:nvSpPr>
            <p:spPr>
              <a:xfrm>
                <a:off x="4269174" y="4495074"/>
                <a:ext cx="19936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519EEB1-CEA6-0FF3-1C4C-CC1679EE8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174" y="4495074"/>
                <a:ext cx="1993687" cy="369332"/>
              </a:xfrm>
              <a:prstGeom prst="rect">
                <a:avLst/>
              </a:prstGeom>
              <a:blipFill>
                <a:blip r:embed="rId6"/>
                <a:stretch>
                  <a:fillRect b="-16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F601B899-BB9F-5487-E685-01190A0F38A5}"/>
              </a:ext>
            </a:extLst>
          </p:cNvPr>
          <p:cNvSpPr txBox="1">
            <a:spLocks/>
          </p:cNvSpPr>
          <p:nvPr/>
        </p:nvSpPr>
        <p:spPr>
          <a:xfrm>
            <a:off x="852019" y="3492213"/>
            <a:ext cx="5441311" cy="3154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/>
              <a:t>Step 1: </a:t>
            </a:r>
            <a:r>
              <a:rPr lang="en-US" altLang="zh-CN" dirty="0"/>
              <a:t>an example</a:t>
            </a:r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2DA27206-A8C9-AB32-ECB8-82615A797F4D}"/>
              </a:ext>
            </a:extLst>
          </p:cNvPr>
          <p:cNvSpPr/>
          <p:nvPr/>
        </p:nvSpPr>
        <p:spPr>
          <a:xfrm>
            <a:off x="4004047" y="4518873"/>
            <a:ext cx="321734" cy="321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091042F-6139-1C7E-5A14-3DF0560DABCB}"/>
                  </a:ext>
                </a:extLst>
              </p:cNvPr>
              <p:cNvSpPr txBox="1"/>
              <p:nvPr/>
            </p:nvSpPr>
            <p:spPr>
              <a:xfrm>
                <a:off x="1283018" y="5703001"/>
                <a:ext cx="3929474" cy="37612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CN" dirty="0"/>
                  <a:t>;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/>
                  <a:t> is a subgraph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091042F-6139-1C7E-5A14-3DF0560DA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018" y="5703001"/>
                <a:ext cx="3929474" cy="376129"/>
              </a:xfrm>
              <a:prstGeom prst="rect">
                <a:avLst/>
              </a:prstGeom>
              <a:blipFill>
                <a:blip r:embed="rId7"/>
                <a:stretch>
                  <a:fillRect t="-4545" r="-4462" b="-1969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E2B587A-7C39-6E28-3272-36365F2FE1DF}"/>
                  </a:ext>
                </a:extLst>
              </p:cNvPr>
              <p:cNvSpPr txBox="1"/>
              <p:nvPr/>
            </p:nvSpPr>
            <p:spPr>
              <a:xfrm>
                <a:off x="6571527" y="2606760"/>
                <a:ext cx="4957085" cy="3693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70C0"/>
                    </a:solidFill>
                  </a:rPr>
                  <a:t>How to make up for the error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>
                    <a:solidFill>
                      <a:srgbClr val="0070C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E2B587A-7C39-6E28-3272-36365F2FE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527" y="2606760"/>
                <a:ext cx="4957085" cy="369332"/>
              </a:xfrm>
              <a:prstGeom prst="rect">
                <a:avLst/>
              </a:prstGeom>
              <a:blipFill>
                <a:blip r:embed="rId8"/>
                <a:stretch>
                  <a:fillRect l="-733" t="-6154" b="-2000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4490D63-FA94-8C4E-7CF8-E20F4C6EC3FA}"/>
                  </a:ext>
                </a:extLst>
              </p:cNvPr>
              <p:cNvSpPr txBox="1"/>
              <p:nvPr/>
            </p:nvSpPr>
            <p:spPr>
              <a:xfrm>
                <a:off x="1288562" y="2193897"/>
                <a:ext cx="3256544" cy="396519"/>
              </a:xfrm>
              <a:prstGeom prst="rect">
                <a:avLst/>
              </a:prstGeom>
              <a:solidFill>
                <a:srgbClr val="FEF3C8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4490D63-FA94-8C4E-7CF8-E20F4C6EC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562" y="2193897"/>
                <a:ext cx="3256544" cy="396519"/>
              </a:xfrm>
              <a:prstGeom prst="rect">
                <a:avLst/>
              </a:prstGeom>
              <a:blipFill>
                <a:blip r:embed="rId9"/>
                <a:stretch>
                  <a:fillRect r="-187"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1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E5D152-5824-438E-B420-7360B686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Influence Maximization under OPSS</a:t>
            </a:r>
            <a:endParaRPr lang="zh-CN" altLang="en-US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135E5-A9A1-4B2C-A870-E03E5135E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016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6D7F4-1D8D-24DC-E2B2-BDAF563E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56676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Influence Maximization under OPSS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545972F-5BED-AA05-2DEF-7CAA19F56F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1161386"/>
                <a:ext cx="10058400" cy="5010814"/>
              </a:xfrm>
            </p:spPr>
            <p:txBody>
              <a:bodyPr/>
              <a:lstStyle/>
              <a:p>
                <a:r>
                  <a:rPr lang="en-US" altLang="zh-CN" b="1" dirty="0"/>
                  <a:t>Influence Maximization (IM)</a:t>
                </a:r>
              </a:p>
              <a:p>
                <a:pPr lvl="1"/>
                <a:r>
                  <a:rPr lang="en-US" altLang="zh-CN" dirty="0"/>
                  <a:t>Input: weighted directed graph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Solve: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[# </m:t>
                    </m:r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active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node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r>
                  <a:rPr lang="en-US" altLang="zh-CN" b="1" dirty="0"/>
                  <a:t>Influence Maximization from Samples (IMS), </a:t>
                </a:r>
                <a:r>
                  <a:rPr lang="en-US" altLang="zh-CN" dirty="0"/>
                  <a:t>or IM under OPSS</a:t>
                </a:r>
              </a:p>
              <a:p>
                <a:pPr lvl="1"/>
                <a:r>
                  <a:rPr lang="en-US" altLang="zh-CN" dirty="0"/>
                  <a:t>Input: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sz="18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 err="1"/>
                  <a:t>i.i.d.</a:t>
                </a:r>
                <a:r>
                  <a:rPr lang="en-US" altLang="zh-CN" sz="1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)</a:t>
                </a:r>
                <a:br>
                  <a:rPr lang="en-US" altLang="zh-CN" dirty="0"/>
                </a:b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zh-CN" dirty="0"/>
                  <a:t>: active nodes up to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dirty="0"/>
                  <a:t> 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diffusion)</a:t>
                </a:r>
              </a:p>
              <a:p>
                <a:pPr lvl="1"/>
                <a:r>
                  <a:rPr lang="en-US" altLang="zh-CN" dirty="0"/>
                  <a:t>Solve: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545972F-5BED-AA05-2DEF-7CAA19F56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1161386"/>
                <a:ext cx="10058400" cy="5010814"/>
              </a:xfrm>
              <a:blipFill>
                <a:blip r:embed="rId3"/>
                <a:stretch>
                  <a:fillRect l="-303" t="-1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02FF9B-31DC-5FF4-FDA1-D6665217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A40CA6D-928C-1B64-938A-1A686DC5866E}"/>
                  </a:ext>
                </a:extLst>
              </p:cNvPr>
              <p:cNvSpPr txBox="1"/>
              <p:nvPr/>
            </p:nvSpPr>
            <p:spPr>
              <a:xfrm>
                <a:off x="7647092" y="4598868"/>
                <a:ext cx="111838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∖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A40CA6D-928C-1B64-938A-1A686DC58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092" y="4598868"/>
                <a:ext cx="1118383" cy="381515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9B18A769-2150-CECB-4787-52D66D30B931}"/>
                  </a:ext>
                </a:extLst>
              </p:cNvPr>
              <p:cNvSpPr txBox="1"/>
              <p:nvPr/>
            </p:nvSpPr>
            <p:spPr>
              <a:xfrm>
                <a:off x="10011654" y="5001774"/>
                <a:ext cx="111838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∖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9B18A769-2150-CECB-4787-52D66D30B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654" y="5001774"/>
                <a:ext cx="1118383" cy="381515"/>
              </a:xfrm>
              <a:prstGeom prst="rect">
                <a:avLst/>
              </a:prstGeom>
              <a:blipFill>
                <a:blip r:embed="rId5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CCA41BA-CB28-7F2C-2E17-79D7D2A81669}"/>
                  </a:ext>
                </a:extLst>
              </p:cNvPr>
              <p:cNvSpPr txBox="1"/>
              <p:nvPr/>
            </p:nvSpPr>
            <p:spPr>
              <a:xfrm>
                <a:off x="10669159" y="5561051"/>
                <a:ext cx="111838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∖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CCA41BA-CB28-7F2C-2E17-79D7D2A81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9159" y="5561051"/>
                <a:ext cx="1118383" cy="381515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79AFFEE-7BBB-771B-AC9D-3A459282C104}"/>
                  </a:ext>
                </a:extLst>
              </p:cNvPr>
              <p:cNvSpPr txBox="1"/>
              <p:nvPr/>
            </p:nvSpPr>
            <p:spPr>
              <a:xfrm>
                <a:off x="6203420" y="4760291"/>
                <a:ext cx="56816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79AFFEE-7BBB-771B-AC9D-3A459282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420" y="4760291"/>
                <a:ext cx="568169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7647F104-6361-273D-CC85-216267D4C981}"/>
              </a:ext>
            </a:extLst>
          </p:cNvPr>
          <p:cNvCxnSpPr>
            <a:endCxn id="35" idx="0"/>
          </p:cNvCxnSpPr>
          <p:nvPr/>
        </p:nvCxnSpPr>
        <p:spPr>
          <a:xfrm flipH="1">
            <a:off x="6487505" y="4672440"/>
            <a:ext cx="247484" cy="87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E23332F-2656-7B2D-0B9C-F976D6B5C9F4}"/>
              </a:ext>
            </a:extLst>
          </p:cNvPr>
          <p:cNvCxnSpPr>
            <a:cxnSpLocks/>
            <a:endCxn id="35" idx="2"/>
          </p:cNvCxnSpPr>
          <p:nvPr/>
        </p:nvCxnSpPr>
        <p:spPr>
          <a:xfrm flipH="1" flipV="1">
            <a:off x="6487505" y="5141806"/>
            <a:ext cx="273285" cy="189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D3DAFA37-1AA7-4EF3-0461-DC511676D06A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8206284" y="4302936"/>
            <a:ext cx="97689" cy="295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BB71736-B7EC-EF96-D469-8677B7A0B490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8206284" y="4980383"/>
            <a:ext cx="166646" cy="335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AD8A3265-D0E1-2AE8-6DC3-7782AC5FE9A1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9784999" y="5108146"/>
            <a:ext cx="226655" cy="84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7D29DE1-90AB-81E8-03B5-EFA4A17535C1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10601856" y="5751809"/>
            <a:ext cx="67303" cy="346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3">
                <a:extLst>
                  <a:ext uri="{FF2B5EF4-FFF2-40B4-BE49-F238E27FC236}">
                    <a16:creationId xmlns:a16="http://schemas.microsoft.com/office/drawing/2014/main" id="{39300F46-0E3D-E5FE-DB66-CD2B8BA37865}"/>
                  </a:ext>
                </a:extLst>
              </p:cNvPr>
              <p:cNvSpPr txBox="1"/>
              <p:nvPr/>
            </p:nvSpPr>
            <p:spPr>
              <a:xfrm>
                <a:off x="7330934" y="3813563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23">
                <a:extLst>
                  <a:ext uri="{FF2B5EF4-FFF2-40B4-BE49-F238E27FC236}">
                    <a16:creationId xmlns:a16="http://schemas.microsoft.com/office/drawing/2014/main" id="{39300F46-0E3D-E5FE-DB66-CD2B8BA37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934" y="3813563"/>
                <a:ext cx="55335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3">
                <a:extLst>
                  <a:ext uri="{FF2B5EF4-FFF2-40B4-BE49-F238E27FC236}">
                    <a16:creationId xmlns:a16="http://schemas.microsoft.com/office/drawing/2014/main" id="{3B545E69-A5FB-F8AD-86F1-D50A6FE0DE1C}"/>
                  </a:ext>
                </a:extLst>
              </p:cNvPr>
              <p:cNvSpPr txBox="1"/>
              <p:nvPr/>
            </p:nvSpPr>
            <p:spPr>
              <a:xfrm>
                <a:off x="8254980" y="4411902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23">
                <a:extLst>
                  <a:ext uri="{FF2B5EF4-FFF2-40B4-BE49-F238E27FC236}">
                    <a16:creationId xmlns:a16="http://schemas.microsoft.com/office/drawing/2014/main" id="{3B545E69-A5FB-F8AD-86F1-D50A6FE0D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980" y="4411902"/>
                <a:ext cx="5533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93E49136-1C7B-2F03-25DA-4486165A338B}"/>
                  </a:ext>
                </a:extLst>
              </p:cNvPr>
              <p:cNvSpPr txBox="1"/>
              <p:nvPr/>
            </p:nvSpPr>
            <p:spPr>
              <a:xfrm>
                <a:off x="8869097" y="3433558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93E49136-1C7B-2F03-25DA-4486165A3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97" y="3433558"/>
                <a:ext cx="5533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23">
                <a:extLst>
                  <a:ext uri="{FF2B5EF4-FFF2-40B4-BE49-F238E27FC236}">
                    <a16:creationId xmlns:a16="http://schemas.microsoft.com/office/drawing/2014/main" id="{0E4F0B97-A945-DB53-6E20-20B8BFB15369}"/>
                  </a:ext>
                </a:extLst>
              </p:cNvPr>
              <p:cNvSpPr txBox="1"/>
              <p:nvPr/>
            </p:nvSpPr>
            <p:spPr>
              <a:xfrm>
                <a:off x="9244048" y="4035786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23">
                <a:extLst>
                  <a:ext uri="{FF2B5EF4-FFF2-40B4-BE49-F238E27FC236}">
                    <a16:creationId xmlns:a16="http://schemas.microsoft.com/office/drawing/2014/main" id="{0E4F0B97-A945-DB53-6E20-20B8BFB15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48" y="4035786"/>
                <a:ext cx="5533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8DDA3433-34F4-374F-BDB2-342F3BD29265}"/>
                  </a:ext>
                </a:extLst>
              </p:cNvPr>
              <p:cNvSpPr txBox="1"/>
              <p:nvPr/>
            </p:nvSpPr>
            <p:spPr>
              <a:xfrm>
                <a:off x="9779835" y="4408809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8DDA3433-34F4-374F-BDB2-342F3BD29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835" y="4408809"/>
                <a:ext cx="55335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23">
                <a:extLst>
                  <a:ext uri="{FF2B5EF4-FFF2-40B4-BE49-F238E27FC236}">
                    <a16:creationId xmlns:a16="http://schemas.microsoft.com/office/drawing/2014/main" id="{3FC95E18-4D2A-D6CA-8887-9AC9B0062211}"/>
                  </a:ext>
                </a:extLst>
              </p:cNvPr>
              <p:cNvSpPr txBox="1"/>
              <p:nvPr/>
            </p:nvSpPr>
            <p:spPr>
              <a:xfrm>
                <a:off x="9515744" y="5276823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23">
                <a:extLst>
                  <a:ext uri="{FF2B5EF4-FFF2-40B4-BE49-F238E27FC236}">
                    <a16:creationId xmlns:a16="http://schemas.microsoft.com/office/drawing/2014/main" id="{3FC95E18-4D2A-D6CA-8887-9AC9B0062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744" y="5276823"/>
                <a:ext cx="55335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23">
                <a:extLst>
                  <a:ext uri="{FF2B5EF4-FFF2-40B4-BE49-F238E27FC236}">
                    <a16:creationId xmlns:a16="http://schemas.microsoft.com/office/drawing/2014/main" id="{537231E9-52AF-45A0-815E-1A7D41925663}"/>
                  </a:ext>
                </a:extLst>
              </p:cNvPr>
              <p:cNvSpPr txBox="1"/>
              <p:nvPr/>
            </p:nvSpPr>
            <p:spPr>
              <a:xfrm>
                <a:off x="7584155" y="4834035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23">
                <a:extLst>
                  <a:ext uri="{FF2B5EF4-FFF2-40B4-BE49-F238E27FC236}">
                    <a16:creationId xmlns:a16="http://schemas.microsoft.com/office/drawing/2014/main" id="{537231E9-52AF-45A0-815E-1A7D41925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155" y="4834035"/>
                <a:ext cx="55335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3">
                <a:extLst>
                  <a:ext uri="{FF2B5EF4-FFF2-40B4-BE49-F238E27FC236}">
                    <a16:creationId xmlns:a16="http://schemas.microsoft.com/office/drawing/2014/main" id="{E708E080-840F-A645-A4C9-D935B7526EC9}"/>
                  </a:ext>
                </a:extLst>
              </p:cNvPr>
              <p:cNvSpPr txBox="1"/>
              <p:nvPr/>
            </p:nvSpPr>
            <p:spPr>
              <a:xfrm>
                <a:off x="7486608" y="5718651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23">
                <a:extLst>
                  <a:ext uri="{FF2B5EF4-FFF2-40B4-BE49-F238E27FC236}">
                    <a16:creationId xmlns:a16="http://schemas.microsoft.com/office/drawing/2014/main" id="{E708E080-840F-A645-A4C9-D935B752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08" y="5718651"/>
                <a:ext cx="55335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3">
                <a:extLst>
                  <a:ext uri="{FF2B5EF4-FFF2-40B4-BE49-F238E27FC236}">
                    <a16:creationId xmlns:a16="http://schemas.microsoft.com/office/drawing/2014/main" id="{22E8D4B1-43BE-0AEA-EB03-FB6E05AD5BB9}"/>
                  </a:ext>
                </a:extLst>
              </p:cNvPr>
              <p:cNvSpPr txBox="1"/>
              <p:nvPr/>
            </p:nvSpPr>
            <p:spPr>
              <a:xfrm>
                <a:off x="10339250" y="5276823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0.45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23">
                <a:extLst>
                  <a:ext uri="{FF2B5EF4-FFF2-40B4-BE49-F238E27FC236}">
                    <a16:creationId xmlns:a16="http://schemas.microsoft.com/office/drawing/2014/main" id="{22E8D4B1-43BE-0AEA-EB03-FB6E05AD5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250" y="5276823"/>
                <a:ext cx="68159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3">
                <a:extLst>
                  <a:ext uri="{FF2B5EF4-FFF2-40B4-BE49-F238E27FC236}">
                    <a16:creationId xmlns:a16="http://schemas.microsoft.com/office/drawing/2014/main" id="{950F2926-3ACE-34D5-1BA8-AFC3935450AA}"/>
                  </a:ext>
                </a:extLst>
              </p:cNvPr>
              <p:cNvSpPr txBox="1"/>
              <p:nvPr/>
            </p:nvSpPr>
            <p:spPr>
              <a:xfrm>
                <a:off x="8736277" y="5155701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23">
                <a:extLst>
                  <a:ext uri="{FF2B5EF4-FFF2-40B4-BE49-F238E27FC236}">
                    <a16:creationId xmlns:a16="http://schemas.microsoft.com/office/drawing/2014/main" id="{950F2926-3ACE-34D5-1BA8-AFC393545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277" y="5155701"/>
                <a:ext cx="55335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56">
            <a:extLst>
              <a:ext uri="{FF2B5EF4-FFF2-40B4-BE49-F238E27FC236}">
                <a16:creationId xmlns:a16="http://schemas.microsoft.com/office/drawing/2014/main" id="{A3FB0E17-0EAB-E898-09EE-4102D7ECF1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3" y="4084775"/>
            <a:ext cx="670279" cy="645645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DA146211-FEBF-A9D5-B48F-69782CA8CC2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83" y="3594041"/>
            <a:ext cx="670279" cy="645645"/>
          </a:xfrm>
          <a:prstGeom prst="rect">
            <a:avLst/>
          </a:prstGeom>
        </p:spPr>
      </p:pic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EEDBB492-4CDD-E2A6-A2ED-8AF19A0FA28F}"/>
              </a:ext>
            </a:extLst>
          </p:cNvPr>
          <p:cNvCxnSpPr>
            <a:cxnSpLocks/>
            <a:stCxn id="57" idx="3"/>
            <a:endCxn id="58" idx="1"/>
          </p:cNvCxnSpPr>
          <p:nvPr/>
        </p:nvCxnSpPr>
        <p:spPr>
          <a:xfrm flipV="1">
            <a:off x="7443712" y="3916864"/>
            <a:ext cx="736871" cy="4907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59">
            <a:extLst>
              <a:ext uri="{FF2B5EF4-FFF2-40B4-BE49-F238E27FC236}">
                <a16:creationId xmlns:a16="http://schemas.microsoft.com/office/drawing/2014/main" id="{44CBCB3C-B23F-E2AF-642B-2A839D999B7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3" y="5332535"/>
            <a:ext cx="670279" cy="64564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38A86104-5B97-E312-CB22-58E3470D49A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89" y="5380977"/>
            <a:ext cx="670279" cy="645645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42C879AD-7B9B-59AD-25F8-59A440F2F2E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3" y="3439130"/>
            <a:ext cx="670279" cy="645645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D5C537B9-FC07-D9D0-1B79-D2E28310DF3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68" y="4549642"/>
            <a:ext cx="670279" cy="64564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C42FEEF4-FAF3-367A-DA2C-245C2F6A5C3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885" y="5655358"/>
            <a:ext cx="670279" cy="645645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2D1594FB-4B5A-979A-083A-5F9AB0447B9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217" y="4326365"/>
            <a:ext cx="670279" cy="645645"/>
          </a:xfrm>
          <a:prstGeom prst="rect">
            <a:avLst/>
          </a:prstGeom>
        </p:spPr>
      </p:pic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BE30C949-F70E-7F60-AA17-D7F0CD122C9C}"/>
              </a:ext>
            </a:extLst>
          </p:cNvPr>
          <p:cNvCxnSpPr>
            <a:cxnSpLocks/>
            <a:stCxn id="57" idx="2"/>
            <a:endCxn id="60" idx="0"/>
          </p:cNvCxnSpPr>
          <p:nvPr/>
        </p:nvCxnSpPr>
        <p:spPr>
          <a:xfrm>
            <a:off x="7108573" y="4730421"/>
            <a:ext cx="0" cy="6021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FADF4D77-3EAB-1B0D-45E6-3B2A92588496}"/>
              </a:ext>
            </a:extLst>
          </p:cNvPr>
          <p:cNvCxnSpPr>
            <a:cxnSpLocks/>
            <a:stCxn id="60" idx="3"/>
            <a:endCxn id="61" idx="1"/>
          </p:cNvCxnSpPr>
          <p:nvPr/>
        </p:nvCxnSpPr>
        <p:spPr>
          <a:xfrm>
            <a:off x="7443712" y="5655358"/>
            <a:ext cx="791377" cy="484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95F39257-3A45-2BCF-C624-B19C61E39CC8}"/>
              </a:ext>
            </a:extLst>
          </p:cNvPr>
          <p:cNvCxnSpPr>
            <a:cxnSpLocks/>
            <a:stCxn id="58" idx="2"/>
            <a:endCxn id="63" idx="1"/>
          </p:cNvCxnSpPr>
          <p:nvPr/>
        </p:nvCxnSpPr>
        <p:spPr>
          <a:xfrm>
            <a:off x="8515722" y="4239686"/>
            <a:ext cx="536345" cy="6327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61C34EAB-5DAB-75E8-0A5E-DE8C0C146199}"/>
              </a:ext>
            </a:extLst>
          </p:cNvPr>
          <p:cNvCxnSpPr>
            <a:cxnSpLocks/>
            <a:stCxn id="58" idx="3"/>
            <a:endCxn id="62" idx="1"/>
          </p:cNvCxnSpPr>
          <p:nvPr/>
        </p:nvCxnSpPr>
        <p:spPr>
          <a:xfrm flipV="1">
            <a:off x="8850861" y="3761953"/>
            <a:ext cx="736871" cy="1549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FF68F67A-5DDA-B200-D8EE-8772C6AD35E2}"/>
              </a:ext>
            </a:extLst>
          </p:cNvPr>
          <p:cNvCxnSpPr>
            <a:cxnSpLocks/>
            <a:stCxn id="62" idx="2"/>
            <a:endCxn id="63" idx="0"/>
          </p:cNvCxnSpPr>
          <p:nvPr/>
        </p:nvCxnSpPr>
        <p:spPr>
          <a:xfrm flipH="1">
            <a:off x="9387207" y="4084775"/>
            <a:ext cx="535665" cy="4648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585986B7-8E99-53D2-4E34-9E8631760300}"/>
              </a:ext>
            </a:extLst>
          </p:cNvPr>
          <p:cNvCxnSpPr>
            <a:cxnSpLocks/>
            <a:stCxn id="63" idx="2"/>
            <a:endCxn id="64" idx="1"/>
          </p:cNvCxnSpPr>
          <p:nvPr/>
        </p:nvCxnSpPr>
        <p:spPr>
          <a:xfrm>
            <a:off x="9387207" y="5195287"/>
            <a:ext cx="386678" cy="7828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01C52A9E-9CD9-7BEA-93C0-C17A9D0073AF}"/>
              </a:ext>
            </a:extLst>
          </p:cNvPr>
          <p:cNvCxnSpPr>
            <a:cxnSpLocks/>
            <a:stCxn id="64" idx="0"/>
            <a:endCxn id="65" idx="2"/>
          </p:cNvCxnSpPr>
          <p:nvPr/>
        </p:nvCxnSpPr>
        <p:spPr>
          <a:xfrm flipV="1">
            <a:off x="10109025" y="4972010"/>
            <a:ext cx="685332" cy="6833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53B7D684-885F-AD5E-C103-74AA9DEAF407}"/>
              </a:ext>
            </a:extLst>
          </p:cNvPr>
          <p:cNvCxnSpPr>
            <a:cxnSpLocks/>
            <a:stCxn id="63" idx="3"/>
            <a:endCxn id="65" idx="1"/>
          </p:cNvCxnSpPr>
          <p:nvPr/>
        </p:nvCxnSpPr>
        <p:spPr>
          <a:xfrm flipV="1">
            <a:off x="9722346" y="4649188"/>
            <a:ext cx="736871" cy="2232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4AF65390-5BDC-2C89-3A2B-F189D0C4B1B5}"/>
              </a:ext>
            </a:extLst>
          </p:cNvPr>
          <p:cNvCxnSpPr>
            <a:cxnSpLocks/>
            <a:stCxn id="57" idx="3"/>
            <a:endCxn id="61" idx="0"/>
          </p:cNvCxnSpPr>
          <p:nvPr/>
        </p:nvCxnSpPr>
        <p:spPr>
          <a:xfrm>
            <a:off x="7443712" y="4407598"/>
            <a:ext cx="1126517" cy="9733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3C569EDC-C411-4CC7-BB9F-380B9F23E6D2}"/>
              </a:ext>
            </a:extLst>
          </p:cNvPr>
          <p:cNvCxnSpPr>
            <a:cxnSpLocks/>
            <a:stCxn id="61" idx="3"/>
            <a:endCxn id="63" idx="2"/>
          </p:cNvCxnSpPr>
          <p:nvPr/>
        </p:nvCxnSpPr>
        <p:spPr>
          <a:xfrm flipV="1">
            <a:off x="8905368" y="5195287"/>
            <a:ext cx="481840" cy="5085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E61D0C08-6FB0-B50E-C14F-B74EEA2E0B67}"/>
              </a:ext>
            </a:extLst>
          </p:cNvPr>
          <p:cNvSpPr/>
          <p:nvPr/>
        </p:nvSpPr>
        <p:spPr>
          <a:xfrm>
            <a:off x="8085088" y="3509303"/>
            <a:ext cx="832366" cy="790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FD052034-C718-4866-0F3F-3EC7F74F5FFF}"/>
              </a:ext>
            </a:extLst>
          </p:cNvPr>
          <p:cNvSpPr/>
          <p:nvPr/>
        </p:nvSpPr>
        <p:spPr>
          <a:xfrm>
            <a:off x="8154045" y="5312458"/>
            <a:ext cx="832366" cy="790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AF687D0B-0162-CD06-EE84-6DCE523E42F3}"/>
              </a:ext>
            </a:extLst>
          </p:cNvPr>
          <p:cNvSpPr/>
          <p:nvPr/>
        </p:nvSpPr>
        <p:spPr>
          <a:xfrm>
            <a:off x="8986076" y="4464840"/>
            <a:ext cx="832366" cy="790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7EAA7BDA-4014-DB55-A05B-447BC3B4AB83}"/>
              </a:ext>
            </a:extLst>
          </p:cNvPr>
          <p:cNvSpPr/>
          <p:nvPr/>
        </p:nvSpPr>
        <p:spPr>
          <a:xfrm>
            <a:off x="9691198" y="5582991"/>
            <a:ext cx="832366" cy="790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836FBDDA-94A0-F3DC-1A11-951F3653341A}"/>
              </a:ext>
            </a:extLst>
          </p:cNvPr>
          <p:cNvSpPr/>
          <p:nvPr/>
        </p:nvSpPr>
        <p:spPr>
          <a:xfrm>
            <a:off x="6687843" y="4008562"/>
            <a:ext cx="832366" cy="790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53A6A6AC-EB4C-8772-0255-900456C25B89}"/>
              </a:ext>
            </a:extLst>
          </p:cNvPr>
          <p:cNvSpPr/>
          <p:nvPr/>
        </p:nvSpPr>
        <p:spPr>
          <a:xfrm>
            <a:off x="6677336" y="5250828"/>
            <a:ext cx="832366" cy="790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9DF984EC-43BA-D577-60AC-53A0DCA514B0}"/>
              </a:ext>
            </a:extLst>
          </p:cNvPr>
          <p:cNvCxnSpPr>
            <a:cxnSpLocks/>
            <a:stCxn id="57" idx="3"/>
            <a:endCxn id="58" idx="1"/>
          </p:cNvCxnSpPr>
          <p:nvPr/>
        </p:nvCxnSpPr>
        <p:spPr>
          <a:xfrm flipV="1">
            <a:off x="7443712" y="3916864"/>
            <a:ext cx="736871" cy="4907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EA91EC3E-7097-7E50-C563-78FAAF57984F}"/>
              </a:ext>
            </a:extLst>
          </p:cNvPr>
          <p:cNvCxnSpPr>
            <a:cxnSpLocks/>
            <a:stCxn id="60" idx="3"/>
            <a:endCxn id="61" idx="1"/>
          </p:cNvCxnSpPr>
          <p:nvPr/>
        </p:nvCxnSpPr>
        <p:spPr>
          <a:xfrm>
            <a:off x="7443712" y="5655358"/>
            <a:ext cx="791377" cy="48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7A0299CF-4E93-1CE6-D4E3-FFD231E23ADE}"/>
              </a:ext>
            </a:extLst>
          </p:cNvPr>
          <p:cNvCxnSpPr>
            <a:cxnSpLocks/>
            <a:stCxn id="58" idx="2"/>
            <a:endCxn id="63" idx="1"/>
          </p:cNvCxnSpPr>
          <p:nvPr/>
        </p:nvCxnSpPr>
        <p:spPr>
          <a:xfrm>
            <a:off x="8515723" y="4239686"/>
            <a:ext cx="536345" cy="6327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5E3CD1F0-540D-3DA5-CDCA-1BC1C3527D84}"/>
              </a:ext>
            </a:extLst>
          </p:cNvPr>
          <p:cNvCxnSpPr>
            <a:cxnSpLocks/>
            <a:stCxn id="63" idx="2"/>
            <a:endCxn id="64" idx="1"/>
          </p:cNvCxnSpPr>
          <p:nvPr/>
        </p:nvCxnSpPr>
        <p:spPr>
          <a:xfrm>
            <a:off x="9387208" y="5195287"/>
            <a:ext cx="386677" cy="7828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>
            <a:extLst>
              <a:ext uri="{FF2B5EF4-FFF2-40B4-BE49-F238E27FC236}">
                <a16:creationId xmlns:a16="http://schemas.microsoft.com/office/drawing/2014/main" id="{026317FF-73F2-9239-369A-FE582622198B}"/>
              </a:ext>
            </a:extLst>
          </p:cNvPr>
          <p:cNvSpPr txBox="1"/>
          <p:nvPr/>
        </p:nvSpPr>
        <p:spPr>
          <a:xfrm>
            <a:off x="3315470" y="4685444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Independent Cascade (IC)</a:t>
            </a:r>
            <a:br>
              <a:rPr lang="en-US" altLang="zh-CN" dirty="0">
                <a:solidFill>
                  <a:srgbClr val="0070C0"/>
                </a:solidFill>
              </a:rPr>
            </a:br>
            <a:r>
              <a:rPr lang="en-US" altLang="zh-CN" dirty="0">
                <a:solidFill>
                  <a:srgbClr val="0070C0"/>
                </a:solidFill>
              </a:rPr>
              <a:t>diffusion model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F11B35E7-E0BD-DF29-7C76-C3F22F25B99D}"/>
              </a:ext>
            </a:extLst>
          </p:cNvPr>
          <p:cNvSpPr/>
          <p:nvPr/>
        </p:nvSpPr>
        <p:spPr>
          <a:xfrm>
            <a:off x="1063752" y="3079764"/>
            <a:ext cx="8367119" cy="1045084"/>
          </a:xfrm>
          <a:prstGeom prst="rect">
            <a:avLst/>
          </a:prstGeom>
          <a:solidFill>
            <a:srgbClr val="E7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64D271A-2B01-F071-39C7-15DEADAC058D}"/>
              </a:ext>
            </a:extLst>
          </p:cNvPr>
          <p:cNvSpPr/>
          <p:nvPr/>
        </p:nvSpPr>
        <p:spPr>
          <a:xfrm>
            <a:off x="1063752" y="1272989"/>
            <a:ext cx="8770530" cy="1389529"/>
          </a:xfrm>
          <a:prstGeom prst="rect">
            <a:avLst/>
          </a:prstGeom>
          <a:solidFill>
            <a:srgbClr val="FEF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EAC97-E98C-4C6E-8139-FF6E8564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3"/>
            <a:ext cx="10058400" cy="788356"/>
          </a:xfrm>
        </p:spPr>
        <p:txBody>
          <a:bodyPr/>
          <a:lstStyle/>
          <a:p>
            <a:r>
              <a:rPr lang="en-US" altLang="zh-CN" dirty="0"/>
              <a:t>Our Results for IMS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59C78-3F23-43F3-8B07-EA14F84149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1272989"/>
                <a:ext cx="10058400" cy="489921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/>
                  <a:t>Assumption 2. </a:t>
                </a:r>
                <a:r>
                  <a:rPr lang="en-US" altLang="zh-CN" dirty="0"/>
                  <a:t>(for the sample distribution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Feasibility</a:t>
                </a:r>
                <a:r>
                  <a:rPr lang="en-US" altLang="zh-CN" dirty="0"/>
                  <a:t>.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The sample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satisfies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altLang="zh-CN" b="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 is constant).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Sufficiently large sample probability</a:t>
                </a:r>
                <a:r>
                  <a:rPr lang="en-US" altLang="zh-CN" dirty="0"/>
                  <a:t>. Each node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 can be sampled frequently.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Product distribution</a:t>
                </a:r>
                <a:r>
                  <a:rPr lang="en-US" altLang="zh-CN" dirty="0"/>
                  <a:t>. The events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dirty="0"/>
                  <a:t> is sampled are independent.</a:t>
                </a:r>
              </a:p>
              <a:p>
                <a:endParaRPr lang="en-US" altLang="zh-CN" b="1" dirty="0"/>
              </a:p>
              <a:p>
                <a:r>
                  <a:rPr lang="en-US" altLang="zh-CN" b="1" dirty="0"/>
                  <a:t>Theorem 1. </a:t>
                </a:r>
                <a:r>
                  <a:rPr lang="en-US" altLang="zh-CN" dirty="0"/>
                  <a:t>If IM admits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zh-CN" dirty="0"/>
                  <a:t>-approximation, then</a:t>
                </a:r>
              </a:p>
              <a:p>
                <a:pPr lvl="1"/>
                <a:r>
                  <a:rPr lang="en-US" altLang="zh-CN" dirty="0"/>
                  <a:t>For distributions satisfying </a:t>
                </a:r>
                <a:r>
                  <a:rPr lang="en-US" altLang="zh-CN" b="1" dirty="0"/>
                  <a:t>Assumption 2</a:t>
                </a:r>
                <a:r>
                  <a:rPr lang="en-US" altLang="zh-CN" dirty="0"/>
                  <a:t>, IMS admits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-approximation.</a:t>
                </a:r>
              </a:p>
              <a:p>
                <a:pPr lvl="1"/>
                <a:r>
                  <a:rPr lang="en-US" altLang="zh-CN" dirty="0"/>
                  <a:t>If additionally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&lt;1/3</m:t>
                    </m:r>
                  </m:oMath>
                </a14:m>
                <a:r>
                  <a:rPr lang="en-US" altLang="zh-CN" dirty="0"/>
                  <a:t>, then IMS admits a </a:t>
                </a:r>
                <a14:m>
                  <m:oMath xmlns:m="http://schemas.openxmlformats.org/officeDocument/2006/math">
                    <m:r>
                      <a:rPr lang="en-US" altLang="zh-CN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-approximation.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59C78-3F23-43F3-8B07-EA14F84149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1272989"/>
                <a:ext cx="10058400" cy="4899211"/>
              </a:xfrm>
              <a:blipFill>
                <a:blip r:embed="rId2"/>
                <a:stretch>
                  <a:fillRect l="-303" t="-12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9D9EB-AC93-49A4-8D03-AAF943D4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2076A45-CAA8-D106-026B-ED95D66BE7B3}"/>
              </a:ext>
            </a:extLst>
          </p:cNvPr>
          <p:cNvGrpSpPr/>
          <p:nvPr/>
        </p:nvGrpSpPr>
        <p:grpSpPr>
          <a:xfrm>
            <a:off x="493062" y="4606254"/>
            <a:ext cx="10442826" cy="1729985"/>
            <a:chOff x="493062" y="4606254"/>
            <a:chExt cx="10442826" cy="1729985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DB97ABB-5B59-6ED0-D7E0-9B87942B3129}"/>
                </a:ext>
              </a:extLst>
            </p:cNvPr>
            <p:cNvSpPr/>
            <p:nvPr/>
          </p:nvSpPr>
          <p:spPr>
            <a:xfrm>
              <a:off x="493062" y="4693706"/>
              <a:ext cx="2063872" cy="16425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Key points</a:t>
              </a:r>
              <a:r>
                <a:rPr lang="zh-CN" altLang="en-US" b="1" dirty="0"/>
                <a:t> </a:t>
              </a:r>
              <a:r>
                <a:rPr lang="en-US" altLang="zh-CN" b="1" dirty="0"/>
                <a:t>of</a:t>
              </a:r>
              <a:r>
                <a:rPr lang="zh-CN" altLang="en-US" b="1" dirty="0"/>
                <a:t> </a:t>
              </a:r>
              <a:r>
                <a:rPr lang="en-US" altLang="zh-CN" b="1" dirty="0"/>
                <a:t>algorithm design</a:t>
              </a:r>
              <a:endParaRPr lang="zh-CN" altLang="en-US" b="1" dirty="0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F124C5BD-9A16-09DE-6572-EDD9CDEE8B26}"/>
                </a:ext>
              </a:extLst>
            </p:cNvPr>
            <p:cNvCxnSpPr>
              <a:cxnSpLocks/>
              <a:stCxn id="6" idx="6"/>
            </p:cNvCxnSpPr>
            <p:nvPr/>
          </p:nvCxnSpPr>
          <p:spPr>
            <a:xfrm>
              <a:off x="2556934" y="5514973"/>
              <a:ext cx="8009466" cy="1693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B87C434-E218-B50F-BA90-4AE979302531}"/>
                </a:ext>
              </a:extLst>
            </p:cNvPr>
            <p:cNvSpPr/>
            <p:nvPr/>
          </p:nvSpPr>
          <p:spPr>
            <a:xfrm>
              <a:off x="4030134" y="5473170"/>
              <a:ext cx="93133" cy="8360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D935929-66F7-9D26-5061-B85900ACBA9D}"/>
                </a:ext>
              </a:extLst>
            </p:cNvPr>
            <p:cNvSpPr/>
            <p:nvPr/>
          </p:nvSpPr>
          <p:spPr>
            <a:xfrm>
              <a:off x="6333067" y="5481636"/>
              <a:ext cx="93133" cy="8360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A79152F-F341-0983-7792-6CDACDF53132}"/>
                </a:ext>
              </a:extLst>
            </p:cNvPr>
            <p:cNvSpPr/>
            <p:nvPr/>
          </p:nvSpPr>
          <p:spPr>
            <a:xfrm>
              <a:off x="8589433" y="5490103"/>
              <a:ext cx="93133" cy="8360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41E6FAA-5139-BCB5-7FE6-CC66FAE834A6}"/>
                </a:ext>
              </a:extLst>
            </p:cNvPr>
            <p:cNvCxnSpPr>
              <a:stCxn id="8" idx="0"/>
            </p:cNvCxnSpPr>
            <p:nvPr/>
          </p:nvCxnSpPr>
          <p:spPr>
            <a:xfrm flipH="1" flipV="1">
              <a:off x="4076700" y="5130800"/>
              <a:ext cx="1" cy="3423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0E8CDF9-30C5-3426-4F77-CFA31F80CC17}"/>
                </a:ext>
              </a:extLst>
            </p:cNvPr>
            <p:cNvSpPr txBox="1"/>
            <p:nvPr/>
          </p:nvSpPr>
          <p:spPr>
            <a:xfrm>
              <a:off x="2551304" y="4606254"/>
              <a:ext cx="45784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u="sng" dirty="0"/>
                <a:t>Network</a:t>
              </a:r>
              <a:r>
                <a:rPr lang="zh-CN" altLang="en-US" sz="1600" b="1" u="sng" dirty="0"/>
                <a:t> </a:t>
              </a:r>
              <a:r>
                <a:rPr lang="en-US" altLang="zh-CN" sz="1600" b="1" u="sng" dirty="0"/>
                <a:t>inference:</a:t>
              </a:r>
              <a:br>
                <a:rPr lang="en-US" altLang="zh-CN" sz="1600" b="1" u="sng" dirty="0"/>
              </a:br>
              <a:r>
                <a:rPr lang="en-US" altLang="zh-CN" sz="1600" u="sng" dirty="0"/>
                <a:t>how to learn network parameters from samples?</a:t>
              </a:r>
              <a:endParaRPr lang="zh-CN" altLang="en-US" sz="1600" u="sng" dirty="0"/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A78B08C5-1F97-B106-833C-C7495EF3C1AA}"/>
                </a:ext>
              </a:extLst>
            </p:cNvPr>
            <p:cNvCxnSpPr>
              <a:cxnSpLocks/>
              <a:endCxn id="9" idx="4"/>
            </p:cNvCxnSpPr>
            <p:nvPr/>
          </p:nvCxnSpPr>
          <p:spPr>
            <a:xfrm flipV="1">
              <a:off x="6379634" y="5565242"/>
              <a:ext cx="0" cy="3336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9A9081E-620A-2E71-EF32-FF8988AF4A93}"/>
                </a:ext>
              </a:extLst>
            </p:cNvPr>
            <p:cNvSpPr txBox="1"/>
            <p:nvPr/>
          </p:nvSpPr>
          <p:spPr>
            <a:xfrm>
              <a:off x="4079967" y="5897356"/>
              <a:ext cx="459933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u="sng" dirty="0"/>
                <a:t>Can we further learn the influence function well?</a:t>
              </a:r>
              <a:endParaRPr lang="zh-CN" altLang="en-US" sz="1600" u="sng" dirty="0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DD8F97C-379B-CBCA-B192-D30C853D73C8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8636000" y="5161193"/>
              <a:ext cx="0" cy="3289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AEDB4D5-E7F9-9A0D-A22A-4B458DDB67AB}"/>
                </a:ext>
              </a:extLst>
            </p:cNvPr>
            <p:cNvSpPr txBox="1"/>
            <p:nvPr/>
          </p:nvSpPr>
          <p:spPr>
            <a:xfrm>
              <a:off x="7124172" y="4845319"/>
              <a:ext cx="381171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u="sng" dirty="0"/>
                <a:t>What</a:t>
              </a:r>
              <a:r>
                <a:rPr lang="zh-CN" altLang="en-US" sz="1600" u="sng" dirty="0"/>
                <a:t> </a:t>
              </a:r>
              <a:r>
                <a:rPr lang="en-US" altLang="zh-CN" sz="1600" u="sng" dirty="0"/>
                <a:t>if</a:t>
              </a:r>
              <a:r>
                <a:rPr lang="zh-CN" altLang="en-US" sz="1600" u="sng" dirty="0"/>
                <a:t> </a:t>
              </a:r>
              <a:r>
                <a:rPr lang="en-US" altLang="zh-CN" sz="1600" u="sng" dirty="0"/>
                <a:t>we</a:t>
              </a:r>
              <a:r>
                <a:rPr lang="zh-CN" altLang="en-US" sz="1600" u="sng" dirty="0"/>
                <a:t> </a:t>
              </a:r>
              <a:r>
                <a:rPr lang="en-US" altLang="zh-CN" sz="1600" u="sng" dirty="0"/>
                <a:t>cannot learn parameters well?</a:t>
              </a:r>
              <a:endParaRPr lang="zh-CN" altLang="en-US" sz="16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68124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3A35E09-7797-A2D6-8EF5-B00DB1FDF1C0}"/>
              </a:ext>
            </a:extLst>
          </p:cNvPr>
          <p:cNvSpPr/>
          <p:nvPr/>
        </p:nvSpPr>
        <p:spPr>
          <a:xfrm>
            <a:off x="1063751" y="3325742"/>
            <a:ext cx="8929979" cy="1389529"/>
          </a:xfrm>
          <a:prstGeom prst="rect">
            <a:avLst/>
          </a:prstGeom>
          <a:solidFill>
            <a:srgbClr val="FEF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EAC97-E98C-4C6E-8139-FF6E8564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3"/>
            <a:ext cx="10058400" cy="788356"/>
          </a:xfrm>
        </p:spPr>
        <p:txBody>
          <a:bodyPr/>
          <a:lstStyle/>
          <a:p>
            <a:r>
              <a:rPr lang="en-US" altLang="zh-CN" dirty="0"/>
              <a:t>Network Inference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59C78-3F23-43F3-8B07-EA14F84149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1272989"/>
                <a:ext cx="10058400" cy="489921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/>
                  <a:t>Network inference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Input: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err="1"/>
                  <a:t>i.i.d.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).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Output: an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/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s.t.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b="1" dirty="0"/>
                  <a:t>Solution:</a:t>
                </a:r>
                <a:r>
                  <a:rPr lang="en-US" altLang="zh-CN" dirty="0"/>
                  <a:t> a closed-form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b="1" dirty="0"/>
              </a:p>
              <a:p>
                <a:r>
                  <a:rPr lang="en-US" altLang="zh-CN" b="1" dirty="0"/>
                  <a:t>Assumption 3.</a:t>
                </a:r>
                <a:endParaRPr lang="en-US" altLang="zh-CN" dirty="0"/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Small one-step activation probability.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∈(0,1]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ap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≤1−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Sufficiently large sample probability.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(0,1/2]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≤1−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Product distribution</a:t>
                </a:r>
                <a:r>
                  <a:rPr lang="en-US" altLang="zh-CN" dirty="0"/>
                  <a:t>. The events that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dirty="0"/>
                  <a:t> is sampled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59C78-3F23-43F3-8B07-EA14F84149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1272989"/>
                <a:ext cx="10058400" cy="4899211"/>
              </a:xfrm>
              <a:blipFill>
                <a:blip r:embed="rId2"/>
                <a:stretch>
                  <a:fillRect l="-303" t="-12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9D9EB-AC93-49A4-8D03-AAF943D4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0">
                <a:extLst>
                  <a:ext uri="{FF2B5EF4-FFF2-40B4-BE49-F238E27FC236}">
                    <a16:creationId xmlns:a16="http://schemas.microsoft.com/office/drawing/2014/main" id="{A14E7FCA-0B47-9489-AF16-1BEE7C594EEF}"/>
                  </a:ext>
                </a:extLst>
              </p:cNvPr>
              <p:cNvSpPr txBox="1"/>
              <p:nvPr/>
            </p:nvSpPr>
            <p:spPr>
              <a:xfrm>
                <a:off x="4745085" y="2816758"/>
                <a:ext cx="2701829" cy="6790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𝑢𝑣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ap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ap</m:t>
                          </m:r>
                          <m:d>
                            <m:dPr>
                              <m:sepChr m:val="∣"/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m:rPr>
                              <m:sty m:val="p"/>
                            </m:r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ap</m:t>
                          </m:r>
                          <m:d>
                            <m:dPr>
                              <m:sepChr m:val="∣"/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0">
                <a:extLst>
                  <a:ext uri="{FF2B5EF4-FFF2-40B4-BE49-F238E27FC236}">
                    <a16:creationId xmlns:a16="http://schemas.microsoft.com/office/drawing/2014/main" id="{A14E7FCA-0B47-9489-AF16-1BEE7C594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085" y="2816758"/>
                <a:ext cx="2701829" cy="6790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2656FFA6-C127-E46E-AF49-A097E703A0AC}"/>
              </a:ext>
            </a:extLst>
          </p:cNvPr>
          <p:cNvGrpSpPr/>
          <p:nvPr/>
        </p:nvGrpSpPr>
        <p:grpSpPr>
          <a:xfrm>
            <a:off x="7744319" y="2160582"/>
            <a:ext cx="3566809" cy="1135777"/>
            <a:chOff x="7976573" y="2736964"/>
            <a:chExt cx="3566809" cy="1135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48">
                  <a:extLst>
                    <a:ext uri="{FF2B5EF4-FFF2-40B4-BE49-F238E27FC236}">
                      <a16:creationId xmlns:a16="http://schemas.microsoft.com/office/drawing/2014/main" id="{ECFC0E1E-1396-EA07-9ED3-C8EB9BCDEE15}"/>
                    </a:ext>
                  </a:extLst>
                </p:cNvPr>
                <p:cNvSpPr txBox="1"/>
                <p:nvPr/>
              </p:nvSpPr>
              <p:spPr>
                <a:xfrm>
                  <a:off x="7976573" y="2736964"/>
                  <a:ext cx="2088970" cy="381515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oMath>
                    </m:oMathPara>
                  </a14:m>
                  <a:endParaRPr lang="zh-CN" altLang="en-US" sz="2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48">
                  <a:extLst>
                    <a:ext uri="{FF2B5EF4-FFF2-40B4-BE49-F238E27FC236}">
                      <a16:creationId xmlns:a16="http://schemas.microsoft.com/office/drawing/2014/main" id="{ECFC0E1E-1396-EA07-9ED3-C8EB9BCDE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6573" y="2736964"/>
                  <a:ext cx="2088970" cy="381515"/>
                </a:xfrm>
                <a:prstGeom prst="rect">
                  <a:avLst/>
                </a:prstGeom>
                <a:blipFill>
                  <a:blip r:embed="rId4"/>
                  <a:stretch>
                    <a:fillRect b="-1269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49">
                  <a:extLst>
                    <a:ext uri="{FF2B5EF4-FFF2-40B4-BE49-F238E27FC236}">
                      <a16:creationId xmlns:a16="http://schemas.microsoft.com/office/drawing/2014/main" id="{81000403-7517-F279-C271-1D75BA4F119C}"/>
                    </a:ext>
                  </a:extLst>
                </p:cNvPr>
                <p:cNvSpPr txBox="1"/>
                <p:nvPr/>
              </p:nvSpPr>
              <p:spPr>
                <a:xfrm>
                  <a:off x="7976573" y="3114095"/>
                  <a:ext cx="2225546" cy="381515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ap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49">
                  <a:extLst>
                    <a:ext uri="{FF2B5EF4-FFF2-40B4-BE49-F238E27FC236}">
                      <a16:creationId xmlns:a16="http://schemas.microsoft.com/office/drawing/2014/main" id="{81000403-7517-F279-C271-1D75BA4F1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6573" y="3114095"/>
                  <a:ext cx="2225546" cy="381515"/>
                </a:xfrm>
                <a:prstGeom prst="rect">
                  <a:avLst/>
                </a:prstGeom>
                <a:blipFill>
                  <a:blip r:embed="rId5"/>
                  <a:stretch>
                    <a:fillRect b="-1269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50">
                  <a:extLst>
                    <a:ext uri="{FF2B5EF4-FFF2-40B4-BE49-F238E27FC236}">
                      <a16:creationId xmlns:a16="http://schemas.microsoft.com/office/drawing/2014/main" id="{877CFDD0-C0EA-BE5A-7C4E-3D8B02249AF4}"/>
                    </a:ext>
                  </a:extLst>
                </p:cNvPr>
                <p:cNvSpPr txBox="1"/>
                <p:nvPr/>
              </p:nvSpPr>
              <p:spPr>
                <a:xfrm>
                  <a:off x="7976573" y="3491226"/>
                  <a:ext cx="3566809" cy="381515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ap</m:t>
                        </m:r>
                        <m:d>
                          <m:dPr>
                            <m:sepChr m:val="∣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50">
                  <a:extLst>
                    <a:ext uri="{FF2B5EF4-FFF2-40B4-BE49-F238E27FC236}">
                      <a16:creationId xmlns:a16="http://schemas.microsoft.com/office/drawing/2014/main" id="{877CFDD0-C0EA-BE5A-7C4E-3D8B02249A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6573" y="3491226"/>
                  <a:ext cx="3566809" cy="381515"/>
                </a:xfrm>
                <a:prstGeom prst="rect">
                  <a:avLst/>
                </a:prstGeom>
                <a:blipFill>
                  <a:blip r:embed="rId6"/>
                  <a:stretch>
                    <a:fillRect b="-1269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5">
                <a:extLst>
                  <a:ext uri="{FF2B5EF4-FFF2-40B4-BE49-F238E27FC236}">
                    <a16:creationId xmlns:a16="http://schemas.microsoft.com/office/drawing/2014/main" id="{A73ED63C-D26D-A281-058C-D68DE9C762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79737515"/>
                  </p:ext>
                </p:extLst>
              </p:nvPr>
            </p:nvGraphicFramePr>
            <p:xfrm>
              <a:off x="717176" y="4774037"/>
              <a:ext cx="10593953" cy="18202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626659">
                      <a:extLst>
                        <a:ext uri="{9D8B030D-6E8A-4147-A177-3AD203B41FA5}">
                          <a16:colId xmlns:a16="http://schemas.microsoft.com/office/drawing/2014/main" val="2588921138"/>
                        </a:ext>
                      </a:extLst>
                    </a:gridCol>
                    <a:gridCol w="3541059">
                      <a:extLst>
                        <a:ext uri="{9D8B030D-6E8A-4147-A177-3AD203B41FA5}">
                          <a16:colId xmlns:a16="http://schemas.microsoft.com/office/drawing/2014/main" val="1830632587"/>
                        </a:ext>
                      </a:extLst>
                    </a:gridCol>
                    <a:gridCol w="2313364">
                      <a:extLst>
                        <a:ext uri="{9D8B030D-6E8A-4147-A177-3AD203B41FA5}">
                          <a16:colId xmlns:a16="http://schemas.microsoft.com/office/drawing/2014/main" val="3250033479"/>
                        </a:ext>
                      </a:extLst>
                    </a:gridCol>
                    <a:gridCol w="2112871">
                      <a:extLst>
                        <a:ext uri="{9D8B030D-6E8A-4147-A177-3AD203B41FA5}">
                          <a16:colId xmlns:a16="http://schemas.microsoft.com/office/drawing/2014/main" val="36108149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Previous</a:t>
                          </a:r>
                          <a:endParaRPr lang="zh-CN" alt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Ours</a:t>
                          </a:r>
                          <a:endParaRPr lang="zh-CN" alt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Advantages</a:t>
                          </a:r>
                          <a:endParaRPr lang="zh-CN" alt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94277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/>
                            <a:t>Approach</a:t>
                          </a:r>
                          <a:endParaRPr lang="zh-CN" altLang="en-US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Maximum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likelihood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estimation</a:t>
                          </a:r>
                          <a:endParaRPr lang="zh-CN" alt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Closed-from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solution</a:t>
                          </a:r>
                          <a:endParaRPr lang="zh-CN" alt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Simple,</a:t>
                          </a:r>
                          <a:r>
                            <a:rPr lang="zh-CN" altLang="en-US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efficient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9801594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/>
                            <a:t>Sample</a:t>
                          </a:r>
                          <a:r>
                            <a:rPr lang="en-US" altLang="zh-CN" sz="1800" b="1" baseline="0" dirty="0"/>
                            <a:t> complexity 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b="0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altLang="zh-CN" b="1" dirty="0"/>
                            <a:t>)</a:t>
                          </a:r>
                          <a:endParaRPr lang="zh-CN" altLang="en-US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1−</m:t>
                                                </m:r>
                                                <m:r>
                                                  <a:rPr lang="en-US" altLang="zh-CN" b="0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CN" b="0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CN" b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b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altLang="zh-CN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func>
                                      <m:funcPr>
                                        <m:ctrlP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b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b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Less samples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0572662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/>
                            <a:t>Assumption</a:t>
                          </a:r>
                          <a:endParaRPr lang="zh-CN" altLang="en-US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activates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func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≤1−</m:t>
                              </m:r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zh-CN" altLang="en-US" dirty="0"/>
                            <a:t> 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ap</m:t>
                                </m:r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≤1−</m:t>
                                </m:r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Weaker,</a:t>
                          </a:r>
                          <a:r>
                            <a:rPr lang="zh-CN" altLang="en-US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verifiable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2635837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5">
                <a:extLst>
                  <a:ext uri="{FF2B5EF4-FFF2-40B4-BE49-F238E27FC236}">
                    <a16:creationId xmlns:a16="http://schemas.microsoft.com/office/drawing/2014/main" id="{A73ED63C-D26D-A281-058C-D68DE9C762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79737515"/>
                  </p:ext>
                </p:extLst>
              </p:nvPr>
            </p:nvGraphicFramePr>
            <p:xfrm>
              <a:off x="717176" y="4774037"/>
              <a:ext cx="10593953" cy="18202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626659">
                      <a:extLst>
                        <a:ext uri="{9D8B030D-6E8A-4147-A177-3AD203B41FA5}">
                          <a16:colId xmlns:a16="http://schemas.microsoft.com/office/drawing/2014/main" val="2588921138"/>
                        </a:ext>
                      </a:extLst>
                    </a:gridCol>
                    <a:gridCol w="3541059">
                      <a:extLst>
                        <a:ext uri="{9D8B030D-6E8A-4147-A177-3AD203B41FA5}">
                          <a16:colId xmlns:a16="http://schemas.microsoft.com/office/drawing/2014/main" val="1830632587"/>
                        </a:ext>
                      </a:extLst>
                    </a:gridCol>
                    <a:gridCol w="2313364">
                      <a:extLst>
                        <a:ext uri="{9D8B030D-6E8A-4147-A177-3AD203B41FA5}">
                          <a16:colId xmlns:a16="http://schemas.microsoft.com/office/drawing/2014/main" val="3250033479"/>
                        </a:ext>
                      </a:extLst>
                    </a:gridCol>
                    <a:gridCol w="2112871">
                      <a:extLst>
                        <a:ext uri="{9D8B030D-6E8A-4147-A177-3AD203B41FA5}">
                          <a16:colId xmlns:a16="http://schemas.microsoft.com/office/drawing/2014/main" val="36108149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Previous</a:t>
                          </a:r>
                          <a:endParaRPr lang="zh-CN" alt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Ours</a:t>
                          </a:r>
                          <a:endParaRPr lang="zh-CN" alt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Advantages</a:t>
                          </a:r>
                          <a:endParaRPr lang="zh-CN" alt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94277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/>
                            <a:t>Approach</a:t>
                          </a:r>
                          <a:endParaRPr lang="zh-CN" altLang="en-US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Maximum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likelihood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estimation</a:t>
                          </a:r>
                          <a:endParaRPr lang="zh-CN" alt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Closed-from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solution</a:t>
                          </a:r>
                          <a:endParaRPr lang="zh-CN" alt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Simple,</a:t>
                          </a:r>
                          <a:r>
                            <a:rPr lang="zh-CN" altLang="en-US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efficient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980159493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7"/>
                          <a:stretch>
                            <a:fillRect l="-232" t="-109483" r="-304408" b="-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7"/>
                          <a:stretch>
                            <a:fillRect l="-74355" t="-109483" r="-125818" b="-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7"/>
                          <a:stretch>
                            <a:fillRect l="-266579" t="-109483" r="-92368" b="-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Less samples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0572662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/>
                            <a:t>Assumption</a:t>
                          </a:r>
                          <a:endParaRPr lang="zh-CN" altLang="en-US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7"/>
                          <a:stretch>
                            <a:fillRect l="-74355" t="-398361" r="-12581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7"/>
                          <a:stretch>
                            <a:fillRect l="-266579" t="-398361" r="-9236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Weaker,</a:t>
                          </a:r>
                          <a:r>
                            <a:rPr lang="zh-CN" altLang="en-US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verifiable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2635837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64302A61-B142-CB02-96A4-9C6BBF162040}"/>
              </a:ext>
            </a:extLst>
          </p:cNvPr>
          <p:cNvSpPr txBox="1"/>
          <p:nvPr/>
        </p:nvSpPr>
        <p:spPr>
          <a:xfrm>
            <a:off x="717176" y="6578714"/>
            <a:ext cx="10083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Previous</a:t>
            </a:r>
            <a:r>
              <a:rPr lang="zh-CN" altLang="en-US" sz="1400" dirty="0"/>
              <a:t> </a:t>
            </a:r>
            <a:r>
              <a:rPr lang="en-US" altLang="zh-CN" sz="1400" dirty="0"/>
              <a:t>works:</a:t>
            </a:r>
            <a:r>
              <a:rPr lang="zh-CN" altLang="en-US" sz="1400" dirty="0"/>
              <a:t> </a:t>
            </a:r>
            <a:r>
              <a:rPr lang="en-US" altLang="zh-CN" sz="1400" dirty="0">
                <a:solidFill>
                  <a:srgbClr val="C00000"/>
                </a:solidFill>
              </a:rPr>
              <a:t>[</a:t>
            </a:r>
            <a:r>
              <a:rPr lang="en-US" altLang="zh-CN" sz="1400" dirty="0" err="1">
                <a:solidFill>
                  <a:srgbClr val="C00000"/>
                </a:solidFill>
              </a:rPr>
              <a:t>Netrapalli</a:t>
            </a:r>
            <a:r>
              <a:rPr lang="en-US" altLang="zh-CN" sz="1400" dirty="0">
                <a:solidFill>
                  <a:srgbClr val="C00000"/>
                </a:solidFill>
              </a:rPr>
              <a:t> &amp; </a:t>
            </a:r>
            <a:r>
              <a:rPr lang="en-US" altLang="zh-CN" sz="1400" dirty="0" err="1">
                <a:solidFill>
                  <a:srgbClr val="C00000"/>
                </a:solidFill>
              </a:rPr>
              <a:t>Sanghavi</a:t>
            </a:r>
            <a:r>
              <a:rPr lang="en-US" altLang="zh-CN" sz="1400" dirty="0">
                <a:solidFill>
                  <a:srgbClr val="C00000"/>
                </a:solidFill>
              </a:rPr>
              <a:t>, SIGMETRICS12; Narasimhan et al., NIPS15; </a:t>
            </a:r>
            <a:r>
              <a:rPr lang="en-US" altLang="zh-CN" sz="1400" dirty="0" err="1">
                <a:solidFill>
                  <a:srgbClr val="C00000"/>
                </a:solidFill>
              </a:rPr>
              <a:t>Pouget</a:t>
            </a:r>
            <a:r>
              <a:rPr lang="en-US" altLang="zh-CN" sz="1400" dirty="0">
                <a:solidFill>
                  <a:srgbClr val="C00000"/>
                </a:solidFill>
              </a:rPr>
              <a:t>-Abadie &amp; </a:t>
            </a:r>
            <a:r>
              <a:rPr lang="en-US" altLang="zh-CN" sz="1400" dirty="0" err="1">
                <a:solidFill>
                  <a:srgbClr val="C00000"/>
                </a:solidFill>
              </a:rPr>
              <a:t>Horel</a:t>
            </a:r>
            <a:r>
              <a:rPr lang="en-US" altLang="zh-CN" sz="1400" dirty="0">
                <a:solidFill>
                  <a:srgbClr val="C00000"/>
                </a:solidFill>
              </a:rPr>
              <a:t>, ICML15]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481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AC97-E98C-4C6E-8139-FF6E8564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3"/>
            <a:ext cx="10058400" cy="788356"/>
          </a:xfrm>
        </p:spPr>
        <p:txBody>
          <a:bodyPr>
            <a:normAutofit/>
          </a:bodyPr>
          <a:lstStyle/>
          <a:p>
            <a:r>
              <a:rPr lang="en-US" altLang="zh-CN" dirty="0"/>
              <a:t>IMS Algorithm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9D9EB-AC93-49A4-8D03-AAF943D4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AD5AEDE-F309-3278-03EE-B0AC4114E9E4}"/>
              </a:ext>
            </a:extLst>
          </p:cNvPr>
          <p:cNvGrpSpPr/>
          <p:nvPr/>
        </p:nvGrpSpPr>
        <p:grpSpPr>
          <a:xfrm>
            <a:off x="669924" y="1130299"/>
            <a:ext cx="5512919" cy="5008034"/>
            <a:chOff x="669924" y="1130299"/>
            <a:chExt cx="5512919" cy="5008034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7C1261C8-E57C-2D8D-7027-5AD0ACE127C0}"/>
                </a:ext>
              </a:extLst>
            </p:cNvPr>
            <p:cNvSpPr/>
            <p:nvPr/>
          </p:nvSpPr>
          <p:spPr>
            <a:xfrm>
              <a:off x="669924" y="1130299"/>
              <a:ext cx="2269066" cy="68580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Ingredients</a:t>
              </a:r>
              <a:r>
                <a:rPr lang="zh-CN" altLang="en-US" dirty="0">
                  <a:solidFill>
                    <a:schemeClr val="tx1"/>
                  </a:solidFill>
                </a:rPr>
                <a:t> </a:t>
              </a:r>
              <a:r>
                <a:rPr lang="en-US" altLang="zh-CN" dirty="0">
                  <a:solidFill>
                    <a:schemeClr val="tx1"/>
                  </a:solidFill>
                </a:rPr>
                <a:t>of</a:t>
              </a:r>
              <a:r>
                <a:rPr lang="zh-CN" altLang="en-US" dirty="0">
                  <a:solidFill>
                    <a:schemeClr val="tx1"/>
                  </a:solidFill>
                </a:rPr>
                <a:t> </a:t>
              </a:r>
              <a:r>
                <a:rPr lang="en-US" altLang="zh-CN" dirty="0">
                  <a:solidFill>
                    <a:schemeClr val="tx1"/>
                  </a:solidFill>
                </a:rPr>
                <a:t>Algorithm </a:t>
              </a:r>
              <a:r>
                <a:rPr lang="en-US" altLang="zh-CN" dirty="0" err="1">
                  <a:solidFill>
                    <a:schemeClr val="tx1"/>
                  </a:solidFill>
                </a:rPr>
                <a:t>desgin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8C035FC-1CA3-DF31-8AAA-4DCFFEC92A8F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804457" y="1816099"/>
              <a:ext cx="0" cy="43222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C1E048D-62F4-4A17-C780-39E71E950207}"/>
                </a:ext>
              </a:extLst>
            </p:cNvPr>
            <p:cNvCxnSpPr>
              <a:cxnSpLocks/>
            </p:cNvCxnSpPr>
            <p:nvPr/>
          </p:nvCxnSpPr>
          <p:spPr>
            <a:xfrm>
              <a:off x="1804457" y="2421467"/>
              <a:ext cx="232019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6F0142E-0304-F56E-152A-C4CC4B1DCC20}"/>
                </a:ext>
              </a:extLst>
            </p:cNvPr>
            <p:cNvSpPr txBox="1"/>
            <p:nvPr/>
          </p:nvSpPr>
          <p:spPr>
            <a:xfrm>
              <a:off x="1921933" y="2082913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u="sng" dirty="0"/>
                <a:t>Network</a:t>
              </a:r>
              <a:r>
                <a:rPr lang="zh-CN" altLang="en-US" sz="1600" u="sng" dirty="0"/>
                <a:t> </a:t>
              </a:r>
              <a:r>
                <a:rPr lang="en-US" altLang="zh-CN" sz="1600" u="sng" dirty="0"/>
                <a:t>inference</a:t>
              </a:r>
              <a:endParaRPr lang="zh-CN" altLang="en-US" sz="1600" u="sng" dirty="0"/>
            </a:p>
          </p:txBody>
        </p:sp>
        <p:sp>
          <p:nvSpPr>
            <p:cNvPr id="10" name="文本框 22">
              <a:extLst>
                <a:ext uri="{FF2B5EF4-FFF2-40B4-BE49-F238E27FC236}">
                  <a16:creationId xmlns:a16="http://schemas.microsoft.com/office/drawing/2014/main" id="{1526CAC6-140E-A308-427D-7E4CF84DE02C}"/>
                </a:ext>
              </a:extLst>
            </p:cNvPr>
            <p:cNvSpPr txBox="1"/>
            <p:nvPr/>
          </p:nvSpPr>
          <p:spPr>
            <a:xfrm>
              <a:off x="1921933" y="2468200"/>
              <a:ext cx="2202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u="sng" dirty="0">
                  <a:solidFill>
                    <a:srgbClr val="FF0000"/>
                  </a:solidFill>
                </a:rPr>
                <a:t>A</a:t>
              </a:r>
              <a:r>
                <a:rPr lang="zh-CN" altLang="en-US" sz="1600" u="sng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u="sng" dirty="0">
                  <a:solidFill>
                    <a:srgbClr val="FF0000"/>
                  </a:solidFill>
                </a:rPr>
                <a:t>closed-form solution</a:t>
              </a:r>
              <a:endParaRPr lang="zh-CN" altLang="en-US" sz="1600" u="sng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04D75D93-8445-4DE7-7546-26E2C472DF3F}"/>
                </a:ext>
              </a:extLst>
            </p:cNvPr>
            <p:cNvCxnSpPr>
              <a:cxnSpLocks/>
            </p:cNvCxnSpPr>
            <p:nvPr/>
          </p:nvCxnSpPr>
          <p:spPr>
            <a:xfrm>
              <a:off x="1804457" y="3721901"/>
              <a:ext cx="381641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2501414-3867-B393-7484-0AC761BD8DA7}"/>
                </a:ext>
              </a:extLst>
            </p:cNvPr>
            <p:cNvSpPr txBox="1"/>
            <p:nvPr/>
          </p:nvSpPr>
          <p:spPr>
            <a:xfrm>
              <a:off x="1921933" y="3137125"/>
              <a:ext cx="246180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u="sng" dirty="0"/>
                <a:t>Can we further learn the influence function well?</a:t>
              </a:r>
              <a:endParaRPr lang="zh-CN" altLang="en-US" sz="1600" u="sng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A37D4F6-EA5B-7580-78BD-07A9CF81E12B}"/>
                </a:ext>
              </a:extLst>
            </p:cNvPr>
            <p:cNvSpPr txBox="1"/>
            <p:nvPr/>
          </p:nvSpPr>
          <p:spPr>
            <a:xfrm>
              <a:off x="1921933" y="3789345"/>
              <a:ext cx="3842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u="sng" dirty="0">
                  <a:solidFill>
                    <a:srgbClr val="00B050"/>
                  </a:solidFill>
                </a:rPr>
                <a:t>Lipschitz condition of influence functions</a:t>
              </a:r>
              <a:endParaRPr lang="zh-CN" altLang="en-US" sz="1600" u="sng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C5CC299-F4BB-46D7-3063-DA402F4B7273}"/>
                    </a:ext>
                  </a:extLst>
                </p:cNvPr>
                <p:cNvSpPr txBox="1"/>
                <p:nvPr/>
              </p:nvSpPr>
              <p:spPr>
                <a:xfrm>
                  <a:off x="1955404" y="4123167"/>
                  <a:ext cx="3288947" cy="618118"/>
                </a:xfrm>
                <a:prstGeom prst="rect">
                  <a:avLst/>
                </a:prstGeom>
                <a:solidFill>
                  <a:srgbClr val="E6E6E6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600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zh-CN" altLang="en-US" sz="1600" dirty="0"/>
                    <a:t> </a:t>
                  </a:r>
                  <a:r>
                    <a:rPr lang="en-US" altLang="zh-CN" sz="1600" dirty="0"/>
                    <a:t>satisfy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altLang="zh-CN" sz="1600" dirty="0"/>
                    <a:t>, then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acc>
                                <m:accPr>
                                  <m:chr m:val="̂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p>
                          </m:sSup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 ∀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altLang="zh-CN" sz="1600" dirty="0"/>
                    <a:t> </a:t>
                  </a:r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C5CC299-F4BB-46D7-3063-DA402F4B7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5404" y="4123167"/>
                  <a:ext cx="3288947" cy="618118"/>
                </a:xfrm>
                <a:prstGeom prst="rect">
                  <a:avLst/>
                </a:prstGeom>
                <a:blipFill>
                  <a:blip r:embed="rId2"/>
                  <a:stretch>
                    <a:fillRect l="-1113" t="-29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54F5CE48-32E1-1407-83CB-11CA00209FE5}"/>
                </a:ext>
              </a:extLst>
            </p:cNvPr>
            <p:cNvCxnSpPr>
              <a:cxnSpLocks/>
            </p:cNvCxnSpPr>
            <p:nvPr/>
          </p:nvCxnSpPr>
          <p:spPr>
            <a:xfrm>
              <a:off x="1804457" y="5406767"/>
              <a:ext cx="396019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1626E06-4612-4D06-B957-9F9F38739294}"/>
                </a:ext>
              </a:extLst>
            </p:cNvPr>
            <p:cNvSpPr txBox="1"/>
            <p:nvPr/>
          </p:nvSpPr>
          <p:spPr>
            <a:xfrm>
              <a:off x="1921933" y="5085045"/>
              <a:ext cx="3948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u="sng" dirty="0"/>
                <a:t>What</a:t>
              </a:r>
              <a:r>
                <a:rPr lang="zh-CN" altLang="en-US" sz="1600" u="sng" dirty="0"/>
                <a:t> </a:t>
              </a:r>
              <a:r>
                <a:rPr lang="en-US" altLang="zh-CN" sz="1600" u="sng" dirty="0"/>
                <a:t>if</a:t>
              </a:r>
              <a:r>
                <a:rPr lang="zh-CN" altLang="en-US" sz="1600" u="sng" dirty="0"/>
                <a:t> </a:t>
              </a:r>
              <a:r>
                <a:rPr lang="en-US" altLang="zh-CN" sz="1600" u="sng" dirty="0"/>
                <a:t>we</a:t>
              </a:r>
              <a:r>
                <a:rPr lang="zh-CN" altLang="en-US" sz="1600" u="sng" dirty="0"/>
                <a:t> </a:t>
              </a:r>
              <a:r>
                <a:rPr lang="en-US" altLang="zh-CN" sz="1600" u="sng" dirty="0"/>
                <a:t>cannot learn parameters well?</a:t>
              </a:r>
              <a:endParaRPr lang="zh-CN" altLang="en-US" sz="1600" u="sng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9BA9234B-D613-AA51-1A12-901832EAC46F}"/>
                    </a:ext>
                  </a:extLst>
                </p:cNvPr>
                <p:cNvSpPr txBox="1"/>
                <p:nvPr/>
              </p:nvSpPr>
              <p:spPr>
                <a:xfrm>
                  <a:off x="1955404" y="5452933"/>
                  <a:ext cx="422743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1600" u="sng" dirty="0">
                      <a:solidFill>
                        <a:srgbClr val="0070C0"/>
                      </a:solidFill>
                    </a:rPr>
                    <a:t>handle nodes with large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u="sng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ap</m:t>
                      </m:r>
                      <m:d>
                        <m:dPr>
                          <m:ctrlPr>
                            <a:rPr lang="en-US" altLang="zh-CN" sz="1600" i="1" u="sng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u="sng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zh-CN" altLang="en-US" sz="1600" u="sng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zh-CN" sz="1600" u="sng" dirty="0">
                      <a:solidFill>
                        <a:srgbClr val="0070C0"/>
                      </a:solidFill>
                    </a:rPr>
                    <a:t>by using</a:t>
                  </a:r>
                  <a:br>
                    <a:rPr lang="en-US" altLang="zh-CN" sz="1600" u="sng" dirty="0">
                      <a:solidFill>
                        <a:srgbClr val="0070C0"/>
                      </a:solidFill>
                    </a:rPr>
                  </a:br>
                  <a:r>
                    <a:rPr lang="en-US" altLang="zh-CN" sz="1600" u="sng" dirty="0">
                      <a:solidFill>
                        <a:srgbClr val="0070C0"/>
                      </a:solidFill>
                    </a:rPr>
                    <a:t>a random</a:t>
                  </a:r>
                  <a:r>
                    <a:rPr lang="zh-CN" altLang="en-US" sz="1600" u="sng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zh-CN" sz="1600" u="sng" dirty="0">
                      <a:solidFill>
                        <a:srgbClr val="0070C0"/>
                      </a:solidFill>
                    </a:rPr>
                    <a:t>sample to cover learning error</a:t>
                  </a:r>
                  <a:endParaRPr lang="zh-CN" altLang="en-US" sz="1600" u="sng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9BA9234B-D613-AA51-1A12-901832EAC4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5404" y="5452933"/>
                  <a:ext cx="4227439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577" t="-3158" b="-1368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4">
                <a:extLst>
                  <a:ext uri="{FF2B5EF4-FFF2-40B4-BE49-F238E27FC236}">
                    <a16:creationId xmlns:a16="http://schemas.microsoft.com/office/drawing/2014/main" id="{A6DD2A16-1180-7394-8091-FF64B6A1EF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130299"/>
                <a:ext cx="5424488" cy="4432301"/>
              </a:xfrm>
              <a:prstGeom prst="rect">
                <a:avLst/>
              </a:prstGeom>
              <a:solidFill>
                <a:srgbClr val="E7F7FF"/>
              </a:solidFill>
              <a:ln w="2857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3765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b="1" dirty="0"/>
                  <a:t>approximation IMS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algorithm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/>
                  <a:t>Construct a surrogate graph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/>
                  <a:t>Obtain a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zh-CN" dirty="0"/>
                  <a:t>-approximation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 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altLang="zh-CN" dirty="0"/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/>
                  <a:t>Return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equal probabilities</a:t>
                </a:r>
                <a:br>
                  <a:rPr lang="en-US" altLang="zh-CN" dirty="0"/>
                </a:br>
                <a:r>
                  <a:rPr lang="en-US" altLang="zh-CN" dirty="0"/>
                  <a:t>(if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1,0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, then return a random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sub>
                    </m:sSub>
                  </m:oMath>
                </a14:m>
                <a:r>
                  <a:rPr lang="en-US" altLang="zh-CN" dirty="0"/>
                  <a:t> with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)</a:t>
                </a:r>
              </a:p>
            </p:txBody>
          </p:sp>
        </mc:Choice>
        <mc:Fallback xmlns="">
          <p:sp>
            <p:nvSpPr>
              <p:cNvPr id="21" name="内容占位符 4">
                <a:extLst>
                  <a:ext uri="{FF2B5EF4-FFF2-40B4-BE49-F238E27FC236}">
                    <a16:creationId xmlns:a16="http://schemas.microsoft.com/office/drawing/2014/main" id="{A6DD2A16-1180-7394-8091-FF64B6A1E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30299"/>
                <a:ext cx="5424488" cy="4432301"/>
              </a:xfrm>
              <a:prstGeom prst="rect">
                <a:avLst/>
              </a:prstGeom>
              <a:blipFill>
                <a:blip r:embed="rId4"/>
                <a:stretch>
                  <a:fillRect l="-674" t="-123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E4580D5-BEB8-5490-2B75-5A28BD74047D}"/>
                  </a:ext>
                </a:extLst>
              </p:cNvPr>
              <p:cNvSpPr txBox="1"/>
              <p:nvPr/>
            </p:nvSpPr>
            <p:spPr>
              <a:xfrm>
                <a:off x="6512976" y="1963954"/>
                <a:ext cx="4679958" cy="2064476"/>
              </a:xfrm>
              <a:prstGeom prst="rect">
                <a:avLst/>
              </a:prstGeom>
              <a:solidFill>
                <a:srgbClr val="FEF3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forall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b="1" dirty="0"/>
                  <a:t>do</a:t>
                </a:r>
              </a:p>
              <a:p>
                <a:pPr lvl="1"/>
                <a:r>
                  <a:rPr lang="en-US" altLang="zh-CN" dirty="0"/>
                  <a:t>Estimate</a:t>
                </a:r>
                <a:r>
                  <a:rPr lang="zh-CN" altLang="en-US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ap</m:t>
                        </m:r>
                      </m:e>
                    </m:acc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;</a:t>
                </a:r>
              </a:p>
              <a:p>
                <a:pPr lvl="1"/>
                <a:r>
                  <a:rPr lang="en-US" altLang="zh-CN" sz="1800" b="1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ap</m:t>
                        </m:r>
                      </m:e>
                    </m:acc>
                    <m:d>
                      <m:dPr>
                        <m:ctrlP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dirty="0"/>
                  <a:t>is close to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b="1" dirty="0"/>
                  <a:t>then</a:t>
                </a:r>
              </a:p>
              <a:p>
                <a:pPr lvl="1"/>
                <a:r>
                  <a:rPr lang="en-US" altLang="zh-CN" sz="18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altLang="zh-CN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1800" dirty="0">
                    <a:solidFill>
                      <a:srgbClr val="0070C0"/>
                    </a:solidFill>
                  </a:rPr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altLang="zh-CN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1800" dirty="0">
                    <a:solidFill>
                      <a:srgbClr val="0070C0"/>
                    </a:solidFill>
                  </a:rPr>
                  <a:t>;</a:t>
                </a:r>
              </a:p>
              <a:p>
                <a:pPr lvl="1"/>
                <a:r>
                  <a:rPr lang="en-US" altLang="zh-CN" sz="1800" b="1" dirty="0"/>
                  <a:t>else</a:t>
                </a:r>
              </a:p>
              <a:p>
                <a:pPr lvl="1"/>
                <a:r>
                  <a:rPr lang="en-US" altLang="zh-CN" sz="18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18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800" dirty="0"/>
                  <a:t> closed-form solution;</a:t>
                </a:r>
              </a:p>
              <a:p>
                <a:r>
                  <a:rPr lang="en-US" altLang="zh-CN" b="1" dirty="0"/>
                  <a:t>end for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E4580D5-BEB8-5490-2B75-5A28BD740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976" y="1963954"/>
                <a:ext cx="4679958" cy="2064476"/>
              </a:xfrm>
              <a:prstGeom prst="rect">
                <a:avLst/>
              </a:prstGeom>
              <a:blipFill>
                <a:blip r:embed="rId5"/>
                <a:stretch>
                  <a:fillRect l="-1042" t="-1475" b="-2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5516D0F-D4A7-A6F2-6618-04DC18D44BD9}"/>
                  </a:ext>
                </a:extLst>
              </p:cNvPr>
              <p:cNvSpPr txBox="1"/>
              <p:nvPr/>
            </p:nvSpPr>
            <p:spPr>
              <a:xfrm>
                <a:off x="6532012" y="5945734"/>
                <a:ext cx="3542060" cy="38151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altLang="zh-CN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altLang="zh-CN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altLang="zh-CN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ap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ap</m:t>
                          </m:r>
                        </m:e>
                      </m:acc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)≈1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5516D0F-D4A7-A6F2-6618-04DC18D44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012" y="5945734"/>
                <a:ext cx="3542060" cy="381515"/>
              </a:xfrm>
              <a:prstGeom prst="rect">
                <a:avLst/>
              </a:prstGeom>
              <a:blipFill>
                <a:blip r:embed="rId6"/>
                <a:stretch>
                  <a:fillRect t="-1471" b="-735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3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5DFE4-81DC-485F-A174-41258BC6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3962E-EFC3-4818-A691-DC32611DE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920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F4846B-B1C8-4BFF-AB09-55312230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1EDF35-5669-4A01-A940-92AF6B365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/>
              <a:t>Take-away Message</a:t>
            </a:r>
          </a:p>
          <a:p>
            <a:r>
              <a:rPr lang="en-US" altLang="zh-CN" dirty="0"/>
              <a:t>Learnable does not imply optimizable from samples</a:t>
            </a:r>
          </a:p>
          <a:p>
            <a:r>
              <a:rPr lang="en-US" altLang="zh-CN" dirty="0"/>
              <a:t>Optimization from data may need structural information</a:t>
            </a:r>
          </a:p>
          <a:p>
            <a:r>
              <a:rPr lang="en-US" altLang="zh-CN" dirty="0"/>
              <a:t>Data-driven optimization may still be possible when learning is impossible</a:t>
            </a:r>
          </a:p>
          <a:p>
            <a:pPr marL="0" indent="0">
              <a:buNone/>
            </a:pPr>
            <a:r>
              <a:rPr lang="en-US" altLang="zh-CN" b="1" dirty="0"/>
              <a:t>Future work</a:t>
            </a:r>
            <a:endParaRPr lang="en-US" altLang="zh-CN" dirty="0"/>
          </a:p>
          <a:p>
            <a:r>
              <a:rPr lang="en-US" altLang="zh-CN" dirty="0"/>
              <a:t>Relax the product-distribution condition for IMS</a:t>
            </a:r>
          </a:p>
          <a:p>
            <a:r>
              <a:rPr lang="en-US" altLang="zh-CN" dirty="0"/>
              <a:t>Investigate other objective functions under OPSS</a:t>
            </a:r>
          </a:p>
          <a:p>
            <a:r>
              <a:rPr lang="en-US" altLang="zh-CN" dirty="0"/>
              <a:t>Find a unified sample model making data-driven optimization possible</a:t>
            </a:r>
          </a:p>
          <a:p>
            <a:endParaRPr lang="en-US" altLang="zh-C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614605-6D28-4FBD-A2F8-0D28D3F9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BBA87-89BC-4AEE-B242-449F201134D4}"/>
              </a:ext>
            </a:extLst>
          </p:cNvPr>
          <p:cNvSpPr txBox="1"/>
          <p:nvPr/>
        </p:nvSpPr>
        <p:spPr>
          <a:xfrm>
            <a:off x="7063666" y="5648980"/>
            <a:ext cx="44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Thanks!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52446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B8672-2ED9-4CDB-89A7-840B8DF2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Appendix</a:t>
            </a:r>
            <a:endParaRPr lang="zh-CN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29DCB7-7319-4EFF-9F28-DCCE63B5A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40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428F17-CB00-4118-8E58-DFD8F19A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F9F81-1334-4F74-A386-E79BF5042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90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CDE4-AF94-4D6E-81DE-F5F98CBB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 Inference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9BCE7-8D6A-4D94-9148-581FCE78C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b="1" dirty="0"/>
                  <a:t>Notations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,⋯,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/>
                  <a:t>: random sequence of active nodes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altLang="zh-CN" dirty="0"/>
                  <a:t>: sample probability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(as a seed)</a:t>
                </a:r>
                <a:endParaRPr lang="en-US" altLang="zh-CN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altLang="zh-CN" dirty="0"/>
                  <a:t>: activation probability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in one time step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altLang="zh-CN" dirty="0"/>
                  <a:t>: the prob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conditioned 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not being a seed</a:t>
                </a:r>
              </a:p>
              <a:p>
                <a:r>
                  <a:rPr lang="en-US" altLang="zh-CN" b="1" dirty="0"/>
                  <a:t>Observation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𝑎𝑝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𝑎𝑝</m:t>
                        </m:r>
                        <m:d>
                          <m:dPr>
                            <m:sepChr m:val="∣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𝑎𝑝</m:t>
                        </m:r>
                        <m:d>
                          <m:dPr>
                            <m:sepChr m:val="∣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b="0" dirty="0"/>
              </a:p>
              <a:p>
                <a:r>
                  <a:rPr lang="en-US" altLang="zh-CN" b="1" dirty="0"/>
                  <a:t>Proof</a:t>
                </a:r>
              </a:p>
              <a:p>
                <a:pPr lvl="1"/>
                <a:r>
                  <a:rPr lang="en-US" altLang="zh-CN" b="0" dirty="0">
                    <a:solidFill>
                      <a:srgbClr val="0070C0"/>
                    </a:solidFill>
                  </a:rPr>
                  <a:t>In one time step</a:t>
                </a:r>
                <a:r>
                  <a:rPr lang="en-US" altLang="zh-CN" b="0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b="0" dirty="0"/>
                  <a:t> is activated either </a:t>
                </a:r>
                <a:r>
                  <a:rPr lang="en-US" altLang="zh-CN" b="0" dirty="0">
                    <a:solidFill>
                      <a:srgbClr val="00B050"/>
                    </a:solidFill>
                  </a:rPr>
                  <a:t>by neighbors other than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b="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b="0" dirty="0"/>
                  <a:t>or </a:t>
                </a:r>
                <a:r>
                  <a:rPr lang="en-US" altLang="zh-CN" b="0" dirty="0">
                    <a:solidFill>
                      <a:schemeClr val="accent2">
                        <a:lumMod val="75000"/>
                      </a:schemeClr>
                    </a:solidFill>
                  </a:rPr>
                  <a:t>by node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altLang="zh-CN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altLang="zh-CN" dirty="0"/>
                  <a:t>Thus,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𝑎𝑝</m:t>
                    </m:r>
                    <m:d>
                      <m:dPr>
                        <m:sepChr m:val="∣"/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𝑎𝑝</m:t>
                        </m:r>
                        <m:d>
                          <m:dPr>
                            <m:sepChr m:val="∣"/>
                            <m:ctrlP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e>
                    </m:d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altLang="zh-CN" b="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b="0" dirty="0"/>
                  <a:t>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altLang="zh-CN" b="0" dirty="0">
                    <a:solidFill>
                      <a:srgbClr val="FF0000"/>
                    </a:solidFill>
                  </a:rPr>
                  <a:t> is a product distribution</a:t>
                </a:r>
                <a:r>
                  <a:rPr lang="en-US" altLang="zh-CN" b="0" dirty="0"/>
                  <a:t>)</a:t>
                </a:r>
              </a:p>
              <a:p>
                <a:endParaRPr lang="zh-CN" altLang="en-US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9BCE7-8D6A-4D94-9148-581FCE78C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3" t="-1353" b="-1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18987-ACC7-4642-B2F8-D1A36105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B4D7C5-7D77-4878-AB3D-A46E80FA206D}"/>
              </a:ext>
            </a:extLst>
          </p:cNvPr>
          <p:cNvSpPr/>
          <p:nvPr/>
        </p:nvSpPr>
        <p:spPr>
          <a:xfrm>
            <a:off x="9901430" y="4116598"/>
            <a:ext cx="195309" cy="19530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8CAC36-5EFB-490D-B999-0A7F8C7AC7F3}"/>
              </a:ext>
            </a:extLst>
          </p:cNvPr>
          <p:cNvSpPr/>
          <p:nvPr/>
        </p:nvSpPr>
        <p:spPr>
          <a:xfrm>
            <a:off x="9901430" y="4642414"/>
            <a:ext cx="195309" cy="19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C73859-594A-40D6-A43C-30D17CF3AE7A}"/>
              </a:ext>
            </a:extLst>
          </p:cNvPr>
          <p:cNvSpPr/>
          <p:nvPr/>
        </p:nvSpPr>
        <p:spPr>
          <a:xfrm>
            <a:off x="9901429" y="5206942"/>
            <a:ext cx="195309" cy="19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1DD3E8-E3BE-40F6-8F38-1C527D24C385}"/>
              </a:ext>
            </a:extLst>
          </p:cNvPr>
          <p:cNvSpPr/>
          <p:nvPr/>
        </p:nvSpPr>
        <p:spPr>
          <a:xfrm>
            <a:off x="9901428" y="6004323"/>
            <a:ext cx="195309" cy="19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CA1FB1-A579-4532-816B-B51A3E28481F}"/>
              </a:ext>
            </a:extLst>
          </p:cNvPr>
          <p:cNvSpPr/>
          <p:nvPr/>
        </p:nvSpPr>
        <p:spPr>
          <a:xfrm>
            <a:off x="11542923" y="4794703"/>
            <a:ext cx="195309" cy="19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E32ADE-55E2-4CF6-A168-CF59B0F38FA7}"/>
              </a:ext>
            </a:extLst>
          </p:cNvPr>
          <p:cNvCxnSpPr>
            <a:cxnSpLocks/>
            <a:stCxn id="6" idx="6"/>
            <a:endCxn id="9" idx="1"/>
          </p:cNvCxnSpPr>
          <p:nvPr/>
        </p:nvCxnSpPr>
        <p:spPr>
          <a:xfrm>
            <a:off x="10096739" y="4740069"/>
            <a:ext cx="1474786" cy="83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454BCC-7C67-4B92-9374-4882E6B1040F}"/>
              </a:ext>
            </a:extLst>
          </p:cNvPr>
          <p:cNvCxnSpPr>
            <a:cxnSpLocks/>
            <a:stCxn id="5" idx="6"/>
            <a:endCxn id="9" idx="0"/>
          </p:cNvCxnSpPr>
          <p:nvPr/>
        </p:nvCxnSpPr>
        <p:spPr>
          <a:xfrm>
            <a:off x="10096739" y="4214253"/>
            <a:ext cx="1543839" cy="58045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EA073F-CD63-4A68-B961-CE1B5633CFE7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10096737" y="4961410"/>
            <a:ext cx="1474788" cy="1140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12DB07-6980-4E38-9B2B-73683E07B524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10096738" y="4892358"/>
            <a:ext cx="1446185" cy="4122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0F0079-7EE8-4742-9994-A77C4D088B99}"/>
                  </a:ext>
                </a:extLst>
              </p:cNvPr>
              <p:cNvSpPr txBox="1"/>
              <p:nvPr/>
            </p:nvSpPr>
            <p:spPr>
              <a:xfrm>
                <a:off x="9455771" y="3967613"/>
                <a:ext cx="48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0F0079-7EE8-4742-9994-A77C4D088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771" y="3967613"/>
                <a:ext cx="488272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C1E8D9-BCFD-4A1D-B669-C8B347326736}"/>
                  </a:ext>
                </a:extLst>
              </p:cNvPr>
              <p:cNvSpPr txBox="1"/>
              <p:nvPr/>
            </p:nvSpPr>
            <p:spPr>
              <a:xfrm>
                <a:off x="10588124" y="4040343"/>
                <a:ext cx="588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C1E8D9-BCFD-4A1D-B669-C8B347326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124" y="4040343"/>
                <a:ext cx="588951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5FA226-76D4-4531-A6EF-2348782CBEDF}"/>
                  </a:ext>
                </a:extLst>
              </p:cNvPr>
              <p:cNvSpPr txBox="1"/>
              <p:nvPr/>
            </p:nvSpPr>
            <p:spPr>
              <a:xfrm>
                <a:off x="11527121" y="4918390"/>
                <a:ext cx="380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5FA226-76D4-4531-A6EF-2348782CB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121" y="4918390"/>
                <a:ext cx="3801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0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12966D-0DD3-4CE3-A963-1446879A79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Inapproximability</a:t>
                </a:r>
                <a:br>
                  <a:rPr lang="en-US" altLang="zh-CN" dirty="0"/>
                </a:br>
                <a:r>
                  <a:rPr lang="en-US" altLang="zh-CN" dirty="0"/>
                  <a:t>under Assumption*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12966D-0DD3-4CE3-A963-1446879A7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4733C3-5680-4953-B6D7-CEA1EC596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Theorem</a:t>
                </a:r>
                <a:br>
                  <a:rPr lang="en-US" altLang="zh-CN" b="1" dirty="0"/>
                </a:br>
                <a:r>
                  <a:rPr lang="en-US" altLang="zh-CN" dirty="0"/>
                  <a:t>There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exists</a:t>
                </a:r>
                <a:r>
                  <a:rPr lang="en-US" altLang="zh-CN" dirty="0"/>
                  <a:t> a distribution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satisfying </a:t>
                </a:r>
                <a:r>
                  <a:rPr lang="en-US" altLang="zh-CN" b="1" dirty="0"/>
                  <a:t>Assumption*</a:t>
                </a:r>
                <a:r>
                  <a:rPr lang="en-US" altLang="zh-CN" dirty="0"/>
                  <a:t> such that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(1/2+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-approximation is impossible</a:t>
                </a:r>
                <a:r>
                  <a:rPr lang="en-US" altLang="zh-CN" dirty="0"/>
                  <a:t> if samples are drawn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altLang="zh-CN" b="1" dirty="0"/>
              </a:p>
              <a:p>
                <a:pPr lvl="1"/>
                <a:r>
                  <a:rPr lang="en-US" altLang="zh-CN" dirty="0"/>
                  <a:t>The family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/>
                  <a:t> hard graphs</a:t>
                </a:r>
                <a:r>
                  <a:rPr lang="en-US" altLang="zh-CN" b="0" dirty="0"/>
                  <a:t> consists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, the last node is randomly picked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r>
                      <a:rPr lang="en-US" altLang="zh-CN" b="1" i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𝐴𝐿𝐺</m:t>
                        </m:r>
                      </m:e>
                    </m:d>
                    <m:r>
                      <a:rPr lang="en-US" altLang="zh-C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𝑘𝑟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cannot be distinguished from samples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4733C3-5680-4953-B6D7-CEA1EC596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3" t="-1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79D0A61-5093-4D66-B6B7-A99F2608041A}"/>
              </a:ext>
            </a:extLst>
          </p:cNvPr>
          <p:cNvSpPr/>
          <p:nvPr/>
        </p:nvSpPr>
        <p:spPr>
          <a:xfrm>
            <a:off x="2683001" y="4672222"/>
            <a:ext cx="195309" cy="19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BDB467-16EC-4760-B177-F0D4434FC9E0}"/>
              </a:ext>
            </a:extLst>
          </p:cNvPr>
          <p:cNvSpPr/>
          <p:nvPr/>
        </p:nvSpPr>
        <p:spPr>
          <a:xfrm>
            <a:off x="3598028" y="4658898"/>
            <a:ext cx="195309" cy="19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DBB062-B6D6-4C43-B987-F76B43A33597}"/>
              </a:ext>
            </a:extLst>
          </p:cNvPr>
          <p:cNvSpPr/>
          <p:nvPr/>
        </p:nvSpPr>
        <p:spPr>
          <a:xfrm>
            <a:off x="5563162" y="4658900"/>
            <a:ext cx="195309" cy="19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B0F738-4CA3-4CB6-8056-AB8E1EB74335}"/>
              </a:ext>
            </a:extLst>
          </p:cNvPr>
          <p:cNvSpPr/>
          <p:nvPr/>
        </p:nvSpPr>
        <p:spPr>
          <a:xfrm>
            <a:off x="6618169" y="4658898"/>
            <a:ext cx="195309" cy="19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9B36E1-4375-4E56-AF85-D8C807DB74B3}"/>
              </a:ext>
            </a:extLst>
          </p:cNvPr>
          <p:cNvSpPr/>
          <p:nvPr/>
        </p:nvSpPr>
        <p:spPr>
          <a:xfrm>
            <a:off x="9581668" y="4668135"/>
            <a:ext cx="195309" cy="19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0330BB-A960-41D4-A1CC-1D8EA8569B0D}"/>
                  </a:ext>
                </a:extLst>
              </p:cNvPr>
              <p:cNvSpPr txBox="1"/>
              <p:nvPr/>
            </p:nvSpPr>
            <p:spPr>
              <a:xfrm>
                <a:off x="2582833" y="4298142"/>
                <a:ext cx="435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0330BB-A960-41D4-A1CC-1D8EA8569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833" y="4298142"/>
                <a:ext cx="4350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14C4A4-0C22-4A73-8112-335DA365E9A5}"/>
                  </a:ext>
                </a:extLst>
              </p:cNvPr>
              <p:cNvSpPr txBox="1"/>
              <p:nvPr/>
            </p:nvSpPr>
            <p:spPr>
              <a:xfrm>
                <a:off x="3494238" y="4300261"/>
                <a:ext cx="435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14C4A4-0C22-4A73-8112-335DA365E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238" y="4300261"/>
                <a:ext cx="4350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44D69E-307E-41E7-8641-6880B8833BDA}"/>
                  </a:ext>
                </a:extLst>
              </p:cNvPr>
              <p:cNvSpPr txBox="1"/>
              <p:nvPr/>
            </p:nvSpPr>
            <p:spPr>
              <a:xfrm>
                <a:off x="5368903" y="4270425"/>
                <a:ext cx="580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44D69E-307E-41E7-8641-6880B8833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03" y="4270425"/>
                <a:ext cx="580008" cy="369332"/>
              </a:xfrm>
              <a:prstGeom prst="rect">
                <a:avLst/>
              </a:prstGeom>
              <a:blipFill>
                <a:blip r:embed="rId6"/>
                <a:stretch>
                  <a:fillRect r="-4211"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DEABCB-E2DE-47E2-8253-414B9605B59F}"/>
                  </a:ext>
                </a:extLst>
              </p:cNvPr>
              <p:cNvSpPr txBox="1"/>
              <p:nvPr/>
            </p:nvSpPr>
            <p:spPr>
              <a:xfrm>
                <a:off x="6437954" y="4270727"/>
                <a:ext cx="580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DEABCB-E2DE-47E2-8253-414B9605B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954" y="4270727"/>
                <a:ext cx="580008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8147E6-D623-4485-A917-A18DBF04CA95}"/>
                  </a:ext>
                </a:extLst>
              </p:cNvPr>
              <p:cNvSpPr txBox="1"/>
              <p:nvPr/>
            </p:nvSpPr>
            <p:spPr>
              <a:xfrm>
                <a:off x="9402582" y="4264400"/>
                <a:ext cx="580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8147E6-D623-4485-A917-A18DBF04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582" y="4264400"/>
                <a:ext cx="5800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3AC27B41-648C-4C54-90DF-5883A92AEF46}"/>
              </a:ext>
            </a:extLst>
          </p:cNvPr>
          <p:cNvSpPr/>
          <p:nvPr/>
        </p:nvSpPr>
        <p:spPr>
          <a:xfrm>
            <a:off x="9108401" y="5439282"/>
            <a:ext cx="1154098" cy="541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9E3FDF-4BA2-4855-BF5F-AB1E10D5FCEF}"/>
                  </a:ext>
                </a:extLst>
              </p:cNvPr>
              <p:cNvSpPr txBox="1"/>
              <p:nvPr/>
            </p:nvSpPr>
            <p:spPr>
              <a:xfrm>
                <a:off x="8974974" y="5987533"/>
                <a:ext cx="1435224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)|=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9E3FDF-4BA2-4855-BF5F-AB1E10D5F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974" y="5987533"/>
                <a:ext cx="1435224" cy="369333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24E89F6B-6919-4281-92DB-2681E1F60D5F}"/>
              </a:ext>
            </a:extLst>
          </p:cNvPr>
          <p:cNvSpPr/>
          <p:nvPr/>
        </p:nvSpPr>
        <p:spPr>
          <a:xfrm>
            <a:off x="6143998" y="5439282"/>
            <a:ext cx="1154098" cy="541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396FE8-F6B5-4CB2-8D77-2B9BA08DA2A7}"/>
                  </a:ext>
                </a:extLst>
              </p:cNvPr>
              <p:cNvSpPr txBox="1"/>
              <p:nvPr/>
            </p:nvSpPr>
            <p:spPr>
              <a:xfrm>
                <a:off x="5993817" y="5987533"/>
                <a:ext cx="1435224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)|=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396FE8-F6B5-4CB2-8D77-2B9BA08DA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817" y="5987533"/>
                <a:ext cx="1435224" cy="369333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A101FE-6923-479D-AA80-E0DB12394382}"/>
                  </a:ext>
                </a:extLst>
              </p:cNvPr>
              <p:cNvSpPr txBox="1"/>
              <p:nvPr/>
            </p:nvSpPr>
            <p:spPr>
              <a:xfrm>
                <a:off x="7742445" y="4264400"/>
                <a:ext cx="580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A101FE-6923-479D-AA80-E0DB12394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445" y="4264400"/>
                <a:ext cx="580008" cy="369332"/>
              </a:xfrm>
              <a:prstGeom prst="rect">
                <a:avLst/>
              </a:prstGeom>
              <a:blipFill>
                <a:blip r:embed="rId11"/>
                <a:stretch>
                  <a:fillRect r="-5263"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D35E3FE-012C-4695-B12F-D1E9025EE33A}"/>
              </a:ext>
            </a:extLst>
          </p:cNvPr>
          <p:cNvSpPr/>
          <p:nvPr/>
        </p:nvSpPr>
        <p:spPr>
          <a:xfrm>
            <a:off x="7965946" y="4669542"/>
            <a:ext cx="195309" cy="19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6A608-89D8-4887-AA59-8792D329841D}"/>
              </a:ext>
            </a:extLst>
          </p:cNvPr>
          <p:cNvSpPr txBox="1"/>
          <p:nvPr/>
        </p:nvSpPr>
        <p:spPr>
          <a:xfrm>
            <a:off x="8583303" y="4564301"/>
            <a:ext cx="7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8D4750-BB3A-4769-9211-BAAB49610597}"/>
              </a:ext>
            </a:extLst>
          </p:cNvPr>
          <p:cNvSpPr txBox="1"/>
          <p:nvPr/>
        </p:nvSpPr>
        <p:spPr>
          <a:xfrm>
            <a:off x="4357771" y="4484876"/>
            <a:ext cx="7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F5DA03-78B1-4B33-ACF0-6F9B334710BC}"/>
              </a:ext>
            </a:extLst>
          </p:cNvPr>
          <p:cNvSpPr/>
          <p:nvPr/>
        </p:nvSpPr>
        <p:spPr>
          <a:xfrm>
            <a:off x="2209360" y="5439282"/>
            <a:ext cx="1154098" cy="541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651A05-8BE9-4914-ABC9-569424C2CC7F}"/>
                  </a:ext>
                </a:extLst>
              </p:cNvPr>
              <p:cNvSpPr txBox="1"/>
              <p:nvPr/>
            </p:nvSpPr>
            <p:spPr>
              <a:xfrm>
                <a:off x="1766650" y="6011033"/>
                <a:ext cx="22215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)|=(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651A05-8BE9-4914-ABC9-569424C2C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650" y="6011033"/>
                <a:ext cx="2221595" cy="36933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9AE7BA-1700-437A-A116-C2C14AEA6315}"/>
                  </a:ext>
                </a:extLst>
              </p:cNvPr>
              <p:cNvSpPr txBox="1"/>
              <p:nvPr/>
            </p:nvSpPr>
            <p:spPr>
              <a:xfrm>
                <a:off x="1532163" y="4581199"/>
                <a:ext cx="435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9AE7BA-1700-437A-A116-C2C14AEA6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163" y="4581199"/>
                <a:ext cx="4350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797D50-0420-4244-AA0A-85A5B8D20E5F}"/>
                  </a:ext>
                </a:extLst>
              </p:cNvPr>
              <p:cNvSpPr txBox="1"/>
              <p:nvPr/>
            </p:nvSpPr>
            <p:spPr>
              <a:xfrm>
                <a:off x="1532163" y="5525385"/>
                <a:ext cx="435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797D50-0420-4244-AA0A-85A5B8D20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163" y="5525385"/>
                <a:ext cx="4350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A1B04F-8DEE-42B4-B8F9-A785BCCA590D}"/>
              </a:ext>
            </a:extLst>
          </p:cNvPr>
          <p:cNvCxnSpPr>
            <a:cxnSpLocks/>
            <a:stCxn id="10" idx="4"/>
            <a:endCxn id="16" idx="0"/>
          </p:cNvCxnSpPr>
          <p:nvPr/>
        </p:nvCxnSpPr>
        <p:spPr>
          <a:xfrm>
            <a:off x="9679323" y="4863444"/>
            <a:ext cx="6127" cy="5758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3A2822-EE84-4D8E-857D-5E94992FBE55}"/>
              </a:ext>
            </a:extLst>
          </p:cNvPr>
          <p:cNvCxnSpPr>
            <a:cxnSpLocks/>
            <a:stCxn id="8" idx="4"/>
            <a:endCxn id="18" idx="0"/>
          </p:cNvCxnSpPr>
          <p:nvPr/>
        </p:nvCxnSpPr>
        <p:spPr>
          <a:xfrm>
            <a:off x="6715824" y="4854207"/>
            <a:ext cx="5223" cy="585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372C728-1AF7-44DE-81B5-868A1058EE3F}"/>
              </a:ext>
            </a:extLst>
          </p:cNvPr>
          <p:cNvSpPr/>
          <p:nvPr/>
        </p:nvSpPr>
        <p:spPr>
          <a:xfrm>
            <a:off x="7488461" y="5439282"/>
            <a:ext cx="1154098" cy="541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FD74D87-1C20-4B88-8B39-D3289BF1E87A}"/>
                  </a:ext>
                </a:extLst>
              </p:cNvPr>
              <p:cNvSpPr txBox="1"/>
              <p:nvPr/>
            </p:nvSpPr>
            <p:spPr>
              <a:xfrm>
                <a:off x="7374602" y="5986468"/>
                <a:ext cx="1573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)|=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FD74D87-1C20-4B88-8B39-D3289BF1E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602" y="5986468"/>
                <a:ext cx="1573305" cy="369332"/>
              </a:xfrm>
              <a:prstGeom prst="rect">
                <a:avLst/>
              </a:prstGeom>
              <a:blipFill>
                <a:blip r:embed="rId15"/>
                <a:stretch>
                  <a:fillRect l="-1163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2D09A3F-8972-4DBB-8CA1-AC492AF87018}"/>
              </a:ext>
            </a:extLst>
          </p:cNvPr>
          <p:cNvCxnSpPr>
            <a:cxnSpLocks/>
            <a:stCxn id="21" idx="4"/>
            <a:endCxn id="35" idx="0"/>
          </p:cNvCxnSpPr>
          <p:nvPr/>
        </p:nvCxnSpPr>
        <p:spPr>
          <a:xfrm>
            <a:off x="8063601" y="4864851"/>
            <a:ext cx="1909" cy="574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2D2959E-7808-4D98-8D96-3D2657AB2772}"/>
              </a:ext>
            </a:extLst>
          </p:cNvPr>
          <p:cNvCxnSpPr>
            <a:cxnSpLocks/>
            <a:stCxn id="4" idx="4"/>
            <a:endCxn id="24" idx="0"/>
          </p:cNvCxnSpPr>
          <p:nvPr/>
        </p:nvCxnSpPr>
        <p:spPr>
          <a:xfrm>
            <a:off x="2780656" y="4867531"/>
            <a:ext cx="5753" cy="5717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D620C848-93F9-4349-96B4-318A7A4A7F12}"/>
              </a:ext>
            </a:extLst>
          </p:cNvPr>
          <p:cNvSpPr/>
          <p:nvPr/>
        </p:nvSpPr>
        <p:spPr>
          <a:xfrm>
            <a:off x="2325447" y="4165886"/>
            <a:ext cx="3811861" cy="100317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8FAA253-0FD9-4719-B599-D9E7242408DF}"/>
                  </a:ext>
                </a:extLst>
              </p:cNvPr>
              <p:cNvSpPr txBox="1"/>
              <p:nvPr/>
            </p:nvSpPr>
            <p:spPr>
              <a:xfrm>
                <a:off x="4475315" y="6382582"/>
                <a:ext cx="3241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Figure.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The description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8FAA253-0FD9-4719-B599-D9E724240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315" y="6382582"/>
                <a:ext cx="3241369" cy="369332"/>
              </a:xfrm>
              <a:prstGeom prst="rect">
                <a:avLst/>
              </a:prstGeom>
              <a:blipFill>
                <a:blip r:embed="rId16"/>
                <a:stretch>
                  <a:fillRect l="-150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9A5DC-74B0-4D97-ACAC-D449D264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21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3460F5-C417-4CEF-B312-6333AA1037F0}"/>
                  </a:ext>
                </a:extLst>
              </p:cNvPr>
              <p:cNvSpPr txBox="1"/>
              <p:nvPr/>
            </p:nvSpPr>
            <p:spPr>
              <a:xfrm>
                <a:off x="3442408" y="5525385"/>
                <a:ext cx="2649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)|=(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3460F5-C417-4CEF-B312-6333AA103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408" y="5525385"/>
                <a:ext cx="2649764" cy="369332"/>
              </a:xfrm>
              <a:prstGeom prst="rect">
                <a:avLst/>
              </a:prstGeom>
              <a:blipFill>
                <a:blip r:embed="rId17"/>
                <a:stretch>
                  <a:fillRect l="-207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5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/>
      <p:bldP spid="35" grpId="0" animBg="1"/>
      <p:bldP spid="36" grpId="0"/>
      <p:bldP spid="51" grpId="0" animBg="1"/>
      <p:bldP spid="5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DC47DE-746A-4785-8A12-2151FD5B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Maximum Coverage (MC)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6126AB-7C9E-4D85-9529-516AF61073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b="1" dirty="0"/>
                  <a:t>Maximum Coverage (MC)</a:t>
                </a:r>
              </a:p>
              <a:p>
                <a:pPr lvl="1"/>
                <a:r>
                  <a:rPr lang="en-US" altLang="zh-CN" dirty="0"/>
                  <a:t>Input: unweighted bipartite graph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Solve: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b="1" dirty="0"/>
                  <a:t>GREEDY</a:t>
                </a:r>
                <a:r>
                  <a:rPr lang="en-US" altLang="zh-CN" dirty="0"/>
                  <a:t> admits optimal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-approximation</a:t>
                </a:r>
                <a:br>
                  <a:rPr lang="en-US" altLang="zh-CN" dirty="0"/>
                </a:br>
                <a:r>
                  <a:rPr lang="en-US" altLang="zh-CN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zh-CN" dirty="0" err="1">
                    <a:solidFill>
                      <a:srgbClr val="0070C0"/>
                    </a:solidFill>
                  </a:rPr>
                  <a:t>Nemhauser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, Wolsey &amp; Fisher, MP78]</a:t>
                </a:r>
              </a:p>
              <a:p>
                <a:pPr lvl="1"/>
                <a:endParaRPr lang="en-US" altLang="zh-CN" dirty="0">
                  <a:solidFill>
                    <a:srgbClr val="0070C0"/>
                  </a:solidFill>
                </a:endParaRPr>
              </a:p>
              <a:p>
                <a:r>
                  <a:rPr lang="en-US" altLang="zh-CN" b="1" dirty="0"/>
                  <a:t>Combinatorial Optimization: </a:t>
                </a:r>
                <a:r>
                  <a:rPr lang="en-US" altLang="zh-CN" dirty="0"/>
                  <a:t>set cover, min/max cut, MST,</a:t>
                </a:r>
                <a:br>
                  <a:rPr lang="en-US" altLang="zh-CN" dirty="0"/>
                </a:br>
                <a:r>
                  <a:rPr lang="en-US" altLang="zh-CN" dirty="0"/>
                  <a:t>Steiner tree, satisfiability, knapsack, bin packing…</a:t>
                </a:r>
                <a:endParaRPr lang="en-US" altLang="zh-CN" b="1" dirty="0"/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Model-driven, complete input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6126AB-7C9E-4D85-9529-516AF61073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3" t="-1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44717-249A-4444-8300-E2B6C026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E4D92956-21FD-46E9-3FB4-B74EFB32317F}"/>
              </a:ext>
            </a:extLst>
          </p:cNvPr>
          <p:cNvGrpSpPr/>
          <p:nvPr/>
        </p:nvGrpSpPr>
        <p:grpSpPr>
          <a:xfrm>
            <a:off x="8887968" y="1613988"/>
            <a:ext cx="2743200" cy="4558212"/>
            <a:chOff x="8976434" y="838801"/>
            <a:chExt cx="2743200" cy="4558212"/>
          </a:xfrm>
        </p:grpSpPr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BC2A7C2E-DBBA-6BC5-B045-445E5D4B14AA}"/>
                </a:ext>
              </a:extLst>
            </p:cNvPr>
            <p:cNvGrpSpPr/>
            <p:nvPr/>
          </p:nvGrpSpPr>
          <p:grpSpPr>
            <a:xfrm>
              <a:off x="8976434" y="838801"/>
              <a:ext cx="2743200" cy="4305764"/>
              <a:chOff x="8976434" y="838801"/>
              <a:chExt cx="2743200" cy="4305764"/>
            </a:xfrm>
          </p:grpSpPr>
          <p:pic>
            <p:nvPicPr>
              <p:cNvPr id="14" name="Picture 5">
                <a:extLst>
                  <a:ext uri="{FF2B5EF4-FFF2-40B4-BE49-F238E27FC236}">
                    <a16:creationId xmlns:a16="http://schemas.microsoft.com/office/drawing/2014/main" id="{8F6271BB-5000-0B7B-D8C8-BB50837D8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76434" y="1161967"/>
                <a:ext cx="2743200" cy="398259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0">
                    <a:extLst>
                      <a:ext uri="{FF2B5EF4-FFF2-40B4-BE49-F238E27FC236}">
                        <a16:creationId xmlns:a16="http://schemas.microsoft.com/office/drawing/2014/main" id="{D8E4A858-FD7F-D489-D063-5965FDF76F51}"/>
                      </a:ext>
                    </a:extLst>
                  </p:cNvPr>
                  <p:cNvSpPr txBox="1"/>
                  <p:nvPr/>
                </p:nvSpPr>
                <p:spPr>
                  <a:xfrm>
                    <a:off x="9290759" y="1023467"/>
                    <a:ext cx="37535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BCC3E4F-4262-4A4D-8D4B-9D5818A242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90759" y="1023467"/>
                    <a:ext cx="37535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1">
                    <a:extLst>
                      <a:ext uri="{FF2B5EF4-FFF2-40B4-BE49-F238E27FC236}">
                        <a16:creationId xmlns:a16="http://schemas.microsoft.com/office/drawing/2014/main" id="{7139249A-53F1-572C-D065-45B884EA110B}"/>
                      </a:ext>
                    </a:extLst>
                  </p:cNvPr>
                  <p:cNvSpPr txBox="1"/>
                  <p:nvPr/>
                </p:nvSpPr>
                <p:spPr>
                  <a:xfrm>
                    <a:off x="11157913" y="838801"/>
                    <a:ext cx="3917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1BE72E6-2A25-4A34-9205-B26EE4C1D4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7913" y="838801"/>
                    <a:ext cx="39177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4">
                  <a:extLst>
                    <a:ext uri="{FF2B5EF4-FFF2-40B4-BE49-F238E27FC236}">
                      <a16:creationId xmlns:a16="http://schemas.microsoft.com/office/drawing/2014/main" id="{766E831D-5735-EDB3-FBEC-BF7817A6063A}"/>
                    </a:ext>
                  </a:extLst>
                </p:cNvPr>
                <p:cNvSpPr txBox="1"/>
                <p:nvPr/>
              </p:nvSpPr>
              <p:spPr>
                <a:xfrm>
                  <a:off x="9491847" y="5027681"/>
                  <a:ext cx="1821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=|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6D96054-F446-4F36-B0F0-F8C59A9C7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1847" y="5027681"/>
                  <a:ext cx="182184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908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DC47DE-746A-4785-8A12-2151FD5B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Influence Maximization (IM)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44717-249A-4444-8300-E2B6C026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107" name="Group 16">
            <a:extLst>
              <a:ext uri="{FF2B5EF4-FFF2-40B4-BE49-F238E27FC236}">
                <a16:creationId xmlns:a16="http://schemas.microsoft.com/office/drawing/2014/main" id="{5A3C2C82-99CF-3803-03EB-05E07A2C1355}"/>
              </a:ext>
            </a:extLst>
          </p:cNvPr>
          <p:cNvGrpSpPr/>
          <p:nvPr/>
        </p:nvGrpSpPr>
        <p:grpSpPr>
          <a:xfrm>
            <a:off x="5351278" y="1883187"/>
            <a:ext cx="3069582" cy="2105151"/>
            <a:chOff x="831566" y="4036557"/>
            <a:chExt cx="3581402" cy="2307096"/>
          </a:xfrm>
        </p:grpSpPr>
        <p:pic>
          <p:nvPicPr>
            <p:cNvPr id="108" name="Picture 12">
              <a:extLst>
                <a:ext uri="{FF2B5EF4-FFF2-40B4-BE49-F238E27FC236}">
                  <a16:creationId xmlns:a16="http://schemas.microsoft.com/office/drawing/2014/main" id="{A702C5F2-54F0-9970-4D6B-F783B094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66" y="4478766"/>
              <a:ext cx="3581402" cy="1864887"/>
            </a:xfrm>
            <a:prstGeom prst="rect">
              <a:avLst/>
            </a:prstGeom>
          </p:spPr>
        </p:pic>
        <p:sp>
          <p:nvSpPr>
            <p:cNvPr id="109" name="TextBox 11">
              <a:extLst>
                <a:ext uri="{FF2B5EF4-FFF2-40B4-BE49-F238E27FC236}">
                  <a16:creationId xmlns:a16="http://schemas.microsoft.com/office/drawing/2014/main" id="{FF37BD4E-661E-A2CC-32EC-EA1392A9783A}"/>
                </a:ext>
              </a:extLst>
            </p:cNvPr>
            <p:cNvSpPr txBox="1"/>
            <p:nvPr/>
          </p:nvSpPr>
          <p:spPr>
            <a:xfrm>
              <a:off x="1450472" y="4036557"/>
              <a:ext cx="2343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Word-of-mouth</a:t>
              </a:r>
              <a:r>
                <a:rPr lang="zh-CN" altLang="en-US" dirty="0"/>
                <a:t> </a:t>
              </a:r>
              <a:r>
                <a:rPr lang="en-US" altLang="zh-CN" dirty="0"/>
                <a:t>effect</a:t>
              </a:r>
              <a:endParaRPr lang="zh-CN" altLang="en-US" dirty="0"/>
            </a:p>
          </p:txBody>
        </p:sp>
      </p:grpSp>
      <p:grpSp>
        <p:nvGrpSpPr>
          <p:cNvPr id="110" name="Group 18">
            <a:extLst>
              <a:ext uri="{FF2B5EF4-FFF2-40B4-BE49-F238E27FC236}">
                <a16:creationId xmlns:a16="http://schemas.microsoft.com/office/drawing/2014/main" id="{DD7AD1BE-FBD9-AE3B-50D3-159CC069E70A}"/>
              </a:ext>
            </a:extLst>
          </p:cNvPr>
          <p:cNvGrpSpPr/>
          <p:nvPr/>
        </p:nvGrpSpPr>
        <p:grpSpPr>
          <a:xfrm>
            <a:off x="5576381" y="4066455"/>
            <a:ext cx="2619375" cy="2139839"/>
            <a:chOff x="7733093" y="4319833"/>
            <a:chExt cx="2619375" cy="2139839"/>
          </a:xfrm>
        </p:grpSpPr>
        <p:pic>
          <p:nvPicPr>
            <p:cNvPr id="111" name="Picture 9">
              <a:extLst>
                <a:ext uri="{FF2B5EF4-FFF2-40B4-BE49-F238E27FC236}">
                  <a16:creationId xmlns:a16="http://schemas.microsoft.com/office/drawing/2014/main" id="{51C04D10-F695-6D4A-3315-8EB36F1F0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3093" y="4716597"/>
              <a:ext cx="2619375" cy="1743075"/>
            </a:xfrm>
            <a:prstGeom prst="rect">
              <a:avLst/>
            </a:prstGeom>
          </p:spPr>
        </p:pic>
        <p:sp>
          <p:nvSpPr>
            <p:cNvPr id="112" name="TextBox 7">
              <a:extLst>
                <a:ext uri="{FF2B5EF4-FFF2-40B4-BE49-F238E27FC236}">
                  <a16:creationId xmlns:a16="http://schemas.microsoft.com/office/drawing/2014/main" id="{DC8F2B3E-2331-F251-936D-0915BEAB4924}"/>
                </a:ext>
              </a:extLst>
            </p:cNvPr>
            <p:cNvSpPr txBox="1"/>
            <p:nvPr/>
          </p:nvSpPr>
          <p:spPr>
            <a:xfrm>
              <a:off x="8183089" y="4319833"/>
              <a:ext cx="171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Viral</a:t>
              </a:r>
              <a:r>
                <a:rPr lang="zh-CN" altLang="en-US" dirty="0"/>
                <a:t> </a:t>
              </a:r>
              <a:r>
                <a:rPr lang="en-US" altLang="zh-CN" dirty="0"/>
                <a:t>marketing</a:t>
              </a:r>
              <a:endParaRPr lang="zh-CN" altLang="en-US" dirty="0"/>
            </a:p>
          </p:txBody>
        </p:sp>
      </p:grpSp>
      <p:sp>
        <p:nvSpPr>
          <p:cNvPr id="123" name="椭圆 122">
            <a:extLst>
              <a:ext uri="{FF2B5EF4-FFF2-40B4-BE49-F238E27FC236}">
                <a16:creationId xmlns:a16="http://schemas.microsoft.com/office/drawing/2014/main" id="{3BED03AA-715C-1061-C261-69D3E773D5E9}"/>
              </a:ext>
            </a:extLst>
          </p:cNvPr>
          <p:cNvSpPr/>
          <p:nvPr/>
        </p:nvSpPr>
        <p:spPr>
          <a:xfrm>
            <a:off x="3069983" y="5252524"/>
            <a:ext cx="407985" cy="387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4BAC9CBB-11AC-91E6-49C7-1EE5071EA268}"/>
              </a:ext>
            </a:extLst>
          </p:cNvPr>
          <p:cNvSpPr txBox="1"/>
          <p:nvPr/>
        </p:nvSpPr>
        <p:spPr>
          <a:xfrm>
            <a:off x="3672780" y="525252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Active node</a:t>
            </a:r>
            <a:endParaRPr lang="zh-CN" altLang="en-US" dirty="0"/>
          </a:p>
        </p:txBody>
      </p: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D1ECE93A-EDCC-13BB-2E5A-7F12D0F7BF4E}"/>
              </a:ext>
            </a:extLst>
          </p:cNvPr>
          <p:cNvGrpSpPr/>
          <p:nvPr/>
        </p:nvGrpSpPr>
        <p:grpSpPr>
          <a:xfrm>
            <a:off x="671129" y="2097905"/>
            <a:ext cx="4330392" cy="3414880"/>
            <a:chOff x="1235256" y="1575831"/>
            <a:chExt cx="5645640" cy="4660759"/>
          </a:xfrm>
        </p:grpSpPr>
        <p:pic>
          <p:nvPicPr>
            <p:cNvPr id="168" name="图片 167">
              <a:extLst>
                <a:ext uri="{FF2B5EF4-FFF2-40B4-BE49-F238E27FC236}">
                  <a16:creationId xmlns:a16="http://schemas.microsoft.com/office/drawing/2014/main" id="{1B12F4D3-3ED3-1765-7703-2425D04D7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256" y="2444540"/>
              <a:ext cx="868709" cy="868709"/>
            </a:xfrm>
            <a:prstGeom prst="rect">
              <a:avLst/>
            </a:prstGeom>
          </p:spPr>
        </p:pic>
        <p:pic>
          <p:nvPicPr>
            <p:cNvPr id="169" name="图片 168">
              <a:extLst>
                <a:ext uri="{FF2B5EF4-FFF2-40B4-BE49-F238E27FC236}">
                  <a16:creationId xmlns:a16="http://schemas.microsoft.com/office/drawing/2014/main" id="{03059BEE-5FD7-98F3-855D-D44AC6452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981" y="1784262"/>
              <a:ext cx="868709" cy="868709"/>
            </a:xfrm>
            <a:prstGeom prst="rect">
              <a:avLst/>
            </a:prstGeom>
          </p:spPr>
        </p:pic>
        <p:cxnSp>
          <p:nvCxnSpPr>
            <p:cNvPr id="170" name="直接箭头连接符 169">
              <a:extLst>
                <a:ext uri="{FF2B5EF4-FFF2-40B4-BE49-F238E27FC236}">
                  <a16:creationId xmlns:a16="http://schemas.microsoft.com/office/drawing/2014/main" id="{C27C47AF-0D0D-876B-3951-3DD460B9888B}"/>
                </a:ext>
              </a:extLst>
            </p:cNvPr>
            <p:cNvCxnSpPr>
              <a:cxnSpLocks/>
              <a:stCxn id="168" idx="3"/>
              <a:endCxn id="169" idx="1"/>
            </p:cNvCxnSpPr>
            <p:nvPr/>
          </p:nvCxnSpPr>
          <p:spPr>
            <a:xfrm flipV="1">
              <a:off x="2103965" y="2218617"/>
              <a:ext cx="955016" cy="6602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图片 170">
              <a:extLst>
                <a:ext uri="{FF2B5EF4-FFF2-40B4-BE49-F238E27FC236}">
                  <a16:creationId xmlns:a16="http://schemas.microsoft.com/office/drawing/2014/main" id="{9773CAAF-22FE-37A5-44D6-D5E94328E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256" y="4123388"/>
              <a:ext cx="868709" cy="868709"/>
            </a:xfrm>
            <a:prstGeom prst="rect">
              <a:avLst/>
            </a:prstGeom>
          </p:spPr>
        </p:pic>
        <p:pic>
          <p:nvPicPr>
            <p:cNvPr id="172" name="图片 171">
              <a:extLst>
                <a:ext uri="{FF2B5EF4-FFF2-40B4-BE49-F238E27FC236}">
                  <a16:creationId xmlns:a16="http://schemas.microsoft.com/office/drawing/2014/main" id="{B3BEFCA8-9E5E-C977-5E34-D26386128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623" y="4188566"/>
              <a:ext cx="868709" cy="868709"/>
            </a:xfrm>
            <a:prstGeom prst="rect">
              <a:avLst/>
            </a:prstGeom>
          </p:spPr>
        </p:pic>
        <p:pic>
          <p:nvPicPr>
            <p:cNvPr id="173" name="图片 172">
              <a:extLst>
                <a:ext uri="{FF2B5EF4-FFF2-40B4-BE49-F238E27FC236}">
                  <a16:creationId xmlns:a16="http://schemas.microsoft.com/office/drawing/2014/main" id="{77C3B83C-BFC3-C39B-A696-596A1D470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272" y="5367881"/>
              <a:ext cx="868709" cy="868709"/>
            </a:xfrm>
            <a:prstGeom prst="rect">
              <a:avLst/>
            </a:prstGeom>
          </p:spPr>
        </p:pic>
        <p:pic>
          <p:nvPicPr>
            <p:cNvPr id="174" name="图片 173">
              <a:extLst>
                <a:ext uri="{FF2B5EF4-FFF2-40B4-BE49-F238E27FC236}">
                  <a16:creationId xmlns:a16="http://schemas.microsoft.com/office/drawing/2014/main" id="{4291B0B4-F29F-19E6-0B86-A35EDE682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706" y="1575831"/>
              <a:ext cx="868709" cy="868709"/>
            </a:xfrm>
            <a:prstGeom prst="rect">
              <a:avLst/>
            </a:prstGeom>
          </p:spPr>
        </p:pic>
        <p:pic>
          <p:nvPicPr>
            <p:cNvPr id="175" name="图片 174">
              <a:extLst>
                <a:ext uri="{FF2B5EF4-FFF2-40B4-BE49-F238E27FC236}">
                  <a16:creationId xmlns:a16="http://schemas.microsoft.com/office/drawing/2014/main" id="{45A4C211-9B41-1A41-15EA-643214794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462" y="3070013"/>
              <a:ext cx="868709" cy="868709"/>
            </a:xfrm>
            <a:prstGeom prst="rect">
              <a:avLst/>
            </a:prstGeom>
          </p:spPr>
        </p:pic>
        <p:pic>
          <p:nvPicPr>
            <p:cNvPr id="176" name="图片 175">
              <a:extLst>
                <a:ext uri="{FF2B5EF4-FFF2-40B4-BE49-F238E27FC236}">
                  <a16:creationId xmlns:a16="http://schemas.microsoft.com/office/drawing/2014/main" id="{A6C4FAB0-E762-69B6-3432-1622E47DF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968" y="4557742"/>
              <a:ext cx="868709" cy="868709"/>
            </a:xfrm>
            <a:prstGeom prst="rect">
              <a:avLst/>
            </a:prstGeom>
          </p:spPr>
        </p:pic>
        <p:pic>
          <p:nvPicPr>
            <p:cNvPr id="177" name="图片 176">
              <a:extLst>
                <a:ext uri="{FF2B5EF4-FFF2-40B4-BE49-F238E27FC236}">
                  <a16:creationId xmlns:a16="http://schemas.microsoft.com/office/drawing/2014/main" id="{5D4140B6-255E-0B86-7241-915349AD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87" y="2769596"/>
              <a:ext cx="868709" cy="868709"/>
            </a:xfrm>
            <a:prstGeom prst="rect">
              <a:avLst/>
            </a:prstGeom>
          </p:spPr>
        </p:pic>
        <p:cxnSp>
          <p:nvCxnSpPr>
            <p:cNvPr id="178" name="直接箭头连接符 177">
              <a:extLst>
                <a:ext uri="{FF2B5EF4-FFF2-40B4-BE49-F238E27FC236}">
                  <a16:creationId xmlns:a16="http://schemas.microsoft.com/office/drawing/2014/main" id="{2102CA7C-1E0A-6EA3-202C-B657EE37B384}"/>
                </a:ext>
              </a:extLst>
            </p:cNvPr>
            <p:cNvCxnSpPr>
              <a:cxnSpLocks/>
              <a:stCxn id="168" idx="2"/>
              <a:endCxn id="171" idx="0"/>
            </p:cNvCxnSpPr>
            <p:nvPr/>
          </p:nvCxnSpPr>
          <p:spPr>
            <a:xfrm>
              <a:off x="1669611" y="3313249"/>
              <a:ext cx="0" cy="81013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箭头连接符 178">
              <a:extLst>
                <a:ext uri="{FF2B5EF4-FFF2-40B4-BE49-F238E27FC236}">
                  <a16:creationId xmlns:a16="http://schemas.microsoft.com/office/drawing/2014/main" id="{7002596A-9F49-1EC4-1DC4-F533BF695343}"/>
                </a:ext>
              </a:extLst>
            </p:cNvPr>
            <p:cNvCxnSpPr>
              <a:cxnSpLocks/>
              <a:stCxn id="173" idx="0"/>
              <a:endCxn id="171" idx="3"/>
            </p:cNvCxnSpPr>
            <p:nvPr/>
          </p:nvCxnSpPr>
          <p:spPr>
            <a:xfrm flipH="1" flipV="1">
              <a:off x="2103965" y="4557743"/>
              <a:ext cx="520662" cy="8101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6EDBD3E9-2CB9-B320-F5F4-BFA1DD6D91C0}"/>
                </a:ext>
              </a:extLst>
            </p:cNvPr>
            <p:cNvCxnSpPr>
              <a:cxnSpLocks/>
              <a:stCxn id="171" idx="3"/>
              <a:endCxn id="172" idx="1"/>
            </p:cNvCxnSpPr>
            <p:nvPr/>
          </p:nvCxnSpPr>
          <p:spPr>
            <a:xfrm>
              <a:off x="2103965" y="4557743"/>
              <a:ext cx="1025658" cy="651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箭头连接符 180">
              <a:extLst>
                <a:ext uri="{FF2B5EF4-FFF2-40B4-BE49-F238E27FC236}">
                  <a16:creationId xmlns:a16="http://schemas.microsoft.com/office/drawing/2014/main" id="{826C80F5-C86C-8A9C-CA7C-EE9A93361709}"/>
                </a:ext>
              </a:extLst>
            </p:cNvPr>
            <p:cNvCxnSpPr>
              <a:cxnSpLocks/>
              <a:stCxn id="169" idx="2"/>
              <a:endCxn id="175" idx="1"/>
            </p:cNvCxnSpPr>
            <p:nvPr/>
          </p:nvCxnSpPr>
          <p:spPr>
            <a:xfrm>
              <a:off x="3493336" y="2652971"/>
              <a:ext cx="695126" cy="851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箭头连接符 181">
              <a:extLst>
                <a:ext uri="{FF2B5EF4-FFF2-40B4-BE49-F238E27FC236}">
                  <a16:creationId xmlns:a16="http://schemas.microsoft.com/office/drawing/2014/main" id="{75C8ED35-5833-E6D7-B5B2-5D2A5F328052}"/>
                </a:ext>
              </a:extLst>
            </p:cNvPr>
            <p:cNvCxnSpPr>
              <a:cxnSpLocks/>
              <a:stCxn id="169" idx="3"/>
              <a:endCxn id="174" idx="1"/>
            </p:cNvCxnSpPr>
            <p:nvPr/>
          </p:nvCxnSpPr>
          <p:spPr>
            <a:xfrm flipV="1">
              <a:off x="3927690" y="2010186"/>
              <a:ext cx="955016" cy="2084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>
              <a:extLst>
                <a:ext uri="{FF2B5EF4-FFF2-40B4-BE49-F238E27FC236}">
                  <a16:creationId xmlns:a16="http://schemas.microsoft.com/office/drawing/2014/main" id="{AE73154C-AAC8-1319-C473-480F893107BE}"/>
                </a:ext>
              </a:extLst>
            </p:cNvPr>
            <p:cNvCxnSpPr>
              <a:cxnSpLocks/>
              <a:stCxn id="174" idx="2"/>
              <a:endCxn id="175" idx="0"/>
            </p:cNvCxnSpPr>
            <p:nvPr/>
          </p:nvCxnSpPr>
          <p:spPr>
            <a:xfrm flipH="1">
              <a:off x="4622817" y="2444540"/>
              <a:ext cx="694244" cy="625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箭头连接符 183">
              <a:extLst>
                <a:ext uri="{FF2B5EF4-FFF2-40B4-BE49-F238E27FC236}">
                  <a16:creationId xmlns:a16="http://schemas.microsoft.com/office/drawing/2014/main" id="{6ECAACB5-6253-90C3-5B06-6117FA08374F}"/>
                </a:ext>
              </a:extLst>
            </p:cNvPr>
            <p:cNvCxnSpPr>
              <a:cxnSpLocks/>
              <a:stCxn id="175" idx="2"/>
              <a:endCxn id="176" idx="1"/>
            </p:cNvCxnSpPr>
            <p:nvPr/>
          </p:nvCxnSpPr>
          <p:spPr>
            <a:xfrm>
              <a:off x="4622817" y="3938722"/>
              <a:ext cx="501151" cy="10533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箭头连接符 184">
              <a:extLst>
                <a:ext uri="{FF2B5EF4-FFF2-40B4-BE49-F238E27FC236}">
                  <a16:creationId xmlns:a16="http://schemas.microsoft.com/office/drawing/2014/main" id="{5F04EA41-D801-44AC-3860-651866FFE15D}"/>
                </a:ext>
              </a:extLst>
            </p:cNvPr>
            <p:cNvCxnSpPr>
              <a:cxnSpLocks/>
              <a:stCxn id="176" idx="0"/>
              <a:endCxn id="177" idx="2"/>
            </p:cNvCxnSpPr>
            <p:nvPr/>
          </p:nvCxnSpPr>
          <p:spPr>
            <a:xfrm flipV="1">
              <a:off x="5558323" y="3638305"/>
              <a:ext cx="888219" cy="9194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箭头连接符 185">
              <a:extLst>
                <a:ext uri="{FF2B5EF4-FFF2-40B4-BE49-F238E27FC236}">
                  <a16:creationId xmlns:a16="http://schemas.microsoft.com/office/drawing/2014/main" id="{F82EEFBE-5952-18A4-EAA7-FE36A3282A9C}"/>
                </a:ext>
              </a:extLst>
            </p:cNvPr>
            <p:cNvCxnSpPr>
              <a:cxnSpLocks/>
              <a:stCxn id="175" idx="3"/>
              <a:endCxn id="177" idx="1"/>
            </p:cNvCxnSpPr>
            <p:nvPr/>
          </p:nvCxnSpPr>
          <p:spPr>
            <a:xfrm flipV="1">
              <a:off x="5057171" y="3203951"/>
              <a:ext cx="955016" cy="3004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箭头连接符 186">
              <a:extLst>
                <a:ext uri="{FF2B5EF4-FFF2-40B4-BE49-F238E27FC236}">
                  <a16:creationId xmlns:a16="http://schemas.microsoft.com/office/drawing/2014/main" id="{04B40FEC-0F3C-84ED-9D61-8657F08B8C43}"/>
                </a:ext>
              </a:extLst>
            </p:cNvPr>
            <p:cNvCxnSpPr>
              <a:cxnSpLocks/>
              <a:stCxn id="176" idx="1"/>
              <a:endCxn id="173" idx="3"/>
            </p:cNvCxnSpPr>
            <p:nvPr/>
          </p:nvCxnSpPr>
          <p:spPr>
            <a:xfrm flipH="1">
              <a:off x="3058981" y="4992097"/>
              <a:ext cx="2064987" cy="81013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23">
                  <a:extLst>
                    <a:ext uri="{FF2B5EF4-FFF2-40B4-BE49-F238E27FC236}">
                      <a16:creationId xmlns:a16="http://schemas.microsoft.com/office/drawing/2014/main" id="{22C02B6B-9A82-60FD-0A4F-1C6DE8A70381}"/>
                    </a:ext>
                  </a:extLst>
                </p:cNvPr>
                <p:cNvSpPr txBox="1"/>
                <p:nvPr/>
              </p:nvSpPr>
              <p:spPr>
                <a:xfrm>
                  <a:off x="2190272" y="2206712"/>
                  <a:ext cx="542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4" name="TextBox 23">
                  <a:extLst>
                    <a:ext uri="{FF2B5EF4-FFF2-40B4-BE49-F238E27FC236}">
                      <a16:creationId xmlns:a16="http://schemas.microsoft.com/office/drawing/2014/main" id="{232FD19A-0856-2618-20D3-0087A0978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272" y="2206712"/>
                  <a:ext cx="54213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23">
                  <a:extLst>
                    <a:ext uri="{FF2B5EF4-FFF2-40B4-BE49-F238E27FC236}">
                      <a16:creationId xmlns:a16="http://schemas.microsoft.com/office/drawing/2014/main" id="{FCFA1178-F566-1546-4A4A-4CC9527449DE}"/>
                    </a:ext>
                  </a:extLst>
                </p:cNvPr>
                <p:cNvSpPr txBox="1"/>
                <p:nvPr/>
              </p:nvSpPr>
              <p:spPr>
                <a:xfrm>
                  <a:off x="3319753" y="2934298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5" name="TextBox 23">
                  <a:extLst>
                    <a:ext uri="{FF2B5EF4-FFF2-40B4-BE49-F238E27FC236}">
                      <a16:creationId xmlns:a16="http://schemas.microsoft.com/office/drawing/2014/main" id="{71BED58A-7E22-5FD0-972F-B94E26BE3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9753" y="2934298"/>
                  <a:ext cx="55335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23">
                  <a:extLst>
                    <a:ext uri="{FF2B5EF4-FFF2-40B4-BE49-F238E27FC236}">
                      <a16:creationId xmlns:a16="http://schemas.microsoft.com/office/drawing/2014/main" id="{007690F7-E500-5157-27CF-44A28F662D87}"/>
                    </a:ext>
                  </a:extLst>
                </p:cNvPr>
                <p:cNvSpPr txBox="1"/>
                <p:nvPr/>
              </p:nvSpPr>
              <p:spPr>
                <a:xfrm>
                  <a:off x="4013997" y="1786237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6" name="TextBox 23">
                  <a:extLst>
                    <a:ext uri="{FF2B5EF4-FFF2-40B4-BE49-F238E27FC236}">
                      <a16:creationId xmlns:a16="http://schemas.microsoft.com/office/drawing/2014/main" id="{6C62FE42-AE7C-2C33-88D6-036E9F531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997" y="1786237"/>
                  <a:ext cx="55335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23">
                  <a:extLst>
                    <a:ext uri="{FF2B5EF4-FFF2-40B4-BE49-F238E27FC236}">
                      <a16:creationId xmlns:a16="http://schemas.microsoft.com/office/drawing/2014/main" id="{63B376DB-AC54-6EE6-B8E5-296CCE71DE59}"/>
                    </a:ext>
                  </a:extLst>
                </p:cNvPr>
                <p:cNvSpPr txBox="1"/>
                <p:nvPr/>
              </p:nvSpPr>
              <p:spPr>
                <a:xfrm>
                  <a:off x="4503814" y="2444384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0.9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7" name="TextBox 23">
                  <a:extLst>
                    <a:ext uri="{FF2B5EF4-FFF2-40B4-BE49-F238E27FC236}">
                      <a16:creationId xmlns:a16="http://schemas.microsoft.com/office/drawing/2014/main" id="{3CABCD15-5DF0-5213-895F-EC29DBE98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814" y="2444384"/>
                  <a:ext cx="5533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23">
                  <a:extLst>
                    <a:ext uri="{FF2B5EF4-FFF2-40B4-BE49-F238E27FC236}">
                      <a16:creationId xmlns:a16="http://schemas.microsoft.com/office/drawing/2014/main" id="{0053E0BC-5EB6-A97A-A3E0-BC1EDE3B199F}"/>
                    </a:ext>
                  </a:extLst>
                </p:cNvPr>
                <p:cNvSpPr txBox="1"/>
                <p:nvPr/>
              </p:nvSpPr>
              <p:spPr>
                <a:xfrm>
                  <a:off x="5217568" y="2946122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8" name="TextBox 23">
                  <a:extLst>
                    <a:ext uri="{FF2B5EF4-FFF2-40B4-BE49-F238E27FC236}">
                      <a16:creationId xmlns:a16="http://schemas.microsoft.com/office/drawing/2014/main" id="{06FCE2D7-4ECE-630D-7240-F575664F33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7568" y="2946122"/>
                  <a:ext cx="5533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23">
                  <a:extLst>
                    <a:ext uri="{FF2B5EF4-FFF2-40B4-BE49-F238E27FC236}">
                      <a16:creationId xmlns:a16="http://schemas.microsoft.com/office/drawing/2014/main" id="{60320A10-0BA3-5654-2E79-933F029C0647}"/>
                    </a:ext>
                  </a:extLst>
                </p:cNvPr>
                <p:cNvSpPr txBox="1"/>
                <p:nvPr/>
              </p:nvSpPr>
              <p:spPr>
                <a:xfrm>
                  <a:off x="4353433" y="4253511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9" name="TextBox 23">
                  <a:extLst>
                    <a:ext uri="{FF2B5EF4-FFF2-40B4-BE49-F238E27FC236}">
                      <a16:creationId xmlns:a16="http://schemas.microsoft.com/office/drawing/2014/main" id="{B37A3E8F-C25E-7554-3EA2-59C308E056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3433" y="4253511"/>
                  <a:ext cx="5533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23">
                  <a:extLst>
                    <a:ext uri="{FF2B5EF4-FFF2-40B4-BE49-F238E27FC236}">
                      <a16:creationId xmlns:a16="http://schemas.microsoft.com/office/drawing/2014/main" id="{F08FC718-8EF6-FF5B-BF6B-97B1A43BCFEB}"/>
                    </a:ext>
                  </a:extLst>
                </p:cNvPr>
                <p:cNvSpPr txBox="1"/>
                <p:nvPr/>
              </p:nvSpPr>
              <p:spPr>
                <a:xfrm>
                  <a:off x="1963002" y="4944093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0" name="TextBox 23">
                  <a:extLst>
                    <a:ext uri="{FF2B5EF4-FFF2-40B4-BE49-F238E27FC236}">
                      <a16:creationId xmlns:a16="http://schemas.microsoft.com/office/drawing/2014/main" id="{5CC3B2B7-BFC1-C4E8-BD1A-70CE22FB17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3002" y="4944093"/>
                  <a:ext cx="5533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23">
                  <a:extLst>
                    <a:ext uri="{FF2B5EF4-FFF2-40B4-BE49-F238E27FC236}">
                      <a16:creationId xmlns:a16="http://schemas.microsoft.com/office/drawing/2014/main" id="{B5FF23CD-5934-E8ED-F0EF-36BD5F50AA33}"/>
                    </a:ext>
                  </a:extLst>
                </p:cNvPr>
                <p:cNvSpPr txBox="1"/>
                <p:nvPr/>
              </p:nvSpPr>
              <p:spPr>
                <a:xfrm>
                  <a:off x="1622203" y="3491536"/>
                  <a:ext cx="6815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0.05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1" name="TextBox 23">
                  <a:extLst>
                    <a:ext uri="{FF2B5EF4-FFF2-40B4-BE49-F238E27FC236}">
                      <a16:creationId xmlns:a16="http://schemas.microsoft.com/office/drawing/2014/main" id="{D15B6E26-16C0-5A60-1724-5A0825EE36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203" y="3491536"/>
                  <a:ext cx="68159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23">
                  <a:extLst>
                    <a:ext uri="{FF2B5EF4-FFF2-40B4-BE49-F238E27FC236}">
                      <a16:creationId xmlns:a16="http://schemas.microsoft.com/office/drawing/2014/main" id="{BE849FF1-7CCE-3E34-12C1-7AAF1A2AE5A1}"/>
                    </a:ext>
                  </a:extLst>
                </p:cNvPr>
                <p:cNvSpPr txBox="1"/>
                <p:nvPr/>
              </p:nvSpPr>
              <p:spPr>
                <a:xfrm>
                  <a:off x="2231910" y="4229509"/>
                  <a:ext cx="6815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0.95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2" name="TextBox 23">
                  <a:extLst>
                    <a:ext uri="{FF2B5EF4-FFF2-40B4-BE49-F238E27FC236}">
                      <a16:creationId xmlns:a16="http://schemas.microsoft.com/office/drawing/2014/main" id="{342470EB-E2E4-08EC-FBAC-01C4DAEE0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1910" y="4229509"/>
                  <a:ext cx="68159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23">
                  <a:extLst>
                    <a:ext uri="{FF2B5EF4-FFF2-40B4-BE49-F238E27FC236}">
                      <a16:creationId xmlns:a16="http://schemas.microsoft.com/office/drawing/2014/main" id="{F486A8BA-C763-D4DA-BADD-6C078C4C13F1}"/>
                    </a:ext>
                  </a:extLst>
                </p:cNvPr>
                <p:cNvSpPr txBox="1"/>
                <p:nvPr/>
              </p:nvSpPr>
              <p:spPr>
                <a:xfrm>
                  <a:off x="5866712" y="4105787"/>
                  <a:ext cx="6815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0.45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3" name="TextBox 23">
                  <a:extLst>
                    <a:ext uri="{FF2B5EF4-FFF2-40B4-BE49-F238E27FC236}">
                      <a16:creationId xmlns:a16="http://schemas.microsoft.com/office/drawing/2014/main" id="{2428BDB0-86B6-07DF-48CA-B2F0A82D98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712" y="4105787"/>
                  <a:ext cx="68159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23">
                  <a:extLst>
                    <a:ext uri="{FF2B5EF4-FFF2-40B4-BE49-F238E27FC236}">
                      <a16:creationId xmlns:a16="http://schemas.microsoft.com/office/drawing/2014/main" id="{218BD0AE-4F33-0880-C261-1563C73967EE}"/>
                    </a:ext>
                  </a:extLst>
                </p:cNvPr>
                <p:cNvSpPr txBox="1"/>
                <p:nvPr/>
              </p:nvSpPr>
              <p:spPr>
                <a:xfrm>
                  <a:off x="3914460" y="5388742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4" name="TextBox 23">
                  <a:extLst>
                    <a:ext uri="{FF2B5EF4-FFF2-40B4-BE49-F238E27FC236}">
                      <a16:creationId xmlns:a16="http://schemas.microsoft.com/office/drawing/2014/main" id="{3C9BAC05-0C55-1630-BD40-5271963E6E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4460" y="5388742"/>
                  <a:ext cx="55335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9" name="椭圆 198">
            <a:extLst>
              <a:ext uri="{FF2B5EF4-FFF2-40B4-BE49-F238E27FC236}">
                <a16:creationId xmlns:a16="http://schemas.microsoft.com/office/drawing/2014/main" id="{4EE4D1F1-1876-8EBF-A14B-0181589ED9D5}"/>
              </a:ext>
            </a:extLst>
          </p:cNvPr>
          <p:cNvSpPr/>
          <p:nvPr/>
        </p:nvSpPr>
        <p:spPr>
          <a:xfrm>
            <a:off x="607893" y="2674772"/>
            <a:ext cx="783809" cy="753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椭圆 199">
            <a:extLst>
              <a:ext uri="{FF2B5EF4-FFF2-40B4-BE49-F238E27FC236}">
                <a16:creationId xmlns:a16="http://schemas.microsoft.com/office/drawing/2014/main" id="{420B4F59-02B6-55FE-F285-B92CDE593708}"/>
              </a:ext>
            </a:extLst>
          </p:cNvPr>
          <p:cNvSpPr/>
          <p:nvPr/>
        </p:nvSpPr>
        <p:spPr>
          <a:xfrm>
            <a:off x="2008287" y="2183849"/>
            <a:ext cx="783809" cy="753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椭圆 200">
            <a:extLst>
              <a:ext uri="{FF2B5EF4-FFF2-40B4-BE49-F238E27FC236}">
                <a16:creationId xmlns:a16="http://schemas.microsoft.com/office/drawing/2014/main" id="{21045012-74B2-5A1D-72C4-498945634FD3}"/>
              </a:ext>
            </a:extLst>
          </p:cNvPr>
          <p:cNvSpPr/>
          <p:nvPr/>
        </p:nvSpPr>
        <p:spPr>
          <a:xfrm>
            <a:off x="3400623" y="2032312"/>
            <a:ext cx="783809" cy="753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>
            <a:extLst>
              <a:ext uri="{FF2B5EF4-FFF2-40B4-BE49-F238E27FC236}">
                <a16:creationId xmlns:a16="http://schemas.microsoft.com/office/drawing/2014/main" id="{12D95A55-E823-DF8E-357F-7FF082557992}"/>
              </a:ext>
            </a:extLst>
          </p:cNvPr>
          <p:cNvSpPr/>
          <p:nvPr/>
        </p:nvSpPr>
        <p:spPr>
          <a:xfrm>
            <a:off x="2879616" y="3120100"/>
            <a:ext cx="783809" cy="753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>
            <a:extLst>
              <a:ext uri="{FF2B5EF4-FFF2-40B4-BE49-F238E27FC236}">
                <a16:creationId xmlns:a16="http://schemas.microsoft.com/office/drawing/2014/main" id="{E5AE7E1C-044A-2DD4-5EA5-7FDD297212AC}"/>
              </a:ext>
            </a:extLst>
          </p:cNvPr>
          <p:cNvSpPr/>
          <p:nvPr/>
        </p:nvSpPr>
        <p:spPr>
          <a:xfrm>
            <a:off x="3594531" y="4222177"/>
            <a:ext cx="783809" cy="753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6E851A61-6DD8-4AAB-17DC-4B82A6062DAD}"/>
              </a:ext>
            </a:extLst>
          </p:cNvPr>
          <p:cNvSpPr/>
          <p:nvPr/>
        </p:nvSpPr>
        <p:spPr>
          <a:xfrm>
            <a:off x="1344979" y="4817260"/>
            <a:ext cx="783809" cy="753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5" name="直接箭头连接符 204">
            <a:extLst>
              <a:ext uri="{FF2B5EF4-FFF2-40B4-BE49-F238E27FC236}">
                <a16:creationId xmlns:a16="http://schemas.microsoft.com/office/drawing/2014/main" id="{56E5F473-91C0-3BEE-ECA4-C1C787010AC4}"/>
              </a:ext>
            </a:extLst>
          </p:cNvPr>
          <p:cNvCxnSpPr>
            <a:cxnSpLocks/>
            <a:stCxn id="168" idx="3"/>
            <a:endCxn id="169" idx="1"/>
          </p:cNvCxnSpPr>
          <p:nvPr/>
        </p:nvCxnSpPr>
        <p:spPr>
          <a:xfrm flipV="1">
            <a:off x="1337457" y="2568866"/>
            <a:ext cx="732529" cy="4837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箭头连接符 205">
            <a:extLst>
              <a:ext uri="{FF2B5EF4-FFF2-40B4-BE49-F238E27FC236}">
                <a16:creationId xmlns:a16="http://schemas.microsoft.com/office/drawing/2014/main" id="{3B922C78-8077-7801-AA91-758D0F2B9A76}"/>
              </a:ext>
            </a:extLst>
          </p:cNvPr>
          <p:cNvCxnSpPr>
            <a:cxnSpLocks/>
            <a:stCxn id="169" idx="3"/>
            <a:endCxn id="174" idx="1"/>
          </p:cNvCxnSpPr>
          <p:nvPr/>
        </p:nvCxnSpPr>
        <p:spPr>
          <a:xfrm flipV="1">
            <a:off x="2736314" y="2416151"/>
            <a:ext cx="732529" cy="1527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箭头连接符 206">
            <a:extLst>
              <a:ext uri="{FF2B5EF4-FFF2-40B4-BE49-F238E27FC236}">
                <a16:creationId xmlns:a16="http://schemas.microsoft.com/office/drawing/2014/main" id="{A7E05814-777D-FC19-A273-50553D352C3B}"/>
              </a:ext>
            </a:extLst>
          </p:cNvPr>
          <p:cNvCxnSpPr>
            <a:cxnSpLocks/>
            <a:stCxn id="169" idx="2"/>
            <a:endCxn id="175" idx="1"/>
          </p:cNvCxnSpPr>
          <p:nvPr/>
        </p:nvCxnSpPr>
        <p:spPr>
          <a:xfrm>
            <a:off x="2403150" y="2887112"/>
            <a:ext cx="533185" cy="6238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箭头连接符 207">
            <a:extLst>
              <a:ext uri="{FF2B5EF4-FFF2-40B4-BE49-F238E27FC236}">
                <a16:creationId xmlns:a16="http://schemas.microsoft.com/office/drawing/2014/main" id="{AAB11C85-9617-F791-616C-4ECBF2DB11AF}"/>
              </a:ext>
            </a:extLst>
          </p:cNvPr>
          <p:cNvCxnSpPr>
            <a:cxnSpLocks/>
            <a:stCxn id="175" idx="2"/>
            <a:endCxn id="176" idx="1"/>
          </p:cNvCxnSpPr>
          <p:nvPr/>
        </p:nvCxnSpPr>
        <p:spPr>
          <a:xfrm>
            <a:off x="3269499" y="3829166"/>
            <a:ext cx="384400" cy="7717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箭头连接符 208">
            <a:extLst>
              <a:ext uri="{FF2B5EF4-FFF2-40B4-BE49-F238E27FC236}">
                <a16:creationId xmlns:a16="http://schemas.microsoft.com/office/drawing/2014/main" id="{328F01E5-C46A-7ADB-4AAD-57B1C9726569}"/>
              </a:ext>
            </a:extLst>
          </p:cNvPr>
          <p:cNvCxnSpPr>
            <a:cxnSpLocks/>
            <a:stCxn id="176" idx="1"/>
            <a:endCxn id="173" idx="3"/>
          </p:cNvCxnSpPr>
          <p:nvPr/>
        </p:nvCxnSpPr>
        <p:spPr>
          <a:xfrm flipH="1">
            <a:off x="2069986" y="4600960"/>
            <a:ext cx="1583913" cy="5935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内容占位符 211">
                <a:extLst>
                  <a:ext uri="{FF2B5EF4-FFF2-40B4-BE49-F238E27FC236}">
                    <a16:creationId xmlns:a16="http://schemas.microsoft.com/office/drawing/2014/main" id="{38F9AB1B-FF8E-7CC9-07FA-14D746ED1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27622" y="2189667"/>
                <a:ext cx="3181084" cy="4050792"/>
              </a:xfrm>
            </p:spPr>
            <p:txBody>
              <a:bodyPr/>
              <a:lstStyle/>
              <a:p>
                <a:r>
                  <a:rPr lang="en-US" altLang="zh-CN" b="1" dirty="0"/>
                  <a:t>Influence function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active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node</m:t>
                        </m:r>
                      </m:e>
                    </m:d>
                  </m:oMath>
                </a14:m>
                <a:endParaRPr lang="en-US" altLang="zh-CN" b="1" dirty="0">
                  <a:solidFill>
                    <a:schemeClr val="tx1"/>
                  </a:solidFill>
                </a:endParaRPr>
              </a:p>
              <a:p>
                <a:endParaRPr lang="en-US" altLang="zh-CN" b="1" dirty="0"/>
              </a:p>
              <a:p>
                <a:endParaRPr lang="en-US" altLang="zh-CN" b="1" dirty="0">
                  <a:solidFill>
                    <a:schemeClr val="tx1"/>
                  </a:solidFill>
                </a:endParaRPr>
              </a:p>
              <a:p>
                <a:r>
                  <a:rPr lang="en-US" altLang="zh-CN" b="1" dirty="0"/>
                  <a:t>Influence Maximization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CN" b="1" dirty="0"/>
                  <a:t>GREEDY</a:t>
                </a:r>
                <a:r>
                  <a:rPr lang="en-US" altLang="zh-CN" dirty="0"/>
                  <a:t> admits optimal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-approximation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[Kempe, Kleinberg &amp; </a:t>
                </a:r>
                <a:r>
                  <a:rPr lang="en-US" altLang="zh-CN" dirty="0" err="1">
                    <a:solidFill>
                      <a:srgbClr val="0070C0"/>
                    </a:solidFill>
                  </a:rPr>
                  <a:t>Tardos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, KDD03]</a:t>
                </a:r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12" name="内容占位符 211">
                <a:extLst>
                  <a:ext uri="{FF2B5EF4-FFF2-40B4-BE49-F238E27FC236}">
                    <a16:creationId xmlns:a16="http://schemas.microsoft.com/office/drawing/2014/main" id="{38F9AB1B-FF8E-7CC9-07FA-14D746ED1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27622" y="2189667"/>
                <a:ext cx="3181084" cy="4050792"/>
              </a:xfrm>
              <a:blipFill>
                <a:blip r:embed="rId16"/>
                <a:stretch>
                  <a:fillRect l="-958" t="-1353" r="-28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椭圆 212">
            <a:extLst>
              <a:ext uri="{FF2B5EF4-FFF2-40B4-BE49-F238E27FC236}">
                <a16:creationId xmlns:a16="http://schemas.microsoft.com/office/drawing/2014/main" id="{15F0F083-B75A-3653-3180-855AEC5043C7}"/>
              </a:ext>
            </a:extLst>
          </p:cNvPr>
          <p:cNvSpPr/>
          <p:nvPr/>
        </p:nvSpPr>
        <p:spPr>
          <a:xfrm>
            <a:off x="3079332" y="5818914"/>
            <a:ext cx="407985" cy="38738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文本框 213">
            <a:extLst>
              <a:ext uri="{FF2B5EF4-FFF2-40B4-BE49-F238E27FC236}">
                <a16:creationId xmlns:a16="http://schemas.microsoft.com/office/drawing/2014/main" id="{4016F8FD-29E8-552F-4D6F-8E85CA0E5D9A}"/>
              </a:ext>
            </a:extLst>
          </p:cNvPr>
          <p:cNvSpPr txBox="1"/>
          <p:nvPr/>
        </p:nvSpPr>
        <p:spPr>
          <a:xfrm>
            <a:off x="3697696" y="583696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/>
              <a:t>Seed node</a:t>
            </a:r>
            <a:endParaRPr lang="zh-CN" altLang="en-US" dirty="0"/>
          </a:p>
        </p:txBody>
      </p:sp>
      <p:sp>
        <p:nvSpPr>
          <p:cNvPr id="215" name="椭圆 214">
            <a:extLst>
              <a:ext uri="{FF2B5EF4-FFF2-40B4-BE49-F238E27FC236}">
                <a16:creationId xmlns:a16="http://schemas.microsoft.com/office/drawing/2014/main" id="{8DD1D20A-3520-C45F-13E1-B6BFBE8ED49E}"/>
              </a:ext>
            </a:extLst>
          </p:cNvPr>
          <p:cNvSpPr/>
          <p:nvPr/>
        </p:nvSpPr>
        <p:spPr>
          <a:xfrm>
            <a:off x="490525" y="2522672"/>
            <a:ext cx="1012167" cy="104056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9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13" grpId="0" animBg="1"/>
      <p:bldP spid="214" grpId="0"/>
      <p:bldP spid="2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629A8-3934-4A6B-0729-20C90A5A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Data-Driven Optimization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912BD1-009D-A408-C382-AB9E313B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026152" cy="4050792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</a:rPr>
              <a:t>In reality, model parameters or input are often unknown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68D81F-DB8F-FF19-F0E3-1E9D5958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E6CC7FD-49A9-F933-D681-798F36377DBA}"/>
              </a:ext>
            </a:extLst>
          </p:cNvPr>
          <p:cNvSpPr txBox="1">
            <a:spLocks/>
          </p:cNvSpPr>
          <p:nvPr/>
        </p:nvSpPr>
        <p:spPr>
          <a:xfrm>
            <a:off x="6096000" y="2121408"/>
            <a:ext cx="50292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0070C0"/>
                </a:solidFill>
              </a:rPr>
              <a:t>Two tracks in algorithm studies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2736C8B-5091-6F39-E464-86EE6BE1DDA3}"/>
              </a:ext>
            </a:extLst>
          </p:cNvPr>
          <p:cNvGrpSpPr/>
          <p:nvPr/>
        </p:nvGrpSpPr>
        <p:grpSpPr>
          <a:xfrm>
            <a:off x="1328081" y="2757320"/>
            <a:ext cx="4330392" cy="3414880"/>
            <a:chOff x="1235256" y="1575831"/>
            <a:chExt cx="5645640" cy="466075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D0765E8-4381-54F9-0C78-0EEADABC7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256" y="2444540"/>
              <a:ext cx="868709" cy="86870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B7F841D-A3BB-2DAD-432C-E98FF38C5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981" y="1784262"/>
              <a:ext cx="868709" cy="868709"/>
            </a:xfrm>
            <a:prstGeom prst="rect">
              <a:avLst/>
            </a:prstGeom>
          </p:spPr>
        </p:pic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BEACBECD-9934-72B1-0C09-66AC95A408F6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 flipV="1">
              <a:off x="2103965" y="2218617"/>
              <a:ext cx="955016" cy="6602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E5709AE-E878-DBEB-457A-894407959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256" y="4123388"/>
              <a:ext cx="868709" cy="86870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2DBD588-6C13-55AD-D854-040B44A75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623" y="4188566"/>
              <a:ext cx="868709" cy="868709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39DDE82-EB62-6576-2F6D-E24BFB752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272" y="5367881"/>
              <a:ext cx="868709" cy="86870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E47CB9B-2323-AF98-0ACE-D0EBC1629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706" y="1575831"/>
              <a:ext cx="868709" cy="8687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E299079-276C-C657-0725-6638F6DCB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462" y="3070013"/>
              <a:ext cx="868709" cy="86870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813C220-0823-C521-C398-8269BA966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968" y="4557742"/>
              <a:ext cx="868709" cy="86870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82224CB-BB13-7905-ECC7-999DC9BA0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87" y="2769596"/>
              <a:ext cx="868709" cy="868709"/>
            </a:xfrm>
            <a:prstGeom prst="rect">
              <a:avLst/>
            </a:prstGeom>
          </p:spPr>
        </p:pic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FE95220D-3B49-7C09-1EE7-7C69FFD6B487}"/>
                </a:ext>
              </a:extLst>
            </p:cNvPr>
            <p:cNvCxnSpPr>
              <a:cxnSpLocks/>
              <a:stCxn id="7" idx="2"/>
              <a:endCxn id="10" idx="0"/>
            </p:cNvCxnSpPr>
            <p:nvPr/>
          </p:nvCxnSpPr>
          <p:spPr>
            <a:xfrm>
              <a:off x="1669611" y="3313249"/>
              <a:ext cx="0" cy="81013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391973F0-E442-90F6-FCEC-6758595EF271}"/>
                </a:ext>
              </a:extLst>
            </p:cNvPr>
            <p:cNvCxnSpPr>
              <a:cxnSpLocks/>
              <a:stCxn id="12" idx="0"/>
              <a:endCxn id="10" idx="3"/>
            </p:cNvCxnSpPr>
            <p:nvPr/>
          </p:nvCxnSpPr>
          <p:spPr>
            <a:xfrm flipH="1" flipV="1">
              <a:off x="2103965" y="4557743"/>
              <a:ext cx="520662" cy="8101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E7BC2B60-CCF1-7B98-CD95-C9B7A983A65D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>
              <a:off x="2103965" y="4557743"/>
              <a:ext cx="1025658" cy="651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7D6C2F67-1A8A-EAA5-1B0A-0B3BB9D2DD8B}"/>
                </a:ext>
              </a:extLst>
            </p:cNvPr>
            <p:cNvCxnSpPr>
              <a:cxnSpLocks/>
              <a:stCxn id="8" idx="2"/>
              <a:endCxn id="14" idx="1"/>
            </p:cNvCxnSpPr>
            <p:nvPr/>
          </p:nvCxnSpPr>
          <p:spPr>
            <a:xfrm>
              <a:off x="3493336" y="2652971"/>
              <a:ext cx="695126" cy="851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7D7635A3-42EC-7970-B155-3BCA69B01A1D}"/>
                </a:ext>
              </a:extLst>
            </p:cNvPr>
            <p:cNvCxnSpPr>
              <a:cxnSpLocks/>
              <a:stCxn id="8" idx="3"/>
              <a:endCxn id="13" idx="1"/>
            </p:cNvCxnSpPr>
            <p:nvPr/>
          </p:nvCxnSpPr>
          <p:spPr>
            <a:xfrm flipV="1">
              <a:off x="3927690" y="2010186"/>
              <a:ext cx="955016" cy="2084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E8B8050B-440E-FEE7-7B5E-8775B91A8325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 flipH="1">
              <a:off x="4622817" y="2444540"/>
              <a:ext cx="694244" cy="625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357CB443-0B3C-65EF-8EA5-B4C1427B0BD3}"/>
                </a:ext>
              </a:extLst>
            </p:cNvPr>
            <p:cNvCxnSpPr>
              <a:cxnSpLocks/>
              <a:stCxn id="14" idx="2"/>
              <a:endCxn id="15" idx="1"/>
            </p:cNvCxnSpPr>
            <p:nvPr/>
          </p:nvCxnSpPr>
          <p:spPr>
            <a:xfrm>
              <a:off x="4622817" y="3938722"/>
              <a:ext cx="501151" cy="10533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0ED7DA94-4288-2DBB-C534-02739C07C578}"/>
                </a:ext>
              </a:extLst>
            </p:cNvPr>
            <p:cNvCxnSpPr>
              <a:cxnSpLocks/>
              <a:stCxn id="15" idx="0"/>
              <a:endCxn id="16" idx="2"/>
            </p:cNvCxnSpPr>
            <p:nvPr/>
          </p:nvCxnSpPr>
          <p:spPr>
            <a:xfrm flipV="1">
              <a:off x="5558323" y="3638305"/>
              <a:ext cx="888219" cy="9194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46FE6D6B-CABF-636F-CE64-5FC870EBCDEF}"/>
                </a:ext>
              </a:extLst>
            </p:cNvPr>
            <p:cNvCxnSpPr>
              <a:cxnSpLocks/>
              <a:stCxn id="14" idx="3"/>
              <a:endCxn id="16" idx="1"/>
            </p:cNvCxnSpPr>
            <p:nvPr/>
          </p:nvCxnSpPr>
          <p:spPr>
            <a:xfrm flipV="1">
              <a:off x="5057171" y="3203951"/>
              <a:ext cx="955016" cy="3004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CE970A89-9EB9-35AA-DAE1-EBDBC8C841ED}"/>
                </a:ext>
              </a:extLst>
            </p:cNvPr>
            <p:cNvCxnSpPr>
              <a:cxnSpLocks/>
              <a:stCxn id="15" idx="1"/>
              <a:endCxn id="12" idx="3"/>
            </p:cNvCxnSpPr>
            <p:nvPr/>
          </p:nvCxnSpPr>
          <p:spPr>
            <a:xfrm flipH="1">
              <a:off x="3058981" y="4992097"/>
              <a:ext cx="2064987" cy="81013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476A0E54-0FCE-9445-F605-DC604B46F0F2}"/>
                </a:ext>
              </a:extLst>
            </p:cNvPr>
            <p:cNvSpPr txBox="1"/>
            <p:nvPr/>
          </p:nvSpPr>
          <p:spPr>
            <a:xfrm>
              <a:off x="2190272" y="2206712"/>
              <a:ext cx="407943" cy="504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?</a:t>
              </a:r>
              <a:endParaRPr lang="zh-CN" altLang="en-US" dirty="0"/>
            </a:p>
          </p:txBody>
        </p:sp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id="{7924CB8D-B725-277F-3E37-317F98CF2F68}"/>
                </a:ext>
              </a:extLst>
            </p:cNvPr>
            <p:cNvSpPr txBox="1"/>
            <p:nvPr/>
          </p:nvSpPr>
          <p:spPr>
            <a:xfrm>
              <a:off x="3319753" y="2934298"/>
              <a:ext cx="407943" cy="504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?</a:t>
              </a:r>
              <a:endParaRPr lang="zh-CN" altLang="en-US" dirty="0"/>
            </a:p>
          </p:txBody>
        </p:sp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id="{1A693CA3-F2AA-5A52-8E64-F73B7E40277E}"/>
                </a:ext>
              </a:extLst>
            </p:cNvPr>
            <p:cNvSpPr txBox="1"/>
            <p:nvPr/>
          </p:nvSpPr>
          <p:spPr>
            <a:xfrm>
              <a:off x="4013997" y="1786237"/>
              <a:ext cx="407943" cy="504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?</a:t>
              </a:r>
              <a:endParaRPr lang="zh-CN" altLang="en-US" dirty="0"/>
            </a:p>
          </p:txBody>
        </p:sp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A3A525DA-CCC6-BD93-6B68-497759CB0839}"/>
                </a:ext>
              </a:extLst>
            </p:cNvPr>
            <p:cNvSpPr txBox="1"/>
            <p:nvPr/>
          </p:nvSpPr>
          <p:spPr>
            <a:xfrm>
              <a:off x="4503814" y="2444384"/>
              <a:ext cx="407943" cy="504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?</a:t>
              </a:r>
              <a:endParaRPr lang="zh-CN" altLang="en-US" dirty="0"/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AA506B03-05BE-3256-8912-9106EBE9E6CA}"/>
                </a:ext>
              </a:extLst>
            </p:cNvPr>
            <p:cNvSpPr txBox="1"/>
            <p:nvPr/>
          </p:nvSpPr>
          <p:spPr>
            <a:xfrm>
              <a:off x="5217569" y="2946122"/>
              <a:ext cx="407943" cy="504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?</a:t>
              </a:r>
              <a:endParaRPr lang="zh-CN" altLang="en-US" dirty="0"/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A0B94199-F0B1-A4E0-16CB-B5FD20458A86}"/>
                </a:ext>
              </a:extLst>
            </p:cNvPr>
            <p:cNvSpPr txBox="1"/>
            <p:nvPr/>
          </p:nvSpPr>
          <p:spPr>
            <a:xfrm>
              <a:off x="4353434" y="4253511"/>
              <a:ext cx="407943" cy="504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?</a:t>
              </a:r>
              <a:endParaRPr lang="zh-CN" altLang="en-US" dirty="0"/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913E36A4-A813-3C92-C055-2AEA2B860D2B}"/>
                </a:ext>
              </a:extLst>
            </p:cNvPr>
            <p:cNvSpPr txBox="1"/>
            <p:nvPr/>
          </p:nvSpPr>
          <p:spPr>
            <a:xfrm>
              <a:off x="1963002" y="4944094"/>
              <a:ext cx="407943" cy="504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?</a:t>
              </a:r>
              <a:endParaRPr lang="zh-CN" altLang="en-US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8531A9EA-4B52-89F6-9082-960D4A47FCF4}"/>
                </a:ext>
              </a:extLst>
            </p:cNvPr>
            <p:cNvSpPr txBox="1"/>
            <p:nvPr/>
          </p:nvSpPr>
          <p:spPr>
            <a:xfrm>
              <a:off x="1622203" y="3491536"/>
              <a:ext cx="407943" cy="504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?</a:t>
              </a:r>
              <a:endParaRPr lang="zh-CN" altLang="en-US" dirty="0"/>
            </a:p>
          </p:txBody>
        </p: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57BA2E52-9AE5-3B27-BE8A-17A3B7BBA02A}"/>
                </a:ext>
              </a:extLst>
            </p:cNvPr>
            <p:cNvSpPr txBox="1"/>
            <p:nvPr/>
          </p:nvSpPr>
          <p:spPr>
            <a:xfrm>
              <a:off x="2231909" y="4229509"/>
              <a:ext cx="407943" cy="504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?</a:t>
              </a:r>
              <a:endParaRPr lang="zh-CN" altLang="en-US" dirty="0"/>
            </a:p>
          </p:txBody>
        </p:sp>
        <p:sp>
          <p:nvSpPr>
            <p:cNvPr id="36" name="TextBox 23">
              <a:extLst>
                <a:ext uri="{FF2B5EF4-FFF2-40B4-BE49-F238E27FC236}">
                  <a16:creationId xmlns:a16="http://schemas.microsoft.com/office/drawing/2014/main" id="{E3B7F7D9-8A60-4A1B-9EE2-E642E4BF63CD}"/>
                </a:ext>
              </a:extLst>
            </p:cNvPr>
            <p:cNvSpPr txBox="1"/>
            <p:nvPr/>
          </p:nvSpPr>
          <p:spPr>
            <a:xfrm>
              <a:off x="5866711" y="4105787"/>
              <a:ext cx="407943" cy="504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?</a:t>
              </a:r>
              <a:endParaRPr lang="zh-CN" altLang="en-US" dirty="0"/>
            </a:p>
          </p:txBody>
        </p:sp>
        <p:sp>
          <p:nvSpPr>
            <p:cNvPr id="37" name="TextBox 23">
              <a:extLst>
                <a:ext uri="{FF2B5EF4-FFF2-40B4-BE49-F238E27FC236}">
                  <a16:creationId xmlns:a16="http://schemas.microsoft.com/office/drawing/2014/main" id="{B1AE814A-1E41-92D0-1F0D-F8BDB7F444F1}"/>
                </a:ext>
              </a:extLst>
            </p:cNvPr>
            <p:cNvSpPr txBox="1"/>
            <p:nvPr/>
          </p:nvSpPr>
          <p:spPr>
            <a:xfrm>
              <a:off x="3914460" y="5388742"/>
              <a:ext cx="407943" cy="504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?</a:t>
              </a:r>
              <a:endParaRPr lang="zh-CN" altLang="en-US" dirty="0"/>
            </a:p>
          </p:txBody>
        </p:sp>
      </p:grpSp>
      <p:graphicFrame>
        <p:nvGraphicFramePr>
          <p:cNvPr id="38" name="表格 5">
            <a:extLst>
              <a:ext uri="{FF2B5EF4-FFF2-40B4-BE49-F238E27FC236}">
                <a16:creationId xmlns:a16="http://schemas.microsoft.com/office/drawing/2014/main" id="{79C2DFA2-259D-A59D-3A76-E21CC905A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45313"/>
              </p:ext>
            </p:extLst>
          </p:nvPr>
        </p:nvGraphicFramePr>
        <p:xfrm>
          <a:off x="6162200" y="2747974"/>
          <a:ext cx="5454566" cy="1920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7283">
                  <a:extLst>
                    <a:ext uri="{9D8B030D-6E8A-4147-A177-3AD203B41FA5}">
                      <a16:colId xmlns:a16="http://schemas.microsoft.com/office/drawing/2014/main" val="197396140"/>
                    </a:ext>
                  </a:extLst>
                </a:gridCol>
                <a:gridCol w="2727283">
                  <a:extLst>
                    <a:ext uri="{9D8B030D-6E8A-4147-A177-3AD203B41FA5}">
                      <a16:colId xmlns:a16="http://schemas.microsoft.com/office/drawing/2014/main" val="4165961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Model-Driven Optimization (MDO)</a:t>
                      </a:r>
                      <a:endParaRPr lang="zh-CN" alt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Machine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Learning (ML)</a:t>
                      </a:r>
                      <a:endParaRPr lang="zh-CN" alt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383864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Known parameters, complete input</a:t>
                      </a:r>
                      <a:endParaRPr lang="zh-CN" alt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Learning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parameters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or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functions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from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samples</a:t>
                      </a:r>
                      <a:endParaRPr lang="zh-CN" alt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3475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Combinatorial problems like MC and IM</a:t>
                      </a:r>
                      <a:endParaRPr lang="zh-CN" alt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PAC-learning, PMAC-learning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989276064"/>
                  </a:ext>
                </a:extLst>
              </a:tr>
            </a:tbl>
          </a:graphicData>
        </a:graphic>
      </p:graphicFrame>
      <p:graphicFrame>
        <p:nvGraphicFramePr>
          <p:cNvPr id="39" name="表格 5">
            <a:extLst>
              <a:ext uri="{FF2B5EF4-FFF2-40B4-BE49-F238E27FC236}">
                <a16:creationId xmlns:a16="http://schemas.microsoft.com/office/drawing/2014/main" id="{66A11CE5-ABE7-0A7C-5246-9EF740D45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56300"/>
              </p:ext>
            </p:extLst>
          </p:nvPr>
        </p:nvGraphicFramePr>
        <p:xfrm>
          <a:off x="7020561" y="5130171"/>
          <a:ext cx="3731778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31778">
                  <a:extLst>
                    <a:ext uri="{9D8B030D-6E8A-4147-A177-3AD203B41FA5}">
                      <a16:colId xmlns:a16="http://schemas.microsoft.com/office/drawing/2014/main" val="197396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Data-Driven Optimization (DDO)</a:t>
                      </a:r>
                      <a:endParaRPr lang="zh-CN" altLang="en-US" sz="1800" dirty="0"/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3383864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Optimize functions from samples</a:t>
                      </a:r>
                      <a:endParaRPr lang="zh-CN" altLang="en-US" sz="1800" dirty="0"/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2834751434"/>
                  </a:ext>
                </a:extLst>
              </a:tr>
            </a:tbl>
          </a:graphicData>
        </a:graphic>
      </p:graphicFrame>
      <p:sp>
        <p:nvSpPr>
          <p:cNvPr id="40" name="箭头: 下 39">
            <a:extLst>
              <a:ext uri="{FF2B5EF4-FFF2-40B4-BE49-F238E27FC236}">
                <a16:creationId xmlns:a16="http://schemas.microsoft.com/office/drawing/2014/main" id="{27458242-12C6-A07E-BAB9-7CDCEFA39ADA}"/>
              </a:ext>
            </a:extLst>
          </p:cNvPr>
          <p:cNvSpPr/>
          <p:nvPr/>
        </p:nvSpPr>
        <p:spPr>
          <a:xfrm>
            <a:off x="8419583" y="4328491"/>
            <a:ext cx="939800" cy="795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6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629A8-3934-4A6B-0729-20C90A5A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from Samples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68D81F-DB8F-FF19-F0E3-1E9D5958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内容占位符 41">
                <a:extLst>
                  <a:ext uri="{FF2B5EF4-FFF2-40B4-BE49-F238E27FC236}">
                    <a16:creationId xmlns:a16="http://schemas.microsoft.com/office/drawing/2014/main" id="{25FBE5F9-C400-5CE4-22B9-31D71B8E0F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b="1" dirty="0"/>
                  <a:t>Optimization from Samples (OPS)</a:t>
                </a:r>
                <a:r>
                  <a:rPr lang="zh-CN" altLang="en-US" b="1" dirty="0"/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zh-CN" sz="2000" dirty="0" err="1">
                    <a:solidFill>
                      <a:srgbClr val="0070C0"/>
                    </a:solidFill>
                  </a:rPr>
                  <a:t>Balkanski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, Rubinstein &amp; Singer, STOC17]</a:t>
                </a:r>
              </a:p>
              <a:p>
                <a:pPr lvl="1"/>
                <a:r>
                  <a:rPr lang="en-US" altLang="zh-CN" dirty="0"/>
                  <a:t>Input: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err="1"/>
                  <a:t>i.i.d.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input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 lvl="1"/>
                <a:r>
                  <a:rPr lang="en-US" altLang="zh-CN" b="0" dirty="0"/>
                  <a:t>Solve: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:|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r>
                  <a:rPr lang="en-US" altLang="zh-CN" b="1" dirty="0">
                    <a:solidFill>
                      <a:schemeClr val="accent2"/>
                    </a:solidFill>
                  </a:rPr>
                  <a:t>ML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b="1" dirty="0">
                    <a:solidFill>
                      <a:schemeClr val="accent2"/>
                    </a:solidFill>
                  </a:rPr>
                  <a:t> MDO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b="1" dirty="0">
                    <a:solidFill>
                      <a:schemeClr val="accent2"/>
                    </a:solidFill>
                  </a:rPr>
                  <a:t> DDO?</a:t>
                </a:r>
              </a:p>
              <a:p>
                <a:pPr lvl="1"/>
                <a:r>
                  <a:rPr lang="en-US" altLang="zh-CN" dirty="0"/>
                  <a:t>Coverage functions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dirty="0"/>
                  <a:t>-PMAC learnable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zh-CN" dirty="0" err="1">
                    <a:solidFill>
                      <a:srgbClr val="0070C0"/>
                    </a:solidFill>
                  </a:rPr>
                  <a:t>Badanidiyuru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, </a:t>
                </a:r>
                <a:r>
                  <a:rPr lang="en-US" altLang="zh-CN" dirty="0" err="1">
                    <a:solidFill>
                      <a:srgbClr val="0070C0"/>
                    </a:solidFill>
                  </a:rPr>
                  <a:t>Dobzinski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, Fu,</a:t>
                </a:r>
                <a:br>
                  <a:rPr lang="en-US" altLang="zh-CN" dirty="0">
                    <a:solidFill>
                      <a:srgbClr val="0070C0"/>
                    </a:solidFill>
                  </a:rPr>
                </a:br>
                <a:r>
                  <a:rPr lang="en-US" altLang="zh-CN" dirty="0">
                    <a:solidFill>
                      <a:srgbClr val="0070C0"/>
                    </a:solidFill>
                  </a:rPr>
                  <a:t>Kleinberg &amp; Nisan, SODA12]</a:t>
                </a:r>
              </a:p>
              <a:p>
                <a:pPr lvl="1"/>
                <a:r>
                  <a:rPr lang="en-US" altLang="zh-CN" dirty="0"/>
                  <a:t>maximum coverage admits optimal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-approximation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zh-CN" dirty="0" err="1">
                    <a:solidFill>
                      <a:srgbClr val="0070C0"/>
                    </a:solidFill>
                  </a:rPr>
                  <a:t>Nemhauser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, Wolsey &amp; Fisher, MP78]</a:t>
                </a:r>
              </a:p>
              <a:p>
                <a:pPr lvl="1"/>
                <a:r>
                  <a:rPr lang="en-US" altLang="zh-CN" dirty="0"/>
                  <a:t>Under OPS model, maximum coverage does not admit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constant</a:t>
                </a:r>
                <a:r>
                  <a:rPr lang="en-US" altLang="zh-CN" dirty="0"/>
                  <a:t> approximation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over any distribution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zh-CN" dirty="0" err="1">
                    <a:solidFill>
                      <a:srgbClr val="0070C0"/>
                    </a:solidFill>
                  </a:rPr>
                  <a:t>Balkanski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, Rubinstein &amp; Singer, STOC17]</a:t>
                </a:r>
              </a:p>
            </p:txBody>
          </p:sp>
        </mc:Choice>
        <mc:Fallback xmlns="">
          <p:sp>
            <p:nvSpPr>
              <p:cNvPr id="42" name="内容占位符 41">
                <a:extLst>
                  <a:ext uri="{FF2B5EF4-FFF2-40B4-BE49-F238E27FC236}">
                    <a16:creationId xmlns:a16="http://schemas.microsoft.com/office/drawing/2014/main" id="{25FBE5F9-C400-5CE4-22B9-31D71B8E0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3" t="-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35">
            <a:extLst>
              <a:ext uri="{FF2B5EF4-FFF2-40B4-BE49-F238E27FC236}">
                <a16:creationId xmlns:a16="http://schemas.microsoft.com/office/drawing/2014/main" id="{705BD9CD-8266-658C-AECA-165D47F9B831}"/>
              </a:ext>
            </a:extLst>
          </p:cNvPr>
          <p:cNvGrpSpPr/>
          <p:nvPr/>
        </p:nvGrpSpPr>
        <p:grpSpPr>
          <a:xfrm>
            <a:off x="3577805" y="3102482"/>
            <a:ext cx="5234500" cy="761655"/>
            <a:chOff x="3595275" y="4932421"/>
            <a:chExt cx="8426512" cy="959015"/>
          </a:xfrm>
        </p:grpSpPr>
        <p:sp>
          <p:nvSpPr>
            <p:cNvPr id="44" name="Rectangle 1">
              <a:extLst>
                <a:ext uri="{FF2B5EF4-FFF2-40B4-BE49-F238E27FC236}">
                  <a16:creationId xmlns:a16="http://schemas.microsoft.com/office/drawing/2014/main" id="{7CF8A71C-EFBF-5DD3-C94B-6B40C7EC6009}"/>
                </a:ext>
              </a:extLst>
            </p:cNvPr>
            <p:cNvSpPr/>
            <p:nvPr/>
          </p:nvSpPr>
          <p:spPr>
            <a:xfrm>
              <a:off x="6626342" y="4932423"/>
              <a:ext cx="1735667" cy="95901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Model</a:t>
              </a:r>
              <a:endParaRPr lang="zh-CN" altLang="en-US" dirty="0"/>
            </a:p>
          </p:txBody>
        </p:sp>
        <p:sp>
          <p:nvSpPr>
            <p:cNvPr id="45" name="Arrow: Right 9">
              <a:extLst>
                <a:ext uri="{FF2B5EF4-FFF2-40B4-BE49-F238E27FC236}">
                  <a16:creationId xmlns:a16="http://schemas.microsoft.com/office/drawing/2014/main" id="{4A383DF8-E224-71A4-DABC-0A24BF5D5E0B}"/>
                </a:ext>
              </a:extLst>
            </p:cNvPr>
            <p:cNvSpPr/>
            <p:nvPr/>
          </p:nvSpPr>
          <p:spPr>
            <a:xfrm>
              <a:off x="8362009" y="5227264"/>
              <a:ext cx="1295400" cy="369332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Arrow: Right 10">
              <a:extLst>
                <a:ext uri="{FF2B5EF4-FFF2-40B4-BE49-F238E27FC236}">
                  <a16:creationId xmlns:a16="http://schemas.microsoft.com/office/drawing/2014/main" id="{8C8CB487-01EA-0A51-868F-CEF2DCC345B2}"/>
                </a:ext>
              </a:extLst>
            </p:cNvPr>
            <p:cNvSpPr/>
            <p:nvPr/>
          </p:nvSpPr>
          <p:spPr>
            <a:xfrm>
              <a:off x="5330942" y="5227264"/>
              <a:ext cx="1295400" cy="369332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17D7B84A-83DA-14F7-D9B2-F069054F83B7}"/>
                </a:ext>
              </a:extLst>
            </p:cNvPr>
            <p:cNvSpPr/>
            <p:nvPr/>
          </p:nvSpPr>
          <p:spPr>
            <a:xfrm>
              <a:off x="3595275" y="4932422"/>
              <a:ext cx="1735667" cy="95901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Samples</a:t>
              </a:r>
            </a:p>
          </p:txBody>
        </p:sp>
        <p:sp>
          <p:nvSpPr>
            <p:cNvPr id="48" name="Rectangle 12">
              <a:extLst>
                <a:ext uri="{FF2B5EF4-FFF2-40B4-BE49-F238E27FC236}">
                  <a16:creationId xmlns:a16="http://schemas.microsoft.com/office/drawing/2014/main" id="{990ECA6D-96F1-115F-4018-3E484B95A373}"/>
                </a:ext>
              </a:extLst>
            </p:cNvPr>
            <p:cNvSpPr/>
            <p:nvPr/>
          </p:nvSpPr>
          <p:spPr>
            <a:xfrm>
              <a:off x="9678573" y="4932421"/>
              <a:ext cx="2343214" cy="95901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Optimization</a:t>
              </a:r>
              <a:endParaRPr lang="zh-CN" altLang="en-US" dirty="0"/>
            </a:p>
          </p:txBody>
        </p:sp>
      </p:grpSp>
      <p:pic>
        <p:nvPicPr>
          <p:cNvPr id="49" name="Picture 15">
            <a:extLst>
              <a:ext uri="{FF2B5EF4-FFF2-40B4-BE49-F238E27FC236}">
                <a16:creationId xmlns:a16="http://schemas.microsoft.com/office/drawing/2014/main" id="{2450166F-825C-9AFA-E552-8A18D637F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55" y="2783079"/>
            <a:ext cx="546561" cy="546561"/>
          </a:xfrm>
          <a:prstGeom prst="rect">
            <a:avLst/>
          </a:prstGeom>
        </p:spPr>
      </p:pic>
      <p:pic>
        <p:nvPicPr>
          <p:cNvPr id="50" name="Picture 16">
            <a:extLst>
              <a:ext uri="{FF2B5EF4-FFF2-40B4-BE49-F238E27FC236}">
                <a16:creationId xmlns:a16="http://schemas.microsoft.com/office/drawing/2014/main" id="{8DB45A87-516F-DD13-3ED7-59824DB20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24" y="2790696"/>
            <a:ext cx="546561" cy="546561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3341241C-9940-566B-DBBD-4F383F859528}"/>
              </a:ext>
            </a:extLst>
          </p:cNvPr>
          <p:cNvSpPr txBox="1"/>
          <p:nvPr/>
        </p:nvSpPr>
        <p:spPr>
          <a:xfrm>
            <a:off x="4831361" y="362997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ML</a:t>
            </a:r>
            <a:endParaRPr lang="zh-CN" altLang="en-US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B7EA904-C960-21A0-2A38-6DA25C6D43B8}"/>
              </a:ext>
            </a:extLst>
          </p:cNvPr>
          <p:cNvSpPr txBox="1"/>
          <p:nvPr/>
        </p:nvSpPr>
        <p:spPr>
          <a:xfrm>
            <a:off x="6586155" y="362997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MDO</a:t>
            </a:r>
            <a:endParaRPr lang="zh-CN" altLang="en-US" dirty="0"/>
          </a:p>
        </p:txBody>
      </p:sp>
      <p:sp>
        <p:nvSpPr>
          <p:cNvPr id="53" name="乘号 52">
            <a:extLst>
              <a:ext uri="{FF2B5EF4-FFF2-40B4-BE49-F238E27FC236}">
                <a16:creationId xmlns:a16="http://schemas.microsoft.com/office/drawing/2014/main" id="{5050F111-052E-2D84-540A-47E4CBDE367F}"/>
              </a:ext>
            </a:extLst>
          </p:cNvPr>
          <p:cNvSpPr/>
          <p:nvPr/>
        </p:nvSpPr>
        <p:spPr>
          <a:xfrm>
            <a:off x="5090289" y="2668793"/>
            <a:ext cx="1818980" cy="153834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EAE0457-421B-1579-23A5-2081FFF195A0}"/>
              </a:ext>
            </a:extLst>
          </p:cNvPr>
          <p:cNvSpPr txBox="1"/>
          <p:nvPr/>
        </p:nvSpPr>
        <p:spPr>
          <a:xfrm>
            <a:off x="3738282" y="396213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NO!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4">
            <a:extLst>
              <a:ext uri="{FF2B5EF4-FFF2-40B4-BE49-F238E27FC236}">
                <a16:creationId xmlns:a16="http://schemas.microsoft.com/office/drawing/2014/main" id="{8F042ED5-3EC9-5018-AA45-5D724A3265B2}"/>
              </a:ext>
            </a:extLst>
          </p:cNvPr>
          <p:cNvSpPr txBox="1"/>
          <p:nvPr/>
        </p:nvSpPr>
        <p:spPr>
          <a:xfrm>
            <a:off x="3036421" y="6003252"/>
            <a:ext cx="6134473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Q : how to bypass the limitation of OPS?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  <p:bldP spid="54" grpId="0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EAEA-4D8C-425A-82D3-E3CBEBEF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Bypass the Limitation?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3D00F-E567-4E45-B72E-5A68A3772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Previous approaches: weakening the optimization objectives</a:t>
                </a:r>
              </a:p>
              <a:p>
                <a:pPr lvl="1"/>
                <a:r>
                  <a:rPr lang="en-US" altLang="zh-CN" dirty="0"/>
                  <a:t>Maximizing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monotone submodular functions with curvature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/>
                  <a:t>over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enjoys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approximation under OPS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zh-CN" dirty="0" err="1">
                    <a:solidFill>
                      <a:srgbClr val="0070C0"/>
                    </a:solidFill>
                  </a:rPr>
                  <a:t>Balkanski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, Rubinstein &amp; Singer, NIPS16]</a:t>
                </a:r>
              </a:p>
              <a:p>
                <a:pPr lvl="1"/>
                <a:r>
                  <a:rPr lang="en-US" altLang="zh-CN" dirty="0">
                    <a:solidFill>
                      <a:srgbClr val="00B050"/>
                    </a:solidFill>
                  </a:rPr>
                  <a:t>Influence maximization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with community structure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enjoys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constant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approximation under OPS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zh-CN" dirty="0" err="1">
                    <a:solidFill>
                      <a:srgbClr val="0070C0"/>
                    </a:solidFill>
                  </a:rPr>
                  <a:t>Balkanski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, </a:t>
                </a:r>
                <a:r>
                  <a:rPr lang="en-US" altLang="zh-CN" dirty="0" err="1">
                    <a:solidFill>
                      <a:srgbClr val="0070C0"/>
                    </a:solidFill>
                  </a:rPr>
                  <a:t>Immorlica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 &amp; Singer, NIPS17]</a:t>
                </a:r>
              </a:p>
              <a:p>
                <a:pPr lvl="1"/>
                <a:r>
                  <a:rPr lang="en-US" altLang="zh-CN" dirty="0"/>
                  <a:t>Instead of the global maximum,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finding the maximum among a set of samples with </a:t>
                </a:r>
                <a:r>
                  <a:rPr lang="en-US" altLang="zh-CN" b="1" dirty="0">
                    <a:solidFill>
                      <a:srgbClr val="00B050"/>
                    </a:solidFill>
                  </a:rPr>
                  <a:t>unknown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 function values </a:t>
                </a:r>
                <a:r>
                  <a:rPr lang="en-US" altLang="zh-CN" dirty="0"/>
                  <a:t>is possible under OPS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[Rosenfeld, </a:t>
                </a:r>
                <a:r>
                  <a:rPr lang="en-US" altLang="zh-CN" dirty="0" err="1">
                    <a:solidFill>
                      <a:srgbClr val="0070C0"/>
                    </a:solidFill>
                  </a:rPr>
                  <a:t>Balkanski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, </a:t>
                </a:r>
                <a:r>
                  <a:rPr lang="en-US" altLang="zh-CN" dirty="0" err="1">
                    <a:solidFill>
                      <a:srgbClr val="0070C0"/>
                    </a:solidFill>
                  </a:rPr>
                  <a:t>Globerson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 &amp; Singer, ICML18]</a:t>
                </a:r>
              </a:p>
              <a:p>
                <a:pPr lvl="1"/>
                <a:endParaRPr lang="en-US" altLang="zh-CN" dirty="0">
                  <a:solidFill>
                    <a:srgbClr val="0070C0"/>
                  </a:solidFill>
                </a:endParaRPr>
              </a:p>
              <a:p>
                <a:r>
                  <a:rPr lang="en-US" altLang="zh-CN" b="1" dirty="0"/>
                  <a:t>Our approach: </a:t>
                </a:r>
                <a:r>
                  <a:rPr lang="en-US" altLang="zh-CN" b="1" dirty="0" err="1"/>
                  <a:t>OPtimization</a:t>
                </a:r>
                <a:r>
                  <a:rPr lang="en-US" altLang="zh-CN" b="1" dirty="0"/>
                  <a:t> from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Structured</a:t>
                </a:r>
                <a:r>
                  <a:rPr lang="en-US" altLang="zh-CN" b="1" dirty="0"/>
                  <a:t> Samples (OPSS)</a:t>
                </a:r>
              </a:p>
              <a:p>
                <a:pPr lvl="1"/>
                <a:r>
                  <a:rPr lang="en-US" altLang="zh-CN" dirty="0"/>
                  <a:t>Still optimize the original objective function</a:t>
                </a:r>
              </a:p>
              <a:p>
                <a:pPr lvl="1"/>
                <a:r>
                  <a:rPr lang="en-US" altLang="zh-CN" dirty="0"/>
                  <a:t>But samples can take additional structural information</a:t>
                </a:r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3D00F-E567-4E45-B72E-5A68A3772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3" t="-1353" r="-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C9518-E5DC-400A-A150-190B658B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6EFD64E-7C98-51F6-1DE5-7E97C30DB00A}"/>
              </a:ext>
            </a:extLst>
          </p:cNvPr>
          <p:cNvGrpSpPr/>
          <p:nvPr/>
        </p:nvGrpSpPr>
        <p:grpSpPr>
          <a:xfrm>
            <a:off x="8259535" y="4413651"/>
            <a:ext cx="3691673" cy="1758549"/>
            <a:chOff x="7430479" y="4514235"/>
            <a:chExt cx="3691673" cy="175854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437B34C-4749-4CDB-BB41-524587E45702}"/>
                </a:ext>
              </a:extLst>
            </p:cNvPr>
            <p:cNvSpPr/>
            <p:nvPr/>
          </p:nvSpPr>
          <p:spPr>
            <a:xfrm>
              <a:off x="7430479" y="5546354"/>
              <a:ext cx="870011" cy="552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D966674-C6C8-47BC-8FF3-3BA68B3F1A9F}"/>
                </a:ext>
              </a:extLst>
            </p:cNvPr>
            <p:cNvSpPr/>
            <p:nvPr/>
          </p:nvSpPr>
          <p:spPr>
            <a:xfrm>
              <a:off x="8261471" y="4691878"/>
              <a:ext cx="1114739" cy="8345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A7D05B-216F-4309-B15C-1B52C6E32EFC}"/>
                </a:ext>
              </a:extLst>
            </p:cNvPr>
            <p:cNvSpPr/>
            <p:nvPr/>
          </p:nvSpPr>
          <p:spPr>
            <a:xfrm>
              <a:off x="8700665" y="5819342"/>
              <a:ext cx="640080" cy="4534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7FE2D6E-1C32-4D8B-8030-31654C86A21D}"/>
                </a:ext>
              </a:extLst>
            </p:cNvPr>
            <p:cNvSpPr/>
            <p:nvPr/>
          </p:nvSpPr>
          <p:spPr>
            <a:xfrm>
              <a:off x="10389152" y="4514235"/>
              <a:ext cx="733000" cy="6085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7580EB-F592-4351-AFF2-91F730631329}"/>
                </a:ext>
              </a:extLst>
            </p:cNvPr>
            <p:cNvSpPr/>
            <p:nvPr/>
          </p:nvSpPr>
          <p:spPr>
            <a:xfrm>
              <a:off x="9439774" y="5174423"/>
              <a:ext cx="1315878" cy="1098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84460C-2C90-445B-A92C-38ABB58B42C6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8173080" y="5404169"/>
              <a:ext cx="251641" cy="22311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8418A6-E5EF-4183-83E9-FD52E4EC8E30}"/>
                </a:ext>
              </a:extLst>
            </p:cNvPr>
            <p:cNvCxnSpPr>
              <a:cxnSpLocks/>
              <a:stCxn id="9" idx="2"/>
              <a:endCxn id="6" idx="5"/>
            </p:cNvCxnSpPr>
            <p:nvPr/>
          </p:nvCxnSpPr>
          <p:spPr>
            <a:xfrm flipH="1" flipV="1">
              <a:off x="9212960" y="5404169"/>
              <a:ext cx="226814" cy="3194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D2A06E-11D6-4C8A-915E-AF225FAC4328}"/>
                </a:ext>
              </a:extLst>
            </p:cNvPr>
            <p:cNvCxnSpPr>
              <a:cxnSpLocks/>
              <a:stCxn id="8" idx="2"/>
              <a:endCxn id="6" idx="6"/>
            </p:cNvCxnSpPr>
            <p:nvPr/>
          </p:nvCxnSpPr>
          <p:spPr>
            <a:xfrm flipH="1">
              <a:off x="9376210" y="4818510"/>
              <a:ext cx="1012942" cy="2906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3B3992F1-1E26-605F-47E6-180DA2AC6B55}"/>
              </a:ext>
            </a:extLst>
          </p:cNvPr>
          <p:cNvSpPr txBox="1"/>
          <p:nvPr/>
        </p:nvSpPr>
        <p:spPr>
          <a:xfrm>
            <a:off x="1246213" y="6142535"/>
            <a:ext cx="8107143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Our contribution: DDO is possible under OPSS model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1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E5D152-5824-438E-B420-7360B686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Maximum Coverage under OPSS</a:t>
            </a:r>
            <a:endParaRPr lang="zh-CN" altLang="en-US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135E5-A9A1-4B2C-A870-E03E5135E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6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A62678-50EE-1174-ABC4-85C8E257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Maximum Coverage under OPSS</a:t>
            </a:r>
            <a:endParaRPr lang="zh-CN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739B302-B897-3A97-02C8-0285BB7597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b="1" dirty="0"/>
                  <a:t>Maximum Coverage (MC)</a:t>
                </a:r>
              </a:p>
              <a:p>
                <a:pPr lvl="1"/>
                <a:r>
                  <a:rPr lang="en-US" altLang="zh-CN" dirty="0"/>
                  <a:t>Input: unweighted bipartite graph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Solve: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r>
                  <a:rPr lang="en-US" altLang="zh-CN" b="1" dirty="0"/>
                  <a:t>MC under OPS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zh-CN" dirty="0" err="1">
                    <a:solidFill>
                      <a:srgbClr val="0070C0"/>
                    </a:solidFill>
                  </a:rPr>
                  <a:t>Balkanski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, Rubinstein &amp; Singer, STOC17]</a:t>
                </a:r>
              </a:p>
              <a:p>
                <a:pPr lvl="1"/>
                <a:r>
                  <a:rPr lang="en-US" altLang="zh-CN" dirty="0"/>
                  <a:t>Input: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sz="18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 err="1"/>
                  <a:t>i.i.d.</a:t>
                </a:r>
                <a:r>
                  <a:rPr lang="en-US" altLang="zh-CN" sz="1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)</a:t>
                </a:r>
              </a:p>
              <a:p>
                <a:pPr lvl="1"/>
                <a:r>
                  <a:rPr lang="en-US" altLang="zh-CN" dirty="0"/>
                  <a:t>Solve: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:endParaRPr lang="en-US" altLang="zh-CN" sz="1800" dirty="0"/>
              </a:p>
              <a:p>
                <a:r>
                  <a:rPr lang="en-US" altLang="zh-CN" b="1" dirty="0"/>
                  <a:t>Maximum Coverage from Samples (MCS), </a:t>
                </a:r>
                <a:r>
                  <a:rPr lang="en-US" altLang="zh-CN" dirty="0"/>
                  <a:t>or MC under OPSS</a:t>
                </a:r>
              </a:p>
              <a:p>
                <a:pPr lvl="1"/>
                <a:r>
                  <a:rPr lang="en-US" altLang="zh-CN" dirty="0"/>
                  <a:t>Input: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sz="2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 err="1"/>
                  <a:t>i.i.d.</a:t>
                </a:r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i="1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)</a:t>
                </a:r>
              </a:p>
              <a:p>
                <a:pPr lvl="1"/>
                <a:r>
                  <a:rPr lang="en-US" altLang="zh-CN" dirty="0"/>
                  <a:t>Solve: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739B302-B897-3A97-02C8-0285BB7597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3" t="-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C3012D-5815-A6CC-BBAD-F2507D8D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42D9-B239-4FC7-9F52-3B05BF0C15C4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6260479A-A226-2C60-A61E-229F5AF90771}"/>
              </a:ext>
            </a:extLst>
          </p:cNvPr>
          <p:cNvGrpSpPr/>
          <p:nvPr/>
        </p:nvGrpSpPr>
        <p:grpSpPr>
          <a:xfrm>
            <a:off x="8887968" y="1613988"/>
            <a:ext cx="2743200" cy="4558212"/>
            <a:chOff x="8976434" y="838801"/>
            <a:chExt cx="2743200" cy="4558212"/>
          </a:xfrm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1047BFB5-380F-BEC2-C360-8F5E5E2551D8}"/>
                </a:ext>
              </a:extLst>
            </p:cNvPr>
            <p:cNvGrpSpPr/>
            <p:nvPr/>
          </p:nvGrpSpPr>
          <p:grpSpPr>
            <a:xfrm>
              <a:off x="8976434" y="838801"/>
              <a:ext cx="2743200" cy="4305764"/>
              <a:chOff x="8976434" y="838801"/>
              <a:chExt cx="2743200" cy="4305764"/>
            </a:xfrm>
          </p:grpSpPr>
          <p:pic>
            <p:nvPicPr>
              <p:cNvPr id="8" name="Picture 5">
                <a:extLst>
                  <a:ext uri="{FF2B5EF4-FFF2-40B4-BE49-F238E27FC236}">
                    <a16:creationId xmlns:a16="http://schemas.microsoft.com/office/drawing/2014/main" id="{4DF84527-4386-67A6-2AAD-92FCA144B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76434" y="1161967"/>
                <a:ext cx="2743200" cy="398259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10">
                    <a:extLst>
                      <a:ext uri="{FF2B5EF4-FFF2-40B4-BE49-F238E27FC236}">
                        <a16:creationId xmlns:a16="http://schemas.microsoft.com/office/drawing/2014/main" id="{7EE890FD-50F2-11A7-D418-BAA5AF63EF96}"/>
                      </a:ext>
                    </a:extLst>
                  </p:cNvPr>
                  <p:cNvSpPr txBox="1"/>
                  <p:nvPr/>
                </p:nvSpPr>
                <p:spPr>
                  <a:xfrm>
                    <a:off x="9290759" y="1023467"/>
                    <a:ext cx="37535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BCC3E4F-4262-4A4D-8D4B-9D5818A242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90759" y="1023467"/>
                    <a:ext cx="37535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11">
                    <a:extLst>
                      <a:ext uri="{FF2B5EF4-FFF2-40B4-BE49-F238E27FC236}">
                        <a16:creationId xmlns:a16="http://schemas.microsoft.com/office/drawing/2014/main" id="{71320005-A781-DC41-427D-A65E0B698D22}"/>
                      </a:ext>
                    </a:extLst>
                  </p:cNvPr>
                  <p:cNvSpPr txBox="1"/>
                  <p:nvPr/>
                </p:nvSpPr>
                <p:spPr>
                  <a:xfrm>
                    <a:off x="11157913" y="838801"/>
                    <a:ext cx="3917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1BE72E6-2A25-4A34-9205-B26EE4C1D4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7913" y="838801"/>
                    <a:ext cx="39177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4">
                  <a:extLst>
                    <a:ext uri="{FF2B5EF4-FFF2-40B4-BE49-F238E27FC236}">
                      <a16:creationId xmlns:a16="http://schemas.microsoft.com/office/drawing/2014/main" id="{39DD2205-BB35-A44D-9B8D-2A153D731C49}"/>
                    </a:ext>
                  </a:extLst>
                </p:cNvPr>
                <p:cNvSpPr txBox="1"/>
                <p:nvPr/>
              </p:nvSpPr>
              <p:spPr>
                <a:xfrm>
                  <a:off x="9491847" y="5027681"/>
                  <a:ext cx="1821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=|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6D96054-F446-4F36-B0F0-F8C59A9C7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1847" y="5027681"/>
                  <a:ext cx="182184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8668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9487</TotalTime>
  <Words>2065</Words>
  <Application>Microsoft Office PowerPoint</Application>
  <PresentationFormat>Widescreen</PresentationFormat>
  <Paragraphs>317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等线</vt:lpstr>
      <vt:lpstr>Arial</vt:lpstr>
      <vt:lpstr>Arial Black</vt:lpstr>
      <vt:lpstr>Cambria Math</vt:lpstr>
      <vt:lpstr>Wingdings</vt:lpstr>
      <vt:lpstr>Wood Type</vt:lpstr>
      <vt:lpstr>Optimization from Structured Samples for Coverage and Influence Functions</vt:lpstr>
      <vt:lpstr>Introduction</vt:lpstr>
      <vt:lpstr>Maximum Coverage (MC)</vt:lpstr>
      <vt:lpstr>Influence Maximization (IM)</vt:lpstr>
      <vt:lpstr>Data-Driven Optimization</vt:lpstr>
      <vt:lpstr>Optimization from Samples</vt:lpstr>
      <vt:lpstr>How to Bypass the Limitation?</vt:lpstr>
      <vt:lpstr>Maximum Coverage under OPSS</vt:lpstr>
      <vt:lpstr>Maximum Coverage under OPSS</vt:lpstr>
      <vt:lpstr>Our Results for MCS</vt:lpstr>
      <vt:lpstr>κ/2-Approx Algo for MCS</vt:lpstr>
      <vt:lpstr>Influence Maximization under OPSS</vt:lpstr>
      <vt:lpstr>Influence Maximization under OPSS</vt:lpstr>
      <vt:lpstr>Our Results for IMS</vt:lpstr>
      <vt:lpstr>Network Inference</vt:lpstr>
      <vt:lpstr>IMS Algorithm</vt:lpstr>
      <vt:lpstr>Conclusion</vt:lpstr>
      <vt:lpstr>Conclusion</vt:lpstr>
      <vt:lpstr>Appendix</vt:lpstr>
      <vt:lpstr>Network Inference Algorithm</vt:lpstr>
      <vt:lpstr>1/2 Inapproximability under Assumption*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zzjnk2013@163.com</dc:creator>
  <cp:lastModifiedBy>Wei Chen (MSRA THEORY)</cp:lastModifiedBy>
  <cp:revision>309</cp:revision>
  <dcterms:created xsi:type="dcterms:W3CDTF">2020-03-18T08:21:03Z</dcterms:created>
  <dcterms:modified xsi:type="dcterms:W3CDTF">2022-11-26T09:18:04Z</dcterms:modified>
</cp:coreProperties>
</file>