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16"/>
  </p:notesMasterIdLst>
  <p:sldIdLst>
    <p:sldId id="2145705871" r:id="rId5"/>
    <p:sldId id="2145705778" r:id="rId6"/>
    <p:sldId id="2145705851" r:id="rId7"/>
    <p:sldId id="2145705832" r:id="rId8"/>
    <p:sldId id="2145705838" r:id="rId9"/>
    <p:sldId id="2145705853" r:id="rId10"/>
    <p:sldId id="2145705839" r:id="rId11"/>
    <p:sldId id="2145705880" r:id="rId12"/>
    <p:sldId id="2145705863" r:id="rId13"/>
    <p:sldId id="2145705866" r:id="rId14"/>
    <p:sldId id="214570588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5B1333-DE75-FAAA-3F8E-CCCBFF64DAA3}" name="Ti Jefferson" initials="TJ" userId="S::TJeffers@microsoft.com::a3415ab4-a59d-4174-8646-5c63516a6c19" providerId="AD"/>
  <p188:author id="{74112550-0FAD-62D8-351A-A06BBEFA8376}" name="Perry Skountrianos" initials="PS" userId="S::peskount@microsoft.com::894e5573-6767-4119-90b8-76f035cace63" providerId="AD"/>
  <p188:author id="{E5A286B3-2A42-6C0A-22F5-4E548FB8CDA5}" name="Doron Avitan" initials="DA" userId="S::doronavitan@microsoft.com::5892082c-089b-4af4-ba25-5650cabca59a" providerId="AD"/>
  <p188:author id="{14A798D8-4CA4-89E9-625D-AF83D69FB75A}" name="Denzil Ribeiro" initials="DR" userId="S::denzilr@microsoft.com::c6b99d3d-f8e5-48c0-a485-baf8a0beecb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26B"/>
    <a:srgbClr val="0101FD"/>
    <a:srgbClr val="0F0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E028A6-32E7-4BB4-9B2F-9A11C26CFAC4}" v="1" dt="2023-04-12T23:50:49.0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84BE7-B2AB-4E4B-A01A-407FEDF98067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FC3AC-184F-4B82-A8AC-12C5E09DE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9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FC3AC-184F-4B82-A8AC-12C5E09DE8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8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Lock escalation thresholds</a:t>
            </a:r>
          </a:p>
          <a:p>
            <a:pPr algn="l"/>
            <a:r>
              <a:rPr lang="en-US" sz="1000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Lock escalation is triggered when lock escalation is not disabled on the table by using the ALTER TABLE SET LOCK_ESCALATION option, and when either of the following conditions exists: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000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A single Transact-SQL statement acquires at least 5,000 locks on a single nonpartitioned table or index.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000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A single Transact-SQL statement acquires at least 5,000 locks on a single partition of a partitioned table and the ALTER TABLE SET LOCK_ESCALATION option is set to AUTO.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000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The number of locks in an instance of the Database Engine exceeds memory or configuration thresholds.</a:t>
            </a:r>
          </a:p>
          <a:p>
            <a:pPr algn="l"/>
            <a:r>
              <a:rPr lang="en-US" sz="1000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If locks cannot be escalated because of lock conflicts, the Database Engine periodically triggers lock escalation at every 1,250 new locks acquired.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51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3292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51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51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6724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51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3292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51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51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154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51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3292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51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51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192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51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3292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51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51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006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1FC3AC-184F-4B82-A8AC-12C5E09DE8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090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/>
              <a:t>Retries and requalification</a:t>
            </a:r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1FC3AC-184F-4B82-A8AC-12C5E09DE8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6555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Retries and requalification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1FC3AC-184F-4B82-A8AC-12C5E09DE8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2635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BD9E0-D4CF-9C3B-B7FB-9F4B54A14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70B54B-F474-24E4-15EC-B0A3119FA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DE8CC-1692-E4AA-02C6-86033D71F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5CB56-C45B-FC2A-2FE0-CD9F752AE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E4CD6-CBE8-A304-D646-5EADC11B2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6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228F-0BA1-9256-8B2F-35BAD147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24E7B-3275-34EF-50C3-6BE011354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D5991-DB33-1FA0-68E9-7563FE298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4C474-6737-3ACC-4102-05045CD4B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9FFB3-FA47-0E78-6F94-AD9E60052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6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A975BD-EC5E-F5C9-3546-69FC5B575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5B5E0-7B2F-69F6-C4F7-2E03D2E7A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D9B2A-DE64-AA6D-5B4A-A6DED03E8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F498A-7E56-3603-1066-8A7084EA9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74767-FC6C-2191-1823-CEB8721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72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7981" y="440494"/>
            <a:ext cx="11306469" cy="4031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ts val="3137"/>
              </a:lnSpc>
              <a:defRPr sz="2745">
                <a:solidFill>
                  <a:srgbClr val="000000"/>
                </a:solidFill>
              </a:defRPr>
            </a:lvl1pPr>
          </a:lstStyle>
          <a:p>
            <a:r>
              <a:rPr lang="en-US"/>
              <a:t>Text option 1: three column bulleted list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5995" y="1922587"/>
            <a:ext cx="9384447" cy="6035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2353"/>
              </a:lnSpc>
              <a:buNone/>
              <a:defRPr lang="en-US" sz="1961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224097" indent="0">
              <a:buNone/>
              <a:defRPr/>
            </a:lvl2pPr>
            <a:lvl3pPr marL="448193" indent="0">
              <a:buNone/>
              <a:defRPr/>
            </a:lvl3pPr>
            <a:lvl4pPr marL="672290" indent="0">
              <a:buNone/>
              <a:defRPr/>
            </a:lvl4pPr>
            <a:lvl5pPr marL="896386" indent="0">
              <a:buNone/>
              <a:defRPr/>
            </a:lvl5pPr>
          </a:lstStyle>
          <a:p>
            <a:pPr lvl="0"/>
            <a:r>
              <a:rPr lang="en-US"/>
              <a:t>Subhead Segoe UI Regular 20/24. Dis </a:t>
            </a:r>
            <a:r>
              <a:rPr lang="en-US" err="1"/>
              <a:t>apid</a:t>
            </a:r>
            <a:r>
              <a:rPr lang="en-US"/>
              <a:t> </a:t>
            </a:r>
            <a:r>
              <a:rPr lang="en-US" err="1"/>
              <a:t>es</a:t>
            </a:r>
            <a:r>
              <a:rPr lang="en-US"/>
              <a:t> </a:t>
            </a:r>
            <a:r>
              <a:rPr lang="en-US" err="1"/>
              <a:t>simusanditis</a:t>
            </a:r>
            <a:r>
              <a:rPr lang="en-US"/>
              <a:t> </a:t>
            </a:r>
            <a:r>
              <a:rPr lang="en-US" err="1"/>
              <a:t>ea</a:t>
            </a:r>
            <a:r>
              <a:rPr lang="en-US"/>
              <a:t> ex et </a:t>
            </a:r>
            <a:r>
              <a:rPr lang="en-US" err="1"/>
              <a:t>illore</a:t>
            </a:r>
            <a:r>
              <a:rPr lang="en-US"/>
              <a:t>, </a:t>
            </a:r>
            <a:r>
              <a:rPr lang="en-US" err="1"/>
              <a:t>nectationet</a:t>
            </a:r>
            <a:r>
              <a:rPr lang="en-US"/>
              <a:t> </a:t>
            </a:r>
            <a:r>
              <a:rPr lang="en-US" err="1"/>
              <a:t>aut</a:t>
            </a:r>
            <a:r>
              <a:rPr lang="en-US"/>
              <a:t> </a:t>
            </a:r>
            <a:r>
              <a:rPr lang="en-US" err="1"/>
              <a:t>dic</a:t>
            </a:r>
            <a:r>
              <a:rPr lang="en-US"/>
              <a:t> </a:t>
            </a:r>
            <a:r>
              <a:rPr lang="en-US" err="1"/>
              <a:t>tem</a:t>
            </a:r>
            <a:r>
              <a:rPr lang="en-US"/>
              <a:t> </a:t>
            </a:r>
            <a:r>
              <a:rPr lang="en-US" err="1"/>
              <a:t>vit</a:t>
            </a:r>
            <a:r>
              <a:rPr lang="en-US"/>
              <a:t> </a:t>
            </a:r>
            <a:r>
              <a:rPr lang="en-US" err="1"/>
              <a:t>velestium</a:t>
            </a:r>
            <a:r>
              <a:rPr lang="en-US"/>
              <a:t> </a:t>
            </a:r>
            <a:r>
              <a:rPr lang="en-US" err="1"/>
              <a:t>reperro</a:t>
            </a:r>
            <a:r>
              <a:rPr lang="en-US"/>
              <a:t> </a:t>
            </a:r>
            <a:r>
              <a:rPr lang="en-US" err="1"/>
              <a:t>rroviduntion</a:t>
            </a:r>
            <a:r>
              <a:rPr lang="en-US"/>
              <a:t> </a:t>
            </a:r>
            <a:r>
              <a:rPr lang="en-US" err="1"/>
              <a:t>conem</a:t>
            </a:r>
            <a:r>
              <a:rPr lang="en-US"/>
              <a:t> </a:t>
            </a:r>
            <a:r>
              <a:rPr lang="en-US" err="1"/>
              <a:t>rehend</a:t>
            </a:r>
            <a:r>
              <a:rPr lang="en-US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55995" y="3151388"/>
            <a:ext cx="3618381" cy="21620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765"/>
              </a:lnSpc>
              <a:spcBef>
                <a:spcPts val="0"/>
              </a:spcBef>
              <a:spcAft>
                <a:spcPts val="588"/>
              </a:spcAft>
              <a:buNone/>
              <a:defRPr sz="1372" b="0" spc="0" baseline="0">
                <a:solidFill>
                  <a:schemeClr val="tx2"/>
                </a:solidFill>
                <a:latin typeface="+mj-lt"/>
              </a:defRPr>
            </a:lvl1pPr>
            <a:lvl2pPr marL="280121" marR="0" indent="-280121" algn="l" defTabSz="914367" rtl="0" eaLnBrk="1" fontAlgn="auto" latinLnBrk="0" hangingPunct="1">
              <a:lnSpc>
                <a:spcPts val="1765"/>
              </a:lnSpc>
              <a:spcBef>
                <a:spcPts val="0"/>
              </a:spcBef>
              <a:spcAft>
                <a:spcPts val="588"/>
              </a:spcAft>
              <a:buClrTx/>
              <a:buSzPct val="90000"/>
              <a:buFont typeface="Arial" panose="020B0604020202020204" pitchFamily="34" charset="0"/>
              <a:buChar char="•"/>
              <a:tabLst/>
              <a:defRPr lang="en-US" sz="1372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448193" indent="0">
              <a:buNone/>
              <a:defRPr/>
            </a:lvl3pPr>
            <a:lvl4pPr marL="672290" indent="0">
              <a:buNone/>
              <a:defRPr/>
            </a:lvl4pPr>
            <a:lvl5pPr marL="896386" indent="0">
              <a:buNone/>
              <a:defRPr/>
            </a:lvl5pPr>
          </a:lstStyle>
          <a:p>
            <a:pPr lvl="0"/>
            <a:r>
              <a:rPr lang="en-US"/>
              <a:t>Paragraph title Segoe UI </a:t>
            </a:r>
            <a:r>
              <a:rPr lang="en-US" err="1"/>
              <a:t>Semibold</a:t>
            </a:r>
            <a:r>
              <a:rPr lang="en-US"/>
              <a:t> 14/18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03383CEA-4FEB-4C9E-B7D6-3B36BC8EB7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18449" y="3151388"/>
            <a:ext cx="3618381" cy="21620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765"/>
              </a:lnSpc>
              <a:spcBef>
                <a:spcPts val="0"/>
              </a:spcBef>
              <a:spcAft>
                <a:spcPts val="588"/>
              </a:spcAft>
              <a:buNone/>
              <a:defRPr sz="1372" b="0" spc="0" baseline="0">
                <a:solidFill>
                  <a:schemeClr val="tx2"/>
                </a:solidFill>
                <a:latin typeface="+mj-lt"/>
              </a:defRPr>
            </a:lvl1pPr>
            <a:lvl2pPr marL="280121" marR="0" indent="-280121" algn="l" defTabSz="914367" rtl="0" eaLnBrk="1" fontAlgn="auto" latinLnBrk="0" hangingPunct="1">
              <a:lnSpc>
                <a:spcPts val="1765"/>
              </a:lnSpc>
              <a:spcBef>
                <a:spcPts val="0"/>
              </a:spcBef>
              <a:spcAft>
                <a:spcPts val="588"/>
              </a:spcAft>
              <a:buClrTx/>
              <a:buSzPct val="90000"/>
              <a:buFont typeface="Arial" panose="020B0604020202020204" pitchFamily="34" charset="0"/>
              <a:buChar char="•"/>
              <a:tabLst/>
              <a:defRPr lang="en-US" sz="1372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448193" indent="0">
              <a:buNone/>
              <a:defRPr/>
            </a:lvl3pPr>
            <a:lvl4pPr marL="672290" indent="0">
              <a:buNone/>
              <a:defRPr/>
            </a:lvl4pPr>
            <a:lvl5pPr marL="896386" indent="0">
              <a:buNone/>
              <a:defRPr/>
            </a:lvl5pPr>
          </a:lstStyle>
          <a:p>
            <a:pPr lvl="0"/>
            <a:r>
              <a:rPr lang="en-US"/>
              <a:t>Paragraph title Segoe UI </a:t>
            </a:r>
            <a:r>
              <a:rPr lang="en-US" err="1"/>
              <a:t>Semibold</a:t>
            </a:r>
            <a:r>
              <a:rPr lang="en-US"/>
              <a:t> 14/18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35007055-7118-477F-B301-DB401591FA2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49960" y="3151388"/>
            <a:ext cx="3618381" cy="21620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765"/>
              </a:lnSpc>
              <a:spcBef>
                <a:spcPts val="0"/>
              </a:spcBef>
              <a:spcAft>
                <a:spcPts val="588"/>
              </a:spcAft>
              <a:buNone/>
              <a:defRPr sz="1372" b="0" spc="0" baseline="0">
                <a:solidFill>
                  <a:schemeClr val="tx2"/>
                </a:solidFill>
                <a:latin typeface="+mj-lt"/>
              </a:defRPr>
            </a:lvl1pPr>
            <a:lvl2pPr marL="280121" marR="0" indent="-280121" algn="l" defTabSz="914367" rtl="0" eaLnBrk="1" fontAlgn="auto" latinLnBrk="0" hangingPunct="1">
              <a:lnSpc>
                <a:spcPts val="1765"/>
              </a:lnSpc>
              <a:spcBef>
                <a:spcPts val="0"/>
              </a:spcBef>
              <a:spcAft>
                <a:spcPts val="588"/>
              </a:spcAft>
              <a:buClrTx/>
              <a:buSzPct val="90000"/>
              <a:buFont typeface="Arial" panose="020B0604020202020204" pitchFamily="34" charset="0"/>
              <a:buChar char="•"/>
              <a:tabLst/>
              <a:defRPr lang="en-US" sz="1372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448193" indent="0">
              <a:buNone/>
              <a:defRPr/>
            </a:lvl3pPr>
            <a:lvl4pPr marL="672290" indent="0">
              <a:buNone/>
              <a:defRPr/>
            </a:lvl4pPr>
            <a:lvl5pPr marL="896386" indent="0">
              <a:buNone/>
              <a:defRPr/>
            </a:lvl5pPr>
          </a:lstStyle>
          <a:p>
            <a:pPr lvl="0"/>
            <a:r>
              <a:rPr lang="en-US"/>
              <a:t>Paragraph title Segoe UI </a:t>
            </a:r>
            <a:r>
              <a:rPr lang="en-US" err="1"/>
              <a:t>Semibold</a:t>
            </a:r>
            <a:r>
              <a:rPr lang="en-US"/>
              <a:t> 14/18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2951A14E-1D63-9E44-9361-FD57A8BD812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4169" y="3378439"/>
            <a:ext cx="3618381" cy="2026757"/>
          </a:xfrm>
          <a:prstGeom prst="rect">
            <a:avLst/>
          </a:prstGeom>
        </p:spPr>
        <p:txBody>
          <a:bodyPr lIns="0" tIns="0" rIns="0" bIns="0"/>
          <a:lstStyle>
            <a:lvl1pPr marL="280121" indent="-280121">
              <a:lnSpc>
                <a:spcPts val="1765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372" b="0" i="0" spc="0">
                <a:solidFill>
                  <a:srgbClr val="000000"/>
                </a:solidFill>
                <a:latin typeface="+mn-lt"/>
              </a:defRPr>
            </a:lvl1pPr>
            <a:lvl2pPr marL="0" indent="0">
              <a:lnSpc>
                <a:spcPts val="1765"/>
              </a:lnSpc>
              <a:spcBef>
                <a:spcPts val="0"/>
              </a:spcBef>
              <a:buNone/>
              <a:defRPr sz="1372">
                <a:solidFill>
                  <a:schemeClr val="tx1"/>
                </a:solidFill>
              </a:defRPr>
            </a:lvl2pPr>
            <a:lvl3pPr marL="448193" indent="0">
              <a:buNone/>
              <a:defRPr/>
            </a:lvl3pPr>
            <a:lvl4pPr marL="672290" indent="0">
              <a:buNone/>
              <a:defRPr/>
            </a:lvl4pPr>
            <a:lvl5pPr marL="896386" indent="0">
              <a:buNone/>
              <a:defRPr/>
            </a:lvl5pPr>
          </a:lstStyle>
          <a:p>
            <a:pPr lvl="0"/>
            <a:r>
              <a:rPr lang="en-US"/>
              <a:t>Body copy 14 </a:t>
            </a:r>
            <a:r>
              <a:rPr lang="en-US" err="1"/>
              <a:t>Cavorest</a:t>
            </a:r>
            <a:r>
              <a:rPr lang="en-US"/>
              <a:t> a </a:t>
            </a:r>
            <a:r>
              <a:rPr lang="en-US" err="1"/>
              <a:t>aut</a:t>
            </a:r>
            <a:r>
              <a:rPr lang="en-US"/>
              <a:t> arum </a:t>
            </a:r>
            <a:r>
              <a:rPr lang="en-US" err="1"/>
              <a:t>quam</a:t>
            </a:r>
            <a:r>
              <a:rPr lang="en-US"/>
              <a:t> id eat ape </a:t>
            </a:r>
            <a:r>
              <a:rPr lang="en-US" err="1"/>
              <a:t>est</a:t>
            </a:r>
            <a:r>
              <a:rPr lang="en-US"/>
              <a:t>, qui </a:t>
            </a:r>
            <a:r>
              <a:rPr lang="en-US" err="1"/>
              <a:t>sincit</a:t>
            </a:r>
            <a:r>
              <a:rPr lang="en-US"/>
              <a:t>, </a:t>
            </a:r>
            <a:r>
              <a:rPr lang="en-US" err="1"/>
              <a:t>omnimusdae</a:t>
            </a:r>
            <a:r>
              <a:rPr lang="en-US"/>
              <a:t>. </a:t>
            </a:r>
            <a:r>
              <a:rPr lang="en-US" err="1"/>
              <a:t>Icaecatur</a:t>
            </a:r>
            <a:r>
              <a:rPr lang="en-US"/>
              <a:t>. </a:t>
            </a:r>
            <a:r>
              <a:rPr lang="en-US" err="1"/>
              <a:t>Boribus</a:t>
            </a:r>
            <a:r>
              <a:rPr lang="en-US"/>
              <a:t> </a:t>
            </a:r>
            <a:r>
              <a:rPr lang="en-US" err="1"/>
              <a:t>sinctius</a:t>
            </a:r>
            <a:r>
              <a:rPr lang="en-US"/>
              <a:t> </a:t>
            </a:r>
            <a:r>
              <a:rPr lang="en-US" err="1"/>
              <a:t>nimaxime</a:t>
            </a:r>
            <a:r>
              <a:rPr lang="en-US"/>
              <a:t> </a:t>
            </a:r>
            <a:r>
              <a:rPr lang="en-US" err="1"/>
              <a:t>nonsequibus</a:t>
            </a:r>
            <a:r>
              <a:rPr lang="en-US"/>
              <a:t> </a:t>
            </a:r>
            <a:r>
              <a:rPr lang="en-US" err="1"/>
              <a:t>dollendis</a:t>
            </a:r>
            <a:r>
              <a:rPr lang="en-US"/>
              <a:t> as </a:t>
            </a:r>
            <a:r>
              <a:rPr lang="en-US" err="1"/>
              <a:t>autestiatur</a:t>
            </a:r>
            <a:r>
              <a:rPr lang="en-US"/>
              <a:t>. </a:t>
            </a:r>
          </a:p>
          <a:p>
            <a:pPr lvl="0"/>
            <a:endParaRPr lang="en-US"/>
          </a:p>
          <a:p>
            <a:pPr lvl="0"/>
            <a:r>
              <a:rPr lang="en-US"/>
              <a:t>Body copy 14 </a:t>
            </a:r>
            <a:r>
              <a:rPr lang="en-US" err="1"/>
              <a:t>Cavorest</a:t>
            </a:r>
            <a:r>
              <a:rPr lang="en-US"/>
              <a:t> a </a:t>
            </a:r>
            <a:r>
              <a:rPr lang="en-US" err="1"/>
              <a:t>aut</a:t>
            </a:r>
            <a:r>
              <a:rPr lang="en-US"/>
              <a:t> arum </a:t>
            </a:r>
            <a:r>
              <a:rPr lang="en-US" err="1"/>
              <a:t>quam</a:t>
            </a:r>
            <a:r>
              <a:rPr lang="en-US"/>
              <a:t> id eat ape </a:t>
            </a:r>
            <a:r>
              <a:rPr lang="en-US" err="1"/>
              <a:t>est</a:t>
            </a:r>
            <a:r>
              <a:rPr lang="en-US"/>
              <a:t>, qui </a:t>
            </a:r>
            <a:r>
              <a:rPr lang="en-US" err="1"/>
              <a:t>sincit</a:t>
            </a:r>
            <a:r>
              <a:rPr lang="en-US"/>
              <a:t>, </a:t>
            </a:r>
            <a:r>
              <a:rPr lang="en-US" err="1"/>
              <a:t>omnimusdae</a:t>
            </a:r>
            <a:r>
              <a:rPr lang="en-US"/>
              <a:t>. </a:t>
            </a:r>
            <a:r>
              <a:rPr lang="en-US" err="1"/>
              <a:t>Icaecatur</a:t>
            </a:r>
            <a:r>
              <a:rPr lang="en-US"/>
              <a:t>. </a:t>
            </a:r>
            <a:r>
              <a:rPr lang="en-US" err="1"/>
              <a:t>Boribus</a:t>
            </a:r>
            <a:r>
              <a:rPr lang="en-US"/>
              <a:t> </a:t>
            </a:r>
            <a:r>
              <a:rPr lang="en-US" err="1"/>
              <a:t>sinctius</a:t>
            </a:r>
            <a:r>
              <a:rPr lang="en-US"/>
              <a:t> </a:t>
            </a:r>
            <a:r>
              <a:rPr lang="en-US" err="1"/>
              <a:t>nimaxime</a:t>
            </a:r>
            <a:r>
              <a:rPr lang="en-US"/>
              <a:t> </a:t>
            </a:r>
            <a:r>
              <a:rPr lang="en-US" err="1"/>
              <a:t>nonsequibus</a:t>
            </a:r>
            <a:r>
              <a:rPr lang="en-US"/>
              <a:t> </a:t>
            </a:r>
            <a:r>
              <a:rPr lang="en-US" err="1"/>
              <a:t>dollendis</a:t>
            </a:r>
            <a:r>
              <a:rPr lang="en-US"/>
              <a:t> as </a:t>
            </a:r>
            <a:r>
              <a:rPr lang="en-US" err="1"/>
              <a:t>autestiatur</a:t>
            </a:r>
            <a:r>
              <a:rPr lang="en-US"/>
              <a:t>. 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1C3BF983-4009-1049-9AD7-C94BE3AA193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18449" y="3378439"/>
            <a:ext cx="3618381" cy="2026757"/>
          </a:xfrm>
          <a:prstGeom prst="rect">
            <a:avLst/>
          </a:prstGeom>
        </p:spPr>
        <p:txBody>
          <a:bodyPr lIns="0" tIns="0" rIns="0" bIns="0"/>
          <a:lstStyle>
            <a:lvl1pPr marL="280121" indent="-280121">
              <a:lnSpc>
                <a:spcPts val="1765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372" b="0" i="0" spc="0">
                <a:solidFill>
                  <a:srgbClr val="000000"/>
                </a:solidFill>
                <a:latin typeface="+mn-lt"/>
              </a:defRPr>
            </a:lvl1pPr>
            <a:lvl2pPr marL="0" indent="0">
              <a:lnSpc>
                <a:spcPts val="1765"/>
              </a:lnSpc>
              <a:spcBef>
                <a:spcPts val="0"/>
              </a:spcBef>
              <a:buNone/>
              <a:defRPr sz="1372">
                <a:solidFill>
                  <a:schemeClr val="tx1"/>
                </a:solidFill>
              </a:defRPr>
            </a:lvl2pPr>
            <a:lvl3pPr marL="448193" indent="0">
              <a:buNone/>
              <a:defRPr/>
            </a:lvl3pPr>
            <a:lvl4pPr marL="672290" indent="0">
              <a:buNone/>
              <a:defRPr/>
            </a:lvl4pPr>
            <a:lvl5pPr marL="896386" indent="0">
              <a:buNone/>
              <a:defRPr/>
            </a:lvl5pPr>
          </a:lstStyle>
          <a:p>
            <a:pPr lvl="0"/>
            <a:r>
              <a:rPr lang="en-US"/>
              <a:t>Body copy 14 </a:t>
            </a:r>
            <a:r>
              <a:rPr lang="en-US" err="1"/>
              <a:t>Cavorest</a:t>
            </a:r>
            <a:r>
              <a:rPr lang="en-US"/>
              <a:t> a </a:t>
            </a:r>
            <a:r>
              <a:rPr lang="en-US" err="1"/>
              <a:t>aut</a:t>
            </a:r>
            <a:r>
              <a:rPr lang="en-US"/>
              <a:t> arum </a:t>
            </a:r>
            <a:r>
              <a:rPr lang="en-US" err="1"/>
              <a:t>quam</a:t>
            </a:r>
            <a:r>
              <a:rPr lang="en-US"/>
              <a:t> id eat ape </a:t>
            </a:r>
            <a:r>
              <a:rPr lang="en-US" err="1"/>
              <a:t>est</a:t>
            </a:r>
            <a:r>
              <a:rPr lang="en-US"/>
              <a:t>, qui </a:t>
            </a:r>
            <a:r>
              <a:rPr lang="en-US" err="1"/>
              <a:t>sincit</a:t>
            </a:r>
            <a:r>
              <a:rPr lang="en-US"/>
              <a:t>, </a:t>
            </a:r>
            <a:r>
              <a:rPr lang="en-US" err="1"/>
              <a:t>omnimusdae</a:t>
            </a:r>
            <a:r>
              <a:rPr lang="en-US"/>
              <a:t>. </a:t>
            </a:r>
            <a:r>
              <a:rPr lang="en-US" err="1"/>
              <a:t>Icaecatur</a:t>
            </a:r>
            <a:r>
              <a:rPr lang="en-US"/>
              <a:t>. </a:t>
            </a:r>
            <a:r>
              <a:rPr lang="en-US" err="1"/>
              <a:t>Boribus</a:t>
            </a:r>
            <a:r>
              <a:rPr lang="en-US"/>
              <a:t> </a:t>
            </a:r>
            <a:r>
              <a:rPr lang="en-US" err="1"/>
              <a:t>sinctius</a:t>
            </a:r>
            <a:r>
              <a:rPr lang="en-US"/>
              <a:t> </a:t>
            </a:r>
            <a:r>
              <a:rPr lang="en-US" err="1"/>
              <a:t>nimaxime</a:t>
            </a:r>
            <a:r>
              <a:rPr lang="en-US"/>
              <a:t> </a:t>
            </a:r>
            <a:r>
              <a:rPr lang="en-US" err="1"/>
              <a:t>nonsequibus</a:t>
            </a:r>
            <a:r>
              <a:rPr lang="en-US"/>
              <a:t> </a:t>
            </a:r>
            <a:r>
              <a:rPr lang="en-US" err="1"/>
              <a:t>dollendis</a:t>
            </a:r>
            <a:r>
              <a:rPr lang="en-US"/>
              <a:t> as </a:t>
            </a:r>
            <a:r>
              <a:rPr lang="en-US" err="1"/>
              <a:t>autestiatur</a:t>
            </a:r>
            <a:r>
              <a:rPr lang="en-US"/>
              <a:t>. </a:t>
            </a:r>
          </a:p>
          <a:p>
            <a:pPr lvl="0"/>
            <a:endParaRPr lang="en-US"/>
          </a:p>
          <a:p>
            <a:pPr lvl="0"/>
            <a:r>
              <a:rPr lang="en-US"/>
              <a:t>Body copy 14 </a:t>
            </a:r>
            <a:r>
              <a:rPr lang="en-US" err="1"/>
              <a:t>Cavorest</a:t>
            </a:r>
            <a:r>
              <a:rPr lang="en-US"/>
              <a:t> a </a:t>
            </a:r>
            <a:r>
              <a:rPr lang="en-US" err="1"/>
              <a:t>aut</a:t>
            </a:r>
            <a:r>
              <a:rPr lang="en-US"/>
              <a:t> arum </a:t>
            </a:r>
            <a:r>
              <a:rPr lang="en-US" err="1"/>
              <a:t>quam</a:t>
            </a:r>
            <a:r>
              <a:rPr lang="en-US"/>
              <a:t> id eat ape </a:t>
            </a:r>
            <a:r>
              <a:rPr lang="en-US" err="1"/>
              <a:t>est</a:t>
            </a:r>
            <a:r>
              <a:rPr lang="en-US"/>
              <a:t>, qui </a:t>
            </a:r>
            <a:r>
              <a:rPr lang="en-US" err="1"/>
              <a:t>sincit</a:t>
            </a:r>
            <a:r>
              <a:rPr lang="en-US"/>
              <a:t>, </a:t>
            </a:r>
            <a:r>
              <a:rPr lang="en-US" err="1"/>
              <a:t>omnimusdae</a:t>
            </a:r>
            <a:r>
              <a:rPr lang="en-US"/>
              <a:t>. </a:t>
            </a:r>
            <a:r>
              <a:rPr lang="en-US" err="1"/>
              <a:t>Icaecatur</a:t>
            </a:r>
            <a:r>
              <a:rPr lang="en-US"/>
              <a:t>. </a:t>
            </a:r>
            <a:r>
              <a:rPr lang="en-US" err="1"/>
              <a:t>Boribus</a:t>
            </a:r>
            <a:r>
              <a:rPr lang="en-US"/>
              <a:t> </a:t>
            </a:r>
            <a:r>
              <a:rPr lang="en-US" err="1"/>
              <a:t>sinctius</a:t>
            </a:r>
            <a:r>
              <a:rPr lang="en-US"/>
              <a:t> </a:t>
            </a:r>
            <a:r>
              <a:rPr lang="en-US" err="1"/>
              <a:t>nimaxime</a:t>
            </a:r>
            <a:r>
              <a:rPr lang="en-US"/>
              <a:t> </a:t>
            </a:r>
            <a:r>
              <a:rPr lang="en-US" err="1"/>
              <a:t>nonsequibus</a:t>
            </a:r>
            <a:r>
              <a:rPr lang="en-US"/>
              <a:t> </a:t>
            </a:r>
            <a:r>
              <a:rPr lang="en-US" err="1"/>
              <a:t>dollendis</a:t>
            </a:r>
            <a:r>
              <a:rPr lang="en-US"/>
              <a:t> as </a:t>
            </a:r>
            <a:r>
              <a:rPr lang="en-US" err="1"/>
              <a:t>autestiatur</a:t>
            </a:r>
            <a:r>
              <a:rPr lang="en-US"/>
              <a:t>. 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361C016-E331-F44F-ACAE-52E4AE73469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56766" y="3378439"/>
            <a:ext cx="3618381" cy="2026757"/>
          </a:xfrm>
          <a:prstGeom prst="rect">
            <a:avLst/>
          </a:prstGeom>
        </p:spPr>
        <p:txBody>
          <a:bodyPr lIns="0" tIns="0" rIns="0" bIns="0"/>
          <a:lstStyle>
            <a:lvl1pPr marL="280121" indent="-280121">
              <a:lnSpc>
                <a:spcPts val="1765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372" b="0" i="0" spc="0">
                <a:solidFill>
                  <a:srgbClr val="000000"/>
                </a:solidFill>
                <a:latin typeface="+mn-lt"/>
              </a:defRPr>
            </a:lvl1pPr>
            <a:lvl2pPr marL="0" indent="0">
              <a:lnSpc>
                <a:spcPts val="1765"/>
              </a:lnSpc>
              <a:spcBef>
                <a:spcPts val="0"/>
              </a:spcBef>
              <a:buNone/>
              <a:defRPr sz="1372">
                <a:solidFill>
                  <a:schemeClr val="tx1"/>
                </a:solidFill>
              </a:defRPr>
            </a:lvl2pPr>
            <a:lvl3pPr marL="448193" indent="0">
              <a:buNone/>
              <a:defRPr/>
            </a:lvl3pPr>
            <a:lvl4pPr marL="672290" indent="0">
              <a:buNone/>
              <a:defRPr/>
            </a:lvl4pPr>
            <a:lvl5pPr marL="896386" indent="0">
              <a:buNone/>
              <a:defRPr/>
            </a:lvl5pPr>
          </a:lstStyle>
          <a:p>
            <a:pPr lvl="0"/>
            <a:r>
              <a:rPr lang="en-US"/>
              <a:t>Body copy 14 </a:t>
            </a:r>
            <a:r>
              <a:rPr lang="en-US" err="1"/>
              <a:t>Cavorest</a:t>
            </a:r>
            <a:r>
              <a:rPr lang="en-US"/>
              <a:t> a </a:t>
            </a:r>
            <a:r>
              <a:rPr lang="en-US" err="1"/>
              <a:t>aut</a:t>
            </a:r>
            <a:r>
              <a:rPr lang="en-US"/>
              <a:t> arum </a:t>
            </a:r>
            <a:r>
              <a:rPr lang="en-US" err="1"/>
              <a:t>quam</a:t>
            </a:r>
            <a:r>
              <a:rPr lang="en-US"/>
              <a:t> id eat ape </a:t>
            </a:r>
            <a:r>
              <a:rPr lang="en-US" err="1"/>
              <a:t>est</a:t>
            </a:r>
            <a:r>
              <a:rPr lang="en-US"/>
              <a:t>, qui </a:t>
            </a:r>
            <a:r>
              <a:rPr lang="en-US" err="1"/>
              <a:t>sincit</a:t>
            </a:r>
            <a:r>
              <a:rPr lang="en-US"/>
              <a:t>, </a:t>
            </a:r>
            <a:r>
              <a:rPr lang="en-US" err="1"/>
              <a:t>omnimusdae</a:t>
            </a:r>
            <a:r>
              <a:rPr lang="en-US"/>
              <a:t>. </a:t>
            </a:r>
            <a:r>
              <a:rPr lang="en-US" err="1"/>
              <a:t>Icaecatur</a:t>
            </a:r>
            <a:r>
              <a:rPr lang="en-US"/>
              <a:t>. </a:t>
            </a:r>
            <a:r>
              <a:rPr lang="en-US" err="1"/>
              <a:t>Boribus</a:t>
            </a:r>
            <a:r>
              <a:rPr lang="en-US"/>
              <a:t> </a:t>
            </a:r>
            <a:r>
              <a:rPr lang="en-US" err="1"/>
              <a:t>sinctius</a:t>
            </a:r>
            <a:r>
              <a:rPr lang="en-US"/>
              <a:t> </a:t>
            </a:r>
            <a:r>
              <a:rPr lang="en-US" err="1"/>
              <a:t>nimaxime</a:t>
            </a:r>
            <a:r>
              <a:rPr lang="en-US"/>
              <a:t> </a:t>
            </a:r>
            <a:r>
              <a:rPr lang="en-US" err="1"/>
              <a:t>nonsequibus</a:t>
            </a:r>
            <a:r>
              <a:rPr lang="en-US"/>
              <a:t> </a:t>
            </a:r>
            <a:r>
              <a:rPr lang="en-US" err="1"/>
              <a:t>dollendis</a:t>
            </a:r>
            <a:r>
              <a:rPr lang="en-US"/>
              <a:t> as </a:t>
            </a:r>
            <a:r>
              <a:rPr lang="en-US" err="1"/>
              <a:t>autestiatur</a:t>
            </a:r>
            <a:r>
              <a:rPr lang="en-US"/>
              <a:t>. </a:t>
            </a:r>
          </a:p>
          <a:p>
            <a:pPr lvl="0"/>
            <a:endParaRPr lang="en-US"/>
          </a:p>
          <a:p>
            <a:pPr lvl="0"/>
            <a:r>
              <a:rPr lang="en-US"/>
              <a:t>Body copy 14 </a:t>
            </a:r>
            <a:r>
              <a:rPr lang="en-US" err="1"/>
              <a:t>Cavorest</a:t>
            </a:r>
            <a:r>
              <a:rPr lang="en-US"/>
              <a:t> a </a:t>
            </a:r>
            <a:r>
              <a:rPr lang="en-US" err="1"/>
              <a:t>aut</a:t>
            </a:r>
            <a:r>
              <a:rPr lang="en-US"/>
              <a:t> arum </a:t>
            </a:r>
            <a:r>
              <a:rPr lang="en-US" err="1"/>
              <a:t>quam</a:t>
            </a:r>
            <a:r>
              <a:rPr lang="en-US"/>
              <a:t> id eat ape </a:t>
            </a:r>
            <a:r>
              <a:rPr lang="en-US" err="1"/>
              <a:t>est</a:t>
            </a:r>
            <a:r>
              <a:rPr lang="en-US"/>
              <a:t>, qui </a:t>
            </a:r>
            <a:r>
              <a:rPr lang="en-US" err="1"/>
              <a:t>sincit</a:t>
            </a:r>
            <a:r>
              <a:rPr lang="en-US"/>
              <a:t>, </a:t>
            </a:r>
            <a:r>
              <a:rPr lang="en-US" err="1"/>
              <a:t>omnimusdae</a:t>
            </a:r>
            <a:r>
              <a:rPr lang="en-US"/>
              <a:t>. </a:t>
            </a:r>
            <a:r>
              <a:rPr lang="en-US" err="1"/>
              <a:t>Icaecatur</a:t>
            </a:r>
            <a:r>
              <a:rPr lang="en-US"/>
              <a:t>. </a:t>
            </a:r>
            <a:r>
              <a:rPr lang="en-US" err="1"/>
              <a:t>Boribus</a:t>
            </a:r>
            <a:r>
              <a:rPr lang="en-US"/>
              <a:t> </a:t>
            </a:r>
            <a:r>
              <a:rPr lang="en-US" err="1"/>
              <a:t>sinctius</a:t>
            </a:r>
            <a:r>
              <a:rPr lang="en-US"/>
              <a:t> </a:t>
            </a:r>
            <a:r>
              <a:rPr lang="en-US" err="1"/>
              <a:t>nimaxime</a:t>
            </a:r>
            <a:r>
              <a:rPr lang="en-US"/>
              <a:t> </a:t>
            </a:r>
            <a:r>
              <a:rPr lang="en-US" err="1"/>
              <a:t>nonsequibus</a:t>
            </a:r>
            <a:r>
              <a:rPr lang="en-US"/>
              <a:t> </a:t>
            </a:r>
            <a:r>
              <a:rPr lang="en-US" err="1"/>
              <a:t>dollendis</a:t>
            </a:r>
            <a:r>
              <a:rPr lang="en-US"/>
              <a:t> as </a:t>
            </a:r>
            <a:r>
              <a:rPr lang="en-US" err="1"/>
              <a:t>autestiatur</a:t>
            </a:r>
            <a:r>
              <a:rPr lang="en-US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2138923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CEB75-DEFE-B87E-0A44-68D89C5A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BB8ED-E324-2FB2-CA2A-C4D403A35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091E1-0C33-9D86-445B-C1DC42B85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E5EA5-8FB2-9EA7-DAF5-B02B1793B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2F5F7-D50C-39C6-A4A8-870730625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4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A24C4-E247-94B6-A146-BA6D34D0E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1A852-5EA3-6571-65CA-86973B932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81747-3192-EA31-F08F-2ED3BADE7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ECABB-0ED4-DAE5-6025-443730C21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0BAAB-B875-4E66-D9B3-47A941885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9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572DA-A11B-A4DA-C810-6F7D803D1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AB9E5-EC81-124F-B508-BCEF017EDB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4A0A1-18D4-DA67-14F8-0D52EE6D2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4AE68-4E01-3414-65B5-B8005FAA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F3DC9-9FA8-308A-CDDF-7CB4F9C34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B7190-8C6F-6487-30F7-0649B3741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42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2D4A6-268E-E071-9C04-555298EA2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3661B7-6649-C096-FE45-2F239AD89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13BEA0-9A94-3B71-77D1-7739732AA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95A9-77B2-8064-4CC7-D035C7460B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496C4B-2E0D-26D0-3B34-9C07FDD12F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D00E9-B79E-22AF-5974-AE0CB0AA5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546489-F614-204F-B6DC-D241BD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5C79CB-7AAA-829E-DC34-6EB308B27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3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90F41-231A-B688-7C48-F65722E04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47822A-B9A2-6581-D87C-8C176DB40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727404-8507-CC12-0774-22DA18B79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28049-FF4D-F6DE-D5E1-204AC15C9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1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E30368-49D0-055E-BE8A-AB790C80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925C0A-EB3A-7881-3BFC-D378FB887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240FB-77E7-C498-3AA0-35B357936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21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10CF6-B9F1-F3B0-2E14-FFE9A1B0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C0939-3A31-E619-468E-8C2F83870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D04C3A-23D4-3CDF-195F-B28FC87A4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C9571-87C1-23F2-1458-D24991340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41F3A-DD87-5AAA-877D-6281A7448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EBB35-92C6-64C3-1C97-4FF0582CE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3B30-882B-DF43-CD14-620394FD5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B1A657-90D9-44BB-64C8-91D33B3BB5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23B236-86D4-17F1-076B-60507E3EC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D2696-13BA-9FCC-F81D-0CE854EF3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19B12-D67A-7E16-AE14-D8F8A9502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4839A-3BDC-0CE1-B585-F6301BA8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27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594882-9F3D-D0BF-472E-B5F336A52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8243B-E9E4-745B-4F95-ABDC47AEB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058B-2BEF-C49E-D7E5-6C65D18042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1B62A-4A48-4557-A360-08359CDDA4CA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8D387-C2C5-E3A9-5F1D-6CA694122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930AB-FEC8-DC7F-A682-9B80D5A83D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1D081-D7EE-4C39-ADD8-A6D3F154F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8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microsoft.com/en-us/sql/relational-databases/sql-server-transaction-locking-and-row-versioning-guide?view=sql-server-ver16#lock_modes" TargetMode="External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6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D1553610-C2E7-CEAD-9AFD-C3C9E558F784}"/>
              </a:ext>
            </a:extLst>
          </p:cNvPr>
          <p:cNvSpPr/>
          <p:nvPr/>
        </p:nvSpPr>
        <p:spPr>
          <a:xfrm>
            <a:off x="0" y="1437824"/>
            <a:ext cx="12192000" cy="2286000"/>
          </a:xfrm>
          <a:prstGeom prst="rect">
            <a:avLst/>
          </a:prstGeom>
          <a:gradFill flip="none" rotWithShape="1">
            <a:gsLst>
              <a:gs pos="16000">
                <a:schemeClr val="tx1"/>
              </a:gs>
              <a:gs pos="100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45000"/>
                  <a:lumOff val="55000"/>
                </a:schemeClr>
              </a:gs>
            </a:gsLst>
            <a:lin ang="0" scaled="1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>
                <a:latin typeface="+mj-lt"/>
              </a:rPr>
              <a:t>  SQL Optimized Locking</a:t>
            </a:r>
          </a:p>
        </p:txBody>
      </p:sp>
      <p:pic>
        <p:nvPicPr>
          <p:cNvPr id="4" name="Picture 6" descr="Microsoft Logo Transparent Background | PNG Mart">
            <a:extLst>
              <a:ext uri="{FF2B5EF4-FFF2-40B4-BE49-F238E27FC236}">
                <a16:creationId xmlns:a16="http://schemas.microsoft.com/office/drawing/2014/main" id="{A59C2C19-D43E-2F3B-06FE-8E58ABE041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604" y="5973642"/>
            <a:ext cx="2280509" cy="83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1B8C82-4566-E066-F52D-5737FB05E39E}"/>
              </a:ext>
            </a:extLst>
          </p:cNvPr>
          <p:cNvSpPr txBox="1"/>
          <p:nvPr/>
        </p:nvSpPr>
        <p:spPr>
          <a:xfrm>
            <a:off x="298127" y="4572628"/>
            <a:ext cx="103246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dirty="0">
                <a:effectLst/>
                <a:latin typeface="-apple-system"/>
              </a:rPr>
              <a:t>Prashanth Purnananda</a:t>
            </a:r>
            <a:endParaRPr lang="en-US" sz="2000" b="1" i="0" dirty="0"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009598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06B3C69-5BC8-E668-3F52-8850F95FDE90}"/>
              </a:ext>
            </a:extLst>
          </p:cNvPr>
          <p:cNvCxnSpPr>
            <a:cxnSpLocks/>
          </p:cNvCxnSpPr>
          <p:nvPr/>
        </p:nvCxnSpPr>
        <p:spPr>
          <a:xfrm>
            <a:off x="179965" y="3316311"/>
            <a:ext cx="11730607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E338E39B-D24F-31A6-240E-B0C8A7564C8B}"/>
              </a:ext>
            </a:extLst>
          </p:cNvPr>
          <p:cNvGrpSpPr/>
          <p:nvPr/>
        </p:nvGrpSpPr>
        <p:grpSpPr>
          <a:xfrm>
            <a:off x="159030" y="1905919"/>
            <a:ext cx="4907746" cy="1332931"/>
            <a:chOff x="159030" y="1661662"/>
            <a:chExt cx="4907746" cy="133293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AB348C8-9184-2908-6EC7-56ACEFBC51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15133" y="2354275"/>
              <a:ext cx="730713" cy="64008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0028669-BBB8-45AE-6000-A92E839D5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5655" y="2440728"/>
              <a:ext cx="575499" cy="47293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A589432-B19F-908C-7EAF-D983DFCED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79825" y="2413558"/>
              <a:ext cx="828374" cy="521989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21DC3BA-5757-2691-D2AE-1A11647CD2B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644725" y="2354513"/>
              <a:ext cx="668912" cy="640080"/>
            </a:xfrm>
            <a:prstGeom prst="rect">
              <a:avLst/>
            </a:prstGeom>
          </p:spPr>
        </p:pic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C4912D1-EE3D-0DA4-83AF-AB4E11DDB741}"/>
                </a:ext>
              </a:extLst>
            </p:cNvPr>
            <p:cNvCxnSpPr>
              <a:cxnSpLocks/>
              <a:stCxn id="14" idx="1"/>
              <a:endCxn id="12" idx="3"/>
            </p:cNvCxnSpPr>
            <p:nvPr/>
          </p:nvCxnSpPr>
          <p:spPr>
            <a:xfrm flipH="1">
              <a:off x="3308199" y="2674553"/>
              <a:ext cx="336526" cy="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B4FBBBE-6BE7-9C6B-F29C-C039BA06D9B9}"/>
                </a:ext>
              </a:extLst>
            </p:cNvPr>
            <p:cNvCxnSpPr>
              <a:cxnSpLocks/>
              <a:stCxn id="12" idx="1"/>
              <a:endCxn id="8" idx="3"/>
            </p:cNvCxnSpPr>
            <p:nvPr/>
          </p:nvCxnSpPr>
          <p:spPr>
            <a:xfrm flipH="1" flipV="1">
              <a:off x="2045846" y="2674315"/>
              <a:ext cx="433979" cy="238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7CF67CA-A177-6168-6433-8C45CDBFB054}"/>
                </a:ext>
              </a:extLst>
            </p:cNvPr>
            <p:cNvCxnSpPr>
              <a:cxnSpLocks/>
              <a:stCxn id="8" idx="1"/>
              <a:endCxn id="10" idx="3"/>
            </p:cNvCxnSpPr>
            <p:nvPr/>
          </p:nvCxnSpPr>
          <p:spPr>
            <a:xfrm flipH="1">
              <a:off x="881154" y="2674315"/>
              <a:ext cx="433979" cy="288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B959077-8AFB-4245-2B6E-273BD87F4A97}"/>
                </a:ext>
              </a:extLst>
            </p:cNvPr>
            <p:cNvSpPr txBox="1"/>
            <p:nvPr/>
          </p:nvSpPr>
          <p:spPr>
            <a:xfrm>
              <a:off x="159030" y="1661662"/>
              <a:ext cx="490774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8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-- TID2 [SESSION 1]: Increase b by 10 where a=1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61616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BEGIN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TRAN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UPDATE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b=b+10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highlight>
                    <a:srgbClr val="C0C0C0"/>
                  </a:highlight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where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highlight>
                    <a:srgbClr val="C0C0C0"/>
                  </a:highlight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a=1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 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F225E74-57E7-C099-8D5F-63B7C9E092C5}"/>
              </a:ext>
            </a:extLst>
          </p:cNvPr>
          <p:cNvGrpSpPr/>
          <p:nvPr/>
        </p:nvGrpSpPr>
        <p:grpSpPr>
          <a:xfrm>
            <a:off x="315514" y="3497973"/>
            <a:ext cx="2436204" cy="2845836"/>
            <a:chOff x="315514" y="3497973"/>
            <a:chExt cx="2436204" cy="2845836"/>
          </a:xfrm>
        </p:grpSpPr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346BFA2-56D9-59C5-78E5-8B814AAA67B9}"/>
                </a:ext>
              </a:extLst>
            </p:cNvPr>
            <p:cNvGrpSpPr/>
            <p:nvPr/>
          </p:nvGrpSpPr>
          <p:grpSpPr>
            <a:xfrm>
              <a:off x="315514" y="3497973"/>
              <a:ext cx="2436204" cy="2845836"/>
              <a:chOff x="315514" y="3497973"/>
              <a:chExt cx="2436204" cy="2845836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24D0C205-C8D5-D0AF-387E-466B7816CBEB}"/>
                  </a:ext>
                </a:extLst>
              </p:cNvPr>
              <p:cNvGrpSpPr/>
              <p:nvPr/>
            </p:nvGrpSpPr>
            <p:grpSpPr>
              <a:xfrm>
                <a:off x="315514" y="3497973"/>
                <a:ext cx="2436204" cy="2845836"/>
                <a:chOff x="315514" y="3497973"/>
                <a:chExt cx="2436204" cy="2845836"/>
              </a:xfrm>
            </p:grpSpPr>
            <p:sp>
              <p:nvSpPr>
                <p:cNvPr id="271" name="Flowchart: Card 270">
                  <a:extLst>
                    <a:ext uri="{FF2B5EF4-FFF2-40B4-BE49-F238E27FC236}">
                      <a16:creationId xmlns:a16="http://schemas.microsoft.com/office/drawing/2014/main" id="{A0570F07-0652-13C0-39BC-3F34F65922B3}"/>
                    </a:ext>
                  </a:extLst>
                </p:cNvPr>
                <p:cNvSpPr/>
                <p:nvPr/>
              </p:nvSpPr>
              <p:spPr>
                <a:xfrm flipH="1">
                  <a:off x="319304" y="3934712"/>
                  <a:ext cx="2428624" cy="2409097"/>
                </a:xfrm>
                <a:prstGeom prst="flowChartPunchedCard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TextBox 275">
                  <a:extLst>
                    <a:ext uri="{FF2B5EF4-FFF2-40B4-BE49-F238E27FC236}">
                      <a16:creationId xmlns:a16="http://schemas.microsoft.com/office/drawing/2014/main" id="{88089CC5-24FF-3FC5-4646-5CC9CD33E09A}"/>
                    </a:ext>
                  </a:extLst>
                </p:cNvPr>
                <p:cNvSpPr txBox="1"/>
                <p:nvPr/>
              </p:nvSpPr>
              <p:spPr>
                <a:xfrm>
                  <a:off x="443485" y="4462657"/>
                  <a:ext cx="219053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r1:  1 | 10 | TID1</a:t>
                  </a:r>
                </a:p>
              </p:txBody>
            </p:sp>
            <p:sp>
              <p:nvSpPr>
                <p:cNvPr id="284" name="TextBox 283">
                  <a:extLst>
                    <a:ext uri="{FF2B5EF4-FFF2-40B4-BE49-F238E27FC236}">
                      <a16:creationId xmlns:a16="http://schemas.microsoft.com/office/drawing/2014/main" id="{63E2F976-76BC-6E1B-2CDF-C8FDBD34856C}"/>
                    </a:ext>
                  </a:extLst>
                </p:cNvPr>
                <p:cNvSpPr txBox="1"/>
                <p:nvPr/>
              </p:nvSpPr>
              <p:spPr>
                <a:xfrm>
                  <a:off x="315514" y="3497973"/>
                  <a:ext cx="24362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ED7D31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p1: Data Page for t1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9A5986D1-6819-6FC5-16A8-715C10B6CFE9}"/>
                    </a:ext>
                  </a:extLst>
                </p:cNvPr>
                <p:cNvSpPr txBox="1"/>
                <p:nvPr/>
              </p:nvSpPr>
              <p:spPr>
                <a:xfrm>
                  <a:off x="443485" y="4823468"/>
                  <a:ext cx="218252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r2:  2 | 20 | TID1</a:t>
                  </a: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79985BA-38FE-B492-49A2-D4B5DC600575}"/>
                    </a:ext>
                  </a:extLst>
                </p:cNvPr>
                <p:cNvSpPr txBox="1"/>
                <p:nvPr/>
              </p:nvSpPr>
              <p:spPr>
                <a:xfrm>
                  <a:off x="443485" y="5187421"/>
                  <a:ext cx="218252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r3:  3 | 30 | TID1</a:t>
                  </a:r>
                </a:p>
              </p:txBody>
            </p:sp>
          </p:grp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1135CE9-792E-E5E9-CB68-B0B0391F5B48}"/>
                  </a:ext>
                </a:extLst>
              </p:cNvPr>
              <p:cNvSpPr/>
              <p:nvPr/>
            </p:nvSpPr>
            <p:spPr>
              <a:xfrm>
                <a:off x="2403958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4B4CDC5-F614-3747-951D-EE250B35A6F4}"/>
                  </a:ext>
                </a:extLst>
              </p:cNvPr>
              <p:cNvSpPr/>
              <p:nvPr/>
            </p:nvSpPr>
            <p:spPr>
              <a:xfrm>
                <a:off x="2548232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D9382FB-22B8-3476-CADE-C531FF7825D8}"/>
                </a:ext>
              </a:extLst>
            </p:cNvPr>
            <p:cNvCxnSpPr>
              <a:cxnSpLocks/>
            </p:cNvCxnSpPr>
            <p:nvPr/>
          </p:nvCxnSpPr>
          <p:spPr>
            <a:xfrm>
              <a:off x="319304" y="4310743"/>
              <a:ext cx="2312338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5B76135-F006-3371-9CA0-2D6F7D12FB6B}"/>
                </a:ext>
              </a:extLst>
            </p:cNvPr>
            <p:cNvCxnSpPr>
              <a:cxnSpLocks/>
            </p:cNvCxnSpPr>
            <p:nvPr/>
          </p:nvCxnSpPr>
          <p:spPr>
            <a:xfrm>
              <a:off x="315514" y="5933535"/>
              <a:ext cx="242718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A8B60497-4A55-80C9-082D-DD43E96B3B41}"/>
              </a:ext>
            </a:extLst>
          </p:cNvPr>
          <p:cNvSpPr/>
          <p:nvPr/>
        </p:nvSpPr>
        <p:spPr>
          <a:xfrm>
            <a:off x="5357922" y="3854343"/>
            <a:ext cx="6712889" cy="24894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28D2194-3650-7412-B01E-DDAEF7DDD96B}"/>
              </a:ext>
            </a:extLst>
          </p:cNvPr>
          <p:cNvSpPr txBox="1"/>
          <p:nvPr/>
        </p:nvSpPr>
        <p:spPr>
          <a:xfrm>
            <a:off x="5328830" y="3494742"/>
            <a:ext cx="2657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Lock Manager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F7614DB9-6442-67C7-5E11-D3AC6D87C017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085099"/>
          <a:ext cx="598912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0837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21079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4">
                  <a:extLst>
                    <a:ext uri="{9D8B030D-6E8A-4147-A177-3AD203B41FA5}">
                      <a16:colId xmlns:a16="http://schemas.microsoft.com/office/drawing/2014/main" val="2655467556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3722789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Mode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Type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Resource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Owner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Status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7777677B-9390-0096-4637-78C10D9D21E9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443571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XACT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34254DDC-A28B-FD6D-DA53-803FE2ED692A}"/>
              </a:ext>
            </a:extLst>
          </p:cNvPr>
          <p:cNvSpPr txBox="1"/>
          <p:nvPr/>
        </p:nvSpPr>
        <p:spPr>
          <a:xfrm>
            <a:off x="446041" y="4463311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10 | TID1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D6692A-E802-DB1E-E82F-6779CE434ECA}"/>
              </a:ext>
            </a:extLst>
          </p:cNvPr>
          <p:cNvSpPr txBox="1"/>
          <p:nvPr/>
        </p:nvSpPr>
        <p:spPr>
          <a:xfrm>
            <a:off x="446041" y="4825698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r2:  2 | 20 | TID1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CB1192D-ABAB-DB51-C5F1-7C36B4C4E83B}"/>
              </a:ext>
            </a:extLst>
          </p:cNvPr>
          <p:cNvSpPr txBox="1"/>
          <p:nvPr/>
        </p:nvSpPr>
        <p:spPr>
          <a:xfrm>
            <a:off x="446041" y="5188085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r3:  3 | 30 | TID1</a:t>
            </a:r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79805BFD-6CCE-CDEB-0E12-5232F412A7F8}"/>
              </a:ext>
            </a:extLst>
          </p:cNvPr>
          <p:cNvSpPr/>
          <p:nvPr/>
        </p:nvSpPr>
        <p:spPr>
          <a:xfrm>
            <a:off x="5496578" y="4751722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13EE978C-40D7-E9A1-63ED-D83E8FC25BF3}"/>
              </a:ext>
            </a:extLst>
          </p:cNvPr>
          <p:cNvSpPr/>
          <p:nvPr/>
        </p:nvSpPr>
        <p:spPr>
          <a:xfrm>
            <a:off x="5496578" y="5060285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93D8D19F-C684-F8FB-27C2-AF186C0B8F9F}"/>
              </a:ext>
            </a:extLst>
          </p:cNvPr>
          <p:cNvSpPr/>
          <p:nvPr/>
        </p:nvSpPr>
        <p:spPr>
          <a:xfrm>
            <a:off x="5496578" y="5368846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4B79032B-7894-671F-8874-94C6806AFFA1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44725" y="2596664"/>
            <a:ext cx="668912" cy="640080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A079C338-8E8F-4808-73ED-4706C530E5A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15133" y="2598631"/>
            <a:ext cx="730713" cy="640080"/>
          </a:xfrm>
          <a:prstGeom prst="rect">
            <a:avLst/>
          </a:prstGeom>
        </p:spPr>
      </p:pic>
      <p:sp>
        <p:nvSpPr>
          <p:cNvPr id="130" name="Arrow: Right 129">
            <a:extLst>
              <a:ext uri="{FF2B5EF4-FFF2-40B4-BE49-F238E27FC236}">
                <a16:creationId xmlns:a16="http://schemas.microsoft.com/office/drawing/2014/main" id="{D733C676-81AA-A2DF-EE18-DFB7717E30BE}"/>
              </a:ext>
            </a:extLst>
          </p:cNvPr>
          <p:cNvSpPr/>
          <p:nvPr/>
        </p:nvSpPr>
        <p:spPr>
          <a:xfrm>
            <a:off x="5496578" y="4422840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7ADF84A-4031-1CE4-5E89-2E445F18D16D}"/>
              </a:ext>
            </a:extLst>
          </p:cNvPr>
          <p:cNvSpPr txBox="1"/>
          <p:nvPr/>
        </p:nvSpPr>
        <p:spPr>
          <a:xfrm>
            <a:off x="446041" y="4463402"/>
            <a:ext cx="216712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TID3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0662BF6-64F4-256C-B37E-D246FF28B264}"/>
              </a:ext>
            </a:extLst>
          </p:cNvPr>
          <p:cNvGrpSpPr/>
          <p:nvPr/>
        </p:nvGrpSpPr>
        <p:grpSpPr>
          <a:xfrm>
            <a:off x="3004990" y="3500716"/>
            <a:ext cx="2095870" cy="2843093"/>
            <a:chOff x="3108409" y="3500716"/>
            <a:chExt cx="2095870" cy="284309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510C10D-528A-D288-7BE8-7E6662369E75}"/>
                </a:ext>
              </a:extLst>
            </p:cNvPr>
            <p:cNvSpPr/>
            <p:nvPr/>
          </p:nvSpPr>
          <p:spPr>
            <a:xfrm>
              <a:off x="3108409" y="3934712"/>
              <a:ext cx="2095870" cy="24090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3376997-B64B-4788-9E17-977C697D5BE8}"/>
                </a:ext>
              </a:extLst>
            </p:cNvPr>
            <p:cNvSpPr txBox="1"/>
            <p:nvPr/>
          </p:nvSpPr>
          <p:spPr>
            <a:xfrm>
              <a:off x="3137770" y="3500716"/>
              <a:ext cx="19958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Row version store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B1B9548-CDDC-208B-7D15-5B815558D126}"/>
                </a:ext>
              </a:extLst>
            </p:cNvPr>
            <p:cNvGrpSpPr/>
            <p:nvPr/>
          </p:nvGrpSpPr>
          <p:grpSpPr>
            <a:xfrm>
              <a:off x="4482361" y="6022376"/>
              <a:ext cx="651245" cy="272110"/>
              <a:chOff x="4482361" y="5771856"/>
              <a:chExt cx="651245" cy="27211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2B162B5-DD23-3BA3-6F10-356C71186958}"/>
                  </a:ext>
                </a:extLst>
              </p:cNvPr>
              <p:cNvSpPr/>
              <p:nvPr/>
            </p:nvSpPr>
            <p:spPr>
              <a:xfrm>
                <a:off x="4482361" y="5773895"/>
                <a:ext cx="263047" cy="27007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6645566-D2EE-974F-12CB-1A2DFE4D4223}"/>
                  </a:ext>
                </a:extLst>
              </p:cNvPr>
              <p:cNvSpPr/>
              <p:nvPr/>
            </p:nvSpPr>
            <p:spPr>
              <a:xfrm>
                <a:off x="4870559" y="5771856"/>
                <a:ext cx="263047" cy="27007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CFA98666-D4B8-DD36-C4CC-6D903F7218FB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 flipV="1">
                <a:off x="4745408" y="5906892"/>
                <a:ext cx="125151" cy="2039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9331E90-3265-122E-BC88-00A6B9E11123}"/>
              </a:ext>
            </a:extLst>
          </p:cNvPr>
          <p:cNvGrpSpPr/>
          <p:nvPr/>
        </p:nvGrpSpPr>
        <p:grpSpPr>
          <a:xfrm>
            <a:off x="2643299" y="4462657"/>
            <a:ext cx="2386888" cy="338554"/>
            <a:chOff x="2643298" y="4462657"/>
            <a:chExt cx="2893097" cy="338554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E45A37C-D02E-E809-1567-AEE4D5BA3EBE}"/>
                </a:ext>
              </a:extLst>
            </p:cNvPr>
            <p:cNvCxnSpPr>
              <a:cxnSpLocks/>
            </p:cNvCxnSpPr>
            <p:nvPr/>
          </p:nvCxnSpPr>
          <p:spPr>
            <a:xfrm>
              <a:off x="2643298" y="4641587"/>
              <a:ext cx="720532" cy="1995"/>
            </a:xfrm>
            <a:prstGeom prst="straightConnector1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72C9AAA-6316-1703-0290-83AE875E5973}"/>
                </a:ext>
              </a:extLst>
            </p:cNvPr>
            <p:cNvSpPr txBox="1"/>
            <p:nvPr/>
          </p:nvSpPr>
          <p:spPr>
            <a:xfrm>
              <a:off x="3345862" y="4462657"/>
              <a:ext cx="21905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r1:  1 | 10 | TID1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9F14EEC-516B-9025-1A00-E2AD1E9308C0}"/>
              </a:ext>
            </a:extLst>
          </p:cNvPr>
          <p:cNvGrpSpPr/>
          <p:nvPr/>
        </p:nvGrpSpPr>
        <p:grpSpPr>
          <a:xfrm>
            <a:off x="179965" y="687086"/>
            <a:ext cx="7327620" cy="1124666"/>
            <a:chOff x="179965" y="687086"/>
            <a:chExt cx="7327620" cy="1124666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B0653A9D-9B55-44F4-7F13-7889833C7415}"/>
                </a:ext>
              </a:extLst>
            </p:cNvPr>
            <p:cNvSpPr txBox="1"/>
            <p:nvPr/>
          </p:nvSpPr>
          <p:spPr>
            <a:xfrm>
              <a:off x="179965" y="1288532"/>
              <a:ext cx="732762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CREATE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TABLE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(a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, b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);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INTO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VALUES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(1,10), (2,20), (3,30);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DE1FE58-B8E3-063F-A7C5-8518D16DD6A1}"/>
                </a:ext>
              </a:extLst>
            </p:cNvPr>
            <p:cNvSpPr txBox="1"/>
            <p:nvPr/>
          </p:nvSpPr>
          <p:spPr>
            <a:xfrm>
              <a:off x="179965" y="687086"/>
              <a:ext cx="615654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ALTER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DATABASE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[db1]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READ_COMMITTED_SNAPSHOT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80808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TRANSACTION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ISOLATION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LEVEL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READ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COMMITTED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80808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50F74C73-2718-DFDD-DC09-32312DFCF50E}"/>
              </a:ext>
            </a:extLst>
          </p:cNvPr>
          <p:cNvSpPr txBox="1"/>
          <p:nvPr/>
        </p:nvSpPr>
        <p:spPr>
          <a:xfrm>
            <a:off x="365498" y="3968839"/>
            <a:ext cx="1184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Row qualifies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AAD1730F-EB81-D4A5-C9B3-920191C68596}"/>
              </a:ext>
            </a:extLst>
          </p:cNvPr>
          <p:cNvSpPr txBox="1"/>
          <p:nvPr/>
        </p:nvSpPr>
        <p:spPr>
          <a:xfrm>
            <a:off x="372813" y="3976229"/>
            <a:ext cx="20147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Row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does not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qualify</a:t>
            </a:r>
          </a:p>
        </p:txBody>
      </p:sp>
      <p:pic>
        <p:nvPicPr>
          <p:cNvPr id="137" name="Graphic 136" descr="Checkmark with solid fill">
            <a:extLst>
              <a:ext uri="{FF2B5EF4-FFF2-40B4-BE49-F238E27FC236}">
                <a16:creationId xmlns:a16="http://schemas.microsoft.com/office/drawing/2014/main" id="{E9E24C1C-49BF-F9FA-41C9-AD6749A3B4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89918" y="4486818"/>
            <a:ext cx="274320" cy="274320"/>
          </a:xfrm>
          <a:prstGeom prst="rect">
            <a:avLst/>
          </a:prstGeom>
        </p:spPr>
      </p:pic>
      <p:pic>
        <p:nvPicPr>
          <p:cNvPr id="143" name="Graphic 142" descr="Close with solid fill">
            <a:extLst>
              <a:ext uri="{FF2B5EF4-FFF2-40B4-BE49-F238E27FC236}">
                <a16:creationId xmlns:a16="http://schemas.microsoft.com/office/drawing/2014/main" id="{61FE1167-38EA-16D4-5A3B-91B6E90583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81906" y="4879398"/>
            <a:ext cx="274320" cy="274320"/>
          </a:xfrm>
          <a:prstGeom prst="rect">
            <a:avLst/>
          </a:prstGeom>
        </p:spPr>
      </p:pic>
      <p:graphicFrame>
        <p:nvGraphicFramePr>
          <p:cNvPr id="147" name="Table 146">
            <a:extLst>
              <a:ext uri="{FF2B5EF4-FFF2-40B4-BE49-F238E27FC236}">
                <a16:creationId xmlns:a16="http://schemas.microsoft.com/office/drawing/2014/main" id="{481A1D80-265A-1DA1-CA04-FB34B7A9E63F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753466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OBJECT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54" name="Table 153">
            <a:extLst>
              <a:ext uri="{FF2B5EF4-FFF2-40B4-BE49-F238E27FC236}">
                <a16:creationId xmlns:a16="http://schemas.microsoft.com/office/drawing/2014/main" id="{9FB6863C-4B58-F6E0-C690-AB20D5398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540531"/>
              </p:ext>
            </p:extLst>
          </p:nvPr>
        </p:nvGraphicFramePr>
        <p:xfrm>
          <a:off x="5816661" y="5373636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XACT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WAIT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pic>
        <p:nvPicPr>
          <p:cNvPr id="155" name="Graphic 154" descr="Close with solid fill">
            <a:extLst>
              <a:ext uri="{FF2B5EF4-FFF2-40B4-BE49-F238E27FC236}">
                <a16:creationId xmlns:a16="http://schemas.microsoft.com/office/drawing/2014/main" id="{57E850C9-083D-49DC-FBC8-57632657E34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89918" y="5226433"/>
            <a:ext cx="274320" cy="274320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8980649A-5712-090A-8559-659F08D4A114}"/>
              </a:ext>
            </a:extLst>
          </p:cNvPr>
          <p:cNvSpPr txBox="1">
            <a:spLocks/>
          </p:cNvSpPr>
          <p:nvPr/>
        </p:nvSpPr>
        <p:spPr>
          <a:xfrm>
            <a:off x="159030" y="196361"/>
            <a:ext cx="11306469" cy="39754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</a:rPr>
              <a:t>Locking mechanism in SQL Server </a:t>
            </a:r>
            <a:r>
              <a:rPr kumimoji="0" lang="en-US" sz="3000" b="0" i="0" u="none" strike="noStrike" kern="1200" cap="none" spc="-50" normalizeH="0" baseline="0" noProof="0">
                <a:ln w="3175"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UI Semibold"/>
              </a:rPr>
              <a:t>(Row </a:t>
            </a:r>
            <a:r>
              <a:rPr lang="en-US" sz="3000">
                <a:solidFill>
                  <a:srgbClr val="00B050"/>
                </a:solidFill>
                <a:latin typeface="Segoe UI Semibold"/>
              </a:rPr>
              <a:t>requalification </a:t>
            </a:r>
            <a:r>
              <a:rPr kumimoji="0" lang="en-US" sz="3000" b="0" i="0" u="none" strike="noStrike" kern="1200" cap="none" spc="-50" normalizeH="0" baseline="0" noProof="0">
                <a:ln w="3175"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UI Semibold"/>
              </a:rPr>
              <a:t>with OL)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96C764A-CF1D-D347-C245-0126422DD0E0}"/>
              </a:ext>
            </a:extLst>
          </p:cNvPr>
          <p:cNvSpPr txBox="1"/>
          <p:nvPr/>
        </p:nvSpPr>
        <p:spPr>
          <a:xfrm>
            <a:off x="365498" y="3872030"/>
            <a:ext cx="2014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>
                    <a:lumMod val="50000"/>
                  </a:prstClr>
                </a:solidFill>
                <a:latin typeface="Calibri" panose="020F0502020204030204"/>
              </a:rPr>
              <a:t>TID3 committed, Row needs to be requalified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C7B75E22-0581-90BA-F2C0-5376EA8477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731969"/>
              </p:ext>
            </p:extLst>
          </p:nvPr>
        </p:nvGraphicFramePr>
        <p:xfrm>
          <a:off x="5816661" y="4752574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OBJECT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TID2, 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54AD3084-AE1A-C1F4-1CB2-E167D2BC738C}"/>
              </a:ext>
            </a:extLst>
          </p:cNvPr>
          <p:cNvCxnSpPr>
            <a:cxnSpLocks/>
          </p:cNvCxnSpPr>
          <p:nvPr/>
        </p:nvCxnSpPr>
        <p:spPr>
          <a:xfrm>
            <a:off x="2091328" y="2774994"/>
            <a:ext cx="430249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A8D14DDF-54D7-FAF3-1D34-C47249AD47F3}"/>
              </a:ext>
            </a:extLst>
          </p:cNvPr>
          <p:cNvSpPr txBox="1"/>
          <p:nvPr/>
        </p:nvSpPr>
        <p:spPr>
          <a:xfrm>
            <a:off x="2005932" y="2530794"/>
            <a:ext cx="6736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accent2"/>
                </a:solidFill>
              </a:rPr>
              <a:t>Requalify</a:t>
            </a:r>
          </a:p>
        </p:txBody>
      </p: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240DA18F-3FAC-430D-CDC0-2A6E35E5E00D}"/>
              </a:ext>
            </a:extLst>
          </p:cNvPr>
          <p:cNvCxnSpPr>
            <a:cxnSpLocks/>
          </p:cNvCxnSpPr>
          <p:nvPr/>
        </p:nvCxnSpPr>
        <p:spPr>
          <a:xfrm flipV="1">
            <a:off x="3334560" y="2775175"/>
            <a:ext cx="336526" cy="3286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0AA83E60-D5C3-2193-0049-061E3CBE34CF}"/>
              </a:ext>
            </a:extLst>
          </p:cNvPr>
          <p:cNvSpPr txBox="1"/>
          <p:nvPr/>
        </p:nvSpPr>
        <p:spPr>
          <a:xfrm>
            <a:off x="3260601" y="2532779"/>
            <a:ext cx="6736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accent2"/>
                </a:solidFill>
              </a:rPr>
              <a:t>Requalify</a:t>
            </a:r>
          </a:p>
        </p:txBody>
      </p:sp>
      <p:pic>
        <p:nvPicPr>
          <p:cNvPr id="153" name="Picture 152">
            <a:extLst>
              <a:ext uri="{FF2B5EF4-FFF2-40B4-BE49-F238E27FC236}">
                <a16:creationId xmlns:a16="http://schemas.microsoft.com/office/drawing/2014/main" id="{DB3F4CBD-AF87-B36C-67A9-11CD81E5D91D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44725" y="2578511"/>
            <a:ext cx="668912" cy="640080"/>
          </a:xfrm>
          <a:prstGeom prst="rect">
            <a:avLst/>
          </a:prstGeom>
        </p:spPr>
      </p:pic>
      <p:pic>
        <p:nvPicPr>
          <p:cNvPr id="168" name="Graphic 167" descr="Checkmark with solid fill">
            <a:extLst>
              <a:ext uri="{FF2B5EF4-FFF2-40B4-BE49-F238E27FC236}">
                <a16:creationId xmlns:a16="http://schemas.microsoft.com/office/drawing/2014/main" id="{7EADAF0E-A13B-478F-E856-81785B6238C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89918" y="4490970"/>
            <a:ext cx="274320" cy="274320"/>
          </a:xfrm>
          <a:prstGeom prst="rect">
            <a:avLst/>
          </a:prstGeom>
        </p:spPr>
      </p:pic>
      <p:sp>
        <p:nvSpPr>
          <p:cNvPr id="169" name="TextBox 168">
            <a:extLst>
              <a:ext uri="{FF2B5EF4-FFF2-40B4-BE49-F238E27FC236}">
                <a16:creationId xmlns:a16="http://schemas.microsoft.com/office/drawing/2014/main" id="{F6A70652-CB20-5443-C648-4A929FC4865E}"/>
              </a:ext>
            </a:extLst>
          </p:cNvPr>
          <p:cNvSpPr txBox="1"/>
          <p:nvPr/>
        </p:nvSpPr>
        <p:spPr>
          <a:xfrm>
            <a:off x="372813" y="3967424"/>
            <a:ext cx="20147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>
                    <a:lumMod val="50000"/>
                  </a:prstClr>
                </a:solidFill>
                <a:latin typeface="Calibri" panose="020F0502020204030204"/>
              </a:rPr>
              <a:t>Row qualifies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0" name="Picture 169">
            <a:extLst>
              <a:ext uri="{FF2B5EF4-FFF2-40B4-BE49-F238E27FC236}">
                <a16:creationId xmlns:a16="http://schemas.microsoft.com/office/drawing/2014/main" id="{88A4728B-9510-658F-53FC-FA4B3EEE320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31537" y="2578511"/>
            <a:ext cx="730713" cy="640080"/>
          </a:xfrm>
          <a:prstGeom prst="rect">
            <a:avLst/>
          </a:prstGeom>
        </p:spPr>
      </p:pic>
      <p:graphicFrame>
        <p:nvGraphicFramePr>
          <p:cNvPr id="171" name="Table 170">
            <a:extLst>
              <a:ext uri="{FF2B5EF4-FFF2-40B4-BE49-F238E27FC236}">
                <a16:creationId xmlns:a16="http://schemas.microsoft.com/office/drawing/2014/main" id="{7AB96F0D-FB3A-0BD4-FEB7-2908BD98A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369848"/>
              </p:ext>
            </p:extLst>
          </p:nvPr>
        </p:nvGraphicFramePr>
        <p:xfrm>
          <a:off x="5819649" y="5051898"/>
          <a:ext cx="598271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6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5820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3623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1642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2165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72" name="Table 171">
            <a:extLst>
              <a:ext uri="{FF2B5EF4-FFF2-40B4-BE49-F238E27FC236}">
                <a16:creationId xmlns:a16="http://schemas.microsoft.com/office/drawing/2014/main" id="{E4A6D0EF-C433-DE5E-92F7-2B7255D853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22014"/>
              </p:ext>
            </p:extLst>
          </p:nvPr>
        </p:nvGraphicFramePr>
        <p:xfrm>
          <a:off x="5819649" y="5357841"/>
          <a:ext cx="598271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6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5820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3623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1642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2165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173" name="TextBox 172">
            <a:extLst>
              <a:ext uri="{FF2B5EF4-FFF2-40B4-BE49-F238E27FC236}">
                <a16:creationId xmlns:a16="http://schemas.microsoft.com/office/drawing/2014/main" id="{E09BF03F-6787-FACD-E93C-D3BE7DF634FC}"/>
              </a:ext>
            </a:extLst>
          </p:cNvPr>
          <p:cNvSpPr txBox="1"/>
          <p:nvPr/>
        </p:nvSpPr>
        <p:spPr>
          <a:xfrm>
            <a:off x="455187" y="4469125"/>
            <a:ext cx="216712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</a:t>
            </a:r>
            <a:r>
              <a:rPr lang="en-US" sz="1600" b="1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TID2</a:t>
            </a:r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4FA4A422-1302-6C01-E3C5-E63E81D3A6D5}"/>
              </a:ext>
            </a:extLst>
          </p:cNvPr>
          <p:cNvGrpSpPr/>
          <p:nvPr/>
        </p:nvGrpSpPr>
        <p:grpSpPr>
          <a:xfrm>
            <a:off x="2638432" y="4706264"/>
            <a:ext cx="2390527" cy="544884"/>
            <a:chOff x="2638887" y="4256327"/>
            <a:chExt cx="2897508" cy="544884"/>
          </a:xfrm>
        </p:grpSpPr>
        <p:cxnSp>
          <p:nvCxnSpPr>
            <p:cNvPr id="175" name="Straight Arrow Connector 174">
              <a:extLst>
                <a:ext uri="{FF2B5EF4-FFF2-40B4-BE49-F238E27FC236}">
                  <a16:creationId xmlns:a16="http://schemas.microsoft.com/office/drawing/2014/main" id="{796BC442-7125-7C8A-5759-A3617DDCE453}"/>
                </a:ext>
              </a:extLst>
            </p:cNvPr>
            <p:cNvCxnSpPr>
              <a:cxnSpLocks/>
            </p:cNvCxnSpPr>
            <p:nvPr/>
          </p:nvCxnSpPr>
          <p:spPr>
            <a:xfrm>
              <a:off x="2638887" y="4256327"/>
              <a:ext cx="724943" cy="387255"/>
            </a:xfrm>
            <a:prstGeom prst="straightConnector1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728FB8B4-09AC-6C57-B89A-E3F633D7B93F}"/>
                </a:ext>
              </a:extLst>
            </p:cNvPr>
            <p:cNvSpPr txBox="1"/>
            <p:nvPr/>
          </p:nvSpPr>
          <p:spPr>
            <a:xfrm>
              <a:off x="3345862" y="4462657"/>
              <a:ext cx="21905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r1:  1 | 20 | TID3</a:t>
              </a:r>
            </a:p>
          </p:txBody>
        </p: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82B041BD-CF9F-1E30-1491-48AC8743D104}"/>
              </a:ext>
            </a:extLst>
          </p:cNvPr>
          <p:cNvCxnSpPr>
            <a:cxnSpLocks/>
          </p:cNvCxnSpPr>
          <p:nvPr/>
        </p:nvCxnSpPr>
        <p:spPr>
          <a:xfrm flipV="1">
            <a:off x="4798768" y="4631934"/>
            <a:ext cx="1228" cy="449937"/>
          </a:xfrm>
          <a:prstGeom prst="bentConnector3">
            <a:avLst>
              <a:gd name="adj1" fmla="val 18715635"/>
            </a:avLst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CDFE7069-9DDE-3AB7-6466-43A89548E02A}"/>
              </a:ext>
            </a:extLst>
          </p:cNvPr>
          <p:cNvSpPr txBox="1"/>
          <p:nvPr/>
        </p:nvSpPr>
        <p:spPr>
          <a:xfrm>
            <a:off x="3213695" y="4454793"/>
            <a:ext cx="1807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10 | TID1</a:t>
            </a:r>
          </a:p>
        </p:txBody>
      </p:sp>
      <p:graphicFrame>
        <p:nvGraphicFramePr>
          <p:cNvPr id="197" name="Table 196">
            <a:extLst>
              <a:ext uri="{FF2B5EF4-FFF2-40B4-BE49-F238E27FC236}">
                <a16:creationId xmlns:a16="http://schemas.microsoft.com/office/drawing/2014/main" id="{67FCCE8B-F333-A9C4-C1E5-463E710F7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982722"/>
              </p:ext>
            </p:extLst>
          </p:nvPr>
        </p:nvGraphicFramePr>
        <p:xfrm>
          <a:off x="5818658" y="5067693"/>
          <a:ext cx="598271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6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5820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3623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1642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2165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XACT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201" name="TextBox 200">
            <a:extLst>
              <a:ext uri="{FF2B5EF4-FFF2-40B4-BE49-F238E27FC236}">
                <a16:creationId xmlns:a16="http://schemas.microsoft.com/office/drawing/2014/main" id="{8DCA8F89-BB32-74B2-EAED-00BE150C565D}"/>
              </a:ext>
            </a:extLst>
          </p:cNvPr>
          <p:cNvSpPr txBox="1"/>
          <p:nvPr/>
        </p:nvSpPr>
        <p:spPr>
          <a:xfrm>
            <a:off x="5898538" y="1059534"/>
            <a:ext cx="436741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latin typeface="Calibri" panose="020F0502020204030204"/>
              </a:rPr>
              <a:t>Another transaction </a:t>
            </a:r>
            <a:r>
              <a:rPr lang="en-US" sz="2000" b="1">
                <a:latin typeface="Calibri" panose="020F0502020204030204"/>
              </a:rPr>
              <a:t>TID3</a:t>
            </a:r>
            <a:r>
              <a:rPr lang="en-US" sz="2000">
                <a:latin typeface="Calibri" panose="020F0502020204030204"/>
              </a:rPr>
              <a:t> modified the row before TID2 could modify it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02" name="Arrow: Right 201">
            <a:extLst>
              <a:ext uri="{FF2B5EF4-FFF2-40B4-BE49-F238E27FC236}">
                <a16:creationId xmlns:a16="http://schemas.microsoft.com/office/drawing/2014/main" id="{60BE8895-17D5-138D-24D9-E303B9749A5C}"/>
              </a:ext>
            </a:extLst>
          </p:cNvPr>
          <p:cNvSpPr/>
          <p:nvPr/>
        </p:nvSpPr>
        <p:spPr>
          <a:xfrm>
            <a:off x="5508993" y="5058896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3" name="Arrow: Right 202">
            <a:extLst>
              <a:ext uri="{FF2B5EF4-FFF2-40B4-BE49-F238E27FC236}">
                <a16:creationId xmlns:a16="http://schemas.microsoft.com/office/drawing/2014/main" id="{E965568E-591D-AC45-15F2-C26B29F8B043}"/>
              </a:ext>
            </a:extLst>
          </p:cNvPr>
          <p:cNvSpPr/>
          <p:nvPr/>
        </p:nvSpPr>
        <p:spPr>
          <a:xfrm>
            <a:off x="5508993" y="5368846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2F6CDC-8E63-DB53-6EBD-CA32689635E9}"/>
              </a:ext>
            </a:extLst>
          </p:cNvPr>
          <p:cNvSpPr txBox="1"/>
          <p:nvPr/>
        </p:nvSpPr>
        <p:spPr>
          <a:xfrm>
            <a:off x="5785201" y="1903699"/>
            <a:ext cx="49077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-- TID3 [SESSION 2]: Increase b by 10 where a=1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61616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101FD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BEGIN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61616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TRAN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101FD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UPDATE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61616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t1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101FD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SET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61616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b=b+10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101FD"/>
                </a:solidFill>
                <a:effectLst/>
                <a:highlight>
                  <a:srgbClr val="C0C0C0"/>
                </a:highlight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where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61616"/>
                </a:solidFill>
                <a:effectLst/>
                <a:highlight>
                  <a:srgbClr val="C0C0C0"/>
                </a:highlight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a=1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61616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;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C0747C-208C-ED58-8592-8907621325D8}"/>
              </a:ext>
            </a:extLst>
          </p:cNvPr>
          <p:cNvSpPr txBox="1"/>
          <p:nvPr/>
        </p:nvSpPr>
        <p:spPr>
          <a:xfrm>
            <a:off x="5785201" y="1903699"/>
            <a:ext cx="49077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-- TID3 [SESSION 2]: Increase b by 10 where a=1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BEGIN TRAN UPDATE t1 SET b=b+10 where a=1; </a:t>
            </a:r>
          </a:p>
        </p:txBody>
      </p:sp>
    </p:spTree>
    <p:extLst>
      <p:ext uri="{BB962C8B-B14F-4D97-AF65-F5344CB8AC3E}">
        <p14:creationId xmlns:p14="http://schemas.microsoft.com/office/powerpoint/2010/main" val="327267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/>
      <p:bldP spid="51" grpId="0" animBg="1"/>
      <p:bldP spid="51" grpId="1" animBg="1"/>
      <p:bldP spid="52" grpId="0" animBg="1"/>
      <p:bldP spid="52" grpId="1" animBg="1"/>
      <p:bldP spid="52" grpId="2" animBg="1"/>
      <p:bldP spid="53" grpId="0" animBg="1"/>
      <p:bldP spid="53" grpId="1" animBg="1"/>
      <p:bldP spid="56" grpId="0" animBg="1"/>
      <p:bldP spid="56" grpId="1" animBg="1"/>
      <p:bldP spid="56" grpId="2" animBg="1"/>
      <p:bldP spid="57" grpId="0" animBg="1"/>
      <p:bldP spid="57" grpId="1" animBg="1"/>
      <p:bldP spid="57" grpId="2" animBg="1"/>
      <p:bldP spid="57" grpId="3" animBg="1"/>
      <p:bldP spid="62" grpId="0" animBg="1"/>
      <p:bldP spid="62" grpId="1" animBg="1"/>
      <p:bldP spid="62" grpId="2" animBg="1"/>
      <p:bldP spid="62" grpId="3" animBg="1"/>
      <p:bldP spid="130" grpId="0" animBg="1"/>
      <p:bldP spid="130" grpId="1" animBg="1"/>
      <p:bldP spid="131" grpId="0" animBg="1"/>
      <p:bldP spid="134" grpId="0"/>
      <p:bldP spid="134" grpId="1"/>
      <p:bldP spid="135" grpId="0"/>
      <p:bldP spid="135" grpId="1"/>
      <p:bldP spid="135" grpId="2"/>
      <p:bldP spid="135" grpId="3"/>
      <p:bldP spid="40" grpId="0"/>
      <p:bldP spid="40" grpId="1"/>
      <p:bldP spid="149" grpId="0"/>
      <p:bldP spid="149" grpId="1"/>
      <p:bldP spid="151" grpId="0"/>
      <p:bldP spid="151" grpId="1"/>
      <p:bldP spid="169" grpId="0"/>
      <p:bldP spid="169" grpId="1"/>
      <p:bldP spid="173" grpId="0" animBg="1"/>
      <p:bldP spid="196" grpId="0"/>
      <p:bldP spid="201" grpId="0" animBg="1"/>
      <p:bldP spid="201" grpId="1" animBg="1"/>
      <p:bldP spid="202" grpId="0" animBg="1"/>
      <p:bldP spid="202" grpId="1" animBg="1"/>
      <p:bldP spid="203" grpId="0" animBg="1"/>
      <p:bldP spid="203" grpId="1" animBg="1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BAAC7-5B9E-4CEA-77A9-F8EEB3C95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381418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>
            <a:extLst>
              <a:ext uri="{FF2B5EF4-FFF2-40B4-BE49-F238E27FC236}">
                <a16:creationId xmlns:a16="http://schemas.microsoft.com/office/drawing/2014/main" id="{E67D2828-0454-4391-AAF4-FC095A8962F1}"/>
              </a:ext>
            </a:extLst>
          </p:cNvPr>
          <p:cNvSpPr txBox="1">
            <a:spLocks/>
          </p:cNvSpPr>
          <p:nvPr/>
        </p:nvSpPr>
        <p:spPr>
          <a:xfrm>
            <a:off x="343180" y="628161"/>
            <a:ext cx="11306469" cy="4026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What is Transactional Locking in SQL?</a:t>
            </a:r>
            <a:endParaRPr kumimoji="0" lang="en-US" sz="3600" b="0" i="0" u="none" strike="noStrike" kern="1200" cap="none" spc="-50" normalizeH="0" baseline="0" noProof="0">
              <a:ln w="3175">
                <a:noFill/>
              </a:ln>
              <a:solidFill>
                <a:schemeClr val="accent1"/>
              </a:solidFill>
              <a:effectLst/>
              <a:uLnTx/>
              <a:uFillTx/>
              <a:latin typeface="Segoe UI Semibold"/>
              <a:ea typeface="+mn-ea"/>
              <a:cs typeface="Segoe UI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C724CF3-36A3-59F4-878D-8CD626EA4339}"/>
              </a:ext>
            </a:extLst>
          </p:cNvPr>
          <p:cNvSpPr txBox="1"/>
          <p:nvPr/>
        </p:nvSpPr>
        <p:spPr>
          <a:xfrm>
            <a:off x="282122" y="1190810"/>
            <a:ext cx="114285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A mechanism that prevents multiple transactions from updating the same data simultaneously, in order to protect data integrity and consistency. 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It uses a combination of 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page and row locks 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like: 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Shared (S)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locks for read operations and </a:t>
            </a:r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Exclusive (X)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locks for data modification operations like insert, update, and delete.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F96248-96D8-6B2C-CCC0-CABAF38D7E1E}"/>
              </a:ext>
            </a:extLst>
          </p:cNvPr>
          <p:cNvSpPr txBox="1"/>
          <p:nvPr/>
        </p:nvSpPr>
        <p:spPr>
          <a:xfrm>
            <a:off x="1010992" y="3851660"/>
            <a:ext cx="11242852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Uses too much lock memory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Causes unnecessary blocking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rgbClr val="161616"/>
                </a:solidFill>
                <a:latin typeface="Segoe UI" panose="020B0502040204020203" pitchFamily="34" charset="0"/>
              </a:rPr>
              <a:t>Auto escalates </a:t>
            </a: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fine-grain locks into fewer coarse-grain locks based on thresholds (E.g., row to </a:t>
            </a:r>
            <a:r>
              <a:rPr lang="en-US">
                <a:solidFill>
                  <a:srgbClr val="161616"/>
                </a:solidFill>
                <a:latin typeface="Segoe UI" panose="020B0502040204020203" pitchFamily="34" charset="0"/>
              </a:rPr>
              <a:t>table</a:t>
            </a: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lock)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Workarounds (</a:t>
            </a:r>
            <a:r>
              <a:rPr lang="en-US" b="0" i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E.g</a:t>
            </a: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, disable lock escalations etc.) never fully solve these problems</a:t>
            </a:r>
          </a:p>
        </p:txBody>
      </p:sp>
      <p:pic>
        <p:nvPicPr>
          <p:cNvPr id="13" name="Graphic 12" descr="Warning outline">
            <a:extLst>
              <a:ext uri="{FF2B5EF4-FFF2-40B4-BE49-F238E27FC236}">
                <a16:creationId xmlns:a16="http://schemas.microsoft.com/office/drawing/2014/main" id="{2D1584A3-BDE5-9A2A-402B-D3C56EAF4F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2122" y="3347190"/>
            <a:ext cx="548640" cy="548640"/>
          </a:xfrm>
          <a:prstGeom prst="rect">
            <a:avLst/>
          </a:prstGeom>
        </p:spPr>
      </p:pic>
      <p:pic>
        <p:nvPicPr>
          <p:cNvPr id="15" name="Graphic 14" descr="Checkmark outline">
            <a:extLst>
              <a:ext uri="{FF2B5EF4-FFF2-40B4-BE49-F238E27FC236}">
                <a16:creationId xmlns:a16="http://schemas.microsoft.com/office/drawing/2014/main" id="{F42CAE8F-D2F9-A9A2-B4FF-D50444B84EB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3180" y="2571420"/>
            <a:ext cx="548640" cy="54864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9244B5D-DD62-059E-26DC-A33F7FBFB7F2}"/>
              </a:ext>
            </a:extLst>
          </p:cNvPr>
          <p:cNvSpPr txBox="1"/>
          <p:nvPr/>
        </p:nvSpPr>
        <p:spPr>
          <a:xfrm>
            <a:off x="967413" y="2662301"/>
            <a:ext cx="8044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Transaction Locking is </a:t>
            </a:r>
            <a:r>
              <a:rPr lang="en-US">
                <a:solidFill>
                  <a:srgbClr val="00B0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essential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 in databases for data integrity and consistency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F51C2E-D2FD-9A58-61A0-38E9E8D6CF71}"/>
              </a:ext>
            </a:extLst>
          </p:cNvPr>
          <p:cNvSpPr txBox="1"/>
          <p:nvPr/>
        </p:nvSpPr>
        <p:spPr>
          <a:xfrm>
            <a:off x="967413" y="3439467"/>
            <a:ext cx="6163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161616"/>
                </a:solidFill>
                <a:latin typeface="Segoe UI" panose="020B0502040204020203" pitchFamily="34" charset="0"/>
              </a:rPr>
              <a:t>Transaction Locking c</a:t>
            </a: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an </a:t>
            </a:r>
            <a:r>
              <a:rPr lang="en-US" b="0" i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impact performance and scalability</a:t>
            </a: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96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itle 1">
            <a:extLst>
              <a:ext uri="{FF2B5EF4-FFF2-40B4-BE49-F238E27FC236}">
                <a16:creationId xmlns:a16="http://schemas.microsoft.com/office/drawing/2014/main" id="{C09455C2-7E8D-43F0-B888-AE40564B71F8}"/>
              </a:ext>
            </a:extLst>
          </p:cNvPr>
          <p:cNvSpPr txBox="1">
            <a:spLocks/>
          </p:cNvSpPr>
          <p:nvPr/>
        </p:nvSpPr>
        <p:spPr>
          <a:xfrm>
            <a:off x="159030" y="196361"/>
            <a:ext cx="11306469" cy="4026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Locking mechanism</a:t>
            </a:r>
            <a:r>
              <a:rPr lang="en-US" sz="3600">
                <a:solidFill>
                  <a:srgbClr val="000000"/>
                </a:solidFill>
                <a:latin typeface="Segoe UI Semibold"/>
              </a:rPr>
              <a:t> in SQL Server </a:t>
            </a:r>
            <a:r>
              <a:rPr lang="en-US" sz="3600">
                <a:solidFill>
                  <a:srgbClr val="FF0000"/>
                </a:solidFill>
                <a:latin typeface="Segoe UI Semibold"/>
              </a:rPr>
              <a:t>(without OL)</a:t>
            </a:r>
            <a:endParaRPr kumimoji="0" lang="en-US" sz="3600" b="0" i="0" u="none" strike="noStrike" kern="1200" cap="none" spc="-50" normalizeH="0" baseline="0" noProof="0">
              <a:ln w="3175">
                <a:noFill/>
              </a:ln>
              <a:solidFill>
                <a:srgbClr val="FF0000"/>
              </a:solidFill>
              <a:effectLst/>
              <a:uLnTx/>
              <a:uFillTx/>
              <a:latin typeface="Segoe UI Semibold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B0653A9D-9B55-44F4-7F13-7889833C7415}"/>
              </a:ext>
            </a:extLst>
          </p:cNvPr>
          <p:cNvSpPr txBox="1"/>
          <p:nvPr/>
        </p:nvSpPr>
        <p:spPr>
          <a:xfrm>
            <a:off x="159030" y="700588"/>
            <a:ext cx="732762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ALTER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DATABASE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[db1]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READ_COMMITTED_SNAPSHOT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OFF</a:t>
            </a:r>
            <a:r>
              <a:rPr lang="en-US" sz="140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TRANSACTION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ISOLATION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LEVEL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READ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COMMITTED</a:t>
            </a:r>
            <a:r>
              <a:rPr lang="en-US" sz="140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>
              <a:solidFill>
                <a:srgbClr val="0101FD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CREATE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TABLE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t1 (a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int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, b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int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); </a:t>
            </a:r>
          </a:p>
          <a:p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INSERT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INTO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t1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VALUES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(1,10), (2,20), (3,30);</a:t>
            </a:r>
          </a:p>
          <a:p>
            <a:endParaRPr lang="en-US" sz="1200">
              <a:solidFill>
                <a:srgbClr val="161616"/>
              </a:solidFill>
              <a:latin typeface="Consolas" panose="020B0609020204030204" pitchFamily="49" charset="0"/>
            </a:endParaRPr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06B3C69-5BC8-E668-3F52-8850F95FDE90}"/>
              </a:ext>
            </a:extLst>
          </p:cNvPr>
          <p:cNvCxnSpPr>
            <a:cxnSpLocks/>
          </p:cNvCxnSpPr>
          <p:nvPr/>
        </p:nvCxnSpPr>
        <p:spPr>
          <a:xfrm>
            <a:off x="179965" y="3316311"/>
            <a:ext cx="11730607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E338E39B-D24F-31A6-240E-B0C8A7564C8B}"/>
              </a:ext>
            </a:extLst>
          </p:cNvPr>
          <p:cNvGrpSpPr/>
          <p:nvPr/>
        </p:nvGrpSpPr>
        <p:grpSpPr>
          <a:xfrm>
            <a:off x="159030" y="1909948"/>
            <a:ext cx="6156612" cy="1332931"/>
            <a:chOff x="159030" y="1661662"/>
            <a:chExt cx="6156612" cy="133293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AB348C8-9184-2908-6EC7-56ACEFBC51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15133" y="2354275"/>
              <a:ext cx="730713" cy="64008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0028669-BBB8-45AE-6000-A92E839D5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5655" y="2440728"/>
              <a:ext cx="575499" cy="47293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A589432-B19F-908C-7EAF-D983DFCED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79825" y="2413558"/>
              <a:ext cx="828374" cy="521989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21DC3BA-5757-2691-D2AE-1A11647CD2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44725" y="2354513"/>
              <a:ext cx="668912" cy="640080"/>
            </a:xfrm>
            <a:prstGeom prst="rect">
              <a:avLst/>
            </a:prstGeom>
          </p:spPr>
        </p:pic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C4912D1-EE3D-0DA4-83AF-AB4E11DDB741}"/>
                </a:ext>
              </a:extLst>
            </p:cNvPr>
            <p:cNvCxnSpPr>
              <a:cxnSpLocks/>
              <a:stCxn id="14" idx="1"/>
              <a:endCxn id="12" idx="3"/>
            </p:cNvCxnSpPr>
            <p:nvPr/>
          </p:nvCxnSpPr>
          <p:spPr>
            <a:xfrm flipH="1">
              <a:off x="3308199" y="2674553"/>
              <a:ext cx="336526" cy="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B4FBBBE-6BE7-9C6B-F29C-C039BA06D9B9}"/>
                </a:ext>
              </a:extLst>
            </p:cNvPr>
            <p:cNvCxnSpPr>
              <a:cxnSpLocks/>
              <a:stCxn id="12" idx="1"/>
              <a:endCxn id="8" idx="3"/>
            </p:cNvCxnSpPr>
            <p:nvPr/>
          </p:nvCxnSpPr>
          <p:spPr>
            <a:xfrm flipH="1" flipV="1">
              <a:off x="2045846" y="2674315"/>
              <a:ext cx="433979" cy="238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7CF67CA-A177-6168-6433-8C45CDBFB054}"/>
                </a:ext>
              </a:extLst>
            </p:cNvPr>
            <p:cNvCxnSpPr>
              <a:cxnSpLocks/>
              <a:stCxn id="8" idx="1"/>
              <a:endCxn id="10" idx="3"/>
            </p:cNvCxnSpPr>
            <p:nvPr/>
          </p:nvCxnSpPr>
          <p:spPr>
            <a:xfrm flipH="1">
              <a:off x="881154" y="2674315"/>
              <a:ext cx="433979" cy="288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B959077-8AFB-4245-2B6E-273BD87F4A97}"/>
                </a:ext>
              </a:extLst>
            </p:cNvPr>
            <p:cNvSpPr txBox="1"/>
            <p:nvPr/>
          </p:nvSpPr>
          <p:spPr>
            <a:xfrm>
              <a:off x="159030" y="1661662"/>
              <a:ext cx="615661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>
                  <a:solidFill>
                    <a:srgbClr val="008000"/>
                  </a:solidFill>
                  <a:latin typeface="Consolas" panose="020B0609020204030204" pitchFamily="49" charset="0"/>
                </a:rPr>
                <a:t>-- TID2: Increase b by 10</a:t>
              </a:r>
              <a:endParaRPr lang="en-US" sz="1400">
                <a:solidFill>
                  <a:srgbClr val="161616"/>
                </a:solidFill>
                <a:latin typeface="Consolas" panose="020B0609020204030204" pitchFamily="49" charset="0"/>
              </a:endParaRPr>
            </a:p>
            <a:p>
              <a:r>
                <a:rPr lang="en-US" sz="1400">
                  <a:solidFill>
                    <a:srgbClr val="0101FD"/>
                  </a:solidFill>
                  <a:latin typeface="Consolas" panose="020B0609020204030204" pitchFamily="49" charset="0"/>
                </a:rPr>
                <a:t>BEGIN</a:t>
              </a:r>
              <a:r>
                <a:rPr lang="en-US" sz="1400">
                  <a:solidFill>
                    <a:srgbClr val="161616"/>
                  </a:solidFill>
                  <a:latin typeface="Consolas" panose="020B0609020204030204" pitchFamily="49" charset="0"/>
                </a:rPr>
                <a:t> TRAN </a:t>
              </a:r>
              <a:r>
                <a:rPr lang="en-US" sz="1400">
                  <a:solidFill>
                    <a:srgbClr val="0101FD"/>
                  </a:solidFill>
                  <a:latin typeface="Consolas" panose="020B0609020204030204" pitchFamily="49" charset="0"/>
                </a:rPr>
                <a:t>UPDATE</a:t>
              </a:r>
              <a:r>
                <a:rPr lang="en-US" sz="1400">
                  <a:solidFill>
                    <a:srgbClr val="161616"/>
                  </a:solidFill>
                  <a:latin typeface="Consolas" panose="020B0609020204030204" pitchFamily="49" charset="0"/>
                </a:rPr>
                <a:t> t1 </a:t>
              </a:r>
              <a:r>
                <a:rPr lang="en-US" sz="1400">
                  <a:solidFill>
                    <a:srgbClr val="0101FD"/>
                  </a:solidFill>
                  <a:latin typeface="Consolas" panose="020B0609020204030204" pitchFamily="49" charset="0"/>
                </a:rPr>
                <a:t>SET</a:t>
              </a:r>
              <a:r>
                <a:rPr lang="en-US" sz="1400">
                  <a:solidFill>
                    <a:srgbClr val="161616"/>
                  </a:solidFill>
                  <a:latin typeface="Consolas" panose="020B0609020204030204" pitchFamily="49" charset="0"/>
                </a:rPr>
                <a:t> b=b+10; 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F225E74-57E7-C099-8D5F-63B7C9E092C5}"/>
              </a:ext>
            </a:extLst>
          </p:cNvPr>
          <p:cNvGrpSpPr/>
          <p:nvPr/>
        </p:nvGrpSpPr>
        <p:grpSpPr>
          <a:xfrm>
            <a:off x="315514" y="3497973"/>
            <a:ext cx="2436204" cy="2845836"/>
            <a:chOff x="315514" y="3497973"/>
            <a:chExt cx="2436204" cy="2845836"/>
          </a:xfrm>
        </p:grpSpPr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346BFA2-56D9-59C5-78E5-8B814AAA67B9}"/>
                </a:ext>
              </a:extLst>
            </p:cNvPr>
            <p:cNvGrpSpPr/>
            <p:nvPr/>
          </p:nvGrpSpPr>
          <p:grpSpPr>
            <a:xfrm>
              <a:off x="315514" y="3497973"/>
              <a:ext cx="2436204" cy="2845836"/>
              <a:chOff x="315514" y="3497973"/>
              <a:chExt cx="2436204" cy="2845836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24D0C205-C8D5-D0AF-387E-466B7816CBEB}"/>
                  </a:ext>
                </a:extLst>
              </p:cNvPr>
              <p:cNvGrpSpPr/>
              <p:nvPr/>
            </p:nvGrpSpPr>
            <p:grpSpPr>
              <a:xfrm>
                <a:off x="315514" y="3497973"/>
                <a:ext cx="2436204" cy="2845836"/>
                <a:chOff x="315514" y="3497973"/>
                <a:chExt cx="2436204" cy="2845836"/>
              </a:xfrm>
            </p:grpSpPr>
            <p:sp>
              <p:nvSpPr>
                <p:cNvPr id="271" name="Flowchart: Card 270">
                  <a:extLst>
                    <a:ext uri="{FF2B5EF4-FFF2-40B4-BE49-F238E27FC236}">
                      <a16:creationId xmlns:a16="http://schemas.microsoft.com/office/drawing/2014/main" id="{A0570F07-0652-13C0-39BC-3F34F65922B3}"/>
                    </a:ext>
                  </a:extLst>
                </p:cNvPr>
                <p:cNvSpPr/>
                <p:nvPr/>
              </p:nvSpPr>
              <p:spPr>
                <a:xfrm flipH="1">
                  <a:off x="319304" y="3934712"/>
                  <a:ext cx="2428624" cy="2409097"/>
                </a:xfrm>
                <a:prstGeom prst="flowChartPunchedCard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TextBox 275">
                  <a:extLst>
                    <a:ext uri="{FF2B5EF4-FFF2-40B4-BE49-F238E27FC236}">
                      <a16:creationId xmlns:a16="http://schemas.microsoft.com/office/drawing/2014/main" id="{88089CC5-24FF-3FC5-4646-5CC9CD33E09A}"/>
                    </a:ext>
                  </a:extLst>
                </p:cNvPr>
                <p:cNvSpPr txBox="1"/>
                <p:nvPr/>
              </p:nvSpPr>
              <p:spPr>
                <a:xfrm>
                  <a:off x="443485" y="4462657"/>
                  <a:ext cx="219053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/>
                    <a:t>r1:  1 | 10 | TID1</a:t>
                  </a:r>
                </a:p>
              </p:txBody>
            </p:sp>
            <p:sp>
              <p:nvSpPr>
                <p:cNvPr id="284" name="TextBox 283">
                  <a:extLst>
                    <a:ext uri="{FF2B5EF4-FFF2-40B4-BE49-F238E27FC236}">
                      <a16:creationId xmlns:a16="http://schemas.microsoft.com/office/drawing/2014/main" id="{63E2F976-76BC-6E1B-2CDF-C8FDBD34856C}"/>
                    </a:ext>
                  </a:extLst>
                </p:cNvPr>
                <p:cNvSpPr txBox="1"/>
                <p:nvPr/>
              </p:nvSpPr>
              <p:spPr>
                <a:xfrm>
                  <a:off x="315514" y="3497973"/>
                  <a:ext cx="24362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>
                      <a:solidFill>
                        <a:schemeClr val="accent2"/>
                      </a:solidFill>
                    </a:rPr>
                    <a:t>p1: Data Page for t1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9A5986D1-6819-6FC5-16A8-715C10B6CFE9}"/>
                    </a:ext>
                  </a:extLst>
                </p:cNvPr>
                <p:cNvSpPr txBox="1"/>
                <p:nvPr/>
              </p:nvSpPr>
              <p:spPr>
                <a:xfrm>
                  <a:off x="443485" y="4823468"/>
                  <a:ext cx="218252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/>
                    <a:t>r2:  2 | 20 | TID1</a:t>
                  </a: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79985BA-38FE-B492-49A2-D4B5DC600575}"/>
                    </a:ext>
                  </a:extLst>
                </p:cNvPr>
                <p:cNvSpPr txBox="1"/>
                <p:nvPr/>
              </p:nvSpPr>
              <p:spPr>
                <a:xfrm>
                  <a:off x="443485" y="5187421"/>
                  <a:ext cx="218252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/>
                    <a:t>r3:  3 | 30 | TID1</a:t>
                  </a:r>
                </a:p>
              </p:txBody>
            </p:sp>
          </p:grp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1135CE9-792E-E5E9-CB68-B0B0391F5B48}"/>
                  </a:ext>
                </a:extLst>
              </p:cNvPr>
              <p:cNvSpPr/>
              <p:nvPr/>
            </p:nvSpPr>
            <p:spPr>
              <a:xfrm>
                <a:off x="2403958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4B4CDC5-F614-3747-951D-EE250B35A6F4}"/>
                  </a:ext>
                </a:extLst>
              </p:cNvPr>
              <p:cNvSpPr/>
              <p:nvPr/>
            </p:nvSpPr>
            <p:spPr>
              <a:xfrm>
                <a:off x="2548232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D9382FB-22B8-3476-CADE-C531FF7825D8}"/>
                </a:ext>
              </a:extLst>
            </p:cNvPr>
            <p:cNvCxnSpPr>
              <a:cxnSpLocks/>
            </p:cNvCxnSpPr>
            <p:nvPr/>
          </p:nvCxnSpPr>
          <p:spPr>
            <a:xfrm>
              <a:off x="319304" y="4310743"/>
              <a:ext cx="2312338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5B76135-F006-3371-9CA0-2D6F7D12FB6B}"/>
                </a:ext>
              </a:extLst>
            </p:cNvPr>
            <p:cNvCxnSpPr>
              <a:cxnSpLocks/>
            </p:cNvCxnSpPr>
            <p:nvPr/>
          </p:nvCxnSpPr>
          <p:spPr>
            <a:xfrm>
              <a:off x="315514" y="5933535"/>
              <a:ext cx="242718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A8B60497-4A55-80C9-082D-DD43E96B3B41}"/>
              </a:ext>
            </a:extLst>
          </p:cNvPr>
          <p:cNvSpPr/>
          <p:nvPr/>
        </p:nvSpPr>
        <p:spPr>
          <a:xfrm>
            <a:off x="3644724" y="3854345"/>
            <a:ext cx="5151257" cy="24894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28D2194-3650-7412-B01E-DDAEF7DDD96B}"/>
              </a:ext>
            </a:extLst>
          </p:cNvPr>
          <p:cNvSpPr txBox="1"/>
          <p:nvPr/>
        </p:nvSpPr>
        <p:spPr>
          <a:xfrm>
            <a:off x="3580696" y="3494744"/>
            <a:ext cx="2657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Lock Manager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F7614DB9-6442-67C7-5E11-D3AC6D87C017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4085101"/>
          <a:ext cx="4381687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Mode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Type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Resource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7777677B-9390-0096-4637-78C10D9D21E9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4449564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OBJECT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A0A341B7-C485-6D45-0B5B-D6DCA83E73F3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4782903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FD75BC7A-E551-EA24-D3A8-923992F44D56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116242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34254DDC-A28B-FD6D-DA53-803FE2ED692A}"/>
              </a:ext>
            </a:extLst>
          </p:cNvPr>
          <p:cNvSpPr txBox="1"/>
          <p:nvPr/>
        </p:nvSpPr>
        <p:spPr>
          <a:xfrm>
            <a:off x="446041" y="4463311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r1:  1 | 10 | TID1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D6692A-E802-DB1E-E82F-6779CE434ECA}"/>
              </a:ext>
            </a:extLst>
          </p:cNvPr>
          <p:cNvSpPr txBox="1"/>
          <p:nvPr/>
        </p:nvSpPr>
        <p:spPr>
          <a:xfrm>
            <a:off x="446041" y="4825698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r2:  2 | 20 | TID1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CB1192D-ABAB-DB51-C5F1-7C36B4C4E83B}"/>
              </a:ext>
            </a:extLst>
          </p:cNvPr>
          <p:cNvSpPr txBox="1"/>
          <p:nvPr/>
        </p:nvSpPr>
        <p:spPr>
          <a:xfrm>
            <a:off x="446041" y="5188085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r3:  3 | 30 | TID1</a:t>
            </a:r>
          </a:p>
        </p:txBody>
      </p:sp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7755267B-A2A6-1ACB-7B7B-9D667ED15458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4784742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4C5001C5-55CA-1A46-7E31-9E1600D5EC6F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117468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6" name="Arrow: Right 55">
            <a:extLst>
              <a:ext uri="{FF2B5EF4-FFF2-40B4-BE49-F238E27FC236}">
                <a16:creationId xmlns:a16="http://schemas.microsoft.com/office/drawing/2014/main" id="{79805BFD-6CCE-CDEB-0E12-5232F412A7F8}"/>
              </a:ext>
            </a:extLst>
          </p:cNvPr>
          <p:cNvSpPr/>
          <p:nvPr/>
        </p:nvSpPr>
        <p:spPr>
          <a:xfrm>
            <a:off x="3684722" y="4772024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13EE978C-40D7-E9A1-63ED-D83E8FC25BF3}"/>
              </a:ext>
            </a:extLst>
          </p:cNvPr>
          <p:cNvSpPr/>
          <p:nvPr/>
        </p:nvSpPr>
        <p:spPr>
          <a:xfrm>
            <a:off x="3684722" y="5111890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AF9578D2-E0C3-664E-C4B3-17C55793BA5E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449581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A19875F2-7867-83C1-742F-C64BD8612E58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450194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F8DA2E77-3E1F-4023-293D-3C5830D45AA9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782920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A91255C5-2053-D50E-F158-B2607A42C976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782920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62" name="Arrow: Right 61">
            <a:extLst>
              <a:ext uri="{FF2B5EF4-FFF2-40B4-BE49-F238E27FC236}">
                <a16:creationId xmlns:a16="http://schemas.microsoft.com/office/drawing/2014/main" id="{93D8D19F-C684-F8FB-27C2-AF186C0B8F9F}"/>
              </a:ext>
            </a:extLst>
          </p:cNvPr>
          <p:cNvSpPr/>
          <p:nvPr/>
        </p:nvSpPr>
        <p:spPr>
          <a:xfrm>
            <a:off x="3684722" y="5451756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6B550888-7F80-A07D-5DEF-E2ADC6CA7FAB}"/>
              </a:ext>
            </a:extLst>
          </p:cNvPr>
          <p:cNvSpPr/>
          <p:nvPr/>
        </p:nvSpPr>
        <p:spPr>
          <a:xfrm>
            <a:off x="3684722" y="5791622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4B79032B-7894-671F-8874-94C6806AFFA1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44725" y="2602898"/>
            <a:ext cx="668912" cy="640080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A079C338-8E8F-4808-73ED-4706C530E5A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15133" y="2602660"/>
            <a:ext cx="730713" cy="640080"/>
          </a:xfrm>
          <a:prstGeom prst="rect">
            <a:avLst/>
          </a:prstGeom>
        </p:spPr>
      </p:pic>
      <p:sp>
        <p:nvSpPr>
          <p:cNvPr id="130" name="Arrow: Right 129">
            <a:extLst>
              <a:ext uri="{FF2B5EF4-FFF2-40B4-BE49-F238E27FC236}">
                <a16:creationId xmlns:a16="http://schemas.microsoft.com/office/drawing/2014/main" id="{D733C676-81AA-A2DF-EE18-DFB7717E30BE}"/>
              </a:ext>
            </a:extLst>
          </p:cNvPr>
          <p:cNvSpPr/>
          <p:nvPr/>
        </p:nvSpPr>
        <p:spPr>
          <a:xfrm>
            <a:off x="3694002" y="4446964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7ADF84A-4031-1CE4-5E89-2E445F18D16D}"/>
              </a:ext>
            </a:extLst>
          </p:cNvPr>
          <p:cNvSpPr txBox="1"/>
          <p:nvPr/>
        </p:nvSpPr>
        <p:spPr>
          <a:xfrm>
            <a:off x="446041" y="4463311"/>
            <a:ext cx="216712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r1:  1 | </a:t>
            </a:r>
            <a:r>
              <a:rPr lang="en-US" sz="1600" b="1"/>
              <a:t>20</a:t>
            </a:r>
            <a:r>
              <a:rPr lang="en-US" sz="1600"/>
              <a:t> | </a:t>
            </a:r>
            <a:r>
              <a:rPr lang="en-US" sz="1600" b="1"/>
              <a:t>TID2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F7889314-2FE1-8C28-E507-5F681102386F}"/>
              </a:ext>
            </a:extLst>
          </p:cNvPr>
          <p:cNvSpPr txBox="1"/>
          <p:nvPr/>
        </p:nvSpPr>
        <p:spPr>
          <a:xfrm>
            <a:off x="446041" y="4825698"/>
            <a:ext cx="216712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r2:  2 | </a:t>
            </a:r>
            <a:r>
              <a:rPr lang="en-US" sz="1600" b="1"/>
              <a:t>30</a:t>
            </a:r>
            <a:r>
              <a:rPr lang="en-US" sz="1600"/>
              <a:t> | </a:t>
            </a:r>
            <a:r>
              <a:rPr lang="en-US" sz="1600" b="1"/>
              <a:t>TID2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241A9B92-2E56-CC5E-58AC-2E4098286C0E}"/>
              </a:ext>
            </a:extLst>
          </p:cNvPr>
          <p:cNvSpPr txBox="1"/>
          <p:nvPr/>
        </p:nvSpPr>
        <p:spPr>
          <a:xfrm>
            <a:off x="446041" y="5188085"/>
            <a:ext cx="216712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r3:  3 | </a:t>
            </a:r>
            <a:r>
              <a:rPr lang="en-US" sz="1600" b="1"/>
              <a:t>40</a:t>
            </a:r>
            <a:r>
              <a:rPr lang="en-US" sz="1600"/>
              <a:t> | </a:t>
            </a:r>
            <a:r>
              <a:rPr lang="en-US" sz="1600" b="1"/>
              <a:t>TID2</a:t>
            </a:r>
          </a:p>
        </p:txBody>
      </p:sp>
    </p:spTree>
    <p:extLst>
      <p:ext uri="{BB962C8B-B14F-4D97-AF65-F5344CB8AC3E}">
        <p14:creationId xmlns:p14="http://schemas.microsoft.com/office/powerpoint/2010/main" val="373328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0"/>
      <p:bldP spid="41" grpId="0" animBg="1"/>
      <p:bldP spid="42" grpId="0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6" grpId="0" animBg="1"/>
      <p:bldP spid="56" grpId="1" animBg="1"/>
      <p:bldP spid="56" grpId="2" animBg="1"/>
      <p:bldP spid="56" grpId="3" animBg="1"/>
      <p:bldP spid="57" grpId="0" animBg="1"/>
      <p:bldP spid="57" grpId="1" animBg="1"/>
      <p:bldP spid="57" grpId="2" animBg="1"/>
      <p:bldP spid="57" grpId="3" animBg="1"/>
      <p:bldP spid="62" grpId="0" animBg="1"/>
      <p:bldP spid="62" grpId="1" animBg="1"/>
      <p:bldP spid="62" grpId="2" animBg="1"/>
      <p:bldP spid="62" grpId="3" animBg="1"/>
      <p:bldP spid="63" grpId="0" animBg="1"/>
      <p:bldP spid="63" grpId="1" animBg="1"/>
      <p:bldP spid="63" grpId="2" animBg="1"/>
      <p:bldP spid="63" grpId="3" animBg="1"/>
      <p:bldP spid="130" grpId="0" animBg="1"/>
      <p:bldP spid="130" grpId="1" animBg="1"/>
      <p:bldP spid="131" grpId="0" animBg="1"/>
      <p:bldP spid="132" grpId="0" animBg="1"/>
      <p:bldP spid="1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>
            <a:extLst>
              <a:ext uri="{FF2B5EF4-FFF2-40B4-BE49-F238E27FC236}">
                <a16:creationId xmlns:a16="http://schemas.microsoft.com/office/drawing/2014/main" id="{E67D2828-0454-4391-AAF4-FC095A8962F1}"/>
              </a:ext>
            </a:extLst>
          </p:cNvPr>
          <p:cNvSpPr txBox="1">
            <a:spLocks/>
          </p:cNvSpPr>
          <p:nvPr/>
        </p:nvSpPr>
        <p:spPr>
          <a:xfrm>
            <a:off x="343180" y="628161"/>
            <a:ext cx="11306469" cy="4026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Introducing Optimized Locking</a:t>
            </a:r>
            <a:endParaRPr kumimoji="0" lang="en-US" sz="3600" b="0" i="0" u="none" strike="noStrike" kern="1200" cap="none" spc="-50" normalizeH="0" baseline="0" noProof="0">
              <a:ln w="3175">
                <a:noFill/>
              </a:ln>
              <a:solidFill>
                <a:schemeClr val="accent1"/>
              </a:solidFill>
              <a:effectLst/>
              <a:uLnTx/>
              <a:uFillTx/>
              <a:latin typeface="Segoe UI Semibold"/>
              <a:ea typeface="+mn-ea"/>
              <a:cs typeface="Segoe UI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1651DFF-6032-F008-8111-1432427CC4C5}"/>
              </a:ext>
            </a:extLst>
          </p:cNvPr>
          <p:cNvGrpSpPr/>
          <p:nvPr/>
        </p:nvGrpSpPr>
        <p:grpSpPr>
          <a:xfrm>
            <a:off x="282601" y="2258733"/>
            <a:ext cx="5716541" cy="3603331"/>
            <a:chOff x="238641" y="1528973"/>
            <a:chExt cx="5716541" cy="3603331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050BE5F-A682-6D64-3ADE-C9844D090051}"/>
                </a:ext>
              </a:extLst>
            </p:cNvPr>
            <p:cNvCxnSpPr>
              <a:cxnSpLocks/>
            </p:cNvCxnSpPr>
            <p:nvPr/>
          </p:nvCxnSpPr>
          <p:spPr>
            <a:xfrm>
              <a:off x="504936" y="3884358"/>
              <a:ext cx="5162833" cy="0"/>
            </a:xfrm>
            <a:prstGeom prst="line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3CB513F-51A4-B411-F29C-7E8AC559BD48}"/>
                </a:ext>
              </a:extLst>
            </p:cNvPr>
            <p:cNvGrpSpPr/>
            <p:nvPr/>
          </p:nvGrpSpPr>
          <p:grpSpPr>
            <a:xfrm>
              <a:off x="238641" y="1528973"/>
              <a:ext cx="5716541" cy="3603331"/>
              <a:chOff x="8161553" y="1162401"/>
              <a:chExt cx="3685086" cy="3840246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B862EFA-8205-0D1A-7A0E-CD4471FD8031}"/>
                  </a:ext>
                </a:extLst>
              </p:cNvPr>
              <p:cNvSpPr/>
              <p:nvPr/>
            </p:nvSpPr>
            <p:spPr bwMode="auto">
              <a:xfrm>
                <a:off x="8161553" y="1502486"/>
                <a:ext cx="3685086" cy="3500161"/>
              </a:xfrm>
              <a:prstGeom prst="rect">
                <a:avLst/>
              </a:prstGeom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14" tIns="91414" rIns="91414" bIns="91414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888659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0505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33" name="Text Placeholder 1">
                <a:extLst>
                  <a:ext uri="{FF2B5EF4-FFF2-40B4-BE49-F238E27FC236}">
                    <a16:creationId xmlns:a16="http://schemas.microsoft.com/office/drawing/2014/main" id="{1163F397-FA28-9923-AD79-45E5748F523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12543" y="1162401"/>
                <a:ext cx="2589573" cy="5903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lIns="146263" tIns="91414" rIns="146263" bIns="91414" rtlCol="0">
                <a:spAutoFit/>
              </a:bodyPr>
              <a:lstStyle>
                <a:lvl1pPr marL="0" indent="0" algn="l" defTabSz="1027627" rtl="0" eaLnBrk="1" fontAlgn="base" hangingPunct="1">
                  <a:spcBef>
                    <a:spcPts val="1765"/>
                  </a:spcBef>
                  <a:spcAft>
                    <a:spcPts val="0"/>
                  </a:spcAft>
                  <a:buClrTx/>
                  <a:buFontTx/>
                  <a:buNone/>
                  <a:defRPr sz="3529" b="0" cap="none" spc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447688" marR="0" indent="-223845" algn="l" defTabSz="1027627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 sz="1568" b="0">
                    <a:solidFill>
                      <a:schemeClr val="tx1"/>
                    </a:solidFill>
                    <a:latin typeface="+mn-lt"/>
                    <a:cs typeface="+mn-cs"/>
                  </a:defRPr>
                </a:lvl2pPr>
                <a:lvl3pPr marL="671533" indent="-223845" algn="l" defTabSz="1027627" rtl="0" eaLnBrk="1" fontAlgn="base" hangingPunct="1">
                  <a:spcBef>
                    <a:spcPts val="588"/>
                  </a:spcBef>
                  <a:spcAft>
                    <a:spcPct val="0"/>
                  </a:spcAft>
                  <a:buClrTx/>
                  <a:buFont typeface="Arial" pitchFamily="34" charset="0"/>
                  <a:buChar char="•"/>
                  <a:defRPr sz="1372" b="0">
                    <a:solidFill>
                      <a:schemeClr val="tx1"/>
                    </a:solidFill>
                    <a:latin typeface="+mn-lt"/>
                    <a:cs typeface="+mn-cs"/>
                  </a:defRPr>
                </a:lvl3pPr>
                <a:lvl4pPr marL="895376" indent="-223845" algn="l" defTabSz="1027627" rtl="0" eaLnBrk="1" fontAlgn="base" hangingPunct="1">
                  <a:spcBef>
                    <a:spcPts val="588"/>
                  </a:spcBef>
                  <a:spcAft>
                    <a:spcPct val="0"/>
                  </a:spcAft>
                  <a:buClrTx/>
                  <a:buFont typeface="Arial" panose="020B0604020202020204" pitchFamily="34" charset="0"/>
                  <a:buChar char="•"/>
                  <a:defRPr sz="1176" b="0">
                    <a:solidFill>
                      <a:schemeClr val="tx1"/>
                    </a:solidFill>
                    <a:latin typeface="+mn-lt"/>
                    <a:cs typeface="+mn-cs"/>
                  </a:defRPr>
                </a:lvl4pPr>
                <a:lvl5pPr marL="1119220" indent="-223845" algn="l" defTabSz="1027627" rtl="0" eaLnBrk="1" fontAlgn="base" hangingPunct="1">
                  <a:spcBef>
                    <a:spcPts val="588"/>
                  </a:spcBef>
                  <a:spcAft>
                    <a:spcPct val="0"/>
                  </a:spcAft>
                  <a:buClrTx/>
                  <a:buFont typeface="Arial" pitchFamily="34" charset="0"/>
                  <a:buChar char="•"/>
                  <a:defRPr sz="1078" b="0">
                    <a:solidFill>
                      <a:schemeClr val="tx1"/>
                    </a:solidFill>
                    <a:latin typeface="+mn-lt"/>
                    <a:cs typeface="+mn-cs"/>
                  </a:defRPr>
                </a:lvl5pPr>
                <a:lvl6pPr marL="2838829" indent="-255073" algn="l" defTabSz="1027627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Trebuchet MS" pitchFamily="34" charset="0"/>
                  <a:buChar char="–"/>
                  <a:defRPr sz="1863">
                    <a:solidFill>
                      <a:schemeClr val="tx1"/>
                    </a:solidFill>
                    <a:latin typeface="+mn-lt"/>
                    <a:cs typeface="+mn-cs"/>
                  </a:defRPr>
                </a:lvl6pPr>
                <a:lvl7pPr marL="3367327" indent="-255073" algn="l" defTabSz="1027627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Trebuchet MS" pitchFamily="34" charset="0"/>
                  <a:buChar char="–"/>
                  <a:defRPr sz="1863">
                    <a:solidFill>
                      <a:schemeClr val="tx1"/>
                    </a:solidFill>
                    <a:latin typeface="+mn-lt"/>
                    <a:cs typeface="+mn-cs"/>
                  </a:defRPr>
                </a:lvl7pPr>
                <a:lvl8pPr marL="3895820" indent="-255073" algn="l" defTabSz="1027627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Trebuchet MS" pitchFamily="34" charset="0"/>
                  <a:buChar char="–"/>
                  <a:defRPr sz="1863">
                    <a:solidFill>
                      <a:schemeClr val="tx1"/>
                    </a:solidFill>
                    <a:latin typeface="+mn-lt"/>
                    <a:cs typeface="+mn-cs"/>
                  </a:defRPr>
                </a:lvl8pPr>
                <a:lvl9pPr marL="4424316" indent="-255073" algn="l" defTabSz="1027627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Trebuchet MS" pitchFamily="34" charset="0"/>
                  <a:buChar char="–"/>
                  <a:defRPr sz="1863">
                    <a:solidFill>
                      <a:schemeClr val="tx1"/>
                    </a:solidFill>
                    <a:latin typeface="+mn-lt"/>
                    <a:cs typeface="+mn-cs"/>
                  </a:defRPr>
                </a:lvl9pPr>
              </a:lstStyle>
              <a:p>
                <a:pPr marL="0" marR="0" lvl="0" indent="0" algn="ctr" defTabSz="1027233" rtl="0" eaLnBrk="1" fontAlgn="base" latinLnBrk="0" hangingPunct="1">
                  <a:lnSpc>
                    <a:spcPct val="100000"/>
                  </a:lnSpc>
                  <a:spcBef>
                    <a:spcPts val="173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Segoe UI Light"/>
                    <a:ea typeface="+mn-ea"/>
                    <a:cs typeface="+mn-cs"/>
                  </a:rPr>
                  <a:t>Transaction ID (</a:t>
                </a:r>
                <a:r>
                  <a:rPr kumimoji="0" lang="en-US" sz="2400" i="0" u="none" strike="noStrike" kern="0" cap="none" spc="0" normalizeH="0" baseline="0" noProof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Segoe UI Light"/>
                    <a:ea typeface="+mn-ea"/>
                    <a:cs typeface="+mn-cs"/>
                  </a:rPr>
                  <a:t>TID</a:t>
                </a: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Segoe UI Light"/>
                    <a:ea typeface="+mn-ea"/>
                    <a:cs typeface="+mn-cs"/>
                  </a:rPr>
                  <a:t>) Locking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37ECDCF5-1B90-0EA4-60CC-5450E8C1D675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385805" y="1274189"/>
                <a:ext cx="361348" cy="36367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1">
                    <a:lumMod val="8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89642" tIns="89642" rIns="89642" bIns="89642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871487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1">
                    <a:solidFill>
                      <a:srgbClr val="FF0000"/>
                    </a:solidFill>
                    <a:latin typeface="Segoe UI"/>
                  </a:rPr>
                  <a:t>1</a:t>
                </a:r>
                <a:endPara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8CDFD9A8-9FF6-78B4-F52F-F2D2E820B4FD}"/>
                  </a:ext>
                </a:extLst>
              </p:cNvPr>
              <p:cNvSpPr/>
              <p:nvPr/>
            </p:nvSpPr>
            <p:spPr>
              <a:xfrm>
                <a:off x="8336712" y="2045446"/>
                <a:ext cx="3367447" cy="1088989"/>
              </a:xfrm>
              <a:prstGeom prst="rect">
                <a:avLst/>
              </a:prstGeom>
            </p:spPr>
            <p:txBody>
              <a:bodyPr wrap="square" lIns="18282" tIns="18282" rIns="18282" bIns="18282">
                <a:spAutoFit/>
              </a:bodyPr>
              <a:lstStyle/>
              <a:p>
                <a:pPr algn="l"/>
                <a:r>
                  <a:rPr lang="en-US" sz="1600" b="0" i="0">
                    <a:solidFill>
                      <a:srgbClr val="161616"/>
                    </a:solidFill>
                    <a:effectLst/>
                    <a:latin typeface="Segoe UI" panose="020B0502040204020203" pitchFamily="34" charset="0"/>
                  </a:rPr>
                  <a:t>Each row is labeled with the last transaction ID (TID) that modified it. Instead of potentially many key or row identifier locks during updates, </a:t>
                </a:r>
                <a:r>
                  <a:rPr lang="en-US" sz="1600" b="1" i="0">
                    <a:solidFill>
                      <a:srgbClr val="161616"/>
                    </a:solidFill>
                    <a:effectLst/>
                    <a:latin typeface="Segoe UI" panose="020B0502040204020203" pitchFamily="34" charset="0"/>
                  </a:rPr>
                  <a:t>a single lock on the TID is used</a:t>
                </a:r>
                <a:r>
                  <a:rPr lang="en-US" sz="1600" b="0" i="0">
                    <a:solidFill>
                      <a:srgbClr val="161616"/>
                    </a:solidFill>
                    <a:effectLst/>
                    <a:latin typeface="Segoe UI" panose="020B0502040204020203" pitchFamily="34" charset="0"/>
                  </a:rPr>
                  <a:t>. </a:t>
                </a:r>
              </a:p>
            </p:txBody>
          </p:sp>
        </p:grp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4C7849C-0DAA-A8AD-200C-8C7E664C5668}"/>
                </a:ext>
              </a:extLst>
            </p:cNvPr>
            <p:cNvSpPr/>
            <p:nvPr/>
          </p:nvSpPr>
          <p:spPr>
            <a:xfrm>
              <a:off x="504936" y="4205626"/>
              <a:ext cx="5223799" cy="775585"/>
            </a:xfrm>
            <a:prstGeom prst="rect">
              <a:avLst/>
            </a:prstGeom>
          </p:spPr>
          <p:txBody>
            <a:bodyPr wrap="square" lIns="18282" tIns="18282" rIns="18282" bIns="18282">
              <a:spAutoFit/>
            </a:bodyPr>
            <a:lstStyle/>
            <a:p>
              <a:pPr algn="l"/>
              <a:r>
                <a:rPr lang="en-US" sz="1600" b="1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Benefits:</a:t>
              </a:r>
              <a:r>
                <a:rPr lang="en-US" sz="1600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 </a:t>
              </a:r>
              <a:r>
                <a:rPr lang="en-US" sz="1600" b="0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Reduced </a:t>
              </a:r>
              <a:r>
                <a:rPr lang="en-US" sz="1600">
                  <a:solidFill>
                    <a:srgbClr val="161616"/>
                  </a:solidFill>
                  <a:latin typeface="Segoe UI" panose="020B0502040204020203" pitchFamily="34" charset="0"/>
                </a:rPr>
                <a:t>l</a:t>
              </a:r>
              <a:r>
                <a:rPr lang="en-US" sz="1600" b="0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ock memory and lock escalations, resulting in </a:t>
              </a:r>
              <a:r>
                <a:rPr lang="en-US" sz="1600" b="0" i="0">
                  <a:solidFill>
                    <a:srgbClr val="00B050"/>
                  </a:solidFill>
                  <a:effectLst/>
                  <a:latin typeface="Segoe UI" panose="020B0502040204020203" pitchFamily="34" charset="0"/>
                </a:rPr>
                <a:t>COGS improvements </a:t>
              </a:r>
              <a:r>
                <a:rPr lang="en-US" sz="1600" b="0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and </a:t>
              </a:r>
              <a:r>
                <a:rPr lang="en-US" sz="1600" b="0" i="0">
                  <a:solidFill>
                    <a:srgbClr val="00B050"/>
                  </a:solidFill>
                  <a:effectLst/>
                  <a:latin typeface="Segoe UI" panose="020B0502040204020203" pitchFamily="34" charset="0"/>
                </a:rPr>
                <a:t>improved</a:t>
              </a:r>
              <a:r>
                <a:rPr lang="en-US" sz="1600">
                  <a:solidFill>
                    <a:srgbClr val="00B050"/>
                  </a:solidFill>
                  <a:latin typeface="Segoe UI" panose="020B0502040204020203" pitchFamily="34" charset="0"/>
                </a:rPr>
                <a:t> concurrency</a:t>
              </a:r>
              <a:r>
                <a:rPr lang="en-US" sz="1600">
                  <a:solidFill>
                    <a:srgbClr val="161616"/>
                  </a:solidFill>
                  <a:latin typeface="Segoe UI" panose="020B0502040204020203" pitchFamily="34" charset="0"/>
                </a:rPr>
                <a:t>.</a:t>
              </a:r>
              <a:endParaRPr lang="en-US" sz="1600" b="0" i="0">
                <a:solidFill>
                  <a:srgbClr val="161616"/>
                </a:solidFill>
                <a:effectLst/>
                <a:latin typeface="Segoe UI" panose="020B0502040204020203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7839094-2DCC-C8DE-165F-33002235428E}"/>
              </a:ext>
            </a:extLst>
          </p:cNvPr>
          <p:cNvGrpSpPr/>
          <p:nvPr/>
        </p:nvGrpSpPr>
        <p:grpSpPr>
          <a:xfrm>
            <a:off x="6099183" y="2252763"/>
            <a:ext cx="5716541" cy="3609301"/>
            <a:chOff x="6055223" y="1523003"/>
            <a:chExt cx="5716541" cy="360930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AFB0C71-666D-4840-73B2-B5252688ED99}"/>
                </a:ext>
              </a:extLst>
            </p:cNvPr>
            <p:cNvGrpSpPr/>
            <p:nvPr/>
          </p:nvGrpSpPr>
          <p:grpSpPr>
            <a:xfrm>
              <a:off x="6055223" y="1523003"/>
              <a:ext cx="5716541" cy="3609301"/>
              <a:chOff x="8161553" y="1156038"/>
              <a:chExt cx="3685086" cy="3846609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7EB3A87-FEB6-4B3B-9A83-0AE240FA6A7C}"/>
                  </a:ext>
                </a:extLst>
              </p:cNvPr>
              <p:cNvSpPr/>
              <p:nvPr/>
            </p:nvSpPr>
            <p:spPr bwMode="auto">
              <a:xfrm>
                <a:off x="8161553" y="1502486"/>
                <a:ext cx="3685086" cy="3500161"/>
              </a:xfrm>
              <a:prstGeom prst="rect">
                <a:avLst/>
              </a:prstGeom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14" tIns="91414" rIns="91414" bIns="91414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888659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0505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9" name="Text Placeholder 1">
                <a:extLst>
                  <a:ext uri="{FF2B5EF4-FFF2-40B4-BE49-F238E27FC236}">
                    <a16:creationId xmlns:a16="http://schemas.microsoft.com/office/drawing/2014/main" id="{B801A8D3-C3C4-479F-907F-3F44D1DB989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12543" y="1156038"/>
                <a:ext cx="2772313" cy="5903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lIns="146263" tIns="91414" rIns="146263" bIns="91414" rtlCol="0">
                <a:spAutoFit/>
              </a:bodyPr>
              <a:lstStyle>
                <a:lvl1pPr marL="0" indent="0" algn="l" defTabSz="1027627" rtl="0" eaLnBrk="1" fontAlgn="base" hangingPunct="1">
                  <a:spcBef>
                    <a:spcPts val="1765"/>
                  </a:spcBef>
                  <a:spcAft>
                    <a:spcPts val="0"/>
                  </a:spcAft>
                  <a:buClrTx/>
                  <a:buFontTx/>
                  <a:buNone/>
                  <a:defRPr sz="3529" b="0" cap="none" spc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447688" marR="0" indent="-223845" algn="l" defTabSz="1027627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 sz="1568" b="0">
                    <a:solidFill>
                      <a:schemeClr val="tx1"/>
                    </a:solidFill>
                    <a:latin typeface="+mn-lt"/>
                    <a:cs typeface="+mn-cs"/>
                  </a:defRPr>
                </a:lvl2pPr>
                <a:lvl3pPr marL="671533" indent="-223845" algn="l" defTabSz="1027627" rtl="0" eaLnBrk="1" fontAlgn="base" hangingPunct="1">
                  <a:spcBef>
                    <a:spcPts val="588"/>
                  </a:spcBef>
                  <a:spcAft>
                    <a:spcPct val="0"/>
                  </a:spcAft>
                  <a:buClrTx/>
                  <a:buFont typeface="Arial" pitchFamily="34" charset="0"/>
                  <a:buChar char="•"/>
                  <a:defRPr sz="1372" b="0">
                    <a:solidFill>
                      <a:schemeClr val="tx1"/>
                    </a:solidFill>
                    <a:latin typeface="+mn-lt"/>
                    <a:cs typeface="+mn-cs"/>
                  </a:defRPr>
                </a:lvl3pPr>
                <a:lvl4pPr marL="895376" indent="-223845" algn="l" defTabSz="1027627" rtl="0" eaLnBrk="1" fontAlgn="base" hangingPunct="1">
                  <a:spcBef>
                    <a:spcPts val="588"/>
                  </a:spcBef>
                  <a:spcAft>
                    <a:spcPct val="0"/>
                  </a:spcAft>
                  <a:buClrTx/>
                  <a:buFont typeface="Arial" panose="020B0604020202020204" pitchFamily="34" charset="0"/>
                  <a:buChar char="•"/>
                  <a:defRPr sz="1176" b="0">
                    <a:solidFill>
                      <a:schemeClr val="tx1"/>
                    </a:solidFill>
                    <a:latin typeface="+mn-lt"/>
                    <a:cs typeface="+mn-cs"/>
                  </a:defRPr>
                </a:lvl4pPr>
                <a:lvl5pPr marL="1119220" indent="-223845" algn="l" defTabSz="1027627" rtl="0" eaLnBrk="1" fontAlgn="base" hangingPunct="1">
                  <a:spcBef>
                    <a:spcPts val="588"/>
                  </a:spcBef>
                  <a:spcAft>
                    <a:spcPct val="0"/>
                  </a:spcAft>
                  <a:buClrTx/>
                  <a:buFont typeface="Arial" pitchFamily="34" charset="0"/>
                  <a:buChar char="•"/>
                  <a:defRPr sz="1078" b="0">
                    <a:solidFill>
                      <a:schemeClr val="tx1"/>
                    </a:solidFill>
                    <a:latin typeface="+mn-lt"/>
                    <a:cs typeface="+mn-cs"/>
                  </a:defRPr>
                </a:lvl5pPr>
                <a:lvl6pPr marL="2838829" indent="-255073" algn="l" defTabSz="1027627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Trebuchet MS" pitchFamily="34" charset="0"/>
                  <a:buChar char="–"/>
                  <a:defRPr sz="1863">
                    <a:solidFill>
                      <a:schemeClr val="tx1"/>
                    </a:solidFill>
                    <a:latin typeface="+mn-lt"/>
                    <a:cs typeface="+mn-cs"/>
                  </a:defRPr>
                </a:lvl6pPr>
                <a:lvl7pPr marL="3367327" indent="-255073" algn="l" defTabSz="1027627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Trebuchet MS" pitchFamily="34" charset="0"/>
                  <a:buChar char="–"/>
                  <a:defRPr sz="1863">
                    <a:solidFill>
                      <a:schemeClr val="tx1"/>
                    </a:solidFill>
                    <a:latin typeface="+mn-lt"/>
                    <a:cs typeface="+mn-cs"/>
                  </a:defRPr>
                </a:lvl7pPr>
                <a:lvl8pPr marL="3895820" indent="-255073" algn="l" defTabSz="1027627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Trebuchet MS" pitchFamily="34" charset="0"/>
                  <a:buChar char="–"/>
                  <a:defRPr sz="1863">
                    <a:solidFill>
                      <a:schemeClr val="tx1"/>
                    </a:solidFill>
                    <a:latin typeface="+mn-lt"/>
                    <a:cs typeface="+mn-cs"/>
                  </a:defRPr>
                </a:lvl8pPr>
                <a:lvl9pPr marL="4424316" indent="-255073" algn="l" defTabSz="1027627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Trebuchet MS" pitchFamily="34" charset="0"/>
                  <a:buChar char="–"/>
                  <a:defRPr sz="1863">
                    <a:solidFill>
                      <a:schemeClr val="tx1"/>
                    </a:solidFill>
                    <a:latin typeface="+mn-lt"/>
                    <a:cs typeface="+mn-cs"/>
                  </a:defRPr>
                </a:lvl9pPr>
              </a:lstStyle>
              <a:p>
                <a:pPr marL="0" marR="0" lvl="0" indent="0" algn="ctr" defTabSz="1027233" rtl="0" eaLnBrk="1" fontAlgn="base" latinLnBrk="0" hangingPunct="1">
                  <a:lnSpc>
                    <a:spcPct val="100000"/>
                  </a:lnSpc>
                  <a:spcBef>
                    <a:spcPts val="173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Segoe UI Light"/>
                    <a:ea typeface="+mn-ea"/>
                    <a:cs typeface="+mn-cs"/>
                  </a:rPr>
                  <a:t>Lock After Qualification (LAQ)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C3FB1BAB-E3C7-4AB4-ABE0-C47B2B8AE04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385805" y="1274189"/>
                <a:ext cx="361348" cy="36367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1">
                    <a:lumMod val="8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89642" tIns="89642" rIns="89642" bIns="89642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871487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Segoe UI"/>
                    <a:ea typeface="+mn-ea"/>
                    <a:cs typeface="+mn-cs"/>
                  </a:rPr>
                  <a:t>2</a:t>
                </a:r>
              </a:p>
            </p:txBody>
          </p:sp>
        </p:grp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FC4D13E0-7F9D-D3E3-760C-8A6447CBF856}"/>
                </a:ext>
              </a:extLst>
            </p:cNvPr>
            <p:cNvCxnSpPr>
              <a:cxnSpLocks/>
            </p:cNvCxnSpPr>
            <p:nvPr/>
          </p:nvCxnSpPr>
          <p:spPr>
            <a:xfrm>
              <a:off x="6370428" y="3885618"/>
              <a:ext cx="5162833" cy="0"/>
            </a:xfrm>
            <a:prstGeom prst="line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0B5815E-9E55-60CC-2807-12EE1D8F9080}"/>
                </a:ext>
              </a:extLst>
            </p:cNvPr>
            <p:cNvSpPr/>
            <p:nvPr/>
          </p:nvSpPr>
          <p:spPr>
            <a:xfrm>
              <a:off x="6370426" y="2357541"/>
              <a:ext cx="5223799" cy="1268027"/>
            </a:xfrm>
            <a:prstGeom prst="rect">
              <a:avLst/>
            </a:prstGeom>
          </p:spPr>
          <p:txBody>
            <a:bodyPr wrap="square" lIns="18282" tIns="18282" rIns="18282" bIns="18282">
              <a:spAutoFit/>
            </a:bodyPr>
            <a:lstStyle/>
            <a:p>
              <a:pPr algn="l"/>
              <a:r>
                <a:rPr lang="en-US" sz="1600" b="0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Predicates of a query are evaluated on the </a:t>
              </a:r>
              <a:r>
                <a:rPr lang="en-US" sz="1600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latest committed version of the row </a:t>
              </a:r>
              <a:r>
                <a:rPr lang="en-US" sz="1600" b="1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without acquiring a lock</a:t>
              </a:r>
              <a:r>
                <a:rPr lang="en-US" sz="1600" b="0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. </a:t>
              </a:r>
            </a:p>
            <a:p>
              <a:pPr algn="l"/>
              <a:endParaRPr lang="en-US" sz="1600">
                <a:solidFill>
                  <a:srgbClr val="161616"/>
                </a:solidFill>
                <a:latin typeface="Segoe UI" panose="020B0502040204020203" pitchFamily="34" charset="0"/>
              </a:endParaRPr>
            </a:p>
            <a:p>
              <a:pPr algn="l"/>
              <a:r>
                <a:rPr lang="en-US" sz="1600" i="0">
                  <a:effectLst/>
                  <a:latin typeface="Segoe UI" panose="020B0502040204020203" pitchFamily="34" charset="0"/>
                </a:rPr>
                <a:t>E.g., U</a:t>
              </a:r>
              <a:r>
                <a:rPr lang="en-US" sz="1600"/>
                <a:t>pdate queries on different rows in the same table will not block each other.</a:t>
              </a:r>
              <a:endParaRPr lang="en-US" sz="2000" b="0" i="0">
                <a:effectLst/>
                <a:latin typeface="Segoe UI" panose="020B0502040204020203" pitchFamily="34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B0E07F8-FAC8-8BA6-EBB0-E47F4B415A0F}"/>
                </a:ext>
              </a:extLst>
            </p:cNvPr>
            <p:cNvSpPr/>
            <p:nvPr/>
          </p:nvSpPr>
          <p:spPr>
            <a:xfrm>
              <a:off x="6370427" y="4205625"/>
              <a:ext cx="5223799" cy="529364"/>
            </a:xfrm>
            <a:prstGeom prst="rect">
              <a:avLst/>
            </a:prstGeom>
          </p:spPr>
          <p:txBody>
            <a:bodyPr wrap="square" lIns="18282" tIns="18282" rIns="18282" bIns="18282">
              <a:spAutoFit/>
            </a:bodyPr>
            <a:lstStyle/>
            <a:p>
              <a:pPr algn="l"/>
              <a:r>
                <a:rPr lang="en-US" sz="1600" b="1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Benefits: </a:t>
              </a:r>
              <a:r>
                <a:rPr lang="en-US" sz="1600" i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Reduced blocking resulting in </a:t>
              </a:r>
              <a:r>
                <a:rPr lang="en-US" sz="1600" b="0" i="0">
                  <a:solidFill>
                    <a:srgbClr val="00B050"/>
                  </a:solidFill>
                  <a:effectLst/>
                  <a:latin typeface="Segoe UI" panose="020B0502040204020203" pitchFamily="34" charset="0"/>
                </a:rPr>
                <a:t>improved</a:t>
              </a:r>
              <a:r>
                <a:rPr lang="en-US" sz="1600">
                  <a:solidFill>
                    <a:srgbClr val="00B050"/>
                  </a:solidFill>
                  <a:latin typeface="Segoe UI" panose="020B0502040204020203" pitchFamily="34" charset="0"/>
                </a:rPr>
                <a:t> concurrency</a:t>
              </a:r>
              <a:r>
                <a:rPr lang="en-US" sz="1600">
                  <a:solidFill>
                    <a:srgbClr val="161616"/>
                  </a:solidFill>
                  <a:latin typeface="Segoe UI" panose="020B0502040204020203" pitchFamily="34" charset="0"/>
                </a:rPr>
                <a:t>.</a:t>
              </a:r>
              <a:endParaRPr lang="en-US" sz="1600" b="0" i="0">
                <a:solidFill>
                  <a:srgbClr val="161616"/>
                </a:solidFill>
                <a:effectLst/>
                <a:latin typeface="Segoe UI" panose="020B0502040204020203" pitchFamily="34" charset="0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3C724CF3-36A3-59F4-878D-8CD626EA4339}"/>
              </a:ext>
            </a:extLst>
          </p:cNvPr>
          <p:cNvSpPr txBox="1"/>
          <p:nvPr/>
        </p:nvSpPr>
        <p:spPr>
          <a:xfrm>
            <a:off x="325595" y="1168723"/>
            <a:ext cx="114285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161616"/>
                </a:solidFill>
                <a:latin typeface="Segoe UI" panose="020B0502040204020203" pitchFamily="34" charset="0"/>
              </a:rPr>
              <a:t>A</a:t>
            </a: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n improved transaction locking mechanism that </a:t>
            </a:r>
            <a:r>
              <a:rPr lang="en-US" b="1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reduces lock memory consumption and blocking </a:t>
            </a:r>
            <a:r>
              <a:rPr lang="en-US" b="0" i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amongst concurrent transactions.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3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>
            <a:extLst>
              <a:ext uri="{FF2B5EF4-FFF2-40B4-BE49-F238E27FC236}">
                <a16:creationId xmlns:a16="http://schemas.microsoft.com/office/drawing/2014/main" id="{E67D2828-0454-4391-AAF4-FC095A8962F1}"/>
              </a:ext>
            </a:extLst>
          </p:cNvPr>
          <p:cNvSpPr txBox="1">
            <a:spLocks/>
          </p:cNvSpPr>
          <p:nvPr/>
        </p:nvSpPr>
        <p:spPr>
          <a:xfrm>
            <a:off x="343180" y="628161"/>
            <a:ext cx="11306469" cy="4026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Transaction ID (TID) Locking</a:t>
            </a:r>
            <a:endParaRPr kumimoji="0" lang="en-US" sz="3600" b="0" i="0" u="none" strike="noStrike" kern="1200" cap="none" spc="-50" normalizeH="0" baseline="0" noProof="0">
              <a:ln w="3175">
                <a:noFill/>
              </a:ln>
              <a:solidFill>
                <a:schemeClr val="accent1"/>
              </a:solidFill>
              <a:effectLst/>
              <a:uLnTx/>
              <a:uFillTx/>
              <a:latin typeface="Segoe UI Semibold"/>
              <a:ea typeface="+mn-ea"/>
              <a:cs typeface="Segoe UI" pitchFamily="34" charset="0"/>
            </a:endParaRP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48414FFD-B9F6-650D-61E6-C5B689DA6B98}"/>
              </a:ext>
            </a:extLst>
          </p:cNvPr>
          <p:cNvSpPr txBox="1">
            <a:spLocks/>
          </p:cNvSpPr>
          <p:nvPr/>
        </p:nvSpPr>
        <p:spPr>
          <a:xfrm>
            <a:off x="343180" y="1148555"/>
            <a:ext cx="10515600" cy="546993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>
                <a:solidFill>
                  <a:srgbClr val="FF0000"/>
                </a:solidFill>
                <a:latin typeface="Segoe UI"/>
                <a:cs typeface="Segoe UI"/>
              </a:rPr>
              <a:t>Without TID</a:t>
            </a:r>
          </a:p>
          <a:p>
            <a:r>
              <a:rPr lang="en-US" sz="1800">
                <a:latin typeface="Segoe UI"/>
                <a:ea typeface="SimSun"/>
                <a:cs typeface="Segoe UI"/>
              </a:rPr>
              <a:t>One lock per row is a </a:t>
            </a:r>
            <a:r>
              <a:rPr lang="en-US" sz="1800">
                <a:solidFill>
                  <a:srgbClr val="FF0000"/>
                </a:solidFill>
                <a:latin typeface="Segoe UI"/>
                <a:ea typeface="SimSun"/>
                <a:cs typeface="Segoe UI"/>
              </a:rPr>
              <a:t>significant resource drain </a:t>
            </a:r>
            <a:r>
              <a:rPr lang="en-US" sz="1800">
                <a:latin typeface="Segoe UI"/>
                <a:ea typeface="SimSun"/>
                <a:cs typeface="Segoe UI"/>
              </a:rPr>
              <a:t>when large transactions are involved.</a:t>
            </a:r>
          </a:p>
          <a:p>
            <a:r>
              <a:rPr lang="en-US" sz="1800">
                <a:latin typeface="Segoe UI"/>
                <a:ea typeface="SimSun"/>
                <a:cs typeface="Segoe UI"/>
              </a:rPr>
              <a:t>Lock escalation does not solve all the cases:</a:t>
            </a:r>
          </a:p>
          <a:p>
            <a:pPr lvl="1"/>
            <a:r>
              <a:rPr lang="en-US" sz="1500">
                <a:latin typeface="Segoe UI"/>
                <a:ea typeface="SimSun"/>
                <a:cs typeface="Segoe UI"/>
              </a:rPr>
              <a:t>Fails with conflicting transactions</a:t>
            </a:r>
          </a:p>
          <a:p>
            <a:pPr lvl="1"/>
            <a:r>
              <a:rPr lang="en-US" sz="1500">
                <a:latin typeface="Segoe UI"/>
                <a:ea typeface="SimSun"/>
                <a:cs typeface="Segoe UI"/>
              </a:rPr>
              <a:t>Creates blocking – whole table is now blocked</a:t>
            </a:r>
          </a:p>
          <a:p>
            <a:pPr lvl="1"/>
            <a:r>
              <a:rPr lang="en-US" sz="1500">
                <a:latin typeface="Segoe UI"/>
                <a:ea typeface="SimSun"/>
                <a:cs typeface="Segoe UI"/>
              </a:rPr>
              <a:t>Does not solve the issue with a transaction with multiple small statements</a:t>
            </a:r>
          </a:p>
          <a:p>
            <a:r>
              <a:rPr lang="en-US" sz="1800">
                <a:latin typeface="Segoe UI"/>
                <a:cs typeface="Segoe UI"/>
              </a:rPr>
              <a:t>Updating 1 million rows can take 1 million X row locks and </a:t>
            </a:r>
            <a:r>
              <a:rPr lang="en-US" sz="1800">
                <a:solidFill>
                  <a:srgbClr val="FF0000"/>
                </a:solidFill>
                <a:latin typeface="Segoe UI"/>
                <a:cs typeface="Segoe UI"/>
              </a:rPr>
              <a:t>hold them until EOT</a:t>
            </a:r>
            <a:r>
              <a:rPr lang="en-US" sz="1800">
                <a:latin typeface="Segoe UI"/>
                <a:cs typeface="Segoe UI"/>
              </a:rPr>
              <a:t>.</a:t>
            </a:r>
            <a:endParaRPr lang="en-US" sz="1800">
              <a:solidFill>
                <a:srgbClr val="00B050"/>
              </a:solidFill>
              <a:latin typeface="Segoe UI"/>
              <a:cs typeface="Segoe UI"/>
            </a:endParaRPr>
          </a:p>
          <a:p>
            <a:pPr marL="0" indent="0">
              <a:buNone/>
            </a:pPr>
            <a:endParaRPr lang="en-US" sz="2400">
              <a:solidFill>
                <a:srgbClr val="00B0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US" sz="2400">
                <a:solidFill>
                  <a:srgbClr val="00B050"/>
                </a:solidFill>
                <a:latin typeface="Segoe UI"/>
                <a:cs typeface="Segoe UI"/>
              </a:rPr>
              <a:t>With 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161616"/>
                </a:solidFill>
                <a:effectLst/>
                <a:latin typeface="Segoe UI"/>
                <a:cs typeface="Segoe UI"/>
              </a:rPr>
              <a:t>Each row is labeled with the </a:t>
            </a:r>
            <a:r>
              <a:rPr lang="en-US" sz="1800" b="0" i="0">
                <a:solidFill>
                  <a:srgbClr val="00B050"/>
                </a:solidFill>
                <a:effectLst/>
                <a:latin typeface="Segoe UI"/>
                <a:cs typeface="Segoe UI"/>
              </a:rPr>
              <a:t>last transaction ID (TID) </a:t>
            </a:r>
            <a:r>
              <a:rPr lang="en-US" sz="1800" b="0" i="0">
                <a:solidFill>
                  <a:srgbClr val="161616"/>
                </a:solidFill>
                <a:effectLst/>
                <a:latin typeface="Segoe UI"/>
                <a:cs typeface="Segoe UI"/>
              </a:rPr>
              <a:t>that modified it.</a:t>
            </a:r>
            <a:endParaRPr lang="en-US" sz="1800">
              <a:latin typeface="Segoe UI"/>
              <a:cs typeface="Segoe UI"/>
            </a:endParaRPr>
          </a:p>
          <a:p>
            <a:pPr marL="285750" indent="-285750"/>
            <a:r>
              <a:rPr lang="en-US" sz="1800">
                <a:latin typeface="Segoe UI"/>
                <a:cs typeface="Segoe UI"/>
              </a:rPr>
              <a:t>A lock on this TID resource will protect the row.</a:t>
            </a: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US" sz="1500">
                <a:latin typeface="Segoe UI"/>
                <a:cs typeface="Segoe UI"/>
              </a:rPr>
              <a:t>Every write transaction X locks its own TID</a:t>
            </a:r>
            <a:endParaRPr lang="en-US" sz="1500">
              <a:latin typeface="Calibri" panose="020F0502020204030204"/>
              <a:cs typeface="Calibri" panose="020F0502020204030204"/>
            </a:endParaRPr>
          </a:p>
          <a:p>
            <a:pPr marL="742950" lvl="1" indent="-285750"/>
            <a:r>
              <a:rPr lang="en-US" sz="1500">
                <a:latin typeface="Segoe UI"/>
                <a:cs typeface="Segoe UI"/>
              </a:rPr>
              <a:t>Transactions take S lock on TID on the row to synchronize with writers</a:t>
            </a:r>
            <a:endParaRPr lang="en-US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>
                <a:latin typeface="Segoe UI"/>
                <a:cs typeface="Segoe UI"/>
              </a:rPr>
              <a:t>Page and row locks are still taken, but </a:t>
            </a:r>
            <a:r>
              <a:rPr lang="en-US" sz="1800">
                <a:solidFill>
                  <a:srgbClr val="00B050"/>
                </a:solidFill>
                <a:latin typeface="Segoe UI"/>
                <a:cs typeface="Segoe UI"/>
              </a:rPr>
              <a:t>only for the duration of individual row update.</a:t>
            </a:r>
          </a:p>
          <a:p>
            <a:pPr marL="285750" indent="-285750"/>
            <a:r>
              <a:rPr lang="en-US" sz="1800">
                <a:latin typeface="Segoe UI"/>
                <a:cs typeface="Segoe UI"/>
              </a:rPr>
              <a:t>Updating 1 million rows will take 1 million X row locks but </a:t>
            </a:r>
            <a:r>
              <a:rPr lang="en-US" sz="1800">
                <a:solidFill>
                  <a:srgbClr val="00B050"/>
                </a:solidFill>
                <a:latin typeface="Segoe UI"/>
                <a:cs typeface="Segoe UI"/>
              </a:rPr>
              <a:t>none of it will be held until EOT</a:t>
            </a:r>
            <a:r>
              <a:rPr lang="en-US" sz="1800">
                <a:latin typeface="Segoe UI"/>
                <a:cs typeface="Segoe UI"/>
              </a:rPr>
              <a:t>. </a:t>
            </a:r>
            <a:endParaRPr 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/>
            <a:r>
              <a:rPr lang="en-US" sz="1400">
                <a:latin typeface="Segoe UI"/>
                <a:cs typeface="Segoe UI"/>
              </a:rPr>
              <a:t>Note that they're still held until EOT when using strict isolation levels or when honoring lock hints.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>
                <a:latin typeface="Segoe UI"/>
                <a:cs typeface="Segoe UI"/>
              </a:rPr>
              <a:t>Only 1 TID lock will be held until EOT.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5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itle 1">
            <a:extLst>
              <a:ext uri="{FF2B5EF4-FFF2-40B4-BE49-F238E27FC236}">
                <a16:creationId xmlns:a16="http://schemas.microsoft.com/office/drawing/2014/main" id="{C09455C2-7E8D-43F0-B888-AE40564B71F8}"/>
              </a:ext>
            </a:extLst>
          </p:cNvPr>
          <p:cNvSpPr txBox="1">
            <a:spLocks/>
          </p:cNvSpPr>
          <p:nvPr/>
        </p:nvSpPr>
        <p:spPr>
          <a:xfrm>
            <a:off x="159030" y="196361"/>
            <a:ext cx="11306469" cy="4026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Locking mechanism</a:t>
            </a:r>
            <a:r>
              <a:rPr lang="en-US" sz="3600">
                <a:solidFill>
                  <a:srgbClr val="000000"/>
                </a:solidFill>
                <a:latin typeface="Segoe UI Semibold"/>
              </a:rPr>
              <a:t> in SQL Server </a:t>
            </a:r>
            <a:r>
              <a:rPr lang="en-US" sz="3600">
                <a:solidFill>
                  <a:srgbClr val="00B050"/>
                </a:solidFill>
                <a:latin typeface="Segoe UI Semibold"/>
              </a:rPr>
              <a:t>(with OL)</a:t>
            </a:r>
            <a:endParaRPr kumimoji="0" lang="en-US" sz="3600" b="0" i="0" u="none" strike="noStrike" kern="1200" cap="none" spc="-50" normalizeH="0" baseline="0" noProof="0">
              <a:ln w="3175">
                <a:noFill/>
              </a:ln>
              <a:solidFill>
                <a:srgbClr val="00B050"/>
              </a:solidFill>
              <a:effectLst/>
              <a:uLnTx/>
              <a:uFillTx/>
              <a:latin typeface="Segoe UI Semibold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B0653A9D-9B55-44F4-7F13-7889833C7415}"/>
              </a:ext>
            </a:extLst>
          </p:cNvPr>
          <p:cNvSpPr txBox="1"/>
          <p:nvPr/>
        </p:nvSpPr>
        <p:spPr>
          <a:xfrm>
            <a:off x="159030" y="700588"/>
            <a:ext cx="732762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ALTER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DATABASE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[db1]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READ_COMMITTED_SNAPSHOT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OFF</a:t>
            </a:r>
            <a:r>
              <a:rPr lang="en-US" sz="140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TRANSACTION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ISOLATION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LEVEL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READ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COMMITTED</a:t>
            </a:r>
            <a:r>
              <a:rPr lang="en-US" sz="140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>
              <a:solidFill>
                <a:srgbClr val="0101FD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CREATE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TABLE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t1 (a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int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, b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int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); </a:t>
            </a:r>
          </a:p>
          <a:p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INSERT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INTO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t1 </a:t>
            </a:r>
            <a:r>
              <a:rPr lang="en-US" sz="1400">
                <a:solidFill>
                  <a:srgbClr val="0101FD"/>
                </a:solidFill>
                <a:latin typeface="Consolas" panose="020B0609020204030204" pitchFamily="49" charset="0"/>
              </a:rPr>
              <a:t>VALUES</a:t>
            </a:r>
            <a:r>
              <a:rPr lang="en-US" sz="1400">
                <a:solidFill>
                  <a:srgbClr val="161616"/>
                </a:solidFill>
                <a:latin typeface="Consolas" panose="020B0609020204030204" pitchFamily="49" charset="0"/>
              </a:rPr>
              <a:t> (1,10), (2,20), (3,30);</a:t>
            </a:r>
          </a:p>
          <a:p>
            <a:endParaRPr lang="en-US" sz="1200">
              <a:solidFill>
                <a:srgbClr val="161616"/>
              </a:solidFill>
              <a:latin typeface="Consolas" panose="020B0609020204030204" pitchFamily="49" charset="0"/>
            </a:endParaRPr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06B3C69-5BC8-E668-3F52-8850F95FDE90}"/>
              </a:ext>
            </a:extLst>
          </p:cNvPr>
          <p:cNvCxnSpPr>
            <a:cxnSpLocks/>
          </p:cNvCxnSpPr>
          <p:nvPr/>
        </p:nvCxnSpPr>
        <p:spPr>
          <a:xfrm>
            <a:off x="179965" y="3316311"/>
            <a:ext cx="11730607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E338E39B-D24F-31A6-240E-B0C8A7564C8B}"/>
              </a:ext>
            </a:extLst>
          </p:cNvPr>
          <p:cNvGrpSpPr/>
          <p:nvPr/>
        </p:nvGrpSpPr>
        <p:grpSpPr>
          <a:xfrm>
            <a:off x="159030" y="1916001"/>
            <a:ext cx="6156612" cy="1332931"/>
            <a:chOff x="159030" y="1661662"/>
            <a:chExt cx="6156612" cy="133293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AB348C8-9184-2908-6EC7-56ACEFBC51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15133" y="2354275"/>
              <a:ext cx="730713" cy="64008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0028669-BBB8-45AE-6000-A92E839D5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5655" y="2440728"/>
              <a:ext cx="575499" cy="47293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A589432-B19F-908C-7EAF-D983DFCED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79825" y="2413558"/>
              <a:ext cx="828374" cy="521989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21DC3BA-5757-2691-D2AE-1A11647CD2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44725" y="2354513"/>
              <a:ext cx="668912" cy="640080"/>
            </a:xfrm>
            <a:prstGeom prst="rect">
              <a:avLst/>
            </a:prstGeom>
          </p:spPr>
        </p:pic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C4912D1-EE3D-0DA4-83AF-AB4E11DDB741}"/>
                </a:ext>
              </a:extLst>
            </p:cNvPr>
            <p:cNvCxnSpPr>
              <a:cxnSpLocks/>
              <a:stCxn id="14" idx="1"/>
              <a:endCxn id="12" idx="3"/>
            </p:cNvCxnSpPr>
            <p:nvPr/>
          </p:nvCxnSpPr>
          <p:spPr>
            <a:xfrm flipH="1">
              <a:off x="3308199" y="2674553"/>
              <a:ext cx="336526" cy="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B4FBBBE-6BE7-9C6B-F29C-C039BA06D9B9}"/>
                </a:ext>
              </a:extLst>
            </p:cNvPr>
            <p:cNvCxnSpPr>
              <a:cxnSpLocks/>
              <a:stCxn id="12" idx="1"/>
              <a:endCxn id="8" idx="3"/>
            </p:cNvCxnSpPr>
            <p:nvPr/>
          </p:nvCxnSpPr>
          <p:spPr>
            <a:xfrm flipH="1" flipV="1">
              <a:off x="2045846" y="2674315"/>
              <a:ext cx="433979" cy="238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7CF67CA-A177-6168-6433-8C45CDBFB054}"/>
                </a:ext>
              </a:extLst>
            </p:cNvPr>
            <p:cNvCxnSpPr>
              <a:cxnSpLocks/>
              <a:stCxn id="8" idx="1"/>
              <a:endCxn id="10" idx="3"/>
            </p:cNvCxnSpPr>
            <p:nvPr/>
          </p:nvCxnSpPr>
          <p:spPr>
            <a:xfrm flipH="1">
              <a:off x="881154" y="2674315"/>
              <a:ext cx="433979" cy="288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B959077-8AFB-4245-2B6E-273BD87F4A97}"/>
                </a:ext>
              </a:extLst>
            </p:cNvPr>
            <p:cNvSpPr txBox="1"/>
            <p:nvPr/>
          </p:nvSpPr>
          <p:spPr>
            <a:xfrm>
              <a:off x="159030" y="1661662"/>
              <a:ext cx="615661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>
                  <a:solidFill>
                    <a:srgbClr val="008000"/>
                  </a:solidFill>
                  <a:latin typeface="Consolas" panose="020B0609020204030204" pitchFamily="49" charset="0"/>
                </a:rPr>
                <a:t>-- TID2: Increase b by 10</a:t>
              </a:r>
              <a:endParaRPr lang="en-US" sz="1400">
                <a:solidFill>
                  <a:srgbClr val="161616"/>
                </a:solidFill>
                <a:latin typeface="Consolas" panose="020B0609020204030204" pitchFamily="49" charset="0"/>
              </a:endParaRPr>
            </a:p>
            <a:p>
              <a:r>
                <a:rPr lang="en-US" sz="1400">
                  <a:solidFill>
                    <a:srgbClr val="0101FD"/>
                  </a:solidFill>
                  <a:latin typeface="Consolas" panose="020B0609020204030204" pitchFamily="49" charset="0"/>
                </a:rPr>
                <a:t>BEGIN</a:t>
              </a:r>
              <a:r>
                <a:rPr lang="en-US" sz="1400">
                  <a:solidFill>
                    <a:srgbClr val="161616"/>
                  </a:solidFill>
                  <a:latin typeface="Consolas" panose="020B0609020204030204" pitchFamily="49" charset="0"/>
                </a:rPr>
                <a:t> TRAN </a:t>
              </a:r>
              <a:r>
                <a:rPr lang="en-US" sz="1400">
                  <a:solidFill>
                    <a:srgbClr val="0101FD"/>
                  </a:solidFill>
                  <a:latin typeface="Consolas" panose="020B0609020204030204" pitchFamily="49" charset="0"/>
                </a:rPr>
                <a:t>UPDATE</a:t>
              </a:r>
              <a:r>
                <a:rPr lang="en-US" sz="1400">
                  <a:solidFill>
                    <a:srgbClr val="161616"/>
                  </a:solidFill>
                  <a:latin typeface="Consolas" panose="020B0609020204030204" pitchFamily="49" charset="0"/>
                </a:rPr>
                <a:t> t1 </a:t>
              </a:r>
              <a:r>
                <a:rPr lang="en-US" sz="1400">
                  <a:solidFill>
                    <a:srgbClr val="0101FD"/>
                  </a:solidFill>
                  <a:latin typeface="Consolas" panose="020B0609020204030204" pitchFamily="49" charset="0"/>
                </a:rPr>
                <a:t>SET</a:t>
              </a:r>
              <a:r>
                <a:rPr lang="en-US" sz="1400">
                  <a:solidFill>
                    <a:srgbClr val="161616"/>
                  </a:solidFill>
                  <a:latin typeface="Consolas" panose="020B0609020204030204" pitchFamily="49" charset="0"/>
                </a:rPr>
                <a:t> b=b+10; 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F225E74-57E7-C099-8D5F-63B7C9E092C5}"/>
              </a:ext>
            </a:extLst>
          </p:cNvPr>
          <p:cNvGrpSpPr/>
          <p:nvPr/>
        </p:nvGrpSpPr>
        <p:grpSpPr>
          <a:xfrm>
            <a:off x="315514" y="3497973"/>
            <a:ext cx="2436204" cy="2845836"/>
            <a:chOff x="315514" y="3497973"/>
            <a:chExt cx="2436204" cy="2845836"/>
          </a:xfrm>
        </p:grpSpPr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346BFA2-56D9-59C5-78E5-8B814AAA67B9}"/>
                </a:ext>
              </a:extLst>
            </p:cNvPr>
            <p:cNvGrpSpPr/>
            <p:nvPr/>
          </p:nvGrpSpPr>
          <p:grpSpPr>
            <a:xfrm>
              <a:off x="315514" y="3497973"/>
              <a:ext cx="2436204" cy="2845836"/>
              <a:chOff x="315514" y="3497973"/>
              <a:chExt cx="2436204" cy="2845836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24D0C205-C8D5-D0AF-387E-466B7816CBEB}"/>
                  </a:ext>
                </a:extLst>
              </p:cNvPr>
              <p:cNvGrpSpPr/>
              <p:nvPr/>
            </p:nvGrpSpPr>
            <p:grpSpPr>
              <a:xfrm>
                <a:off x="315514" y="3497973"/>
                <a:ext cx="2436204" cy="2845836"/>
                <a:chOff x="315514" y="3497973"/>
                <a:chExt cx="2436204" cy="2845836"/>
              </a:xfrm>
            </p:grpSpPr>
            <p:sp>
              <p:nvSpPr>
                <p:cNvPr id="271" name="Flowchart: Card 270">
                  <a:extLst>
                    <a:ext uri="{FF2B5EF4-FFF2-40B4-BE49-F238E27FC236}">
                      <a16:creationId xmlns:a16="http://schemas.microsoft.com/office/drawing/2014/main" id="{A0570F07-0652-13C0-39BC-3F34F65922B3}"/>
                    </a:ext>
                  </a:extLst>
                </p:cNvPr>
                <p:cNvSpPr/>
                <p:nvPr/>
              </p:nvSpPr>
              <p:spPr>
                <a:xfrm flipH="1">
                  <a:off x="319304" y="3934712"/>
                  <a:ext cx="2428624" cy="2409097"/>
                </a:xfrm>
                <a:prstGeom prst="flowChartPunchedCard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TextBox 275">
                  <a:extLst>
                    <a:ext uri="{FF2B5EF4-FFF2-40B4-BE49-F238E27FC236}">
                      <a16:creationId xmlns:a16="http://schemas.microsoft.com/office/drawing/2014/main" id="{88089CC5-24FF-3FC5-4646-5CC9CD33E09A}"/>
                    </a:ext>
                  </a:extLst>
                </p:cNvPr>
                <p:cNvSpPr txBox="1"/>
                <p:nvPr/>
              </p:nvSpPr>
              <p:spPr>
                <a:xfrm>
                  <a:off x="430305" y="4462657"/>
                  <a:ext cx="226220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/>
                    <a:t>r1:  1 | 10 | TID1</a:t>
                  </a:r>
                </a:p>
              </p:txBody>
            </p:sp>
            <p:sp>
              <p:nvSpPr>
                <p:cNvPr id="284" name="TextBox 283">
                  <a:extLst>
                    <a:ext uri="{FF2B5EF4-FFF2-40B4-BE49-F238E27FC236}">
                      <a16:creationId xmlns:a16="http://schemas.microsoft.com/office/drawing/2014/main" id="{63E2F976-76BC-6E1B-2CDF-C8FDBD34856C}"/>
                    </a:ext>
                  </a:extLst>
                </p:cNvPr>
                <p:cNvSpPr txBox="1"/>
                <p:nvPr/>
              </p:nvSpPr>
              <p:spPr>
                <a:xfrm>
                  <a:off x="315514" y="3497973"/>
                  <a:ext cx="24362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>
                      <a:solidFill>
                        <a:schemeClr val="accent2"/>
                      </a:solidFill>
                    </a:rPr>
                    <a:t>p1: Data Page for t1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9A5986D1-6819-6FC5-16A8-715C10B6CFE9}"/>
                    </a:ext>
                  </a:extLst>
                </p:cNvPr>
                <p:cNvSpPr txBox="1"/>
                <p:nvPr/>
              </p:nvSpPr>
              <p:spPr>
                <a:xfrm>
                  <a:off x="430305" y="4825039"/>
                  <a:ext cx="226220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/>
                    <a:t>r2:  2 | 20 | TID1</a:t>
                  </a: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79985BA-38FE-B492-49A2-D4B5DC600575}"/>
                    </a:ext>
                  </a:extLst>
                </p:cNvPr>
                <p:cNvSpPr txBox="1"/>
                <p:nvPr/>
              </p:nvSpPr>
              <p:spPr>
                <a:xfrm>
                  <a:off x="430305" y="5187421"/>
                  <a:ext cx="226220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/>
                    <a:t>r3:  3 | 30 | TID1</a:t>
                  </a:r>
                </a:p>
              </p:txBody>
            </p:sp>
          </p:grp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1135CE9-792E-E5E9-CB68-B0B0391F5B48}"/>
                  </a:ext>
                </a:extLst>
              </p:cNvPr>
              <p:cNvSpPr/>
              <p:nvPr/>
            </p:nvSpPr>
            <p:spPr>
              <a:xfrm>
                <a:off x="2403958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4B4CDC5-F614-3747-951D-EE250B35A6F4}"/>
                  </a:ext>
                </a:extLst>
              </p:cNvPr>
              <p:cNvSpPr/>
              <p:nvPr/>
            </p:nvSpPr>
            <p:spPr>
              <a:xfrm>
                <a:off x="2548232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D9382FB-22B8-3476-CADE-C531FF7825D8}"/>
                </a:ext>
              </a:extLst>
            </p:cNvPr>
            <p:cNvCxnSpPr>
              <a:cxnSpLocks/>
            </p:cNvCxnSpPr>
            <p:nvPr/>
          </p:nvCxnSpPr>
          <p:spPr>
            <a:xfrm>
              <a:off x="319304" y="4310743"/>
              <a:ext cx="2312338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5B76135-F006-3371-9CA0-2D6F7D12FB6B}"/>
                </a:ext>
              </a:extLst>
            </p:cNvPr>
            <p:cNvCxnSpPr>
              <a:cxnSpLocks/>
            </p:cNvCxnSpPr>
            <p:nvPr/>
          </p:nvCxnSpPr>
          <p:spPr>
            <a:xfrm>
              <a:off x="315514" y="5933535"/>
              <a:ext cx="242718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A8B60497-4A55-80C9-082D-DD43E96B3B41}"/>
              </a:ext>
            </a:extLst>
          </p:cNvPr>
          <p:cNvSpPr/>
          <p:nvPr/>
        </p:nvSpPr>
        <p:spPr>
          <a:xfrm>
            <a:off x="3644724" y="3854345"/>
            <a:ext cx="5151257" cy="24894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28D2194-3650-7412-B01E-DDAEF7DDD96B}"/>
              </a:ext>
            </a:extLst>
          </p:cNvPr>
          <p:cNvSpPr txBox="1"/>
          <p:nvPr/>
        </p:nvSpPr>
        <p:spPr>
          <a:xfrm>
            <a:off x="3580696" y="3494744"/>
            <a:ext cx="2657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Lock Manager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F7614DB9-6442-67C7-5E11-D3AC6D87C017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4085101"/>
          <a:ext cx="4381687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Mode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Type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Resource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7777677B-9390-0096-4637-78C10D9D21E9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4781668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OBJECT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A0A341B7-C485-6D45-0B5B-D6DCA83E73F3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110985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FD75BC7A-E551-EA24-D3A8-923992F44D56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440302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34254DDC-A28B-FD6D-DA53-803FE2ED692A}"/>
              </a:ext>
            </a:extLst>
          </p:cNvPr>
          <p:cNvSpPr txBox="1"/>
          <p:nvPr/>
        </p:nvSpPr>
        <p:spPr>
          <a:xfrm>
            <a:off x="430304" y="4461246"/>
            <a:ext cx="2191871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r1:  1 | 10 | TID1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D6692A-E802-DB1E-E82F-6779CE434ECA}"/>
              </a:ext>
            </a:extLst>
          </p:cNvPr>
          <p:cNvSpPr txBox="1"/>
          <p:nvPr/>
        </p:nvSpPr>
        <p:spPr>
          <a:xfrm>
            <a:off x="430305" y="4822977"/>
            <a:ext cx="2201336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r2:  2 | 20 | TID1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CB1192D-ABAB-DB51-C5F1-7C36B4C4E83B}"/>
              </a:ext>
            </a:extLst>
          </p:cNvPr>
          <p:cNvSpPr txBox="1"/>
          <p:nvPr/>
        </p:nvSpPr>
        <p:spPr>
          <a:xfrm>
            <a:off x="430306" y="5184708"/>
            <a:ext cx="2191870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r3:  3 | 30 | TID1</a:t>
            </a:r>
          </a:p>
        </p:txBody>
      </p:sp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7755267B-A2A6-1ACB-7B7B-9D667ED15458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110985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4C5001C5-55CA-1A46-7E31-9E1600D5EC6F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440302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6" name="Arrow: Right 55">
            <a:extLst>
              <a:ext uri="{FF2B5EF4-FFF2-40B4-BE49-F238E27FC236}">
                <a16:creationId xmlns:a16="http://schemas.microsoft.com/office/drawing/2014/main" id="{79805BFD-6CCE-CDEB-0E12-5232F412A7F8}"/>
              </a:ext>
            </a:extLst>
          </p:cNvPr>
          <p:cNvSpPr/>
          <p:nvPr/>
        </p:nvSpPr>
        <p:spPr>
          <a:xfrm>
            <a:off x="3694002" y="5099034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13EE978C-40D7-E9A1-63ED-D83E8FC25BF3}"/>
              </a:ext>
            </a:extLst>
          </p:cNvPr>
          <p:cNvSpPr/>
          <p:nvPr/>
        </p:nvSpPr>
        <p:spPr>
          <a:xfrm>
            <a:off x="3694002" y="5437778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AF9578D2-E0C3-664E-C4B3-17C55793BA5E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440302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A19875F2-7867-83C1-742F-C64BD8612E58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440302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F8DA2E77-3E1F-4023-293D-3C5830D45AA9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440302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A91255C5-2053-D50E-F158-B2607A42C976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5440302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62" name="Arrow: Right 61">
            <a:extLst>
              <a:ext uri="{FF2B5EF4-FFF2-40B4-BE49-F238E27FC236}">
                <a16:creationId xmlns:a16="http://schemas.microsoft.com/office/drawing/2014/main" id="{93D8D19F-C684-F8FB-27C2-AF186C0B8F9F}"/>
              </a:ext>
            </a:extLst>
          </p:cNvPr>
          <p:cNvSpPr/>
          <p:nvPr/>
        </p:nvSpPr>
        <p:spPr>
          <a:xfrm>
            <a:off x="3694002" y="5437778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6B550888-7F80-A07D-5DEF-E2ADC6CA7FAB}"/>
              </a:ext>
            </a:extLst>
          </p:cNvPr>
          <p:cNvSpPr/>
          <p:nvPr/>
        </p:nvSpPr>
        <p:spPr>
          <a:xfrm>
            <a:off x="3694002" y="5437778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4B79032B-7894-671F-8874-94C6806AFFA1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44725" y="2608951"/>
            <a:ext cx="668912" cy="640080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A079C338-8E8F-4808-73ED-4706C530E5A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15133" y="2608713"/>
            <a:ext cx="730713" cy="640080"/>
          </a:xfrm>
          <a:prstGeom prst="rect">
            <a:avLst/>
          </a:prstGeom>
        </p:spPr>
      </p:pic>
      <p:sp>
        <p:nvSpPr>
          <p:cNvPr id="130" name="Arrow: Right 129">
            <a:extLst>
              <a:ext uri="{FF2B5EF4-FFF2-40B4-BE49-F238E27FC236}">
                <a16:creationId xmlns:a16="http://schemas.microsoft.com/office/drawing/2014/main" id="{D733C676-81AA-A2DF-EE18-DFB7717E30BE}"/>
              </a:ext>
            </a:extLst>
          </p:cNvPr>
          <p:cNvSpPr/>
          <p:nvPr/>
        </p:nvSpPr>
        <p:spPr>
          <a:xfrm>
            <a:off x="3694002" y="4760290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7ADF84A-4031-1CE4-5E89-2E445F18D16D}"/>
              </a:ext>
            </a:extLst>
          </p:cNvPr>
          <p:cNvSpPr txBox="1"/>
          <p:nvPr/>
        </p:nvSpPr>
        <p:spPr>
          <a:xfrm>
            <a:off x="430304" y="4461246"/>
            <a:ext cx="2201337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r1:  1 | </a:t>
            </a:r>
            <a:r>
              <a:rPr lang="en-US" sz="1600" b="1"/>
              <a:t>20</a:t>
            </a:r>
            <a:r>
              <a:rPr lang="en-US" sz="1600"/>
              <a:t> | </a:t>
            </a:r>
            <a:r>
              <a:rPr lang="en-US" sz="1600" b="1"/>
              <a:t>TID2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F7889314-2FE1-8C28-E507-5F681102386F}"/>
              </a:ext>
            </a:extLst>
          </p:cNvPr>
          <p:cNvSpPr txBox="1"/>
          <p:nvPr/>
        </p:nvSpPr>
        <p:spPr>
          <a:xfrm>
            <a:off x="430305" y="4822977"/>
            <a:ext cx="2201336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r2:  2 | </a:t>
            </a:r>
            <a:r>
              <a:rPr lang="en-US" sz="1600" b="1"/>
              <a:t>30</a:t>
            </a:r>
            <a:r>
              <a:rPr lang="en-US" sz="1600"/>
              <a:t> | </a:t>
            </a:r>
            <a:r>
              <a:rPr lang="en-US" sz="1600" b="1"/>
              <a:t>TID2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241A9B92-2E56-CC5E-58AC-2E4098286C0E}"/>
              </a:ext>
            </a:extLst>
          </p:cNvPr>
          <p:cNvSpPr txBox="1"/>
          <p:nvPr/>
        </p:nvSpPr>
        <p:spPr>
          <a:xfrm>
            <a:off x="430305" y="5184708"/>
            <a:ext cx="2201335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/>
              <a:t>r3:  3 | </a:t>
            </a:r>
            <a:r>
              <a:rPr lang="en-US" sz="1600" b="1"/>
              <a:t>40</a:t>
            </a:r>
            <a:r>
              <a:rPr lang="en-US" sz="1600"/>
              <a:t> | </a:t>
            </a:r>
            <a:r>
              <a:rPr lang="en-US" sz="1600" b="1"/>
              <a:t>TID2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4F6B41-BA13-B9C8-FDFD-26B7E0E8F17B}"/>
              </a:ext>
            </a:extLst>
          </p:cNvPr>
          <p:cNvGraphicFramePr>
            <a:graphicFrameLocks noGrp="1"/>
          </p:cNvGraphicFramePr>
          <p:nvPr/>
        </p:nvGraphicFramePr>
        <p:xfrm>
          <a:off x="4060626" y="4452351"/>
          <a:ext cx="438168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6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277644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643480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XACT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22383939-2C37-9089-1EC1-4E5A13399CA4}"/>
              </a:ext>
            </a:extLst>
          </p:cNvPr>
          <p:cNvSpPr/>
          <p:nvPr/>
        </p:nvSpPr>
        <p:spPr>
          <a:xfrm>
            <a:off x="3694002" y="4421546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3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0"/>
      <p:bldP spid="41" grpId="0" animBg="1"/>
      <p:bldP spid="42" grpId="0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6" grpId="0" animBg="1"/>
      <p:bldP spid="56" grpId="1" animBg="1"/>
      <p:bldP spid="56" grpId="2" animBg="1"/>
      <p:bldP spid="56" grpId="3" animBg="1"/>
      <p:bldP spid="56" grpId="4" animBg="1"/>
      <p:bldP spid="56" grpId="5" animBg="1"/>
      <p:bldP spid="57" grpId="0" animBg="1"/>
      <p:bldP spid="57" grpId="1" animBg="1"/>
      <p:bldP spid="57" grpId="2" animBg="1"/>
      <p:bldP spid="57" grpId="3" animBg="1"/>
      <p:bldP spid="62" grpId="0" animBg="1"/>
      <p:bldP spid="62" grpId="1" animBg="1"/>
      <p:bldP spid="62" grpId="2" animBg="1"/>
      <p:bldP spid="62" grpId="3" animBg="1"/>
      <p:bldP spid="63" grpId="0" animBg="1"/>
      <p:bldP spid="63" grpId="1" animBg="1"/>
      <p:bldP spid="63" grpId="2" animBg="1"/>
      <p:bldP spid="63" grpId="3" animBg="1"/>
      <p:bldP spid="130" grpId="0" animBg="1"/>
      <p:bldP spid="130" grpId="1" animBg="1"/>
      <p:bldP spid="131" grpId="0" animBg="1"/>
      <p:bldP spid="132" grpId="0" animBg="1"/>
      <p:bldP spid="133" grpId="0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>
            <a:extLst>
              <a:ext uri="{FF2B5EF4-FFF2-40B4-BE49-F238E27FC236}">
                <a16:creationId xmlns:a16="http://schemas.microsoft.com/office/drawing/2014/main" id="{E67D2828-0454-4391-AAF4-FC095A8962F1}"/>
              </a:ext>
            </a:extLst>
          </p:cNvPr>
          <p:cNvSpPr txBox="1">
            <a:spLocks/>
          </p:cNvSpPr>
          <p:nvPr/>
        </p:nvSpPr>
        <p:spPr>
          <a:xfrm>
            <a:off x="343180" y="628161"/>
            <a:ext cx="11306469" cy="4026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Lock After Qualification (LAQ)</a:t>
            </a:r>
            <a:endParaRPr kumimoji="0" lang="en-US" sz="3600" b="0" i="0" u="none" strike="noStrike" kern="1200" cap="none" spc="-50" normalizeH="0" baseline="0" noProof="0">
              <a:ln w="3175">
                <a:noFill/>
              </a:ln>
              <a:solidFill>
                <a:schemeClr val="accent1"/>
              </a:solidFill>
              <a:effectLst/>
              <a:uLnTx/>
              <a:uFillTx/>
              <a:latin typeface="Segoe UI Semibold"/>
              <a:ea typeface="+mn-ea"/>
              <a:cs typeface="Segoe UI" pitchFamily="34" charset="0"/>
            </a:endParaRP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62231117-BA66-60DE-1F57-028FE8DAC576}"/>
              </a:ext>
            </a:extLst>
          </p:cNvPr>
          <p:cNvSpPr txBox="1">
            <a:spLocks/>
          </p:cNvSpPr>
          <p:nvPr/>
        </p:nvSpPr>
        <p:spPr>
          <a:xfrm>
            <a:off x="290443" y="1313207"/>
            <a:ext cx="11587922" cy="54277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>
                <a:solidFill>
                  <a:srgbClr val="FF0000"/>
                </a:solidFill>
                <a:latin typeface="Segoe UI"/>
                <a:cs typeface="Segoe UI"/>
              </a:rPr>
              <a:t>Without LAQ</a:t>
            </a:r>
          </a:p>
          <a:p>
            <a:pPr marL="0" indent="0">
              <a:buNone/>
            </a:pPr>
            <a:r>
              <a:rPr lang="en-US" sz="2000">
                <a:latin typeface="Segoe UI"/>
                <a:cs typeface="Segoe UI"/>
              </a:rPr>
              <a:t>Predicates are applied </a:t>
            </a:r>
            <a:r>
              <a:rPr lang="en-US" sz="2000">
                <a:solidFill>
                  <a:srgbClr val="FF0000"/>
                </a:solidFill>
                <a:latin typeface="Segoe UI"/>
                <a:cs typeface="Segoe UI"/>
              </a:rPr>
              <a:t>row by row after</a:t>
            </a:r>
            <a:r>
              <a:rPr lang="en-US" sz="2000">
                <a:latin typeface="Segoe UI"/>
                <a:cs typeface="Segoe UI"/>
              </a:rPr>
              <a:t> taking a U row lock. If satisfied, X row lock is taken for update.</a:t>
            </a:r>
          </a:p>
          <a:p>
            <a:endParaRPr lang="en-US" sz="20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US" sz="2400">
                <a:solidFill>
                  <a:srgbClr val="00B050"/>
                </a:solidFill>
                <a:latin typeface="Segoe UI"/>
                <a:cs typeface="Segoe UI"/>
              </a:rPr>
              <a:t>With LAQ</a:t>
            </a:r>
            <a:r>
              <a:rPr lang="en-US" sz="2400">
                <a:solidFill>
                  <a:schemeClr val="accent1"/>
                </a:solidFill>
                <a:latin typeface="Segoe UI"/>
                <a:cs typeface="Segoe UI"/>
              </a:rPr>
              <a:t> </a:t>
            </a:r>
            <a:r>
              <a:rPr lang="en-US" sz="1600">
                <a:latin typeface="Segoe UI"/>
                <a:cs typeface="Segoe UI"/>
              </a:rPr>
              <a:t>(only for RCSI isolation level)</a:t>
            </a:r>
          </a:p>
          <a:p>
            <a:pPr marL="0" indent="0">
              <a:buNone/>
            </a:pPr>
            <a:r>
              <a:rPr lang="en-US" sz="2000">
                <a:latin typeface="Segoe UI"/>
                <a:cs typeface="Segoe UI"/>
              </a:rPr>
              <a:t>Predicate is applied on latest committed version </a:t>
            </a:r>
            <a:r>
              <a:rPr lang="en-US" sz="2000">
                <a:solidFill>
                  <a:srgbClr val="00B050"/>
                </a:solidFill>
                <a:latin typeface="Segoe UI"/>
                <a:cs typeface="Segoe UI"/>
              </a:rPr>
              <a:t>without taking any row locks</a:t>
            </a:r>
            <a:r>
              <a:rPr lang="en-US" sz="2000">
                <a:latin typeface="Segoe UI"/>
                <a:cs typeface="Segoe UI"/>
              </a:rPr>
              <a:t>.</a:t>
            </a:r>
          </a:p>
          <a:p>
            <a:r>
              <a:rPr lang="en-US" sz="1800">
                <a:latin typeface="Segoe UI"/>
                <a:cs typeface="Segoe UI"/>
              </a:rPr>
              <a:t>If the predicate does not satisfy, we will move to the next row</a:t>
            </a:r>
          </a:p>
          <a:p>
            <a:r>
              <a:rPr lang="en-US" sz="1800">
                <a:latin typeface="Segoe UI"/>
                <a:cs typeface="Segoe UI"/>
              </a:rPr>
              <a:t>If the predicate is satisfied, we take X lock to update</a:t>
            </a:r>
          </a:p>
          <a:p>
            <a:r>
              <a:rPr lang="en-US" sz="1800">
                <a:latin typeface="Segoe UI"/>
                <a:cs typeface="Segoe UI"/>
              </a:rPr>
              <a:t>If we had to wait for the X lock, the row might have changed. We will retry the predicate evaluation on the same row .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736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itle 1">
            <a:extLst>
              <a:ext uri="{FF2B5EF4-FFF2-40B4-BE49-F238E27FC236}">
                <a16:creationId xmlns:a16="http://schemas.microsoft.com/office/drawing/2014/main" id="{C09455C2-7E8D-43F0-B888-AE40564B71F8}"/>
              </a:ext>
            </a:extLst>
          </p:cNvPr>
          <p:cNvSpPr txBox="1">
            <a:spLocks/>
          </p:cNvSpPr>
          <p:nvPr/>
        </p:nvSpPr>
        <p:spPr>
          <a:xfrm>
            <a:off x="159030" y="196361"/>
            <a:ext cx="11306469" cy="4026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Locking mechanism in SQL Server </a:t>
            </a: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(without OL)</a:t>
            </a:r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06B3C69-5BC8-E668-3F52-8850F95FDE90}"/>
              </a:ext>
            </a:extLst>
          </p:cNvPr>
          <p:cNvCxnSpPr>
            <a:cxnSpLocks/>
          </p:cNvCxnSpPr>
          <p:nvPr/>
        </p:nvCxnSpPr>
        <p:spPr>
          <a:xfrm>
            <a:off x="179965" y="3316311"/>
            <a:ext cx="11730607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E338E39B-D24F-31A6-240E-B0C8A7564C8B}"/>
              </a:ext>
            </a:extLst>
          </p:cNvPr>
          <p:cNvGrpSpPr/>
          <p:nvPr/>
        </p:nvGrpSpPr>
        <p:grpSpPr>
          <a:xfrm>
            <a:off x="159030" y="1905919"/>
            <a:ext cx="4907746" cy="1332931"/>
            <a:chOff x="159030" y="1661662"/>
            <a:chExt cx="4907746" cy="133293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AB348C8-9184-2908-6EC7-56ACEFBC51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15133" y="2354275"/>
              <a:ext cx="730713" cy="64008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0028669-BBB8-45AE-6000-A92E839D5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5655" y="2440728"/>
              <a:ext cx="575499" cy="47293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A589432-B19F-908C-7EAF-D983DFCED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79825" y="2413558"/>
              <a:ext cx="828374" cy="521989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21DC3BA-5757-2691-D2AE-1A11647CD2B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644725" y="2354513"/>
              <a:ext cx="668912" cy="640080"/>
            </a:xfrm>
            <a:prstGeom prst="rect">
              <a:avLst/>
            </a:prstGeom>
          </p:spPr>
        </p:pic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C4912D1-EE3D-0DA4-83AF-AB4E11DDB741}"/>
                </a:ext>
              </a:extLst>
            </p:cNvPr>
            <p:cNvCxnSpPr>
              <a:cxnSpLocks/>
              <a:stCxn id="14" idx="1"/>
              <a:endCxn id="12" idx="3"/>
            </p:cNvCxnSpPr>
            <p:nvPr/>
          </p:nvCxnSpPr>
          <p:spPr>
            <a:xfrm flipH="1">
              <a:off x="3308199" y="2674553"/>
              <a:ext cx="336526" cy="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B4FBBBE-6BE7-9C6B-F29C-C039BA06D9B9}"/>
                </a:ext>
              </a:extLst>
            </p:cNvPr>
            <p:cNvCxnSpPr>
              <a:cxnSpLocks/>
              <a:stCxn id="12" idx="1"/>
              <a:endCxn id="8" idx="3"/>
            </p:cNvCxnSpPr>
            <p:nvPr/>
          </p:nvCxnSpPr>
          <p:spPr>
            <a:xfrm flipH="1" flipV="1">
              <a:off x="2045846" y="2674315"/>
              <a:ext cx="433979" cy="238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7CF67CA-A177-6168-6433-8C45CDBFB054}"/>
                </a:ext>
              </a:extLst>
            </p:cNvPr>
            <p:cNvCxnSpPr>
              <a:cxnSpLocks/>
              <a:stCxn id="8" idx="1"/>
              <a:endCxn id="10" idx="3"/>
            </p:cNvCxnSpPr>
            <p:nvPr/>
          </p:nvCxnSpPr>
          <p:spPr>
            <a:xfrm flipH="1">
              <a:off x="881154" y="2674315"/>
              <a:ext cx="433979" cy="288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B959077-8AFB-4245-2B6E-273BD87F4A97}"/>
                </a:ext>
              </a:extLst>
            </p:cNvPr>
            <p:cNvSpPr txBox="1"/>
            <p:nvPr/>
          </p:nvSpPr>
          <p:spPr>
            <a:xfrm>
              <a:off x="159030" y="1661662"/>
              <a:ext cx="490774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8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-- TID2 [SESSION 1]: Increase b by 10 where a=1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61616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BEGIN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TRAN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UPDATE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b=b+10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highlight>
                    <a:srgbClr val="C0C0C0"/>
                  </a:highlight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where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highlight>
                    <a:srgbClr val="C0C0C0"/>
                  </a:highlight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a=1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 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F225E74-57E7-C099-8D5F-63B7C9E092C5}"/>
              </a:ext>
            </a:extLst>
          </p:cNvPr>
          <p:cNvGrpSpPr/>
          <p:nvPr/>
        </p:nvGrpSpPr>
        <p:grpSpPr>
          <a:xfrm>
            <a:off x="315514" y="3497973"/>
            <a:ext cx="2436204" cy="2845836"/>
            <a:chOff x="315514" y="3497973"/>
            <a:chExt cx="2436204" cy="2845836"/>
          </a:xfrm>
        </p:grpSpPr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346BFA2-56D9-59C5-78E5-8B814AAA67B9}"/>
                </a:ext>
              </a:extLst>
            </p:cNvPr>
            <p:cNvGrpSpPr/>
            <p:nvPr/>
          </p:nvGrpSpPr>
          <p:grpSpPr>
            <a:xfrm>
              <a:off x="315514" y="3497973"/>
              <a:ext cx="2436204" cy="2845836"/>
              <a:chOff x="315514" y="3497973"/>
              <a:chExt cx="2436204" cy="2845836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24D0C205-C8D5-D0AF-387E-466B7816CBEB}"/>
                  </a:ext>
                </a:extLst>
              </p:cNvPr>
              <p:cNvGrpSpPr/>
              <p:nvPr/>
            </p:nvGrpSpPr>
            <p:grpSpPr>
              <a:xfrm>
                <a:off x="315514" y="3497973"/>
                <a:ext cx="2436204" cy="2845836"/>
                <a:chOff x="315514" y="3497973"/>
                <a:chExt cx="2436204" cy="2845836"/>
              </a:xfrm>
            </p:grpSpPr>
            <p:sp>
              <p:nvSpPr>
                <p:cNvPr id="271" name="Flowchart: Card 270">
                  <a:extLst>
                    <a:ext uri="{FF2B5EF4-FFF2-40B4-BE49-F238E27FC236}">
                      <a16:creationId xmlns:a16="http://schemas.microsoft.com/office/drawing/2014/main" id="{A0570F07-0652-13C0-39BC-3F34F65922B3}"/>
                    </a:ext>
                  </a:extLst>
                </p:cNvPr>
                <p:cNvSpPr/>
                <p:nvPr/>
              </p:nvSpPr>
              <p:spPr>
                <a:xfrm flipH="1">
                  <a:off x="319304" y="3934712"/>
                  <a:ext cx="2428624" cy="2409097"/>
                </a:xfrm>
                <a:prstGeom prst="flowChartPunchedCard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TextBox 275">
                  <a:extLst>
                    <a:ext uri="{FF2B5EF4-FFF2-40B4-BE49-F238E27FC236}">
                      <a16:creationId xmlns:a16="http://schemas.microsoft.com/office/drawing/2014/main" id="{88089CC5-24FF-3FC5-4646-5CC9CD33E09A}"/>
                    </a:ext>
                  </a:extLst>
                </p:cNvPr>
                <p:cNvSpPr txBox="1"/>
                <p:nvPr/>
              </p:nvSpPr>
              <p:spPr>
                <a:xfrm>
                  <a:off x="443485" y="4462657"/>
                  <a:ext cx="219053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r1:  1 | 10 | TID1</a:t>
                  </a:r>
                </a:p>
              </p:txBody>
            </p:sp>
            <p:sp>
              <p:nvSpPr>
                <p:cNvPr id="284" name="TextBox 283">
                  <a:extLst>
                    <a:ext uri="{FF2B5EF4-FFF2-40B4-BE49-F238E27FC236}">
                      <a16:creationId xmlns:a16="http://schemas.microsoft.com/office/drawing/2014/main" id="{63E2F976-76BC-6E1B-2CDF-C8FDBD34856C}"/>
                    </a:ext>
                  </a:extLst>
                </p:cNvPr>
                <p:cNvSpPr txBox="1"/>
                <p:nvPr/>
              </p:nvSpPr>
              <p:spPr>
                <a:xfrm>
                  <a:off x="315514" y="3497973"/>
                  <a:ext cx="24362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ED7D31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p1: Data Page for t1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9A5986D1-6819-6FC5-16A8-715C10B6CFE9}"/>
                    </a:ext>
                  </a:extLst>
                </p:cNvPr>
                <p:cNvSpPr txBox="1"/>
                <p:nvPr/>
              </p:nvSpPr>
              <p:spPr>
                <a:xfrm>
                  <a:off x="443485" y="4823468"/>
                  <a:ext cx="218252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r2:  2 | 20 | TID1</a:t>
                  </a: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79985BA-38FE-B492-49A2-D4B5DC600575}"/>
                    </a:ext>
                  </a:extLst>
                </p:cNvPr>
                <p:cNvSpPr txBox="1"/>
                <p:nvPr/>
              </p:nvSpPr>
              <p:spPr>
                <a:xfrm>
                  <a:off x="443485" y="5187421"/>
                  <a:ext cx="218252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r3:  3 | 30 | TID1</a:t>
                  </a:r>
                </a:p>
              </p:txBody>
            </p:sp>
          </p:grp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1135CE9-792E-E5E9-CB68-B0B0391F5B48}"/>
                  </a:ext>
                </a:extLst>
              </p:cNvPr>
              <p:cNvSpPr/>
              <p:nvPr/>
            </p:nvSpPr>
            <p:spPr>
              <a:xfrm>
                <a:off x="2403958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4B4CDC5-F614-3747-951D-EE250B35A6F4}"/>
                  </a:ext>
                </a:extLst>
              </p:cNvPr>
              <p:cNvSpPr/>
              <p:nvPr/>
            </p:nvSpPr>
            <p:spPr>
              <a:xfrm>
                <a:off x="2548232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D9382FB-22B8-3476-CADE-C531FF7825D8}"/>
                </a:ext>
              </a:extLst>
            </p:cNvPr>
            <p:cNvCxnSpPr>
              <a:cxnSpLocks/>
            </p:cNvCxnSpPr>
            <p:nvPr/>
          </p:nvCxnSpPr>
          <p:spPr>
            <a:xfrm>
              <a:off x="319304" y="4310743"/>
              <a:ext cx="2312338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5B76135-F006-3371-9CA0-2D6F7D12FB6B}"/>
                </a:ext>
              </a:extLst>
            </p:cNvPr>
            <p:cNvCxnSpPr>
              <a:cxnSpLocks/>
            </p:cNvCxnSpPr>
            <p:nvPr/>
          </p:nvCxnSpPr>
          <p:spPr>
            <a:xfrm>
              <a:off x="315514" y="5933535"/>
              <a:ext cx="242718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A8B60497-4A55-80C9-082D-DD43E96B3B41}"/>
              </a:ext>
            </a:extLst>
          </p:cNvPr>
          <p:cNvSpPr/>
          <p:nvPr/>
        </p:nvSpPr>
        <p:spPr>
          <a:xfrm>
            <a:off x="5357922" y="3854343"/>
            <a:ext cx="6712889" cy="24894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28D2194-3650-7412-B01E-DDAEF7DDD96B}"/>
              </a:ext>
            </a:extLst>
          </p:cNvPr>
          <p:cNvSpPr txBox="1"/>
          <p:nvPr/>
        </p:nvSpPr>
        <p:spPr>
          <a:xfrm>
            <a:off x="5328830" y="3494742"/>
            <a:ext cx="2657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Lock Manager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F7614DB9-6442-67C7-5E11-D3AC6D87C017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085099"/>
          <a:ext cx="598912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0837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21079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4">
                  <a:extLst>
                    <a:ext uri="{9D8B030D-6E8A-4147-A177-3AD203B41FA5}">
                      <a16:colId xmlns:a16="http://schemas.microsoft.com/office/drawing/2014/main" val="2655467556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3722789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Mode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Type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Resource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Owner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Status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7777677B-9390-0096-4637-78C10D9D21E9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449562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OBJECT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34254DDC-A28B-FD6D-DA53-803FE2ED692A}"/>
              </a:ext>
            </a:extLst>
          </p:cNvPr>
          <p:cNvSpPr txBox="1"/>
          <p:nvPr/>
        </p:nvSpPr>
        <p:spPr>
          <a:xfrm>
            <a:off x="446041" y="4463311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10 | TID1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D6692A-E802-DB1E-E82F-6779CE434ECA}"/>
              </a:ext>
            </a:extLst>
          </p:cNvPr>
          <p:cNvSpPr txBox="1"/>
          <p:nvPr/>
        </p:nvSpPr>
        <p:spPr>
          <a:xfrm>
            <a:off x="446041" y="4825698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r2:  2 | 20 | TID1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CB1192D-ABAB-DB51-C5F1-7C36B4C4E83B}"/>
              </a:ext>
            </a:extLst>
          </p:cNvPr>
          <p:cNvSpPr txBox="1"/>
          <p:nvPr/>
        </p:nvSpPr>
        <p:spPr>
          <a:xfrm>
            <a:off x="446041" y="5188085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r3:  3 | 30 | TID1</a:t>
            </a:r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79805BFD-6CCE-CDEB-0E12-5232F412A7F8}"/>
              </a:ext>
            </a:extLst>
          </p:cNvPr>
          <p:cNvSpPr/>
          <p:nvPr/>
        </p:nvSpPr>
        <p:spPr>
          <a:xfrm>
            <a:off x="5496578" y="4746479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13EE978C-40D7-E9A1-63ED-D83E8FC25BF3}"/>
              </a:ext>
            </a:extLst>
          </p:cNvPr>
          <p:cNvSpPr/>
          <p:nvPr/>
        </p:nvSpPr>
        <p:spPr>
          <a:xfrm>
            <a:off x="5496578" y="5076381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93D8D19F-C684-F8FB-27C2-AF186C0B8F9F}"/>
              </a:ext>
            </a:extLst>
          </p:cNvPr>
          <p:cNvSpPr/>
          <p:nvPr/>
        </p:nvSpPr>
        <p:spPr>
          <a:xfrm>
            <a:off x="5496578" y="5400020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6B550888-7F80-A07D-5DEF-E2ADC6CA7FAB}"/>
              </a:ext>
            </a:extLst>
          </p:cNvPr>
          <p:cNvSpPr/>
          <p:nvPr/>
        </p:nvSpPr>
        <p:spPr>
          <a:xfrm>
            <a:off x="5496578" y="5720830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4B79032B-7894-671F-8874-94C6806AFFA1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44725" y="2598869"/>
            <a:ext cx="668912" cy="640080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A079C338-8E8F-4808-73ED-4706C530E5A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15133" y="2598631"/>
            <a:ext cx="730713" cy="640080"/>
          </a:xfrm>
          <a:prstGeom prst="rect">
            <a:avLst/>
          </a:prstGeom>
        </p:spPr>
      </p:pic>
      <p:sp>
        <p:nvSpPr>
          <p:cNvPr id="130" name="Arrow: Right 129">
            <a:extLst>
              <a:ext uri="{FF2B5EF4-FFF2-40B4-BE49-F238E27FC236}">
                <a16:creationId xmlns:a16="http://schemas.microsoft.com/office/drawing/2014/main" id="{D733C676-81AA-A2DF-EE18-DFB7717E30BE}"/>
              </a:ext>
            </a:extLst>
          </p:cNvPr>
          <p:cNvSpPr/>
          <p:nvPr/>
        </p:nvSpPr>
        <p:spPr>
          <a:xfrm>
            <a:off x="5496578" y="4422840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7ADF84A-4031-1CE4-5E89-2E445F18D16D}"/>
              </a:ext>
            </a:extLst>
          </p:cNvPr>
          <p:cNvSpPr txBox="1"/>
          <p:nvPr/>
        </p:nvSpPr>
        <p:spPr>
          <a:xfrm>
            <a:off x="446041" y="4456629"/>
            <a:ext cx="216712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TID2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0662BF6-64F4-256C-B37E-D246FF28B264}"/>
              </a:ext>
            </a:extLst>
          </p:cNvPr>
          <p:cNvGrpSpPr/>
          <p:nvPr/>
        </p:nvGrpSpPr>
        <p:grpSpPr>
          <a:xfrm>
            <a:off x="3004990" y="3500716"/>
            <a:ext cx="2095870" cy="2843093"/>
            <a:chOff x="3108409" y="3500716"/>
            <a:chExt cx="2095870" cy="284309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510C10D-528A-D288-7BE8-7E6662369E75}"/>
                </a:ext>
              </a:extLst>
            </p:cNvPr>
            <p:cNvSpPr/>
            <p:nvPr/>
          </p:nvSpPr>
          <p:spPr>
            <a:xfrm>
              <a:off x="3108409" y="3934712"/>
              <a:ext cx="2095870" cy="24090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3376997-B64B-4788-9E17-977C697D5BE8}"/>
                </a:ext>
              </a:extLst>
            </p:cNvPr>
            <p:cNvSpPr txBox="1"/>
            <p:nvPr/>
          </p:nvSpPr>
          <p:spPr>
            <a:xfrm>
              <a:off x="3137770" y="3500716"/>
              <a:ext cx="19958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Row version store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B1B9548-CDDC-208B-7D15-5B815558D126}"/>
                </a:ext>
              </a:extLst>
            </p:cNvPr>
            <p:cNvGrpSpPr/>
            <p:nvPr/>
          </p:nvGrpSpPr>
          <p:grpSpPr>
            <a:xfrm>
              <a:off x="4482361" y="6022376"/>
              <a:ext cx="651245" cy="272110"/>
              <a:chOff x="4482361" y="5771856"/>
              <a:chExt cx="651245" cy="27211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2B162B5-DD23-3BA3-6F10-356C71186958}"/>
                  </a:ext>
                </a:extLst>
              </p:cNvPr>
              <p:cNvSpPr/>
              <p:nvPr/>
            </p:nvSpPr>
            <p:spPr>
              <a:xfrm>
                <a:off x="4482361" y="5773895"/>
                <a:ext cx="263047" cy="27007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6645566-D2EE-974F-12CB-1A2DFE4D4223}"/>
                  </a:ext>
                </a:extLst>
              </p:cNvPr>
              <p:cNvSpPr/>
              <p:nvPr/>
            </p:nvSpPr>
            <p:spPr>
              <a:xfrm>
                <a:off x="4870559" y="5771856"/>
                <a:ext cx="263047" cy="27007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CFA98666-D4B8-DD36-C4CC-6D903F7218FB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 flipV="1">
                <a:off x="4745408" y="5906892"/>
                <a:ext cx="125151" cy="2039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E911893-CACA-BD73-1272-B94F1DA9AADB}"/>
              </a:ext>
            </a:extLst>
          </p:cNvPr>
          <p:cNvGrpSpPr/>
          <p:nvPr/>
        </p:nvGrpSpPr>
        <p:grpSpPr>
          <a:xfrm>
            <a:off x="5401770" y="1906758"/>
            <a:ext cx="5364348" cy="1332931"/>
            <a:chOff x="5401770" y="1906758"/>
            <a:chExt cx="5364348" cy="133293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4F15608-C23D-1774-6500-AECAF8DC6F96}"/>
                </a:ext>
              </a:extLst>
            </p:cNvPr>
            <p:cNvGrpSpPr/>
            <p:nvPr/>
          </p:nvGrpSpPr>
          <p:grpSpPr>
            <a:xfrm>
              <a:off x="5876357" y="1906758"/>
              <a:ext cx="4889761" cy="1332931"/>
              <a:chOff x="159029" y="1661662"/>
              <a:chExt cx="4889761" cy="1332931"/>
            </a:xfrm>
          </p:grpSpPr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D399C9FA-A5D1-1276-E78E-A3DB277D46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15133" y="2354275"/>
                <a:ext cx="730713" cy="6400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545483D0-867F-EFD6-765A-03A15C937E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5655" y="2440728"/>
                <a:ext cx="575499" cy="472933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43E4B105-AFAD-59A2-28D6-22B5713D2B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79825" y="2413558"/>
                <a:ext cx="828374" cy="521989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F44EB9B2-DD69-9092-0C0A-EA35A5C6DB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644725" y="2354513"/>
                <a:ext cx="668912" cy="640080"/>
              </a:xfrm>
              <a:prstGeom prst="rect">
                <a:avLst/>
              </a:prstGeom>
            </p:spPr>
          </p:pic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71AF010D-B8E2-2C0C-54BE-44A100B46CCC}"/>
                  </a:ext>
                </a:extLst>
              </p:cNvPr>
              <p:cNvCxnSpPr>
                <a:cxnSpLocks/>
                <a:stCxn id="17" idx="1"/>
                <a:endCxn id="16" idx="3"/>
              </p:cNvCxnSpPr>
              <p:nvPr/>
            </p:nvCxnSpPr>
            <p:spPr>
              <a:xfrm flipH="1">
                <a:off x="3308199" y="2674553"/>
                <a:ext cx="336526" cy="0"/>
              </a:xfrm>
              <a:prstGeom prst="straightConnector1">
                <a:avLst/>
              </a:prstGeom>
              <a:ln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D58831B4-D699-6F33-393F-495E6AAD7A01}"/>
                  </a:ext>
                </a:extLst>
              </p:cNvPr>
              <p:cNvCxnSpPr>
                <a:cxnSpLocks/>
                <a:stCxn id="16" idx="1"/>
                <a:endCxn id="13" idx="3"/>
              </p:cNvCxnSpPr>
              <p:nvPr/>
            </p:nvCxnSpPr>
            <p:spPr>
              <a:xfrm flipH="1" flipV="1">
                <a:off x="2045846" y="2674315"/>
                <a:ext cx="433979" cy="238"/>
              </a:xfrm>
              <a:prstGeom prst="straightConnector1">
                <a:avLst/>
              </a:prstGeom>
              <a:ln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4F8BE289-211F-C4A5-EA92-82C9A88B89DB}"/>
                  </a:ext>
                </a:extLst>
              </p:cNvPr>
              <p:cNvCxnSpPr>
                <a:cxnSpLocks/>
                <a:stCxn id="13" idx="1"/>
                <a:endCxn id="15" idx="3"/>
              </p:cNvCxnSpPr>
              <p:nvPr/>
            </p:nvCxnSpPr>
            <p:spPr>
              <a:xfrm flipH="1">
                <a:off x="881154" y="2674315"/>
                <a:ext cx="433979" cy="2880"/>
              </a:xfrm>
              <a:prstGeom prst="straightConnector1">
                <a:avLst/>
              </a:prstGeom>
              <a:ln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2C5225C-B825-92E7-3C6B-1C370CEC9B42}"/>
                  </a:ext>
                </a:extLst>
              </p:cNvPr>
              <p:cNvSpPr txBox="1"/>
              <p:nvPr/>
            </p:nvSpPr>
            <p:spPr>
              <a:xfrm>
                <a:off x="159029" y="1661662"/>
                <a:ext cx="488976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8000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-- TID3 [SESSION 2]: Increase b by 10 where a=2</a:t>
                </a: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101FD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BEGIN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 TRAN 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101FD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UPDATE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 t1 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101FD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SET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 b=b+10 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101FD"/>
                    </a:solidFill>
                    <a:effectLst/>
                    <a:highlight>
                      <a:srgbClr val="C0C0C0"/>
                    </a:highlight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where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highlight>
                      <a:srgbClr val="C0C0C0"/>
                    </a:highlight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 a=2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; </a:t>
                </a:r>
              </a:p>
            </p:txBody>
          </p: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B956C9B-06C0-5821-A45E-9E8A9383FE94}"/>
                </a:ext>
              </a:extLst>
            </p:cNvPr>
            <p:cNvCxnSpPr>
              <a:cxnSpLocks/>
            </p:cNvCxnSpPr>
            <p:nvPr/>
          </p:nvCxnSpPr>
          <p:spPr>
            <a:xfrm>
              <a:off x="5401770" y="2010502"/>
              <a:ext cx="0" cy="110757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9331E90-3265-122E-BC88-00A6B9E11123}"/>
              </a:ext>
            </a:extLst>
          </p:cNvPr>
          <p:cNvGrpSpPr/>
          <p:nvPr/>
        </p:nvGrpSpPr>
        <p:grpSpPr>
          <a:xfrm>
            <a:off x="2643299" y="4462657"/>
            <a:ext cx="2386888" cy="338554"/>
            <a:chOff x="2643298" y="4462657"/>
            <a:chExt cx="2893097" cy="338554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E45A37C-D02E-E809-1567-AEE4D5BA3EBE}"/>
                </a:ext>
              </a:extLst>
            </p:cNvPr>
            <p:cNvCxnSpPr>
              <a:cxnSpLocks/>
            </p:cNvCxnSpPr>
            <p:nvPr/>
          </p:nvCxnSpPr>
          <p:spPr>
            <a:xfrm>
              <a:off x="2643298" y="4641587"/>
              <a:ext cx="720532" cy="1995"/>
            </a:xfrm>
            <a:prstGeom prst="straightConnector1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72C9AAA-6316-1703-0290-83AE875E5973}"/>
                </a:ext>
              </a:extLst>
            </p:cNvPr>
            <p:cNvSpPr txBox="1"/>
            <p:nvPr/>
          </p:nvSpPr>
          <p:spPr>
            <a:xfrm>
              <a:off x="3345862" y="4462657"/>
              <a:ext cx="21905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r1:  1 | 10 | TID1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A17E0222-3F27-D24B-4D9F-2FD85A49950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360462" y="2601295"/>
            <a:ext cx="668912" cy="640080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59F14EEC-516B-9025-1A00-E2AD1E9308C0}"/>
              </a:ext>
            </a:extLst>
          </p:cNvPr>
          <p:cNvGrpSpPr/>
          <p:nvPr/>
        </p:nvGrpSpPr>
        <p:grpSpPr>
          <a:xfrm>
            <a:off x="179965" y="687086"/>
            <a:ext cx="7327620" cy="1124666"/>
            <a:chOff x="179965" y="687086"/>
            <a:chExt cx="7327620" cy="1124666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B0653A9D-9B55-44F4-7F13-7889833C7415}"/>
                </a:ext>
              </a:extLst>
            </p:cNvPr>
            <p:cNvSpPr txBox="1"/>
            <p:nvPr/>
          </p:nvSpPr>
          <p:spPr>
            <a:xfrm>
              <a:off x="179965" y="1288532"/>
              <a:ext cx="732762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CREATE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TABLE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(a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, b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);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INTO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VALUES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(1,10), (2,20), (3,30);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DE1FE58-B8E3-063F-A7C5-8518D16DD6A1}"/>
                </a:ext>
              </a:extLst>
            </p:cNvPr>
            <p:cNvSpPr txBox="1"/>
            <p:nvPr/>
          </p:nvSpPr>
          <p:spPr>
            <a:xfrm>
              <a:off x="179965" y="687086"/>
              <a:ext cx="615654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ALTER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DATABASE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[db1]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READ_COMMITTED_SNAPSHOT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80808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TRANSACTION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ISOLATION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LEVEL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READ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COMMITTED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80808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50F74C73-2718-DFDD-DC09-32312DFCF50E}"/>
              </a:ext>
            </a:extLst>
          </p:cNvPr>
          <p:cNvSpPr txBox="1"/>
          <p:nvPr/>
        </p:nvSpPr>
        <p:spPr>
          <a:xfrm>
            <a:off x="365498" y="3968839"/>
            <a:ext cx="1184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Row qualifies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AAD1730F-EB81-D4A5-C9B3-920191C68596}"/>
              </a:ext>
            </a:extLst>
          </p:cNvPr>
          <p:cNvSpPr txBox="1"/>
          <p:nvPr/>
        </p:nvSpPr>
        <p:spPr>
          <a:xfrm>
            <a:off x="367095" y="3977253"/>
            <a:ext cx="1716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Row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does not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qualify</a:t>
            </a:r>
          </a:p>
        </p:txBody>
      </p:sp>
      <p:pic>
        <p:nvPicPr>
          <p:cNvPr id="137" name="Graphic 136" descr="Checkmark with solid fill">
            <a:extLst>
              <a:ext uri="{FF2B5EF4-FFF2-40B4-BE49-F238E27FC236}">
                <a16:creationId xmlns:a16="http://schemas.microsoft.com/office/drawing/2014/main" id="{E9E24C1C-49BF-F9FA-41C9-AD6749A3B4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89918" y="4486818"/>
            <a:ext cx="274320" cy="274320"/>
          </a:xfrm>
          <a:prstGeom prst="rect">
            <a:avLst/>
          </a:prstGeom>
        </p:spPr>
      </p:pic>
      <p:pic>
        <p:nvPicPr>
          <p:cNvPr id="143" name="Graphic 142" descr="Close with solid fill">
            <a:extLst>
              <a:ext uri="{FF2B5EF4-FFF2-40B4-BE49-F238E27FC236}">
                <a16:creationId xmlns:a16="http://schemas.microsoft.com/office/drawing/2014/main" id="{61FE1167-38EA-16D4-5A3B-91B6E90583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81906" y="4879398"/>
            <a:ext cx="274320" cy="274320"/>
          </a:xfrm>
          <a:prstGeom prst="rect">
            <a:avLst/>
          </a:prstGeom>
        </p:spPr>
      </p:pic>
      <p:graphicFrame>
        <p:nvGraphicFramePr>
          <p:cNvPr id="146" name="Table 145">
            <a:extLst>
              <a:ext uri="{FF2B5EF4-FFF2-40B4-BE49-F238E27FC236}">
                <a16:creationId xmlns:a16="http://schemas.microsoft.com/office/drawing/2014/main" id="{0A11628F-78DC-3C1A-CA1C-3330310F1FEE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770525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47" name="Table 146">
            <a:extLst>
              <a:ext uri="{FF2B5EF4-FFF2-40B4-BE49-F238E27FC236}">
                <a16:creationId xmlns:a16="http://schemas.microsoft.com/office/drawing/2014/main" id="{481A1D80-265A-1DA1-CA04-FB34B7A9E63F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770525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51" name="Table 150">
            <a:extLst>
              <a:ext uri="{FF2B5EF4-FFF2-40B4-BE49-F238E27FC236}">
                <a16:creationId xmlns:a16="http://schemas.microsoft.com/office/drawing/2014/main" id="{3F70F1CB-CD78-E7CA-7847-812D19FD6262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091488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52" name="Table 151">
            <a:extLst>
              <a:ext uri="{FF2B5EF4-FFF2-40B4-BE49-F238E27FC236}">
                <a16:creationId xmlns:a16="http://schemas.microsoft.com/office/drawing/2014/main" id="{9BDDA8CE-0784-E7AC-461F-2056575928E1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412451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53" name="Table 152">
            <a:extLst>
              <a:ext uri="{FF2B5EF4-FFF2-40B4-BE49-F238E27FC236}">
                <a16:creationId xmlns:a16="http://schemas.microsoft.com/office/drawing/2014/main" id="{BE5087A8-C246-D840-1966-B850E81B920F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412451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54" name="Table 153">
            <a:extLst>
              <a:ext uri="{FF2B5EF4-FFF2-40B4-BE49-F238E27FC236}">
                <a16:creationId xmlns:a16="http://schemas.microsoft.com/office/drawing/2014/main" id="{9FB6863C-4B58-F6E0-C690-AB20D53984D8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091488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pic>
        <p:nvPicPr>
          <p:cNvPr id="155" name="Graphic 154" descr="Close with solid fill">
            <a:extLst>
              <a:ext uri="{FF2B5EF4-FFF2-40B4-BE49-F238E27FC236}">
                <a16:creationId xmlns:a16="http://schemas.microsoft.com/office/drawing/2014/main" id="{57E850C9-083D-49DC-FBC8-57632657E34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89918" y="5226433"/>
            <a:ext cx="274320" cy="274320"/>
          </a:xfrm>
          <a:prstGeom prst="rect">
            <a:avLst/>
          </a:prstGeom>
        </p:spPr>
      </p:pic>
      <p:grpSp>
        <p:nvGrpSpPr>
          <p:cNvPr id="156" name="Group 155">
            <a:extLst>
              <a:ext uri="{FF2B5EF4-FFF2-40B4-BE49-F238E27FC236}">
                <a16:creationId xmlns:a16="http://schemas.microsoft.com/office/drawing/2014/main" id="{4804EA14-7D9B-66C0-1CA5-A0EB13E32020}"/>
              </a:ext>
            </a:extLst>
          </p:cNvPr>
          <p:cNvGrpSpPr/>
          <p:nvPr/>
        </p:nvGrpSpPr>
        <p:grpSpPr>
          <a:xfrm>
            <a:off x="159030" y="1905919"/>
            <a:ext cx="4907746" cy="1332931"/>
            <a:chOff x="159030" y="1661662"/>
            <a:chExt cx="4907746" cy="1332931"/>
          </a:xfrm>
        </p:grpSpPr>
        <p:pic>
          <p:nvPicPr>
            <p:cNvPr id="157" name="Picture 156">
              <a:extLst>
                <a:ext uri="{FF2B5EF4-FFF2-40B4-BE49-F238E27FC236}">
                  <a16:creationId xmlns:a16="http://schemas.microsoft.com/office/drawing/2014/main" id="{EC569A79-8D21-6F5A-1740-075543BF9B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315133" y="2354275"/>
              <a:ext cx="730713" cy="640080"/>
            </a:xfrm>
            <a:prstGeom prst="rect">
              <a:avLst/>
            </a:prstGeom>
          </p:spPr>
        </p:pic>
        <p:pic>
          <p:nvPicPr>
            <p:cNvPr id="158" name="Picture 157">
              <a:extLst>
                <a:ext uri="{FF2B5EF4-FFF2-40B4-BE49-F238E27FC236}">
                  <a16:creationId xmlns:a16="http://schemas.microsoft.com/office/drawing/2014/main" id="{07AB8FD9-9D4B-D281-E9DB-39D6BC7E0C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05655" y="2440728"/>
              <a:ext cx="575499" cy="472933"/>
            </a:xfrm>
            <a:prstGeom prst="rect">
              <a:avLst/>
            </a:prstGeom>
          </p:spPr>
        </p:pic>
        <p:pic>
          <p:nvPicPr>
            <p:cNvPr id="159" name="Picture 158">
              <a:extLst>
                <a:ext uri="{FF2B5EF4-FFF2-40B4-BE49-F238E27FC236}">
                  <a16:creationId xmlns:a16="http://schemas.microsoft.com/office/drawing/2014/main" id="{C563C1CE-287B-232C-B9BC-FD1B5BE7640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9825" y="2413558"/>
              <a:ext cx="828374" cy="521989"/>
            </a:xfrm>
            <a:prstGeom prst="rect">
              <a:avLst/>
            </a:prstGeom>
          </p:spPr>
        </p:pic>
        <p:pic>
          <p:nvPicPr>
            <p:cNvPr id="160" name="Picture 159">
              <a:extLst>
                <a:ext uri="{FF2B5EF4-FFF2-40B4-BE49-F238E27FC236}">
                  <a16:creationId xmlns:a16="http://schemas.microsoft.com/office/drawing/2014/main" id="{731A807A-CF55-6D6F-ED26-04AEAE6021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644725" y="2354513"/>
              <a:ext cx="668912" cy="640080"/>
            </a:xfrm>
            <a:prstGeom prst="rect">
              <a:avLst/>
            </a:prstGeom>
          </p:spPr>
        </p:pic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B0BA6298-F690-431D-5E05-37296CFF2FF0}"/>
                </a:ext>
              </a:extLst>
            </p:cNvPr>
            <p:cNvCxnSpPr>
              <a:cxnSpLocks/>
              <a:stCxn id="160" idx="1"/>
              <a:endCxn id="159" idx="3"/>
            </p:cNvCxnSpPr>
            <p:nvPr/>
          </p:nvCxnSpPr>
          <p:spPr>
            <a:xfrm flipH="1">
              <a:off x="3308199" y="2674553"/>
              <a:ext cx="336526" cy="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>
              <a:extLst>
                <a:ext uri="{FF2B5EF4-FFF2-40B4-BE49-F238E27FC236}">
                  <a16:creationId xmlns:a16="http://schemas.microsoft.com/office/drawing/2014/main" id="{5D0683B9-23BB-C976-10B0-CFE49EDFF006}"/>
                </a:ext>
              </a:extLst>
            </p:cNvPr>
            <p:cNvCxnSpPr>
              <a:cxnSpLocks/>
              <a:stCxn id="159" idx="1"/>
              <a:endCxn id="157" idx="3"/>
            </p:cNvCxnSpPr>
            <p:nvPr/>
          </p:nvCxnSpPr>
          <p:spPr>
            <a:xfrm flipH="1" flipV="1">
              <a:off x="2045846" y="2674315"/>
              <a:ext cx="433979" cy="238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E04BAE37-692D-E586-56C9-620F63099FC9}"/>
                </a:ext>
              </a:extLst>
            </p:cNvPr>
            <p:cNvCxnSpPr>
              <a:cxnSpLocks/>
              <a:stCxn id="157" idx="1"/>
              <a:endCxn id="158" idx="3"/>
            </p:cNvCxnSpPr>
            <p:nvPr/>
          </p:nvCxnSpPr>
          <p:spPr>
            <a:xfrm flipH="1">
              <a:off x="881154" y="2674315"/>
              <a:ext cx="433979" cy="288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DE0E7C5A-A2A0-22AE-D389-0EE69CF304C8}"/>
                </a:ext>
              </a:extLst>
            </p:cNvPr>
            <p:cNvSpPr txBox="1"/>
            <p:nvPr/>
          </p:nvSpPr>
          <p:spPr>
            <a:xfrm>
              <a:off x="159030" y="1661662"/>
              <a:ext cx="490774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85000"/>
                    </a:prstClr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-- TID2 [SESSION 1]: Increase b by 10 where a=1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85000"/>
                    </a:prstClr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BEGIN TRAN UPDATE t1 SET b=b+10 where a=1; </a:t>
              </a:r>
            </a:p>
          </p:txBody>
        </p:sp>
      </p:grpSp>
      <p:graphicFrame>
        <p:nvGraphicFramePr>
          <p:cNvPr id="165" name="Table 164">
            <a:extLst>
              <a:ext uri="{FF2B5EF4-FFF2-40B4-BE49-F238E27FC236}">
                <a16:creationId xmlns:a16="http://schemas.microsoft.com/office/drawing/2014/main" id="{07259D99-667A-1204-4A6F-5B73EE098F25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449562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OBJECT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TID2, 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67" name="Table 166">
            <a:extLst>
              <a:ext uri="{FF2B5EF4-FFF2-40B4-BE49-F238E27FC236}">
                <a16:creationId xmlns:a16="http://schemas.microsoft.com/office/drawing/2014/main" id="{0B5BEADF-C552-C270-D426-3FEEAAE9689B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733261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bg1"/>
                          </a:solidFill>
                        </a:rPr>
                        <a:t>WAIT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065E63BB-6093-697A-E4FF-04F6D9A706C6}"/>
              </a:ext>
            </a:extLst>
          </p:cNvPr>
          <p:cNvSpPr txBox="1"/>
          <p:nvPr/>
        </p:nvSpPr>
        <p:spPr>
          <a:xfrm>
            <a:off x="5591543" y="6372992"/>
            <a:ext cx="5027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Session 2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blocked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waiting for Session 1 to commit</a:t>
            </a:r>
          </a:p>
        </p:txBody>
      </p:sp>
      <p:pic>
        <p:nvPicPr>
          <p:cNvPr id="33" name="Graphic 32" descr="No sign with solid fill">
            <a:extLst>
              <a:ext uri="{FF2B5EF4-FFF2-40B4-BE49-F238E27FC236}">
                <a16:creationId xmlns:a16="http://schemas.microsoft.com/office/drawing/2014/main" id="{84A47A50-2BE9-C885-FE42-45CBDD9B62C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357922" y="6424636"/>
            <a:ext cx="274320" cy="274320"/>
          </a:xfrm>
          <a:prstGeom prst="rect">
            <a:avLst/>
          </a:prstGeom>
        </p:spPr>
      </p:pic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3C1A6041-5483-7716-3CB4-78B5FBBE369C}"/>
              </a:ext>
            </a:extLst>
          </p:cNvPr>
          <p:cNvGraphicFramePr>
            <a:graphicFrameLocks noGrp="1"/>
          </p:cNvGraphicFramePr>
          <p:nvPr/>
        </p:nvGraphicFramePr>
        <p:xfrm>
          <a:off x="5820000" y="5416329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40" name="Arrow: Right 39">
            <a:extLst>
              <a:ext uri="{FF2B5EF4-FFF2-40B4-BE49-F238E27FC236}">
                <a16:creationId xmlns:a16="http://schemas.microsoft.com/office/drawing/2014/main" id="{88D8BFB2-5AFB-A220-C67A-4215DA408134}"/>
              </a:ext>
            </a:extLst>
          </p:cNvPr>
          <p:cNvSpPr/>
          <p:nvPr/>
        </p:nvSpPr>
        <p:spPr>
          <a:xfrm>
            <a:off x="5496578" y="5405728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9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/>
      <p:bldP spid="51" grpId="0" animBg="1"/>
      <p:bldP spid="51" grpId="1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  <p:bldP spid="56" grpId="0" animBg="1"/>
      <p:bldP spid="56" grpId="1" animBg="1"/>
      <p:bldP spid="56" grpId="2" animBg="1"/>
      <p:bldP spid="56" grpId="3" animBg="1"/>
      <p:bldP spid="56" grpId="4" animBg="1"/>
      <p:bldP spid="57" grpId="0" animBg="1"/>
      <p:bldP spid="57" grpId="1" animBg="1"/>
      <p:bldP spid="57" grpId="2" animBg="1"/>
      <p:bldP spid="57" grpId="3" animBg="1"/>
      <p:bldP spid="62" grpId="0" animBg="1"/>
      <p:bldP spid="62" grpId="1" animBg="1"/>
      <p:bldP spid="62" grpId="2" animBg="1"/>
      <p:bldP spid="62" grpId="3" animBg="1"/>
      <p:bldP spid="62" grpId="4" animBg="1"/>
      <p:bldP spid="62" grpId="5" animBg="1"/>
      <p:bldP spid="63" grpId="0" animBg="1"/>
      <p:bldP spid="130" grpId="0" animBg="1"/>
      <p:bldP spid="130" grpId="1" animBg="1"/>
      <p:bldP spid="130" grpId="2" animBg="1"/>
      <p:bldP spid="130" grpId="3" animBg="1"/>
      <p:bldP spid="131" grpId="0" animBg="1"/>
      <p:bldP spid="134" grpId="0"/>
      <p:bldP spid="134" grpId="1"/>
      <p:bldP spid="135" grpId="0"/>
      <p:bldP spid="135" grpId="1"/>
      <p:bldP spid="135" grpId="2"/>
      <p:bldP spid="135" grpId="3"/>
      <p:bldP spid="25" grpId="0"/>
      <p:bldP spid="40" grpId="0" animBg="1"/>
      <p:bldP spid="40" grpId="1" animBg="1"/>
      <p:bldP spid="40" grpId="2" animBg="1"/>
      <p:bldP spid="40" grpId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06B3C69-5BC8-E668-3F52-8850F95FDE90}"/>
              </a:ext>
            </a:extLst>
          </p:cNvPr>
          <p:cNvCxnSpPr>
            <a:cxnSpLocks/>
          </p:cNvCxnSpPr>
          <p:nvPr/>
        </p:nvCxnSpPr>
        <p:spPr>
          <a:xfrm>
            <a:off x="179965" y="3316311"/>
            <a:ext cx="11730607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E338E39B-D24F-31A6-240E-B0C8A7564C8B}"/>
              </a:ext>
            </a:extLst>
          </p:cNvPr>
          <p:cNvGrpSpPr/>
          <p:nvPr/>
        </p:nvGrpSpPr>
        <p:grpSpPr>
          <a:xfrm>
            <a:off x="159030" y="1905919"/>
            <a:ext cx="4907746" cy="1332931"/>
            <a:chOff x="159030" y="1661662"/>
            <a:chExt cx="4907746" cy="133293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AB348C8-9184-2908-6EC7-56ACEFBC51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15133" y="2354275"/>
              <a:ext cx="730713" cy="64008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0028669-BBB8-45AE-6000-A92E839D5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5655" y="2440728"/>
              <a:ext cx="575499" cy="472933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A589432-B19F-908C-7EAF-D983DFCED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79825" y="2413558"/>
              <a:ext cx="828374" cy="521989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21DC3BA-5757-2691-D2AE-1A11647CD2B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644725" y="2354513"/>
              <a:ext cx="668912" cy="640080"/>
            </a:xfrm>
            <a:prstGeom prst="rect">
              <a:avLst/>
            </a:prstGeom>
          </p:spPr>
        </p:pic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C4912D1-EE3D-0DA4-83AF-AB4E11DDB741}"/>
                </a:ext>
              </a:extLst>
            </p:cNvPr>
            <p:cNvCxnSpPr>
              <a:cxnSpLocks/>
              <a:stCxn id="14" idx="1"/>
              <a:endCxn id="12" idx="3"/>
            </p:cNvCxnSpPr>
            <p:nvPr/>
          </p:nvCxnSpPr>
          <p:spPr>
            <a:xfrm flipH="1">
              <a:off x="3308199" y="2674553"/>
              <a:ext cx="336526" cy="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B4FBBBE-6BE7-9C6B-F29C-C039BA06D9B9}"/>
                </a:ext>
              </a:extLst>
            </p:cNvPr>
            <p:cNvCxnSpPr>
              <a:cxnSpLocks/>
              <a:stCxn id="12" idx="1"/>
              <a:endCxn id="8" idx="3"/>
            </p:cNvCxnSpPr>
            <p:nvPr/>
          </p:nvCxnSpPr>
          <p:spPr>
            <a:xfrm flipH="1" flipV="1">
              <a:off x="2045846" y="2674315"/>
              <a:ext cx="433979" cy="238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7CF67CA-A177-6168-6433-8C45CDBFB054}"/>
                </a:ext>
              </a:extLst>
            </p:cNvPr>
            <p:cNvCxnSpPr>
              <a:cxnSpLocks/>
              <a:stCxn id="8" idx="1"/>
              <a:endCxn id="10" idx="3"/>
            </p:cNvCxnSpPr>
            <p:nvPr/>
          </p:nvCxnSpPr>
          <p:spPr>
            <a:xfrm flipH="1">
              <a:off x="881154" y="2674315"/>
              <a:ext cx="433979" cy="288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B959077-8AFB-4245-2B6E-273BD87F4A97}"/>
                </a:ext>
              </a:extLst>
            </p:cNvPr>
            <p:cNvSpPr txBox="1"/>
            <p:nvPr/>
          </p:nvSpPr>
          <p:spPr>
            <a:xfrm>
              <a:off x="159030" y="1661662"/>
              <a:ext cx="490774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8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-- TID2 [SESSION 1]: Increase b by 10 where a=1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61616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BEGIN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TRAN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UPDATE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b=b+10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highlight>
                    <a:srgbClr val="C0C0C0"/>
                  </a:highlight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where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highlight>
                    <a:srgbClr val="C0C0C0"/>
                  </a:highlight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a=1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 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F225E74-57E7-C099-8D5F-63B7C9E092C5}"/>
              </a:ext>
            </a:extLst>
          </p:cNvPr>
          <p:cNvGrpSpPr/>
          <p:nvPr/>
        </p:nvGrpSpPr>
        <p:grpSpPr>
          <a:xfrm>
            <a:off x="315514" y="3497973"/>
            <a:ext cx="2436204" cy="2845836"/>
            <a:chOff x="315514" y="3497973"/>
            <a:chExt cx="2436204" cy="2845836"/>
          </a:xfrm>
        </p:grpSpPr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346BFA2-56D9-59C5-78E5-8B814AAA67B9}"/>
                </a:ext>
              </a:extLst>
            </p:cNvPr>
            <p:cNvGrpSpPr/>
            <p:nvPr/>
          </p:nvGrpSpPr>
          <p:grpSpPr>
            <a:xfrm>
              <a:off x="315514" y="3497973"/>
              <a:ext cx="2436204" cy="2845836"/>
              <a:chOff x="315514" y="3497973"/>
              <a:chExt cx="2436204" cy="2845836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24D0C205-C8D5-D0AF-387E-466B7816CBEB}"/>
                  </a:ext>
                </a:extLst>
              </p:cNvPr>
              <p:cNvGrpSpPr/>
              <p:nvPr/>
            </p:nvGrpSpPr>
            <p:grpSpPr>
              <a:xfrm>
                <a:off x="315514" y="3497973"/>
                <a:ext cx="2436204" cy="2845836"/>
                <a:chOff x="315514" y="3497973"/>
                <a:chExt cx="2436204" cy="2845836"/>
              </a:xfrm>
            </p:grpSpPr>
            <p:sp>
              <p:nvSpPr>
                <p:cNvPr id="271" name="Flowchart: Card 270">
                  <a:extLst>
                    <a:ext uri="{FF2B5EF4-FFF2-40B4-BE49-F238E27FC236}">
                      <a16:creationId xmlns:a16="http://schemas.microsoft.com/office/drawing/2014/main" id="{A0570F07-0652-13C0-39BC-3F34F65922B3}"/>
                    </a:ext>
                  </a:extLst>
                </p:cNvPr>
                <p:cNvSpPr/>
                <p:nvPr/>
              </p:nvSpPr>
              <p:spPr>
                <a:xfrm flipH="1">
                  <a:off x="319304" y="3934712"/>
                  <a:ext cx="2428624" cy="2409097"/>
                </a:xfrm>
                <a:prstGeom prst="flowChartPunchedCard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TextBox 275">
                  <a:extLst>
                    <a:ext uri="{FF2B5EF4-FFF2-40B4-BE49-F238E27FC236}">
                      <a16:creationId xmlns:a16="http://schemas.microsoft.com/office/drawing/2014/main" id="{88089CC5-24FF-3FC5-4646-5CC9CD33E09A}"/>
                    </a:ext>
                  </a:extLst>
                </p:cNvPr>
                <p:cNvSpPr txBox="1"/>
                <p:nvPr/>
              </p:nvSpPr>
              <p:spPr>
                <a:xfrm>
                  <a:off x="443485" y="4462657"/>
                  <a:ext cx="219053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r1:  1 | 10 | TID1</a:t>
                  </a:r>
                </a:p>
              </p:txBody>
            </p:sp>
            <p:sp>
              <p:nvSpPr>
                <p:cNvPr id="284" name="TextBox 283">
                  <a:extLst>
                    <a:ext uri="{FF2B5EF4-FFF2-40B4-BE49-F238E27FC236}">
                      <a16:creationId xmlns:a16="http://schemas.microsoft.com/office/drawing/2014/main" id="{63E2F976-76BC-6E1B-2CDF-C8FDBD34856C}"/>
                    </a:ext>
                  </a:extLst>
                </p:cNvPr>
                <p:cNvSpPr txBox="1"/>
                <p:nvPr/>
              </p:nvSpPr>
              <p:spPr>
                <a:xfrm>
                  <a:off x="315514" y="3497973"/>
                  <a:ext cx="243620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ED7D31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p1: Data Page for t1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9A5986D1-6819-6FC5-16A8-715C10B6CFE9}"/>
                    </a:ext>
                  </a:extLst>
                </p:cNvPr>
                <p:cNvSpPr txBox="1"/>
                <p:nvPr/>
              </p:nvSpPr>
              <p:spPr>
                <a:xfrm>
                  <a:off x="443485" y="4823468"/>
                  <a:ext cx="218252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r2:  2 | 20 | TID1</a:t>
                  </a: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79985BA-38FE-B492-49A2-D4B5DC600575}"/>
                    </a:ext>
                  </a:extLst>
                </p:cNvPr>
                <p:cNvSpPr txBox="1"/>
                <p:nvPr/>
              </p:nvSpPr>
              <p:spPr>
                <a:xfrm>
                  <a:off x="443485" y="5187421"/>
                  <a:ext cx="218252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r3:  3 | 30 | TID1</a:t>
                  </a:r>
                </a:p>
              </p:txBody>
            </p:sp>
          </p:grp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1135CE9-792E-E5E9-CB68-B0B0391F5B48}"/>
                  </a:ext>
                </a:extLst>
              </p:cNvPr>
              <p:cNvSpPr/>
              <p:nvPr/>
            </p:nvSpPr>
            <p:spPr>
              <a:xfrm>
                <a:off x="2403958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4B4CDC5-F614-3747-951D-EE250B35A6F4}"/>
                  </a:ext>
                </a:extLst>
              </p:cNvPr>
              <p:cNvSpPr/>
              <p:nvPr/>
            </p:nvSpPr>
            <p:spPr>
              <a:xfrm>
                <a:off x="2548232" y="6157412"/>
                <a:ext cx="144274" cy="145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D9382FB-22B8-3476-CADE-C531FF7825D8}"/>
                </a:ext>
              </a:extLst>
            </p:cNvPr>
            <p:cNvCxnSpPr>
              <a:cxnSpLocks/>
            </p:cNvCxnSpPr>
            <p:nvPr/>
          </p:nvCxnSpPr>
          <p:spPr>
            <a:xfrm>
              <a:off x="319304" y="4310743"/>
              <a:ext cx="2312338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5B76135-F006-3371-9CA0-2D6F7D12FB6B}"/>
                </a:ext>
              </a:extLst>
            </p:cNvPr>
            <p:cNvCxnSpPr>
              <a:cxnSpLocks/>
            </p:cNvCxnSpPr>
            <p:nvPr/>
          </p:nvCxnSpPr>
          <p:spPr>
            <a:xfrm>
              <a:off x="315514" y="5933535"/>
              <a:ext cx="242718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A8B60497-4A55-80C9-082D-DD43E96B3B41}"/>
              </a:ext>
            </a:extLst>
          </p:cNvPr>
          <p:cNvSpPr/>
          <p:nvPr/>
        </p:nvSpPr>
        <p:spPr>
          <a:xfrm>
            <a:off x="5357922" y="3854343"/>
            <a:ext cx="6712889" cy="24894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28D2194-3650-7412-B01E-DDAEF7DDD96B}"/>
              </a:ext>
            </a:extLst>
          </p:cNvPr>
          <p:cNvSpPr txBox="1"/>
          <p:nvPr/>
        </p:nvSpPr>
        <p:spPr>
          <a:xfrm>
            <a:off x="5328830" y="3494742"/>
            <a:ext cx="2657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Lock Manager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F7614DB9-6442-67C7-5E11-D3AC6D87C017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085099"/>
          <a:ext cx="598912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3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0837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21079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4">
                  <a:extLst>
                    <a:ext uri="{9D8B030D-6E8A-4147-A177-3AD203B41FA5}">
                      <a16:colId xmlns:a16="http://schemas.microsoft.com/office/drawing/2014/main" val="2655467556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3722789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Mode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Lock Type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Resource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Owner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1"/>
                          </a:solidFill>
                        </a:rPr>
                        <a:t>Status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7777677B-9390-0096-4637-78C10D9D21E9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443571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XACT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34254DDC-A28B-FD6D-DA53-803FE2ED692A}"/>
              </a:ext>
            </a:extLst>
          </p:cNvPr>
          <p:cNvSpPr txBox="1"/>
          <p:nvPr/>
        </p:nvSpPr>
        <p:spPr>
          <a:xfrm>
            <a:off x="446041" y="4463311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10 | TID1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D6692A-E802-DB1E-E82F-6779CE434ECA}"/>
              </a:ext>
            </a:extLst>
          </p:cNvPr>
          <p:cNvSpPr txBox="1"/>
          <p:nvPr/>
        </p:nvSpPr>
        <p:spPr>
          <a:xfrm>
            <a:off x="446041" y="4825698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r2:  2 | 20 | TID1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CB1192D-ABAB-DB51-C5F1-7C36B4C4E83B}"/>
              </a:ext>
            </a:extLst>
          </p:cNvPr>
          <p:cNvSpPr txBox="1"/>
          <p:nvPr/>
        </p:nvSpPr>
        <p:spPr>
          <a:xfrm>
            <a:off x="446041" y="5188085"/>
            <a:ext cx="2167128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r3:  3 | 30 | TID1</a:t>
            </a:r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79805BFD-6CCE-CDEB-0E12-5232F412A7F8}"/>
              </a:ext>
            </a:extLst>
          </p:cNvPr>
          <p:cNvSpPr/>
          <p:nvPr/>
        </p:nvSpPr>
        <p:spPr>
          <a:xfrm>
            <a:off x="5496578" y="4751722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13EE978C-40D7-E9A1-63ED-D83E8FC25BF3}"/>
              </a:ext>
            </a:extLst>
          </p:cNvPr>
          <p:cNvSpPr/>
          <p:nvPr/>
        </p:nvSpPr>
        <p:spPr>
          <a:xfrm>
            <a:off x="5496578" y="5060285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93D8D19F-C684-F8FB-27C2-AF186C0B8F9F}"/>
              </a:ext>
            </a:extLst>
          </p:cNvPr>
          <p:cNvSpPr/>
          <p:nvPr/>
        </p:nvSpPr>
        <p:spPr>
          <a:xfrm>
            <a:off x="5496578" y="5368846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4B79032B-7894-671F-8874-94C6806AFFA1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44725" y="2598869"/>
            <a:ext cx="668912" cy="640080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A079C338-8E8F-4808-73ED-4706C530E5A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15133" y="2598631"/>
            <a:ext cx="730713" cy="640080"/>
          </a:xfrm>
          <a:prstGeom prst="rect">
            <a:avLst/>
          </a:prstGeom>
        </p:spPr>
      </p:pic>
      <p:sp>
        <p:nvSpPr>
          <p:cNvPr id="130" name="Arrow: Right 129">
            <a:extLst>
              <a:ext uri="{FF2B5EF4-FFF2-40B4-BE49-F238E27FC236}">
                <a16:creationId xmlns:a16="http://schemas.microsoft.com/office/drawing/2014/main" id="{D733C676-81AA-A2DF-EE18-DFB7717E30BE}"/>
              </a:ext>
            </a:extLst>
          </p:cNvPr>
          <p:cNvSpPr/>
          <p:nvPr/>
        </p:nvSpPr>
        <p:spPr>
          <a:xfrm>
            <a:off x="5496578" y="4422840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7ADF84A-4031-1CE4-5E89-2E445F18D16D}"/>
              </a:ext>
            </a:extLst>
          </p:cNvPr>
          <p:cNvSpPr txBox="1"/>
          <p:nvPr/>
        </p:nvSpPr>
        <p:spPr>
          <a:xfrm>
            <a:off x="446041" y="4463402"/>
            <a:ext cx="216712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TID2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0662BF6-64F4-256C-B37E-D246FF28B264}"/>
              </a:ext>
            </a:extLst>
          </p:cNvPr>
          <p:cNvGrpSpPr/>
          <p:nvPr/>
        </p:nvGrpSpPr>
        <p:grpSpPr>
          <a:xfrm>
            <a:off x="3004990" y="3500716"/>
            <a:ext cx="2095870" cy="2843093"/>
            <a:chOff x="3108409" y="3500716"/>
            <a:chExt cx="2095870" cy="284309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510C10D-528A-D288-7BE8-7E6662369E75}"/>
                </a:ext>
              </a:extLst>
            </p:cNvPr>
            <p:cNvSpPr/>
            <p:nvPr/>
          </p:nvSpPr>
          <p:spPr>
            <a:xfrm>
              <a:off x="3108409" y="3934712"/>
              <a:ext cx="2095870" cy="24090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3376997-B64B-4788-9E17-977C697D5BE8}"/>
                </a:ext>
              </a:extLst>
            </p:cNvPr>
            <p:cNvSpPr txBox="1"/>
            <p:nvPr/>
          </p:nvSpPr>
          <p:spPr>
            <a:xfrm>
              <a:off x="3137770" y="3500716"/>
              <a:ext cx="19958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Row version store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B1B9548-CDDC-208B-7D15-5B815558D126}"/>
                </a:ext>
              </a:extLst>
            </p:cNvPr>
            <p:cNvGrpSpPr/>
            <p:nvPr/>
          </p:nvGrpSpPr>
          <p:grpSpPr>
            <a:xfrm>
              <a:off x="4482361" y="6022376"/>
              <a:ext cx="651245" cy="272110"/>
              <a:chOff x="4482361" y="5771856"/>
              <a:chExt cx="651245" cy="27211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2B162B5-DD23-3BA3-6F10-356C71186958}"/>
                  </a:ext>
                </a:extLst>
              </p:cNvPr>
              <p:cNvSpPr/>
              <p:nvPr/>
            </p:nvSpPr>
            <p:spPr>
              <a:xfrm>
                <a:off x="4482361" y="5773895"/>
                <a:ext cx="263047" cy="27007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6645566-D2EE-974F-12CB-1A2DFE4D4223}"/>
                  </a:ext>
                </a:extLst>
              </p:cNvPr>
              <p:cNvSpPr/>
              <p:nvPr/>
            </p:nvSpPr>
            <p:spPr>
              <a:xfrm>
                <a:off x="4870559" y="5771856"/>
                <a:ext cx="263047" cy="27007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CFA98666-D4B8-DD36-C4CC-6D903F7218FB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 flipV="1">
                <a:off x="4745408" y="5906892"/>
                <a:ext cx="125151" cy="2039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E911893-CACA-BD73-1272-B94F1DA9AADB}"/>
              </a:ext>
            </a:extLst>
          </p:cNvPr>
          <p:cNvGrpSpPr/>
          <p:nvPr/>
        </p:nvGrpSpPr>
        <p:grpSpPr>
          <a:xfrm>
            <a:off x="5401770" y="1906758"/>
            <a:ext cx="5364348" cy="1332931"/>
            <a:chOff x="5401770" y="1906758"/>
            <a:chExt cx="5364348" cy="133293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4F15608-C23D-1774-6500-AECAF8DC6F96}"/>
                </a:ext>
              </a:extLst>
            </p:cNvPr>
            <p:cNvGrpSpPr/>
            <p:nvPr/>
          </p:nvGrpSpPr>
          <p:grpSpPr>
            <a:xfrm>
              <a:off x="5876357" y="1906758"/>
              <a:ext cx="4889761" cy="1332931"/>
              <a:chOff x="159029" y="1661662"/>
              <a:chExt cx="4889761" cy="1332931"/>
            </a:xfrm>
          </p:grpSpPr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D399C9FA-A5D1-1276-E78E-A3DB277D46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15133" y="2354275"/>
                <a:ext cx="730713" cy="6400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545483D0-867F-EFD6-765A-03A15C937E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5655" y="2440728"/>
                <a:ext cx="575499" cy="472933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43E4B105-AFAD-59A2-28D6-22B5713D2B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79825" y="2413558"/>
                <a:ext cx="828374" cy="521989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F44EB9B2-DD69-9092-0C0A-EA35A5C6DB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644725" y="2354513"/>
                <a:ext cx="668912" cy="640080"/>
              </a:xfrm>
              <a:prstGeom prst="rect">
                <a:avLst/>
              </a:prstGeom>
            </p:spPr>
          </p:pic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71AF010D-B8E2-2C0C-54BE-44A100B46CCC}"/>
                  </a:ext>
                </a:extLst>
              </p:cNvPr>
              <p:cNvCxnSpPr>
                <a:cxnSpLocks/>
                <a:stCxn id="17" idx="1"/>
                <a:endCxn id="16" idx="3"/>
              </p:cNvCxnSpPr>
              <p:nvPr/>
            </p:nvCxnSpPr>
            <p:spPr>
              <a:xfrm flipH="1">
                <a:off x="3308199" y="2674553"/>
                <a:ext cx="336526" cy="0"/>
              </a:xfrm>
              <a:prstGeom prst="straightConnector1">
                <a:avLst/>
              </a:prstGeom>
              <a:ln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D58831B4-D699-6F33-393F-495E6AAD7A01}"/>
                  </a:ext>
                </a:extLst>
              </p:cNvPr>
              <p:cNvCxnSpPr>
                <a:cxnSpLocks/>
                <a:stCxn id="16" idx="1"/>
                <a:endCxn id="13" idx="3"/>
              </p:cNvCxnSpPr>
              <p:nvPr/>
            </p:nvCxnSpPr>
            <p:spPr>
              <a:xfrm flipH="1" flipV="1">
                <a:off x="2045846" y="2674315"/>
                <a:ext cx="433979" cy="238"/>
              </a:xfrm>
              <a:prstGeom prst="straightConnector1">
                <a:avLst/>
              </a:prstGeom>
              <a:ln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4F8BE289-211F-C4A5-EA92-82C9A88B89DB}"/>
                  </a:ext>
                </a:extLst>
              </p:cNvPr>
              <p:cNvCxnSpPr>
                <a:cxnSpLocks/>
                <a:stCxn id="13" idx="1"/>
                <a:endCxn id="15" idx="3"/>
              </p:cNvCxnSpPr>
              <p:nvPr/>
            </p:nvCxnSpPr>
            <p:spPr>
              <a:xfrm flipH="1">
                <a:off x="881154" y="2674315"/>
                <a:ext cx="433979" cy="2880"/>
              </a:xfrm>
              <a:prstGeom prst="straightConnector1">
                <a:avLst/>
              </a:prstGeom>
              <a:ln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2C5225C-B825-92E7-3C6B-1C370CEC9B42}"/>
                  </a:ext>
                </a:extLst>
              </p:cNvPr>
              <p:cNvSpPr txBox="1"/>
              <p:nvPr/>
            </p:nvSpPr>
            <p:spPr>
              <a:xfrm>
                <a:off x="159029" y="1661662"/>
                <a:ext cx="488976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8000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-- TID3 [SESSION 2]: Increase b by 10 where a=2</a:t>
                </a: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101FD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BEGIN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 TRAN 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101FD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UPDATE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 t1 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101FD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SET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 b=b+10 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101FD"/>
                    </a:solidFill>
                    <a:effectLst/>
                    <a:highlight>
                      <a:srgbClr val="C0C0C0"/>
                    </a:highlight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where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highlight>
                      <a:srgbClr val="C0C0C0"/>
                    </a:highlight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 a=2</a:t>
                </a: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161616"/>
                    </a:solidFill>
                    <a:effectLst/>
                    <a:uLnTx/>
                    <a:uFillTx/>
                    <a:latin typeface="Consolas" panose="020B0609020204030204" pitchFamily="49" charset="0"/>
                    <a:ea typeface="+mn-ea"/>
                    <a:cs typeface="+mn-cs"/>
                  </a:rPr>
                  <a:t>; </a:t>
                </a:r>
              </a:p>
            </p:txBody>
          </p: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B956C9B-06C0-5821-A45E-9E8A9383FE94}"/>
                </a:ext>
              </a:extLst>
            </p:cNvPr>
            <p:cNvCxnSpPr>
              <a:cxnSpLocks/>
            </p:cNvCxnSpPr>
            <p:nvPr/>
          </p:nvCxnSpPr>
          <p:spPr>
            <a:xfrm>
              <a:off x="5401770" y="2010502"/>
              <a:ext cx="0" cy="110757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9331E90-3265-122E-BC88-00A6B9E11123}"/>
              </a:ext>
            </a:extLst>
          </p:cNvPr>
          <p:cNvGrpSpPr/>
          <p:nvPr/>
        </p:nvGrpSpPr>
        <p:grpSpPr>
          <a:xfrm>
            <a:off x="2643299" y="4462657"/>
            <a:ext cx="2386888" cy="338554"/>
            <a:chOff x="2643298" y="4462657"/>
            <a:chExt cx="2893097" cy="338554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E45A37C-D02E-E809-1567-AEE4D5BA3EBE}"/>
                </a:ext>
              </a:extLst>
            </p:cNvPr>
            <p:cNvCxnSpPr>
              <a:cxnSpLocks/>
            </p:cNvCxnSpPr>
            <p:nvPr/>
          </p:nvCxnSpPr>
          <p:spPr>
            <a:xfrm>
              <a:off x="2643298" y="4641587"/>
              <a:ext cx="720532" cy="1995"/>
            </a:xfrm>
            <a:prstGeom prst="straightConnector1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72C9AAA-6316-1703-0290-83AE875E5973}"/>
                </a:ext>
              </a:extLst>
            </p:cNvPr>
            <p:cNvSpPr txBox="1"/>
            <p:nvPr/>
          </p:nvSpPr>
          <p:spPr>
            <a:xfrm>
              <a:off x="3345862" y="4462657"/>
              <a:ext cx="21905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r1:  1 | 10 | TID1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A17E0222-3F27-D24B-4D9F-2FD85A49950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360462" y="2601295"/>
            <a:ext cx="668912" cy="640080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59F14EEC-516B-9025-1A00-E2AD1E9308C0}"/>
              </a:ext>
            </a:extLst>
          </p:cNvPr>
          <p:cNvGrpSpPr/>
          <p:nvPr/>
        </p:nvGrpSpPr>
        <p:grpSpPr>
          <a:xfrm>
            <a:off x="179965" y="687086"/>
            <a:ext cx="7327620" cy="1124666"/>
            <a:chOff x="179965" y="687086"/>
            <a:chExt cx="7327620" cy="1124666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B0653A9D-9B55-44F4-7F13-7889833C7415}"/>
                </a:ext>
              </a:extLst>
            </p:cNvPr>
            <p:cNvSpPr txBox="1"/>
            <p:nvPr/>
          </p:nvSpPr>
          <p:spPr>
            <a:xfrm>
              <a:off x="179965" y="1288532"/>
              <a:ext cx="732762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CREATE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TABLE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(a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, b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);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INTO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t1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101FD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VALUES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161616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(1,10), (2,20), (3,30);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DE1FE58-B8E3-063F-A7C5-8518D16DD6A1}"/>
                </a:ext>
              </a:extLst>
            </p:cNvPr>
            <p:cNvSpPr txBox="1"/>
            <p:nvPr/>
          </p:nvSpPr>
          <p:spPr>
            <a:xfrm>
              <a:off x="179965" y="687086"/>
              <a:ext cx="615654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ALTER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DATABASE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[db1]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READ_COMMITTED_SNAPSHOT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80808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SET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TRANSACTION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ISOLATION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LEVEL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READ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COMMITTED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808080"/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;</a:t>
              </a: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endParaRPr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50F74C73-2718-DFDD-DC09-32312DFCF50E}"/>
              </a:ext>
            </a:extLst>
          </p:cNvPr>
          <p:cNvSpPr txBox="1"/>
          <p:nvPr/>
        </p:nvSpPr>
        <p:spPr>
          <a:xfrm>
            <a:off x="365498" y="3968839"/>
            <a:ext cx="1184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Row qualifies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AAD1730F-EB81-D4A5-C9B3-920191C68596}"/>
              </a:ext>
            </a:extLst>
          </p:cNvPr>
          <p:cNvSpPr txBox="1"/>
          <p:nvPr/>
        </p:nvSpPr>
        <p:spPr>
          <a:xfrm>
            <a:off x="372813" y="3976229"/>
            <a:ext cx="20147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Row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does not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qualify</a:t>
            </a:r>
          </a:p>
        </p:txBody>
      </p:sp>
      <p:pic>
        <p:nvPicPr>
          <p:cNvPr id="137" name="Graphic 136" descr="Checkmark with solid fill">
            <a:extLst>
              <a:ext uri="{FF2B5EF4-FFF2-40B4-BE49-F238E27FC236}">
                <a16:creationId xmlns:a16="http://schemas.microsoft.com/office/drawing/2014/main" id="{E9E24C1C-49BF-F9FA-41C9-AD6749A3B4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89918" y="4486818"/>
            <a:ext cx="274320" cy="274320"/>
          </a:xfrm>
          <a:prstGeom prst="rect">
            <a:avLst/>
          </a:prstGeom>
        </p:spPr>
      </p:pic>
      <p:pic>
        <p:nvPicPr>
          <p:cNvPr id="143" name="Graphic 142" descr="Close with solid fill">
            <a:extLst>
              <a:ext uri="{FF2B5EF4-FFF2-40B4-BE49-F238E27FC236}">
                <a16:creationId xmlns:a16="http://schemas.microsoft.com/office/drawing/2014/main" id="{61FE1167-38EA-16D4-5A3B-91B6E90583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81906" y="4879398"/>
            <a:ext cx="274320" cy="274320"/>
          </a:xfrm>
          <a:prstGeom prst="rect">
            <a:avLst/>
          </a:prstGeom>
        </p:spPr>
      </p:pic>
      <p:graphicFrame>
        <p:nvGraphicFramePr>
          <p:cNvPr id="147" name="Table 146">
            <a:extLst>
              <a:ext uri="{FF2B5EF4-FFF2-40B4-BE49-F238E27FC236}">
                <a16:creationId xmlns:a16="http://schemas.microsoft.com/office/drawing/2014/main" id="{481A1D80-265A-1DA1-CA04-FB34B7A9E63F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753466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OBJECT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54" name="Table 153">
            <a:extLst>
              <a:ext uri="{FF2B5EF4-FFF2-40B4-BE49-F238E27FC236}">
                <a16:creationId xmlns:a16="http://schemas.microsoft.com/office/drawing/2014/main" id="{9FB6863C-4B58-F6E0-C690-AB20D53984D8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380030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pic>
        <p:nvPicPr>
          <p:cNvPr id="155" name="Graphic 154" descr="Close with solid fill">
            <a:extLst>
              <a:ext uri="{FF2B5EF4-FFF2-40B4-BE49-F238E27FC236}">
                <a16:creationId xmlns:a16="http://schemas.microsoft.com/office/drawing/2014/main" id="{57E850C9-083D-49DC-FBC8-57632657E34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89918" y="5226433"/>
            <a:ext cx="274320" cy="274320"/>
          </a:xfrm>
          <a:prstGeom prst="rect">
            <a:avLst/>
          </a:prstGeom>
        </p:spPr>
      </p:pic>
      <p:grpSp>
        <p:nvGrpSpPr>
          <p:cNvPr id="156" name="Group 155">
            <a:extLst>
              <a:ext uri="{FF2B5EF4-FFF2-40B4-BE49-F238E27FC236}">
                <a16:creationId xmlns:a16="http://schemas.microsoft.com/office/drawing/2014/main" id="{4804EA14-7D9B-66C0-1CA5-A0EB13E32020}"/>
              </a:ext>
            </a:extLst>
          </p:cNvPr>
          <p:cNvGrpSpPr/>
          <p:nvPr/>
        </p:nvGrpSpPr>
        <p:grpSpPr>
          <a:xfrm>
            <a:off x="159030" y="1905919"/>
            <a:ext cx="4907746" cy="1332931"/>
            <a:chOff x="159030" y="1661662"/>
            <a:chExt cx="4907746" cy="1332931"/>
          </a:xfrm>
        </p:grpSpPr>
        <p:pic>
          <p:nvPicPr>
            <p:cNvPr id="157" name="Picture 156">
              <a:extLst>
                <a:ext uri="{FF2B5EF4-FFF2-40B4-BE49-F238E27FC236}">
                  <a16:creationId xmlns:a16="http://schemas.microsoft.com/office/drawing/2014/main" id="{EC569A79-8D21-6F5A-1740-075543BF9B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315133" y="2354275"/>
              <a:ext cx="730713" cy="640080"/>
            </a:xfrm>
            <a:prstGeom prst="rect">
              <a:avLst/>
            </a:prstGeom>
          </p:spPr>
        </p:pic>
        <p:pic>
          <p:nvPicPr>
            <p:cNvPr id="158" name="Picture 157">
              <a:extLst>
                <a:ext uri="{FF2B5EF4-FFF2-40B4-BE49-F238E27FC236}">
                  <a16:creationId xmlns:a16="http://schemas.microsoft.com/office/drawing/2014/main" id="{07AB8FD9-9D4B-D281-E9DB-39D6BC7E0C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05655" y="2440728"/>
              <a:ext cx="575499" cy="472933"/>
            </a:xfrm>
            <a:prstGeom prst="rect">
              <a:avLst/>
            </a:prstGeom>
          </p:spPr>
        </p:pic>
        <p:pic>
          <p:nvPicPr>
            <p:cNvPr id="159" name="Picture 158">
              <a:extLst>
                <a:ext uri="{FF2B5EF4-FFF2-40B4-BE49-F238E27FC236}">
                  <a16:creationId xmlns:a16="http://schemas.microsoft.com/office/drawing/2014/main" id="{C563C1CE-287B-232C-B9BC-FD1B5BE7640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9825" y="2413558"/>
              <a:ext cx="828374" cy="521989"/>
            </a:xfrm>
            <a:prstGeom prst="rect">
              <a:avLst/>
            </a:prstGeom>
          </p:spPr>
        </p:pic>
        <p:pic>
          <p:nvPicPr>
            <p:cNvPr id="160" name="Picture 159">
              <a:extLst>
                <a:ext uri="{FF2B5EF4-FFF2-40B4-BE49-F238E27FC236}">
                  <a16:creationId xmlns:a16="http://schemas.microsoft.com/office/drawing/2014/main" id="{731A807A-CF55-6D6F-ED26-04AEAE6021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644725" y="2354513"/>
              <a:ext cx="668912" cy="640080"/>
            </a:xfrm>
            <a:prstGeom prst="rect">
              <a:avLst/>
            </a:prstGeom>
          </p:spPr>
        </p:pic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B0BA6298-F690-431D-5E05-37296CFF2FF0}"/>
                </a:ext>
              </a:extLst>
            </p:cNvPr>
            <p:cNvCxnSpPr>
              <a:cxnSpLocks/>
              <a:stCxn id="160" idx="1"/>
              <a:endCxn id="159" idx="3"/>
            </p:cNvCxnSpPr>
            <p:nvPr/>
          </p:nvCxnSpPr>
          <p:spPr>
            <a:xfrm flipH="1">
              <a:off x="3308199" y="2674553"/>
              <a:ext cx="336526" cy="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>
              <a:extLst>
                <a:ext uri="{FF2B5EF4-FFF2-40B4-BE49-F238E27FC236}">
                  <a16:creationId xmlns:a16="http://schemas.microsoft.com/office/drawing/2014/main" id="{5D0683B9-23BB-C976-10B0-CFE49EDFF006}"/>
                </a:ext>
              </a:extLst>
            </p:cNvPr>
            <p:cNvCxnSpPr>
              <a:cxnSpLocks/>
              <a:stCxn id="159" idx="1"/>
              <a:endCxn id="157" idx="3"/>
            </p:cNvCxnSpPr>
            <p:nvPr/>
          </p:nvCxnSpPr>
          <p:spPr>
            <a:xfrm flipH="1" flipV="1">
              <a:off x="2045846" y="2674315"/>
              <a:ext cx="433979" cy="238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E04BAE37-692D-E586-56C9-620F63099FC9}"/>
                </a:ext>
              </a:extLst>
            </p:cNvPr>
            <p:cNvCxnSpPr>
              <a:cxnSpLocks/>
              <a:stCxn id="157" idx="1"/>
              <a:endCxn id="158" idx="3"/>
            </p:cNvCxnSpPr>
            <p:nvPr/>
          </p:nvCxnSpPr>
          <p:spPr>
            <a:xfrm flipH="1">
              <a:off x="881154" y="2674315"/>
              <a:ext cx="433979" cy="288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DE0E7C5A-A2A0-22AE-D389-0EE69CF304C8}"/>
                </a:ext>
              </a:extLst>
            </p:cNvPr>
            <p:cNvSpPr txBox="1"/>
            <p:nvPr/>
          </p:nvSpPr>
          <p:spPr>
            <a:xfrm>
              <a:off x="159030" y="1661662"/>
              <a:ext cx="490774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85000"/>
                    </a:prstClr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-- TID2 [SESSION 1]: Increase b by 10 where a=1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85000"/>
                    </a:prstClr>
                  </a:solidFill>
                  <a:effectLst/>
                  <a:uLnTx/>
                  <a:uFillTx/>
                  <a:latin typeface="Consolas" panose="020B0609020204030204" pitchFamily="49" charset="0"/>
                  <a:ea typeface="+mn-ea"/>
                  <a:cs typeface="+mn-cs"/>
                </a:rPr>
                <a:t>BEGIN TRAN UPDATE t1 SET b=b+10 where a=1; </a:t>
              </a:r>
            </a:p>
          </p:txBody>
        </p:sp>
      </p:grpSp>
      <p:graphicFrame>
        <p:nvGraphicFramePr>
          <p:cNvPr id="165" name="Table 164">
            <a:extLst>
              <a:ext uri="{FF2B5EF4-FFF2-40B4-BE49-F238E27FC236}">
                <a16:creationId xmlns:a16="http://schemas.microsoft.com/office/drawing/2014/main" id="{07259D99-667A-1204-4A6F-5B73EE098F25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063361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XACT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66" name="Table 165">
            <a:extLst>
              <a:ext uri="{FF2B5EF4-FFF2-40B4-BE49-F238E27FC236}">
                <a16:creationId xmlns:a16="http://schemas.microsoft.com/office/drawing/2014/main" id="{B0364109-3D0E-D49B-CDCD-1E53DEE15C03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4754414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OBJECT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TID2, 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167" name="Table 166">
            <a:extLst>
              <a:ext uri="{FF2B5EF4-FFF2-40B4-BE49-F238E27FC236}">
                <a16:creationId xmlns:a16="http://schemas.microsoft.com/office/drawing/2014/main" id="{0B5BEADF-C552-C270-D426-3FEEAAE9689B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686943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r2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065E63BB-6093-697A-E4FF-04F6D9A706C6}"/>
              </a:ext>
            </a:extLst>
          </p:cNvPr>
          <p:cNvSpPr txBox="1"/>
          <p:nvPr/>
        </p:nvSpPr>
        <p:spPr>
          <a:xfrm>
            <a:off x="5676090" y="6389703"/>
            <a:ext cx="3600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Session 2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not blocked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 Session 1</a:t>
            </a:r>
          </a:p>
        </p:txBody>
      </p:sp>
      <p:pic>
        <p:nvPicPr>
          <p:cNvPr id="34" name="Graphic 33" descr="Checkmark with solid fill">
            <a:extLst>
              <a:ext uri="{FF2B5EF4-FFF2-40B4-BE49-F238E27FC236}">
                <a16:creationId xmlns:a16="http://schemas.microsoft.com/office/drawing/2014/main" id="{39003754-1B75-361D-47B6-DDBDE0E6573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01770" y="6430794"/>
            <a:ext cx="274320" cy="274320"/>
          </a:xfrm>
          <a:prstGeom prst="rect">
            <a:avLst/>
          </a:prstGeom>
        </p:spPr>
      </p:pic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ECB9DE23-E109-22A9-C472-038CC5027F43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065257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TID2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202C1B3F-41D8-0E37-9929-59CABC6C76B4}"/>
              </a:ext>
            </a:extLst>
          </p:cNvPr>
          <p:cNvGraphicFramePr>
            <a:graphicFrameLocks noGrp="1"/>
          </p:cNvGraphicFramePr>
          <p:nvPr/>
        </p:nvGraphicFramePr>
        <p:xfrm>
          <a:off x="5816661" y="5376100"/>
          <a:ext cx="59891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82">
                  <a:extLst>
                    <a:ext uri="{9D8B030D-6E8A-4147-A177-3AD203B41FA5}">
                      <a16:colId xmlns:a16="http://schemas.microsoft.com/office/drawing/2014/main" val="3232616957"/>
                    </a:ext>
                  </a:extLst>
                </a:gridCol>
                <a:gridCol w="1197101">
                  <a:extLst>
                    <a:ext uri="{9D8B030D-6E8A-4147-A177-3AD203B41FA5}">
                      <a16:colId xmlns:a16="http://schemas.microsoft.com/office/drawing/2014/main" val="1410830778"/>
                    </a:ext>
                  </a:extLst>
                </a:gridCol>
                <a:gridCol w="1114816">
                  <a:extLst>
                    <a:ext uri="{9D8B030D-6E8A-4147-A177-3AD203B41FA5}">
                      <a16:colId xmlns:a16="http://schemas.microsoft.com/office/drawing/2014/main" val="2457894955"/>
                    </a:ext>
                  </a:extLst>
                </a:gridCol>
                <a:gridCol w="1252983">
                  <a:extLst>
                    <a:ext uri="{9D8B030D-6E8A-4147-A177-3AD203B41FA5}">
                      <a16:colId xmlns:a16="http://schemas.microsoft.com/office/drawing/2014/main" val="1106878553"/>
                    </a:ext>
                  </a:extLst>
                </a:gridCol>
                <a:gridCol w="1283538">
                  <a:extLst>
                    <a:ext uri="{9D8B030D-6E8A-4147-A177-3AD203B41FA5}">
                      <a16:colId xmlns:a16="http://schemas.microsoft.com/office/drawing/2014/main" val="126662410"/>
                    </a:ext>
                  </a:extLst>
                </a:gridCol>
              </a:tblGrid>
              <a:tr h="188112"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TID3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GRANT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13974"/>
                  </a:ext>
                </a:extLst>
              </a:tr>
            </a:tbl>
          </a:graphicData>
        </a:graphic>
      </p:graphicFrame>
      <p:sp>
        <p:nvSpPr>
          <p:cNvPr id="55" name="TextBox 54">
            <a:extLst>
              <a:ext uri="{FF2B5EF4-FFF2-40B4-BE49-F238E27FC236}">
                <a16:creationId xmlns:a16="http://schemas.microsoft.com/office/drawing/2014/main" id="{56EBD654-7E1C-E3B0-FDAC-EE7B08904C01}"/>
              </a:ext>
            </a:extLst>
          </p:cNvPr>
          <p:cNvSpPr txBox="1"/>
          <p:nvPr/>
        </p:nvSpPr>
        <p:spPr>
          <a:xfrm>
            <a:off x="3247040" y="4463311"/>
            <a:ext cx="1807253" cy="338554"/>
          </a:xfrm>
          <a:prstGeom prst="rect">
            <a:avLst/>
          </a:prstGeom>
          <a:solidFill>
            <a:srgbClr val="FFF26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r1:  1 | 10 | TID1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E8ED705-9ADF-1A5D-E081-1948733D3C8A}"/>
              </a:ext>
            </a:extLst>
          </p:cNvPr>
          <p:cNvSpPr txBox="1"/>
          <p:nvPr/>
        </p:nvSpPr>
        <p:spPr>
          <a:xfrm>
            <a:off x="3173829" y="4073467"/>
            <a:ext cx="1716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Row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does not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qualify</a:t>
            </a:r>
          </a:p>
        </p:txBody>
      </p:sp>
      <p:pic>
        <p:nvPicPr>
          <p:cNvPr id="59" name="Graphic 58" descr="Close with solid fill">
            <a:extLst>
              <a:ext uri="{FF2B5EF4-FFF2-40B4-BE49-F238E27FC236}">
                <a16:creationId xmlns:a16="http://schemas.microsoft.com/office/drawing/2014/main" id="{69B473EB-CD4F-AF5A-B79B-82B0F7CC649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770907" y="4481657"/>
            <a:ext cx="274320" cy="274320"/>
          </a:xfrm>
          <a:prstGeom prst="rect">
            <a:avLst/>
          </a:prstGeom>
        </p:spPr>
      </p:pic>
      <p:pic>
        <p:nvPicPr>
          <p:cNvPr id="60" name="Graphic 59" descr="Checkmark with solid fill">
            <a:extLst>
              <a:ext uri="{FF2B5EF4-FFF2-40B4-BE49-F238E27FC236}">
                <a16:creationId xmlns:a16="http://schemas.microsoft.com/office/drawing/2014/main" id="{7AA87AD6-23EB-5834-FAC2-2C30828B44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51723" y="4847819"/>
            <a:ext cx="274320" cy="274320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52F56195-81BC-E8F3-CB9F-E609C2440891}"/>
              </a:ext>
            </a:extLst>
          </p:cNvPr>
          <p:cNvSpPr txBox="1"/>
          <p:nvPr/>
        </p:nvSpPr>
        <p:spPr>
          <a:xfrm>
            <a:off x="445543" y="4830352"/>
            <a:ext cx="216712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r2:  2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|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TID3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84CE3220-9DEC-9EAC-BBAD-70E8642EC0D6}"/>
              </a:ext>
            </a:extLst>
          </p:cNvPr>
          <p:cNvGrpSpPr/>
          <p:nvPr/>
        </p:nvGrpSpPr>
        <p:grpSpPr>
          <a:xfrm>
            <a:off x="2650331" y="4830352"/>
            <a:ext cx="2386888" cy="338554"/>
            <a:chOff x="2643298" y="4462657"/>
            <a:chExt cx="2893097" cy="338554"/>
          </a:xfrm>
        </p:grpSpPr>
        <p:cxnSp>
          <p:nvCxnSpPr>
            <p:cNvPr id="133" name="Straight Arrow Connector 132">
              <a:extLst>
                <a:ext uri="{FF2B5EF4-FFF2-40B4-BE49-F238E27FC236}">
                  <a16:creationId xmlns:a16="http://schemas.microsoft.com/office/drawing/2014/main" id="{46CA1E97-1734-C1F3-9578-73A6B9067C50}"/>
                </a:ext>
              </a:extLst>
            </p:cNvPr>
            <p:cNvCxnSpPr>
              <a:cxnSpLocks/>
            </p:cNvCxnSpPr>
            <p:nvPr/>
          </p:nvCxnSpPr>
          <p:spPr>
            <a:xfrm>
              <a:off x="2643298" y="4641587"/>
              <a:ext cx="720532" cy="1995"/>
            </a:xfrm>
            <a:prstGeom prst="straightConnector1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96320103-5AFD-0AAB-8E40-008E3DF0F2C8}"/>
                </a:ext>
              </a:extLst>
            </p:cNvPr>
            <p:cNvSpPr txBox="1"/>
            <p:nvPr/>
          </p:nvSpPr>
          <p:spPr>
            <a:xfrm>
              <a:off x="3345862" y="4462657"/>
              <a:ext cx="21905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r2:  2 | 20 | TID1</a:t>
              </a:r>
            </a:p>
          </p:txBody>
        </p:sp>
      </p:grpSp>
      <p:pic>
        <p:nvPicPr>
          <p:cNvPr id="144" name="Picture 143">
            <a:extLst>
              <a:ext uri="{FF2B5EF4-FFF2-40B4-BE49-F238E27FC236}">
                <a16:creationId xmlns:a16="http://schemas.microsoft.com/office/drawing/2014/main" id="{417E4DF7-D75A-1CB3-A756-D525D6297DE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44164" y="2592178"/>
            <a:ext cx="730713" cy="640080"/>
          </a:xfrm>
          <a:prstGeom prst="rect">
            <a:avLst/>
          </a:prstGeom>
        </p:spPr>
      </p:pic>
      <p:sp>
        <p:nvSpPr>
          <p:cNvPr id="27" name="Arrow: Right 26">
            <a:extLst>
              <a:ext uri="{FF2B5EF4-FFF2-40B4-BE49-F238E27FC236}">
                <a16:creationId xmlns:a16="http://schemas.microsoft.com/office/drawing/2014/main" id="{2D32C21A-A8FA-70B9-6CE0-E450F6E0F695}"/>
              </a:ext>
            </a:extLst>
          </p:cNvPr>
          <p:cNvSpPr/>
          <p:nvPr/>
        </p:nvSpPr>
        <p:spPr>
          <a:xfrm>
            <a:off x="5501719" y="5684439"/>
            <a:ext cx="291181" cy="331164"/>
          </a:xfrm>
          <a:prstGeom prst="rightArrow">
            <a:avLst/>
          </a:prstGeom>
          <a:solidFill>
            <a:srgbClr val="FFF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8980649A-5712-090A-8559-659F08D4A114}"/>
              </a:ext>
            </a:extLst>
          </p:cNvPr>
          <p:cNvSpPr txBox="1">
            <a:spLocks/>
          </p:cNvSpPr>
          <p:nvPr/>
        </p:nvSpPr>
        <p:spPr>
          <a:xfrm>
            <a:off x="159030" y="196361"/>
            <a:ext cx="11306469" cy="4026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ts val="3131"/>
              </a:lnSpc>
              <a:spcBef>
                <a:spcPct val="0"/>
              </a:spcBef>
              <a:buNone/>
              <a:defRPr lang="en-US" sz="2741" b="0" strike="noStrike" kern="1200" cap="none" spc="-50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ts val="3131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Locking mechanism in SQL Server </a:t>
            </a:r>
            <a:r>
              <a:rPr kumimoji="0" lang="en-US" sz="3600" b="0" i="0" u="none" strike="noStrike" kern="1200" cap="none" spc="-50" normalizeH="0" baseline="0" noProof="0">
                <a:ln w="3175"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(with OL)</a:t>
            </a:r>
          </a:p>
        </p:txBody>
      </p:sp>
    </p:spTree>
    <p:extLst>
      <p:ext uri="{BB962C8B-B14F-4D97-AF65-F5344CB8AC3E}">
        <p14:creationId xmlns:p14="http://schemas.microsoft.com/office/powerpoint/2010/main" val="93317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/>
      <p:bldP spid="51" grpId="0" animBg="1"/>
      <p:bldP spid="51" grpId="1" animBg="1"/>
      <p:bldP spid="52" grpId="0" animBg="1"/>
      <p:bldP spid="52" grpId="1" animBg="1"/>
      <p:bldP spid="52" grpId="2" animBg="1"/>
      <p:bldP spid="52" grpId="3" animBg="1"/>
      <p:bldP spid="53" grpId="0" animBg="1"/>
      <p:bldP spid="53" grpId="1" animBg="1"/>
      <p:bldP spid="53" grpId="2" animBg="1"/>
      <p:bldP spid="53" grpId="3" animBg="1"/>
      <p:bldP spid="56" grpId="0" animBg="1"/>
      <p:bldP spid="56" grpId="1" animBg="1"/>
      <p:bldP spid="56" grpId="2" animBg="1"/>
      <p:bldP spid="56" grpId="3" animBg="1"/>
      <p:bldP spid="56" grpId="4" animBg="1"/>
      <p:bldP spid="57" grpId="0" animBg="1"/>
      <p:bldP spid="57" grpId="1" animBg="1"/>
      <p:bldP spid="57" grpId="2" animBg="1"/>
      <p:bldP spid="57" grpId="3" animBg="1"/>
      <p:bldP spid="57" grpId="4" animBg="1"/>
      <p:bldP spid="57" grpId="5" animBg="1"/>
      <p:bldP spid="62" grpId="0" animBg="1"/>
      <p:bldP spid="62" grpId="1" animBg="1"/>
      <p:bldP spid="62" grpId="2" animBg="1"/>
      <p:bldP spid="62" grpId="3" animBg="1"/>
      <p:bldP spid="62" grpId="4" animBg="1"/>
      <p:bldP spid="62" grpId="5" animBg="1"/>
      <p:bldP spid="62" grpId="6" animBg="1"/>
      <p:bldP spid="62" grpId="7" animBg="1"/>
      <p:bldP spid="130" grpId="0" animBg="1"/>
      <p:bldP spid="130" grpId="1" animBg="1"/>
      <p:bldP spid="131" grpId="0" animBg="1"/>
      <p:bldP spid="134" grpId="0"/>
      <p:bldP spid="134" grpId="1"/>
      <p:bldP spid="134" grpId="2"/>
      <p:bldP spid="134" grpId="3"/>
      <p:bldP spid="135" grpId="0"/>
      <p:bldP spid="135" grpId="1"/>
      <p:bldP spid="135" grpId="2"/>
      <p:bldP spid="135" grpId="3"/>
      <p:bldP spid="135" grpId="4"/>
      <p:bldP spid="135" grpId="5"/>
      <p:bldP spid="25" grpId="0"/>
      <p:bldP spid="55" grpId="0" animBg="1"/>
      <p:bldP spid="55" grpId="1" animBg="1"/>
      <p:bldP spid="58" grpId="0"/>
      <p:bldP spid="58" grpId="1"/>
      <p:bldP spid="61" grpId="0" animBg="1"/>
      <p:bldP spid="27" grpId="0" animBg="1"/>
      <p:bldP spid="2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AD9DFCD966A742A4A330A3C44303D8" ma:contentTypeVersion="11" ma:contentTypeDescription="Create a new document." ma:contentTypeScope="" ma:versionID="30ff0af85f88bb64fd9d256f1b6a54dc">
  <xsd:schema xmlns:xsd="http://www.w3.org/2001/XMLSchema" xmlns:xs="http://www.w3.org/2001/XMLSchema" xmlns:p="http://schemas.microsoft.com/office/2006/metadata/properties" xmlns:ns1="http://schemas.microsoft.com/sharepoint/v3" xmlns:ns2="e57a95f1-ccaf-46e6-bb2c-432f86a844f1" xmlns:ns3="b59412a3-2d57-4b5d-af44-dff55d20db14" targetNamespace="http://schemas.microsoft.com/office/2006/metadata/properties" ma:root="true" ma:fieldsID="1feafba63ee6fb5347d18b62c148eceb" ns1:_="" ns2:_="" ns3:_="">
    <xsd:import namespace="http://schemas.microsoft.com/sharepoint/v3"/>
    <xsd:import namespace="e57a95f1-ccaf-46e6-bb2c-432f86a844f1"/>
    <xsd:import namespace="b59412a3-2d57-4b5d-af44-dff55d20d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ocTag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7a95f1-ccaf-46e6-bb2c-432f86a844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15" nillable="true" ma:displayName="MediaServiceDocTags" ma:hidden="true" ma:internalName="MediaServiceDocTags" ma:readOnly="true">
      <xsd:simpleType>
        <xsd:restriction base="dms:Note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412a3-2d57-4b5d-af44-dff55d20d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96963E7-9676-4D92-A2D0-055850049804}">
  <ds:schemaRefs>
    <ds:schemaRef ds:uri="b59412a3-2d57-4b5d-af44-dff55d20db14"/>
    <ds:schemaRef ds:uri="e57a95f1-ccaf-46e6-bb2c-432f86a844f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D595142-2608-4554-BAE6-A66DF2A97C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2F4431-103C-45FD-92A0-75A08E19CB5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b59412a3-2d57-4b5d-af44-dff55d20db14"/>
    <ds:schemaRef ds:uri="e57a95f1-ccaf-46e6-bb2c-432f86a844f1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11509</TotalTime>
  <Words>1948</Words>
  <Application>Microsoft Office PowerPoint</Application>
  <PresentationFormat>Widescreen</PresentationFormat>
  <Paragraphs>397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-apple-system</vt:lpstr>
      <vt:lpstr>Arial</vt:lpstr>
      <vt:lpstr>Arial,Sans-Serif</vt:lpstr>
      <vt:lpstr>Calibri</vt:lpstr>
      <vt:lpstr>Calibri Light</vt:lpstr>
      <vt:lpstr>Consolas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Server Engine: Optimized Locking</dc:title>
  <dc:creator>Perry Skountrianos</dc:creator>
  <cp:lastModifiedBy>Prashanth Purnananda</cp:lastModifiedBy>
  <cp:revision>6</cp:revision>
  <dcterms:created xsi:type="dcterms:W3CDTF">2023-01-16T20:33:25Z</dcterms:created>
  <dcterms:modified xsi:type="dcterms:W3CDTF">2023-05-18T17:29:45Z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Text">
    <vt:lpwstr>Classified as Microsoft Confidential</vt:lpwstr>
  </property>
  <property fmtid="{D5CDD505-2E9C-101B-9397-08002B2CF9AE}" pid="3" name="ContentTypeId">
    <vt:lpwstr>0x010100C8AD9DFCD966A742A4A330A3C44303D8</vt:lpwstr>
  </property>
  <property fmtid="{D5CDD505-2E9C-101B-9397-08002B2CF9AE}" pid="4" name="MediaServiceImageTags">
    <vt:lpwstr/>
  </property>
</Properties>
</file>