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79" r:id="rId12"/>
    <p:sldId id="265" r:id="rId13"/>
    <p:sldId id="266" r:id="rId14"/>
    <p:sldId id="267" r:id="rId15"/>
    <p:sldId id="280" r:id="rId16"/>
    <p:sldId id="268" r:id="rId17"/>
    <p:sldId id="282" r:id="rId18"/>
    <p:sldId id="269" r:id="rId19"/>
    <p:sldId id="281" r:id="rId20"/>
    <p:sldId id="270" r:id="rId21"/>
    <p:sldId id="271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89035"/>
  </p:normalViewPr>
  <p:slideViewPr>
    <p:cSldViewPr snapToGrid="0">
      <p:cViewPr varScale="1">
        <p:scale>
          <a:sx n="130" d="100"/>
          <a:sy n="130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8653E-8FD7-5344-BC9C-77FD90C644C3}" type="datetimeFigureOut">
              <a:rPr lang="en-US" smtClean="0"/>
              <a:t>6/17/23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5CE82-9B82-A44A-82C4-04E586CD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5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3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60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92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2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8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5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8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23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8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3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6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2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CE82-9B82-A44A-82C4-04E586CD35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9AEF-E534-25B7-8498-F5F55FF25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11F14-422B-4D09-4EE0-ECCE795E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359EC-C543-3803-C384-FEC81F69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4106-1B49-BF4B-BB30-CE6DF032818B}" type="datetime1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50745-DBB9-D443-DB33-3649F22F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D6F2-A0CC-A142-89E1-0F591048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C6BE-5242-23DD-7148-3C7EAC8D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B2A7F-E580-6FF6-B276-774BB31E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1D146-86EC-CB56-2055-5C44A68B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F3B0-4800-4A45-BCA2-EB5B9F18CC68}" type="datetime1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2810-1C27-3CE2-28FC-F93FED44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9735-5BE8-5D3A-BF4F-26C8DB30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8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F0155-6C62-9C47-344F-61B58A048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17A9D-3568-D370-F166-BB22BB304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FFD11-9DB0-3267-3107-B5246C50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75FE-4B36-1F4A-B121-EF3AB3236880}" type="datetime1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8B99-E236-4386-4D67-A72F8AA7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0ECC3-F04A-A498-E6C9-FE85671C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B3CC-B0C9-8321-28F0-D09D0E94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AD73-B8E2-EBAE-271C-7F8904D22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BCF3-C3B2-29BF-CF9F-F3267078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E2C5-DC55-5F48-A421-B8A1FFA49B90}" type="datetime1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C4EC6-309E-1F32-E05A-FA4CC70A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3A67E-CE46-DCC4-4C83-6772EAAD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3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B056-3E2E-33A3-E2EC-F3A94E54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437C4-FD4E-A268-52B7-7BC77D940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AF33-FA60-8B55-C7F6-9A176D9F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6C50-1EA5-1843-B55C-20884F5FC33B}" type="datetime1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B7C38-4F9F-5138-BB8C-531BA817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0C3DC-58B6-A508-CB4E-8B9826BC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6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8022-580D-BE63-895F-EEB81883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68BDB-D15B-380E-A39F-133D24F1E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03672-67E4-92C8-E291-380AF8C19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DDACA-FC4A-EB20-BE3E-A5A7E6AC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A2A7-59CA-0C4C-AE6B-4205652F07C6}" type="datetime1">
              <a:rPr lang="en-US" smtClean="0"/>
              <a:t>6/17/23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5609C-F10E-27F1-CD33-B0DB2E42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958E2-B1F3-D6AB-390F-F0FA235D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9F87-BE08-A9DA-E412-4822F3C2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E9394-18A1-F278-583C-B36F7DAD6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FA090-1FC6-456F-50DC-D8BD87846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4FBBF-B376-BDC4-2046-39E1D1C5F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F10A9-FFBB-9EBB-8EA9-3F5CB49C3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B590D-54A7-42C8-2AD2-FC3FE382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E819-3E74-8742-BB8C-A05DF4CD7060}" type="datetime1">
              <a:rPr lang="en-US" smtClean="0"/>
              <a:t>6/17/23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B601E-BBBF-9FC7-A526-F068F139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F63C8-6129-2FD6-8A13-5B27B092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4595-6A75-4444-DEEC-05D52529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781D6-3202-75EC-0D77-2F204A48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D365-A007-934E-9C0D-BF2E5AB29FCF}" type="datetime1">
              <a:rPr lang="en-US" smtClean="0"/>
              <a:t>6/17/23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AF9AC-FF5D-8AF1-55AD-BB6A0EC4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BDA86-1581-6DA1-DC54-036AE9CC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143F5-6687-77E2-FD13-ED1A7820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F26-0E91-224F-8AC6-2C4170C48E6A}" type="datetime1">
              <a:rPr lang="en-US" smtClean="0"/>
              <a:t>6/17/23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DF2CF-7C9C-1BAA-9F85-64FEA8EB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02706-CB10-4B41-4224-5E51982E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3622-4BA0-EE92-CA69-8AAB016E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C8990-FEC8-A009-55F5-83B219B4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059CB-C44B-2C28-7C6E-DEFEE1167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1E7F8-044C-7A87-9AD2-4AD2BFA8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CF5D-2AE9-1D4A-9172-46BEE65D4247}" type="datetime1">
              <a:rPr lang="en-US" smtClean="0"/>
              <a:t>6/17/23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F87EC-1B91-0EBD-74B3-24CF8F02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677FD-8EBE-86CB-E486-A0CF30CF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2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5EBF-BB15-4A03-B25B-865286F0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968EB-4E03-C6B8-B04F-2EA0EF758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CDA76-A54F-7189-792A-8FE773601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28ECD-9494-41E7-218F-E70D1176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717B-B206-0E40-A4C8-A86CA0CC2C50}" type="datetime1">
              <a:rPr lang="en-US" smtClean="0"/>
              <a:t>6/17/23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154FA-6EB3-AB17-FBC9-FE86B047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E0CBA-43CA-A905-EB45-8A86BDFF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2E77F-3555-8959-FECC-C732B87E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97A8-900F-B146-9B76-B57A59028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D210-2909-287F-56ED-FF4D2BAFE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66A2-A247-CE4C-BF8E-43F44A3D126C}" type="datetime1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680B-0DCB-80BA-FD0B-960F111E7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14BD-1081-9F34-2F35-BA8BBFB23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D235-4EAE-984C-B7DB-5D047B50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0972-B75E-CC7E-7B6F-B3F214FA4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Templating Shuffles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0483B-B431-7585-353D-13D808810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611563"/>
            <a:ext cx="10058400" cy="165576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Qizhen Zhang, </a:t>
            </a:r>
            <a:r>
              <a:rPr lang="en-US" sz="2000" b="1" dirty="0" err="1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Jiacheng</a:t>
            </a:r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Wu, Ang Chen, Vincent Liu, Boon </a:t>
            </a:r>
            <a:r>
              <a:rPr lang="en-US" sz="2000" b="1" dirty="0" err="1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Thau</a:t>
            </a:r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Loo</a:t>
            </a:r>
          </a:p>
          <a:p>
            <a:endParaRPr lang="en-US" sz="2000" b="1" baseline="30000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3200" b="1" baseline="30000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Published at CIDR 2023</a:t>
            </a:r>
            <a:endParaRPr lang="en-US" sz="32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9DC29-431F-EC01-1EE6-72328C21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1BEF208C-A98F-0B46-782D-EB233B8C64EE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8574625" y="4197111"/>
            <a:ext cx="22783" cy="1859813"/>
          </a:xfrm>
          <a:prstGeom prst="curvedConnector4">
            <a:avLst>
              <a:gd name="adj1" fmla="val -6912171"/>
              <a:gd name="adj2" fmla="val 100717"/>
            </a:avLst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>
            <a:extLst>
              <a:ext uri="{FF2B5EF4-FFF2-40B4-BE49-F238E27FC236}">
                <a16:creationId xmlns:a16="http://schemas.microsoft.com/office/drawing/2014/main" id="{0D97B0E7-BB12-A205-A8EF-30924034288E}"/>
              </a:ext>
            </a:extLst>
          </p:cNvPr>
          <p:cNvSpPr/>
          <p:nvPr/>
        </p:nvSpPr>
        <p:spPr>
          <a:xfrm rot="16200000">
            <a:off x="4304319" y="3276929"/>
            <a:ext cx="757478" cy="1728118"/>
          </a:xfrm>
          <a:prstGeom prst="foldedCorner">
            <a:avLst>
              <a:gd name="adj" fmla="val 26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lded Corner 14">
            <a:extLst>
              <a:ext uri="{FF2B5EF4-FFF2-40B4-BE49-F238E27FC236}">
                <a16:creationId xmlns:a16="http://schemas.microsoft.com/office/drawing/2014/main" id="{36E552B4-025C-0FC9-01C0-505FA364040A}"/>
              </a:ext>
            </a:extLst>
          </p:cNvPr>
          <p:cNvSpPr/>
          <p:nvPr/>
        </p:nvSpPr>
        <p:spPr>
          <a:xfrm rot="16200000">
            <a:off x="4372498" y="3304991"/>
            <a:ext cx="757478" cy="1728118"/>
          </a:xfrm>
          <a:prstGeom prst="foldedCorner">
            <a:avLst>
              <a:gd name="adj" fmla="val 26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System operators implement shuffle templates stored in Shuffle Manager</a:t>
            </a: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Application invokes shuffle API, instantiates templates into plans, and caches them</a:t>
            </a:r>
          </a:p>
          <a:p>
            <a:pPr lvl="1"/>
            <a:endParaRPr lang="en-US" sz="2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5B4D6-7A43-174E-4D10-198BA08D0E67}"/>
              </a:ext>
            </a:extLst>
          </p:cNvPr>
          <p:cNvSpPr txBox="1"/>
          <p:nvPr/>
        </p:nvSpPr>
        <p:spPr>
          <a:xfrm>
            <a:off x="3563216" y="3211942"/>
            <a:ext cx="231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 Manager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F0D26-8D3E-E6D7-5D01-9FE69565A4CA}"/>
              </a:ext>
            </a:extLst>
          </p:cNvPr>
          <p:cNvSpPr txBox="1"/>
          <p:nvPr/>
        </p:nvSpPr>
        <p:spPr>
          <a:xfrm>
            <a:off x="838199" y="3211942"/>
            <a:ext cx="225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Operators/users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3175B-1B80-D443-CD31-F5F67906C9FF}"/>
              </a:ext>
            </a:extLst>
          </p:cNvPr>
          <p:cNvSpPr txBox="1"/>
          <p:nvPr/>
        </p:nvSpPr>
        <p:spPr>
          <a:xfrm>
            <a:off x="6997515" y="3211941"/>
            <a:ext cx="174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Application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12EFB3-D5F1-A9C7-0778-0DD6E818C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058"/>
          <a:stretch/>
        </p:blipFill>
        <p:spPr>
          <a:xfrm>
            <a:off x="1468425" y="3943528"/>
            <a:ext cx="631526" cy="646146"/>
          </a:xfrm>
          <a:prstGeom prst="rect">
            <a:avLst/>
          </a:prstGeom>
        </p:spPr>
      </p:pic>
      <p:sp>
        <p:nvSpPr>
          <p:cNvPr id="11" name="Folded Corner 10">
            <a:extLst>
              <a:ext uri="{FF2B5EF4-FFF2-40B4-BE49-F238E27FC236}">
                <a16:creationId xmlns:a16="http://schemas.microsoft.com/office/drawing/2014/main" id="{D2B5FB44-031E-D140-B390-51A2B2EC5D05}"/>
              </a:ext>
            </a:extLst>
          </p:cNvPr>
          <p:cNvSpPr/>
          <p:nvPr/>
        </p:nvSpPr>
        <p:spPr>
          <a:xfrm rot="16200000">
            <a:off x="4440677" y="3333053"/>
            <a:ext cx="757478" cy="1728118"/>
          </a:xfrm>
          <a:prstGeom prst="foldedCorner">
            <a:avLst>
              <a:gd name="adj" fmla="val 26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74F1B-814D-A62E-4DCC-745035BAB53B}"/>
              </a:ext>
            </a:extLst>
          </p:cNvPr>
          <p:cNvSpPr txBox="1"/>
          <p:nvPr/>
        </p:nvSpPr>
        <p:spPr>
          <a:xfrm>
            <a:off x="4191977" y="4012445"/>
            <a:ext cx="125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Templates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FB8C71-B027-88CD-0B92-ADE9B0C8D992}"/>
              </a:ext>
            </a:extLst>
          </p:cNvPr>
          <p:cNvCxnSpPr>
            <a:cxnSpLocks/>
          </p:cNvCxnSpPr>
          <p:nvPr/>
        </p:nvCxnSpPr>
        <p:spPr>
          <a:xfrm>
            <a:off x="2336571" y="4274161"/>
            <a:ext cx="13686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336D9F6-314D-CD67-B63E-FF39CBDA84BE}"/>
              </a:ext>
            </a:extLst>
          </p:cNvPr>
          <p:cNvSpPr txBox="1"/>
          <p:nvPr/>
        </p:nvSpPr>
        <p:spPr>
          <a:xfrm>
            <a:off x="2283595" y="4377154"/>
            <a:ext cx="1624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implement</a:t>
            </a:r>
            <a:endParaRPr lang="en-US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6D5F31-9274-5FC6-3725-5FF6C58DF4AC}"/>
              </a:ext>
            </a:extLst>
          </p:cNvPr>
          <p:cNvSpPr/>
          <p:nvPr/>
        </p:nvSpPr>
        <p:spPr>
          <a:xfrm>
            <a:off x="9394752" y="4901896"/>
            <a:ext cx="1728118" cy="757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Template and plan cache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73DBA0-6C13-846D-A3AD-C9BC891A8D08}"/>
              </a:ext>
            </a:extLst>
          </p:cNvPr>
          <p:cNvSpPr txBox="1"/>
          <p:nvPr/>
        </p:nvSpPr>
        <p:spPr>
          <a:xfrm>
            <a:off x="7146895" y="4012445"/>
            <a:ext cx="1450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sz="18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huffle()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F71DA2-8584-2131-5E97-BD67A8276C46}"/>
              </a:ext>
            </a:extLst>
          </p:cNvPr>
          <p:cNvCxnSpPr>
            <a:cxnSpLocks/>
            <a:stCxn id="9" idx="2"/>
            <a:endCxn id="29" idx="0"/>
          </p:cNvCxnSpPr>
          <p:nvPr/>
        </p:nvCxnSpPr>
        <p:spPr>
          <a:xfrm>
            <a:off x="7872152" y="3581273"/>
            <a:ext cx="0" cy="431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4241012F-D467-90CB-1A14-90189D2D8C7A}"/>
              </a:ext>
            </a:extLst>
          </p:cNvPr>
          <p:cNvCxnSpPr>
            <a:cxnSpLocks/>
            <a:stCxn id="29" idx="1"/>
          </p:cNvCxnSpPr>
          <p:nvPr/>
        </p:nvCxnSpPr>
        <p:spPr>
          <a:xfrm rot="10800000" flipH="1" flipV="1">
            <a:off x="7146895" y="4197111"/>
            <a:ext cx="12700" cy="442692"/>
          </a:xfrm>
          <a:prstGeom prst="curvedConnector4">
            <a:avLst>
              <a:gd name="adj1" fmla="val -11200000"/>
              <a:gd name="adj2" fmla="val 11102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F167629-911E-D8E8-1FD1-00D6DA8329D0}"/>
              </a:ext>
            </a:extLst>
          </p:cNvPr>
          <p:cNvCxnSpPr>
            <a:cxnSpLocks/>
            <a:stCxn id="58" idx="1"/>
            <a:endCxn id="61" idx="3"/>
          </p:cNvCxnSpPr>
          <p:nvPr/>
        </p:nvCxnSpPr>
        <p:spPr>
          <a:xfrm>
            <a:off x="7893605" y="4982913"/>
            <a:ext cx="1" cy="600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Folded Corner 57">
            <a:extLst>
              <a:ext uri="{FF2B5EF4-FFF2-40B4-BE49-F238E27FC236}">
                <a16:creationId xmlns:a16="http://schemas.microsoft.com/office/drawing/2014/main" id="{7E3A7C47-982B-080A-384A-07CB207D3F3F}"/>
              </a:ext>
            </a:extLst>
          </p:cNvPr>
          <p:cNvSpPr/>
          <p:nvPr/>
        </p:nvSpPr>
        <p:spPr>
          <a:xfrm rot="16200000">
            <a:off x="7611902" y="4073772"/>
            <a:ext cx="563404" cy="1254877"/>
          </a:xfrm>
          <a:prstGeom prst="foldedCorner">
            <a:avLst>
              <a:gd name="adj" fmla="val 26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741AE9-CE1F-5166-D413-5DF65C8B6C30}"/>
              </a:ext>
            </a:extLst>
          </p:cNvPr>
          <p:cNvSpPr txBox="1"/>
          <p:nvPr/>
        </p:nvSpPr>
        <p:spPr>
          <a:xfrm>
            <a:off x="7342531" y="4512620"/>
            <a:ext cx="125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Template</a:t>
            </a:r>
          </a:p>
        </p:txBody>
      </p:sp>
      <p:sp>
        <p:nvSpPr>
          <p:cNvPr id="61" name="Folded Corner 60">
            <a:extLst>
              <a:ext uri="{FF2B5EF4-FFF2-40B4-BE49-F238E27FC236}">
                <a16:creationId xmlns:a16="http://schemas.microsoft.com/office/drawing/2014/main" id="{5A356417-B7EB-BC03-8828-64109AADED6F}"/>
              </a:ext>
            </a:extLst>
          </p:cNvPr>
          <p:cNvSpPr/>
          <p:nvPr/>
        </p:nvSpPr>
        <p:spPr>
          <a:xfrm rot="16200000">
            <a:off x="7611903" y="5237477"/>
            <a:ext cx="563404" cy="1254877"/>
          </a:xfrm>
          <a:prstGeom prst="foldedCorner">
            <a:avLst>
              <a:gd name="adj" fmla="val 2682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980A4BF-AC10-12DB-9AD1-18C732D4BF4C}"/>
              </a:ext>
            </a:extLst>
          </p:cNvPr>
          <p:cNvSpPr txBox="1"/>
          <p:nvPr/>
        </p:nvSpPr>
        <p:spPr>
          <a:xfrm>
            <a:off x="7550868" y="5680249"/>
            <a:ext cx="642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Plan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C97DBE-1C5E-2DB7-5CA2-04641E3E90F2}"/>
              </a:ext>
            </a:extLst>
          </p:cNvPr>
          <p:cNvSpPr txBox="1"/>
          <p:nvPr/>
        </p:nvSpPr>
        <p:spPr>
          <a:xfrm>
            <a:off x="5892775" y="4262963"/>
            <a:ext cx="1218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request</a:t>
            </a:r>
            <a:endParaRPr lang="en-US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20BFDB-0EB1-CC10-C0B1-859A8398A213}"/>
              </a:ext>
            </a:extLst>
          </p:cNvPr>
          <p:cNvSpPr txBox="1"/>
          <p:nvPr/>
        </p:nvSpPr>
        <p:spPr>
          <a:xfrm>
            <a:off x="6174427" y="4957470"/>
            <a:ext cx="1652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i</a:t>
            </a:r>
            <a:r>
              <a:rPr lang="en-US" sz="18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nstantiate &amp; execute</a:t>
            </a:r>
            <a:endParaRPr lang="en-US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B2EF0A7-B3DB-447A-AD7B-7C17D69348EF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8597408" y="4697286"/>
            <a:ext cx="797344" cy="376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6FDB7DA-42C4-D1A5-EC80-C9921D88C118}"/>
              </a:ext>
            </a:extLst>
          </p:cNvPr>
          <p:cNvCxnSpPr>
            <a:cxnSpLocks/>
          </p:cNvCxnSpPr>
          <p:nvPr/>
        </p:nvCxnSpPr>
        <p:spPr>
          <a:xfrm flipV="1">
            <a:off x="8597408" y="5482252"/>
            <a:ext cx="797344" cy="421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DE984A6-6125-B9B6-0CD6-3CC14BB613AB}"/>
              </a:ext>
            </a:extLst>
          </p:cNvPr>
          <p:cNvSpPr txBox="1"/>
          <p:nvPr/>
        </p:nvSpPr>
        <p:spPr>
          <a:xfrm>
            <a:off x="8695986" y="4481218"/>
            <a:ext cx="1012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cache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1A71CA-BCAB-39AE-9D8F-74FC3830D329}"/>
              </a:ext>
            </a:extLst>
          </p:cNvPr>
          <p:cNvSpPr txBox="1"/>
          <p:nvPr/>
        </p:nvSpPr>
        <p:spPr>
          <a:xfrm>
            <a:off x="8352459" y="5216009"/>
            <a:ext cx="958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cache</a:t>
            </a: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F2D6427A-0438-3434-54EF-F1089C73E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42002"/>
              </p:ext>
            </p:extLst>
          </p:nvPr>
        </p:nvGraphicFramePr>
        <p:xfrm>
          <a:off x="3734225" y="4832318"/>
          <a:ext cx="2034024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06">
                  <a:extLst>
                    <a:ext uri="{9D8B030D-6E8A-4147-A177-3AD203B41FA5}">
                      <a16:colId xmlns:a16="http://schemas.microsoft.com/office/drawing/2014/main" val="2937836807"/>
                    </a:ext>
                  </a:extLst>
                </a:gridCol>
                <a:gridCol w="508506">
                  <a:extLst>
                    <a:ext uri="{9D8B030D-6E8A-4147-A177-3AD203B41FA5}">
                      <a16:colId xmlns:a16="http://schemas.microsoft.com/office/drawing/2014/main" val="2087191618"/>
                    </a:ext>
                  </a:extLst>
                </a:gridCol>
                <a:gridCol w="508506">
                  <a:extLst>
                    <a:ext uri="{9D8B030D-6E8A-4147-A177-3AD203B41FA5}">
                      <a16:colId xmlns:a16="http://schemas.microsoft.com/office/drawing/2014/main" val="1894747344"/>
                    </a:ext>
                  </a:extLst>
                </a:gridCol>
                <a:gridCol w="508506">
                  <a:extLst>
                    <a:ext uri="{9D8B030D-6E8A-4147-A177-3AD203B41FA5}">
                      <a16:colId xmlns:a16="http://schemas.microsoft.com/office/drawing/2014/main" val="2939538315"/>
                    </a:ext>
                  </a:extLst>
                </a:gridCol>
              </a:tblGrid>
              <a:tr h="29136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Issued shuffles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68128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/>
                      <a:endParaRPr lang="en-US" sz="1600" b="0" i="0"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861225"/>
                  </a:ext>
                </a:extLst>
              </a:tr>
            </a:tbl>
          </a:graphicData>
        </a:graphic>
      </p:graphicFrame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E0F33826-5F0E-B628-F746-41E6750D1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59843"/>
              </p:ext>
            </p:extLst>
          </p:nvPr>
        </p:nvGraphicFramePr>
        <p:xfrm>
          <a:off x="3734225" y="5627092"/>
          <a:ext cx="2034024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06">
                  <a:extLst>
                    <a:ext uri="{9D8B030D-6E8A-4147-A177-3AD203B41FA5}">
                      <a16:colId xmlns:a16="http://schemas.microsoft.com/office/drawing/2014/main" val="2937836807"/>
                    </a:ext>
                  </a:extLst>
                </a:gridCol>
                <a:gridCol w="508506">
                  <a:extLst>
                    <a:ext uri="{9D8B030D-6E8A-4147-A177-3AD203B41FA5}">
                      <a16:colId xmlns:a16="http://schemas.microsoft.com/office/drawing/2014/main" val="2087191618"/>
                    </a:ext>
                  </a:extLst>
                </a:gridCol>
                <a:gridCol w="508506">
                  <a:extLst>
                    <a:ext uri="{9D8B030D-6E8A-4147-A177-3AD203B41FA5}">
                      <a16:colId xmlns:a16="http://schemas.microsoft.com/office/drawing/2014/main" val="1894747344"/>
                    </a:ext>
                  </a:extLst>
                </a:gridCol>
                <a:gridCol w="508506">
                  <a:extLst>
                    <a:ext uri="{9D8B030D-6E8A-4147-A177-3AD203B41FA5}">
                      <a16:colId xmlns:a16="http://schemas.microsoft.com/office/drawing/2014/main" val="2939538315"/>
                    </a:ext>
                  </a:extLst>
                </a:gridCol>
              </a:tblGrid>
              <a:tr h="29136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Completed shuffles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68128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/>
                      <a:endParaRPr lang="en-US" sz="1600" b="0" i="0"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861225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29676029-455D-321C-CAA5-4D4A69F0FBE0}"/>
              </a:ext>
            </a:extLst>
          </p:cNvPr>
          <p:cNvSpPr txBox="1"/>
          <p:nvPr/>
        </p:nvSpPr>
        <p:spPr>
          <a:xfrm>
            <a:off x="522509" y="5318188"/>
            <a:ext cx="3094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Records for m</a:t>
            </a:r>
            <a:r>
              <a:rPr lang="en-US" sz="18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onitoring and fault tolerance</a:t>
            </a:r>
            <a:endParaRPr lang="en-US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D1D63AC-BB3B-D738-928F-2102A696650B}"/>
              </a:ext>
            </a:extLst>
          </p:cNvPr>
          <p:cNvSpPr/>
          <p:nvPr/>
        </p:nvSpPr>
        <p:spPr>
          <a:xfrm>
            <a:off x="3628336" y="4728214"/>
            <a:ext cx="2248687" cy="16865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42AD5-73B3-EF0D-E422-1D0696D7587A}"/>
              </a:ext>
            </a:extLst>
          </p:cNvPr>
          <p:cNvSpPr txBox="1"/>
          <p:nvPr/>
        </p:nvSpPr>
        <p:spPr>
          <a:xfrm>
            <a:off x="6104782" y="3554331"/>
            <a:ext cx="1796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E.g., QO prefers a new template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5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/>
      <p:bldP spid="8" grpId="0"/>
      <p:bldP spid="9" grpId="0"/>
      <p:bldP spid="11" grpId="0" animBg="1"/>
      <p:bldP spid="25" grpId="0"/>
      <p:bldP spid="28" grpId="0" animBg="1"/>
      <p:bldP spid="29" grpId="0"/>
      <p:bldP spid="58" grpId="0" animBg="1"/>
      <p:bldP spid="59" grpId="0"/>
      <p:bldP spid="61" grpId="0" animBg="1"/>
      <p:bldP spid="62" grpId="0"/>
      <p:bldP spid="66" grpId="0"/>
      <p:bldP spid="67" grpId="0"/>
      <p:bldP spid="75" grpId="0"/>
      <p:bldP spid="76" grpId="0"/>
      <p:bldP spid="91" grpId="0"/>
      <p:bldP spid="9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Motivation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TeShu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Design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Expressiveness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Evaluation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Implementing Existing Shuffle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Vanilla shuffling and existing shuffle optimizations can be expressed as templates in a few lines of code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5F8750F-C7A2-C0B0-BC12-9965C7824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62778"/>
              </p:ext>
            </p:extLst>
          </p:nvPr>
        </p:nvGraphicFramePr>
        <p:xfrm>
          <a:off x="3179983" y="2890044"/>
          <a:ext cx="583203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5741">
                  <a:extLst>
                    <a:ext uri="{9D8B030D-6E8A-4147-A177-3AD203B41FA5}">
                      <a16:colId xmlns:a16="http://schemas.microsoft.com/office/drawing/2014/main" val="3102695582"/>
                    </a:ext>
                  </a:extLst>
                </a:gridCol>
                <a:gridCol w="1399225">
                  <a:extLst>
                    <a:ext uri="{9D8B030D-6E8A-4147-A177-3AD203B41FA5}">
                      <a16:colId xmlns:a16="http://schemas.microsoft.com/office/drawing/2014/main" val="3596731213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1048626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Shuffle algorithm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Pattern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LoC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425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Vanilla shuffling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Push/pull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39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Coordinated shuffling [CIDR ’13]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Pull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11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Bruck shuffling [IJHPCA ‘05]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Push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4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Two-level exchange [SIGMOD ‘20]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Push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05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73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Adaptive Shuffling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Sampling-based shuffle optimization for data center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18466-1CE3-EC75-F335-A5A93A106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41" y="2014559"/>
            <a:ext cx="3329969" cy="3234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281854-DA84-F639-8C72-F488B83DB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288" y="2196797"/>
            <a:ext cx="4270382" cy="24644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F9BDD7-314B-34F4-A8C2-76A42183E791}"/>
              </a:ext>
            </a:extLst>
          </p:cNvPr>
          <p:cNvSpPr/>
          <p:nvPr/>
        </p:nvSpPr>
        <p:spPr>
          <a:xfrm>
            <a:off x="2370572" y="4099247"/>
            <a:ext cx="546931" cy="6235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137CD-7F40-0FB2-67CA-721092CDCF82}"/>
              </a:ext>
            </a:extLst>
          </p:cNvPr>
          <p:cNvSpPr/>
          <p:nvPr/>
        </p:nvSpPr>
        <p:spPr>
          <a:xfrm>
            <a:off x="2370572" y="3507783"/>
            <a:ext cx="1072437" cy="12150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3A752-6E02-8E9B-2634-5CE2BDCCC01F}"/>
              </a:ext>
            </a:extLst>
          </p:cNvPr>
          <p:cNvSpPr/>
          <p:nvPr/>
        </p:nvSpPr>
        <p:spPr>
          <a:xfrm>
            <a:off x="2368425" y="2825203"/>
            <a:ext cx="2092015" cy="18976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AE462F-A6D4-BBF0-BF9E-6F871BB59C2A}"/>
              </a:ext>
            </a:extLst>
          </p:cNvPr>
          <p:cNvSpPr/>
          <p:nvPr/>
        </p:nvSpPr>
        <p:spPr>
          <a:xfrm>
            <a:off x="2368424" y="2149062"/>
            <a:ext cx="4403774" cy="257376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40ED5-D7A5-5573-366B-5FA120CA838C}"/>
              </a:ext>
            </a:extLst>
          </p:cNvPr>
          <p:cNvSpPr txBox="1"/>
          <p:nvPr/>
        </p:nvSpPr>
        <p:spPr>
          <a:xfrm>
            <a:off x="642347" y="4099246"/>
            <a:ext cx="17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Server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3D2F61-C803-BA7F-0203-7AF148500E19}"/>
              </a:ext>
            </a:extLst>
          </p:cNvPr>
          <p:cNvSpPr txBox="1"/>
          <p:nvPr/>
        </p:nvSpPr>
        <p:spPr>
          <a:xfrm>
            <a:off x="642346" y="3507782"/>
            <a:ext cx="17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Rack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D2E1E-8CA5-6C94-2A50-673F62580D40}"/>
              </a:ext>
            </a:extLst>
          </p:cNvPr>
          <p:cNvSpPr txBox="1"/>
          <p:nvPr/>
        </p:nvSpPr>
        <p:spPr>
          <a:xfrm>
            <a:off x="642551" y="2824247"/>
            <a:ext cx="17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Cluster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38492-FB50-8BC7-8BA7-8B5FAE139AB9}"/>
              </a:ext>
            </a:extLst>
          </p:cNvPr>
          <p:cNvSpPr txBox="1"/>
          <p:nvPr/>
        </p:nvSpPr>
        <p:spPr>
          <a:xfrm>
            <a:off x="642346" y="2139381"/>
            <a:ext cx="17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Global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88D14-707A-B129-146C-555C51550D0A}"/>
              </a:ext>
            </a:extLst>
          </p:cNvPr>
          <p:cNvSpPr txBox="1"/>
          <p:nvPr/>
        </p:nvSpPr>
        <p:spPr>
          <a:xfrm rot="5400000">
            <a:off x="2540994" y="4139429"/>
            <a:ext cx="864699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800" dirty="0">
                <a:solidFill>
                  <a:schemeClr val="accent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8BC67-589C-8388-B5B7-BA6337EDC5D1}"/>
              </a:ext>
            </a:extLst>
          </p:cNvPr>
          <p:cNvSpPr txBox="1"/>
          <p:nvPr/>
        </p:nvSpPr>
        <p:spPr>
          <a:xfrm>
            <a:off x="1251186" y="507444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 local shuffle at each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Pros: reduced traffic at next level by combining (benefit oversubscribed networks)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Cons: additional shuffling and combining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Need to compare the benefit of traffic reduction and the overhead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2E369A-ADEA-8856-70BF-DCD06706B625}"/>
              </a:ext>
            </a:extLst>
          </p:cNvPr>
          <p:cNvSpPr/>
          <p:nvPr/>
        </p:nvSpPr>
        <p:spPr>
          <a:xfrm>
            <a:off x="1519380" y="5942049"/>
            <a:ext cx="8143597" cy="31649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4D03E0-69DF-E4A1-C700-DCC6C4567C8A}"/>
              </a:ext>
            </a:extLst>
          </p:cNvPr>
          <p:cNvSpPr txBox="1"/>
          <p:nvPr/>
        </p:nvSpPr>
        <p:spPr>
          <a:xfrm>
            <a:off x="3328620" y="6223395"/>
            <a:ext cx="475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Measured through data sampling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1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23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Data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Selects a subset of shuffle data based on sampling rate</a:t>
            </a: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Baseline: random sampling, which is inaccurate</a:t>
            </a: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Partition-aware sampling: samples data according to destinations to measure the effect of combining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Divides destination space into S buckets based on sampling rate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Assigns each shuffle item to one bucket based on its destination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Samples Bucket j (j is arbitrary but consistent across workers)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14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4B27E3-D49E-5893-52EB-E9FCBF4A6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035" y="4615944"/>
            <a:ext cx="6197930" cy="1372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3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Motivation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TeShu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Design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Expressiveness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Evaluation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Evaluation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Cluster: 2 racks of 10 servers, each with 16 cores @2.6GHz, 128 GB memory, and a 10 Gbps NIC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Network: cross-rack network is oversubscribed (10:1, 4:1, 1:1)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Software: Pregel+ for graph analytics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Queries: PageRank and single source shortest path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Datasets: UK-Web (3.7 B edges) and Friendster (3.6 B edges)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8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Sampling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Duplication estimation on shuffled data with typical workloads</a:t>
            </a:r>
          </a:p>
          <a:p>
            <a:endParaRPr lang="en-US" sz="20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0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0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0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0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Sampling overhead (execution time)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C56F0E9-045C-C7BF-2EFF-7B2E3CB63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37509"/>
              </p:ext>
            </p:extLst>
          </p:nvPr>
        </p:nvGraphicFramePr>
        <p:xfrm>
          <a:off x="1959736" y="2055223"/>
          <a:ext cx="743058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8803">
                  <a:extLst>
                    <a:ext uri="{9D8B030D-6E8A-4147-A177-3AD203B41FA5}">
                      <a16:colId xmlns:a16="http://schemas.microsoft.com/office/drawing/2014/main" val="3102695582"/>
                    </a:ext>
                  </a:extLst>
                </a:gridCol>
                <a:gridCol w="1519873">
                  <a:extLst>
                    <a:ext uri="{9D8B030D-6E8A-4147-A177-3AD203B41FA5}">
                      <a16:colId xmlns:a16="http://schemas.microsoft.com/office/drawing/2014/main" val="3596731213"/>
                    </a:ext>
                  </a:extLst>
                </a:gridCol>
                <a:gridCol w="2297049">
                  <a:extLst>
                    <a:ext uri="{9D8B030D-6E8A-4147-A177-3AD203B41FA5}">
                      <a16:colId xmlns:a16="http://schemas.microsoft.com/office/drawing/2014/main" val="1048626386"/>
                    </a:ext>
                  </a:extLst>
                </a:gridCol>
                <a:gridCol w="2014855">
                  <a:extLst>
                    <a:ext uri="{9D8B030D-6E8A-4147-A177-3AD203B41FA5}">
                      <a16:colId xmlns:a16="http://schemas.microsoft.com/office/drawing/2014/main" val="3532854071"/>
                    </a:ext>
                  </a:extLst>
                </a:gridCol>
              </a:tblGrid>
              <a:tr h="30071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Sampling rate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Ground truth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Part.-aware sampling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Random sampling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4254772"/>
                  </a:ext>
                </a:extLst>
              </a:tr>
              <a:tr h="300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0.1833</a:t>
                      </a:r>
                      <a:endParaRPr lang="en-US" sz="1600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0.1833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0.1986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398955"/>
                  </a:ext>
                </a:extLst>
              </a:tr>
              <a:tr h="300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0.1833</a:t>
                      </a:r>
                      <a:endParaRPr lang="en-US" sz="1600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0.1833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0.7241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116774"/>
                  </a:ext>
                </a:extLst>
              </a:tr>
              <a:tr h="300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0.1833</a:t>
                      </a:r>
                      <a:endParaRPr lang="en-US" sz="1600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0.1832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0.9622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46965"/>
                  </a:ext>
                </a:extLst>
              </a:tr>
              <a:tr h="300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0.1833</a:t>
                      </a:r>
                      <a:endParaRPr lang="en-US" sz="1600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0.1829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0.9965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059727"/>
                  </a:ext>
                </a:extLst>
              </a:tr>
              <a:tr h="300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0.0001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0.1833</a:t>
                      </a:r>
                      <a:endParaRPr lang="en-US" sz="1600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0.1838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0.9997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9950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99BA731-408C-7D3A-A055-D598FFCEB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282" y="4576855"/>
            <a:ext cx="2548636" cy="201680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183634-08E4-A84E-DAFC-C405EFB50243}"/>
              </a:ext>
            </a:extLst>
          </p:cNvPr>
          <p:cNvCxnSpPr>
            <a:cxnSpLocks/>
          </p:cNvCxnSpPr>
          <p:nvPr/>
        </p:nvCxnSpPr>
        <p:spPr>
          <a:xfrm>
            <a:off x="9202589" y="5770606"/>
            <a:ext cx="375453" cy="3212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0BF3CF0-979A-AB6B-C747-23B164527066}"/>
              </a:ext>
            </a:extLst>
          </p:cNvPr>
          <p:cNvSpPr txBox="1"/>
          <p:nvPr/>
        </p:nvSpPr>
        <p:spPr>
          <a:xfrm>
            <a:off x="7996431" y="5247386"/>
            <a:ext cx="1746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Low overhead, high accuracy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5A30-F3D0-5D59-96C7-1B946215A344}"/>
              </a:ext>
            </a:extLst>
          </p:cNvPr>
          <p:cNvSpPr/>
          <p:nvPr/>
        </p:nvSpPr>
        <p:spPr>
          <a:xfrm>
            <a:off x="2236573" y="3743957"/>
            <a:ext cx="6793331" cy="31649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4C5EF-18D6-2F0A-68F1-572806EB3A9A}"/>
              </a:ext>
            </a:extLst>
          </p:cNvPr>
          <p:cNvSpPr txBox="1"/>
          <p:nvPr/>
        </p:nvSpPr>
        <p:spPr>
          <a:xfrm>
            <a:off x="4630604" y="4018470"/>
            <a:ext cx="305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High accuracy even with low sampling rates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54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Adaptive Shuffling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CC3C6-7C70-D8AB-73FE-5B34A0F0D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7325"/>
                <a:ext cx="10515600" cy="4719638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latin typeface="Lantinghei TC Demibold" panose="03000509000000000000" pitchFamily="66" charset="-120"/>
                    <a:ea typeface="Lantinghei TC Demibold" panose="03000509000000000000" pitchFamily="66" charset="-120"/>
                  </a:rPr>
                  <a:t>Compared to vanilla shuffling, adaptive shuffling enables 3.9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Microsoft YaHei Light" panose="020B0503020204020204" pitchFamily="34" charset="-122"/>
                      </a:rPr>
                      <m:t>×</m:t>
                    </m:r>
                  </m:oMath>
                </a14:m>
                <a:r>
                  <a:rPr lang="en-US" sz="2400" b="1" dirty="0">
                    <a:latin typeface="Lantinghei TC Demibold" panose="03000509000000000000" pitchFamily="66" charset="-120"/>
                    <a:ea typeface="Lantinghei TC Demibold" panose="03000509000000000000" pitchFamily="66" charset="-120"/>
                  </a:rPr>
                  <a:t> to 14.7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 panose="02040503050406030204" pitchFamily="18" charset="0"/>
                        <a:ea typeface="Microsoft YaHei Light" panose="020B0503020204020204" pitchFamily="34" charset="-122"/>
                      </a:rPr>
                      <m:t>×</m:t>
                    </m:r>
                  </m:oMath>
                </a14:m>
                <a:r>
                  <a:rPr lang="en-US" sz="2400" b="1" dirty="0">
                    <a:latin typeface="Lantinghei TC Demibold" panose="03000509000000000000" pitchFamily="66" charset="-120"/>
                    <a:ea typeface="Lantinghei TC Demibold" panose="03000509000000000000" pitchFamily="66" charset="-120"/>
                  </a:rPr>
                  <a:t> speedups by eliminating most of the communication</a:t>
                </a:r>
              </a:p>
              <a:p>
                <a:r>
                  <a:rPr lang="en-US" sz="2400" b="1" dirty="0">
                    <a:latin typeface="Lantinghei TC Demibold" panose="03000509000000000000" pitchFamily="66" charset="-120"/>
                    <a:ea typeface="Lantinghei TC Demibold" panose="03000509000000000000" pitchFamily="66" charset="-120"/>
                  </a:rPr>
                  <a:t>Across oversubscription scenarios, adaptive shuffling always identifies the optimal shuffling strategy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CC3C6-7C70-D8AB-73FE-5B34A0F0D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7325"/>
                <a:ext cx="10515600" cy="4719638"/>
              </a:xfrm>
              <a:blipFill>
                <a:blip r:embed="rId4"/>
                <a:stretch>
                  <a:fillRect l="-844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D2DF1-864C-7857-BA88-6BBA9851F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112" y="3198377"/>
            <a:ext cx="4953776" cy="30682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42E8-E9D7-E62A-544C-D677F8DD376C}"/>
              </a:ext>
            </a:extLst>
          </p:cNvPr>
          <p:cNvSpPr/>
          <p:nvPr/>
        </p:nvSpPr>
        <p:spPr>
          <a:xfrm>
            <a:off x="3472249" y="4213654"/>
            <a:ext cx="5251621" cy="172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F109-5135-A4DD-5370-849BCEA6D84C}"/>
              </a:ext>
            </a:extLst>
          </p:cNvPr>
          <p:cNvSpPr/>
          <p:nvPr/>
        </p:nvSpPr>
        <p:spPr>
          <a:xfrm>
            <a:off x="3619112" y="5108810"/>
            <a:ext cx="5251621" cy="172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AC1321-2F2E-1B36-EDBA-02E9B6E1C3DA}"/>
              </a:ext>
            </a:extLst>
          </p:cNvPr>
          <p:cNvSpPr/>
          <p:nvPr/>
        </p:nvSpPr>
        <p:spPr>
          <a:xfrm>
            <a:off x="3470189" y="5954706"/>
            <a:ext cx="5251621" cy="172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Motivation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TeShu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Design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Expressiveness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Evaluation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5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Structure of Large-scale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5883613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Compute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Distributed workers independently process local shards of data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Combine (optional)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Preliminary results are locally processed before data exchange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</a:t>
            </a:r>
          </a:p>
          <a:p>
            <a:pPr lvl="1"/>
            <a:r>
              <a:rPr lang="en-US" sz="2000" b="1" dirty="0" err="1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Resharding</a:t>
            </a:r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and transmitting data for the next phase of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CB8072-07CD-D9A6-0422-DE470D11DA57}"/>
              </a:ext>
            </a:extLst>
          </p:cNvPr>
          <p:cNvSpPr/>
          <p:nvPr/>
        </p:nvSpPr>
        <p:spPr>
          <a:xfrm>
            <a:off x="8570066" y="1468875"/>
            <a:ext cx="1412134" cy="583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0DB03B-6DE3-2D70-3305-0B8A1A67AF7E}"/>
              </a:ext>
            </a:extLst>
          </p:cNvPr>
          <p:cNvSpPr/>
          <p:nvPr/>
        </p:nvSpPr>
        <p:spPr>
          <a:xfrm>
            <a:off x="10418319" y="1457325"/>
            <a:ext cx="1412134" cy="583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4591A9-E655-2283-82CF-B1B9D25A42D4}"/>
              </a:ext>
            </a:extLst>
          </p:cNvPr>
          <p:cNvSpPr/>
          <p:nvPr/>
        </p:nvSpPr>
        <p:spPr>
          <a:xfrm>
            <a:off x="6721813" y="1468875"/>
            <a:ext cx="1412134" cy="583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977317A-562B-AFE6-0C9D-8E760492D45F}"/>
              </a:ext>
            </a:extLst>
          </p:cNvPr>
          <p:cNvSpPr/>
          <p:nvPr/>
        </p:nvSpPr>
        <p:spPr>
          <a:xfrm>
            <a:off x="8570066" y="2845340"/>
            <a:ext cx="1412134" cy="5836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Combine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08BE28-4F80-8C4C-06B3-7BF8467559C8}"/>
              </a:ext>
            </a:extLst>
          </p:cNvPr>
          <p:cNvSpPr/>
          <p:nvPr/>
        </p:nvSpPr>
        <p:spPr>
          <a:xfrm>
            <a:off x="10418319" y="2833790"/>
            <a:ext cx="1412134" cy="5836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Combine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86BC6E8-5DED-0A94-A792-7D1924C2C19C}"/>
              </a:ext>
            </a:extLst>
          </p:cNvPr>
          <p:cNvSpPr/>
          <p:nvPr/>
        </p:nvSpPr>
        <p:spPr>
          <a:xfrm>
            <a:off x="6721813" y="2845340"/>
            <a:ext cx="1412134" cy="5836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Combine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796BD2-76DD-EC6B-C137-F853A0F0A07F}"/>
              </a:ext>
            </a:extLst>
          </p:cNvPr>
          <p:cNvSpPr/>
          <p:nvPr/>
        </p:nvSpPr>
        <p:spPr>
          <a:xfrm>
            <a:off x="9605248" y="5612506"/>
            <a:ext cx="1412134" cy="583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C7D98B8-E070-0D52-406D-41FA5D2900EB}"/>
              </a:ext>
            </a:extLst>
          </p:cNvPr>
          <p:cNvSpPr/>
          <p:nvPr/>
        </p:nvSpPr>
        <p:spPr>
          <a:xfrm>
            <a:off x="7756995" y="5612506"/>
            <a:ext cx="1412134" cy="583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A6FD9D-3FF9-9F7C-E847-62FF33BBBFBD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7427880" y="2052535"/>
            <a:ext cx="0" cy="7928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1B2C19D-8239-A691-D00C-58115B766555}"/>
              </a:ext>
            </a:extLst>
          </p:cNvPr>
          <p:cNvSpPr/>
          <p:nvPr/>
        </p:nvSpPr>
        <p:spPr>
          <a:xfrm>
            <a:off x="6614809" y="1352145"/>
            <a:ext cx="1624519" cy="217899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B5E4039-D6F6-EE8B-685F-843F98B17569}"/>
              </a:ext>
            </a:extLst>
          </p:cNvPr>
          <p:cNvSpPr/>
          <p:nvPr/>
        </p:nvSpPr>
        <p:spPr>
          <a:xfrm>
            <a:off x="8463062" y="1352144"/>
            <a:ext cx="1624519" cy="217899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FF26683-3D63-8115-0C7A-DDDA59A3E868}"/>
              </a:ext>
            </a:extLst>
          </p:cNvPr>
          <p:cNvSpPr/>
          <p:nvPr/>
        </p:nvSpPr>
        <p:spPr>
          <a:xfrm>
            <a:off x="10311315" y="1352143"/>
            <a:ext cx="1624519" cy="217899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717871-D6C2-AB9B-CE3D-8F32BD07876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9276133" y="2052535"/>
            <a:ext cx="0" cy="7928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E8B7DF-F318-D782-6F08-A542399CD9FE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11124386" y="2040985"/>
            <a:ext cx="0" cy="7928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7506B4-AEC8-5F83-3177-BA698C8B1F75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427880" y="3429000"/>
            <a:ext cx="918452" cy="21838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048E90-D0BB-0115-D618-7BF3D1F2D8D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427880" y="3429000"/>
            <a:ext cx="2713203" cy="21835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3331F1-F1FF-B29A-5510-21EB2B4173F9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 flipH="1">
            <a:off x="8463062" y="3429000"/>
            <a:ext cx="813071" cy="21835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EC6A4A-8990-230B-7F4F-0BE1F735EBD2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9276133" y="3429000"/>
            <a:ext cx="1035182" cy="21835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6BF396B-0592-423C-E171-BFAD497AAC0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8610600" y="3417450"/>
            <a:ext cx="2513786" cy="2195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80A6DE7-F976-E487-3FF0-75C8EF0F48E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0416696" y="3417450"/>
            <a:ext cx="707690" cy="2195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5BDAE3-0AA5-48A7-2D83-7DB640362E56}"/>
              </a:ext>
            </a:extLst>
          </p:cNvPr>
          <p:cNvSpPr/>
          <p:nvPr/>
        </p:nvSpPr>
        <p:spPr>
          <a:xfrm>
            <a:off x="6721813" y="4224491"/>
            <a:ext cx="5108640" cy="5836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Shuffle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1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Co-scheduling shuffles </a:t>
            </a: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to achieve shorter flow completion times and thus improve application performance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Handling failures and stragglers</a:t>
            </a: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with shuffle records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Integrating in-network techniques</a:t>
            </a: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to apply combining and sampling in the network to further improve performance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Templating shuffles for future data centers</a:t>
            </a: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, e.g., data movement between disaggregated resource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Tuning shuffle for large-scale data analytics is necessary but challenging and requires adaptiveness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 err="1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TeShu</a:t>
            </a: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provides a simple yet expressive shuffle abstraction and offers a general layer for various data analytics systems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 templates and efficient sampling in </a:t>
            </a:r>
            <a:r>
              <a:rPr lang="en-US" sz="2400" b="1" dirty="0" err="1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TeShu</a:t>
            </a: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enable portable and adaptive shuffle optimizations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More to be investigated and explored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27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The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84E7FE-3ACE-873C-4D37-CA166279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98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 as Critical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5883613" cy="4719638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Encompasses CPU, bandwidth, and latency overhead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Compression, serialization, message processing, transmission, etc.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 rich history of tuning shuffle for efficient data analytics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DBMSs, MapReduce, and graph processing</a:t>
            </a:r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 primary bottleneck in cloud environments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Serverless and disaggregated memory/storage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3</a:t>
            </a:fld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7506B4-AEC8-5F83-3177-BA698C8B1F75}"/>
              </a:ext>
            </a:extLst>
          </p:cNvPr>
          <p:cNvCxnSpPr>
            <a:cxnSpLocks/>
          </p:cNvCxnSpPr>
          <p:nvPr/>
        </p:nvCxnSpPr>
        <p:spPr>
          <a:xfrm>
            <a:off x="7427880" y="3429000"/>
            <a:ext cx="918452" cy="21838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048E90-D0BB-0115-D618-7BF3D1F2D8D7}"/>
              </a:ext>
            </a:extLst>
          </p:cNvPr>
          <p:cNvCxnSpPr>
            <a:cxnSpLocks/>
          </p:cNvCxnSpPr>
          <p:nvPr/>
        </p:nvCxnSpPr>
        <p:spPr>
          <a:xfrm>
            <a:off x="7427880" y="3429000"/>
            <a:ext cx="2713203" cy="21835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3331F1-F1FF-B29A-5510-21EB2B4173F9}"/>
              </a:ext>
            </a:extLst>
          </p:cNvPr>
          <p:cNvCxnSpPr>
            <a:cxnSpLocks/>
          </p:cNvCxnSpPr>
          <p:nvPr/>
        </p:nvCxnSpPr>
        <p:spPr>
          <a:xfrm flipH="1">
            <a:off x="8463062" y="3429000"/>
            <a:ext cx="813071" cy="21835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EC6A4A-8990-230B-7F4F-0BE1F735EBD2}"/>
              </a:ext>
            </a:extLst>
          </p:cNvPr>
          <p:cNvCxnSpPr>
            <a:cxnSpLocks/>
          </p:cNvCxnSpPr>
          <p:nvPr/>
        </p:nvCxnSpPr>
        <p:spPr>
          <a:xfrm>
            <a:off x="9276133" y="3429000"/>
            <a:ext cx="1035182" cy="21835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6BF396B-0592-423C-E171-BFAD497AAC0B}"/>
              </a:ext>
            </a:extLst>
          </p:cNvPr>
          <p:cNvCxnSpPr>
            <a:cxnSpLocks/>
          </p:cNvCxnSpPr>
          <p:nvPr/>
        </p:nvCxnSpPr>
        <p:spPr>
          <a:xfrm flipH="1">
            <a:off x="8610600" y="3417450"/>
            <a:ext cx="2513786" cy="2195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80A6DE7-F976-E487-3FF0-75C8EF0F48EE}"/>
              </a:ext>
            </a:extLst>
          </p:cNvPr>
          <p:cNvCxnSpPr>
            <a:cxnSpLocks/>
          </p:cNvCxnSpPr>
          <p:nvPr/>
        </p:nvCxnSpPr>
        <p:spPr>
          <a:xfrm flipH="1">
            <a:off x="10416696" y="3417450"/>
            <a:ext cx="707690" cy="2195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5BDAE3-0AA5-48A7-2D83-7DB640362E56}"/>
              </a:ext>
            </a:extLst>
          </p:cNvPr>
          <p:cNvSpPr/>
          <p:nvPr/>
        </p:nvSpPr>
        <p:spPr>
          <a:xfrm>
            <a:off x="6721813" y="4224491"/>
            <a:ext cx="5108640" cy="5836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Shuffle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3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Challenges in Optimizing Shuffle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Dependent on </a:t>
            </a:r>
            <a:r>
              <a:rPr lang="en-US" sz="2400" b="1" dirty="0"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workloads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Disk activities, combinable, aggregable, data redundancy, etc.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Dependent on </a:t>
            </a:r>
            <a:r>
              <a:rPr lang="en-US" sz="2400" b="1" dirty="0"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data center architecture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CPU performance, network bandwidth, communication locality across machines, in-network acceleration, etc.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Must adapt to </a:t>
            </a:r>
            <a:r>
              <a:rPr lang="en-US" sz="2400" b="1" dirty="0"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changes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Data center topology updates caused by network failures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Disaggregated compute, memory, and storage</a:t>
            </a:r>
          </a:p>
          <a:p>
            <a:pPr lvl="1"/>
            <a:r>
              <a:rPr lang="en-US" sz="20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Next-generation data center network designs, e.g., random topologies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1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TeShu</a:t>
            </a:r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: Templated Shuffle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Enabling general, adaptive, and easily adopted shuffle optimizations in cloud data 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5</a:t>
            </a:fld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7BCDA2F-4CCD-955B-6941-91A0368AF592}"/>
              </a:ext>
            </a:extLst>
          </p:cNvPr>
          <p:cNvSpPr/>
          <p:nvPr/>
        </p:nvSpPr>
        <p:spPr>
          <a:xfrm>
            <a:off x="4369588" y="4235762"/>
            <a:ext cx="5108640" cy="5836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TeShu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F8FD882-50DA-1F06-35F2-A75048A891CB}"/>
              </a:ext>
            </a:extLst>
          </p:cNvPr>
          <p:cNvSpPr/>
          <p:nvPr/>
        </p:nvSpPr>
        <p:spPr>
          <a:xfrm>
            <a:off x="4369588" y="5108845"/>
            <a:ext cx="5108640" cy="5836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center infrastructure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2F41F5-0A56-6DBD-734D-66208A762B02}"/>
              </a:ext>
            </a:extLst>
          </p:cNvPr>
          <p:cNvSpPr/>
          <p:nvPr/>
        </p:nvSpPr>
        <p:spPr>
          <a:xfrm>
            <a:off x="4369584" y="2786027"/>
            <a:ext cx="2285683" cy="5836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system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BBAECC5-706A-F291-EE01-E4BC1372AFE2}"/>
              </a:ext>
            </a:extLst>
          </p:cNvPr>
          <p:cNvSpPr/>
          <p:nvPr/>
        </p:nvSpPr>
        <p:spPr>
          <a:xfrm>
            <a:off x="7192545" y="2786027"/>
            <a:ext cx="2285683" cy="5836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system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2691D9-943C-40BA-496B-960BD1FAD647}"/>
              </a:ext>
            </a:extLst>
          </p:cNvPr>
          <p:cNvSpPr txBox="1"/>
          <p:nvPr/>
        </p:nvSpPr>
        <p:spPr>
          <a:xfrm>
            <a:off x="6681770" y="2719436"/>
            <a:ext cx="371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B8BB3-24D3-9ED5-1EB0-250806C084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058"/>
          <a:stretch/>
        </p:blipFill>
        <p:spPr>
          <a:xfrm>
            <a:off x="1579608" y="4198341"/>
            <a:ext cx="631526" cy="64614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6CCE8-EDA0-80C7-9605-DAA769C29EDC}"/>
              </a:ext>
            </a:extLst>
          </p:cNvPr>
          <p:cNvCxnSpPr>
            <a:cxnSpLocks/>
          </p:cNvCxnSpPr>
          <p:nvPr/>
        </p:nvCxnSpPr>
        <p:spPr>
          <a:xfrm>
            <a:off x="2496067" y="4521414"/>
            <a:ext cx="15522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0A75BC-E896-55F9-484E-0C2299CC530E}"/>
              </a:ext>
            </a:extLst>
          </p:cNvPr>
          <p:cNvSpPr txBox="1"/>
          <p:nvPr/>
        </p:nvSpPr>
        <p:spPr>
          <a:xfrm>
            <a:off x="2356244" y="4683729"/>
            <a:ext cx="1831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Parameterized templates 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06784A-79A9-27DD-ABDC-39437B950AFF}"/>
              </a:ext>
            </a:extLst>
          </p:cNvPr>
          <p:cNvCxnSpPr>
            <a:cxnSpLocks/>
          </p:cNvCxnSpPr>
          <p:nvPr/>
        </p:nvCxnSpPr>
        <p:spPr>
          <a:xfrm>
            <a:off x="5489021" y="3528818"/>
            <a:ext cx="0" cy="5766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CAF9FD-F0EE-69A0-6EE7-3EDB4DC6E7B4}"/>
              </a:ext>
            </a:extLst>
          </p:cNvPr>
          <p:cNvCxnSpPr>
            <a:cxnSpLocks/>
          </p:cNvCxnSpPr>
          <p:nvPr/>
        </p:nvCxnSpPr>
        <p:spPr>
          <a:xfrm>
            <a:off x="8335386" y="3519486"/>
            <a:ext cx="0" cy="5766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F0B6A7D-E44B-E114-6B38-159D00566F11}"/>
              </a:ext>
            </a:extLst>
          </p:cNvPr>
          <p:cNvSpPr txBox="1"/>
          <p:nvPr/>
        </p:nvSpPr>
        <p:spPr>
          <a:xfrm>
            <a:off x="3936774" y="3577007"/>
            <a:ext cx="1552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Parameters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5F76A9-13C9-7BC1-CF13-F8571EE2B807}"/>
              </a:ext>
            </a:extLst>
          </p:cNvPr>
          <p:cNvSpPr txBox="1"/>
          <p:nvPr/>
        </p:nvSpPr>
        <p:spPr>
          <a:xfrm>
            <a:off x="6783140" y="3554525"/>
            <a:ext cx="1552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Parameters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1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/>
      <p:bldP spid="1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Motivation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 err="1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TeShu</a:t>
            </a: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Design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Expressiveness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Evaluation</a:t>
            </a:r>
          </a:p>
          <a:p>
            <a:endParaRPr lang="en-US" sz="2400" b="1" dirty="0"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1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B5D309-F4E4-1339-89B2-232202EA6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049" y="2240865"/>
            <a:ext cx="1651000" cy="193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AFB20C-FBD7-2CCA-7490-B6B341B54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725" y="2251375"/>
            <a:ext cx="4800600" cy="228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9CA9AA-CDC8-1F15-C5CB-B82695279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487" y="2821317"/>
            <a:ext cx="5588000" cy="2628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B4D7887-3E5C-0281-9229-DD882CA16C65}"/>
              </a:ext>
            </a:extLst>
          </p:cNvPr>
          <p:cNvSpPr txBox="1"/>
          <p:nvPr/>
        </p:nvSpPr>
        <p:spPr>
          <a:xfrm>
            <a:off x="6649974" y="1388003"/>
            <a:ext cx="325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 Manager stores and serves templates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9D2F82-C334-0F22-C841-2A15028FE55B}"/>
              </a:ext>
            </a:extLst>
          </p:cNvPr>
          <p:cNvSpPr txBox="1"/>
          <p:nvPr/>
        </p:nvSpPr>
        <p:spPr>
          <a:xfrm>
            <a:off x="1940312" y="1388003"/>
            <a:ext cx="429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Applications invoke shuffle API and instantiate templates to plans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4353E6-A94C-6F07-63B7-6F7E3C3D9984}"/>
              </a:ext>
            </a:extLst>
          </p:cNvPr>
          <p:cNvSpPr txBox="1"/>
          <p:nvPr/>
        </p:nvSpPr>
        <p:spPr>
          <a:xfrm>
            <a:off x="2496595" y="5580118"/>
            <a:ext cx="692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A plan can sample messages to measure the efficiency of a particular shuffle strategy for adaptiveness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1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Python-like programs with parameters below</a:t>
            </a:r>
          </a:p>
          <a:p>
            <a:endParaRPr lang="en-US" sz="2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Example: vanilla shuffling (pull mode)</a:t>
            </a:r>
          </a:p>
          <a:p>
            <a:pPr marL="0" indent="0">
              <a:buNone/>
            </a:pPr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7B92C3E-7AD9-3112-85FF-AB0BD9DDB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53161"/>
              </p:ext>
            </p:extLst>
          </p:nvPr>
        </p:nvGraphicFramePr>
        <p:xfrm>
          <a:off x="1068832" y="1996948"/>
          <a:ext cx="925601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9055">
                  <a:extLst>
                    <a:ext uri="{9D8B030D-6E8A-4147-A177-3AD203B41FA5}">
                      <a16:colId xmlns:a16="http://schemas.microsoft.com/office/drawing/2014/main" val="3102695582"/>
                    </a:ext>
                  </a:extLst>
                </a:gridCol>
                <a:gridCol w="5386959">
                  <a:extLst>
                    <a:ext uri="{9D8B030D-6E8A-4147-A177-3AD203B41FA5}">
                      <a16:colId xmlns:a16="http://schemas.microsoft.com/office/drawing/2014/main" val="3596731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Parameter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425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SEND(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dst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, msg)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Send 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msg</a:t>
                      </a:r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 to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dst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39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RECV(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Return data received from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src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11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FETCH(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Return data fetched from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src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4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PART(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msgs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srcs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partFunc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Partition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msgs</a:t>
                      </a:r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 into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dsts</a:t>
                      </a:r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 according to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partFunc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0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COMB(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msgs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combFunc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Combine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msgs</a:t>
                      </a:r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 according to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combFunc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71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SAMP(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msgs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, rate,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partFunc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Sample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msgs</a:t>
                      </a:r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 based on </a:t>
                      </a:r>
                      <a:r>
                        <a:rPr lang="en-US" b="0" i="0" dirty="0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rate</a:t>
                      </a:r>
                      <a:r>
                        <a:rPr lang="en-US" b="0" i="0" dirty="0"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 and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ea typeface="Microsoft YaHei Light" panose="020B0503020204020204" pitchFamily="34" charset="-122"/>
                          <a:cs typeface="Courier New" panose="02070309020205020404" pitchFamily="49" charset="0"/>
                        </a:rPr>
                        <a:t>partFunc</a:t>
                      </a:r>
                      <a:endParaRPr lang="en-US" b="0" i="0" dirty="0">
                        <a:latin typeface="Courier New" panose="02070309020205020404" pitchFamily="49" charset="0"/>
                        <a:ea typeface="Microsoft YaHei Light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5394920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79119D9-4DE0-48A4-6F01-86A18350A720}"/>
              </a:ext>
            </a:extLst>
          </p:cNvPr>
          <p:cNvSpPr/>
          <p:nvPr/>
        </p:nvSpPr>
        <p:spPr>
          <a:xfrm>
            <a:off x="682752" y="2427462"/>
            <a:ext cx="10046208" cy="998489"/>
          </a:xfrm>
          <a:prstGeom prst="rect">
            <a:avLst/>
          </a:prstGeom>
          <a:solidFill>
            <a:srgbClr val="FFFFFF">
              <a:alpha val="89804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Basic communication (supporting both pull and push)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Populated by framework-native communication libraries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2B7A4-4922-4209-48B6-EA206E613728}"/>
              </a:ext>
            </a:extLst>
          </p:cNvPr>
          <p:cNvSpPr/>
          <p:nvPr/>
        </p:nvSpPr>
        <p:spPr>
          <a:xfrm>
            <a:off x="682752" y="3534529"/>
            <a:ext cx="10046208" cy="998489"/>
          </a:xfrm>
          <a:prstGeom prst="rect">
            <a:avLst/>
          </a:prstGeom>
          <a:solidFill>
            <a:srgbClr val="FFFFFF">
              <a:alpha val="89804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Partitioning, combining, and sampling</a:t>
            </a: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Populated by shuffle API arguments and our sampling approach</a:t>
            </a: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F7E821B1-F3C9-71F9-71D2-30996FC0659E}"/>
              </a:ext>
            </a:extLst>
          </p:cNvPr>
          <p:cNvSpPr/>
          <p:nvPr/>
        </p:nvSpPr>
        <p:spPr>
          <a:xfrm rot="16200000">
            <a:off x="2320547" y="3978655"/>
            <a:ext cx="1353311" cy="3856737"/>
          </a:xfrm>
          <a:prstGeom prst="foldedCorner">
            <a:avLst>
              <a:gd name="adj" fmla="val 26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73D769-1D7F-3471-1897-29076AC94C65}"/>
              </a:ext>
            </a:extLst>
          </p:cNvPr>
          <p:cNvSpPr txBox="1"/>
          <p:nvPr/>
        </p:nvSpPr>
        <p:spPr>
          <a:xfrm>
            <a:off x="1068832" y="5284968"/>
            <a:ext cx="3856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Sender template:</a:t>
            </a:r>
          </a:p>
          <a:p>
            <a:endParaRPr lang="en-US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PART(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bufs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dsts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partFunc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80233A94-FBDC-88EE-96D4-AE44D5BA76A6}"/>
              </a:ext>
            </a:extLst>
          </p:cNvPr>
          <p:cNvSpPr/>
          <p:nvPr/>
        </p:nvSpPr>
        <p:spPr>
          <a:xfrm rot="16200000">
            <a:off x="6772606" y="3978654"/>
            <a:ext cx="1353311" cy="3856737"/>
          </a:xfrm>
          <a:prstGeom prst="foldedCorner">
            <a:avLst>
              <a:gd name="adj" fmla="val 26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0D0A56-6A8F-294B-FB44-E3D3A46BE82D}"/>
              </a:ext>
            </a:extLst>
          </p:cNvPr>
          <p:cNvSpPr txBox="1"/>
          <p:nvPr/>
        </p:nvSpPr>
        <p:spPr>
          <a:xfrm>
            <a:off x="5520891" y="5284967"/>
            <a:ext cx="3856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Receiver template:</a:t>
            </a:r>
          </a:p>
          <a:p>
            <a:endParaRPr lang="en-US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for s in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srcs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bufs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[n] = FETCH(n)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2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16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4CB4-DD7C-4255-47A6-939CA9F2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2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C3C6-7C70-D8AB-73FE-5B34A0F0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Shuffles are instances of concurrent communication between a fixed set of sources and destinations</a:t>
            </a: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shuffle(</a:t>
            </a:r>
            <a:r>
              <a:rPr lang="en-US" sz="2400" dirty="0" err="1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wId</a:t>
            </a:r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templateId</a:t>
            </a:r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shuffleId</a:t>
            </a:r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srcs</a:t>
            </a:r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dsts</a:t>
            </a:r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bufs</a:t>
            </a:r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partFunc</a:t>
            </a:r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combFunc</a:t>
            </a:r>
            <a:r>
              <a:rPr lang="en-US" sz="2400" dirty="0">
                <a:latin typeface="Courier New" panose="02070309020205020404" pitchFamily="49" charset="0"/>
                <a:ea typeface="Microsoft YaHei Light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105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Partition function maps a shuffle</a:t>
            </a:r>
            <a:r>
              <a:rPr lang="zh-CN" alt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 </a:t>
            </a:r>
            <a:r>
              <a:rPr lang="en-US" altLang="zh-CN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item </a:t>
            </a:r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to a destination worker</a:t>
            </a: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Combine function merges two items into one</a:t>
            </a:r>
          </a:p>
          <a:p>
            <a:r>
              <a:rPr lang="en-US" sz="2400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These arguments are used to populate template parameters</a:t>
            </a: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lang="en-US" sz="2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9DB-55A2-1BDB-F9B6-229C04E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D235-4EAE-984C-B7DB-5D047B507FB1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9948B-0EB4-9756-4F37-AC6EF92744D8}"/>
              </a:ext>
            </a:extLst>
          </p:cNvPr>
          <p:cNvSpPr/>
          <p:nvPr/>
        </p:nvSpPr>
        <p:spPr>
          <a:xfrm>
            <a:off x="2608729" y="2756647"/>
            <a:ext cx="4935071" cy="30928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A7AFA-F80C-065E-17D0-C35775711572}"/>
              </a:ext>
            </a:extLst>
          </p:cNvPr>
          <p:cNvSpPr txBox="1"/>
          <p:nvPr/>
        </p:nvSpPr>
        <p:spPr>
          <a:xfrm>
            <a:off x="2015601" y="2296828"/>
            <a:ext cx="50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IDs of worker, template, and shuffle call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C3186-29E4-CFE8-600C-32807710CECE}"/>
              </a:ext>
            </a:extLst>
          </p:cNvPr>
          <p:cNvSpPr/>
          <p:nvPr/>
        </p:nvSpPr>
        <p:spPr>
          <a:xfrm>
            <a:off x="7655858" y="2756647"/>
            <a:ext cx="3170637" cy="30928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ADBA1-6829-A6B4-D50F-54161EC0B906}"/>
              </a:ext>
            </a:extLst>
          </p:cNvPr>
          <p:cNvSpPr txBox="1"/>
          <p:nvPr/>
        </p:nvSpPr>
        <p:spPr>
          <a:xfrm>
            <a:off x="7062730" y="2296828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Sources, destinations, and data buffers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CBAC62-F479-CC26-484E-357DABF6A16F}"/>
              </a:ext>
            </a:extLst>
          </p:cNvPr>
          <p:cNvSpPr/>
          <p:nvPr/>
        </p:nvSpPr>
        <p:spPr>
          <a:xfrm>
            <a:off x="1109472" y="3119718"/>
            <a:ext cx="3352800" cy="30928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EC4D5-18D0-3DEC-32CA-1F345B72B6A3}"/>
              </a:ext>
            </a:extLst>
          </p:cNvPr>
          <p:cNvSpPr txBox="1"/>
          <p:nvPr/>
        </p:nvSpPr>
        <p:spPr>
          <a:xfrm>
            <a:off x="1109472" y="3505663"/>
            <a:ext cx="692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Functions for data partitioning and combining (optional)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4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6.9|1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3.2|14.4|4.2|11.3|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5.6|2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2.6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2.1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3|2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4.4|1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.8|6.9|7.8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8.6|10.7|11.2|7.6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6|6.4|4.2|5|4.7|4.8|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6.7|5.7|4.4|1.4|8|7.3|24|8.8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14178</TotalTime>
  <Words>1076</Words>
  <Application>Microsoft Macintosh PowerPoint</Application>
  <PresentationFormat>Widescreen</PresentationFormat>
  <Paragraphs>315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Lantinghei TC Demibold</vt:lpstr>
      <vt:lpstr>Lantinghei TC Heavy</vt:lpstr>
      <vt:lpstr>Arial</vt:lpstr>
      <vt:lpstr>Calibri</vt:lpstr>
      <vt:lpstr>Calibri Light</vt:lpstr>
      <vt:lpstr>Cambria Math</vt:lpstr>
      <vt:lpstr>Courier New</vt:lpstr>
      <vt:lpstr>Microsoft YaHei</vt:lpstr>
      <vt:lpstr>Microsoft YaHei Light</vt:lpstr>
      <vt:lpstr>Office Theme</vt:lpstr>
      <vt:lpstr>Templating Shuffles</vt:lpstr>
      <vt:lpstr>Structure of Large-scale Analytics</vt:lpstr>
      <vt:lpstr>Shuffle as Critical Component</vt:lpstr>
      <vt:lpstr>Challenges in Optimizing Shuffle</vt:lpstr>
      <vt:lpstr>TeShu: Templated Shuffle Service</vt:lpstr>
      <vt:lpstr>Outline</vt:lpstr>
      <vt:lpstr>Architecture</vt:lpstr>
      <vt:lpstr>Shuffle Templates</vt:lpstr>
      <vt:lpstr>Shuffle API</vt:lpstr>
      <vt:lpstr>Shuffle Management</vt:lpstr>
      <vt:lpstr>Outline</vt:lpstr>
      <vt:lpstr>Implementing Existing Shuffle Algorithms</vt:lpstr>
      <vt:lpstr>Adaptive Shuffling</vt:lpstr>
      <vt:lpstr>Data Sampling</vt:lpstr>
      <vt:lpstr>Outline</vt:lpstr>
      <vt:lpstr>Evaluation Setup</vt:lpstr>
      <vt:lpstr>Sampling Performance</vt:lpstr>
      <vt:lpstr>Adaptive Shuffling Performance</vt:lpstr>
      <vt:lpstr>Outline</vt:lpstr>
      <vt:lpstr>Future Directions</vt:lpstr>
      <vt:lpstr>Summary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Qizhen</dc:creator>
  <cp:lastModifiedBy>Zhang, Qizhen</cp:lastModifiedBy>
  <cp:revision>1828</cp:revision>
  <dcterms:created xsi:type="dcterms:W3CDTF">2022-12-28T10:09:27Z</dcterms:created>
  <dcterms:modified xsi:type="dcterms:W3CDTF">2023-06-17T19:29:07Z</dcterms:modified>
</cp:coreProperties>
</file>