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4" r:id="rId4"/>
    <p:sldId id="272" r:id="rId5"/>
    <p:sldId id="27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C6DE2-3821-1BC8-9964-646CD55E56C4}" v="8" dt="2024-04-08T16:20:51.199"/>
    <p1510:client id="{61980DA3-0026-DE5D-2EA7-2A98A078B8ED}" v="7" dt="2024-04-08T16:21:18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AB1BC-228A-02BA-608E-5DB449440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8D32D-B543-F862-2A6F-814FCE694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E1654-3832-3A60-E4A7-17CCEC68E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646D2-563F-2BD1-0159-C7264EF5A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A06EC-C122-5F22-FFE2-6BECD511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A107-26A8-9E69-5FC6-C8E02AFC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2CD81-56B9-2328-98AF-F2EC3B4EF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9C32D-3189-F8D2-2D92-43B23348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33025-B7CE-7707-E122-D4B48D4C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4913E-302C-264F-4F70-ABE47D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6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202B0-1C55-B357-7DDA-DE317E791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0E446-4EBB-02F3-06AE-09A401338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69A58-E5F6-36EC-DF62-01ADEA75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C8314-FC05-A226-F801-D6CB8F6A5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87810-B7DE-69BE-F6DB-2A1F73FA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5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CE7B-7FB9-F309-3302-F4EAB5A03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21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35B7-FD67-3E76-3461-F67273F08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E9008-0C20-FA85-0DC6-73CFC119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1901F-9913-6839-1133-A41F165AA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CF4A3-3430-115B-89B7-C8BBA17B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Microsoft Developer">
            <a:extLst>
              <a:ext uri="{FF2B5EF4-FFF2-40B4-BE49-F238E27FC236}">
                <a16:creationId xmlns:a16="http://schemas.microsoft.com/office/drawing/2014/main" id="{27FE2833-CCD6-3C56-25B7-C4738DECE46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18666" r="17621" b="18667"/>
          <a:stretch/>
        </p:blipFill>
        <p:spPr bwMode="auto">
          <a:xfrm>
            <a:off x="11161729" y="103834"/>
            <a:ext cx="948818" cy="9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B22DD2-02FF-BA91-4E81-523373DD83CB}"/>
              </a:ext>
            </a:extLst>
          </p:cNvPr>
          <p:cNvCxnSpPr/>
          <p:nvPr userDrawn="1"/>
        </p:nvCxnSpPr>
        <p:spPr>
          <a:xfrm>
            <a:off x="838200" y="1207293"/>
            <a:ext cx="8672848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25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DEAB-EB20-D280-F66B-77D97BB6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5EA18-E7AA-D6CC-53A5-C77EA345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9BD69-B824-D77E-C4C8-2DBDFEB33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F83D5-390D-3EC3-DFF4-DEEA8CA0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9556F-3AFE-2308-1497-F395A80F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0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BF7A4-0A1C-2BB5-2A88-58F8EC64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D23FD-F03B-2685-FCE9-54AA54B92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19DE8-E479-0617-4CFD-8FD0ADAB7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A6C02-3386-28D0-D8BF-571028C5C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F98D8-A787-C941-737E-A29E963A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E1CF5-8C2E-07FA-4CCF-7510726F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6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BA2E-D704-C938-E971-1D9589CD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D57F2-B28B-C07A-50B8-B80B03FCD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8AEF6-4430-74F0-7EC4-A1FFB9210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0ECAE-137B-87F1-D7CE-683184EF5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2A6DCA-D539-0459-7C2C-0A98C59E0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B6DEA-9742-AAD8-711E-CC5F4D5F1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E3687E-587F-55E5-7AE7-6BD30E23F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EB2D0E-0DDE-6E29-4795-1816A90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7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3002F-604E-4F9B-74B9-5ED51F9D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785FE-872F-2A8D-D218-67E0E9F70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723BD-DB47-5F9F-63A5-B19CD929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9548E-0859-B546-4B58-44B05E68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2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04CF4-9456-B6B3-589C-74CAD112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56C67-EB27-C2B3-1F2A-EF632D4B5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1D10E-F787-D23C-E9F2-F06F1132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8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9B5D4-CC8C-CECE-1E45-8062D5E1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DCD8B-3893-CA66-B4A0-D4DB9E811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986F1-3C1A-A518-4FE4-26976DF62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8A4FE-0A73-840A-E575-968DA9403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3773D-800C-510E-42C9-69D822C1B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DBAD6-67C6-F44F-630E-A2D0E43B0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0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D72B-E119-03D0-D546-41288169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E87106-2354-AAD8-32BD-F6BE93A03C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1D400-C3D8-881D-E3B0-E2310FD86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DEE32-2B80-3E04-6ABE-5577D733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29A62-61CC-4A7B-907C-7F4D98D5D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4D4B9-07E7-6611-08C6-52507ED2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3036F8-894B-4B5E-F1FE-ECC4CB18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5A38A-64F2-209C-6C5F-9665F656F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F220E-4BA3-25D1-C5A9-C80C71309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F5AAD7-C9E2-4D57-A3A6-148FC160B1D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AE9B-E5C9-85C8-114E-5A97F2FA6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F3253-B4E0-6561-FD40-53899E80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0DBEE3-CC9D-4F6B-9573-FBB6958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5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audio" Target="../media/media13.wav"/><Relationship Id="rId39" Type="http://schemas.microsoft.com/office/2007/relationships/media" Target="../media/media20.wav"/><Relationship Id="rId21" Type="http://schemas.microsoft.com/office/2007/relationships/media" Target="../media/media11.wav"/><Relationship Id="rId34" Type="http://schemas.openxmlformats.org/officeDocument/2006/relationships/audio" Target="../media/media17.wav"/><Relationship Id="rId42" Type="http://schemas.openxmlformats.org/officeDocument/2006/relationships/audio" Target="../media/media21.wav"/><Relationship Id="rId47" Type="http://schemas.microsoft.com/office/2007/relationships/media" Target="../media/media24.wav"/><Relationship Id="rId50" Type="http://schemas.openxmlformats.org/officeDocument/2006/relationships/audio" Target="../media/media25.wav"/><Relationship Id="rId55" Type="http://schemas.microsoft.com/office/2007/relationships/media" Target="../media/media28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9" Type="http://schemas.microsoft.com/office/2007/relationships/media" Target="../media/media15.wav"/><Relationship Id="rId11" Type="http://schemas.microsoft.com/office/2007/relationships/media" Target="../media/media6.wav"/><Relationship Id="rId24" Type="http://schemas.openxmlformats.org/officeDocument/2006/relationships/audio" Target="../media/media12.wav"/><Relationship Id="rId32" Type="http://schemas.openxmlformats.org/officeDocument/2006/relationships/audio" Target="../media/media16.wav"/><Relationship Id="rId37" Type="http://schemas.microsoft.com/office/2007/relationships/media" Target="../media/media19.wav"/><Relationship Id="rId40" Type="http://schemas.openxmlformats.org/officeDocument/2006/relationships/audio" Target="../media/media20.wav"/><Relationship Id="rId45" Type="http://schemas.microsoft.com/office/2007/relationships/media" Target="../media/media23.wav"/><Relationship Id="rId53" Type="http://schemas.microsoft.com/office/2007/relationships/media" Target="../media/media27.wav"/><Relationship Id="rId58" Type="http://schemas.openxmlformats.org/officeDocument/2006/relationships/audio" Target="../media/media29.wav"/><Relationship Id="rId5" Type="http://schemas.microsoft.com/office/2007/relationships/media" Target="../media/media3.wav"/><Relationship Id="rId61" Type="http://schemas.openxmlformats.org/officeDocument/2006/relationships/slideLayout" Target="../slideLayouts/slideLayout2.xml"/><Relationship Id="rId19" Type="http://schemas.microsoft.com/office/2007/relationships/media" Target="../media/media10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microsoft.com/office/2007/relationships/media" Target="../media/media14.wav"/><Relationship Id="rId30" Type="http://schemas.openxmlformats.org/officeDocument/2006/relationships/audio" Target="../media/media15.wav"/><Relationship Id="rId35" Type="http://schemas.microsoft.com/office/2007/relationships/media" Target="../media/media18.wav"/><Relationship Id="rId43" Type="http://schemas.microsoft.com/office/2007/relationships/media" Target="../media/media22.wav"/><Relationship Id="rId48" Type="http://schemas.openxmlformats.org/officeDocument/2006/relationships/audio" Target="../media/media24.wav"/><Relationship Id="rId56" Type="http://schemas.openxmlformats.org/officeDocument/2006/relationships/audio" Target="../media/media28.wav"/><Relationship Id="rId8" Type="http://schemas.openxmlformats.org/officeDocument/2006/relationships/audio" Target="../media/media4.wav"/><Relationship Id="rId51" Type="http://schemas.microsoft.com/office/2007/relationships/media" Target="../media/media26.wav"/><Relationship Id="rId3" Type="http://schemas.microsoft.com/office/2007/relationships/media" Target="../media/media2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microsoft.com/office/2007/relationships/media" Target="../media/media13.wav"/><Relationship Id="rId33" Type="http://schemas.microsoft.com/office/2007/relationships/media" Target="../media/media17.wav"/><Relationship Id="rId38" Type="http://schemas.openxmlformats.org/officeDocument/2006/relationships/audio" Target="../media/media19.wav"/><Relationship Id="rId46" Type="http://schemas.openxmlformats.org/officeDocument/2006/relationships/audio" Target="../media/media23.wav"/><Relationship Id="rId59" Type="http://schemas.microsoft.com/office/2007/relationships/media" Target="../media/media30.wav"/><Relationship Id="rId20" Type="http://schemas.openxmlformats.org/officeDocument/2006/relationships/audio" Target="../media/media10.wav"/><Relationship Id="rId41" Type="http://schemas.microsoft.com/office/2007/relationships/media" Target="../media/media21.wav"/><Relationship Id="rId54" Type="http://schemas.openxmlformats.org/officeDocument/2006/relationships/audio" Target="../media/media27.wav"/><Relationship Id="rId62" Type="http://schemas.openxmlformats.org/officeDocument/2006/relationships/image" Target="../media/image10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5" Type="http://schemas.microsoft.com/office/2007/relationships/media" Target="../media/media8.wav"/><Relationship Id="rId23" Type="http://schemas.microsoft.com/office/2007/relationships/media" Target="../media/media12.wav"/><Relationship Id="rId28" Type="http://schemas.openxmlformats.org/officeDocument/2006/relationships/audio" Target="../media/media14.wav"/><Relationship Id="rId36" Type="http://schemas.openxmlformats.org/officeDocument/2006/relationships/audio" Target="../media/media18.wav"/><Relationship Id="rId49" Type="http://schemas.microsoft.com/office/2007/relationships/media" Target="../media/media25.wav"/><Relationship Id="rId57" Type="http://schemas.microsoft.com/office/2007/relationships/media" Target="../media/media29.wav"/><Relationship Id="rId10" Type="http://schemas.openxmlformats.org/officeDocument/2006/relationships/audio" Target="../media/media5.wav"/><Relationship Id="rId31" Type="http://schemas.microsoft.com/office/2007/relationships/media" Target="../media/media16.wav"/><Relationship Id="rId44" Type="http://schemas.openxmlformats.org/officeDocument/2006/relationships/audio" Target="../media/media22.wav"/><Relationship Id="rId52" Type="http://schemas.openxmlformats.org/officeDocument/2006/relationships/audio" Target="../media/media26.wav"/><Relationship Id="rId60" Type="http://schemas.openxmlformats.org/officeDocument/2006/relationships/audio" Target="../media/media30.wav"/><Relationship Id="rId4" Type="http://schemas.openxmlformats.org/officeDocument/2006/relationships/audio" Target="../media/media2.wav"/><Relationship Id="rId9" Type="http://schemas.microsoft.com/office/2007/relationships/media" Target="../media/media5.wav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media" Target="../media/media37.wav"/><Relationship Id="rId18" Type="http://schemas.openxmlformats.org/officeDocument/2006/relationships/audio" Target="../media/media39.wav"/><Relationship Id="rId26" Type="http://schemas.openxmlformats.org/officeDocument/2006/relationships/audio" Target="../media/media43.wav"/><Relationship Id="rId39" Type="http://schemas.microsoft.com/office/2007/relationships/media" Target="../media/media50.wav"/><Relationship Id="rId21" Type="http://schemas.microsoft.com/office/2007/relationships/media" Target="../media/media41.wav"/><Relationship Id="rId34" Type="http://schemas.openxmlformats.org/officeDocument/2006/relationships/audio" Target="../media/media47.wav"/><Relationship Id="rId42" Type="http://schemas.openxmlformats.org/officeDocument/2006/relationships/audio" Target="../media/media51.wav"/><Relationship Id="rId47" Type="http://schemas.microsoft.com/office/2007/relationships/media" Target="../media/media54.wav"/><Relationship Id="rId50" Type="http://schemas.openxmlformats.org/officeDocument/2006/relationships/audio" Target="../media/media55.wav"/><Relationship Id="rId55" Type="http://schemas.microsoft.com/office/2007/relationships/media" Target="../media/media58.wav"/><Relationship Id="rId7" Type="http://schemas.microsoft.com/office/2007/relationships/media" Target="../media/media34.wav"/><Relationship Id="rId2" Type="http://schemas.openxmlformats.org/officeDocument/2006/relationships/audio" Target="../media/media31.wav"/><Relationship Id="rId16" Type="http://schemas.openxmlformats.org/officeDocument/2006/relationships/audio" Target="../media/media38.wav"/><Relationship Id="rId29" Type="http://schemas.microsoft.com/office/2007/relationships/media" Target="../media/media45.wav"/><Relationship Id="rId11" Type="http://schemas.microsoft.com/office/2007/relationships/media" Target="../media/media36.wav"/><Relationship Id="rId24" Type="http://schemas.openxmlformats.org/officeDocument/2006/relationships/audio" Target="../media/media42.wav"/><Relationship Id="rId32" Type="http://schemas.openxmlformats.org/officeDocument/2006/relationships/audio" Target="../media/media46.wav"/><Relationship Id="rId37" Type="http://schemas.microsoft.com/office/2007/relationships/media" Target="../media/media49.wav"/><Relationship Id="rId40" Type="http://schemas.openxmlformats.org/officeDocument/2006/relationships/audio" Target="../media/media50.wav"/><Relationship Id="rId45" Type="http://schemas.microsoft.com/office/2007/relationships/media" Target="../media/media53.wav"/><Relationship Id="rId53" Type="http://schemas.microsoft.com/office/2007/relationships/media" Target="../media/media57.wav"/><Relationship Id="rId58" Type="http://schemas.openxmlformats.org/officeDocument/2006/relationships/audio" Target="../media/media59.wav"/><Relationship Id="rId5" Type="http://schemas.microsoft.com/office/2007/relationships/media" Target="../media/media33.wav"/><Relationship Id="rId61" Type="http://schemas.openxmlformats.org/officeDocument/2006/relationships/slideLayout" Target="../slideLayouts/slideLayout2.xml"/><Relationship Id="rId19" Type="http://schemas.microsoft.com/office/2007/relationships/media" Target="../media/media40.wav"/><Relationship Id="rId14" Type="http://schemas.openxmlformats.org/officeDocument/2006/relationships/audio" Target="../media/media37.wav"/><Relationship Id="rId22" Type="http://schemas.openxmlformats.org/officeDocument/2006/relationships/audio" Target="../media/media41.wav"/><Relationship Id="rId27" Type="http://schemas.microsoft.com/office/2007/relationships/media" Target="../media/media44.wav"/><Relationship Id="rId30" Type="http://schemas.openxmlformats.org/officeDocument/2006/relationships/audio" Target="../media/media45.wav"/><Relationship Id="rId35" Type="http://schemas.microsoft.com/office/2007/relationships/media" Target="../media/media48.wav"/><Relationship Id="rId43" Type="http://schemas.microsoft.com/office/2007/relationships/media" Target="../media/media52.wav"/><Relationship Id="rId48" Type="http://schemas.openxmlformats.org/officeDocument/2006/relationships/audio" Target="../media/media54.wav"/><Relationship Id="rId56" Type="http://schemas.openxmlformats.org/officeDocument/2006/relationships/audio" Target="../media/media58.wav"/><Relationship Id="rId8" Type="http://schemas.openxmlformats.org/officeDocument/2006/relationships/audio" Target="../media/media34.wav"/><Relationship Id="rId51" Type="http://schemas.microsoft.com/office/2007/relationships/media" Target="../media/media56.wav"/><Relationship Id="rId3" Type="http://schemas.microsoft.com/office/2007/relationships/media" Target="../media/media32.wav"/><Relationship Id="rId12" Type="http://schemas.openxmlformats.org/officeDocument/2006/relationships/audio" Target="../media/media36.wav"/><Relationship Id="rId17" Type="http://schemas.microsoft.com/office/2007/relationships/media" Target="../media/media39.wav"/><Relationship Id="rId25" Type="http://schemas.microsoft.com/office/2007/relationships/media" Target="../media/media43.wav"/><Relationship Id="rId33" Type="http://schemas.microsoft.com/office/2007/relationships/media" Target="../media/media47.wav"/><Relationship Id="rId38" Type="http://schemas.openxmlformats.org/officeDocument/2006/relationships/audio" Target="../media/media49.wav"/><Relationship Id="rId46" Type="http://schemas.openxmlformats.org/officeDocument/2006/relationships/audio" Target="../media/media53.wav"/><Relationship Id="rId59" Type="http://schemas.microsoft.com/office/2007/relationships/media" Target="../media/media60.wav"/><Relationship Id="rId20" Type="http://schemas.openxmlformats.org/officeDocument/2006/relationships/audio" Target="../media/media40.wav"/><Relationship Id="rId41" Type="http://schemas.microsoft.com/office/2007/relationships/media" Target="../media/media51.wav"/><Relationship Id="rId54" Type="http://schemas.openxmlformats.org/officeDocument/2006/relationships/audio" Target="../media/media57.wav"/><Relationship Id="rId62" Type="http://schemas.openxmlformats.org/officeDocument/2006/relationships/image" Target="../media/image10.png"/><Relationship Id="rId1" Type="http://schemas.microsoft.com/office/2007/relationships/media" Target="../media/media31.wav"/><Relationship Id="rId6" Type="http://schemas.openxmlformats.org/officeDocument/2006/relationships/audio" Target="../media/media33.wav"/><Relationship Id="rId15" Type="http://schemas.microsoft.com/office/2007/relationships/media" Target="../media/media38.wav"/><Relationship Id="rId23" Type="http://schemas.microsoft.com/office/2007/relationships/media" Target="../media/media42.wav"/><Relationship Id="rId28" Type="http://schemas.openxmlformats.org/officeDocument/2006/relationships/audio" Target="../media/media44.wav"/><Relationship Id="rId36" Type="http://schemas.openxmlformats.org/officeDocument/2006/relationships/audio" Target="../media/media48.wav"/><Relationship Id="rId49" Type="http://schemas.microsoft.com/office/2007/relationships/media" Target="../media/media55.wav"/><Relationship Id="rId57" Type="http://schemas.microsoft.com/office/2007/relationships/media" Target="../media/media59.wav"/><Relationship Id="rId10" Type="http://schemas.openxmlformats.org/officeDocument/2006/relationships/audio" Target="../media/media35.wav"/><Relationship Id="rId31" Type="http://schemas.microsoft.com/office/2007/relationships/media" Target="../media/media46.wav"/><Relationship Id="rId44" Type="http://schemas.openxmlformats.org/officeDocument/2006/relationships/audio" Target="../media/media52.wav"/><Relationship Id="rId52" Type="http://schemas.openxmlformats.org/officeDocument/2006/relationships/audio" Target="../media/media56.wav"/><Relationship Id="rId60" Type="http://schemas.openxmlformats.org/officeDocument/2006/relationships/audio" Target="../media/media60.wav"/><Relationship Id="rId4" Type="http://schemas.openxmlformats.org/officeDocument/2006/relationships/audio" Target="../media/media32.wav"/><Relationship Id="rId9" Type="http://schemas.microsoft.com/office/2007/relationships/media" Target="../media/media3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C7B42-BFBD-301E-5C85-6DBC0AE4F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3619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ICASSP 2024 Speech Signal Improvement Challenge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6D1B2-EF67-0C2E-4513-3D2713E58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2384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Enhanced Samples by Participants</a:t>
            </a:r>
          </a:p>
          <a:p>
            <a:endParaRPr lang="en-US" dirty="0"/>
          </a:p>
        </p:txBody>
      </p:sp>
      <p:pic>
        <p:nvPicPr>
          <p:cNvPr id="1026" name="Picture 2" descr="Microsoft Developer">
            <a:extLst>
              <a:ext uri="{FF2B5EF4-FFF2-40B4-BE49-F238E27FC236}">
                <a16:creationId xmlns:a16="http://schemas.microsoft.com/office/drawing/2014/main" id="{8EEF43F9-CD6F-7A2A-9CB0-CDED6DC94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18666" r="17621" b="18667"/>
          <a:stretch/>
        </p:blipFill>
        <p:spPr bwMode="auto">
          <a:xfrm>
            <a:off x="176049" y="202829"/>
            <a:ext cx="1347951" cy="13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EEE ICASSP (@ieeeICASSP) / X">
            <a:extLst>
              <a:ext uri="{FF2B5EF4-FFF2-40B4-BE49-F238E27FC236}">
                <a16:creationId xmlns:a16="http://schemas.microsoft.com/office/drawing/2014/main" id="{C55CF628-822B-6DFE-2E14-182E5DA22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3" b="12345"/>
          <a:stretch/>
        </p:blipFill>
        <p:spPr bwMode="auto">
          <a:xfrm>
            <a:off x="10229193" y="10903"/>
            <a:ext cx="1905000" cy="14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3275EA9-C193-AE96-A5F4-C790CA34549B}"/>
              </a:ext>
            </a:extLst>
          </p:cNvPr>
          <p:cNvSpPr txBox="1">
            <a:spLocks/>
          </p:cNvSpPr>
          <p:nvPr/>
        </p:nvSpPr>
        <p:spPr>
          <a:xfrm>
            <a:off x="1524000" y="5288611"/>
            <a:ext cx="9144000" cy="1087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>
                <a:solidFill>
                  <a:schemeClr val="bg1">
                    <a:lumMod val="50000"/>
                  </a:schemeClr>
                </a:solidFill>
              </a:rPr>
              <a:t>Nicolae-Catalin Ristea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Ando Saabas, Ross Cutler, Babak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Naderi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Sebastian Braun, Solomiya Branets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57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E9FC-AC50-BFFE-E4A4-234E01619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53907" cy="842168"/>
          </a:xfrm>
        </p:spPr>
        <p:txBody>
          <a:bodyPr/>
          <a:lstStyle/>
          <a:p>
            <a:r>
              <a:rPr lang="en-US" dirty="0"/>
              <a:t>2024 Blind set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1D50E2A9-3FC8-08C3-8192-EBC66788EA3D}"/>
              </a:ext>
            </a:extLst>
          </p:cNvPr>
          <p:cNvSpPr txBox="1">
            <a:spLocks/>
          </p:cNvSpPr>
          <p:nvPr/>
        </p:nvSpPr>
        <p:spPr>
          <a:xfrm>
            <a:off x="838200" y="1765738"/>
            <a:ext cx="9945414" cy="4727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blind set contains </a:t>
            </a:r>
            <a:r>
              <a:rPr lang="en-US" sz="2300" b="1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en-US" sz="23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real-world samples at </a:t>
            </a:r>
            <a:r>
              <a:rPr lang="en-US" sz="2300" b="1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48kHz</a:t>
            </a:r>
            <a:r>
              <a:rPr lang="en-US" sz="23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with a wide range of distortions e.g., imbalanced bands, packet loss, bandwidth limitation, clipping etc.</a:t>
            </a:r>
            <a:endParaRPr lang="en-US" sz="2300" b="0" i="0" dirty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clips were captured from both PCs and mobile devices (similar with the last challenge).</a:t>
            </a:r>
          </a:p>
          <a:p>
            <a:r>
              <a:rPr lang="en-US" sz="23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small percentage of clips were selected from the publicly available Common Voice data se</a:t>
            </a:r>
            <a:r>
              <a:rPr lang="en-US" sz="23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</a:p>
          <a:p>
            <a:r>
              <a:rPr lang="en-US" sz="23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blind set language contains </a:t>
            </a:r>
            <a:r>
              <a:rPr lang="en-US" sz="23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en-US" sz="23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German</a:t>
            </a:r>
            <a:r>
              <a:rPr lang="en-US" sz="23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Dutch</a:t>
            </a:r>
            <a:r>
              <a:rPr lang="en-US" sz="23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  <a:r>
              <a:rPr lang="en-US" sz="23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3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  <a:r>
              <a:rPr lang="en-US" sz="23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languages, with the majority of files (around 80%) in English.</a:t>
            </a:r>
          </a:p>
          <a:p>
            <a:r>
              <a:rPr lang="en-US" sz="23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There is an overlap between the 2023 and 2024 blind sets for progress evaluation.</a:t>
            </a:r>
          </a:p>
          <a:p>
            <a:endParaRPr lang="en-US" sz="2300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28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E9FC-AC50-BFFE-E4A4-234E01619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62751" cy="842168"/>
          </a:xfrm>
        </p:spPr>
        <p:txBody>
          <a:bodyPr/>
          <a:lstStyle/>
          <a:p>
            <a:r>
              <a:rPr lang="en-US" dirty="0"/>
              <a:t>2024 Blind set P.804 subjective scores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8D721F-688D-A45B-6E43-52B96F74C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983" y="3710337"/>
            <a:ext cx="2776134" cy="232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D9B788-08DC-1FEA-5E17-C3BEF9DF9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847" y="3671042"/>
            <a:ext cx="2885154" cy="232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639F77-96A7-EC16-5C03-657929CF8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038" y="3739366"/>
            <a:ext cx="2850939" cy="22534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814C15-A6BB-D0B8-3E9D-DFBBB8FBF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5088" y="1354869"/>
            <a:ext cx="2860057" cy="22534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07247F-C4E5-0D83-3800-7447FDB97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505" y="1349241"/>
            <a:ext cx="2941618" cy="23218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DD0B3A-23E7-B0C5-47E5-D98EBAFA6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507" y="1388537"/>
            <a:ext cx="2936493" cy="2321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606F60-F925-9F8F-F2D0-FC1299CFC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670" y="1388537"/>
            <a:ext cx="2874332" cy="225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ACD2A-D999-214A-86A8-05543DBCBE3B}"/>
              </a:ext>
            </a:extLst>
          </p:cNvPr>
          <p:cNvSpPr txBox="1"/>
          <p:nvPr/>
        </p:nvSpPr>
        <p:spPr>
          <a:xfrm>
            <a:off x="143670" y="6492875"/>
            <a:ext cx="10183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HelveticaNeue Regular"/>
              </a:rPr>
              <a:t>P.804 details   **B. </a:t>
            </a:r>
            <a:r>
              <a:rPr lang="en-US" sz="1200" b="0" i="0" dirty="0" err="1">
                <a:solidFill>
                  <a:srgbClr val="333333"/>
                </a:solidFill>
                <a:effectLst/>
                <a:latin typeface="HelveticaNeue Regular"/>
              </a:rPr>
              <a:t>Naderi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HelveticaNeue Regular"/>
              </a:rPr>
              <a:t>, R. Cutler and N. -C. Ristea, "Multi-Dimensional Speech Quality Assessment in Crowdsourcing,"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HelveticaNeue Regular"/>
              </a:rPr>
              <a:t>ICASSP 2024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8703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E9FC-AC50-BFFE-E4A4-234E01619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53907" cy="842168"/>
          </a:xfrm>
        </p:spPr>
        <p:txBody>
          <a:bodyPr>
            <a:normAutofit/>
          </a:bodyPr>
          <a:lstStyle/>
          <a:p>
            <a:r>
              <a:rPr lang="en-US" dirty="0"/>
              <a:t>Main highlights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14770A6-081B-920F-59B0-176C5D21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321"/>
            <a:ext cx="2942968" cy="45305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1800" b="1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1024k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18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B&amp;N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1800" b="1" dirty="0" err="1">
                <a:effectLst/>
                <a:latin typeface="Arial"/>
                <a:cs typeface="Arial"/>
              </a:rPr>
              <a:t>SpeechGroup-IoA</a:t>
            </a:r>
            <a:endParaRPr lang="en-US" sz="1800">
              <a:latin typeface="Arial"/>
              <a:cs typeface="Arial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1800" b="1" err="1">
                <a:effectLst/>
                <a:latin typeface="Arial"/>
                <a:cs typeface="Arial"/>
              </a:rPr>
              <a:t>Nju-AALab</a:t>
            </a:r>
            <a:endParaRPr lang="en-US" sz="1800">
              <a:effectLst/>
              <a:latin typeface="Arial"/>
              <a:cs typeface="Arial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Sluice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800" dirty="0">
                <a:latin typeface="Arial"/>
                <a:cs typeface="Arial"/>
              </a:rPr>
              <a:t>       </a:t>
            </a:r>
            <a:r>
              <a:rPr lang="en-US" sz="1800" b="1" dirty="0">
                <a:latin typeface="Arial"/>
                <a:cs typeface="Arial"/>
              </a:rPr>
              <a:t>Input signal: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6E91BC-33E0-F64F-68B9-79638AE6B30A}"/>
              </a:ext>
            </a:extLst>
          </p:cNvPr>
          <p:cNvCxnSpPr/>
          <p:nvPr/>
        </p:nvCxnSpPr>
        <p:spPr>
          <a:xfrm>
            <a:off x="370114" y="2155371"/>
            <a:ext cx="1116148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828B72-5F31-1958-1A7A-17F07D20BD16}"/>
              </a:ext>
            </a:extLst>
          </p:cNvPr>
          <p:cNvCxnSpPr/>
          <p:nvPr/>
        </p:nvCxnSpPr>
        <p:spPr>
          <a:xfrm>
            <a:off x="370114" y="2917371"/>
            <a:ext cx="1116148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C3733A-D763-9EBF-A928-5E7CEC5E7F7D}"/>
              </a:ext>
            </a:extLst>
          </p:cNvPr>
          <p:cNvCxnSpPr/>
          <p:nvPr/>
        </p:nvCxnSpPr>
        <p:spPr>
          <a:xfrm>
            <a:off x="370114" y="3722914"/>
            <a:ext cx="1116148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08BED6-59D5-FF4C-7B89-6C551948D007}"/>
              </a:ext>
            </a:extLst>
          </p:cNvPr>
          <p:cNvCxnSpPr/>
          <p:nvPr/>
        </p:nvCxnSpPr>
        <p:spPr>
          <a:xfrm>
            <a:off x="370114" y="4426857"/>
            <a:ext cx="1116148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9DE370-47D3-669A-8803-DC40D62C785F}"/>
              </a:ext>
            </a:extLst>
          </p:cNvPr>
          <p:cNvCxnSpPr/>
          <p:nvPr/>
        </p:nvCxnSpPr>
        <p:spPr>
          <a:xfrm>
            <a:off x="370114" y="5246915"/>
            <a:ext cx="1116148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0b6d66ce-5430-4000-86eb-217662fb61ae">
            <a:hlinkClick r:id="" action="ppaction://media"/>
            <a:extLst>
              <a:ext uri="{FF2B5EF4-FFF2-40B4-BE49-F238E27FC236}">
                <a16:creationId xmlns:a16="http://schemas.microsoft.com/office/drawing/2014/main" id="{386F84C0-2352-9C18-FAF9-D5B91595A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452030" y="5417231"/>
            <a:ext cx="406400" cy="406400"/>
          </a:xfrm>
          <a:prstGeom prst="rect">
            <a:avLst/>
          </a:prstGeom>
        </p:spPr>
      </p:pic>
      <p:pic>
        <p:nvPicPr>
          <p:cNvPr id="11" name="0b6d66ce-5430-4000-86eb-217662fb61ae">
            <a:hlinkClick r:id="" action="ppaction://media"/>
            <a:extLst>
              <a:ext uri="{FF2B5EF4-FFF2-40B4-BE49-F238E27FC236}">
                <a16:creationId xmlns:a16="http://schemas.microsoft.com/office/drawing/2014/main" id="{33E655C1-3BCB-2708-20C3-F80F681ADE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452030" y="1578656"/>
            <a:ext cx="406400" cy="406400"/>
          </a:xfrm>
          <a:prstGeom prst="rect">
            <a:avLst/>
          </a:prstGeom>
        </p:spPr>
      </p:pic>
      <p:pic>
        <p:nvPicPr>
          <p:cNvPr id="12" name="0b6d66ce-5430-4000-86eb-217662fb61ae">
            <a:hlinkClick r:id="" action="ppaction://media"/>
            <a:extLst>
              <a:ext uri="{FF2B5EF4-FFF2-40B4-BE49-F238E27FC236}">
                <a16:creationId xmlns:a16="http://schemas.microsoft.com/office/drawing/2014/main" id="{65DA9ED8-D3D4-9162-CAE3-61AA732DE8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452030" y="2384999"/>
            <a:ext cx="406400" cy="406400"/>
          </a:xfrm>
          <a:prstGeom prst="rect">
            <a:avLst/>
          </a:prstGeom>
        </p:spPr>
      </p:pic>
      <p:pic>
        <p:nvPicPr>
          <p:cNvPr id="13" name="0b6d66ce-5430-4000-86eb-217662fb61ae">
            <a:hlinkClick r:id="" action="ppaction://media"/>
            <a:extLst>
              <a:ext uri="{FF2B5EF4-FFF2-40B4-BE49-F238E27FC236}">
                <a16:creationId xmlns:a16="http://schemas.microsoft.com/office/drawing/2014/main" id="{60912E8E-8860-CDBD-4689-2819579AAFA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452030" y="3138715"/>
            <a:ext cx="406400" cy="406400"/>
          </a:xfrm>
          <a:prstGeom prst="rect">
            <a:avLst/>
          </a:prstGeom>
        </p:spPr>
      </p:pic>
      <p:pic>
        <p:nvPicPr>
          <p:cNvPr id="14" name="0b6d66ce-5430-4000-86eb-217662fb61ae">
            <a:hlinkClick r:id="" action="ppaction://media"/>
            <a:extLst>
              <a:ext uri="{FF2B5EF4-FFF2-40B4-BE49-F238E27FC236}">
                <a16:creationId xmlns:a16="http://schemas.microsoft.com/office/drawing/2014/main" id="{F3A43030-26A2-9920-E628-1B80BABE819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452030" y="3947886"/>
            <a:ext cx="406400" cy="406400"/>
          </a:xfrm>
          <a:prstGeom prst="rect">
            <a:avLst/>
          </a:prstGeom>
        </p:spPr>
      </p:pic>
      <p:pic>
        <p:nvPicPr>
          <p:cNvPr id="15" name="0b6d66ce-5430-4000-86eb-217662fb61ae">
            <a:hlinkClick r:id="" action="ppaction://media"/>
            <a:extLst>
              <a:ext uri="{FF2B5EF4-FFF2-40B4-BE49-F238E27FC236}">
                <a16:creationId xmlns:a16="http://schemas.microsoft.com/office/drawing/2014/main" id="{8DB89420-A181-79E7-BFFA-270D9983F8A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452030" y="4691517"/>
            <a:ext cx="406400" cy="406400"/>
          </a:xfrm>
          <a:prstGeom prst="rect">
            <a:avLst/>
          </a:prstGeom>
        </p:spPr>
      </p:pic>
      <p:pic>
        <p:nvPicPr>
          <p:cNvPr id="16" name="9028ee58-3cbf-4a61-a258-84579961c136">
            <a:hlinkClick r:id="" action="ppaction://media"/>
            <a:extLst>
              <a:ext uri="{FF2B5EF4-FFF2-40B4-BE49-F238E27FC236}">
                <a16:creationId xmlns:a16="http://schemas.microsoft.com/office/drawing/2014/main" id="{CE862A11-8B49-23F8-EEBC-CD0AE428720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159510" y="5415165"/>
            <a:ext cx="406400" cy="406400"/>
          </a:xfrm>
          <a:prstGeom prst="rect">
            <a:avLst/>
          </a:prstGeom>
        </p:spPr>
      </p:pic>
      <p:pic>
        <p:nvPicPr>
          <p:cNvPr id="17" name="9028ee58-3cbf-4a61-a258-84579961c136">
            <a:hlinkClick r:id="" action="ppaction://media"/>
            <a:extLst>
              <a:ext uri="{FF2B5EF4-FFF2-40B4-BE49-F238E27FC236}">
                <a16:creationId xmlns:a16="http://schemas.microsoft.com/office/drawing/2014/main" id="{E727E7A8-4798-BEEB-A615-8891D002B45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159510" y="1558225"/>
            <a:ext cx="406400" cy="406400"/>
          </a:xfrm>
          <a:prstGeom prst="rect">
            <a:avLst/>
          </a:prstGeom>
        </p:spPr>
      </p:pic>
      <p:pic>
        <p:nvPicPr>
          <p:cNvPr id="18" name="9028ee58-3cbf-4a61-a258-84579961c136">
            <a:hlinkClick r:id="" action="ppaction://media"/>
            <a:extLst>
              <a:ext uri="{FF2B5EF4-FFF2-40B4-BE49-F238E27FC236}">
                <a16:creationId xmlns:a16="http://schemas.microsoft.com/office/drawing/2014/main" id="{1F70123F-CADA-5B1C-F081-DD0C9EA3CAB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159510" y="2388263"/>
            <a:ext cx="406400" cy="406400"/>
          </a:xfrm>
          <a:prstGeom prst="rect">
            <a:avLst/>
          </a:prstGeom>
        </p:spPr>
      </p:pic>
      <p:pic>
        <p:nvPicPr>
          <p:cNvPr id="19" name="9028ee58-3cbf-4a61-a258-84579961c136">
            <a:hlinkClick r:id="" action="ppaction://media"/>
            <a:extLst>
              <a:ext uri="{FF2B5EF4-FFF2-40B4-BE49-F238E27FC236}">
                <a16:creationId xmlns:a16="http://schemas.microsoft.com/office/drawing/2014/main" id="{8E698C53-8782-F9A1-F8F4-8BE518C04D8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159510" y="3141532"/>
            <a:ext cx="406400" cy="406400"/>
          </a:xfrm>
          <a:prstGeom prst="rect">
            <a:avLst/>
          </a:prstGeom>
        </p:spPr>
      </p:pic>
      <p:pic>
        <p:nvPicPr>
          <p:cNvPr id="20" name="9028ee58-3cbf-4a61-a258-84579961c136">
            <a:hlinkClick r:id="" action="ppaction://media"/>
            <a:extLst>
              <a:ext uri="{FF2B5EF4-FFF2-40B4-BE49-F238E27FC236}">
                <a16:creationId xmlns:a16="http://schemas.microsoft.com/office/drawing/2014/main" id="{C63A6843-C74B-5E81-B635-07E4B5AFD862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159510" y="3867019"/>
            <a:ext cx="406400" cy="406400"/>
          </a:xfrm>
          <a:prstGeom prst="rect">
            <a:avLst/>
          </a:prstGeom>
        </p:spPr>
      </p:pic>
      <p:pic>
        <p:nvPicPr>
          <p:cNvPr id="21" name="9028ee58-3cbf-4a61-a258-84579961c136">
            <a:hlinkClick r:id="" action="ppaction://media"/>
            <a:extLst>
              <a:ext uri="{FF2B5EF4-FFF2-40B4-BE49-F238E27FC236}">
                <a16:creationId xmlns:a16="http://schemas.microsoft.com/office/drawing/2014/main" id="{B3464945-77BD-41B9-FCF1-F8CB0F10971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159510" y="4665533"/>
            <a:ext cx="406400" cy="406400"/>
          </a:xfrm>
          <a:prstGeom prst="rect">
            <a:avLst/>
          </a:prstGeom>
        </p:spPr>
      </p:pic>
      <p:pic>
        <p:nvPicPr>
          <p:cNvPr id="22" name="393cf250-e272-4ad6-bc51-cd2295fadbc9">
            <a:hlinkClick r:id="" action="ppaction://media"/>
            <a:extLst>
              <a:ext uri="{FF2B5EF4-FFF2-40B4-BE49-F238E27FC236}">
                <a16:creationId xmlns:a16="http://schemas.microsoft.com/office/drawing/2014/main" id="{DAF5A04C-D22C-4606-3105-BCF3A3255E05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23418" y="5413469"/>
            <a:ext cx="406400" cy="406400"/>
          </a:xfrm>
          <a:prstGeom prst="rect">
            <a:avLst/>
          </a:prstGeom>
        </p:spPr>
      </p:pic>
      <p:pic>
        <p:nvPicPr>
          <p:cNvPr id="23" name="393cf250-e272-4ad6-bc51-cd2295fadbc9">
            <a:hlinkClick r:id="" action="ppaction://media"/>
            <a:extLst>
              <a:ext uri="{FF2B5EF4-FFF2-40B4-BE49-F238E27FC236}">
                <a16:creationId xmlns:a16="http://schemas.microsoft.com/office/drawing/2014/main" id="{482C92C2-859D-86F8-8600-30A7AB27580A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23418" y="1558225"/>
            <a:ext cx="406400" cy="406400"/>
          </a:xfrm>
          <a:prstGeom prst="rect">
            <a:avLst/>
          </a:prstGeom>
        </p:spPr>
      </p:pic>
      <p:pic>
        <p:nvPicPr>
          <p:cNvPr id="24" name="393cf250-e272-4ad6-bc51-cd2295fadbc9">
            <a:hlinkClick r:id="" action="ppaction://media"/>
            <a:extLst>
              <a:ext uri="{FF2B5EF4-FFF2-40B4-BE49-F238E27FC236}">
                <a16:creationId xmlns:a16="http://schemas.microsoft.com/office/drawing/2014/main" id="{223C3E36-5CE2-3628-76F9-48E5AB015C1E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23418" y="2356511"/>
            <a:ext cx="406400" cy="406400"/>
          </a:xfrm>
          <a:prstGeom prst="rect">
            <a:avLst/>
          </a:prstGeom>
        </p:spPr>
      </p:pic>
      <p:pic>
        <p:nvPicPr>
          <p:cNvPr id="25" name="393cf250-e272-4ad6-bc51-cd2295fadbc9">
            <a:hlinkClick r:id="" action="ppaction://media"/>
            <a:extLst>
              <a:ext uri="{FF2B5EF4-FFF2-40B4-BE49-F238E27FC236}">
                <a16:creationId xmlns:a16="http://schemas.microsoft.com/office/drawing/2014/main" id="{81653CD9-9E1D-A7CB-690A-0963B9EE8F05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23418" y="3140510"/>
            <a:ext cx="406400" cy="406400"/>
          </a:xfrm>
          <a:prstGeom prst="rect">
            <a:avLst/>
          </a:prstGeom>
        </p:spPr>
      </p:pic>
      <p:pic>
        <p:nvPicPr>
          <p:cNvPr id="26" name="393cf250-e272-4ad6-bc51-cd2295fadbc9">
            <a:hlinkClick r:id="" action="ppaction://media"/>
            <a:extLst>
              <a:ext uri="{FF2B5EF4-FFF2-40B4-BE49-F238E27FC236}">
                <a16:creationId xmlns:a16="http://schemas.microsoft.com/office/drawing/2014/main" id="{FBD460D2-3052-455E-0477-4AE8FBB4728C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23418" y="3905913"/>
            <a:ext cx="406400" cy="406400"/>
          </a:xfrm>
          <a:prstGeom prst="rect">
            <a:avLst/>
          </a:prstGeom>
        </p:spPr>
      </p:pic>
      <p:pic>
        <p:nvPicPr>
          <p:cNvPr id="27" name="393cf250-e272-4ad6-bc51-cd2295fadbc9">
            <a:hlinkClick r:id="" action="ppaction://media"/>
            <a:extLst>
              <a:ext uri="{FF2B5EF4-FFF2-40B4-BE49-F238E27FC236}">
                <a16:creationId xmlns:a16="http://schemas.microsoft.com/office/drawing/2014/main" id="{BDB5A0A3-20C1-A46D-7C2B-5FE513B8ABEF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23418" y="4669263"/>
            <a:ext cx="406400" cy="406400"/>
          </a:xfrm>
          <a:prstGeom prst="rect">
            <a:avLst/>
          </a:prstGeom>
        </p:spPr>
      </p:pic>
      <p:pic>
        <p:nvPicPr>
          <p:cNvPr id="30" name="60d1d73e-05d0-4157-bdbd-59cadb8365fe">
            <a:hlinkClick r:id="" action="ppaction://media"/>
            <a:extLst>
              <a:ext uri="{FF2B5EF4-FFF2-40B4-BE49-F238E27FC236}">
                <a16:creationId xmlns:a16="http://schemas.microsoft.com/office/drawing/2014/main" id="{D8EACE2A-1742-7452-A665-3B85D88841B6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857266" y="1543920"/>
            <a:ext cx="406400" cy="406400"/>
          </a:xfrm>
          <a:prstGeom prst="rect">
            <a:avLst/>
          </a:prstGeom>
        </p:spPr>
      </p:pic>
      <p:pic>
        <p:nvPicPr>
          <p:cNvPr id="31" name="60d1d73e-05d0-4157-bdbd-59cadb8365fe">
            <a:hlinkClick r:id="" action="ppaction://media"/>
            <a:extLst>
              <a:ext uri="{FF2B5EF4-FFF2-40B4-BE49-F238E27FC236}">
                <a16:creationId xmlns:a16="http://schemas.microsoft.com/office/drawing/2014/main" id="{CACD1994-67E7-5563-5E55-C40A391030FA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914432" y="5421898"/>
            <a:ext cx="406400" cy="406400"/>
          </a:xfrm>
          <a:prstGeom prst="rect">
            <a:avLst/>
          </a:prstGeom>
        </p:spPr>
      </p:pic>
      <p:pic>
        <p:nvPicPr>
          <p:cNvPr id="32" name="60d1d73e-05d0-4157-bdbd-59cadb8365fe">
            <a:hlinkClick r:id="" action="ppaction://media"/>
            <a:extLst>
              <a:ext uri="{FF2B5EF4-FFF2-40B4-BE49-F238E27FC236}">
                <a16:creationId xmlns:a16="http://schemas.microsoft.com/office/drawing/2014/main" id="{FCE6183A-B0AC-BB6F-FAFD-186D7A8472A9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886190" y="2363977"/>
            <a:ext cx="406400" cy="406400"/>
          </a:xfrm>
          <a:prstGeom prst="rect">
            <a:avLst/>
          </a:prstGeom>
        </p:spPr>
      </p:pic>
      <p:pic>
        <p:nvPicPr>
          <p:cNvPr id="33" name="60d1d73e-05d0-4157-bdbd-59cadb8365fe">
            <a:hlinkClick r:id="" action="ppaction://media"/>
            <a:extLst>
              <a:ext uri="{FF2B5EF4-FFF2-40B4-BE49-F238E27FC236}">
                <a16:creationId xmlns:a16="http://schemas.microsoft.com/office/drawing/2014/main" id="{D4BF3EEF-7A0C-040E-9511-E92360287F68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878742" y="3911602"/>
            <a:ext cx="406400" cy="406400"/>
          </a:xfrm>
          <a:prstGeom prst="rect">
            <a:avLst/>
          </a:prstGeom>
        </p:spPr>
      </p:pic>
      <p:pic>
        <p:nvPicPr>
          <p:cNvPr id="34" name="60d1d73e-05d0-4157-bdbd-59cadb8365fe">
            <a:hlinkClick r:id="" action="ppaction://media"/>
            <a:extLst>
              <a:ext uri="{FF2B5EF4-FFF2-40B4-BE49-F238E27FC236}">
                <a16:creationId xmlns:a16="http://schemas.microsoft.com/office/drawing/2014/main" id="{55816487-DDB0-4E7A-D048-48DCDD90C933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886190" y="4614760"/>
            <a:ext cx="406400" cy="406400"/>
          </a:xfrm>
          <a:prstGeom prst="rect">
            <a:avLst/>
          </a:prstGeom>
        </p:spPr>
      </p:pic>
      <p:pic>
        <p:nvPicPr>
          <p:cNvPr id="35" name="60d1d73e-05d0-4157-bdbd-59cadb8365fe">
            <a:hlinkClick r:id="" action="ppaction://media"/>
            <a:extLst>
              <a:ext uri="{FF2B5EF4-FFF2-40B4-BE49-F238E27FC236}">
                <a16:creationId xmlns:a16="http://schemas.microsoft.com/office/drawing/2014/main" id="{9CED852F-B7AD-7D3D-42DE-203386C3E864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884227" y="3156181"/>
            <a:ext cx="406400" cy="406400"/>
          </a:xfrm>
          <a:prstGeom prst="rect">
            <a:avLst/>
          </a:prstGeom>
        </p:spPr>
      </p:pic>
      <p:pic>
        <p:nvPicPr>
          <p:cNvPr id="36" name="0d29171a-e43b-4d3a-bff6-efd5e0876e04">
            <a:hlinkClick r:id="" action="ppaction://media"/>
            <a:extLst>
              <a:ext uri="{FF2B5EF4-FFF2-40B4-BE49-F238E27FC236}">
                <a16:creationId xmlns:a16="http://schemas.microsoft.com/office/drawing/2014/main" id="{DEAB2EF6-409A-E661-7613-BDBDEFB237D9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5785660" y="1589828"/>
            <a:ext cx="406400" cy="406400"/>
          </a:xfrm>
          <a:prstGeom prst="rect">
            <a:avLst/>
          </a:prstGeom>
        </p:spPr>
      </p:pic>
      <p:pic>
        <p:nvPicPr>
          <p:cNvPr id="37" name="0d29171a-e43b-4d3a-bff6-efd5e0876e04">
            <a:hlinkClick r:id="" action="ppaction://media"/>
            <a:extLst>
              <a:ext uri="{FF2B5EF4-FFF2-40B4-BE49-F238E27FC236}">
                <a16:creationId xmlns:a16="http://schemas.microsoft.com/office/drawing/2014/main" id="{FA0B60A6-7336-0DDD-D36E-4B1737FC5490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5805770" y="5403075"/>
            <a:ext cx="406400" cy="406400"/>
          </a:xfrm>
          <a:prstGeom prst="rect">
            <a:avLst/>
          </a:prstGeom>
        </p:spPr>
      </p:pic>
      <p:pic>
        <p:nvPicPr>
          <p:cNvPr id="38" name="0d29171a-e43b-4d3a-bff6-efd5e0876e04">
            <a:hlinkClick r:id="" action="ppaction://media"/>
            <a:extLst>
              <a:ext uri="{FF2B5EF4-FFF2-40B4-BE49-F238E27FC236}">
                <a16:creationId xmlns:a16="http://schemas.microsoft.com/office/drawing/2014/main" id="{BD84D617-47DD-8B00-6FAC-278CF9FFA3D1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5796738" y="2344059"/>
            <a:ext cx="406400" cy="406400"/>
          </a:xfrm>
          <a:prstGeom prst="rect">
            <a:avLst/>
          </a:prstGeom>
        </p:spPr>
      </p:pic>
      <p:pic>
        <p:nvPicPr>
          <p:cNvPr id="39" name="0d29171a-e43b-4d3a-bff6-efd5e0876e04">
            <a:hlinkClick r:id="" action="ppaction://media"/>
            <a:extLst>
              <a:ext uri="{FF2B5EF4-FFF2-40B4-BE49-F238E27FC236}">
                <a16:creationId xmlns:a16="http://schemas.microsoft.com/office/drawing/2014/main" id="{08205B5D-D0F6-1DF3-DEB1-0E4930866259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5796738" y="3888478"/>
            <a:ext cx="406400" cy="406400"/>
          </a:xfrm>
          <a:prstGeom prst="rect">
            <a:avLst/>
          </a:prstGeom>
        </p:spPr>
      </p:pic>
      <p:pic>
        <p:nvPicPr>
          <p:cNvPr id="40" name="0d29171a-e43b-4d3a-bff6-efd5e0876e04">
            <a:hlinkClick r:id="" action="ppaction://media"/>
            <a:extLst>
              <a:ext uri="{FF2B5EF4-FFF2-40B4-BE49-F238E27FC236}">
                <a16:creationId xmlns:a16="http://schemas.microsoft.com/office/drawing/2014/main" id="{13418A66-D353-450B-A028-E5DD05F1FD39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5805770" y="4633686"/>
            <a:ext cx="406400" cy="406400"/>
          </a:xfrm>
          <a:prstGeom prst="rect">
            <a:avLst/>
          </a:prstGeom>
        </p:spPr>
      </p:pic>
      <p:pic>
        <p:nvPicPr>
          <p:cNvPr id="41" name="0d29171a-e43b-4d3a-bff6-efd5e0876e04">
            <a:hlinkClick r:id="" action="ppaction://media"/>
            <a:extLst>
              <a:ext uri="{FF2B5EF4-FFF2-40B4-BE49-F238E27FC236}">
                <a16:creationId xmlns:a16="http://schemas.microsoft.com/office/drawing/2014/main" id="{CB7D173F-CEAF-43A1-2E86-992BFCAFDA5E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5796738" y="31152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5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5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5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5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5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5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4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946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94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4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946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94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0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0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0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0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0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E9FC-AC50-BFFE-E4A4-234E01619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53907" cy="842168"/>
          </a:xfrm>
        </p:spPr>
        <p:txBody>
          <a:bodyPr>
            <a:normAutofit/>
          </a:bodyPr>
          <a:lstStyle/>
          <a:p>
            <a:r>
              <a:rPr lang="en-US" dirty="0"/>
              <a:t>Main opportunities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14770A6-081B-920F-59B0-176C5D21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321"/>
            <a:ext cx="2949146" cy="45305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1800" b="1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1024k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18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B&amp;N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SpeechGroup-IoA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Nju-AALab</a:t>
            </a: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Sluice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800" dirty="0">
                <a:latin typeface="Arial"/>
                <a:cs typeface="Arial"/>
              </a:rPr>
              <a:t>       </a:t>
            </a:r>
            <a:r>
              <a:rPr lang="en-US" sz="1800" b="1" dirty="0">
                <a:latin typeface="Arial"/>
                <a:cs typeface="Arial"/>
              </a:rPr>
              <a:t>Input signal: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6E91BC-33E0-F64F-68B9-79638AE6B30A}"/>
              </a:ext>
            </a:extLst>
          </p:cNvPr>
          <p:cNvCxnSpPr/>
          <p:nvPr/>
        </p:nvCxnSpPr>
        <p:spPr>
          <a:xfrm>
            <a:off x="370114" y="2155371"/>
            <a:ext cx="1116148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828B72-5F31-1958-1A7A-17F07D20BD16}"/>
              </a:ext>
            </a:extLst>
          </p:cNvPr>
          <p:cNvCxnSpPr/>
          <p:nvPr/>
        </p:nvCxnSpPr>
        <p:spPr>
          <a:xfrm>
            <a:off x="370114" y="2917371"/>
            <a:ext cx="1116148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C3733A-D763-9EBF-A928-5E7CEC5E7F7D}"/>
              </a:ext>
            </a:extLst>
          </p:cNvPr>
          <p:cNvCxnSpPr/>
          <p:nvPr/>
        </p:nvCxnSpPr>
        <p:spPr>
          <a:xfrm>
            <a:off x="370114" y="3722914"/>
            <a:ext cx="1116148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08BED6-59D5-FF4C-7B89-6C551948D007}"/>
              </a:ext>
            </a:extLst>
          </p:cNvPr>
          <p:cNvCxnSpPr/>
          <p:nvPr/>
        </p:nvCxnSpPr>
        <p:spPr>
          <a:xfrm>
            <a:off x="370114" y="4426857"/>
            <a:ext cx="1116148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9DE370-47D3-669A-8803-DC40D62C785F}"/>
              </a:ext>
            </a:extLst>
          </p:cNvPr>
          <p:cNvCxnSpPr/>
          <p:nvPr/>
        </p:nvCxnSpPr>
        <p:spPr>
          <a:xfrm>
            <a:off x="370114" y="5246915"/>
            <a:ext cx="1116148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" name="c8e0b8d8-5b2b-400b-8a6d-83f4ed96f6b8">
            <a:hlinkClick r:id="" action="ppaction://media"/>
            <a:extLst>
              <a:ext uri="{FF2B5EF4-FFF2-40B4-BE49-F238E27FC236}">
                <a16:creationId xmlns:a16="http://schemas.microsoft.com/office/drawing/2014/main" id="{6E3E02F1-A782-9BB2-AE8C-85B099ACD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546815" y="1690914"/>
            <a:ext cx="406400" cy="406400"/>
          </a:xfrm>
          <a:prstGeom prst="rect">
            <a:avLst/>
          </a:prstGeom>
        </p:spPr>
      </p:pic>
      <p:pic>
        <p:nvPicPr>
          <p:cNvPr id="28" name="c8e0b8d8-5b2b-400b-8a6d-83f4ed96f6b8">
            <a:hlinkClick r:id="" action="ppaction://media"/>
            <a:extLst>
              <a:ext uri="{FF2B5EF4-FFF2-40B4-BE49-F238E27FC236}">
                <a16:creationId xmlns:a16="http://schemas.microsoft.com/office/drawing/2014/main" id="{54BC6027-CDBF-122F-43E4-8865EDFA72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546815" y="5508172"/>
            <a:ext cx="406400" cy="406400"/>
          </a:xfrm>
          <a:prstGeom prst="rect">
            <a:avLst/>
          </a:prstGeom>
        </p:spPr>
      </p:pic>
      <p:pic>
        <p:nvPicPr>
          <p:cNvPr id="29" name="c8e0b8d8-5b2b-400b-8a6d-83f4ed96f6b8">
            <a:hlinkClick r:id="" action="ppaction://media"/>
            <a:extLst>
              <a:ext uri="{FF2B5EF4-FFF2-40B4-BE49-F238E27FC236}">
                <a16:creationId xmlns:a16="http://schemas.microsoft.com/office/drawing/2014/main" id="{44212E8B-2C37-F171-6754-0CC8C3AC2E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546815" y="2404164"/>
            <a:ext cx="406400" cy="406400"/>
          </a:xfrm>
          <a:prstGeom prst="rect">
            <a:avLst/>
          </a:prstGeom>
        </p:spPr>
      </p:pic>
      <p:pic>
        <p:nvPicPr>
          <p:cNvPr id="30" name="c8e0b8d8-5b2b-400b-8a6d-83f4ed96f6b8">
            <a:hlinkClick r:id="" action="ppaction://media"/>
            <a:extLst>
              <a:ext uri="{FF2B5EF4-FFF2-40B4-BE49-F238E27FC236}">
                <a16:creationId xmlns:a16="http://schemas.microsoft.com/office/drawing/2014/main" id="{D86A9163-0E03-C52E-5201-AEBB5AD36B1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546815" y="3129790"/>
            <a:ext cx="406400" cy="406400"/>
          </a:xfrm>
          <a:prstGeom prst="rect">
            <a:avLst/>
          </a:prstGeom>
        </p:spPr>
      </p:pic>
      <p:pic>
        <p:nvPicPr>
          <p:cNvPr id="31" name="c8e0b8d8-5b2b-400b-8a6d-83f4ed96f6b8">
            <a:hlinkClick r:id="" action="ppaction://media"/>
            <a:extLst>
              <a:ext uri="{FF2B5EF4-FFF2-40B4-BE49-F238E27FC236}">
                <a16:creationId xmlns:a16="http://schemas.microsoft.com/office/drawing/2014/main" id="{DBF9BBB5-997C-A670-3A56-7E58C673A08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551523" y="3871686"/>
            <a:ext cx="406400" cy="406400"/>
          </a:xfrm>
          <a:prstGeom prst="rect">
            <a:avLst/>
          </a:prstGeom>
        </p:spPr>
      </p:pic>
      <p:pic>
        <p:nvPicPr>
          <p:cNvPr id="32" name="c8e0b8d8-5b2b-400b-8a6d-83f4ed96f6b8">
            <a:hlinkClick r:id="" action="ppaction://media"/>
            <a:extLst>
              <a:ext uri="{FF2B5EF4-FFF2-40B4-BE49-F238E27FC236}">
                <a16:creationId xmlns:a16="http://schemas.microsoft.com/office/drawing/2014/main" id="{5EC85B02-5B86-9980-6CB5-A64628D702D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4546815" y="4688114"/>
            <a:ext cx="406400" cy="406400"/>
          </a:xfrm>
          <a:prstGeom prst="rect">
            <a:avLst/>
          </a:prstGeom>
        </p:spPr>
      </p:pic>
      <p:pic>
        <p:nvPicPr>
          <p:cNvPr id="33" name="51050462-36b6-4ba5-b23e-fce5fc4a7824">
            <a:hlinkClick r:id="" action="ppaction://media"/>
            <a:extLst>
              <a:ext uri="{FF2B5EF4-FFF2-40B4-BE49-F238E27FC236}">
                <a16:creationId xmlns:a16="http://schemas.microsoft.com/office/drawing/2014/main" id="{E1EA1EEB-F921-CA09-744B-C5BD40303B1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6003925" y="1660525"/>
            <a:ext cx="406400" cy="406400"/>
          </a:xfrm>
          <a:prstGeom prst="rect">
            <a:avLst/>
          </a:prstGeom>
        </p:spPr>
      </p:pic>
      <p:pic>
        <p:nvPicPr>
          <p:cNvPr id="34" name="51050462-36b6-4ba5-b23e-fce5fc4a7824">
            <a:hlinkClick r:id="" action="ppaction://media"/>
            <a:extLst>
              <a:ext uri="{FF2B5EF4-FFF2-40B4-BE49-F238E27FC236}">
                <a16:creationId xmlns:a16="http://schemas.microsoft.com/office/drawing/2014/main" id="{D3E22300-2626-167E-F795-768EC1AB3E4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6003925" y="5493514"/>
            <a:ext cx="406400" cy="406400"/>
          </a:xfrm>
          <a:prstGeom prst="rect">
            <a:avLst/>
          </a:prstGeom>
        </p:spPr>
      </p:pic>
      <p:pic>
        <p:nvPicPr>
          <p:cNvPr id="35" name="51050462-36b6-4ba5-b23e-fce5fc4a7824">
            <a:hlinkClick r:id="" action="ppaction://media"/>
            <a:extLst>
              <a:ext uri="{FF2B5EF4-FFF2-40B4-BE49-F238E27FC236}">
                <a16:creationId xmlns:a16="http://schemas.microsoft.com/office/drawing/2014/main" id="{8FE2288B-14D6-6144-F63D-4945B6DF263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6003925" y="2328181"/>
            <a:ext cx="406400" cy="406400"/>
          </a:xfrm>
          <a:prstGeom prst="rect">
            <a:avLst/>
          </a:prstGeom>
        </p:spPr>
      </p:pic>
      <p:pic>
        <p:nvPicPr>
          <p:cNvPr id="36" name="51050462-36b6-4ba5-b23e-fce5fc4a7824">
            <a:hlinkClick r:id="" action="ppaction://media"/>
            <a:extLst>
              <a:ext uri="{FF2B5EF4-FFF2-40B4-BE49-F238E27FC236}">
                <a16:creationId xmlns:a16="http://schemas.microsoft.com/office/drawing/2014/main" id="{B03A7DFA-FE18-7D43-16BB-26E60068FCA7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6003925" y="3780971"/>
            <a:ext cx="406400" cy="406400"/>
          </a:xfrm>
          <a:prstGeom prst="rect">
            <a:avLst/>
          </a:prstGeom>
        </p:spPr>
      </p:pic>
      <p:pic>
        <p:nvPicPr>
          <p:cNvPr id="37" name="51050462-36b6-4ba5-b23e-fce5fc4a7824">
            <a:hlinkClick r:id="" action="ppaction://media"/>
            <a:extLst>
              <a:ext uri="{FF2B5EF4-FFF2-40B4-BE49-F238E27FC236}">
                <a16:creationId xmlns:a16="http://schemas.microsoft.com/office/drawing/2014/main" id="{64CC5991-B6AE-6EB7-1698-EA42EF083BB2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6003925" y="4709887"/>
            <a:ext cx="406400" cy="406400"/>
          </a:xfrm>
          <a:prstGeom prst="rect">
            <a:avLst/>
          </a:prstGeom>
        </p:spPr>
      </p:pic>
      <p:pic>
        <p:nvPicPr>
          <p:cNvPr id="38" name="51050462-36b6-4ba5-b23e-fce5fc4a7824">
            <a:hlinkClick r:id="" action="ppaction://media"/>
            <a:extLst>
              <a:ext uri="{FF2B5EF4-FFF2-40B4-BE49-F238E27FC236}">
                <a16:creationId xmlns:a16="http://schemas.microsoft.com/office/drawing/2014/main" id="{A07585A1-BAAF-3028-0CB9-45E1AB986A67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6003925" y="3109686"/>
            <a:ext cx="406400" cy="406400"/>
          </a:xfrm>
          <a:prstGeom prst="rect">
            <a:avLst/>
          </a:prstGeom>
        </p:spPr>
      </p:pic>
      <p:pic>
        <p:nvPicPr>
          <p:cNvPr id="39" name="f1850024-d052-4ebe-bb48-8559cfd60704">
            <a:hlinkClick r:id="" action="ppaction://media"/>
            <a:extLst>
              <a:ext uri="{FF2B5EF4-FFF2-40B4-BE49-F238E27FC236}">
                <a16:creationId xmlns:a16="http://schemas.microsoft.com/office/drawing/2014/main" id="{C74075FF-4063-C3D2-2FC3-8AA7528EC803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253073" y="1649639"/>
            <a:ext cx="406400" cy="406400"/>
          </a:xfrm>
          <a:prstGeom prst="rect">
            <a:avLst/>
          </a:prstGeom>
        </p:spPr>
      </p:pic>
      <p:pic>
        <p:nvPicPr>
          <p:cNvPr id="40" name="f1850024-d052-4ebe-bb48-8559cfd60704">
            <a:hlinkClick r:id="" action="ppaction://media"/>
            <a:extLst>
              <a:ext uri="{FF2B5EF4-FFF2-40B4-BE49-F238E27FC236}">
                <a16:creationId xmlns:a16="http://schemas.microsoft.com/office/drawing/2014/main" id="{4FC056A5-29B3-3C51-1DFB-7DF25F34CB3C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253073" y="5508172"/>
            <a:ext cx="406400" cy="406400"/>
          </a:xfrm>
          <a:prstGeom prst="rect">
            <a:avLst/>
          </a:prstGeom>
        </p:spPr>
      </p:pic>
      <p:pic>
        <p:nvPicPr>
          <p:cNvPr id="41" name="f1850024-d052-4ebe-bb48-8559cfd60704">
            <a:hlinkClick r:id="" action="ppaction://media"/>
            <a:extLst>
              <a:ext uri="{FF2B5EF4-FFF2-40B4-BE49-F238E27FC236}">
                <a16:creationId xmlns:a16="http://schemas.microsoft.com/office/drawing/2014/main" id="{8D55DE77-67B5-85D4-CAE7-6A3D9571209C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253073" y="2394858"/>
            <a:ext cx="406400" cy="406400"/>
          </a:xfrm>
          <a:prstGeom prst="rect">
            <a:avLst/>
          </a:prstGeom>
        </p:spPr>
      </p:pic>
      <p:pic>
        <p:nvPicPr>
          <p:cNvPr id="42" name="f1850024-d052-4ebe-bb48-8559cfd60704">
            <a:hlinkClick r:id="" action="ppaction://media"/>
            <a:extLst>
              <a:ext uri="{FF2B5EF4-FFF2-40B4-BE49-F238E27FC236}">
                <a16:creationId xmlns:a16="http://schemas.microsoft.com/office/drawing/2014/main" id="{E93FBEA8-88E2-28F5-8C4A-3AAE16E81798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222986" y="3871686"/>
            <a:ext cx="406400" cy="406400"/>
          </a:xfrm>
          <a:prstGeom prst="rect">
            <a:avLst/>
          </a:prstGeom>
        </p:spPr>
      </p:pic>
      <p:pic>
        <p:nvPicPr>
          <p:cNvPr id="43" name="f1850024-d052-4ebe-bb48-8559cfd60704">
            <a:hlinkClick r:id="" action="ppaction://media"/>
            <a:extLst>
              <a:ext uri="{FF2B5EF4-FFF2-40B4-BE49-F238E27FC236}">
                <a16:creationId xmlns:a16="http://schemas.microsoft.com/office/drawing/2014/main" id="{FB4E1ABA-D30E-530B-8AFE-0F929278A194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222986" y="4631576"/>
            <a:ext cx="406400" cy="406400"/>
          </a:xfrm>
          <a:prstGeom prst="rect">
            <a:avLst/>
          </a:prstGeom>
        </p:spPr>
      </p:pic>
      <p:pic>
        <p:nvPicPr>
          <p:cNvPr id="44" name="f1850024-d052-4ebe-bb48-8559cfd60704">
            <a:hlinkClick r:id="" action="ppaction://media"/>
            <a:extLst>
              <a:ext uri="{FF2B5EF4-FFF2-40B4-BE49-F238E27FC236}">
                <a16:creationId xmlns:a16="http://schemas.microsoft.com/office/drawing/2014/main" id="{57437D13-819A-9A75-7454-B5A4A376E920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7253073" y="3109685"/>
            <a:ext cx="406400" cy="406400"/>
          </a:xfrm>
          <a:prstGeom prst="rect">
            <a:avLst/>
          </a:prstGeom>
        </p:spPr>
      </p:pic>
      <p:pic>
        <p:nvPicPr>
          <p:cNvPr id="45" name="69d6b3e2-6e5c-47b6-9df0-48c48d832b54">
            <a:hlinkClick r:id="" action="ppaction://media"/>
            <a:extLst>
              <a:ext uri="{FF2B5EF4-FFF2-40B4-BE49-F238E27FC236}">
                <a16:creationId xmlns:a16="http://schemas.microsoft.com/office/drawing/2014/main" id="{7F593EB4-FB35-0073-8F68-749EC16B7035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02221" y="1649186"/>
            <a:ext cx="406400" cy="406400"/>
          </a:xfrm>
          <a:prstGeom prst="rect">
            <a:avLst/>
          </a:prstGeom>
        </p:spPr>
      </p:pic>
      <p:pic>
        <p:nvPicPr>
          <p:cNvPr id="46" name="69d6b3e2-6e5c-47b6-9df0-48c48d832b54">
            <a:hlinkClick r:id="" action="ppaction://media"/>
            <a:extLst>
              <a:ext uri="{FF2B5EF4-FFF2-40B4-BE49-F238E27FC236}">
                <a16:creationId xmlns:a16="http://schemas.microsoft.com/office/drawing/2014/main" id="{3BFAA281-014B-B38A-1883-7543577B2E64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02221" y="5508172"/>
            <a:ext cx="406400" cy="406400"/>
          </a:xfrm>
          <a:prstGeom prst="rect">
            <a:avLst/>
          </a:prstGeom>
        </p:spPr>
      </p:pic>
      <p:pic>
        <p:nvPicPr>
          <p:cNvPr id="47" name="69d6b3e2-6e5c-47b6-9df0-48c48d832b54">
            <a:hlinkClick r:id="" action="ppaction://media"/>
            <a:extLst>
              <a:ext uri="{FF2B5EF4-FFF2-40B4-BE49-F238E27FC236}">
                <a16:creationId xmlns:a16="http://schemas.microsoft.com/office/drawing/2014/main" id="{FAA7DC1D-7C60-2C7E-21A9-E84B9ABEC445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19705" y="2382158"/>
            <a:ext cx="406400" cy="406400"/>
          </a:xfrm>
          <a:prstGeom prst="rect">
            <a:avLst/>
          </a:prstGeom>
        </p:spPr>
      </p:pic>
      <p:pic>
        <p:nvPicPr>
          <p:cNvPr id="48" name="69d6b3e2-6e5c-47b6-9df0-48c48d832b54">
            <a:hlinkClick r:id="" action="ppaction://media"/>
            <a:extLst>
              <a:ext uri="{FF2B5EF4-FFF2-40B4-BE49-F238E27FC236}">
                <a16:creationId xmlns:a16="http://schemas.microsoft.com/office/drawing/2014/main" id="{0913EE3C-9B10-1339-293F-8D04374C4BC9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02221" y="3844018"/>
            <a:ext cx="406400" cy="406400"/>
          </a:xfrm>
          <a:prstGeom prst="rect">
            <a:avLst/>
          </a:prstGeom>
        </p:spPr>
      </p:pic>
      <p:pic>
        <p:nvPicPr>
          <p:cNvPr id="49" name="69d6b3e2-6e5c-47b6-9df0-48c48d832b54">
            <a:hlinkClick r:id="" action="ppaction://media"/>
            <a:extLst>
              <a:ext uri="{FF2B5EF4-FFF2-40B4-BE49-F238E27FC236}">
                <a16:creationId xmlns:a16="http://schemas.microsoft.com/office/drawing/2014/main" id="{6824E543-6CD8-1E24-6625-845EEE76651E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02221" y="4709887"/>
            <a:ext cx="406400" cy="406400"/>
          </a:xfrm>
          <a:prstGeom prst="rect">
            <a:avLst/>
          </a:prstGeom>
        </p:spPr>
      </p:pic>
      <p:pic>
        <p:nvPicPr>
          <p:cNvPr id="50" name="69d6b3e2-6e5c-47b6-9df0-48c48d832b54">
            <a:hlinkClick r:id="" action="ppaction://media"/>
            <a:extLst>
              <a:ext uri="{FF2B5EF4-FFF2-40B4-BE49-F238E27FC236}">
                <a16:creationId xmlns:a16="http://schemas.microsoft.com/office/drawing/2014/main" id="{05C02AE0-EFC2-9F9E-51B4-9979CAE28E48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519705" y="3095172"/>
            <a:ext cx="406400" cy="406400"/>
          </a:xfrm>
          <a:prstGeom prst="rect">
            <a:avLst/>
          </a:prstGeom>
        </p:spPr>
      </p:pic>
      <p:pic>
        <p:nvPicPr>
          <p:cNvPr id="51" name="5c1f476a-8a7f-4aae-bb07-726d57c3a881">
            <a:hlinkClick r:id="" action="ppaction://media"/>
            <a:extLst>
              <a:ext uri="{FF2B5EF4-FFF2-40B4-BE49-F238E27FC236}">
                <a16:creationId xmlns:a16="http://schemas.microsoft.com/office/drawing/2014/main" id="{C3C96A0C-D3A2-9443-D7B7-112B71A19546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668090" y="1627865"/>
            <a:ext cx="406400" cy="406400"/>
          </a:xfrm>
          <a:prstGeom prst="rect">
            <a:avLst/>
          </a:prstGeom>
        </p:spPr>
      </p:pic>
      <p:pic>
        <p:nvPicPr>
          <p:cNvPr id="52" name="5c1f476a-8a7f-4aae-bb07-726d57c3a881">
            <a:hlinkClick r:id="" action="ppaction://media"/>
            <a:extLst>
              <a:ext uri="{FF2B5EF4-FFF2-40B4-BE49-F238E27FC236}">
                <a16:creationId xmlns:a16="http://schemas.microsoft.com/office/drawing/2014/main" id="{0B13393D-2B4F-41E0-28A7-FE7C19F57192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668090" y="2351764"/>
            <a:ext cx="406400" cy="406400"/>
          </a:xfrm>
          <a:prstGeom prst="rect">
            <a:avLst/>
          </a:prstGeom>
        </p:spPr>
      </p:pic>
      <p:pic>
        <p:nvPicPr>
          <p:cNvPr id="53" name="5c1f476a-8a7f-4aae-bb07-726d57c3a881">
            <a:hlinkClick r:id="" action="ppaction://media"/>
            <a:extLst>
              <a:ext uri="{FF2B5EF4-FFF2-40B4-BE49-F238E27FC236}">
                <a16:creationId xmlns:a16="http://schemas.microsoft.com/office/drawing/2014/main" id="{8FE52864-9F5C-BA19-1FFA-A49E522432B9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698177" y="3888318"/>
            <a:ext cx="406400" cy="406400"/>
          </a:xfrm>
          <a:prstGeom prst="rect">
            <a:avLst/>
          </a:prstGeom>
        </p:spPr>
      </p:pic>
      <p:pic>
        <p:nvPicPr>
          <p:cNvPr id="54" name="5c1f476a-8a7f-4aae-bb07-726d57c3a881">
            <a:hlinkClick r:id="" action="ppaction://media"/>
            <a:extLst>
              <a:ext uri="{FF2B5EF4-FFF2-40B4-BE49-F238E27FC236}">
                <a16:creationId xmlns:a16="http://schemas.microsoft.com/office/drawing/2014/main" id="{0919985B-C0CD-9559-E791-57D95103E99F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668090" y="4612217"/>
            <a:ext cx="406400" cy="406400"/>
          </a:xfrm>
          <a:prstGeom prst="rect">
            <a:avLst/>
          </a:prstGeom>
        </p:spPr>
      </p:pic>
      <p:pic>
        <p:nvPicPr>
          <p:cNvPr id="55" name="5c1f476a-8a7f-4aae-bb07-726d57c3a881">
            <a:hlinkClick r:id="" action="ppaction://media"/>
            <a:extLst>
              <a:ext uri="{FF2B5EF4-FFF2-40B4-BE49-F238E27FC236}">
                <a16:creationId xmlns:a16="http://schemas.microsoft.com/office/drawing/2014/main" id="{7DD7FC1B-25BF-1639-308B-BECFACDFE377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698177" y="5486851"/>
            <a:ext cx="406400" cy="406400"/>
          </a:xfrm>
          <a:prstGeom prst="rect">
            <a:avLst/>
          </a:prstGeom>
        </p:spPr>
      </p:pic>
      <p:pic>
        <p:nvPicPr>
          <p:cNvPr id="56" name="5c1f476a-8a7f-4aae-bb07-726d57c3a881">
            <a:hlinkClick r:id="" action="ppaction://media"/>
            <a:extLst>
              <a:ext uri="{FF2B5EF4-FFF2-40B4-BE49-F238E27FC236}">
                <a16:creationId xmlns:a16="http://schemas.microsoft.com/office/drawing/2014/main" id="{1C0E13A6-37A1-DB6D-C751-C9848C44E189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9698177" y="30574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9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9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99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99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9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9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99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0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0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0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0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0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51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1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51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51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5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451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Microsoft Office PowerPoint</Application>
  <PresentationFormat>Widescreen</PresentationFormat>
  <Paragraphs>35</Paragraphs>
  <Slides>5</Slides>
  <Notes>0</Notes>
  <HiddenSlides>0</HiddenSlides>
  <MMClips>60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ICASSP 2024 Speech Signal Improvement Challenge</vt:lpstr>
      <vt:lpstr>2024 Blind set</vt:lpstr>
      <vt:lpstr>2024 Blind set P.804 subjective scores </vt:lpstr>
      <vt:lpstr>Main highlights</vt:lpstr>
      <vt:lpstr>Main opportunities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Nicolae Ristea</dc:creator>
  <cp:lastModifiedBy>Nicolae Ristea</cp:lastModifiedBy>
  <cp:revision>15</cp:revision>
  <dcterms:created xsi:type="dcterms:W3CDTF">2024-04-01T14:24:01Z</dcterms:created>
  <dcterms:modified xsi:type="dcterms:W3CDTF">2024-04-08T16:21:33Z</dcterms:modified>
</cp:coreProperties>
</file>