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310" r:id="rId6"/>
    <p:sldId id="314" r:id="rId7"/>
    <p:sldId id="315" r:id="rId8"/>
    <p:sldId id="259" r:id="rId9"/>
    <p:sldId id="309" r:id="rId10"/>
    <p:sldId id="262" r:id="rId11"/>
    <p:sldId id="300" r:id="rId12"/>
    <p:sldId id="301" r:id="rId13"/>
    <p:sldId id="303" r:id="rId14"/>
    <p:sldId id="304" r:id="rId15"/>
    <p:sldId id="305" r:id="rId16"/>
    <p:sldId id="306" r:id="rId17"/>
    <p:sldId id="307" r:id="rId18"/>
    <p:sldId id="308" r:id="rId19"/>
    <p:sldId id="317" r:id="rId20"/>
    <p:sldId id="319" r:id="rId21"/>
    <p:sldId id="320" r:id="rId22"/>
    <p:sldId id="321" r:id="rId23"/>
    <p:sldId id="322" r:id="rId24"/>
    <p:sldId id="323" r:id="rId25"/>
    <p:sldId id="326" r:id="rId26"/>
    <p:sldId id="329" r:id="rId27"/>
    <p:sldId id="331" r:id="rId28"/>
    <p:sldId id="330" r:id="rId29"/>
    <p:sldId id="328" r:id="rId30"/>
    <p:sldId id="332" r:id="rId31"/>
    <p:sldId id="333" r:id="rId32"/>
    <p:sldId id="334" r:id="rId33"/>
    <p:sldId id="33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  <a:srgbClr val="99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nya Singha" userId="61cf3763-680f-4ebc-8c4c-db127d64bbe2" providerId="ADAL" clId="{3C991890-57C5-47D4-B5EF-018E0195EEF3}"/>
    <pc:docChg chg="delSld">
      <pc:chgData name="Ananya Singha" userId="61cf3763-680f-4ebc-8c4c-db127d64bbe2" providerId="ADAL" clId="{3C991890-57C5-47D4-B5EF-018E0195EEF3}" dt="2023-11-20T13:47:39.849" v="0" actId="47"/>
      <pc:docMkLst>
        <pc:docMk/>
      </pc:docMkLst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2259995869" sldId="257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14748346" sldId="258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2695389504" sldId="260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1795623407" sldId="261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1027098131" sldId="275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3079059940" sldId="277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789175160" sldId="311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2669380287" sldId="312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755371030" sldId="313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3730759573" sldId="316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1698442343" sldId="318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230669021" sldId="324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62522047" sldId="325"/>
        </pc:sldMkLst>
      </pc:sldChg>
      <pc:sldChg chg="del">
        <pc:chgData name="Ananya Singha" userId="61cf3763-680f-4ebc-8c4c-db127d64bbe2" providerId="ADAL" clId="{3C991890-57C5-47D4-B5EF-018E0195EEF3}" dt="2023-11-20T13:47:39.849" v="0" actId="47"/>
        <pc:sldMkLst>
          <pc:docMk/>
          <pc:sldMk cId="646409271" sldId="327"/>
        </pc:sldMkLst>
      </pc:sldChg>
      <pc:sldMasterChg chg="delSldLayout">
        <pc:chgData name="Ananya Singha" userId="61cf3763-680f-4ebc-8c4c-db127d64bbe2" providerId="ADAL" clId="{3C991890-57C5-47D4-B5EF-018E0195EEF3}" dt="2023-11-20T13:47:39.849" v="0" actId="47"/>
        <pc:sldMasterMkLst>
          <pc:docMk/>
          <pc:sldMasterMk cId="873802229" sldId="2147483648"/>
        </pc:sldMasterMkLst>
        <pc:sldLayoutChg chg="del">
          <pc:chgData name="Ananya Singha" userId="61cf3763-680f-4ebc-8c4c-db127d64bbe2" providerId="ADAL" clId="{3C991890-57C5-47D4-B5EF-018E0195EEF3}" dt="2023-11-20T13:47:39.849" v="0" actId="47"/>
          <pc:sldLayoutMkLst>
            <pc:docMk/>
            <pc:sldMasterMk cId="873802229" sldId="2147483648"/>
            <pc:sldLayoutMk cId="2554651915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27DDB-BA17-4981-9F70-1F96982FBEC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4343-9359-41F6-B3AB-00FE4510F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79D52-36C1-4E1F-B7CE-34A35E6B65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59C99-3C28-4843-B2AA-28D43EDC58C8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6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4EB83-68D7-9F56-410B-E30941A7C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BBF5C-0037-3EA7-C9A6-CCEA8E64A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37375-22C1-778E-B762-E3554221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AAC4-D44B-9C19-AD91-6039E516B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BBC8E-4BFA-DCD4-458D-7234782E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13D4-5A01-BFD0-A69F-6C56D0C0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2D1CD-8C1D-8FB0-8FF3-0AD99455E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0BEB-5FF5-0D58-5BCA-77612DB8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7FE3E-41C0-01F7-8C98-7BDBC246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4C6A1-8269-B89F-554F-E334F8D5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CA2A8-4B71-6E30-1C35-96D5DFBC7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F34DE-4D22-4CDB-2D00-FDC0770CA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B3CE3-A033-5100-0A5E-C6A5811A9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1D927-BA0D-BC6A-EC9F-9BA0BCD0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D1629-47B8-56E6-1B20-BBC3E995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03DC2-4539-1FDA-9AA8-9B468D40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98B14-5FF5-0730-9CFA-848BBF3B4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E148-3BD6-17B1-0892-FD5F468C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EF749-CF63-7E8A-4C1A-5E08685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B9BF-5F07-DD66-F601-E759D263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97F9-4B7C-07D5-C731-286449DF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F89F-BB07-4DB6-D980-BDF4C9140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35DE-E0BC-517F-25D7-B3864C54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7C90-EB15-F13A-B701-89C753A7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DE98-7002-34B6-7FCA-3F264EF3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1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2C7B-98CD-5881-61E7-4D268FB4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67A7B-AB68-FCFE-0EB7-38D03C747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D4AAA-339E-9B42-6C3E-DC0C4ECAA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05726-B6F9-BC7C-CBFE-BBB2BA11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BD3F0-5936-5B81-F0D9-65D58DBED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00FD3-396B-7E7E-0EC8-2B7485BB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6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1A5A0-2ABA-6D7B-55DE-89022CE2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65BD5-A0FF-1FF6-DBFE-FC0B65583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2E3DD-C068-1998-5019-F649854F0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27C703-A5B3-0A32-389C-1142BF6720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C39576-CD9D-5A35-38CC-391457EBB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AA7DA6-4954-B806-05D5-4CF2AF83D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FE2B14-C2F1-88BD-4DE5-B981A293C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D6B42-2B16-278C-9B7B-01FD2080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C321-DC42-E7BC-DE3D-9CDB70254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C87E8-F79C-5D38-95D5-806E11DE3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82081-F1A5-C298-929A-3F5AC245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E98D0-F4F8-A807-2508-630DE940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A0AEE-9AF3-749A-621B-1B5BA691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7271A9-D90B-54A2-4712-564D30BCF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3EB16-037E-EE1F-769E-E039EECC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9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5427C-2FC2-EE6A-CA7B-588C1762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99AD0-FA09-86FA-1E4A-36105FC74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15C96-FE00-330B-7288-C56C1187A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DDAF0-1610-C1C5-9E85-2E18947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74F39-1147-A5F4-BAF6-32FBD300D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546FB-EB4B-D4C6-A685-807397C2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59A37-6491-BD03-F1C0-CD956A42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4F130-58C9-F6E9-E5B0-0E4CBD7C3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407E5-EC33-F131-AF8E-B844D12D2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C9A8C-E5A0-D40E-910F-7D2292C0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B863C-A867-CC74-A08D-D9DF614A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4CEE8-FE35-0FC0-794D-BA369B35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A1593-4E4E-A2B0-7C30-27A11C7A9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20908-97F6-E935-408D-6EAFEC96B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83985-1311-AAE7-02A1-E44675CE2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BFDF94-EA70-4FEA-A0E5-2F40E8F44044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D69DD-116E-C3DC-0385-6CAD9A44D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05C13-4986-D892-455C-F9659CD79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8A55A-0812-4D65-9E48-E310CB016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4.png"/><Relationship Id="rId3" Type="http://schemas.openxmlformats.org/officeDocument/2006/relationships/hyperlink" Target="https://openreview.net/forum?id=Ld5UCpiT07" TargetMode="External"/><Relationship Id="rId7" Type="http://schemas.openxmlformats.org/officeDocument/2006/relationships/image" Target="../media/image3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hyperlink" Target="https://www.linkedin.com/in/ananya-singha-1608" TargetMode="External"/><Relationship Id="rId5" Type="http://schemas.openxmlformats.org/officeDocument/2006/relationships/hyperlink" Target="https://www.microsoft.com/en-us/research/group/prose/" TargetMode="External"/><Relationship Id="rId10" Type="http://schemas.openxmlformats.org/officeDocument/2006/relationships/hyperlink" Target="https://github.com/ananyas168" TargetMode="External"/><Relationship Id="rId4" Type="http://schemas.openxmlformats.org/officeDocument/2006/relationships/hyperlink" Target="https://github.com/microsoft/prose/tree/main/misc/TRL-neurips-2023" TargetMode="External"/><Relationship Id="rId9" Type="http://schemas.openxmlformats.org/officeDocument/2006/relationships/hyperlink" Target="mailto:ananyasingha2000@gmail.com" TargetMode="External"/><Relationship Id="rId14" Type="http://schemas.openxmlformats.org/officeDocument/2006/relationships/image" Target="../media/image3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D63-883B-32A9-360E-74260E00E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978" y="1041400"/>
            <a:ext cx="9891091" cy="2387600"/>
          </a:xfrm>
        </p:spPr>
        <p:txBody>
          <a:bodyPr>
            <a:noAutofit/>
          </a:bodyPr>
          <a:lstStyle/>
          <a:p>
            <a:r>
              <a:rPr lang="en-US" sz="4800" dirty="0"/>
              <a:t>Tabular Representation, Noisy Operators, and Impacts on Table Structure Understanding Tasks in LLMs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259F4-DE62-A0E6-0559-8388719C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8222" y="3643777"/>
            <a:ext cx="9144000" cy="1655762"/>
          </a:xfrm>
        </p:spPr>
        <p:txBody>
          <a:bodyPr/>
          <a:lstStyle/>
          <a:p>
            <a:r>
              <a:rPr lang="en-US" sz="2400" b="1" i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Ananya Singha</a:t>
            </a:r>
            <a:r>
              <a:rPr lang="en-US" sz="24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en-US" sz="2400" b="0" i="1" u="none" strike="noStrike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José Cambronero, </a:t>
            </a:r>
            <a:r>
              <a:rPr lang="en-US" sz="2400" b="0" i="1" u="none" strike="noStrike" dirty="0">
                <a:effectLst/>
                <a:latin typeface="Noto Sans" panose="020B0502040504020204" pitchFamily="34" charset="0"/>
              </a:rPr>
              <a:t>Sumit Gulwani</a:t>
            </a:r>
            <a:r>
              <a:rPr lang="en-US" sz="2400" b="0" i="1" dirty="0">
                <a:effectLst/>
                <a:latin typeface="Noto Sans" panose="020B0502040504020204" pitchFamily="34" charset="0"/>
              </a:rPr>
              <a:t>, </a:t>
            </a:r>
          </a:p>
          <a:p>
            <a:r>
              <a:rPr lang="en-US" sz="2400" b="0" i="1" u="none" strike="noStrike" dirty="0">
                <a:effectLst/>
                <a:latin typeface="Noto Sans" panose="020B0502040504020204" pitchFamily="34" charset="0"/>
              </a:rPr>
              <a:t>Vu Le</a:t>
            </a:r>
            <a:r>
              <a:rPr lang="en-US" sz="2400" b="0" i="1" dirty="0">
                <a:effectLst/>
                <a:latin typeface="Noto Sans" panose="020B0502040504020204" pitchFamily="34" charset="0"/>
              </a:rPr>
              <a:t>, </a:t>
            </a:r>
            <a:r>
              <a:rPr lang="en-US" sz="2400" b="0" i="1" u="none" strike="noStrike" dirty="0">
                <a:effectLst/>
                <a:latin typeface="Noto Sans" panose="020B0502040504020204" pitchFamily="34" charset="0"/>
              </a:rPr>
              <a:t>Chris Parnin</a:t>
            </a:r>
            <a:endParaRPr lang="en-US" sz="24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Microsoft Unveils a New Look - The Official Microsoft Blog">
            <a:extLst>
              <a:ext uri="{FF2B5EF4-FFF2-40B4-BE49-F238E27FC236}">
                <a16:creationId xmlns:a16="http://schemas.microsoft.com/office/drawing/2014/main" id="{5C265108-8E3C-E0D7-40DB-C67426C4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6900"/>
            <a:ext cx="32099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4" descr="Lightning bolt with solid fill">
            <a:extLst>
              <a:ext uri="{FF2B5EF4-FFF2-40B4-BE49-F238E27FC236}">
                <a16:creationId xmlns:a16="http://schemas.microsoft.com/office/drawing/2014/main" id="{FBF83949-AB8A-5EAA-7456-92B15E4E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8583" y="5871210"/>
            <a:ext cx="914400" cy="914400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BF7A011A-3452-21BA-6D53-901E37786A08}"/>
              </a:ext>
            </a:extLst>
          </p:cNvPr>
          <p:cNvSpPr txBox="1"/>
          <p:nvPr/>
        </p:nvSpPr>
        <p:spPr>
          <a:xfrm>
            <a:off x="10543200" y="5944284"/>
            <a:ext cx="151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Abadi Extra Light" panose="020B02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PROSE</a:t>
            </a:r>
            <a:endParaRPr lang="en-IN" sz="3600">
              <a:latin typeface="Abadi Extra Light" panose="020B02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" name="Picture 4" descr="Square PNG Logo">
            <a:extLst>
              <a:ext uri="{FF2B5EF4-FFF2-40B4-BE49-F238E27FC236}">
                <a16:creationId xmlns:a16="http://schemas.microsoft.com/office/drawing/2014/main" id="{09E37A03-5620-0924-5CDF-C1E253AB5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4787229" y="5133917"/>
            <a:ext cx="2814510" cy="16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2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31CA-BFC5-EC9C-E42C-05D055CC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513" y="3431917"/>
            <a:ext cx="4637487" cy="847372"/>
          </a:xfrm>
        </p:spPr>
        <p:txBody>
          <a:bodyPr>
            <a:noAutofit/>
          </a:bodyPr>
          <a:lstStyle/>
          <a:p>
            <a:r>
              <a:rPr lang="en-US" sz="6000" dirty="0"/>
              <a:t>Spatial Invariance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A967F3-055F-9275-DEEC-848B114BE84D}"/>
              </a:ext>
            </a:extLst>
          </p:cNvPr>
          <p:cNvGrpSpPr/>
          <p:nvPr/>
        </p:nvGrpSpPr>
        <p:grpSpPr>
          <a:xfrm>
            <a:off x="7411416" y="2676670"/>
            <a:ext cx="4325728" cy="1725532"/>
            <a:chOff x="129988" y="3170641"/>
            <a:chExt cx="3666565" cy="13998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6749B4-7AA4-2024-BFAD-B3212FB4E1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653" t="24635" r="3554" b="7662"/>
            <a:stretch/>
          </p:blipFill>
          <p:spPr>
            <a:xfrm>
              <a:off x="202513" y="3590004"/>
              <a:ext cx="3521513" cy="91577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C03EE1-F7BE-8E3B-8E83-77A7AD0E0A8A}"/>
                </a:ext>
              </a:extLst>
            </p:cNvPr>
            <p:cNvSpPr txBox="1"/>
            <p:nvPr/>
          </p:nvSpPr>
          <p:spPr>
            <a:xfrm>
              <a:off x="1074697" y="3170641"/>
              <a:ext cx="2041091" cy="374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ShuffleColumns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011EA5-BD8B-565E-0004-6E640C6FC3C9}"/>
                </a:ext>
              </a:extLst>
            </p:cNvPr>
            <p:cNvSpPr/>
            <p:nvPr/>
          </p:nvSpPr>
          <p:spPr>
            <a:xfrm>
              <a:off x="129988" y="3525278"/>
              <a:ext cx="3666565" cy="1045223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58FF007-F045-BA63-FF42-8FF6EEA32218}"/>
              </a:ext>
            </a:extLst>
          </p:cNvPr>
          <p:cNvGrpSpPr/>
          <p:nvPr/>
        </p:nvGrpSpPr>
        <p:grpSpPr>
          <a:xfrm>
            <a:off x="6096000" y="738758"/>
            <a:ext cx="4029264" cy="1717041"/>
            <a:chOff x="4213411" y="4754152"/>
            <a:chExt cx="3666565" cy="138219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E43A4B-DF08-F4DB-830E-5E9887F6AC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22" t="26352" r="3664" b="11623"/>
            <a:stretch/>
          </p:blipFill>
          <p:spPr>
            <a:xfrm>
              <a:off x="4267200" y="5155847"/>
              <a:ext cx="3558988" cy="9157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DF22D6-9A5C-E2AC-972E-01297FC87967}"/>
                </a:ext>
              </a:extLst>
            </p:cNvPr>
            <p:cNvSpPr txBox="1"/>
            <p:nvPr/>
          </p:nvSpPr>
          <p:spPr>
            <a:xfrm>
              <a:off x="5331785" y="4754152"/>
              <a:ext cx="1683639" cy="37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ShuffleRows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7AD15E-F4AE-32EA-D56D-2EC2A58339D3}"/>
                </a:ext>
              </a:extLst>
            </p:cNvPr>
            <p:cNvSpPr/>
            <p:nvPr/>
          </p:nvSpPr>
          <p:spPr>
            <a:xfrm>
              <a:off x="4213411" y="5091120"/>
              <a:ext cx="3666565" cy="1045223"/>
            </a:xfrm>
            <a:prstGeom prst="rect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CCEB9A-8CA9-008D-CB8D-C7AAD6FF99E1}"/>
              </a:ext>
            </a:extLst>
          </p:cNvPr>
          <p:cNvGrpSpPr/>
          <p:nvPr/>
        </p:nvGrpSpPr>
        <p:grpSpPr>
          <a:xfrm>
            <a:off x="6096000" y="4542262"/>
            <a:ext cx="4505387" cy="1879661"/>
            <a:chOff x="8412694" y="3181265"/>
            <a:chExt cx="3438647" cy="13892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D143340-E0E8-C606-C44F-85BE31AB8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58" t="22823" r="1766" b="9275"/>
            <a:stretch/>
          </p:blipFill>
          <p:spPr>
            <a:xfrm>
              <a:off x="8475227" y="3503976"/>
              <a:ext cx="3330721" cy="10437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709AD0A-CCF6-F1C3-8BF1-842D50F189DD}"/>
                </a:ext>
              </a:extLst>
            </p:cNvPr>
            <p:cNvSpPr txBox="1"/>
            <p:nvPr/>
          </p:nvSpPr>
          <p:spPr>
            <a:xfrm>
              <a:off x="9282018" y="3181265"/>
              <a:ext cx="1651217" cy="327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TransposeTable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7CE718-B254-0DE1-1F5A-C98FF0ACD083}"/>
                </a:ext>
              </a:extLst>
            </p:cNvPr>
            <p:cNvSpPr/>
            <p:nvPr/>
          </p:nvSpPr>
          <p:spPr>
            <a:xfrm>
              <a:off x="8412694" y="3525273"/>
              <a:ext cx="3438647" cy="1045223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4" descr="Square PNG Logo">
            <a:extLst>
              <a:ext uri="{FF2B5EF4-FFF2-40B4-BE49-F238E27FC236}">
                <a16:creationId xmlns:a16="http://schemas.microsoft.com/office/drawing/2014/main" id="{2B354008-DE76-7FDD-77A9-C41B204D1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0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31CA-BFC5-EC9C-E42C-05D055CC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482" y="3429000"/>
            <a:ext cx="5584303" cy="847372"/>
          </a:xfrm>
        </p:spPr>
        <p:txBody>
          <a:bodyPr>
            <a:noAutofit/>
          </a:bodyPr>
          <a:lstStyle/>
          <a:p>
            <a:r>
              <a:rPr lang="en-US" sz="6000" dirty="0"/>
              <a:t>Header Manipulation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AB5DDE-85B7-FE25-23E7-970E5D211AD4}"/>
              </a:ext>
            </a:extLst>
          </p:cNvPr>
          <p:cNvGrpSpPr/>
          <p:nvPr/>
        </p:nvGrpSpPr>
        <p:grpSpPr>
          <a:xfrm>
            <a:off x="5447896" y="4440752"/>
            <a:ext cx="5346292" cy="1852848"/>
            <a:chOff x="497541" y="1669277"/>
            <a:chExt cx="4634753" cy="141541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A386BA8-5983-A3D8-6494-F0626D4D0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32" t="25830" r="1074" b="3995"/>
            <a:stretch/>
          </p:blipFill>
          <p:spPr>
            <a:xfrm>
              <a:off x="541682" y="2115495"/>
              <a:ext cx="4527274" cy="91576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B442A7-9050-3048-A7E9-E5B47A633AC9}"/>
                </a:ext>
              </a:extLst>
            </p:cNvPr>
            <p:cNvSpPr txBox="1"/>
            <p:nvPr/>
          </p:nvSpPr>
          <p:spPr>
            <a:xfrm>
              <a:off x="1420458" y="1669277"/>
              <a:ext cx="2950802" cy="3526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ArbitraryColumnNames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DB4A34E-C27D-C907-9EB5-86FB5B9E9CEE}"/>
                </a:ext>
              </a:extLst>
            </p:cNvPr>
            <p:cNvSpPr/>
            <p:nvPr/>
          </p:nvSpPr>
          <p:spPr>
            <a:xfrm>
              <a:off x="497541" y="2039471"/>
              <a:ext cx="4634753" cy="1045223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C8C77F-7D75-3B74-3A83-3A0EE0680DB5}"/>
              </a:ext>
            </a:extLst>
          </p:cNvPr>
          <p:cNvGrpSpPr/>
          <p:nvPr/>
        </p:nvGrpSpPr>
        <p:grpSpPr>
          <a:xfrm>
            <a:off x="7221653" y="2424169"/>
            <a:ext cx="4634753" cy="1817088"/>
            <a:chOff x="4196698" y="3177283"/>
            <a:chExt cx="3867055" cy="139321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65A1A1-1654-CEB7-0E45-13199C2B4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7" t="25534" r="1037" b="4291"/>
            <a:stretch/>
          </p:blipFill>
          <p:spPr>
            <a:xfrm>
              <a:off x="4267200" y="3567953"/>
              <a:ext cx="3733992" cy="91576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444F6B-CF74-A399-A218-47298C5D8E28}"/>
                </a:ext>
              </a:extLst>
            </p:cNvPr>
            <p:cNvSpPr txBox="1"/>
            <p:nvPr/>
          </p:nvSpPr>
          <p:spPr>
            <a:xfrm>
              <a:off x="4947113" y="3177283"/>
              <a:ext cx="2668544" cy="3539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ShuffleColumnNames</a:t>
              </a:r>
              <a:r>
                <a:rPr lang="en-US" dirty="0"/>
                <a:t>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CF3314-C5CD-4DCA-B7EB-B8F11C1E88D4}"/>
                </a:ext>
              </a:extLst>
            </p:cNvPr>
            <p:cNvSpPr/>
            <p:nvPr/>
          </p:nvSpPr>
          <p:spPr>
            <a:xfrm>
              <a:off x="4196698" y="3525277"/>
              <a:ext cx="3867055" cy="1045223"/>
            </a:xfrm>
            <a:prstGeom prst="rect">
              <a:avLst/>
            </a:prstGeom>
            <a:noFill/>
            <a:ln w="28575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CD287A0-8C98-3589-CBD5-209A98B62353}"/>
              </a:ext>
            </a:extLst>
          </p:cNvPr>
          <p:cNvGrpSpPr/>
          <p:nvPr/>
        </p:nvGrpSpPr>
        <p:grpSpPr>
          <a:xfrm>
            <a:off x="5513600" y="528915"/>
            <a:ext cx="4634753" cy="1809281"/>
            <a:chOff x="8063753" y="4836212"/>
            <a:chExt cx="3980329" cy="14104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1C8AF42-51B9-1758-20F9-15E5B398BE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09" t="25777" r="1219" b="9352"/>
            <a:stretch/>
          </p:blipFill>
          <p:spPr>
            <a:xfrm>
              <a:off x="8122023" y="5291456"/>
              <a:ext cx="3863788" cy="86509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19A1FA-D8BC-6246-3DE5-CC178F388A90}"/>
                </a:ext>
              </a:extLst>
            </p:cNvPr>
            <p:cNvSpPr txBox="1"/>
            <p:nvPr/>
          </p:nvSpPr>
          <p:spPr>
            <a:xfrm>
              <a:off x="8662942" y="4836212"/>
              <a:ext cx="3163841" cy="359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SequentialColumnNames</a:t>
              </a:r>
              <a:r>
                <a:rPr lang="en-US" dirty="0"/>
                <a:t>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104AC98-EDB6-40B6-BD7B-576A6BF355D9}"/>
                </a:ext>
              </a:extLst>
            </p:cNvPr>
            <p:cNvSpPr/>
            <p:nvPr/>
          </p:nvSpPr>
          <p:spPr>
            <a:xfrm>
              <a:off x="8063753" y="5201392"/>
              <a:ext cx="3980329" cy="1045223"/>
            </a:xfrm>
            <a:prstGeom prst="rect">
              <a:avLst/>
            </a:prstGeom>
            <a:noFill/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4" descr="Square PNG Logo">
            <a:extLst>
              <a:ext uri="{FF2B5EF4-FFF2-40B4-BE49-F238E27FC236}">
                <a16:creationId xmlns:a16="http://schemas.microsoft.com/office/drawing/2014/main" id="{3DEEB787-25D7-7397-C125-873E57D89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31CA-BFC5-EC9C-E42C-05D055CCC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683" y="3368890"/>
            <a:ext cx="5992153" cy="847372"/>
          </a:xfrm>
        </p:spPr>
        <p:txBody>
          <a:bodyPr>
            <a:noAutofit/>
          </a:bodyPr>
          <a:lstStyle/>
          <a:p>
            <a:r>
              <a:rPr lang="en-US" sz="6000" dirty="0"/>
              <a:t>Semi-Structured Content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CC121F-6974-A710-372B-EF98590036C8}"/>
              </a:ext>
            </a:extLst>
          </p:cNvPr>
          <p:cNvGrpSpPr/>
          <p:nvPr/>
        </p:nvGrpSpPr>
        <p:grpSpPr>
          <a:xfrm>
            <a:off x="6374319" y="752490"/>
            <a:ext cx="5066832" cy="2416324"/>
            <a:chOff x="8662942" y="1787114"/>
            <a:chExt cx="3242187" cy="129671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7DE5969-F45E-E450-B621-E2C51D3DD6F9}"/>
                </a:ext>
              </a:extLst>
            </p:cNvPr>
            <p:cNvSpPr txBox="1"/>
            <p:nvPr/>
          </p:nvSpPr>
          <p:spPr>
            <a:xfrm>
              <a:off x="9635984" y="1787114"/>
              <a:ext cx="1541499" cy="318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SerializeTable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DB1ECE-9852-13AC-8FA6-5C69F71C0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8504" r="1779" b="-1"/>
            <a:stretch/>
          </p:blipFill>
          <p:spPr>
            <a:xfrm>
              <a:off x="8754325" y="2188186"/>
              <a:ext cx="3059419" cy="72190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BEB209-9291-4AAD-C075-54586A39235A}"/>
                </a:ext>
              </a:extLst>
            </p:cNvPr>
            <p:cNvSpPr/>
            <p:nvPr/>
          </p:nvSpPr>
          <p:spPr>
            <a:xfrm>
              <a:off x="8662942" y="2038609"/>
              <a:ext cx="3242187" cy="1045223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63D9A47-9152-2212-5141-C6E4AB224987}"/>
              </a:ext>
            </a:extLst>
          </p:cNvPr>
          <p:cNvGrpSpPr/>
          <p:nvPr/>
        </p:nvGrpSpPr>
        <p:grpSpPr>
          <a:xfrm>
            <a:off x="6374319" y="3415862"/>
            <a:ext cx="5066832" cy="2276819"/>
            <a:chOff x="4994518" y="1765069"/>
            <a:chExt cx="3438647" cy="13349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A5BDCE-1DB5-AF91-2B43-DE81313F2669}"/>
                </a:ext>
              </a:extLst>
            </p:cNvPr>
            <p:cNvSpPr/>
            <p:nvPr/>
          </p:nvSpPr>
          <p:spPr>
            <a:xfrm>
              <a:off x="4994518" y="2054761"/>
              <a:ext cx="3438647" cy="1045223"/>
            </a:xfrm>
            <a:prstGeom prst="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Content Placeholder 14">
              <a:extLst>
                <a:ext uri="{FF2B5EF4-FFF2-40B4-BE49-F238E27FC236}">
                  <a16:creationId xmlns:a16="http://schemas.microsoft.com/office/drawing/2014/main" id="{5A517019-D250-E86F-EA1D-EF7D3B0C40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8" t="27778" r="3228" b="7700"/>
            <a:stretch/>
          </p:blipFill>
          <p:spPr>
            <a:xfrm>
              <a:off x="5066918" y="2130785"/>
              <a:ext cx="3285760" cy="91577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DBC1D-6399-A500-38D2-821089EE32B3}"/>
                </a:ext>
              </a:extLst>
            </p:cNvPr>
            <p:cNvSpPr txBox="1"/>
            <p:nvPr/>
          </p:nvSpPr>
          <p:spPr>
            <a:xfrm>
              <a:off x="5927497" y="1765069"/>
              <a:ext cx="1564601" cy="303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ColumnMerger</a:t>
              </a:r>
            </a:p>
          </p:txBody>
        </p:sp>
      </p:grpSp>
      <p:pic>
        <p:nvPicPr>
          <p:cNvPr id="13" name="Picture 4" descr="Square PNG Logo">
            <a:extLst>
              <a:ext uri="{FF2B5EF4-FFF2-40B4-BE49-F238E27FC236}">
                <a16:creationId xmlns:a16="http://schemas.microsoft.com/office/drawing/2014/main" id="{C5BAC8A5-AB1C-AD21-711F-46308C5F2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E59108D-9005-2959-23AF-1FD3A1DC62D5}"/>
              </a:ext>
            </a:extLst>
          </p:cNvPr>
          <p:cNvSpPr/>
          <p:nvPr/>
        </p:nvSpPr>
        <p:spPr>
          <a:xfrm>
            <a:off x="2606767" y="1937296"/>
            <a:ext cx="8932251" cy="4606561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D88EE-9037-4E03-BFC2-B9FEBE94629F}"/>
              </a:ext>
            </a:extLst>
          </p:cNvPr>
          <p:cNvCxnSpPr>
            <a:cxnSpLocks/>
          </p:cNvCxnSpPr>
          <p:nvPr/>
        </p:nvCxnSpPr>
        <p:spPr>
          <a:xfrm>
            <a:off x="4098365" y="4700125"/>
            <a:ext cx="286273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8B8D6E-6290-4359-B500-AA25033F9408}"/>
              </a:ext>
            </a:extLst>
          </p:cNvPr>
          <p:cNvCxnSpPr>
            <a:cxnSpLocks/>
          </p:cNvCxnSpPr>
          <p:nvPr/>
        </p:nvCxnSpPr>
        <p:spPr>
          <a:xfrm flipV="1">
            <a:off x="3640667" y="3351294"/>
            <a:ext cx="0" cy="49444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0AA17A-3B54-6387-6157-F5822E7AF48C}"/>
              </a:ext>
            </a:extLst>
          </p:cNvPr>
          <p:cNvCxnSpPr>
            <a:cxnSpLocks/>
          </p:cNvCxnSpPr>
          <p:nvPr/>
        </p:nvCxnSpPr>
        <p:spPr>
          <a:xfrm>
            <a:off x="4081182" y="4029598"/>
            <a:ext cx="298973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54E2DE5-8872-F758-FE06-D5964F26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37704"/>
            <a:ext cx="10515600" cy="1325563"/>
          </a:xfrm>
        </p:spPr>
        <p:txBody>
          <a:bodyPr/>
          <a:lstStyle/>
          <a:p>
            <a:r>
              <a:rPr lang="en-US" dirty="0"/>
              <a:t>Self-Supervised Structural Tasks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745A14-8F04-D65F-ACC8-7E5650119B1D}"/>
              </a:ext>
            </a:extLst>
          </p:cNvPr>
          <p:cNvGrpSpPr/>
          <p:nvPr/>
        </p:nvGrpSpPr>
        <p:grpSpPr>
          <a:xfrm>
            <a:off x="431800" y="3495719"/>
            <a:ext cx="3666565" cy="1414556"/>
            <a:chOff x="319054" y="4832059"/>
            <a:chExt cx="3666565" cy="14145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E32721-50D2-7C5D-0EAD-0A606B0D1117}"/>
                </a:ext>
              </a:extLst>
            </p:cNvPr>
            <p:cNvSpPr/>
            <p:nvPr/>
          </p:nvSpPr>
          <p:spPr>
            <a:xfrm>
              <a:off x="319054" y="5201392"/>
              <a:ext cx="3666565" cy="10452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D1D2DB-A2F3-6088-FD47-B13047BDA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" t="29310" r="1866" b="8907"/>
            <a:stretch/>
          </p:blipFill>
          <p:spPr>
            <a:xfrm>
              <a:off x="391581" y="5291456"/>
              <a:ext cx="3521513" cy="8650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C64A93-73CB-CFE6-9C49-B35A3BC17F82}"/>
                </a:ext>
              </a:extLst>
            </p:cNvPr>
            <p:cNvSpPr txBox="1"/>
            <p:nvPr/>
          </p:nvSpPr>
          <p:spPr>
            <a:xfrm>
              <a:off x="1617248" y="4832059"/>
              <a:ext cx="1004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Table (T)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A6B2C1-517F-A0C4-6FFD-6B8464175CC2}"/>
              </a:ext>
            </a:extLst>
          </p:cNvPr>
          <p:cNvCxnSpPr>
            <a:cxnSpLocks/>
          </p:cNvCxnSpPr>
          <p:nvPr/>
        </p:nvCxnSpPr>
        <p:spPr>
          <a:xfrm flipV="1">
            <a:off x="3640667" y="3344811"/>
            <a:ext cx="3320428" cy="2864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ADBB81-CC3F-A427-BD1B-3BF0463E5EF6}"/>
              </a:ext>
            </a:extLst>
          </p:cNvPr>
          <p:cNvSpPr txBox="1"/>
          <p:nvPr/>
        </p:nvSpPr>
        <p:spPr>
          <a:xfrm>
            <a:off x="5048354" y="5064011"/>
            <a:ext cx="1954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Navigation Test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7D0FDFB-D054-63F4-75E1-8BAA4EE0EDF5}"/>
              </a:ext>
            </a:extLst>
          </p:cNvPr>
          <p:cNvGrpSpPr/>
          <p:nvPr/>
        </p:nvGrpSpPr>
        <p:grpSpPr>
          <a:xfrm>
            <a:off x="6759388" y="4910275"/>
            <a:ext cx="4802612" cy="678749"/>
            <a:chOff x="7288306" y="97738"/>
            <a:chExt cx="4802612" cy="7818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9C06F8-3B72-D083-2C47-D8D37DA72517}"/>
                </a:ext>
              </a:extLst>
            </p:cNvPr>
            <p:cNvSpPr/>
            <p:nvPr/>
          </p:nvSpPr>
          <p:spPr>
            <a:xfrm>
              <a:off x="7288306" y="97738"/>
              <a:ext cx="4742330" cy="78181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FFF0061-BFFE-190C-A2FA-AD6CE1E6D56D}"/>
                </a:ext>
              </a:extLst>
            </p:cNvPr>
            <p:cNvSpPr txBox="1"/>
            <p:nvPr/>
          </p:nvSpPr>
          <p:spPr>
            <a:xfrm>
              <a:off x="7648906" y="279373"/>
              <a:ext cx="4442012" cy="4254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What value is at row 1 and column City?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8CF520-4416-33E0-F835-D4478D85AB62}"/>
              </a:ext>
            </a:extLst>
          </p:cNvPr>
          <p:cNvGrpSpPr/>
          <p:nvPr/>
        </p:nvGrpSpPr>
        <p:grpSpPr>
          <a:xfrm>
            <a:off x="6770594" y="3532470"/>
            <a:ext cx="4742330" cy="579500"/>
            <a:chOff x="7288305" y="1075969"/>
            <a:chExt cx="4742330" cy="6507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48B9BC-AD94-5D19-1704-4DC2BA164166}"/>
                </a:ext>
              </a:extLst>
            </p:cNvPr>
            <p:cNvSpPr/>
            <p:nvPr/>
          </p:nvSpPr>
          <p:spPr>
            <a:xfrm>
              <a:off x="7288305" y="1075969"/>
              <a:ext cx="4742330" cy="65073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B16852-DFC9-BCF1-8F5D-7BCD8EC99048}"/>
                </a:ext>
              </a:extLst>
            </p:cNvPr>
            <p:cNvSpPr txBox="1"/>
            <p:nvPr/>
          </p:nvSpPr>
          <p:spPr>
            <a:xfrm>
              <a:off x="7841793" y="1199820"/>
              <a:ext cx="3846979" cy="41472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/>
                <a:t>What column is the value Charlie in?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1B4D2EA-0DA8-DAA6-3194-5015D0DDFCC8}"/>
              </a:ext>
            </a:extLst>
          </p:cNvPr>
          <p:cNvSpPr txBox="1"/>
          <p:nvPr/>
        </p:nvSpPr>
        <p:spPr>
          <a:xfrm>
            <a:off x="4583019" y="3661077"/>
            <a:ext cx="2213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Column Lookup Test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E9B008-3B96-8ECD-965F-F3D00019D4ED}"/>
              </a:ext>
            </a:extLst>
          </p:cNvPr>
          <p:cNvCxnSpPr>
            <a:cxnSpLocks/>
          </p:cNvCxnSpPr>
          <p:nvPr/>
        </p:nvCxnSpPr>
        <p:spPr>
          <a:xfrm flipV="1">
            <a:off x="3678767" y="5433343"/>
            <a:ext cx="3080621" cy="2313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E94292-E50B-84C6-1E55-E5F314849469}"/>
              </a:ext>
            </a:extLst>
          </p:cNvPr>
          <p:cNvGrpSpPr/>
          <p:nvPr/>
        </p:nvGrpSpPr>
        <p:grpSpPr>
          <a:xfrm>
            <a:off x="6759388" y="4240577"/>
            <a:ext cx="4742330" cy="527538"/>
            <a:chOff x="7165788" y="3783141"/>
            <a:chExt cx="4742330" cy="5275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A4223AD-1E30-D010-F167-7C8C44AAA329}"/>
                </a:ext>
              </a:extLst>
            </p:cNvPr>
            <p:cNvSpPr/>
            <p:nvPr/>
          </p:nvSpPr>
          <p:spPr>
            <a:xfrm>
              <a:off x="7165788" y="3783141"/>
              <a:ext cx="4742330" cy="52753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68D0DC-3CF9-D4FC-3764-A77B9337346F}"/>
                </a:ext>
              </a:extLst>
            </p:cNvPr>
            <p:cNvSpPr txBox="1"/>
            <p:nvPr/>
          </p:nvSpPr>
          <p:spPr>
            <a:xfrm>
              <a:off x="7781862" y="3837204"/>
              <a:ext cx="3749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What row is the value New York in?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0949FB7-894F-19F8-AF06-B7019974BAFB}"/>
              </a:ext>
            </a:extLst>
          </p:cNvPr>
          <p:cNvSpPr txBox="1"/>
          <p:nvPr/>
        </p:nvSpPr>
        <p:spPr>
          <a:xfrm>
            <a:off x="4916020" y="4342061"/>
            <a:ext cx="1843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Row Lookup Test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9200D8-A452-7140-D59F-16D8036CC865}"/>
              </a:ext>
            </a:extLst>
          </p:cNvPr>
          <p:cNvSpPr txBox="1"/>
          <p:nvPr/>
        </p:nvSpPr>
        <p:spPr>
          <a:xfrm>
            <a:off x="4466666" y="2975479"/>
            <a:ext cx="23128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DataType Lookup Test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3C1C39-65DB-8FF0-829B-E88781E4AE20}"/>
              </a:ext>
            </a:extLst>
          </p:cNvPr>
          <p:cNvGrpSpPr/>
          <p:nvPr/>
        </p:nvGrpSpPr>
        <p:grpSpPr>
          <a:xfrm>
            <a:off x="6759388" y="2661973"/>
            <a:ext cx="4762501" cy="738798"/>
            <a:chOff x="7288305" y="2794348"/>
            <a:chExt cx="4762501" cy="89225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6653FB4-1DE6-1132-C2CF-501A51690DBB}"/>
                </a:ext>
              </a:extLst>
            </p:cNvPr>
            <p:cNvSpPr/>
            <p:nvPr/>
          </p:nvSpPr>
          <p:spPr>
            <a:xfrm>
              <a:off x="7288305" y="2794348"/>
              <a:ext cx="4742330" cy="8922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BB4B8E-6D07-CE6F-D98D-317EA3BA8999}"/>
                </a:ext>
              </a:extLst>
            </p:cNvPr>
            <p:cNvSpPr txBox="1"/>
            <p:nvPr/>
          </p:nvSpPr>
          <p:spPr>
            <a:xfrm>
              <a:off x="7434439" y="2874644"/>
              <a:ext cx="46163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What type (using Pandas datatype notation) is column Age?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C9AD5D4-1DE0-E21F-6451-4E5DD0137EB1}"/>
              </a:ext>
            </a:extLst>
          </p:cNvPr>
          <p:cNvCxnSpPr>
            <a:cxnSpLocks/>
          </p:cNvCxnSpPr>
          <p:nvPr/>
        </p:nvCxnSpPr>
        <p:spPr>
          <a:xfrm flipV="1">
            <a:off x="3683001" y="4910275"/>
            <a:ext cx="0" cy="54619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71009FA0-87BC-5A00-8CB7-63213F8A77F1}"/>
              </a:ext>
            </a:extLst>
          </p:cNvPr>
          <p:cNvSpPr/>
          <p:nvPr/>
        </p:nvSpPr>
        <p:spPr>
          <a:xfrm>
            <a:off x="3572310" y="1221358"/>
            <a:ext cx="3852333" cy="1385468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Fact Finding Tasks</a:t>
            </a:r>
          </a:p>
        </p:txBody>
      </p:sp>
      <p:pic>
        <p:nvPicPr>
          <p:cNvPr id="40" name="Picture 4" descr="Square PNG Logo">
            <a:extLst>
              <a:ext uri="{FF2B5EF4-FFF2-40B4-BE49-F238E27FC236}">
                <a16:creationId xmlns:a16="http://schemas.microsoft.com/office/drawing/2014/main" id="{99921958-060B-6DB2-8862-3FE4FDE5B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22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A0D1B7E-CECC-1964-A7CB-F461274B9F5E}"/>
              </a:ext>
            </a:extLst>
          </p:cNvPr>
          <p:cNvSpPr/>
          <p:nvPr/>
        </p:nvSpPr>
        <p:spPr>
          <a:xfrm>
            <a:off x="2606768" y="1886314"/>
            <a:ext cx="9104013" cy="4606561"/>
          </a:xfrm>
          <a:prstGeom prst="round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4E2DE5-8872-F758-FE06-D5964F26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167" y="246442"/>
            <a:ext cx="10515600" cy="1325563"/>
          </a:xfrm>
        </p:spPr>
        <p:txBody>
          <a:bodyPr/>
          <a:lstStyle/>
          <a:p>
            <a:r>
              <a:rPr lang="en-US" dirty="0"/>
              <a:t>Self-Supervised Structural Tasks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745A14-8F04-D65F-ACC8-7E5650119B1D}"/>
              </a:ext>
            </a:extLst>
          </p:cNvPr>
          <p:cNvGrpSpPr/>
          <p:nvPr/>
        </p:nvGrpSpPr>
        <p:grpSpPr>
          <a:xfrm>
            <a:off x="408692" y="3254711"/>
            <a:ext cx="3666565" cy="1414556"/>
            <a:chOff x="319054" y="4832059"/>
            <a:chExt cx="3666565" cy="14145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E32721-50D2-7C5D-0EAD-0A606B0D1117}"/>
                </a:ext>
              </a:extLst>
            </p:cNvPr>
            <p:cNvSpPr/>
            <p:nvPr/>
          </p:nvSpPr>
          <p:spPr>
            <a:xfrm>
              <a:off x="319054" y="5201392"/>
              <a:ext cx="3666565" cy="104522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1D1D2DB-A2F3-6088-FD47-B13047BDA2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" t="29310" r="1866" b="8907"/>
            <a:stretch/>
          </p:blipFill>
          <p:spPr>
            <a:xfrm>
              <a:off x="391581" y="5291456"/>
              <a:ext cx="3521513" cy="86509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C64A93-73CB-CFE6-9C49-B35A3BC17F82}"/>
                </a:ext>
              </a:extLst>
            </p:cNvPr>
            <p:cNvSpPr txBox="1"/>
            <p:nvPr/>
          </p:nvSpPr>
          <p:spPr>
            <a:xfrm>
              <a:off x="1617248" y="4832059"/>
              <a:ext cx="1004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Table (T)</a:t>
              </a:r>
            </a:p>
          </p:txBody>
        </p:sp>
      </p:grp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71009FA0-87BC-5A00-8CB7-63213F8A77F1}"/>
              </a:ext>
            </a:extLst>
          </p:cNvPr>
          <p:cNvSpPr/>
          <p:nvPr/>
        </p:nvSpPr>
        <p:spPr>
          <a:xfrm>
            <a:off x="3572934" y="1164270"/>
            <a:ext cx="4837453" cy="1385468"/>
          </a:xfrm>
          <a:prstGeom prst="notched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Table Transformation </a:t>
            </a:r>
            <a:r>
              <a:rPr lang="en-US" sz="2800" b="1" i="1" dirty="0">
                <a:solidFill>
                  <a:schemeClr val="bg1"/>
                </a:solidFill>
              </a:rPr>
              <a:t>Tasks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0E70B6-0F96-46A8-BD07-E7B1F0BB451B}"/>
              </a:ext>
            </a:extLst>
          </p:cNvPr>
          <p:cNvCxnSpPr>
            <a:cxnSpLocks/>
          </p:cNvCxnSpPr>
          <p:nvPr/>
        </p:nvCxnSpPr>
        <p:spPr>
          <a:xfrm>
            <a:off x="3572934" y="3274559"/>
            <a:ext cx="3445319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1F897F-863F-2F3C-0EFB-14F93D7C308F}"/>
              </a:ext>
            </a:extLst>
          </p:cNvPr>
          <p:cNvCxnSpPr>
            <a:cxnSpLocks/>
          </p:cNvCxnSpPr>
          <p:nvPr/>
        </p:nvCxnSpPr>
        <p:spPr>
          <a:xfrm>
            <a:off x="4082990" y="4189595"/>
            <a:ext cx="28827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5BEC9D-C182-6A73-0512-E2EE113ED55E}"/>
              </a:ext>
            </a:extLst>
          </p:cNvPr>
          <p:cNvSpPr txBox="1"/>
          <p:nvPr/>
        </p:nvSpPr>
        <p:spPr>
          <a:xfrm>
            <a:off x="4694830" y="2951957"/>
            <a:ext cx="2270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Table Transpose Test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757AF7-851C-4EDA-3625-8F86424645F8}"/>
              </a:ext>
            </a:extLst>
          </p:cNvPr>
          <p:cNvGrpSpPr/>
          <p:nvPr/>
        </p:nvGrpSpPr>
        <p:grpSpPr>
          <a:xfrm>
            <a:off x="6852522" y="3601232"/>
            <a:ext cx="4802612" cy="851643"/>
            <a:chOff x="7288305" y="4423521"/>
            <a:chExt cx="4802612" cy="85164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9DF255-E3A7-AD40-3136-037C1BF1CD83}"/>
                </a:ext>
              </a:extLst>
            </p:cNvPr>
            <p:cNvSpPr/>
            <p:nvPr/>
          </p:nvSpPr>
          <p:spPr>
            <a:xfrm>
              <a:off x="7288305" y="4423521"/>
              <a:ext cx="4742330" cy="851643"/>
            </a:xfrm>
            <a:prstGeom prst="rect">
              <a:avLst/>
            </a:prstGeom>
            <a:solidFill>
              <a:srgbClr val="FFCCCC"/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E9385A-CB8D-2585-66F4-555B15520E87}"/>
                </a:ext>
              </a:extLst>
            </p:cNvPr>
            <p:cNvSpPr txBox="1"/>
            <p:nvPr/>
          </p:nvSpPr>
          <p:spPr>
            <a:xfrm>
              <a:off x="7348588" y="4538956"/>
              <a:ext cx="47423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Can you reconstruct the table by deserializing the table above?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5F57AFF-9C05-A10B-9C4B-1DE4AD9D4D97}"/>
              </a:ext>
            </a:extLst>
          </p:cNvPr>
          <p:cNvSpPr txBox="1"/>
          <p:nvPr/>
        </p:nvSpPr>
        <p:spPr>
          <a:xfrm>
            <a:off x="4169273" y="3825899"/>
            <a:ext cx="2738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Table Reconstruction Test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785F7DE-2D3E-F639-291B-2032F14DDAA8}"/>
              </a:ext>
            </a:extLst>
          </p:cNvPr>
          <p:cNvGrpSpPr/>
          <p:nvPr/>
        </p:nvGrpSpPr>
        <p:grpSpPr>
          <a:xfrm>
            <a:off x="6863728" y="2751238"/>
            <a:ext cx="4742330" cy="678743"/>
            <a:chOff x="7299511" y="3573527"/>
            <a:chExt cx="4742330" cy="67874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0900EA2-3A9C-5BEC-9A78-1C656323C12A}"/>
                </a:ext>
              </a:extLst>
            </p:cNvPr>
            <p:cNvSpPr/>
            <p:nvPr/>
          </p:nvSpPr>
          <p:spPr>
            <a:xfrm>
              <a:off x="7299511" y="3573527"/>
              <a:ext cx="4742330" cy="678743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483671-8E02-49CD-A7F9-B485FB97A687}"/>
                </a:ext>
              </a:extLst>
            </p:cNvPr>
            <p:cNvSpPr txBox="1"/>
            <p:nvPr/>
          </p:nvSpPr>
          <p:spPr>
            <a:xfrm>
              <a:off x="8090646" y="3727516"/>
              <a:ext cx="3160059" cy="3693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/>
                <a:t>Can you transpose the table?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6611EC-C95B-3882-8794-91B94B80DF41}"/>
              </a:ext>
            </a:extLst>
          </p:cNvPr>
          <p:cNvCxnSpPr>
            <a:cxnSpLocks/>
          </p:cNvCxnSpPr>
          <p:nvPr/>
        </p:nvCxnSpPr>
        <p:spPr>
          <a:xfrm>
            <a:off x="3620747" y="4678749"/>
            <a:ext cx="0" cy="38370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C2E01E4-970F-6BD1-F9A9-F0D24EA08607}"/>
              </a:ext>
            </a:extLst>
          </p:cNvPr>
          <p:cNvCxnSpPr>
            <a:cxnSpLocks/>
          </p:cNvCxnSpPr>
          <p:nvPr/>
        </p:nvCxnSpPr>
        <p:spPr>
          <a:xfrm>
            <a:off x="3602568" y="5083206"/>
            <a:ext cx="3546786" cy="0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EB265-D2CC-E543-D6AB-087895D4DBA1}"/>
              </a:ext>
            </a:extLst>
          </p:cNvPr>
          <p:cNvGrpSpPr/>
          <p:nvPr/>
        </p:nvGrpSpPr>
        <p:grpSpPr>
          <a:xfrm>
            <a:off x="6852522" y="4617860"/>
            <a:ext cx="4777626" cy="1067074"/>
            <a:chOff x="7288305" y="2794348"/>
            <a:chExt cx="4777626" cy="125291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31D509E-8BC9-510D-BE69-818541C15B5C}"/>
                </a:ext>
              </a:extLst>
            </p:cNvPr>
            <p:cNvSpPr/>
            <p:nvPr/>
          </p:nvSpPr>
          <p:spPr>
            <a:xfrm>
              <a:off x="7288305" y="2794348"/>
              <a:ext cx="4742330" cy="1252919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239B9F3-F0BF-AF94-A978-188C6F162CC1}"/>
                </a:ext>
              </a:extLst>
            </p:cNvPr>
            <p:cNvSpPr txBox="1"/>
            <p:nvPr/>
          </p:nvSpPr>
          <p:spPr>
            <a:xfrm>
              <a:off x="7363944" y="2854708"/>
              <a:ext cx="470198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/>
                <a:t>Can you reorder the table such that the column are in this new order ['Sex', 'Name', 'Age', 'City']? 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990933DA-1152-9C6C-A06C-43F599F5EEA9}"/>
              </a:ext>
            </a:extLst>
          </p:cNvPr>
          <p:cNvSpPr txBox="1"/>
          <p:nvPr/>
        </p:nvSpPr>
        <p:spPr>
          <a:xfrm>
            <a:off x="4082990" y="4678749"/>
            <a:ext cx="2815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Table Column Reorder Test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3FDB261-EE54-C5E2-BDB7-9B8C0A927FDB}"/>
              </a:ext>
            </a:extLst>
          </p:cNvPr>
          <p:cNvCxnSpPr>
            <a:cxnSpLocks/>
          </p:cNvCxnSpPr>
          <p:nvPr/>
        </p:nvCxnSpPr>
        <p:spPr>
          <a:xfrm>
            <a:off x="3583894" y="3263067"/>
            <a:ext cx="0" cy="36097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Square PNG Logo">
            <a:extLst>
              <a:ext uri="{FF2B5EF4-FFF2-40B4-BE49-F238E27FC236}">
                <a16:creationId xmlns:a16="http://schemas.microsoft.com/office/drawing/2014/main" id="{7F66325B-6CA0-21C2-A9B0-05D0734E6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54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3C06-A556-81F2-B4E7-06464A0E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2C1139-E4E1-5244-A43E-45B64DF2D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79" y="2380936"/>
            <a:ext cx="10395805" cy="2451661"/>
          </a:xfrm>
          <a:prstGeom prst="rect">
            <a:avLst/>
          </a:prstGeom>
        </p:spPr>
      </p:pic>
      <p:pic>
        <p:nvPicPr>
          <p:cNvPr id="7" name="Picture 4" descr="Square PNG Logo">
            <a:extLst>
              <a:ext uri="{FF2B5EF4-FFF2-40B4-BE49-F238E27FC236}">
                <a16:creationId xmlns:a16="http://schemas.microsoft.com/office/drawing/2014/main" id="{13AAEC55-3539-DE0C-EFF1-F53437231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89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44DD57-D029-9B0D-2DD7-85ABC556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30" y="68541"/>
            <a:ext cx="10395805" cy="24516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235728-C67E-4F09-4748-8AC20CC02E99}"/>
              </a:ext>
            </a:extLst>
          </p:cNvPr>
          <p:cNvSpPr/>
          <p:nvPr/>
        </p:nvSpPr>
        <p:spPr>
          <a:xfrm>
            <a:off x="1909694" y="132827"/>
            <a:ext cx="10077224" cy="1408401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63BCF2-E9D3-B754-88BB-7B8EB3ED09E7}"/>
              </a:ext>
            </a:extLst>
          </p:cNvPr>
          <p:cNvSpPr/>
          <p:nvPr/>
        </p:nvSpPr>
        <p:spPr>
          <a:xfrm>
            <a:off x="1531678" y="1734904"/>
            <a:ext cx="10455240" cy="1337733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082944" y="2713877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E168-7760-95FD-D7DB-C0A582579B52}"/>
              </a:ext>
            </a:extLst>
          </p:cNvPr>
          <p:cNvSpPr/>
          <p:nvPr/>
        </p:nvSpPr>
        <p:spPr>
          <a:xfrm>
            <a:off x="10660322" y="2120402"/>
            <a:ext cx="1028239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Square PNG Logo">
            <a:extLst>
              <a:ext uri="{FF2B5EF4-FFF2-40B4-BE49-F238E27FC236}">
                <a16:creationId xmlns:a16="http://schemas.microsoft.com/office/drawing/2014/main" id="{00C9BDA8-0DCB-382C-1AAF-B5AE6E934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3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362344" y="1587811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1E8BA0-2500-90D1-1EFC-272ACF82F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4" t="13978" r="10745" b="4554"/>
          <a:stretch/>
        </p:blipFill>
        <p:spPr>
          <a:xfrm>
            <a:off x="2336800" y="2913374"/>
            <a:ext cx="8106833" cy="1997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BA74E7-001C-A603-009B-0DF85DE64DC8}"/>
              </a:ext>
            </a:extLst>
          </p:cNvPr>
          <p:cNvSpPr/>
          <p:nvPr/>
        </p:nvSpPr>
        <p:spPr>
          <a:xfrm>
            <a:off x="1362344" y="1436315"/>
            <a:ext cx="10455240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A31D5-CB19-BD4C-6022-0D93387B3887}"/>
              </a:ext>
            </a:extLst>
          </p:cNvPr>
          <p:cNvSpPr/>
          <p:nvPr/>
        </p:nvSpPr>
        <p:spPr>
          <a:xfrm>
            <a:off x="2060844" y="2460782"/>
            <a:ext cx="5106189" cy="1392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E896C-CCAD-6CAE-EBD7-B2E95C8E15C7}"/>
              </a:ext>
            </a:extLst>
          </p:cNvPr>
          <p:cNvSpPr/>
          <p:nvPr/>
        </p:nvSpPr>
        <p:spPr>
          <a:xfrm>
            <a:off x="2251344" y="4080189"/>
            <a:ext cx="4915689" cy="1392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17D086-81FC-3DE2-4A4C-3E1A92C7E0B3}"/>
              </a:ext>
            </a:extLst>
          </p:cNvPr>
          <p:cNvSpPr/>
          <p:nvPr/>
        </p:nvSpPr>
        <p:spPr>
          <a:xfrm>
            <a:off x="8498651" y="2505700"/>
            <a:ext cx="2220938" cy="1392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789061-232C-F327-C3A3-67970BF59569}"/>
              </a:ext>
            </a:extLst>
          </p:cNvPr>
          <p:cNvSpPr/>
          <p:nvPr/>
        </p:nvSpPr>
        <p:spPr>
          <a:xfrm>
            <a:off x="8561522" y="3890902"/>
            <a:ext cx="2293533" cy="1392767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3697F-4BD4-9E0F-E86C-E2B9BB22894D}"/>
              </a:ext>
            </a:extLst>
          </p:cNvPr>
          <p:cNvCxnSpPr/>
          <p:nvPr/>
        </p:nvCxnSpPr>
        <p:spPr>
          <a:xfrm>
            <a:off x="1261373" y="4029389"/>
            <a:ext cx="653203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9E03E15-5B98-968C-CC3C-8AAFA0837CBD}"/>
              </a:ext>
            </a:extLst>
          </p:cNvPr>
          <p:cNvSpPr/>
          <p:nvPr/>
        </p:nvSpPr>
        <p:spPr>
          <a:xfrm>
            <a:off x="7793406" y="3853549"/>
            <a:ext cx="567267" cy="22663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3B6987-3907-2834-E6D9-6A6940BD404A}"/>
              </a:ext>
            </a:extLst>
          </p:cNvPr>
          <p:cNvCxnSpPr>
            <a:cxnSpLocks/>
          </p:cNvCxnSpPr>
          <p:nvPr/>
        </p:nvCxnSpPr>
        <p:spPr>
          <a:xfrm>
            <a:off x="8264256" y="2536980"/>
            <a:ext cx="0" cy="131656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29BAD2-B579-0BC4-AEB4-948633A5032C}"/>
              </a:ext>
            </a:extLst>
          </p:cNvPr>
          <p:cNvSpPr txBox="1"/>
          <p:nvPr/>
        </p:nvSpPr>
        <p:spPr>
          <a:xfrm>
            <a:off x="1422400" y="37338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Row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8CAF71-B79D-4223-4602-A6D38EFF376B}"/>
              </a:ext>
            </a:extLst>
          </p:cNvPr>
          <p:cNvSpPr txBox="1"/>
          <p:nvPr/>
        </p:nvSpPr>
        <p:spPr>
          <a:xfrm>
            <a:off x="7793406" y="2211054"/>
            <a:ext cx="282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</a:rPr>
              <a:t>Column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" panose="02040604050505020304" pitchFamily="18" charset="0"/>
              </a:rPr>
              <a:t>NavigationTests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0C254F0-08EA-C67D-29E7-8D3369319AF1}"/>
              </a:ext>
            </a:extLst>
          </p:cNvPr>
          <p:cNvSpPr/>
          <p:nvPr/>
        </p:nvSpPr>
        <p:spPr>
          <a:xfrm>
            <a:off x="1841745" y="2318434"/>
            <a:ext cx="2438400" cy="6265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" panose="02040604050505020304" pitchFamily="18" charset="0"/>
              </a:rPr>
              <a:t>NavigationTests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" name="Picture 4" descr="Square PNG Logo">
            <a:extLst>
              <a:ext uri="{FF2B5EF4-FFF2-40B4-BE49-F238E27FC236}">
                <a16:creationId xmlns:a16="http://schemas.microsoft.com/office/drawing/2014/main" id="{CD474262-9C7F-3916-E9E1-BAA739FD6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063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44DD57-D029-9B0D-2DD7-85ABC5569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30" y="68541"/>
            <a:ext cx="10395805" cy="24516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235728-C67E-4F09-4748-8AC20CC02E99}"/>
              </a:ext>
            </a:extLst>
          </p:cNvPr>
          <p:cNvSpPr/>
          <p:nvPr/>
        </p:nvSpPr>
        <p:spPr>
          <a:xfrm>
            <a:off x="1909694" y="132827"/>
            <a:ext cx="10077224" cy="1408401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63BCF2-E9D3-B754-88BB-7B8EB3ED09E7}"/>
              </a:ext>
            </a:extLst>
          </p:cNvPr>
          <p:cNvSpPr/>
          <p:nvPr/>
        </p:nvSpPr>
        <p:spPr>
          <a:xfrm>
            <a:off x="1531678" y="1507068"/>
            <a:ext cx="10455240" cy="1565570"/>
          </a:xfrm>
          <a:prstGeom prst="rect">
            <a:avLst/>
          </a:prstGeom>
          <a:solidFill>
            <a:srgbClr val="FFFFFF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167610" y="2088728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E168-7760-95FD-D7DB-C0A582579B52}"/>
              </a:ext>
            </a:extLst>
          </p:cNvPr>
          <p:cNvSpPr/>
          <p:nvPr/>
        </p:nvSpPr>
        <p:spPr>
          <a:xfrm>
            <a:off x="10660322" y="2120402"/>
            <a:ext cx="1028239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549BC-6B1D-DFA4-8E1A-798F7C69C746}"/>
              </a:ext>
            </a:extLst>
          </p:cNvPr>
          <p:cNvSpPr txBox="1"/>
          <p:nvPr/>
        </p:nvSpPr>
        <p:spPr>
          <a:xfrm>
            <a:off x="1167610" y="3111782"/>
            <a:ext cx="701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Json (+5.86%) &gt; CommaSeparated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C367E-4D97-26A5-39B7-57A996E095FA}"/>
              </a:ext>
            </a:extLst>
          </p:cNvPr>
          <p:cNvSpPr txBox="1"/>
          <p:nvPr/>
        </p:nvSpPr>
        <p:spPr>
          <a:xfrm>
            <a:off x="1206501" y="190368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CDB8C-4FCB-499E-31E2-8DAC2749918B}"/>
              </a:ext>
            </a:extLst>
          </p:cNvPr>
          <p:cNvSpPr txBox="1"/>
          <p:nvPr/>
        </p:nvSpPr>
        <p:spPr>
          <a:xfrm>
            <a:off x="1244601" y="2924586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Navigation Tests</a:t>
            </a:r>
          </a:p>
        </p:txBody>
      </p:sp>
      <p:pic>
        <p:nvPicPr>
          <p:cNvPr id="5" name="Picture 4" descr="Square PNG Logo">
            <a:extLst>
              <a:ext uri="{FF2B5EF4-FFF2-40B4-BE49-F238E27FC236}">
                <a16:creationId xmlns:a16="http://schemas.microsoft.com/office/drawing/2014/main" id="{D8151AEA-D915-6C3A-2DBF-71AB9A384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02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197243" y="1690688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E168-7760-95FD-D7DB-C0A582579B52}"/>
              </a:ext>
            </a:extLst>
          </p:cNvPr>
          <p:cNvSpPr/>
          <p:nvPr/>
        </p:nvSpPr>
        <p:spPr>
          <a:xfrm>
            <a:off x="10660322" y="2120402"/>
            <a:ext cx="1028239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549BC-6B1D-DFA4-8E1A-798F7C69C746}"/>
              </a:ext>
            </a:extLst>
          </p:cNvPr>
          <p:cNvSpPr txBox="1"/>
          <p:nvPr/>
        </p:nvSpPr>
        <p:spPr>
          <a:xfrm>
            <a:off x="1197243" y="2713742"/>
            <a:ext cx="701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Json (+5.86%) &lt; CommaSeparated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C367E-4D97-26A5-39B7-57A996E095FA}"/>
              </a:ext>
            </a:extLst>
          </p:cNvPr>
          <p:cNvSpPr txBox="1"/>
          <p:nvPr/>
        </p:nvSpPr>
        <p:spPr>
          <a:xfrm>
            <a:off x="1236134" y="150564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CDB8C-4FCB-499E-31E2-8DAC2749918B}"/>
              </a:ext>
            </a:extLst>
          </p:cNvPr>
          <p:cNvSpPr txBox="1"/>
          <p:nvPr/>
        </p:nvSpPr>
        <p:spPr>
          <a:xfrm>
            <a:off x="1274234" y="2526546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Navigation Tests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72667-FB5E-4EE9-F857-2423FC261697}"/>
              </a:ext>
            </a:extLst>
          </p:cNvPr>
          <p:cNvSpPr/>
          <p:nvPr/>
        </p:nvSpPr>
        <p:spPr>
          <a:xfrm>
            <a:off x="939011" y="1609062"/>
            <a:ext cx="10455240" cy="2065471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EDDBBE-C731-ABD1-DA4D-374FC8DD2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08" y="2218120"/>
            <a:ext cx="9620033" cy="255961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C599E17-131B-F53B-EE08-11605E3E55EB}"/>
              </a:ext>
            </a:extLst>
          </p:cNvPr>
          <p:cNvSpPr/>
          <p:nvPr/>
        </p:nvSpPr>
        <p:spPr>
          <a:xfrm>
            <a:off x="2759148" y="3366426"/>
            <a:ext cx="7210551" cy="193782"/>
          </a:xfrm>
          <a:prstGeom prst="rect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905794-0EC3-E9E2-1F40-77500B572BF2}"/>
              </a:ext>
            </a:extLst>
          </p:cNvPr>
          <p:cNvSpPr/>
          <p:nvPr/>
        </p:nvSpPr>
        <p:spPr>
          <a:xfrm>
            <a:off x="3889109" y="2343372"/>
            <a:ext cx="2038902" cy="256045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4" descr="Square PNG Logo">
            <a:extLst>
              <a:ext uri="{FF2B5EF4-FFF2-40B4-BE49-F238E27FC236}">
                <a16:creationId xmlns:a16="http://schemas.microsoft.com/office/drawing/2014/main" id="{DD76671C-4AF4-5552-0E70-3543BA021F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7337-D7F1-4022-DB24-0AD52D3D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331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2B0CC-B094-B8F5-9FBC-820C0594B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22" b="26172"/>
          <a:stretch/>
        </p:blipFill>
        <p:spPr>
          <a:xfrm>
            <a:off x="705003" y="2349580"/>
            <a:ext cx="5036720" cy="314729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F0C939-BB36-FA9D-1AC8-B170C38371CD}"/>
              </a:ext>
            </a:extLst>
          </p:cNvPr>
          <p:cNvSpPr/>
          <p:nvPr/>
        </p:nvSpPr>
        <p:spPr>
          <a:xfrm>
            <a:off x="5311675" y="3051786"/>
            <a:ext cx="1130300" cy="965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Chat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CE74DC-38F3-5D93-9E36-05721146AD20}"/>
              </a:ext>
            </a:extLst>
          </p:cNvPr>
          <p:cNvCxnSpPr>
            <a:cxnSpLocks/>
          </p:cNvCxnSpPr>
          <p:nvPr/>
        </p:nvCxnSpPr>
        <p:spPr>
          <a:xfrm>
            <a:off x="4056492" y="3534385"/>
            <a:ext cx="1100666" cy="1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F20FA7C-4C8D-9830-DB94-CE099263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005" y="1924618"/>
            <a:ext cx="3895925" cy="325771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3ADCC1-5935-69A0-0212-B118484FFCD9}"/>
              </a:ext>
            </a:extLst>
          </p:cNvPr>
          <p:cNvSpPr/>
          <p:nvPr/>
        </p:nvSpPr>
        <p:spPr>
          <a:xfrm>
            <a:off x="2201814" y="2046855"/>
            <a:ext cx="2201333" cy="4995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In-Context Learning</a:t>
            </a:r>
          </a:p>
        </p:txBody>
      </p:sp>
      <p:pic>
        <p:nvPicPr>
          <p:cNvPr id="19" name="Graphic 18" descr="Pin with solid fill">
            <a:extLst>
              <a:ext uri="{FF2B5EF4-FFF2-40B4-BE49-F238E27FC236}">
                <a16:creationId xmlns:a16="http://schemas.microsoft.com/office/drawing/2014/main" id="{D459B3C2-F3AD-DD92-CDAB-8182915D2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9031" y="1623068"/>
            <a:ext cx="603101" cy="603101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6A03817-0E51-3297-98F0-276CBD22BFC7}"/>
              </a:ext>
            </a:extLst>
          </p:cNvPr>
          <p:cNvCxnSpPr>
            <a:cxnSpLocks/>
          </p:cNvCxnSpPr>
          <p:nvPr/>
        </p:nvCxnSpPr>
        <p:spPr>
          <a:xfrm>
            <a:off x="6596492" y="3534385"/>
            <a:ext cx="999067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Square PNG Logo">
            <a:extLst>
              <a:ext uri="{FF2B5EF4-FFF2-40B4-BE49-F238E27FC236}">
                <a16:creationId xmlns:a16="http://schemas.microsoft.com/office/drawing/2014/main" id="{55EB3D3A-2656-F41B-FA6E-DBE3FED4C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9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197243" y="1690688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E168-7760-95FD-D7DB-C0A582579B52}"/>
              </a:ext>
            </a:extLst>
          </p:cNvPr>
          <p:cNvSpPr/>
          <p:nvPr/>
        </p:nvSpPr>
        <p:spPr>
          <a:xfrm>
            <a:off x="10660322" y="2120402"/>
            <a:ext cx="1028239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549BC-6B1D-DFA4-8E1A-798F7C69C746}"/>
              </a:ext>
            </a:extLst>
          </p:cNvPr>
          <p:cNvSpPr txBox="1"/>
          <p:nvPr/>
        </p:nvSpPr>
        <p:spPr>
          <a:xfrm>
            <a:off x="1197243" y="2713742"/>
            <a:ext cx="701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Json (+5.86%) &gt; CommaSeparated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C367E-4D97-26A5-39B7-57A996E095FA}"/>
              </a:ext>
            </a:extLst>
          </p:cNvPr>
          <p:cNvSpPr txBox="1"/>
          <p:nvPr/>
        </p:nvSpPr>
        <p:spPr>
          <a:xfrm>
            <a:off x="1236134" y="150564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CDB8C-4FCB-499E-31E2-8DAC2749918B}"/>
              </a:ext>
            </a:extLst>
          </p:cNvPr>
          <p:cNvSpPr txBox="1"/>
          <p:nvPr/>
        </p:nvSpPr>
        <p:spPr>
          <a:xfrm>
            <a:off x="1274234" y="2526546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Navigation Tests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C72667-FB5E-4EE9-F857-2423FC261697}"/>
              </a:ext>
            </a:extLst>
          </p:cNvPr>
          <p:cNvSpPr/>
          <p:nvPr/>
        </p:nvSpPr>
        <p:spPr>
          <a:xfrm>
            <a:off x="602925" y="1634745"/>
            <a:ext cx="10455240" cy="2065471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23AA40-FDEC-98BB-EDF9-EE078ECD0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465073"/>
              </p:ext>
            </p:extLst>
          </p:nvPr>
        </p:nvGraphicFramePr>
        <p:xfrm>
          <a:off x="1299634" y="4094307"/>
          <a:ext cx="8635998" cy="116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8666">
                  <a:extLst>
                    <a:ext uri="{9D8B030D-6E8A-4147-A177-3AD203B41FA5}">
                      <a16:colId xmlns:a16="http://schemas.microsoft.com/office/drawing/2014/main" val="766174325"/>
                    </a:ext>
                  </a:extLst>
                </a:gridCol>
                <a:gridCol w="2878666">
                  <a:extLst>
                    <a:ext uri="{9D8B030D-6E8A-4147-A177-3AD203B41FA5}">
                      <a16:colId xmlns:a16="http://schemas.microsoft.com/office/drawing/2014/main" val="735866865"/>
                    </a:ext>
                  </a:extLst>
                </a:gridCol>
                <a:gridCol w="2878666">
                  <a:extLst>
                    <a:ext uri="{9D8B030D-6E8A-4147-A177-3AD203B41FA5}">
                      <a16:colId xmlns:a16="http://schemas.microsoft.com/office/drawing/2014/main" val="861754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Fact-Finding Tasks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Table-Transformation Tasks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2123233"/>
                  </a:ext>
                </a:extLst>
              </a:tr>
              <a:tr h="529562">
                <a:tc>
                  <a:txBody>
                    <a:bodyPr/>
                    <a:lstStyle/>
                    <a:p>
                      <a:r>
                        <a:rPr lang="en-US" b="1" dirty="0"/>
                        <a:t>DF Loader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79.79%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98.55%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0838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C42EB1-2213-413F-339F-1CE56489B866}"/>
              </a:ext>
            </a:extLst>
          </p:cNvPr>
          <p:cNvSpPr txBox="1"/>
          <p:nvPr/>
        </p:nvSpPr>
        <p:spPr>
          <a:xfrm>
            <a:off x="1236134" y="3736796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Overall</a:t>
            </a:r>
          </a:p>
        </p:txBody>
      </p:sp>
      <p:pic>
        <p:nvPicPr>
          <p:cNvPr id="9" name="Graphic 8" descr="Crown with solid fill">
            <a:extLst>
              <a:ext uri="{FF2B5EF4-FFF2-40B4-BE49-F238E27FC236}">
                <a16:creationId xmlns:a16="http://schemas.microsoft.com/office/drawing/2014/main" id="{8B9FAB46-84B8-1902-27D1-4DD46E05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94989">
            <a:off x="505129" y="3908052"/>
            <a:ext cx="1174141" cy="1174141"/>
          </a:xfrm>
          <a:prstGeom prst="rect">
            <a:avLst/>
          </a:prstGeom>
        </p:spPr>
      </p:pic>
      <p:pic>
        <p:nvPicPr>
          <p:cNvPr id="10" name="Picture 4" descr="Square PNG Logo">
            <a:extLst>
              <a:ext uri="{FF2B5EF4-FFF2-40B4-BE49-F238E27FC236}">
                <a16:creationId xmlns:a16="http://schemas.microsoft.com/office/drawing/2014/main" id="{FA587812-8030-A6E5-DA91-6165F6C39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709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197243" y="1690688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E168-7760-95FD-D7DB-C0A582579B52}"/>
              </a:ext>
            </a:extLst>
          </p:cNvPr>
          <p:cNvSpPr/>
          <p:nvPr/>
        </p:nvSpPr>
        <p:spPr>
          <a:xfrm>
            <a:off x="10660322" y="2120402"/>
            <a:ext cx="1028239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549BC-6B1D-DFA4-8E1A-798F7C69C746}"/>
              </a:ext>
            </a:extLst>
          </p:cNvPr>
          <p:cNvSpPr txBox="1"/>
          <p:nvPr/>
        </p:nvSpPr>
        <p:spPr>
          <a:xfrm>
            <a:off x="1197243" y="2713742"/>
            <a:ext cx="701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Json (+5.86%) &gt; CommaSeparated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C367E-4D97-26A5-39B7-57A996E095FA}"/>
              </a:ext>
            </a:extLst>
          </p:cNvPr>
          <p:cNvSpPr txBox="1"/>
          <p:nvPr/>
        </p:nvSpPr>
        <p:spPr>
          <a:xfrm>
            <a:off x="1236134" y="150564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CDB8C-4FCB-499E-31E2-8DAC2749918B}"/>
              </a:ext>
            </a:extLst>
          </p:cNvPr>
          <p:cNvSpPr txBox="1"/>
          <p:nvPr/>
        </p:nvSpPr>
        <p:spPr>
          <a:xfrm>
            <a:off x="1274234" y="2526546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Navigation Tests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23AA40-FDEC-98BB-EDF9-EE078ECD0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012203"/>
              </p:ext>
            </p:extLst>
          </p:nvPr>
        </p:nvGraphicFramePr>
        <p:xfrm>
          <a:off x="1260743" y="3876275"/>
          <a:ext cx="8635998" cy="169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8666">
                  <a:extLst>
                    <a:ext uri="{9D8B030D-6E8A-4147-A177-3AD203B41FA5}">
                      <a16:colId xmlns:a16="http://schemas.microsoft.com/office/drawing/2014/main" val="766174325"/>
                    </a:ext>
                  </a:extLst>
                </a:gridCol>
                <a:gridCol w="2878666">
                  <a:extLst>
                    <a:ext uri="{9D8B030D-6E8A-4147-A177-3AD203B41FA5}">
                      <a16:colId xmlns:a16="http://schemas.microsoft.com/office/drawing/2014/main" val="735866865"/>
                    </a:ext>
                  </a:extLst>
                </a:gridCol>
                <a:gridCol w="2878666">
                  <a:extLst>
                    <a:ext uri="{9D8B030D-6E8A-4147-A177-3AD203B41FA5}">
                      <a16:colId xmlns:a16="http://schemas.microsoft.com/office/drawing/2014/main" val="861754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Fact-Finding Tasks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Table-Transformation Tasks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2123233"/>
                  </a:ext>
                </a:extLst>
              </a:tr>
              <a:tr h="529562">
                <a:tc>
                  <a:txBody>
                    <a:bodyPr/>
                    <a:lstStyle/>
                    <a:p>
                      <a:r>
                        <a:rPr lang="en-US" b="1" dirty="0"/>
                        <a:t>DF Loader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79.79%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98.55%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083805"/>
                  </a:ext>
                </a:extLst>
              </a:tr>
              <a:tr h="529562">
                <a:tc>
                  <a:txBody>
                    <a:bodyPr/>
                    <a:lstStyle/>
                    <a:p>
                      <a:r>
                        <a:rPr lang="en-US" b="1" dirty="0"/>
                        <a:t>Json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77.93%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94.89%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86538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C42EB1-2213-413F-339F-1CE56489B866}"/>
              </a:ext>
            </a:extLst>
          </p:cNvPr>
          <p:cNvSpPr txBox="1"/>
          <p:nvPr/>
        </p:nvSpPr>
        <p:spPr>
          <a:xfrm>
            <a:off x="1197243" y="351876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Overall</a:t>
            </a:r>
          </a:p>
        </p:txBody>
      </p:sp>
      <p:pic>
        <p:nvPicPr>
          <p:cNvPr id="9" name="Graphic 8" descr="Crown with solid fill">
            <a:extLst>
              <a:ext uri="{FF2B5EF4-FFF2-40B4-BE49-F238E27FC236}">
                <a16:creationId xmlns:a16="http://schemas.microsoft.com/office/drawing/2014/main" id="{8B9FAB46-84B8-1902-27D1-4DD46E05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94989">
            <a:off x="610172" y="3756463"/>
            <a:ext cx="1174141" cy="1174141"/>
          </a:xfrm>
          <a:prstGeom prst="rect">
            <a:avLst/>
          </a:prstGeom>
        </p:spPr>
      </p:pic>
      <p:pic>
        <p:nvPicPr>
          <p:cNvPr id="8" name="Picture 4" descr="Square PNG Logo">
            <a:extLst>
              <a:ext uri="{FF2B5EF4-FFF2-40B4-BE49-F238E27FC236}">
                <a16:creationId xmlns:a16="http://schemas.microsoft.com/office/drawing/2014/main" id="{CE764AAA-78DC-C5A2-E201-3C90D5117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5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C7856807-6D7B-06C0-153E-337015EC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</a:t>
            </a: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Impact of Formats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F8C538-F12E-9268-3983-7870AAD83CBD}"/>
              </a:ext>
            </a:extLst>
          </p:cNvPr>
          <p:cNvSpPr txBox="1"/>
          <p:nvPr/>
        </p:nvSpPr>
        <p:spPr>
          <a:xfrm>
            <a:off x="1197243" y="1690688"/>
            <a:ext cx="672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Markdown (-12.47%) &lt; DF Loader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7E168-7760-95FD-D7DB-C0A582579B52}"/>
              </a:ext>
            </a:extLst>
          </p:cNvPr>
          <p:cNvSpPr/>
          <p:nvPr/>
        </p:nvSpPr>
        <p:spPr>
          <a:xfrm>
            <a:off x="10660322" y="2120402"/>
            <a:ext cx="1028239" cy="1392767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549BC-6B1D-DFA4-8E1A-798F7C69C746}"/>
              </a:ext>
            </a:extLst>
          </p:cNvPr>
          <p:cNvSpPr txBox="1"/>
          <p:nvPr/>
        </p:nvSpPr>
        <p:spPr>
          <a:xfrm>
            <a:off x="1197243" y="2713742"/>
            <a:ext cx="701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Json (+5.86%) &gt; CommaSeparated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C367E-4D97-26A5-39B7-57A996E095FA}"/>
              </a:ext>
            </a:extLst>
          </p:cNvPr>
          <p:cNvSpPr txBox="1"/>
          <p:nvPr/>
        </p:nvSpPr>
        <p:spPr>
          <a:xfrm>
            <a:off x="1236134" y="150564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Overall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CDB8C-4FCB-499E-31E2-8DAC2749918B}"/>
              </a:ext>
            </a:extLst>
          </p:cNvPr>
          <p:cNvSpPr txBox="1"/>
          <p:nvPr/>
        </p:nvSpPr>
        <p:spPr>
          <a:xfrm>
            <a:off x="1274234" y="2526546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Navigation Tests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923AA40-FDEC-98BB-EDF9-EE078ECD0587}"/>
              </a:ext>
            </a:extLst>
          </p:cNvPr>
          <p:cNvGraphicFramePr>
            <a:graphicFrameLocks noGrp="1"/>
          </p:cNvGraphicFramePr>
          <p:nvPr/>
        </p:nvGraphicFramePr>
        <p:xfrm>
          <a:off x="1260743" y="3876275"/>
          <a:ext cx="8635998" cy="1699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8666">
                  <a:extLst>
                    <a:ext uri="{9D8B030D-6E8A-4147-A177-3AD203B41FA5}">
                      <a16:colId xmlns:a16="http://schemas.microsoft.com/office/drawing/2014/main" val="766174325"/>
                    </a:ext>
                  </a:extLst>
                </a:gridCol>
                <a:gridCol w="2878666">
                  <a:extLst>
                    <a:ext uri="{9D8B030D-6E8A-4147-A177-3AD203B41FA5}">
                      <a16:colId xmlns:a16="http://schemas.microsoft.com/office/drawing/2014/main" val="735866865"/>
                    </a:ext>
                  </a:extLst>
                </a:gridCol>
                <a:gridCol w="2878666">
                  <a:extLst>
                    <a:ext uri="{9D8B030D-6E8A-4147-A177-3AD203B41FA5}">
                      <a16:colId xmlns:a16="http://schemas.microsoft.com/office/drawing/2014/main" val="861754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Fact-Finding Tasks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Table-Transformation Tasks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2123233"/>
                  </a:ext>
                </a:extLst>
              </a:tr>
              <a:tr h="529562">
                <a:tc>
                  <a:txBody>
                    <a:bodyPr/>
                    <a:lstStyle/>
                    <a:p>
                      <a:r>
                        <a:rPr lang="en-US" b="1" dirty="0"/>
                        <a:t>DF Loader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79.79%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98.55%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1083805"/>
                  </a:ext>
                </a:extLst>
              </a:tr>
              <a:tr h="529562">
                <a:tc>
                  <a:txBody>
                    <a:bodyPr/>
                    <a:lstStyle/>
                    <a:p>
                      <a:r>
                        <a:rPr lang="en-US" b="1" dirty="0"/>
                        <a:t>Json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77.93%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94.89%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86538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EC42EB1-2213-413F-339F-1CE56489B866}"/>
              </a:ext>
            </a:extLst>
          </p:cNvPr>
          <p:cNvSpPr txBox="1"/>
          <p:nvPr/>
        </p:nvSpPr>
        <p:spPr>
          <a:xfrm>
            <a:off x="1197243" y="3518764"/>
            <a:ext cx="1731433" cy="37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Overall</a:t>
            </a:r>
          </a:p>
        </p:txBody>
      </p:sp>
      <p:pic>
        <p:nvPicPr>
          <p:cNvPr id="9" name="Graphic 8" descr="Crown with solid fill">
            <a:extLst>
              <a:ext uri="{FF2B5EF4-FFF2-40B4-BE49-F238E27FC236}">
                <a16:creationId xmlns:a16="http://schemas.microsoft.com/office/drawing/2014/main" id="{8B9FAB46-84B8-1902-27D1-4DD46E053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94989">
            <a:off x="533972" y="3755473"/>
            <a:ext cx="1174141" cy="1174141"/>
          </a:xfrm>
          <a:prstGeom prst="rect">
            <a:avLst/>
          </a:prstGeom>
        </p:spPr>
      </p:pic>
      <p:pic>
        <p:nvPicPr>
          <p:cNvPr id="5" name="Picture 4" descr="Square PNG Logo">
            <a:extLst>
              <a:ext uri="{FF2B5EF4-FFF2-40B4-BE49-F238E27FC236}">
                <a16:creationId xmlns:a16="http://schemas.microsoft.com/office/drawing/2014/main" id="{104C81E7-A166-1C4A-0F2E-F5B099A43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2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5F1-7E20-8608-442E-49F8D534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Noise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AD9C1D-3C01-F56E-D70B-DA2BA95FD102}"/>
              </a:ext>
            </a:extLst>
          </p:cNvPr>
          <p:cNvGrpSpPr/>
          <p:nvPr/>
        </p:nvGrpSpPr>
        <p:grpSpPr>
          <a:xfrm>
            <a:off x="719190" y="2286794"/>
            <a:ext cx="4223810" cy="1818045"/>
            <a:chOff x="676857" y="1537494"/>
            <a:chExt cx="4223810" cy="181804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6BAB064-5165-42DA-6895-1F913325C065}"/>
                </a:ext>
              </a:extLst>
            </p:cNvPr>
            <p:cNvSpPr txBox="1"/>
            <p:nvPr/>
          </p:nvSpPr>
          <p:spPr>
            <a:xfrm>
              <a:off x="719190" y="2027626"/>
              <a:ext cx="4181477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{</a:t>
              </a:r>
            </a:p>
            <a:p>
              <a:r>
                <a:rPr lang="en-US" sz="1400" dirty="0"/>
                <a:t>     "0": {"Name":"Alice","Age":25,"City":"NewYork"},</a:t>
              </a:r>
            </a:p>
            <a:p>
              <a:r>
                <a:rPr lang="en-US" sz="1400" dirty="0"/>
                <a:t>     "1": {"Name":"Bob","Age":30,"City":"Los Angeles"},</a:t>
              </a:r>
            </a:p>
            <a:p>
              <a:r>
                <a:rPr lang="en-US" sz="1400" dirty="0"/>
                <a:t>     "2":{"Name":"Charlie","Age":22,"City":"Chicago"}</a:t>
              </a:r>
            </a:p>
            <a:p>
              <a:r>
                <a:rPr lang="en-US" sz="1400" dirty="0"/>
                <a:t>}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AAB458-AB21-A404-E029-3B3ED8E41D98}"/>
                </a:ext>
              </a:extLst>
            </p:cNvPr>
            <p:cNvSpPr txBox="1"/>
            <p:nvPr/>
          </p:nvSpPr>
          <p:spPr>
            <a:xfrm>
              <a:off x="1837450" y="1537494"/>
              <a:ext cx="1452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Json Format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45AC0F-AF78-F94A-80DA-E92711AD56B4}"/>
                </a:ext>
              </a:extLst>
            </p:cNvPr>
            <p:cNvSpPr/>
            <p:nvPr/>
          </p:nvSpPr>
          <p:spPr>
            <a:xfrm>
              <a:off x="676857" y="1894805"/>
              <a:ext cx="4181477" cy="1460734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64C82C1-A55D-1AF8-FDB7-1A0E827F82A4}"/>
              </a:ext>
            </a:extLst>
          </p:cNvPr>
          <p:cNvSpPr/>
          <p:nvPr/>
        </p:nvSpPr>
        <p:spPr>
          <a:xfrm>
            <a:off x="4665133" y="1755120"/>
            <a:ext cx="3328031" cy="751111"/>
          </a:xfrm>
          <a:custGeom>
            <a:avLst/>
            <a:gdLst>
              <a:gd name="connsiteX0" fmla="*/ 0 w 3328031"/>
              <a:gd name="connsiteY0" fmla="*/ 683280 h 751111"/>
              <a:gd name="connsiteX1" fmla="*/ 423333 w 3328031"/>
              <a:gd name="connsiteY1" fmla="*/ 243013 h 751111"/>
              <a:gd name="connsiteX2" fmla="*/ 1100667 w 3328031"/>
              <a:gd name="connsiteY2" fmla="*/ 52513 h 751111"/>
              <a:gd name="connsiteX3" fmla="*/ 2175933 w 3328031"/>
              <a:gd name="connsiteY3" fmla="*/ 10180 h 751111"/>
              <a:gd name="connsiteX4" fmla="*/ 2836333 w 3328031"/>
              <a:gd name="connsiteY4" fmla="*/ 213380 h 751111"/>
              <a:gd name="connsiteX5" fmla="*/ 3204633 w 3328031"/>
              <a:gd name="connsiteY5" fmla="*/ 640947 h 751111"/>
              <a:gd name="connsiteX6" fmla="*/ 3259667 w 3328031"/>
              <a:gd name="connsiteY6" fmla="*/ 751013 h 751111"/>
              <a:gd name="connsiteX7" fmla="*/ 3035300 w 3328031"/>
              <a:gd name="connsiteY7" fmla="*/ 657880 h 751111"/>
              <a:gd name="connsiteX8" fmla="*/ 3310467 w 3328031"/>
              <a:gd name="connsiteY8" fmla="*/ 526647 h 751111"/>
              <a:gd name="connsiteX9" fmla="*/ 3289300 w 3328031"/>
              <a:gd name="connsiteY9" fmla="*/ 746780 h 75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8031" h="751111">
                <a:moveTo>
                  <a:pt x="0" y="683280"/>
                </a:moveTo>
                <a:cubicBezTo>
                  <a:pt x="119944" y="515710"/>
                  <a:pt x="239889" y="348141"/>
                  <a:pt x="423333" y="243013"/>
                </a:cubicBezTo>
                <a:cubicBezTo>
                  <a:pt x="606777" y="137885"/>
                  <a:pt x="808567" y="91318"/>
                  <a:pt x="1100667" y="52513"/>
                </a:cubicBezTo>
                <a:cubicBezTo>
                  <a:pt x="1392767" y="13708"/>
                  <a:pt x="1886655" y="-16631"/>
                  <a:pt x="2175933" y="10180"/>
                </a:cubicBezTo>
                <a:cubicBezTo>
                  <a:pt x="2465211" y="36991"/>
                  <a:pt x="2664883" y="108252"/>
                  <a:pt x="2836333" y="213380"/>
                </a:cubicBezTo>
                <a:cubicBezTo>
                  <a:pt x="3007783" y="318508"/>
                  <a:pt x="3134077" y="551342"/>
                  <a:pt x="3204633" y="640947"/>
                </a:cubicBezTo>
                <a:cubicBezTo>
                  <a:pt x="3275189" y="730552"/>
                  <a:pt x="3287889" y="748191"/>
                  <a:pt x="3259667" y="751013"/>
                </a:cubicBezTo>
                <a:cubicBezTo>
                  <a:pt x="3231445" y="753835"/>
                  <a:pt x="3026833" y="695274"/>
                  <a:pt x="3035300" y="657880"/>
                </a:cubicBezTo>
                <a:cubicBezTo>
                  <a:pt x="3043767" y="620486"/>
                  <a:pt x="3268134" y="511830"/>
                  <a:pt x="3310467" y="526647"/>
                </a:cubicBezTo>
                <a:cubicBezTo>
                  <a:pt x="3352800" y="541464"/>
                  <a:pt x="3307644" y="722791"/>
                  <a:pt x="3289300" y="7467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B3110C-2DAD-BA0D-819A-A93C02C61A7E}"/>
              </a:ext>
            </a:extLst>
          </p:cNvPr>
          <p:cNvSpPr txBox="1"/>
          <p:nvPr/>
        </p:nvSpPr>
        <p:spPr>
          <a:xfrm>
            <a:off x="5733632" y="184108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C84CBA-CCAC-4F80-9AA8-96CA9670ABD5}"/>
              </a:ext>
            </a:extLst>
          </p:cNvPr>
          <p:cNvSpPr txBox="1"/>
          <p:nvPr/>
        </p:nvSpPr>
        <p:spPr>
          <a:xfrm>
            <a:off x="5212768" y="2210414"/>
            <a:ext cx="2120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Spatial Invariance: Transpose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8CDC3D7-535E-4159-4887-8CC93FFABA09}"/>
              </a:ext>
            </a:extLst>
          </p:cNvPr>
          <p:cNvGrpSpPr/>
          <p:nvPr/>
        </p:nvGrpSpPr>
        <p:grpSpPr>
          <a:xfrm>
            <a:off x="7376001" y="2210414"/>
            <a:ext cx="4223810" cy="1818045"/>
            <a:chOff x="676857" y="1537494"/>
            <a:chExt cx="4223810" cy="1818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4487C6-5ADD-D148-4577-796151EEF218}"/>
                </a:ext>
              </a:extLst>
            </p:cNvPr>
            <p:cNvSpPr txBox="1"/>
            <p:nvPr/>
          </p:nvSpPr>
          <p:spPr>
            <a:xfrm>
              <a:off x="719190" y="1932674"/>
              <a:ext cx="4181477" cy="13849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{</a:t>
              </a:r>
            </a:p>
            <a:p>
              <a:pPr lvl="1"/>
              <a:r>
                <a:rPr lang="en-US" sz="1400" dirty="0"/>
                <a:t>“Name”: {“0”: Alice, “1”: Bob, “2”: Charlie}</a:t>
              </a:r>
            </a:p>
            <a:p>
              <a:pPr lvl="1"/>
              <a:r>
                <a:rPr lang="en-US" sz="1400" dirty="0"/>
                <a:t>“Age”: { "0": 25, “1”: 30, “3”: 22},</a:t>
              </a:r>
            </a:p>
            <a:p>
              <a:pPr lvl="1"/>
              <a:r>
                <a:rPr lang="en-US" sz="1400" dirty="0"/>
                <a:t>“City”: {“0”: NewYork”, “1”:Los Angeles”, “2”: “Chicago”}</a:t>
              </a:r>
            </a:p>
            <a:p>
              <a:r>
                <a:rPr lang="en-US" sz="1400" dirty="0"/>
                <a:t>}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D682CB-CEBB-B374-5BB0-1188AD2C026B}"/>
                </a:ext>
              </a:extLst>
            </p:cNvPr>
            <p:cNvSpPr txBox="1"/>
            <p:nvPr/>
          </p:nvSpPr>
          <p:spPr>
            <a:xfrm>
              <a:off x="1837450" y="1537494"/>
              <a:ext cx="1452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Json Format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5D41AC-C1CC-7AF5-2E92-D47603C51CBA}"/>
                </a:ext>
              </a:extLst>
            </p:cNvPr>
            <p:cNvSpPr/>
            <p:nvPr/>
          </p:nvSpPr>
          <p:spPr>
            <a:xfrm>
              <a:off x="676857" y="1894805"/>
              <a:ext cx="4181477" cy="1460734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2F65DA2-75D2-E37F-ABEB-68CA3A22D7DD}"/>
              </a:ext>
            </a:extLst>
          </p:cNvPr>
          <p:cNvSpPr txBox="1"/>
          <p:nvPr/>
        </p:nvSpPr>
        <p:spPr>
          <a:xfrm>
            <a:off x="1507348" y="4573493"/>
            <a:ext cx="944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(-65%,-76.29%)&lt; Original</a:t>
            </a:r>
          </a:p>
        </p:txBody>
      </p:sp>
      <p:pic>
        <p:nvPicPr>
          <p:cNvPr id="19" name="Picture 4" descr="Square PNG Logo">
            <a:extLst>
              <a:ext uri="{FF2B5EF4-FFF2-40B4-BE49-F238E27FC236}">
                <a16:creationId xmlns:a16="http://schemas.microsoft.com/office/drawing/2014/main" id="{C672013A-9B66-A55C-1329-42C79C0DA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24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5F1-7E20-8608-442E-49F8D534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Noise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5D2A6-9C50-2921-DEBA-0880709B5422}"/>
              </a:ext>
            </a:extLst>
          </p:cNvPr>
          <p:cNvSpPr txBox="1"/>
          <p:nvPr/>
        </p:nvSpPr>
        <p:spPr>
          <a:xfrm>
            <a:off x="1562963" y="2346758"/>
            <a:ext cx="954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 &lt; 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3C7E-4496-6A34-CFAC-B5896ABF55B2}"/>
              </a:ext>
            </a:extLst>
          </p:cNvPr>
          <p:cNvSpPr txBox="1"/>
          <p:nvPr/>
        </p:nvSpPr>
        <p:spPr>
          <a:xfrm>
            <a:off x="1422400" y="2104426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Transpose Noise | Json Format </a:t>
            </a:r>
          </a:p>
        </p:txBody>
      </p:sp>
      <p:pic>
        <p:nvPicPr>
          <p:cNvPr id="3" name="Picture 4" descr="Square PNG Logo">
            <a:extLst>
              <a:ext uri="{FF2B5EF4-FFF2-40B4-BE49-F238E27FC236}">
                <a16:creationId xmlns:a16="http://schemas.microsoft.com/office/drawing/2014/main" id="{79893789-0BDA-F341-5890-C04358FDD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458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5F1-7E20-8608-442E-49F8D534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Noise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5D2A6-9C50-2921-DEBA-0880709B5422}"/>
              </a:ext>
            </a:extLst>
          </p:cNvPr>
          <p:cNvSpPr txBox="1"/>
          <p:nvPr/>
        </p:nvSpPr>
        <p:spPr>
          <a:xfrm>
            <a:off x="1385121" y="2058891"/>
            <a:ext cx="954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 &lt; 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3C7E-4496-6A34-CFAC-B5896ABF55B2}"/>
              </a:ext>
            </a:extLst>
          </p:cNvPr>
          <p:cNvSpPr txBox="1"/>
          <p:nvPr/>
        </p:nvSpPr>
        <p:spPr>
          <a:xfrm>
            <a:off x="1244558" y="1816559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Transpose Noise | Json Format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9549FF-7DFB-8474-CBD2-BF561DD7EB98}"/>
              </a:ext>
            </a:extLst>
          </p:cNvPr>
          <p:cNvSpPr/>
          <p:nvPr/>
        </p:nvSpPr>
        <p:spPr>
          <a:xfrm>
            <a:off x="699726" y="1666623"/>
            <a:ext cx="10455240" cy="1203409"/>
          </a:xfrm>
          <a:prstGeom prst="rect">
            <a:avLst/>
          </a:prstGeom>
          <a:solidFill>
            <a:srgbClr val="FFFF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646EFF4-3AF0-99BC-C8A2-66664A4E2438}"/>
              </a:ext>
            </a:extLst>
          </p:cNvPr>
          <p:cNvSpPr/>
          <p:nvPr/>
        </p:nvSpPr>
        <p:spPr>
          <a:xfrm>
            <a:off x="4660858" y="1458786"/>
            <a:ext cx="3328031" cy="751111"/>
          </a:xfrm>
          <a:custGeom>
            <a:avLst/>
            <a:gdLst>
              <a:gd name="connsiteX0" fmla="*/ 0 w 3328031"/>
              <a:gd name="connsiteY0" fmla="*/ 683280 h 751111"/>
              <a:gd name="connsiteX1" fmla="*/ 423333 w 3328031"/>
              <a:gd name="connsiteY1" fmla="*/ 243013 h 751111"/>
              <a:gd name="connsiteX2" fmla="*/ 1100667 w 3328031"/>
              <a:gd name="connsiteY2" fmla="*/ 52513 h 751111"/>
              <a:gd name="connsiteX3" fmla="*/ 2175933 w 3328031"/>
              <a:gd name="connsiteY3" fmla="*/ 10180 h 751111"/>
              <a:gd name="connsiteX4" fmla="*/ 2836333 w 3328031"/>
              <a:gd name="connsiteY4" fmla="*/ 213380 h 751111"/>
              <a:gd name="connsiteX5" fmla="*/ 3204633 w 3328031"/>
              <a:gd name="connsiteY5" fmla="*/ 640947 h 751111"/>
              <a:gd name="connsiteX6" fmla="*/ 3259667 w 3328031"/>
              <a:gd name="connsiteY6" fmla="*/ 751013 h 751111"/>
              <a:gd name="connsiteX7" fmla="*/ 3035300 w 3328031"/>
              <a:gd name="connsiteY7" fmla="*/ 657880 h 751111"/>
              <a:gd name="connsiteX8" fmla="*/ 3310467 w 3328031"/>
              <a:gd name="connsiteY8" fmla="*/ 526647 h 751111"/>
              <a:gd name="connsiteX9" fmla="*/ 3289300 w 3328031"/>
              <a:gd name="connsiteY9" fmla="*/ 746780 h 75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8031" h="751111">
                <a:moveTo>
                  <a:pt x="0" y="683280"/>
                </a:moveTo>
                <a:cubicBezTo>
                  <a:pt x="119944" y="515710"/>
                  <a:pt x="239889" y="348141"/>
                  <a:pt x="423333" y="243013"/>
                </a:cubicBezTo>
                <a:cubicBezTo>
                  <a:pt x="606777" y="137885"/>
                  <a:pt x="808567" y="91318"/>
                  <a:pt x="1100667" y="52513"/>
                </a:cubicBezTo>
                <a:cubicBezTo>
                  <a:pt x="1392767" y="13708"/>
                  <a:pt x="1886655" y="-16631"/>
                  <a:pt x="2175933" y="10180"/>
                </a:cubicBezTo>
                <a:cubicBezTo>
                  <a:pt x="2465211" y="36991"/>
                  <a:pt x="2664883" y="108252"/>
                  <a:pt x="2836333" y="213380"/>
                </a:cubicBezTo>
                <a:cubicBezTo>
                  <a:pt x="3007783" y="318508"/>
                  <a:pt x="3134077" y="551342"/>
                  <a:pt x="3204633" y="640947"/>
                </a:cubicBezTo>
                <a:cubicBezTo>
                  <a:pt x="3275189" y="730552"/>
                  <a:pt x="3287889" y="748191"/>
                  <a:pt x="3259667" y="751013"/>
                </a:cubicBezTo>
                <a:cubicBezTo>
                  <a:pt x="3231445" y="753835"/>
                  <a:pt x="3026833" y="695274"/>
                  <a:pt x="3035300" y="657880"/>
                </a:cubicBezTo>
                <a:cubicBezTo>
                  <a:pt x="3043767" y="620486"/>
                  <a:pt x="3268134" y="511830"/>
                  <a:pt x="3310467" y="526647"/>
                </a:cubicBezTo>
                <a:cubicBezTo>
                  <a:pt x="3352800" y="541464"/>
                  <a:pt x="3307644" y="722791"/>
                  <a:pt x="3289300" y="7467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C05329-5D1B-8416-4301-8935CCF53F22}"/>
              </a:ext>
            </a:extLst>
          </p:cNvPr>
          <p:cNvSpPr txBox="1"/>
          <p:nvPr/>
        </p:nvSpPr>
        <p:spPr>
          <a:xfrm>
            <a:off x="5729357" y="154474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C39FE-774B-DF09-AB43-9AB6222D6942}"/>
              </a:ext>
            </a:extLst>
          </p:cNvPr>
          <p:cNvSpPr txBox="1"/>
          <p:nvPr/>
        </p:nvSpPr>
        <p:spPr>
          <a:xfrm>
            <a:off x="5208493" y="1914080"/>
            <a:ext cx="2120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Row Serializer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28F80-6FB1-0D36-44A3-AB7854723B6D}"/>
              </a:ext>
            </a:extLst>
          </p:cNvPr>
          <p:cNvSpPr txBox="1"/>
          <p:nvPr/>
        </p:nvSpPr>
        <p:spPr>
          <a:xfrm>
            <a:off x="2505910" y="4294744"/>
            <a:ext cx="732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DataType Lookup (-12.8%) &lt; Original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A51828-C4F7-710D-4953-9C799971C682}"/>
              </a:ext>
            </a:extLst>
          </p:cNvPr>
          <p:cNvGrpSpPr/>
          <p:nvPr/>
        </p:nvGrpSpPr>
        <p:grpSpPr>
          <a:xfrm>
            <a:off x="882432" y="2064086"/>
            <a:ext cx="3666565" cy="1414556"/>
            <a:chOff x="319054" y="4832059"/>
            <a:chExt cx="3666565" cy="14145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A7E7E3-B473-9010-6A09-3A31FD1226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" t="29310" r="1866" b="8907"/>
            <a:stretch/>
          </p:blipFill>
          <p:spPr>
            <a:xfrm>
              <a:off x="391581" y="5291456"/>
              <a:ext cx="3521513" cy="86509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21B9E6-D39B-3CF2-B1BF-8370248FAECA}"/>
                </a:ext>
              </a:extLst>
            </p:cNvPr>
            <p:cNvSpPr txBox="1"/>
            <p:nvPr/>
          </p:nvSpPr>
          <p:spPr>
            <a:xfrm>
              <a:off x="1617248" y="4832059"/>
              <a:ext cx="1007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Original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A5595E-D064-2B56-93E6-63C7D2E8CDA2}"/>
                </a:ext>
              </a:extLst>
            </p:cNvPr>
            <p:cNvSpPr/>
            <p:nvPr/>
          </p:nvSpPr>
          <p:spPr>
            <a:xfrm>
              <a:off x="319054" y="5201392"/>
              <a:ext cx="3666565" cy="104522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76E24-CA6A-2CE3-1DEC-C11A6DD14386}"/>
              </a:ext>
            </a:extLst>
          </p:cNvPr>
          <p:cNvGrpSpPr/>
          <p:nvPr/>
        </p:nvGrpSpPr>
        <p:grpSpPr>
          <a:xfrm>
            <a:off x="8111613" y="2037813"/>
            <a:ext cx="3242187" cy="1431376"/>
            <a:chOff x="8662942" y="1652456"/>
            <a:chExt cx="3242187" cy="14313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D3B736-7F02-B1DE-15FB-E68E62D98FB1}"/>
                </a:ext>
              </a:extLst>
            </p:cNvPr>
            <p:cNvSpPr txBox="1"/>
            <p:nvPr/>
          </p:nvSpPr>
          <p:spPr>
            <a:xfrm>
              <a:off x="9517157" y="1652456"/>
              <a:ext cx="15337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SerializeTable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69BCE6B-C837-7DF6-A0B4-D453F6CA5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8504" r="1779" b="-1"/>
            <a:stretch/>
          </p:blipFill>
          <p:spPr>
            <a:xfrm>
              <a:off x="8754325" y="2188186"/>
              <a:ext cx="3059419" cy="72190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F43B-14BE-8834-2468-FC37C86036B5}"/>
                </a:ext>
              </a:extLst>
            </p:cNvPr>
            <p:cNvSpPr/>
            <p:nvPr/>
          </p:nvSpPr>
          <p:spPr>
            <a:xfrm>
              <a:off x="8662942" y="2038609"/>
              <a:ext cx="3242187" cy="1045223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4" descr="Square PNG Logo">
            <a:extLst>
              <a:ext uri="{FF2B5EF4-FFF2-40B4-BE49-F238E27FC236}">
                <a16:creationId xmlns:a16="http://schemas.microsoft.com/office/drawing/2014/main" id="{C14E2325-60F3-1F90-CDBD-CC26A69DB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241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5F1-7E20-8608-442E-49F8D534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Noise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5D2A6-9C50-2921-DEBA-0880709B5422}"/>
              </a:ext>
            </a:extLst>
          </p:cNvPr>
          <p:cNvSpPr txBox="1"/>
          <p:nvPr/>
        </p:nvSpPr>
        <p:spPr>
          <a:xfrm>
            <a:off x="1562963" y="2346758"/>
            <a:ext cx="954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 &lt; 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3C7E-4496-6A34-CFAC-B5896ABF55B2}"/>
              </a:ext>
            </a:extLst>
          </p:cNvPr>
          <p:cNvSpPr txBox="1"/>
          <p:nvPr/>
        </p:nvSpPr>
        <p:spPr>
          <a:xfrm>
            <a:off x="1422400" y="2104426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Transpose Noise | Json Format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59FAA-6FD4-59E6-6D9C-1517ADB7C362}"/>
              </a:ext>
            </a:extLst>
          </p:cNvPr>
          <p:cNvSpPr txBox="1"/>
          <p:nvPr/>
        </p:nvSpPr>
        <p:spPr>
          <a:xfrm>
            <a:off x="1676400" y="3464564"/>
            <a:ext cx="732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DataType Lookup (-12.8%) &lt; Original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36412-4126-33E7-7385-703860B10035}"/>
              </a:ext>
            </a:extLst>
          </p:cNvPr>
          <p:cNvSpPr txBox="1"/>
          <p:nvPr/>
        </p:nvSpPr>
        <p:spPr>
          <a:xfrm>
            <a:off x="1422400" y="3235421"/>
            <a:ext cx="396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Row Serialize Noise | Json Format </a:t>
            </a:r>
          </a:p>
        </p:txBody>
      </p:sp>
      <p:pic>
        <p:nvPicPr>
          <p:cNvPr id="18" name="Picture 4" descr="Square PNG Logo">
            <a:extLst>
              <a:ext uri="{FF2B5EF4-FFF2-40B4-BE49-F238E27FC236}">
                <a16:creationId xmlns:a16="http://schemas.microsoft.com/office/drawing/2014/main" id="{5129A9DD-8508-78B6-07B0-BDEC2E532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06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5F1-7E20-8608-442E-49F8D534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Noise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5D2A6-9C50-2921-DEBA-0880709B5422}"/>
              </a:ext>
            </a:extLst>
          </p:cNvPr>
          <p:cNvSpPr txBox="1"/>
          <p:nvPr/>
        </p:nvSpPr>
        <p:spPr>
          <a:xfrm>
            <a:off x="1562963" y="2346758"/>
            <a:ext cx="954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 &lt; 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3C7E-4496-6A34-CFAC-B5896ABF55B2}"/>
              </a:ext>
            </a:extLst>
          </p:cNvPr>
          <p:cNvSpPr txBox="1"/>
          <p:nvPr/>
        </p:nvSpPr>
        <p:spPr>
          <a:xfrm>
            <a:off x="1422400" y="2104426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Transpose Noise | Json Format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59FAA-6FD4-59E6-6D9C-1517ADB7C362}"/>
              </a:ext>
            </a:extLst>
          </p:cNvPr>
          <p:cNvSpPr txBox="1"/>
          <p:nvPr/>
        </p:nvSpPr>
        <p:spPr>
          <a:xfrm>
            <a:off x="1676400" y="3464564"/>
            <a:ext cx="732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DataType Lookup (-12.8%) &lt; Original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36412-4126-33E7-7385-703860B10035}"/>
              </a:ext>
            </a:extLst>
          </p:cNvPr>
          <p:cNvSpPr txBox="1"/>
          <p:nvPr/>
        </p:nvSpPr>
        <p:spPr>
          <a:xfrm>
            <a:off x="1422400" y="3235421"/>
            <a:ext cx="396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Row Serialize Noise | Json Format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E7F29-29AB-FF05-7EF0-91AFCCA231BE}"/>
              </a:ext>
            </a:extLst>
          </p:cNvPr>
          <p:cNvSpPr/>
          <p:nvPr/>
        </p:nvSpPr>
        <p:spPr>
          <a:xfrm>
            <a:off x="797093" y="1946023"/>
            <a:ext cx="10455240" cy="2642910"/>
          </a:xfrm>
          <a:prstGeom prst="rect">
            <a:avLst/>
          </a:prstGeom>
          <a:solidFill>
            <a:srgbClr val="FFFF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C2A7C3-AADF-8B67-FD62-CECA3DEB86D8}"/>
              </a:ext>
            </a:extLst>
          </p:cNvPr>
          <p:cNvSpPr txBox="1"/>
          <p:nvPr/>
        </p:nvSpPr>
        <p:spPr>
          <a:xfrm>
            <a:off x="1385121" y="2058891"/>
            <a:ext cx="954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 &lt; Original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0CBD66-1449-EE05-7B89-0B22EDA47C0C}"/>
              </a:ext>
            </a:extLst>
          </p:cNvPr>
          <p:cNvSpPr txBox="1"/>
          <p:nvPr/>
        </p:nvSpPr>
        <p:spPr>
          <a:xfrm>
            <a:off x="1244558" y="1816559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Transpose Noise | Json Format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36739C-87E8-6C82-2DDD-FC6347003C92}"/>
              </a:ext>
            </a:extLst>
          </p:cNvPr>
          <p:cNvSpPr/>
          <p:nvPr/>
        </p:nvSpPr>
        <p:spPr>
          <a:xfrm>
            <a:off x="699726" y="1666623"/>
            <a:ext cx="10455240" cy="1203409"/>
          </a:xfrm>
          <a:prstGeom prst="rect">
            <a:avLst/>
          </a:prstGeom>
          <a:solidFill>
            <a:srgbClr val="FFFFFF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89D653E-7867-0BFA-9B96-2DB5E59DA180}"/>
              </a:ext>
            </a:extLst>
          </p:cNvPr>
          <p:cNvSpPr/>
          <p:nvPr/>
        </p:nvSpPr>
        <p:spPr>
          <a:xfrm>
            <a:off x="4660858" y="1458786"/>
            <a:ext cx="3328031" cy="751111"/>
          </a:xfrm>
          <a:custGeom>
            <a:avLst/>
            <a:gdLst>
              <a:gd name="connsiteX0" fmla="*/ 0 w 3328031"/>
              <a:gd name="connsiteY0" fmla="*/ 683280 h 751111"/>
              <a:gd name="connsiteX1" fmla="*/ 423333 w 3328031"/>
              <a:gd name="connsiteY1" fmla="*/ 243013 h 751111"/>
              <a:gd name="connsiteX2" fmla="*/ 1100667 w 3328031"/>
              <a:gd name="connsiteY2" fmla="*/ 52513 h 751111"/>
              <a:gd name="connsiteX3" fmla="*/ 2175933 w 3328031"/>
              <a:gd name="connsiteY3" fmla="*/ 10180 h 751111"/>
              <a:gd name="connsiteX4" fmla="*/ 2836333 w 3328031"/>
              <a:gd name="connsiteY4" fmla="*/ 213380 h 751111"/>
              <a:gd name="connsiteX5" fmla="*/ 3204633 w 3328031"/>
              <a:gd name="connsiteY5" fmla="*/ 640947 h 751111"/>
              <a:gd name="connsiteX6" fmla="*/ 3259667 w 3328031"/>
              <a:gd name="connsiteY6" fmla="*/ 751013 h 751111"/>
              <a:gd name="connsiteX7" fmla="*/ 3035300 w 3328031"/>
              <a:gd name="connsiteY7" fmla="*/ 657880 h 751111"/>
              <a:gd name="connsiteX8" fmla="*/ 3310467 w 3328031"/>
              <a:gd name="connsiteY8" fmla="*/ 526647 h 751111"/>
              <a:gd name="connsiteX9" fmla="*/ 3289300 w 3328031"/>
              <a:gd name="connsiteY9" fmla="*/ 746780 h 751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28031" h="751111">
                <a:moveTo>
                  <a:pt x="0" y="683280"/>
                </a:moveTo>
                <a:cubicBezTo>
                  <a:pt x="119944" y="515710"/>
                  <a:pt x="239889" y="348141"/>
                  <a:pt x="423333" y="243013"/>
                </a:cubicBezTo>
                <a:cubicBezTo>
                  <a:pt x="606777" y="137885"/>
                  <a:pt x="808567" y="91318"/>
                  <a:pt x="1100667" y="52513"/>
                </a:cubicBezTo>
                <a:cubicBezTo>
                  <a:pt x="1392767" y="13708"/>
                  <a:pt x="1886655" y="-16631"/>
                  <a:pt x="2175933" y="10180"/>
                </a:cubicBezTo>
                <a:cubicBezTo>
                  <a:pt x="2465211" y="36991"/>
                  <a:pt x="2664883" y="108252"/>
                  <a:pt x="2836333" y="213380"/>
                </a:cubicBezTo>
                <a:cubicBezTo>
                  <a:pt x="3007783" y="318508"/>
                  <a:pt x="3134077" y="551342"/>
                  <a:pt x="3204633" y="640947"/>
                </a:cubicBezTo>
                <a:cubicBezTo>
                  <a:pt x="3275189" y="730552"/>
                  <a:pt x="3287889" y="748191"/>
                  <a:pt x="3259667" y="751013"/>
                </a:cubicBezTo>
                <a:cubicBezTo>
                  <a:pt x="3231445" y="753835"/>
                  <a:pt x="3026833" y="695274"/>
                  <a:pt x="3035300" y="657880"/>
                </a:cubicBezTo>
                <a:cubicBezTo>
                  <a:pt x="3043767" y="620486"/>
                  <a:pt x="3268134" y="511830"/>
                  <a:pt x="3310467" y="526647"/>
                </a:cubicBezTo>
                <a:cubicBezTo>
                  <a:pt x="3352800" y="541464"/>
                  <a:pt x="3307644" y="722791"/>
                  <a:pt x="3289300" y="74678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00E54A-EBF8-B64D-51E5-66654EC84465}"/>
              </a:ext>
            </a:extLst>
          </p:cNvPr>
          <p:cNvSpPr txBox="1"/>
          <p:nvPr/>
        </p:nvSpPr>
        <p:spPr>
          <a:xfrm>
            <a:off x="5729357" y="154474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NOISE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25398F-F152-039A-4BD1-7F7BDA83FF47}"/>
              </a:ext>
            </a:extLst>
          </p:cNvPr>
          <p:cNvSpPr txBox="1"/>
          <p:nvPr/>
        </p:nvSpPr>
        <p:spPr>
          <a:xfrm>
            <a:off x="5208493" y="1914080"/>
            <a:ext cx="2120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Column Name Sequencer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6AF8CB-E927-D6DB-2FA2-ED707CEA0995}"/>
              </a:ext>
            </a:extLst>
          </p:cNvPr>
          <p:cNvSpPr txBox="1"/>
          <p:nvPr/>
        </p:nvSpPr>
        <p:spPr>
          <a:xfrm>
            <a:off x="2505910" y="4294744"/>
            <a:ext cx="747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 Reorder (-67.33%) &lt; Original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9A7EC5-CA2C-F5FF-F861-10C758E14D27}"/>
              </a:ext>
            </a:extLst>
          </p:cNvPr>
          <p:cNvGrpSpPr/>
          <p:nvPr/>
        </p:nvGrpSpPr>
        <p:grpSpPr>
          <a:xfrm>
            <a:off x="882432" y="2064086"/>
            <a:ext cx="3666565" cy="1414556"/>
            <a:chOff x="319054" y="4832059"/>
            <a:chExt cx="3666565" cy="1414556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45D7674-7807-357A-9D68-88DD89BEC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108" t="29310" r="1866" b="8907"/>
            <a:stretch/>
          </p:blipFill>
          <p:spPr>
            <a:xfrm>
              <a:off x="391581" y="5291456"/>
              <a:ext cx="3521513" cy="86509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F6DB81B-0FFC-584C-0EC5-EE147BBCB1A2}"/>
                </a:ext>
              </a:extLst>
            </p:cNvPr>
            <p:cNvSpPr txBox="1"/>
            <p:nvPr/>
          </p:nvSpPr>
          <p:spPr>
            <a:xfrm>
              <a:off x="1617248" y="4832059"/>
              <a:ext cx="9605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Original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591828-9D99-1FA0-FE3F-158776178685}"/>
                </a:ext>
              </a:extLst>
            </p:cNvPr>
            <p:cNvSpPr/>
            <p:nvPr/>
          </p:nvSpPr>
          <p:spPr>
            <a:xfrm>
              <a:off x="319054" y="5201392"/>
              <a:ext cx="3666565" cy="1045223"/>
            </a:xfrm>
            <a:prstGeom prst="rect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D8DB68F-59D5-051F-A952-5CC326F071D0}"/>
              </a:ext>
            </a:extLst>
          </p:cNvPr>
          <p:cNvGrpSpPr/>
          <p:nvPr/>
        </p:nvGrpSpPr>
        <p:grpSpPr>
          <a:xfrm>
            <a:off x="7719469" y="2058891"/>
            <a:ext cx="3980329" cy="1410403"/>
            <a:chOff x="8063753" y="4836212"/>
            <a:chExt cx="3980329" cy="1410403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A46BE03-4139-921A-2B8B-E411074C5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09" t="25777" r="1219" b="9352"/>
            <a:stretch/>
          </p:blipFill>
          <p:spPr>
            <a:xfrm>
              <a:off x="8122023" y="5291456"/>
              <a:ext cx="3863788" cy="865094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96AD5EA-21FD-4C83-2EAD-3C22D7BF3786}"/>
                </a:ext>
              </a:extLst>
            </p:cNvPr>
            <p:cNvSpPr txBox="1"/>
            <p:nvPr/>
          </p:nvSpPr>
          <p:spPr>
            <a:xfrm>
              <a:off x="8662942" y="4836212"/>
              <a:ext cx="281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SequentialColumnNames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2BD12B7-B1C2-4948-DE4B-64A16BD33F91}"/>
                </a:ext>
              </a:extLst>
            </p:cNvPr>
            <p:cNvSpPr/>
            <p:nvPr/>
          </p:nvSpPr>
          <p:spPr>
            <a:xfrm>
              <a:off x="8063753" y="5201392"/>
              <a:ext cx="3980329" cy="1045223"/>
            </a:xfrm>
            <a:prstGeom prst="rect">
              <a:avLst/>
            </a:prstGeom>
            <a:noFill/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" descr="Square PNG Logo">
            <a:extLst>
              <a:ext uri="{FF2B5EF4-FFF2-40B4-BE49-F238E27FC236}">
                <a16:creationId xmlns:a16="http://schemas.microsoft.com/office/drawing/2014/main" id="{CC47F539-9272-CE2D-429B-4ED3B459B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55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5F1-7E20-8608-442E-49F8D5348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Impact of Noise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B5D2A6-9C50-2921-DEBA-0880709B5422}"/>
              </a:ext>
            </a:extLst>
          </p:cNvPr>
          <p:cNvSpPr txBox="1"/>
          <p:nvPr/>
        </p:nvSpPr>
        <p:spPr>
          <a:xfrm>
            <a:off x="1676400" y="2403664"/>
            <a:ext cx="9541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Column/Row Lookup (-65%,-76.29%) &lt; Original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53C7E-4496-6A34-CFAC-B5896ABF55B2}"/>
              </a:ext>
            </a:extLst>
          </p:cNvPr>
          <p:cNvSpPr txBox="1"/>
          <p:nvPr/>
        </p:nvSpPr>
        <p:spPr>
          <a:xfrm>
            <a:off x="1422400" y="2104426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Transpose Noise | Json Format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59FAA-6FD4-59E6-6D9C-1517ADB7C362}"/>
              </a:ext>
            </a:extLst>
          </p:cNvPr>
          <p:cNvSpPr txBox="1"/>
          <p:nvPr/>
        </p:nvSpPr>
        <p:spPr>
          <a:xfrm>
            <a:off x="1676399" y="3505593"/>
            <a:ext cx="7322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DataType Lookup (-12.8%) &lt; Original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36412-4126-33E7-7385-703860B10035}"/>
              </a:ext>
            </a:extLst>
          </p:cNvPr>
          <p:cNvSpPr txBox="1"/>
          <p:nvPr/>
        </p:nvSpPr>
        <p:spPr>
          <a:xfrm>
            <a:off x="1422399" y="3276450"/>
            <a:ext cx="396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Row Serialize Noise | Json Format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BEE3D-2E26-B3D8-5DFF-E78191958FCD}"/>
              </a:ext>
            </a:extLst>
          </p:cNvPr>
          <p:cNvSpPr txBox="1"/>
          <p:nvPr/>
        </p:nvSpPr>
        <p:spPr>
          <a:xfrm>
            <a:off x="1676400" y="4747711"/>
            <a:ext cx="7478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Column Reorder (-67.33%) &lt; Original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F20B7-71E1-DF06-6BB0-2601027AF7F2}"/>
              </a:ext>
            </a:extLst>
          </p:cNvPr>
          <p:cNvSpPr txBox="1"/>
          <p:nvPr/>
        </p:nvSpPr>
        <p:spPr>
          <a:xfrm>
            <a:off x="1422399" y="4471554"/>
            <a:ext cx="674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C99"/>
                </a:solidFill>
              </a:rPr>
              <a:t>Column Name Sequencing Noise | Comma Separated Format </a:t>
            </a:r>
          </a:p>
        </p:txBody>
      </p:sp>
      <p:pic>
        <p:nvPicPr>
          <p:cNvPr id="5" name="Picture 4" descr="Square PNG Logo">
            <a:extLst>
              <a:ext uri="{FF2B5EF4-FFF2-40B4-BE49-F238E27FC236}">
                <a16:creationId xmlns:a16="http://schemas.microsoft.com/office/drawing/2014/main" id="{E446C335-DB33-05A3-7BBB-860B827D0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02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ACDE5-A73B-46EC-F3CD-AF0E8B93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9137"/>
            <a:ext cx="10515600" cy="1325563"/>
          </a:xfrm>
        </p:spPr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24C102-5E53-B290-980E-5BED177E9D4C}"/>
              </a:ext>
            </a:extLst>
          </p:cNvPr>
          <p:cNvSpPr txBox="1"/>
          <p:nvPr/>
        </p:nvSpPr>
        <p:spPr>
          <a:xfrm>
            <a:off x="2982126" y="3026835"/>
            <a:ext cx="7937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Impact of Format and Noise's on End-to-end Tasks</a:t>
            </a:r>
          </a:p>
        </p:txBody>
      </p:sp>
      <p:pic>
        <p:nvPicPr>
          <p:cNvPr id="6" name="Graphic 5" descr="Magnifying glass with solid fill">
            <a:extLst>
              <a:ext uri="{FF2B5EF4-FFF2-40B4-BE49-F238E27FC236}">
                <a16:creationId xmlns:a16="http://schemas.microsoft.com/office/drawing/2014/main" id="{BBE903B2-F095-59A2-BDF3-9601272A3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42898" y="2870201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DEDB2-B74F-E5BC-A6D0-F04EC64526CC}"/>
              </a:ext>
            </a:extLst>
          </p:cNvPr>
          <p:cNvSpPr txBox="1"/>
          <p:nvPr/>
        </p:nvSpPr>
        <p:spPr>
          <a:xfrm>
            <a:off x="3092192" y="425291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Cross-LLM performance</a:t>
            </a:r>
          </a:p>
        </p:txBody>
      </p:sp>
      <p:pic>
        <p:nvPicPr>
          <p:cNvPr id="10" name="Graphic 9" descr="Clipboard with solid fill">
            <a:extLst>
              <a:ext uri="{FF2B5EF4-FFF2-40B4-BE49-F238E27FC236}">
                <a16:creationId xmlns:a16="http://schemas.microsoft.com/office/drawing/2014/main" id="{A723CE39-614F-1EEB-3E3B-793631640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2898" y="3898901"/>
            <a:ext cx="914400" cy="914400"/>
          </a:xfrm>
          <a:prstGeom prst="rect">
            <a:avLst/>
          </a:prstGeom>
        </p:spPr>
      </p:pic>
      <p:pic>
        <p:nvPicPr>
          <p:cNvPr id="11" name="Picture 4" descr="Square PNG Logo">
            <a:extLst>
              <a:ext uri="{FF2B5EF4-FFF2-40B4-BE49-F238E27FC236}">
                <a16:creationId xmlns:a16="http://schemas.microsoft.com/office/drawing/2014/main" id="{0A7AD2A3-5F96-74C3-9249-E64F3EA55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32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7337-D7F1-4022-DB24-0AD52D3D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331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2B0CC-B094-B8F5-9FBC-820C0594B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22" b="26172"/>
          <a:stretch/>
        </p:blipFill>
        <p:spPr>
          <a:xfrm>
            <a:off x="1379619" y="2085598"/>
            <a:ext cx="5388216" cy="33669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F0C939-BB36-FA9D-1AC8-B170C38371CD}"/>
              </a:ext>
            </a:extLst>
          </p:cNvPr>
          <p:cNvSpPr/>
          <p:nvPr/>
        </p:nvSpPr>
        <p:spPr>
          <a:xfrm>
            <a:off x="5872592" y="2595079"/>
            <a:ext cx="1130300" cy="965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Chat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CE74DC-38F3-5D93-9E36-05721146AD20}"/>
              </a:ext>
            </a:extLst>
          </p:cNvPr>
          <p:cNvCxnSpPr>
            <a:cxnSpLocks/>
          </p:cNvCxnSpPr>
          <p:nvPr/>
        </p:nvCxnSpPr>
        <p:spPr>
          <a:xfrm>
            <a:off x="4687259" y="3136945"/>
            <a:ext cx="1100666" cy="1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E078A5-6188-8F05-1137-6FA0F219AC74}"/>
              </a:ext>
            </a:extLst>
          </p:cNvPr>
          <p:cNvCxnSpPr/>
          <p:nvPr/>
        </p:nvCxnSpPr>
        <p:spPr>
          <a:xfrm>
            <a:off x="7117191" y="3077679"/>
            <a:ext cx="999067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F20FA7C-4C8D-9830-DB94-CE099263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74" y="1448820"/>
            <a:ext cx="3895925" cy="325771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3ADCC1-5935-69A0-0212-B118484FFCD9}"/>
              </a:ext>
            </a:extLst>
          </p:cNvPr>
          <p:cNvSpPr/>
          <p:nvPr/>
        </p:nvSpPr>
        <p:spPr>
          <a:xfrm>
            <a:off x="3036259" y="1979128"/>
            <a:ext cx="2201333" cy="4995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In-Context Learning</a:t>
            </a:r>
          </a:p>
        </p:txBody>
      </p:sp>
      <p:pic>
        <p:nvPicPr>
          <p:cNvPr id="19" name="Graphic 18" descr="Pin with solid fill">
            <a:extLst>
              <a:ext uri="{FF2B5EF4-FFF2-40B4-BE49-F238E27FC236}">
                <a16:creationId xmlns:a16="http://schemas.microsoft.com/office/drawing/2014/main" id="{D459B3C2-F3AD-DD92-CDAB-8182915D2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196" y="1573405"/>
            <a:ext cx="603101" cy="6031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9D9D80-504D-85BC-243A-4C1084BC5429}"/>
              </a:ext>
            </a:extLst>
          </p:cNvPr>
          <p:cNvSpPr/>
          <p:nvPr/>
        </p:nvSpPr>
        <p:spPr>
          <a:xfrm>
            <a:off x="1428565" y="1506689"/>
            <a:ext cx="4123243" cy="132556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D9092C-C65D-071F-FF17-D8E35A481C07}"/>
              </a:ext>
            </a:extLst>
          </p:cNvPr>
          <p:cNvSpPr/>
          <p:nvPr/>
        </p:nvSpPr>
        <p:spPr>
          <a:xfrm>
            <a:off x="1766056" y="4758466"/>
            <a:ext cx="4329943" cy="66278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C5740-064F-4278-8768-D392E6C858F6}"/>
              </a:ext>
            </a:extLst>
          </p:cNvPr>
          <p:cNvSpPr/>
          <p:nvPr/>
        </p:nvSpPr>
        <p:spPr>
          <a:xfrm>
            <a:off x="4277811" y="2512885"/>
            <a:ext cx="3895925" cy="147231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7F8BC9-0324-1C1D-54F5-39035AD56066}"/>
              </a:ext>
            </a:extLst>
          </p:cNvPr>
          <p:cNvSpPr/>
          <p:nvPr/>
        </p:nvSpPr>
        <p:spPr>
          <a:xfrm>
            <a:off x="8048637" y="1329575"/>
            <a:ext cx="4035197" cy="3614739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04B2CF-FFF2-62AC-2AB6-02D005A2092E}"/>
              </a:ext>
            </a:extLst>
          </p:cNvPr>
          <p:cNvSpPr/>
          <p:nvPr/>
        </p:nvSpPr>
        <p:spPr>
          <a:xfrm>
            <a:off x="1387280" y="2724083"/>
            <a:ext cx="2749645" cy="2143545"/>
          </a:xfrm>
          <a:custGeom>
            <a:avLst/>
            <a:gdLst>
              <a:gd name="connsiteX0" fmla="*/ 0 w 2749645"/>
              <a:gd name="connsiteY0" fmla="*/ 357265 h 2143545"/>
              <a:gd name="connsiteX1" fmla="*/ 357265 w 2749645"/>
              <a:gd name="connsiteY1" fmla="*/ 0 h 2143545"/>
              <a:gd name="connsiteX2" fmla="*/ 906746 w 2749645"/>
              <a:gd name="connsiteY2" fmla="*/ 0 h 2143545"/>
              <a:gd name="connsiteX3" fmla="*/ 1395174 w 2749645"/>
              <a:gd name="connsiteY3" fmla="*/ 0 h 2143545"/>
              <a:gd name="connsiteX4" fmla="*/ 1842899 w 2749645"/>
              <a:gd name="connsiteY4" fmla="*/ 0 h 2143545"/>
              <a:gd name="connsiteX5" fmla="*/ 2392380 w 2749645"/>
              <a:gd name="connsiteY5" fmla="*/ 0 h 2143545"/>
              <a:gd name="connsiteX6" fmla="*/ 2749645 w 2749645"/>
              <a:gd name="connsiteY6" fmla="*/ 357265 h 2143545"/>
              <a:gd name="connsiteX7" fmla="*/ 2749645 w 2749645"/>
              <a:gd name="connsiteY7" fmla="*/ 790733 h 2143545"/>
              <a:gd name="connsiteX8" fmla="*/ 2749645 w 2749645"/>
              <a:gd name="connsiteY8" fmla="*/ 1224201 h 2143545"/>
              <a:gd name="connsiteX9" fmla="*/ 2749645 w 2749645"/>
              <a:gd name="connsiteY9" fmla="*/ 1786280 h 2143545"/>
              <a:gd name="connsiteX10" fmla="*/ 2392380 w 2749645"/>
              <a:gd name="connsiteY10" fmla="*/ 2143545 h 2143545"/>
              <a:gd name="connsiteX11" fmla="*/ 1842899 w 2749645"/>
              <a:gd name="connsiteY11" fmla="*/ 2143545 h 2143545"/>
              <a:gd name="connsiteX12" fmla="*/ 1293418 w 2749645"/>
              <a:gd name="connsiteY12" fmla="*/ 2143545 h 2143545"/>
              <a:gd name="connsiteX13" fmla="*/ 825341 w 2749645"/>
              <a:gd name="connsiteY13" fmla="*/ 2143545 h 2143545"/>
              <a:gd name="connsiteX14" fmla="*/ 357265 w 2749645"/>
              <a:gd name="connsiteY14" fmla="*/ 2143545 h 2143545"/>
              <a:gd name="connsiteX15" fmla="*/ 0 w 2749645"/>
              <a:gd name="connsiteY15" fmla="*/ 1786280 h 2143545"/>
              <a:gd name="connsiteX16" fmla="*/ 0 w 2749645"/>
              <a:gd name="connsiteY16" fmla="*/ 1324232 h 2143545"/>
              <a:gd name="connsiteX17" fmla="*/ 0 w 2749645"/>
              <a:gd name="connsiteY17" fmla="*/ 876474 h 2143545"/>
              <a:gd name="connsiteX18" fmla="*/ 0 w 2749645"/>
              <a:gd name="connsiteY18" fmla="*/ 357265 h 21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49645" h="2143545" extrusionOk="0">
                <a:moveTo>
                  <a:pt x="0" y="357265"/>
                </a:moveTo>
                <a:cubicBezTo>
                  <a:pt x="37525" y="144646"/>
                  <a:pt x="146465" y="887"/>
                  <a:pt x="357265" y="0"/>
                </a:cubicBezTo>
                <a:cubicBezTo>
                  <a:pt x="607676" y="-37578"/>
                  <a:pt x="654762" y="16603"/>
                  <a:pt x="906746" y="0"/>
                </a:cubicBezTo>
                <a:cubicBezTo>
                  <a:pt x="1158730" y="-16603"/>
                  <a:pt x="1257021" y="4284"/>
                  <a:pt x="1395174" y="0"/>
                </a:cubicBezTo>
                <a:cubicBezTo>
                  <a:pt x="1533327" y="-4284"/>
                  <a:pt x="1669663" y="49052"/>
                  <a:pt x="1842899" y="0"/>
                </a:cubicBezTo>
                <a:cubicBezTo>
                  <a:pt x="2016136" y="-49052"/>
                  <a:pt x="2199569" y="34798"/>
                  <a:pt x="2392380" y="0"/>
                </a:cubicBezTo>
                <a:cubicBezTo>
                  <a:pt x="2602590" y="15389"/>
                  <a:pt x="2768727" y="172151"/>
                  <a:pt x="2749645" y="357265"/>
                </a:cubicBezTo>
                <a:cubicBezTo>
                  <a:pt x="2788136" y="514700"/>
                  <a:pt x="2742304" y="658037"/>
                  <a:pt x="2749645" y="790733"/>
                </a:cubicBezTo>
                <a:cubicBezTo>
                  <a:pt x="2756986" y="923429"/>
                  <a:pt x="2737228" y="1083166"/>
                  <a:pt x="2749645" y="1224201"/>
                </a:cubicBezTo>
                <a:cubicBezTo>
                  <a:pt x="2762062" y="1365236"/>
                  <a:pt x="2685049" y="1610297"/>
                  <a:pt x="2749645" y="1786280"/>
                </a:cubicBezTo>
                <a:cubicBezTo>
                  <a:pt x="2767182" y="1960318"/>
                  <a:pt x="2593038" y="2155814"/>
                  <a:pt x="2392380" y="2143545"/>
                </a:cubicBezTo>
                <a:cubicBezTo>
                  <a:pt x="2190497" y="2164154"/>
                  <a:pt x="1963539" y="2083707"/>
                  <a:pt x="1842899" y="2143545"/>
                </a:cubicBezTo>
                <a:cubicBezTo>
                  <a:pt x="1722259" y="2203383"/>
                  <a:pt x="1491729" y="2102406"/>
                  <a:pt x="1293418" y="2143545"/>
                </a:cubicBezTo>
                <a:cubicBezTo>
                  <a:pt x="1095107" y="2184684"/>
                  <a:pt x="936151" y="2093794"/>
                  <a:pt x="825341" y="2143545"/>
                </a:cubicBezTo>
                <a:cubicBezTo>
                  <a:pt x="714531" y="2193296"/>
                  <a:pt x="475890" y="2127613"/>
                  <a:pt x="357265" y="2143545"/>
                </a:cubicBezTo>
                <a:cubicBezTo>
                  <a:pt x="206754" y="2128884"/>
                  <a:pt x="36109" y="1965009"/>
                  <a:pt x="0" y="1786280"/>
                </a:cubicBezTo>
                <a:cubicBezTo>
                  <a:pt x="-26625" y="1634741"/>
                  <a:pt x="44995" y="1489587"/>
                  <a:pt x="0" y="1324232"/>
                </a:cubicBezTo>
                <a:cubicBezTo>
                  <a:pt x="-44995" y="1158877"/>
                  <a:pt x="22150" y="1075071"/>
                  <a:pt x="0" y="876474"/>
                </a:cubicBezTo>
                <a:cubicBezTo>
                  <a:pt x="-22150" y="677877"/>
                  <a:pt x="29282" y="587392"/>
                  <a:pt x="0" y="357265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687136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AC784C81-BE4B-D80F-7D8C-D5B3D78B3D59}"/>
              </a:ext>
            </a:extLst>
          </p:cNvPr>
          <p:cNvSpPr/>
          <p:nvPr/>
        </p:nvSpPr>
        <p:spPr>
          <a:xfrm>
            <a:off x="3282297" y="831142"/>
            <a:ext cx="3895925" cy="204417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this the best way to represent the table?</a:t>
            </a:r>
          </a:p>
        </p:txBody>
      </p:sp>
      <p:pic>
        <p:nvPicPr>
          <p:cNvPr id="30" name="Picture 4" descr="Square PNG Logo">
            <a:extLst>
              <a:ext uri="{FF2B5EF4-FFF2-40B4-BE49-F238E27FC236}">
                <a16:creationId xmlns:a16="http://schemas.microsoft.com/office/drawing/2014/main" id="{54C30366-D337-E190-0BC8-4A7EFAB09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183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45B8A-7DE5-001A-FD14-E0A121B4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Reach Out For Questions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6099F-47BD-CAF2-89BE-D9D1639E8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95" y="4025921"/>
            <a:ext cx="11116294" cy="11079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Full Paper: </a:t>
            </a:r>
            <a:r>
              <a:rPr lang="en-US" sz="2500" i="0" dirty="0">
                <a:solidFill>
                  <a:srgbClr val="2C3A4A"/>
                </a:solidFill>
                <a:effectLst/>
                <a:hlinkClick r:id="rId3"/>
              </a:rPr>
              <a:t>Tabular Representation, Noisy Operators, and Impacts on Table Structure Understanding Tasks in LLMs</a:t>
            </a:r>
            <a:endParaRPr lang="en-US" sz="2500" i="0" dirty="0">
              <a:solidFill>
                <a:srgbClr val="2C3A4A"/>
              </a:solidFill>
              <a:effectLst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2C3A4A"/>
                </a:solidFill>
              </a:rPr>
              <a:t>Code: </a:t>
            </a:r>
            <a:r>
              <a:rPr lang="en-US" sz="1900" dirty="0">
                <a:hlinkClick r:id="rId4"/>
              </a:rPr>
              <a:t>prose/</a:t>
            </a:r>
            <a:r>
              <a:rPr lang="en-US" sz="1900" dirty="0" err="1">
                <a:hlinkClick r:id="rId4"/>
              </a:rPr>
              <a:t>misc</a:t>
            </a:r>
            <a:r>
              <a:rPr lang="en-US" sz="1900" dirty="0">
                <a:hlinkClick r:id="rId4"/>
              </a:rPr>
              <a:t>/TRL-neurips-2023 at main · </a:t>
            </a:r>
            <a:r>
              <a:rPr lang="en-US" sz="1900" dirty="0" err="1">
                <a:hlinkClick r:id="rId4"/>
              </a:rPr>
              <a:t>microsoft</a:t>
            </a:r>
            <a:r>
              <a:rPr lang="en-US" sz="1900" dirty="0">
                <a:hlinkClick r:id="rId4"/>
              </a:rPr>
              <a:t>/prose (github.com)</a:t>
            </a:r>
            <a:endParaRPr lang="en-US" sz="1900" i="0" dirty="0">
              <a:solidFill>
                <a:srgbClr val="2C3A4A"/>
              </a:solidFill>
              <a:effectLst/>
            </a:endParaRP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68F8E-F274-3A43-7D7F-65C0A289A72D}"/>
              </a:ext>
            </a:extLst>
          </p:cNvPr>
          <p:cNvSpPr txBox="1"/>
          <p:nvPr/>
        </p:nvSpPr>
        <p:spPr>
          <a:xfrm>
            <a:off x="151410" y="6277431"/>
            <a:ext cx="36486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200">
                <a:hlinkClick r:id="rId5"/>
              </a:rPr>
              <a:t>PROSE - Microsoft Research</a:t>
            </a:r>
            <a:endParaRPr lang="en-IN" sz="2200"/>
          </a:p>
        </p:txBody>
      </p:sp>
      <p:pic>
        <p:nvPicPr>
          <p:cNvPr id="6" name="Graphic 5" descr="Lightning bolt with solid fill">
            <a:extLst>
              <a:ext uri="{FF2B5EF4-FFF2-40B4-BE49-F238E27FC236}">
                <a16:creationId xmlns:a16="http://schemas.microsoft.com/office/drawing/2014/main" id="{795CFD97-D581-E700-0979-E374C95A6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5455574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8B7F40-6138-EFC1-D256-DF772B7C9CE3}"/>
              </a:ext>
            </a:extLst>
          </p:cNvPr>
          <p:cNvSpPr txBox="1"/>
          <p:nvPr/>
        </p:nvSpPr>
        <p:spPr>
          <a:xfrm>
            <a:off x="654617" y="5528648"/>
            <a:ext cx="151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badi Extra Light" panose="020B0204020104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PROSE</a:t>
            </a:r>
            <a:endParaRPr lang="en-IN" sz="3600" dirty="0">
              <a:latin typeface="Abadi Extra Light" panose="020B0204020104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pic>
        <p:nvPicPr>
          <p:cNvPr id="8" name="Picture 2" descr="Microsoft Unveils a New Look - The Official Microsoft Blog">
            <a:extLst>
              <a:ext uri="{FF2B5EF4-FFF2-40B4-BE49-F238E27FC236}">
                <a16:creationId xmlns:a16="http://schemas.microsoft.com/office/drawing/2014/main" id="{EEE2C901-1526-80DA-4589-8EB275ED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5676900"/>
            <a:ext cx="32099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7759F9-3BDD-F5E2-89E4-CC6557DB02A1}"/>
              </a:ext>
            </a:extLst>
          </p:cNvPr>
          <p:cNvSpPr txBox="1"/>
          <p:nvPr/>
        </p:nvSpPr>
        <p:spPr>
          <a:xfrm>
            <a:off x="2947736" y="1992164"/>
            <a:ext cx="5053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Ananya Singha</a:t>
            </a:r>
          </a:p>
          <a:p>
            <a:r>
              <a:rPr lang="en-US" sz="2400" dirty="0"/>
              <a:t>Microsoft</a:t>
            </a:r>
          </a:p>
          <a:p>
            <a:r>
              <a:rPr lang="en-US" u="sng" dirty="0">
                <a:solidFill>
                  <a:srgbClr val="467886"/>
                </a:solidFill>
                <a:hlinkClick r:id="rId9"/>
              </a:rPr>
              <a:t>ananyasingha2000@gmail.com</a:t>
            </a:r>
            <a:endParaRPr lang="en-US" u="sng" dirty="0">
              <a:solidFill>
                <a:srgbClr val="467886"/>
              </a:solidFill>
            </a:endParaRPr>
          </a:p>
          <a:p>
            <a:r>
              <a:rPr lang="en-US" u="sng" dirty="0">
                <a:solidFill>
                  <a:srgbClr val="467886"/>
                </a:solidFill>
              </a:rPr>
              <a:t>[</a:t>
            </a:r>
            <a:r>
              <a:rPr lang="en-US" u="sng" dirty="0">
                <a:solidFill>
                  <a:srgbClr val="467886"/>
                </a:solidFill>
                <a:hlinkClick r:id="rId10"/>
              </a:rPr>
              <a:t>GitHub</a:t>
            </a:r>
            <a:r>
              <a:rPr lang="en-US" u="sng" dirty="0">
                <a:solidFill>
                  <a:srgbClr val="467886"/>
                </a:solidFill>
              </a:rPr>
              <a:t>/</a:t>
            </a:r>
            <a:r>
              <a:rPr lang="en-US" u="sng" dirty="0">
                <a:solidFill>
                  <a:srgbClr val="467886"/>
                </a:solidFill>
                <a:hlinkClick r:id="rId11"/>
              </a:rPr>
              <a:t>LinkedIn</a:t>
            </a:r>
            <a:r>
              <a:rPr lang="en-US" u="sng" dirty="0">
                <a:solidFill>
                  <a:srgbClr val="467886"/>
                </a:solidFill>
              </a:rPr>
              <a:t>/Twitter]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ADB3B8-02EB-4E4F-FDE6-CF2B67647D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3445" y="339906"/>
            <a:ext cx="3549043" cy="3549043"/>
          </a:xfrm>
          <a:prstGeom prst="rect">
            <a:avLst/>
          </a:prstGeom>
        </p:spPr>
      </p:pic>
      <p:pic>
        <p:nvPicPr>
          <p:cNvPr id="2052" name="Picture 4" descr="Square PNG Logo">
            <a:extLst>
              <a:ext uri="{FF2B5EF4-FFF2-40B4-BE49-F238E27FC236}">
                <a16:creationId xmlns:a16="http://schemas.microsoft.com/office/drawing/2014/main" id="{519FFE34-F6F4-3364-083F-5E748F524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4787229" y="5133917"/>
            <a:ext cx="2814510" cy="16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erson with glasses and a white shirt&#10;&#10;Description automatically generated">
            <a:extLst>
              <a:ext uri="{FF2B5EF4-FFF2-40B4-BE49-F238E27FC236}">
                <a16:creationId xmlns:a16="http://schemas.microsoft.com/office/drawing/2014/main" id="{A3F86766-B6AF-99EB-044B-706B968926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571" y="1671562"/>
            <a:ext cx="1704847" cy="208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97337-D7F1-4022-DB24-0AD52D3D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331"/>
            <a:ext cx="10515600" cy="1325563"/>
          </a:xfrm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A2B0CC-B094-B8F5-9FBC-820C0594B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22" b="26172"/>
          <a:stretch/>
        </p:blipFill>
        <p:spPr>
          <a:xfrm>
            <a:off x="1387280" y="2082839"/>
            <a:ext cx="5388216" cy="336693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5F0C939-BB36-FA9D-1AC8-B170C38371CD}"/>
              </a:ext>
            </a:extLst>
          </p:cNvPr>
          <p:cNvSpPr/>
          <p:nvPr/>
        </p:nvSpPr>
        <p:spPr>
          <a:xfrm>
            <a:off x="5872592" y="2595079"/>
            <a:ext cx="1130300" cy="965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Chat</a:t>
            </a:r>
          </a:p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GPT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CE74DC-38F3-5D93-9E36-05721146AD20}"/>
              </a:ext>
            </a:extLst>
          </p:cNvPr>
          <p:cNvCxnSpPr>
            <a:cxnSpLocks/>
          </p:cNvCxnSpPr>
          <p:nvPr/>
        </p:nvCxnSpPr>
        <p:spPr>
          <a:xfrm>
            <a:off x="4687259" y="3136945"/>
            <a:ext cx="1100666" cy="1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E078A5-6188-8F05-1137-6FA0F219AC74}"/>
              </a:ext>
            </a:extLst>
          </p:cNvPr>
          <p:cNvCxnSpPr/>
          <p:nvPr/>
        </p:nvCxnSpPr>
        <p:spPr>
          <a:xfrm>
            <a:off x="7117191" y="3077679"/>
            <a:ext cx="999067" cy="0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F20FA7C-4C8D-9830-DB94-CE099263D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74" y="1448820"/>
            <a:ext cx="3895925" cy="325771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43ADCC1-5935-69A0-0212-B118484FFCD9}"/>
              </a:ext>
            </a:extLst>
          </p:cNvPr>
          <p:cNvSpPr/>
          <p:nvPr/>
        </p:nvSpPr>
        <p:spPr>
          <a:xfrm>
            <a:off x="3036259" y="1979128"/>
            <a:ext cx="2201333" cy="4995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In-Context Learning</a:t>
            </a:r>
          </a:p>
        </p:txBody>
      </p:sp>
      <p:pic>
        <p:nvPicPr>
          <p:cNvPr id="19" name="Graphic 18" descr="Pin with solid fill">
            <a:extLst>
              <a:ext uri="{FF2B5EF4-FFF2-40B4-BE49-F238E27FC236}">
                <a16:creationId xmlns:a16="http://schemas.microsoft.com/office/drawing/2014/main" id="{D459B3C2-F3AD-DD92-CDAB-8182915D2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196" y="1573405"/>
            <a:ext cx="603101" cy="60310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29D9D80-504D-85BC-243A-4C1084BC5429}"/>
              </a:ext>
            </a:extLst>
          </p:cNvPr>
          <p:cNvSpPr/>
          <p:nvPr/>
        </p:nvSpPr>
        <p:spPr>
          <a:xfrm>
            <a:off x="1376389" y="1507680"/>
            <a:ext cx="4442128" cy="132556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D9092C-C65D-071F-FF17-D8E35A481C07}"/>
              </a:ext>
            </a:extLst>
          </p:cNvPr>
          <p:cNvSpPr/>
          <p:nvPr/>
        </p:nvSpPr>
        <p:spPr>
          <a:xfrm>
            <a:off x="1766056" y="4758466"/>
            <a:ext cx="4329943" cy="662782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C5740-064F-4278-8768-D392E6C858F6}"/>
              </a:ext>
            </a:extLst>
          </p:cNvPr>
          <p:cNvSpPr/>
          <p:nvPr/>
        </p:nvSpPr>
        <p:spPr>
          <a:xfrm>
            <a:off x="4277811" y="2512885"/>
            <a:ext cx="3895925" cy="1472313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7F8BC9-0324-1C1D-54F5-39035AD56066}"/>
              </a:ext>
            </a:extLst>
          </p:cNvPr>
          <p:cNvSpPr/>
          <p:nvPr/>
        </p:nvSpPr>
        <p:spPr>
          <a:xfrm>
            <a:off x="8048637" y="1329575"/>
            <a:ext cx="4035197" cy="3614739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504B2CF-FFF2-62AC-2AB6-02D005A2092E}"/>
              </a:ext>
            </a:extLst>
          </p:cNvPr>
          <p:cNvSpPr/>
          <p:nvPr/>
        </p:nvSpPr>
        <p:spPr>
          <a:xfrm>
            <a:off x="1387280" y="2724083"/>
            <a:ext cx="2749645" cy="2143545"/>
          </a:xfrm>
          <a:custGeom>
            <a:avLst/>
            <a:gdLst>
              <a:gd name="connsiteX0" fmla="*/ 0 w 2749645"/>
              <a:gd name="connsiteY0" fmla="*/ 357265 h 2143545"/>
              <a:gd name="connsiteX1" fmla="*/ 357265 w 2749645"/>
              <a:gd name="connsiteY1" fmla="*/ 0 h 2143545"/>
              <a:gd name="connsiteX2" fmla="*/ 906746 w 2749645"/>
              <a:gd name="connsiteY2" fmla="*/ 0 h 2143545"/>
              <a:gd name="connsiteX3" fmla="*/ 1395174 w 2749645"/>
              <a:gd name="connsiteY3" fmla="*/ 0 h 2143545"/>
              <a:gd name="connsiteX4" fmla="*/ 1842899 w 2749645"/>
              <a:gd name="connsiteY4" fmla="*/ 0 h 2143545"/>
              <a:gd name="connsiteX5" fmla="*/ 2392380 w 2749645"/>
              <a:gd name="connsiteY5" fmla="*/ 0 h 2143545"/>
              <a:gd name="connsiteX6" fmla="*/ 2749645 w 2749645"/>
              <a:gd name="connsiteY6" fmla="*/ 357265 h 2143545"/>
              <a:gd name="connsiteX7" fmla="*/ 2749645 w 2749645"/>
              <a:gd name="connsiteY7" fmla="*/ 790733 h 2143545"/>
              <a:gd name="connsiteX8" fmla="*/ 2749645 w 2749645"/>
              <a:gd name="connsiteY8" fmla="*/ 1224201 h 2143545"/>
              <a:gd name="connsiteX9" fmla="*/ 2749645 w 2749645"/>
              <a:gd name="connsiteY9" fmla="*/ 1786280 h 2143545"/>
              <a:gd name="connsiteX10" fmla="*/ 2392380 w 2749645"/>
              <a:gd name="connsiteY10" fmla="*/ 2143545 h 2143545"/>
              <a:gd name="connsiteX11" fmla="*/ 1842899 w 2749645"/>
              <a:gd name="connsiteY11" fmla="*/ 2143545 h 2143545"/>
              <a:gd name="connsiteX12" fmla="*/ 1293418 w 2749645"/>
              <a:gd name="connsiteY12" fmla="*/ 2143545 h 2143545"/>
              <a:gd name="connsiteX13" fmla="*/ 825341 w 2749645"/>
              <a:gd name="connsiteY13" fmla="*/ 2143545 h 2143545"/>
              <a:gd name="connsiteX14" fmla="*/ 357265 w 2749645"/>
              <a:gd name="connsiteY14" fmla="*/ 2143545 h 2143545"/>
              <a:gd name="connsiteX15" fmla="*/ 0 w 2749645"/>
              <a:gd name="connsiteY15" fmla="*/ 1786280 h 2143545"/>
              <a:gd name="connsiteX16" fmla="*/ 0 w 2749645"/>
              <a:gd name="connsiteY16" fmla="*/ 1324232 h 2143545"/>
              <a:gd name="connsiteX17" fmla="*/ 0 w 2749645"/>
              <a:gd name="connsiteY17" fmla="*/ 876474 h 2143545"/>
              <a:gd name="connsiteX18" fmla="*/ 0 w 2749645"/>
              <a:gd name="connsiteY18" fmla="*/ 357265 h 21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49645" h="2143545" extrusionOk="0">
                <a:moveTo>
                  <a:pt x="0" y="357265"/>
                </a:moveTo>
                <a:cubicBezTo>
                  <a:pt x="37525" y="144646"/>
                  <a:pt x="146465" y="887"/>
                  <a:pt x="357265" y="0"/>
                </a:cubicBezTo>
                <a:cubicBezTo>
                  <a:pt x="607676" y="-37578"/>
                  <a:pt x="654762" y="16603"/>
                  <a:pt x="906746" y="0"/>
                </a:cubicBezTo>
                <a:cubicBezTo>
                  <a:pt x="1158730" y="-16603"/>
                  <a:pt x="1257021" y="4284"/>
                  <a:pt x="1395174" y="0"/>
                </a:cubicBezTo>
                <a:cubicBezTo>
                  <a:pt x="1533327" y="-4284"/>
                  <a:pt x="1669663" y="49052"/>
                  <a:pt x="1842899" y="0"/>
                </a:cubicBezTo>
                <a:cubicBezTo>
                  <a:pt x="2016136" y="-49052"/>
                  <a:pt x="2199569" y="34798"/>
                  <a:pt x="2392380" y="0"/>
                </a:cubicBezTo>
                <a:cubicBezTo>
                  <a:pt x="2602590" y="15389"/>
                  <a:pt x="2768727" y="172151"/>
                  <a:pt x="2749645" y="357265"/>
                </a:cubicBezTo>
                <a:cubicBezTo>
                  <a:pt x="2788136" y="514700"/>
                  <a:pt x="2742304" y="658037"/>
                  <a:pt x="2749645" y="790733"/>
                </a:cubicBezTo>
                <a:cubicBezTo>
                  <a:pt x="2756986" y="923429"/>
                  <a:pt x="2737228" y="1083166"/>
                  <a:pt x="2749645" y="1224201"/>
                </a:cubicBezTo>
                <a:cubicBezTo>
                  <a:pt x="2762062" y="1365236"/>
                  <a:pt x="2685049" y="1610297"/>
                  <a:pt x="2749645" y="1786280"/>
                </a:cubicBezTo>
                <a:cubicBezTo>
                  <a:pt x="2767182" y="1960318"/>
                  <a:pt x="2593038" y="2155814"/>
                  <a:pt x="2392380" y="2143545"/>
                </a:cubicBezTo>
                <a:cubicBezTo>
                  <a:pt x="2190497" y="2164154"/>
                  <a:pt x="1963539" y="2083707"/>
                  <a:pt x="1842899" y="2143545"/>
                </a:cubicBezTo>
                <a:cubicBezTo>
                  <a:pt x="1722259" y="2203383"/>
                  <a:pt x="1491729" y="2102406"/>
                  <a:pt x="1293418" y="2143545"/>
                </a:cubicBezTo>
                <a:cubicBezTo>
                  <a:pt x="1095107" y="2184684"/>
                  <a:pt x="936151" y="2093794"/>
                  <a:pt x="825341" y="2143545"/>
                </a:cubicBezTo>
                <a:cubicBezTo>
                  <a:pt x="714531" y="2193296"/>
                  <a:pt x="475890" y="2127613"/>
                  <a:pt x="357265" y="2143545"/>
                </a:cubicBezTo>
                <a:cubicBezTo>
                  <a:pt x="206754" y="2128884"/>
                  <a:pt x="36109" y="1965009"/>
                  <a:pt x="0" y="1786280"/>
                </a:cubicBezTo>
                <a:cubicBezTo>
                  <a:pt x="-26625" y="1634741"/>
                  <a:pt x="44995" y="1489587"/>
                  <a:pt x="0" y="1324232"/>
                </a:cubicBezTo>
                <a:cubicBezTo>
                  <a:pt x="-44995" y="1158877"/>
                  <a:pt x="22150" y="1075071"/>
                  <a:pt x="0" y="876474"/>
                </a:cubicBezTo>
                <a:cubicBezTo>
                  <a:pt x="-22150" y="677877"/>
                  <a:pt x="29282" y="587392"/>
                  <a:pt x="0" y="357265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4687136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accent6">
                <a:lumMod val="20000"/>
                <a:lumOff val="80000"/>
                <a:alpha val="6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AC784C81-BE4B-D80F-7D8C-D5B3D78B3D59}"/>
              </a:ext>
            </a:extLst>
          </p:cNvPr>
          <p:cNvSpPr/>
          <p:nvPr/>
        </p:nvSpPr>
        <p:spPr>
          <a:xfrm>
            <a:off x="3473288" y="428812"/>
            <a:ext cx="3895925" cy="1936681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this the best way to represent the table?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36B4C7-F76C-7581-56F3-5F6122D5935D}"/>
              </a:ext>
            </a:extLst>
          </p:cNvPr>
          <p:cNvGrpSpPr/>
          <p:nvPr/>
        </p:nvGrpSpPr>
        <p:grpSpPr>
          <a:xfrm>
            <a:off x="7091513" y="3766306"/>
            <a:ext cx="2901281" cy="2257427"/>
            <a:chOff x="6792732" y="3815600"/>
            <a:chExt cx="2901281" cy="22574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5CEB6FD-43FB-2E3F-D928-B56F883A14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57"/>
            <a:stretch/>
          </p:blipFill>
          <p:spPr>
            <a:xfrm>
              <a:off x="6959242" y="3874029"/>
              <a:ext cx="2710760" cy="219619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83E4943-1F41-76A7-36FE-15C7BE52BEA9}"/>
                </a:ext>
              </a:extLst>
            </p:cNvPr>
            <p:cNvSpPr/>
            <p:nvPr/>
          </p:nvSpPr>
          <p:spPr>
            <a:xfrm>
              <a:off x="6792732" y="3815600"/>
              <a:ext cx="2901281" cy="2257427"/>
            </a:xfrm>
            <a:custGeom>
              <a:avLst/>
              <a:gdLst>
                <a:gd name="connsiteX0" fmla="*/ 0 w 2901281"/>
                <a:gd name="connsiteY0" fmla="*/ 376245 h 2257427"/>
                <a:gd name="connsiteX1" fmla="*/ 376245 w 2901281"/>
                <a:gd name="connsiteY1" fmla="*/ 0 h 2257427"/>
                <a:gd name="connsiteX2" fmla="*/ 956419 w 2901281"/>
                <a:gd name="connsiteY2" fmla="*/ 0 h 2257427"/>
                <a:gd name="connsiteX3" fmla="*/ 1472128 w 2901281"/>
                <a:gd name="connsiteY3" fmla="*/ 0 h 2257427"/>
                <a:gd name="connsiteX4" fmla="*/ 1944862 w 2901281"/>
                <a:gd name="connsiteY4" fmla="*/ 0 h 2257427"/>
                <a:gd name="connsiteX5" fmla="*/ 2525036 w 2901281"/>
                <a:gd name="connsiteY5" fmla="*/ 0 h 2257427"/>
                <a:gd name="connsiteX6" fmla="*/ 2901281 w 2901281"/>
                <a:gd name="connsiteY6" fmla="*/ 376245 h 2257427"/>
                <a:gd name="connsiteX7" fmla="*/ 2901281 w 2901281"/>
                <a:gd name="connsiteY7" fmla="*/ 832743 h 2257427"/>
                <a:gd name="connsiteX8" fmla="*/ 2901281 w 2901281"/>
                <a:gd name="connsiteY8" fmla="*/ 1289240 h 2257427"/>
                <a:gd name="connsiteX9" fmla="*/ 2901281 w 2901281"/>
                <a:gd name="connsiteY9" fmla="*/ 1881182 h 2257427"/>
                <a:gd name="connsiteX10" fmla="*/ 2525036 w 2901281"/>
                <a:gd name="connsiteY10" fmla="*/ 2257427 h 2257427"/>
                <a:gd name="connsiteX11" fmla="*/ 1944862 w 2901281"/>
                <a:gd name="connsiteY11" fmla="*/ 2257427 h 2257427"/>
                <a:gd name="connsiteX12" fmla="*/ 1364689 w 2901281"/>
                <a:gd name="connsiteY12" fmla="*/ 2257427 h 2257427"/>
                <a:gd name="connsiteX13" fmla="*/ 870467 w 2901281"/>
                <a:gd name="connsiteY13" fmla="*/ 2257427 h 2257427"/>
                <a:gd name="connsiteX14" fmla="*/ 376245 w 2901281"/>
                <a:gd name="connsiteY14" fmla="*/ 2257427 h 2257427"/>
                <a:gd name="connsiteX15" fmla="*/ 0 w 2901281"/>
                <a:gd name="connsiteY15" fmla="*/ 1881182 h 2257427"/>
                <a:gd name="connsiteX16" fmla="*/ 0 w 2901281"/>
                <a:gd name="connsiteY16" fmla="*/ 1394586 h 2257427"/>
                <a:gd name="connsiteX17" fmla="*/ 0 w 2901281"/>
                <a:gd name="connsiteY17" fmla="*/ 923039 h 2257427"/>
                <a:gd name="connsiteX18" fmla="*/ 0 w 2901281"/>
                <a:gd name="connsiteY18" fmla="*/ 376245 h 2257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01281" h="2257427" extrusionOk="0">
                  <a:moveTo>
                    <a:pt x="0" y="376245"/>
                  </a:moveTo>
                  <a:cubicBezTo>
                    <a:pt x="22956" y="159087"/>
                    <a:pt x="131237" y="2448"/>
                    <a:pt x="376245" y="0"/>
                  </a:cubicBezTo>
                  <a:cubicBezTo>
                    <a:pt x="543285" y="-67471"/>
                    <a:pt x="792102" y="24696"/>
                    <a:pt x="956419" y="0"/>
                  </a:cubicBezTo>
                  <a:cubicBezTo>
                    <a:pt x="1120736" y="-24696"/>
                    <a:pt x="1286655" y="17444"/>
                    <a:pt x="1472128" y="0"/>
                  </a:cubicBezTo>
                  <a:cubicBezTo>
                    <a:pt x="1657601" y="-17444"/>
                    <a:pt x="1793825" y="21435"/>
                    <a:pt x="1944862" y="0"/>
                  </a:cubicBezTo>
                  <a:cubicBezTo>
                    <a:pt x="2095899" y="-21435"/>
                    <a:pt x="2237148" y="38012"/>
                    <a:pt x="2525036" y="0"/>
                  </a:cubicBezTo>
                  <a:cubicBezTo>
                    <a:pt x="2761852" y="34626"/>
                    <a:pt x="2925084" y="183667"/>
                    <a:pt x="2901281" y="376245"/>
                  </a:cubicBezTo>
                  <a:cubicBezTo>
                    <a:pt x="2937711" y="573974"/>
                    <a:pt x="2876364" y="664915"/>
                    <a:pt x="2901281" y="832743"/>
                  </a:cubicBezTo>
                  <a:cubicBezTo>
                    <a:pt x="2926198" y="1000571"/>
                    <a:pt x="2881489" y="1117504"/>
                    <a:pt x="2901281" y="1289240"/>
                  </a:cubicBezTo>
                  <a:cubicBezTo>
                    <a:pt x="2921073" y="1460976"/>
                    <a:pt x="2853210" y="1657463"/>
                    <a:pt x="2901281" y="1881182"/>
                  </a:cubicBezTo>
                  <a:cubicBezTo>
                    <a:pt x="2906795" y="2081658"/>
                    <a:pt x="2744172" y="2299020"/>
                    <a:pt x="2525036" y="2257427"/>
                  </a:cubicBezTo>
                  <a:cubicBezTo>
                    <a:pt x="2266389" y="2270780"/>
                    <a:pt x="2097382" y="2226580"/>
                    <a:pt x="1944862" y="2257427"/>
                  </a:cubicBezTo>
                  <a:cubicBezTo>
                    <a:pt x="1792342" y="2288274"/>
                    <a:pt x="1543395" y="2201636"/>
                    <a:pt x="1364689" y="2257427"/>
                  </a:cubicBezTo>
                  <a:cubicBezTo>
                    <a:pt x="1185983" y="2313218"/>
                    <a:pt x="1002429" y="2231535"/>
                    <a:pt x="870467" y="2257427"/>
                  </a:cubicBezTo>
                  <a:cubicBezTo>
                    <a:pt x="738505" y="2283319"/>
                    <a:pt x="491245" y="2218463"/>
                    <a:pt x="376245" y="2257427"/>
                  </a:cubicBezTo>
                  <a:cubicBezTo>
                    <a:pt x="181439" y="2253358"/>
                    <a:pt x="50158" y="2063164"/>
                    <a:pt x="0" y="1881182"/>
                  </a:cubicBezTo>
                  <a:cubicBezTo>
                    <a:pt x="-15659" y="1733999"/>
                    <a:pt x="38867" y="1632646"/>
                    <a:pt x="0" y="1394586"/>
                  </a:cubicBezTo>
                  <a:cubicBezTo>
                    <a:pt x="-38867" y="1156526"/>
                    <a:pt x="26622" y="1080289"/>
                    <a:pt x="0" y="923039"/>
                  </a:cubicBezTo>
                  <a:cubicBezTo>
                    <a:pt x="-26622" y="765789"/>
                    <a:pt x="14639" y="595971"/>
                    <a:pt x="0" y="376245"/>
                  </a:cubicBezTo>
                  <a:close/>
                </a:path>
              </a:pathLst>
            </a:custGeom>
            <a:noFill/>
            <a:ln w="38100">
              <a:extLst>
                <a:ext uri="{C807C97D-BFC1-408E-A445-0C87EB9F89A2}">
                  <ask:lineSketchStyleProps xmlns:ask="http://schemas.microsoft.com/office/drawing/2018/sketchyshapes" sd="4687136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6D3F73D-E178-AFBB-4DD1-F0AEBAB709A1}"/>
              </a:ext>
            </a:extLst>
          </p:cNvPr>
          <p:cNvSpPr/>
          <p:nvPr/>
        </p:nvSpPr>
        <p:spPr>
          <a:xfrm>
            <a:off x="4334933" y="3903744"/>
            <a:ext cx="2451455" cy="567880"/>
          </a:xfrm>
          <a:custGeom>
            <a:avLst/>
            <a:gdLst>
              <a:gd name="connsiteX0" fmla="*/ 0 w 2451455"/>
              <a:gd name="connsiteY0" fmla="*/ 160256 h 567880"/>
              <a:gd name="connsiteX1" fmla="*/ 999067 w 2451455"/>
              <a:gd name="connsiteY1" fmla="*/ 16323 h 567880"/>
              <a:gd name="connsiteX2" fmla="*/ 2332567 w 2451455"/>
              <a:gd name="connsiteY2" fmla="*/ 498923 h 567880"/>
              <a:gd name="connsiteX3" fmla="*/ 2396067 w 2451455"/>
              <a:gd name="connsiteY3" fmla="*/ 562423 h 567880"/>
              <a:gd name="connsiteX4" fmla="*/ 2417234 w 2451455"/>
              <a:gd name="connsiteY4" fmla="*/ 477756 h 567880"/>
              <a:gd name="connsiteX5" fmla="*/ 2446867 w 2451455"/>
              <a:gd name="connsiteY5" fmla="*/ 562423 h 567880"/>
              <a:gd name="connsiteX6" fmla="*/ 2425700 w 2451455"/>
              <a:gd name="connsiteY6" fmla="*/ 532789 h 567880"/>
              <a:gd name="connsiteX7" fmla="*/ 2421467 w 2451455"/>
              <a:gd name="connsiteY7" fmla="*/ 541256 h 56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455" h="567880">
                <a:moveTo>
                  <a:pt x="0" y="160256"/>
                </a:moveTo>
                <a:cubicBezTo>
                  <a:pt x="305153" y="60067"/>
                  <a:pt x="610306" y="-40121"/>
                  <a:pt x="999067" y="16323"/>
                </a:cubicBezTo>
                <a:cubicBezTo>
                  <a:pt x="1387828" y="72767"/>
                  <a:pt x="2099734" y="407906"/>
                  <a:pt x="2332567" y="498923"/>
                </a:cubicBezTo>
                <a:cubicBezTo>
                  <a:pt x="2565400" y="589940"/>
                  <a:pt x="2381956" y="565951"/>
                  <a:pt x="2396067" y="562423"/>
                </a:cubicBezTo>
                <a:cubicBezTo>
                  <a:pt x="2410178" y="558895"/>
                  <a:pt x="2408767" y="477756"/>
                  <a:pt x="2417234" y="477756"/>
                </a:cubicBezTo>
                <a:cubicBezTo>
                  <a:pt x="2425701" y="477756"/>
                  <a:pt x="2445456" y="553251"/>
                  <a:pt x="2446867" y="562423"/>
                </a:cubicBezTo>
                <a:cubicBezTo>
                  <a:pt x="2448278" y="571595"/>
                  <a:pt x="2429933" y="536317"/>
                  <a:pt x="2425700" y="532789"/>
                </a:cubicBezTo>
                <a:cubicBezTo>
                  <a:pt x="2421467" y="529261"/>
                  <a:pt x="2426406" y="537023"/>
                  <a:pt x="2421467" y="541256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hought Bubble: Cloud 28">
            <a:extLst>
              <a:ext uri="{FF2B5EF4-FFF2-40B4-BE49-F238E27FC236}">
                <a16:creationId xmlns:a16="http://schemas.microsoft.com/office/drawing/2014/main" id="{E145C3C4-4E99-4FF1-FC9F-A105A630CE3A}"/>
              </a:ext>
            </a:extLst>
          </p:cNvPr>
          <p:cNvSpPr/>
          <p:nvPr/>
        </p:nvSpPr>
        <p:spPr>
          <a:xfrm>
            <a:off x="7893082" y="1263940"/>
            <a:ext cx="3895925" cy="2044173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is the impact of noisy data?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4D42E1-14AA-01CF-3465-F6310B6AFCBB}"/>
              </a:ext>
            </a:extLst>
          </p:cNvPr>
          <p:cNvSpPr/>
          <p:nvPr/>
        </p:nvSpPr>
        <p:spPr>
          <a:xfrm>
            <a:off x="3307327" y="293532"/>
            <a:ext cx="4218438" cy="238945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F550F3-C845-7570-F38A-24BEE9BD3315}"/>
              </a:ext>
            </a:extLst>
          </p:cNvPr>
          <p:cNvSpPr txBox="1"/>
          <p:nvPr/>
        </p:nvSpPr>
        <p:spPr>
          <a:xfrm>
            <a:off x="4882732" y="3547116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NOISE</a:t>
            </a:r>
          </a:p>
        </p:txBody>
      </p:sp>
      <p:pic>
        <p:nvPicPr>
          <p:cNvPr id="16" name="Picture 4" descr="Square PNG Logo">
            <a:extLst>
              <a:ext uri="{FF2B5EF4-FFF2-40B4-BE49-F238E27FC236}">
                <a16:creationId xmlns:a16="http://schemas.microsoft.com/office/drawing/2014/main" id="{673FD530-8F98-D7FA-E336-34AB707E6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0533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A7338-48FE-426C-DCF9-089BAC88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B3B6C-B7A9-CACE-A6BA-90396D1A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3032" y="2346325"/>
            <a:ext cx="10016067" cy="2496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We evaluate the LLM ability to answer the self supervised structural tasks over</a:t>
            </a:r>
          </a:p>
          <a:p>
            <a:pPr marL="0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 Eight Tabular Formats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 dirty="0"/>
              <a:t> Eight Noise Operation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0" indent="0">
              <a:buNone/>
            </a:pPr>
            <a:r>
              <a:rPr lang="en-US" dirty="0"/>
              <a:t>On Seven popular data-science datasets from Kaggle</a:t>
            </a:r>
            <a:r>
              <a:rPr lang="en-US" sz="3600" dirty="0"/>
              <a:t>.</a:t>
            </a:r>
          </a:p>
        </p:txBody>
      </p:sp>
      <p:pic>
        <p:nvPicPr>
          <p:cNvPr id="4" name="Picture 4" descr="Square PNG Logo">
            <a:extLst>
              <a:ext uri="{FF2B5EF4-FFF2-40B4-BE49-F238E27FC236}">
                <a16:creationId xmlns:a16="http://schemas.microsoft.com/office/drawing/2014/main" id="{B18FEFF5-FEEB-597E-BB42-57CF9CEBE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7FE0-ABB1-C3BC-A93B-752D52AD1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pic>
        <p:nvPicPr>
          <p:cNvPr id="7" name="Graphic 6" descr="Table with solid fill">
            <a:extLst>
              <a:ext uri="{FF2B5EF4-FFF2-40B4-BE49-F238E27FC236}">
                <a16:creationId xmlns:a16="http://schemas.microsoft.com/office/drawing/2014/main" id="{B38C68EF-CA28-7478-54C9-6995B8AE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71" y="1830918"/>
            <a:ext cx="2027765" cy="202776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7E60D7-9AC7-5AEE-844B-AF5110241BB7}"/>
              </a:ext>
            </a:extLst>
          </p:cNvPr>
          <p:cNvCxnSpPr>
            <a:cxnSpLocks/>
          </p:cNvCxnSpPr>
          <p:nvPr/>
        </p:nvCxnSpPr>
        <p:spPr>
          <a:xfrm>
            <a:off x="3865032" y="2806700"/>
            <a:ext cx="85936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7535FD-7F47-82EE-B33F-8E510621AC92}"/>
              </a:ext>
            </a:extLst>
          </p:cNvPr>
          <p:cNvCxnSpPr/>
          <p:nvPr/>
        </p:nvCxnSpPr>
        <p:spPr>
          <a:xfrm>
            <a:off x="2446867" y="2844801"/>
            <a:ext cx="778934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C39A405-2937-B2FC-1A3E-1346B74EF38F}"/>
              </a:ext>
            </a:extLst>
          </p:cNvPr>
          <p:cNvSpPr/>
          <p:nvPr/>
        </p:nvSpPr>
        <p:spPr>
          <a:xfrm>
            <a:off x="3035300" y="2300817"/>
            <a:ext cx="1083733" cy="101176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860BE-F7F7-EF55-0E04-A2F6B57D7B9B}"/>
              </a:ext>
            </a:extLst>
          </p:cNvPr>
          <p:cNvSpPr txBox="1"/>
          <p:nvPr/>
        </p:nvSpPr>
        <p:spPr>
          <a:xfrm>
            <a:off x="3114699" y="2492132"/>
            <a:ext cx="924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Noise</a:t>
            </a:r>
          </a:p>
          <a:p>
            <a:pPr algn="ctr"/>
            <a:r>
              <a:rPr lang="en-US" sz="1500" dirty="0"/>
              <a:t>Operator</a:t>
            </a:r>
          </a:p>
        </p:txBody>
      </p:sp>
      <p:pic>
        <p:nvPicPr>
          <p:cNvPr id="15" name="Graphic 14" descr="Table with solid fill">
            <a:extLst>
              <a:ext uri="{FF2B5EF4-FFF2-40B4-BE49-F238E27FC236}">
                <a16:creationId xmlns:a16="http://schemas.microsoft.com/office/drawing/2014/main" id="{597ED717-F20C-3818-1BF8-2843DC6E61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2651" y="1755248"/>
            <a:ext cx="2027765" cy="202776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7B2CB5-FBBF-98CE-2FAB-FC6482148326}"/>
              </a:ext>
            </a:extLst>
          </p:cNvPr>
          <p:cNvSpPr/>
          <p:nvPr/>
        </p:nvSpPr>
        <p:spPr>
          <a:xfrm>
            <a:off x="7308851" y="2293409"/>
            <a:ext cx="1689100" cy="1060450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152EB1-0E8B-EF8C-0F2E-BBC7F8F08536}"/>
              </a:ext>
            </a:extLst>
          </p:cNvPr>
          <p:cNvCxnSpPr>
            <a:cxnSpLocks/>
          </p:cNvCxnSpPr>
          <p:nvPr/>
        </p:nvCxnSpPr>
        <p:spPr>
          <a:xfrm>
            <a:off x="6576483" y="2806700"/>
            <a:ext cx="7175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7CE3883-19AB-9A11-0532-9FB427B0D6DF}"/>
              </a:ext>
            </a:extLst>
          </p:cNvPr>
          <p:cNvSpPr txBox="1"/>
          <p:nvPr/>
        </p:nvSpPr>
        <p:spPr>
          <a:xfrm>
            <a:off x="7434838" y="2414285"/>
            <a:ext cx="149303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Self-Supervised</a:t>
            </a:r>
          </a:p>
          <a:p>
            <a:pPr algn="ctr"/>
            <a:r>
              <a:rPr lang="en-US" sz="1500" dirty="0"/>
              <a:t>Task </a:t>
            </a:r>
          </a:p>
          <a:p>
            <a:pPr algn="ctr"/>
            <a:r>
              <a:rPr lang="en-US" sz="1500" dirty="0"/>
              <a:t>Generator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9DB3C1-0F7C-40E7-0BF7-2B26E361261E}"/>
              </a:ext>
            </a:extLst>
          </p:cNvPr>
          <p:cNvCxnSpPr>
            <a:cxnSpLocks/>
          </p:cNvCxnSpPr>
          <p:nvPr/>
        </p:nvCxnSpPr>
        <p:spPr>
          <a:xfrm>
            <a:off x="9065683" y="2769130"/>
            <a:ext cx="717551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F1591F-63FF-61D8-1E62-5283FEE34639}"/>
              </a:ext>
            </a:extLst>
          </p:cNvPr>
          <p:cNvSpPr/>
          <p:nvPr/>
        </p:nvSpPr>
        <p:spPr>
          <a:xfrm>
            <a:off x="9857380" y="2136731"/>
            <a:ext cx="1965601" cy="14706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61EAC-35AA-A5B3-E7FF-3A67001DB62E}"/>
              </a:ext>
            </a:extLst>
          </p:cNvPr>
          <p:cNvSpPr txBox="1"/>
          <p:nvPr/>
        </p:nvSpPr>
        <p:spPr>
          <a:xfrm>
            <a:off x="9903866" y="2203333"/>
            <a:ext cx="19191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100" i="1" dirty="0"/>
              <a:t>Task 1, Expected Answer </a:t>
            </a:r>
            <a:r>
              <a:rPr lang="en-US" sz="1400" i="1" dirty="0"/>
              <a:t>1</a:t>
            </a:r>
            <a:r>
              <a:rPr lang="en-US" sz="1400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369CC2-037A-647C-E237-36C0006007D5}"/>
              </a:ext>
            </a:extLst>
          </p:cNvPr>
          <p:cNvSpPr txBox="1"/>
          <p:nvPr/>
        </p:nvSpPr>
        <p:spPr>
          <a:xfrm>
            <a:off x="9880621" y="2456177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100" i="1" dirty="0"/>
              <a:t>Task 2, Expected Answer 2</a:t>
            </a:r>
            <a:r>
              <a:rPr lang="en-US" sz="1400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3F7A75-65A5-8F96-DC53-F35C0500AD43}"/>
              </a:ext>
            </a:extLst>
          </p:cNvPr>
          <p:cNvSpPr txBox="1"/>
          <p:nvPr/>
        </p:nvSpPr>
        <p:spPr>
          <a:xfrm>
            <a:off x="9850966" y="3233000"/>
            <a:ext cx="1972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100" i="1" dirty="0"/>
              <a:t>Task n, Expected Answer n</a:t>
            </a:r>
            <a:r>
              <a:rPr lang="en-US" sz="1400" dirty="0"/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AD16BB-AA41-2F60-FAC2-84463517F46E}"/>
              </a:ext>
            </a:extLst>
          </p:cNvPr>
          <p:cNvSpPr txBox="1"/>
          <p:nvPr/>
        </p:nvSpPr>
        <p:spPr>
          <a:xfrm>
            <a:off x="10111597" y="2686813"/>
            <a:ext cx="153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………………..…………..……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C467A48-C0C2-0EE2-086B-F80302445045}"/>
              </a:ext>
            </a:extLst>
          </p:cNvPr>
          <p:cNvCxnSpPr>
            <a:cxnSpLocks/>
          </p:cNvCxnSpPr>
          <p:nvPr/>
        </p:nvCxnSpPr>
        <p:spPr>
          <a:xfrm flipH="1">
            <a:off x="10399349" y="4146076"/>
            <a:ext cx="496349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A489B9-7ACB-A1A9-6AB0-302811EC37C7}"/>
              </a:ext>
            </a:extLst>
          </p:cNvPr>
          <p:cNvGrpSpPr/>
          <p:nvPr/>
        </p:nvGrpSpPr>
        <p:grpSpPr>
          <a:xfrm>
            <a:off x="9231842" y="4921228"/>
            <a:ext cx="1026584" cy="918535"/>
            <a:chOff x="8120590" y="4446976"/>
            <a:chExt cx="1026584" cy="9185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FA7AF9A-6902-3F7F-42AA-1A8CB31383C4}"/>
                </a:ext>
              </a:extLst>
            </p:cNvPr>
            <p:cNvSpPr/>
            <p:nvPr/>
          </p:nvSpPr>
          <p:spPr>
            <a:xfrm>
              <a:off x="8120590" y="4446976"/>
              <a:ext cx="1026584" cy="91853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EC74D7D-9B24-43BC-177E-03A6924A04D7}"/>
                </a:ext>
              </a:extLst>
            </p:cNvPr>
            <p:cNvSpPr txBox="1"/>
            <p:nvPr/>
          </p:nvSpPr>
          <p:spPr>
            <a:xfrm>
              <a:off x="8334761" y="4721577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LLM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408A3F1-25FE-89DC-BFE3-6592F460697E}"/>
              </a:ext>
            </a:extLst>
          </p:cNvPr>
          <p:cNvCxnSpPr>
            <a:cxnSpLocks/>
          </p:cNvCxnSpPr>
          <p:nvPr/>
        </p:nvCxnSpPr>
        <p:spPr>
          <a:xfrm>
            <a:off x="10895698" y="3646506"/>
            <a:ext cx="0" cy="51486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6E1FC4-D4D4-AD2F-BEE5-1E66E6264798}"/>
              </a:ext>
            </a:extLst>
          </p:cNvPr>
          <p:cNvGrpSpPr/>
          <p:nvPr/>
        </p:nvGrpSpPr>
        <p:grpSpPr>
          <a:xfrm>
            <a:off x="7022199" y="3795978"/>
            <a:ext cx="1339849" cy="764643"/>
            <a:chOff x="5183839" y="4356099"/>
            <a:chExt cx="1092566" cy="65073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A9DE013-4B8C-11E6-4909-C88A6D7C3747}"/>
                </a:ext>
              </a:extLst>
            </p:cNvPr>
            <p:cNvSpPr/>
            <p:nvPr/>
          </p:nvSpPr>
          <p:spPr>
            <a:xfrm>
              <a:off x="5183839" y="4356099"/>
              <a:ext cx="1092566" cy="650735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6B7958-63C7-0C9B-FD66-5AFFABA7DC29}"/>
                </a:ext>
              </a:extLst>
            </p:cNvPr>
            <p:cNvSpPr txBox="1"/>
            <p:nvPr/>
          </p:nvSpPr>
          <p:spPr>
            <a:xfrm>
              <a:off x="5264225" y="4428445"/>
              <a:ext cx="9525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Table</a:t>
              </a:r>
            </a:p>
            <a:p>
              <a:pPr algn="ctr"/>
              <a:r>
                <a:rPr lang="en-US" sz="1400" dirty="0"/>
                <a:t>Formatter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CD578E9-0EA8-51D9-1E24-8D3C3B91B74C}"/>
              </a:ext>
            </a:extLst>
          </p:cNvPr>
          <p:cNvCxnSpPr>
            <a:cxnSpLocks/>
          </p:cNvCxnSpPr>
          <p:nvPr/>
        </p:nvCxnSpPr>
        <p:spPr>
          <a:xfrm>
            <a:off x="5828398" y="3458617"/>
            <a:ext cx="0" cy="74085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BDD06A0-52DA-ED38-DBC5-3E7AC58955FA}"/>
              </a:ext>
            </a:extLst>
          </p:cNvPr>
          <p:cNvCxnSpPr>
            <a:cxnSpLocks/>
          </p:cNvCxnSpPr>
          <p:nvPr/>
        </p:nvCxnSpPr>
        <p:spPr>
          <a:xfrm>
            <a:off x="5828398" y="4178300"/>
            <a:ext cx="110686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CCC8718F-D934-0D83-3A8A-9CF8F24D9636}"/>
              </a:ext>
            </a:extLst>
          </p:cNvPr>
          <p:cNvSpPr/>
          <p:nvPr/>
        </p:nvSpPr>
        <p:spPr>
          <a:xfrm>
            <a:off x="9057216" y="3850862"/>
            <a:ext cx="1308100" cy="5591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FC10AA8-DCA6-5F17-AEA2-1E7FA00FCB40}"/>
              </a:ext>
            </a:extLst>
          </p:cNvPr>
          <p:cNvCxnSpPr>
            <a:cxnSpLocks/>
          </p:cNvCxnSpPr>
          <p:nvPr/>
        </p:nvCxnSpPr>
        <p:spPr>
          <a:xfrm>
            <a:off x="8397874" y="4161366"/>
            <a:ext cx="572947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EFBAA48-9197-475A-4F61-86F36282AAEE}"/>
              </a:ext>
            </a:extLst>
          </p:cNvPr>
          <p:cNvSpPr txBox="1"/>
          <p:nvPr/>
        </p:nvSpPr>
        <p:spPr>
          <a:xfrm>
            <a:off x="9333277" y="3976549"/>
            <a:ext cx="755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Prompt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4581914-3019-5CD2-36B3-6BC71426BF87}"/>
              </a:ext>
            </a:extLst>
          </p:cNvPr>
          <p:cNvCxnSpPr>
            <a:cxnSpLocks/>
          </p:cNvCxnSpPr>
          <p:nvPr/>
        </p:nvCxnSpPr>
        <p:spPr>
          <a:xfrm>
            <a:off x="9707030" y="4466333"/>
            <a:ext cx="0" cy="4148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B67DA02-0F42-235E-42F0-EFD4E90E4AF6}"/>
              </a:ext>
            </a:extLst>
          </p:cNvPr>
          <p:cNvCxnSpPr>
            <a:cxnSpLocks/>
          </p:cNvCxnSpPr>
          <p:nvPr/>
        </p:nvCxnSpPr>
        <p:spPr>
          <a:xfrm flipH="1">
            <a:off x="8362048" y="5415779"/>
            <a:ext cx="71453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29FB5C2-905B-6267-516E-EEA46983505C}"/>
              </a:ext>
            </a:extLst>
          </p:cNvPr>
          <p:cNvGrpSpPr/>
          <p:nvPr/>
        </p:nvGrpSpPr>
        <p:grpSpPr>
          <a:xfrm>
            <a:off x="7308851" y="4869200"/>
            <a:ext cx="902668" cy="1361396"/>
            <a:chOff x="6594566" y="4700738"/>
            <a:chExt cx="902668" cy="1361396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8F83E06-8660-FAF5-1320-1840DB4A261A}"/>
                </a:ext>
              </a:extLst>
            </p:cNvPr>
            <p:cNvSpPr/>
            <p:nvPr/>
          </p:nvSpPr>
          <p:spPr>
            <a:xfrm>
              <a:off x="6594566" y="4700738"/>
              <a:ext cx="902668" cy="13613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5FC242A-FDC5-A132-C290-6F3D66C2608E}"/>
                </a:ext>
              </a:extLst>
            </p:cNvPr>
            <p:cNvSpPr txBox="1"/>
            <p:nvPr/>
          </p:nvSpPr>
          <p:spPr>
            <a:xfrm>
              <a:off x="6700566" y="4790423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Answer 1</a:t>
              </a:r>
              <a:endParaRPr lang="en-US" sz="1400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C00C6B-D521-12AC-F917-E4520F254CEA}"/>
                </a:ext>
              </a:extLst>
            </p:cNvPr>
            <p:cNvSpPr txBox="1"/>
            <p:nvPr/>
          </p:nvSpPr>
          <p:spPr>
            <a:xfrm>
              <a:off x="6705870" y="5023807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Answer 2</a:t>
              </a:r>
              <a:endParaRPr lang="en-US" sz="14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5BD79DE-849C-27E5-E851-73BB89BBB0FC}"/>
                </a:ext>
              </a:extLst>
            </p:cNvPr>
            <p:cNvSpPr txBox="1"/>
            <p:nvPr/>
          </p:nvSpPr>
          <p:spPr>
            <a:xfrm>
              <a:off x="6705870" y="5748731"/>
              <a:ext cx="7457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Answer n</a:t>
              </a:r>
              <a:endParaRPr lang="en-US" sz="1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98483B-1ED7-D5B6-E01A-8C81A24D0826}"/>
                </a:ext>
              </a:extLst>
            </p:cNvPr>
            <p:cNvSpPr txBox="1"/>
            <p:nvPr/>
          </p:nvSpPr>
          <p:spPr>
            <a:xfrm>
              <a:off x="6773216" y="5134297"/>
              <a:ext cx="672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…………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74DADB9-6B17-32C0-81E2-5B5096B6E842}"/>
              </a:ext>
            </a:extLst>
          </p:cNvPr>
          <p:cNvGrpSpPr/>
          <p:nvPr/>
        </p:nvGrpSpPr>
        <p:grpSpPr>
          <a:xfrm>
            <a:off x="5418661" y="4869200"/>
            <a:ext cx="1454620" cy="1361396"/>
            <a:chOff x="6594566" y="4700738"/>
            <a:chExt cx="902668" cy="136139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B017764-A3C9-0AD8-BA92-24F8D75851B3}"/>
                </a:ext>
              </a:extLst>
            </p:cNvPr>
            <p:cNvSpPr/>
            <p:nvPr/>
          </p:nvSpPr>
          <p:spPr>
            <a:xfrm>
              <a:off x="6594566" y="4700738"/>
              <a:ext cx="902668" cy="13613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B6CE43-A1D2-B0AC-AC04-5F532470A974}"/>
                </a:ext>
              </a:extLst>
            </p:cNvPr>
            <p:cNvSpPr txBox="1"/>
            <p:nvPr/>
          </p:nvSpPr>
          <p:spPr>
            <a:xfrm>
              <a:off x="6646002" y="4794703"/>
              <a:ext cx="8318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Expected Answer 1</a:t>
              </a:r>
              <a:endParaRPr lang="en-US" sz="1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F21D274-EEE0-574B-975E-91707CCC986F}"/>
                </a:ext>
              </a:extLst>
            </p:cNvPr>
            <p:cNvSpPr txBox="1"/>
            <p:nvPr/>
          </p:nvSpPr>
          <p:spPr>
            <a:xfrm>
              <a:off x="6626451" y="5052810"/>
              <a:ext cx="8497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Expected  Answer 2</a:t>
              </a:r>
              <a:endParaRPr lang="en-US" sz="14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342B06F-F3B2-CF76-A453-2BF68A68FA38}"/>
                </a:ext>
              </a:extLst>
            </p:cNvPr>
            <p:cNvSpPr txBox="1"/>
            <p:nvPr/>
          </p:nvSpPr>
          <p:spPr>
            <a:xfrm>
              <a:off x="6642367" y="5752368"/>
              <a:ext cx="8337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Expected Answer n</a:t>
              </a:r>
              <a:endParaRPr lang="en-US" sz="14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2717850-D6F2-8FE1-29F3-DA7DD160A132}"/>
                </a:ext>
              </a:extLst>
            </p:cNvPr>
            <p:cNvSpPr txBox="1"/>
            <p:nvPr/>
          </p:nvSpPr>
          <p:spPr>
            <a:xfrm>
              <a:off x="6700566" y="5141718"/>
              <a:ext cx="506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………………</a:t>
              </a: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07B8D28-C1CD-E1A3-9C71-4C2F928B0644}"/>
              </a:ext>
            </a:extLst>
          </p:cNvPr>
          <p:cNvCxnSpPr>
            <a:cxnSpLocks/>
          </p:cNvCxnSpPr>
          <p:nvPr/>
        </p:nvCxnSpPr>
        <p:spPr>
          <a:xfrm flipH="1">
            <a:off x="4229100" y="5597305"/>
            <a:ext cx="1058333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EA8BC04-4BC7-F9DE-3302-B0E9166A35FD}"/>
              </a:ext>
            </a:extLst>
          </p:cNvPr>
          <p:cNvSpPr txBox="1"/>
          <p:nvPr/>
        </p:nvSpPr>
        <p:spPr>
          <a:xfrm>
            <a:off x="4147757" y="5677633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76E35CC-B838-6378-0F9D-54A48C615E2F}"/>
              </a:ext>
            </a:extLst>
          </p:cNvPr>
          <p:cNvSpPr/>
          <p:nvPr/>
        </p:nvSpPr>
        <p:spPr>
          <a:xfrm>
            <a:off x="2207793" y="5127941"/>
            <a:ext cx="1747238" cy="99596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Metric:</a:t>
            </a:r>
          </a:p>
          <a:p>
            <a:pPr algn="ctr"/>
            <a:r>
              <a:rPr lang="en-US" dirty="0"/>
              <a:t>pass@1/ F1 score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32FC924-27FC-1501-2478-EF6614BC1CD6}"/>
              </a:ext>
            </a:extLst>
          </p:cNvPr>
          <p:cNvSpPr txBox="1"/>
          <p:nvPr/>
        </p:nvSpPr>
        <p:spPr>
          <a:xfrm>
            <a:off x="1049867" y="1834001"/>
            <a:ext cx="928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Table, 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F0F2E4C-2C71-BF41-1E7E-5C8D3FCB927D}"/>
              </a:ext>
            </a:extLst>
          </p:cNvPr>
          <p:cNvSpPr txBox="1"/>
          <p:nvPr/>
        </p:nvSpPr>
        <p:spPr>
          <a:xfrm>
            <a:off x="4629688" y="1742548"/>
            <a:ext cx="22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Manipulated Table,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pic>
        <p:nvPicPr>
          <p:cNvPr id="90" name="Picture 4" descr="Square PNG Logo">
            <a:extLst>
              <a:ext uri="{FF2B5EF4-FFF2-40B4-BE49-F238E27FC236}">
                <a16:creationId xmlns:a16="http://schemas.microsoft.com/office/drawing/2014/main" id="{48F96F39-FA6E-F769-92F1-62325C031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50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CE8B-266C-9D0F-4DBC-A2D91DE4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Tabular Formats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8693E-ACF2-8E50-0E90-BCC04CBCD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range of eight popular table representation format used within data-science workflows.</a:t>
            </a:r>
          </a:p>
        </p:txBody>
      </p:sp>
      <p:pic>
        <p:nvPicPr>
          <p:cNvPr id="4" name="Picture 4" descr="Square PNG Logo">
            <a:extLst>
              <a:ext uri="{FF2B5EF4-FFF2-40B4-BE49-F238E27FC236}">
                <a16:creationId xmlns:a16="http://schemas.microsoft.com/office/drawing/2014/main" id="{319C6C25-9756-54EF-D321-F18F885EE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8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11CC15-1169-85F4-C560-57A53CDC3BD9}"/>
              </a:ext>
            </a:extLst>
          </p:cNvPr>
          <p:cNvGrpSpPr/>
          <p:nvPr/>
        </p:nvGrpSpPr>
        <p:grpSpPr>
          <a:xfrm>
            <a:off x="401918" y="151743"/>
            <a:ext cx="3992033" cy="1802563"/>
            <a:chOff x="401918" y="151743"/>
            <a:chExt cx="3992033" cy="18025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5BD8B6-10F8-37CB-F898-68C82A5336FD}"/>
                </a:ext>
              </a:extLst>
            </p:cNvPr>
            <p:cNvSpPr txBox="1"/>
            <p:nvPr/>
          </p:nvSpPr>
          <p:spPr>
            <a:xfrm>
              <a:off x="483406" y="531441"/>
              <a:ext cx="3869267" cy="13849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 err="1"/>
                <a:t>pd.DataFrame</a:t>
              </a:r>
              <a:r>
                <a:rPr lang="en-US" sz="1400" dirty="0"/>
                <a:t>({</a:t>
              </a:r>
            </a:p>
            <a:p>
              <a:pPr lvl="1"/>
              <a:r>
                <a:rPr lang="en-US" sz="1400" dirty="0"/>
                <a:t>Name : ['Alice', 'Bob', 'Charlie’], </a:t>
              </a:r>
            </a:p>
            <a:p>
              <a:pPr lvl="1"/>
              <a:r>
                <a:rPr lang="en-US" sz="1400" dirty="0"/>
                <a:t>Age : [25, 30, 22], </a:t>
              </a:r>
            </a:p>
            <a:p>
              <a:pPr lvl="1"/>
              <a:r>
                <a:rPr lang="en-US" sz="1400" dirty="0"/>
                <a:t>City : ['New York', 'Los Angeles', 'Chicago’]</a:t>
              </a:r>
            </a:p>
            <a:p>
              <a:pPr lvl="1"/>
              <a:r>
                <a:rPr lang="en-US" sz="1400" dirty="0"/>
                <a:t>},</a:t>
              </a:r>
            </a:p>
            <a:p>
              <a:pPr lvl="1"/>
              <a:r>
                <a:rPr lang="en-US" sz="1400" dirty="0"/>
                <a:t>index=[0, 1, 2])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5C109D-8D85-3532-004B-EBF01C51D02D}"/>
                </a:ext>
              </a:extLst>
            </p:cNvPr>
            <p:cNvSpPr txBox="1"/>
            <p:nvPr/>
          </p:nvSpPr>
          <p:spPr>
            <a:xfrm>
              <a:off x="1378044" y="151743"/>
              <a:ext cx="199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err="1"/>
                <a:t>DFLoader</a:t>
              </a:r>
              <a:r>
                <a:rPr lang="en-US" b="1" i="1" dirty="0"/>
                <a:t> Format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A365B80-2787-842F-E224-1DC067F99E43}"/>
                </a:ext>
              </a:extLst>
            </p:cNvPr>
            <p:cNvSpPr/>
            <p:nvPr/>
          </p:nvSpPr>
          <p:spPr>
            <a:xfrm>
              <a:off x="401918" y="493572"/>
              <a:ext cx="3992033" cy="1460734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C3492E-0B1E-DB41-755E-FBB3C501EE6C}"/>
              </a:ext>
            </a:extLst>
          </p:cNvPr>
          <p:cNvGrpSpPr/>
          <p:nvPr/>
        </p:nvGrpSpPr>
        <p:grpSpPr>
          <a:xfrm>
            <a:off x="4524957" y="136261"/>
            <a:ext cx="4223810" cy="1818045"/>
            <a:chOff x="4524957" y="136261"/>
            <a:chExt cx="4223810" cy="18180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0101CFF-E9C7-4AFC-26BE-8F01A769F953}"/>
                </a:ext>
              </a:extLst>
            </p:cNvPr>
            <p:cNvSpPr txBox="1"/>
            <p:nvPr/>
          </p:nvSpPr>
          <p:spPr>
            <a:xfrm>
              <a:off x="4567290" y="626393"/>
              <a:ext cx="4181477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{</a:t>
              </a:r>
            </a:p>
            <a:p>
              <a:r>
                <a:rPr lang="en-US" sz="1400" dirty="0"/>
                <a:t>     "0": {"Name":"Alice","Age":25,"City":"NewYork"},</a:t>
              </a:r>
            </a:p>
            <a:p>
              <a:r>
                <a:rPr lang="en-US" sz="1400" dirty="0"/>
                <a:t>     "1": {"Name":"Bob","Age":30,"City":"Los Angeles"},</a:t>
              </a:r>
            </a:p>
            <a:p>
              <a:r>
                <a:rPr lang="en-US" sz="1400" dirty="0"/>
                <a:t>     "2":{"Name":"Charlie","Age":22,"City":"Chicago"}</a:t>
              </a:r>
            </a:p>
            <a:p>
              <a:r>
                <a:rPr lang="en-US" sz="1400" dirty="0"/>
                <a:t>}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91CEC7-4341-58DA-D451-2E821735A92A}"/>
                </a:ext>
              </a:extLst>
            </p:cNvPr>
            <p:cNvSpPr txBox="1"/>
            <p:nvPr/>
          </p:nvSpPr>
          <p:spPr>
            <a:xfrm>
              <a:off x="5685550" y="136261"/>
              <a:ext cx="1452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Json Format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065C879-C8A6-DF13-FF54-AF6F21DCD773}"/>
                </a:ext>
              </a:extLst>
            </p:cNvPr>
            <p:cNvSpPr/>
            <p:nvPr/>
          </p:nvSpPr>
          <p:spPr>
            <a:xfrm>
              <a:off x="4524957" y="493572"/>
              <a:ext cx="4181477" cy="1460734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D40381-7EAF-626E-8980-702EE6EDDDED}"/>
              </a:ext>
            </a:extLst>
          </p:cNvPr>
          <p:cNvGrpSpPr/>
          <p:nvPr/>
        </p:nvGrpSpPr>
        <p:grpSpPr>
          <a:xfrm>
            <a:off x="8837440" y="124240"/>
            <a:ext cx="2819628" cy="1830065"/>
            <a:chOff x="8837440" y="124240"/>
            <a:chExt cx="2819628" cy="18300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63BBA0-7AC9-7A1A-ADE2-1E7A80F89536}"/>
                </a:ext>
              </a:extLst>
            </p:cNvPr>
            <p:cNvSpPr txBox="1"/>
            <p:nvPr/>
          </p:nvSpPr>
          <p:spPr>
            <a:xfrm>
              <a:off x="9084654" y="521075"/>
              <a:ext cx="2411223" cy="138499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[</a:t>
              </a:r>
            </a:p>
            <a:p>
              <a:r>
                <a:rPr lang="en-US" sz="1400" dirty="0"/>
                <a:t>    ['', 'Name', 'Age', 'City'],</a:t>
              </a:r>
            </a:p>
            <a:p>
              <a:r>
                <a:rPr lang="en-US" sz="1400" dirty="0"/>
                <a:t>    [0, 'Alice', 25, 'New York’],</a:t>
              </a:r>
            </a:p>
            <a:p>
              <a:r>
                <a:rPr lang="en-US" sz="1400" dirty="0"/>
                <a:t>    [1, 'Bob', 30, 'Los Angeles’],</a:t>
              </a:r>
            </a:p>
            <a:p>
              <a:r>
                <a:rPr lang="en-US" sz="1400" dirty="0"/>
                <a:t>    [2, 'Charlie', 22, 'Chicago’]</a:t>
              </a:r>
            </a:p>
            <a:p>
              <a:r>
                <a:rPr lang="en-US" sz="1400" dirty="0"/>
                <a:t>]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66D5AE3-C730-9397-5A92-84205C40AF34}"/>
                </a:ext>
              </a:extLst>
            </p:cNvPr>
            <p:cNvSpPr txBox="1"/>
            <p:nvPr/>
          </p:nvSpPr>
          <p:spPr>
            <a:xfrm>
              <a:off x="9359651" y="124240"/>
              <a:ext cx="2214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Data-Matrix Format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536B51B-2831-73E5-6BF0-C9A8928336A5}"/>
                </a:ext>
              </a:extLst>
            </p:cNvPr>
            <p:cNvSpPr/>
            <p:nvPr/>
          </p:nvSpPr>
          <p:spPr>
            <a:xfrm>
              <a:off x="8837440" y="493571"/>
              <a:ext cx="2819628" cy="1460734"/>
            </a:xfrm>
            <a:prstGeom prst="rect">
              <a:avLst/>
            </a:pr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E2280-F70A-4DFA-EECE-83CE8AE8178F}"/>
              </a:ext>
            </a:extLst>
          </p:cNvPr>
          <p:cNvGrpSpPr/>
          <p:nvPr/>
        </p:nvGrpSpPr>
        <p:grpSpPr>
          <a:xfrm>
            <a:off x="2724578" y="4315739"/>
            <a:ext cx="3390900" cy="1984555"/>
            <a:chOff x="401918" y="2323048"/>
            <a:chExt cx="3390900" cy="18071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9020A7-7030-DE8C-289C-78BBDF6A2D74}"/>
                </a:ext>
              </a:extLst>
            </p:cNvPr>
            <p:cNvSpPr txBox="1"/>
            <p:nvPr/>
          </p:nvSpPr>
          <p:spPr>
            <a:xfrm>
              <a:off x="655918" y="2815095"/>
              <a:ext cx="3052233" cy="116955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|       | Name     |   Age | City                  |</a:t>
              </a:r>
            </a:p>
            <a:p>
              <a:r>
                <a:rPr lang="en-US" sz="1400" dirty="0"/>
                <a:t>|---:|:-----------|------:|:----------------|</a:t>
              </a:r>
            </a:p>
            <a:p>
              <a:r>
                <a:rPr lang="en-US" sz="1400" dirty="0"/>
                <a:t>|  0 | Alice         |    25  | New York       |</a:t>
              </a:r>
            </a:p>
            <a:p>
              <a:r>
                <a:rPr lang="en-US" sz="1400" dirty="0"/>
                <a:t>|  1 | Bob           |    30  | Los Angeles |</a:t>
              </a:r>
            </a:p>
            <a:p>
              <a:r>
                <a:rPr lang="en-US" sz="1400" dirty="0"/>
                <a:t>|  2 | Charlie    |    22  | Chicago         |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D012963-CDBF-EAC1-FF82-FA734D0C3506}"/>
                </a:ext>
              </a:extLst>
            </p:cNvPr>
            <p:cNvSpPr/>
            <p:nvPr/>
          </p:nvSpPr>
          <p:spPr>
            <a:xfrm>
              <a:off x="401918" y="2669506"/>
              <a:ext cx="3390900" cy="146073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E5A896-2286-8D99-2D1D-8E12CB346BC7}"/>
                </a:ext>
              </a:extLst>
            </p:cNvPr>
            <p:cNvSpPr txBox="1"/>
            <p:nvPr/>
          </p:nvSpPr>
          <p:spPr>
            <a:xfrm>
              <a:off x="1058878" y="2323048"/>
              <a:ext cx="2084994" cy="336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Markdown Format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CED477-D8D6-2F3C-3CC4-747FE0A46CC0}"/>
              </a:ext>
            </a:extLst>
          </p:cNvPr>
          <p:cNvGrpSpPr/>
          <p:nvPr/>
        </p:nvGrpSpPr>
        <p:grpSpPr>
          <a:xfrm>
            <a:off x="3251740" y="2250741"/>
            <a:ext cx="3175976" cy="1807192"/>
            <a:chOff x="3251740" y="2250741"/>
            <a:chExt cx="3175976" cy="18071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9C5906-3AAE-2312-A2C8-A76DC51BF822}"/>
                </a:ext>
              </a:extLst>
            </p:cNvPr>
            <p:cNvSpPr txBox="1"/>
            <p:nvPr/>
          </p:nvSpPr>
          <p:spPr>
            <a:xfrm>
              <a:off x="3796685" y="2858218"/>
              <a:ext cx="2390775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, Name, Age, City</a:t>
              </a:r>
            </a:p>
            <a:p>
              <a:r>
                <a:rPr lang="en-US" sz="1400" dirty="0"/>
                <a:t>0, Alice, 25, New York</a:t>
              </a:r>
            </a:p>
            <a:p>
              <a:r>
                <a:rPr lang="en-US" sz="1400" dirty="0"/>
                <a:t>1, Bob, 30, Los Angeles</a:t>
              </a:r>
            </a:p>
            <a:p>
              <a:r>
                <a:rPr lang="en-US" sz="1400" dirty="0"/>
                <a:t>2, Charlie, 22, Chicago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1738352-7E2C-35A5-6573-97FDBBF9EC69}"/>
                </a:ext>
              </a:extLst>
            </p:cNvPr>
            <p:cNvSpPr/>
            <p:nvPr/>
          </p:nvSpPr>
          <p:spPr>
            <a:xfrm>
              <a:off x="3251740" y="2597199"/>
              <a:ext cx="3175976" cy="1460734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0364EF9-9E5B-41F9-FD0A-DB0B0F53DEE6}"/>
                </a:ext>
              </a:extLst>
            </p:cNvPr>
            <p:cNvSpPr txBox="1"/>
            <p:nvPr/>
          </p:nvSpPr>
          <p:spPr>
            <a:xfrm>
              <a:off x="3354255" y="2250741"/>
              <a:ext cx="2938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Comma Separated Format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C05B1-2707-F9EE-10B1-F228DB9DE148}"/>
              </a:ext>
            </a:extLst>
          </p:cNvPr>
          <p:cNvGrpSpPr/>
          <p:nvPr/>
        </p:nvGrpSpPr>
        <p:grpSpPr>
          <a:xfrm>
            <a:off x="6578379" y="2207716"/>
            <a:ext cx="4375984" cy="1834104"/>
            <a:chOff x="6578379" y="2207716"/>
            <a:chExt cx="4375984" cy="183410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D19A29-DF26-C5E7-D75A-43B440146B92}"/>
                </a:ext>
              </a:extLst>
            </p:cNvPr>
            <p:cNvSpPr txBox="1"/>
            <p:nvPr/>
          </p:nvSpPr>
          <p:spPr>
            <a:xfrm>
              <a:off x="6772886" y="2834399"/>
              <a:ext cx="4181477" cy="95410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400" dirty="0"/>
                <a:t>	Name	Age	City</a:t>
              </a:r>
            </a:p>
            <a:p>
              <a:r>
                <a:rPr lang="en-US" sz="1400" dirty="0"/>
                <a:t>0	Alice	25	New York</a:t>
              </a:r>
            </a:p>
            <a:p>
              <a:r>
                <a:rPr lang="en-US" sz="1400" dirty="0"/>
                <a:t>1	Bob	30	Los Angeles</a:t>
              </a:r>
            </a:p>
            <a:p>
              <a:r>
                <a:rPr lang="en-US" sz="1400" dirty="0"/>
                <a:t>2	Charlie	22	Chicago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1949D8C-2E3A-F53E-C65C-52028D851A86}"/>
                </a:ext>
              </a:extLst>
            </p:cNvPr>
            <p:cNvSpPr/>
            <p:nvPr/>
          </p:nvSpPr>
          <p:spPr>
            <a:xfrm>
              <a:off x="6578379" y="2581086"/>
              <a:ext cx="4375984" cy="1460734"/>
            </a:xfrm>
            <a:prstGeom prst="rect">
              <a:avLst/>
            </a:prstGeom>
            <a:noFill/>
            <a:ln w="28575">
              <a:solidFill>
                <a:srgbClr val="CC0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0F3A588-C225-40EC-7D3E-7F56807AFCBA}"/>
                </a:ext>
              </a:extLst>
            </p:cNvPr>
            <p:cNvSpPr txBox="1"/>
            <p:nvPr/>
          </p:nvSpPr>
          <p:spPr>
            <a:xfrm>
              <a:off x="7330363" y="2207716"/>
              <a:ext cx="246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Tab Separated Format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A860D0-AC52-B52A-8755-52A06F65B191}"/>
              </a:ext>
            </a:extLst>
          </p:cNvPr>
          <p:cNvGrpSpPr/>
          <p:nvPr/>
        </p:nvGrpSpPr>
        <p:grpSpPr>
          <a:xfrm>
            <a:off x="6362075" y="4314281"/>
            <a:ext cx="5292656" cy="2159283"/>
            <a:chOff x="6383462" y="4268969"/>
            <a:chExt cx="5273606" cy="199735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A16BB1-772D-6E8C-59B1-7F9E310B1EBA}"/>
                </a:ext>
              </a:extLst>
            </p:cNvPr>
            <p:cNvSpPr/>
            <p:nvPr/>
          </p:nvSpPr>
          <p:spPr>
            <a:xfrm>
              <a:off x="6383462" y="4672271"/>
              <a:ext cx="5273606" cy="1594057"/>
            </a:xfrm>
            <a:prstGeom prst="rect">
              <a:avLst/>
            </a:prstGeom>
            <a:noFill/>
            <a:ln w="28575">
              <a:solidFill>
                <a:srgbClr val="0099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606CE7-0AF3-FAC6-22AB-78EC85427E1F}"/>
                </a:ext>
              </a:extLst>
            </p:cNvPr>
            <p:cNvSpPr txBox="1"/>
            <p:nvPr/>
          </p:nvSpPr>
          <p:spPr>
            <a:xfrm>
              <a:off x="7708880" y="4268969"/>
              <a:ext cx="2622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/>
                <a:t>HTML No Space Format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47717-1D14-307C-2A54-28AA580995ED}"/>
              </a:ext>
            </a:extLst>
          </p:cNvPr>
          <p:cNvGrpSpPr/>
          <p:nvPr/>
        </p:nvGrpSpPr>
        <p:grpSpPr>
          <a:xfrm>
            <a:off x="402702" y="2018537"/>
            <a:ext cx="2166784" cy="4308022"/>
            <a:chOff x="402702" y="2018537"/>
            <a:chExt cx="2166784" cy="43080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F7342B-1B49-CEA8-E2D2-FBE83299B434}"/>
                </a:ext>
              </a:extLst>
            </p:cNvPr>
            <p:cNvSpPr txBox="1"/>
            <p:nvPr/>
          </p:nvSpPr>
          <p:spPr>
            <a:xfrm>
              <a:off x="755616" y="2433185"/>
              <a:ext cx="1513482" cy="3893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300" dirty="0"/>
                <a:t>&lt;table&gt;</a:t>
              </a:r>
            </a:p>
            <a:p>
              <a:r>
                <a:rPr lang="en-US" sz="1300" dirty="0"/>
                <a:t>  &lt;thead&gt;</a:t>
              </a:r>
            </a:p>
            <a:p>
              <a:r>
                <a:rPr lang="en-US" sz="1300" dirty="0"/>
                <a:t>    &lt;tr&gt;</a:t>
              </a:r>
            </a:p>
            <a:p>
              <a:r>
                <a:rPr lang="en-US" sz="1300" dirty="0"/>
                <a:t>      &lt;th&gt;&lt;/th&gt;</a:t>
              </a:r>
            </a:p>
            <a:p>
              <a:r>
                <a:rPr lang="en-US" sz="1300" dirty="0"/>
                <a:t>      &lt;th&gt;Name&lt;/th&gt;</a:t>
              </a:r>
            </a:p>
            <a:p>
              <a:r>
                <a:rPr lang="en-US" sz="1300" dirty="0"/>
                <a:t>      ……..</a:t>
              </a:r>
            </a:p>
            <a:p>
              <a:r>
                <a:rPr lang="en-US" sz="1300" dirty="0"/>
                <a:t>      &lt;th&gt;Sex&lt;/th&gt;</a:t>
              </a:r>
            </a:p>
            <a:p>
              <a:r>
                <a:rPr lang="en-US" sz="1300" dirty="0"/>
                <a:t>    &lt;/tr&gt;</a:t>
              </a:r>
            </a:p>
            <a:p>
              <a:r>
                <a:rPr lang="en-US" sz="1300" dirty="0"/>
                <a:t>  &lt;/thead&gt;</a:t>
              </a:r>
            </a:p>
            <a:p>
              <a:r>
                <a:rPr lang="en-US" sz="1300" dirty="0"/>
                <a:t>  &lt;tbody&gt;</a:t>
              </a:r>
            </a:p>
            <a:p>
              <a:r>
                <a:rPr lang="en-US" sz="1300" dirty="0"/>
                <a:t>    &lt;tr&gt;</a:t>
              </a:r>
            </a:p>
            <a:p>
              <a:r>
                <a:rPr lang="en-US" sz="1300" dirty="0"/>
                <a:t>      &lt;th&gt;0&lt;/th&gt;</a:t>
              </a:r>
            </a:p>
            <a:p>
              <a:r>
                <a:rPr lang="en-US" sz="1300" dirty="0"/>
                <a:t>      &lt;td&gt;Alice&lt;/td&gt;</a:t>
              </a:r>
            </a:p>
            <a:p>
              <a:r>
                <a:rPr lang="en-US" sz="1300" dirty="0"/>
                <a:t>       …….</a:t>
              </a:r>
            </a:p>
            <a:p>
              <a:r>
                <a:rPr lang="en-US" sz="1300" dirty="0"/>
                <a:t>      &lt;td&gt;F&lt;/td&gt;</a:t>
              </a:r>
            </a:p>
            <a:p>
              <a:r>
                <a:rPr lang="en-US" sz="1300" dirty="0"/>
                <a:t>    &lt;/tr&gt;</a:t>
              </a:r>
            </a:p>
            <a:p>
              <a:r>
                <a:rPr lang="en-US" sz="1300" dirty="0"/>
                <a:t>    ......</a:t>
              </a:r>
            </a:p>
            <a:p>
              <a:r>
                <a:rPr lang="en-US" sz="1300" dirty="0"/>
                <a:t>  &lt;/tbody&gt;</a:t>
              </a:r>
            </a:p>
            <a:p>
              <a:r>
                <a:rPr lang="en-US" sz="1300" dirty="0"/>
                <a:t>&lt;/table&gt;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F65821-F732-337A-CBF4-1D5A4D6E74C3}"/>
                </a:ext>
              </a:extLst>
            </p:cNvPr>
            <p:cNvSpPr/>
            <p:nvPr/>
          </p:nvSpPr>
          <p:spPr>
            <a:xfrm>
              <a:off x="402702" y="2393337"/>
              <a:ext cx="2166784" cy="3906957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9D823C-3317-1256-AF68-83E76D8C7130}"/>
                </a:ext>
              </a:extLst>
            </p:cNvPr>
            <p:cNvSpPr txBox="1"/>
            <p:nvPr/>
          </p:nvSpPr>
          <p:spPr>
            <a:xfrm>
              <a:off x="800653" y="2018537"/>
              <a:ext cx="1576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/>
                <a:t>HTML Format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8ACCBD8-2464-531C-93AC-A9B1AC608465}"/>
              </a:ext>
            </a:extLst>
          </p:cNvPr>
          <p:cNvSpPr txBox="1"/>
          <p:nvPr/>
        </p:nvSpPr>
        <p:spPr>
          <a:xfrm>
            <a:off x="6652924" y="4811702"/>
            <a:ext cx="47109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&lt;table&gt;&lt;thead&gt;&lt;tr&gt;&lt;th&gt;&lt;/th&gt;&lt;th&gt;Name&lt;/th&gt;&lt;th&gt;Age&lt;/th&gt;&lt;th&gt;City&lt;/th&gt;&lt;th&gt;Sex&lt;/th&gt;&lt;/tr&gt;&lt;/thead&gt;&lt;tbody&gt;&lt;tr&gt;&lt;th&gt;0&lt;/th&gt;&lt;td&gt;Alice&lt;/td&gt;&lt;td&gt;25&lt;/td&gt;&lt;td&gt;New York&lt;/td&gt;&lt;td&gt;F&lt;</a:t>
            </a:r>
          </a:p>
          <a:p>
            <a:r>
              <a:rPr lang="en-US" sz="1400" dirty="0"/>
              <a:t>/td&gt;&lt;/tr&gt;&lt;tr&gt;&lt;th&gt;1&lt;/th&gt;&lt;td&gt;Bob&lt;/td&gt;&lt;td&gt;30&lt;/td&gt;&lt;td&gt;Los Angeles&lt;/td&gt;&lt;td&gt;M&lt;/td&gt;&lt;/tr&gt;&lt;tr&gt;&lt;th&gt;2&lt;/th&gt;&lt;td&gt;Charlie&lt;/td&gt;&lt;td&gt;22&lt;/td&gt;&lt;td&gt;Chicago&lt;/td&gt;&lt;td&gt;M&lt;/td&gt;&lt;/tr&gt;&lt;/tbody&gt;&lt;/table&gt;</a:t>
            </a:r>
          </a:p>
        </p:txBody>
      </p:sp>
    </p:spTree>
    <p:extLst>
      <p:ext uri="{BB962C8B-B14F-4D97-AF65-F5344CB8AC3E}">
        <p14:creationId xmlns:p14="http://schemas.microsoft.com/office/powerpoint/2010/main" val="125088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CE8B-266C-9D0F-4DBC-A2D91DE4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Noise Operation</a:t>
            </a:r>
          </a:p>
        </p:txBody>
      </p:sp>
      <p:pic>
        <p:nvPicPr>
          <p:cNvPr id="1026" name="Picture 2" descr="Dirty Data Samples - Get Your Hands Dirty Cleaning Data - Foresight BI ...">
            <a:extLst>
              <a:ext uri="{FF2B5EF4-FFF2-40B4-BE49-F238E27FC236}">
                <a16:creationId xmlns:a16="http://schemas.microsoft.com/office/drawing/2014/main" id="{E84E142D-6C40-5155-A3EB-B25A46691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 b="6213"/>
          <a:stretch/>
        </p:blipFill>
        <p:spPr bwMode="auto">
          <a:xfrm>
            <a:off x="5848350" y="1265767"/>
            <a:ext cx="6402712" cy="177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69FF269-C37C-0BAA-08E3-6E6FC70427F4}"/>
              </a:ext>
            </a:extLst>
          </p:cNvPr>
          <p:cNvGrpSpPr/>
          <p:nvPr/>
        </p:nvGrpSpPr>
        <p:grpSpPr>
          <a:xfrm>
            <a:off x="5091295" y="309034"/>
            <a:ext cx="1738476" cy="1701799"/>
            <a:chOff x="5552729" y="186267"/>
            <a:chExt cx="1738476" cy="1701799"/>
          </a:xfrm>
        </p:grpSpPr>
        <p:pic>
          <p:nvPicPr>
            <p:cNvPr id="1030" name="Picture 6" descr="Stamp (PNG) | Official PSDs">
              <a:extLst>
                <a:ext uri="{FF2B5EF4-FFF2-40B4-BE49-F238E27FC236}">
                  <a16:creationId xmlns:a16="http://schemas.microsoft.com/office/drawing/2014/main" id="{6F7474AF-212A-4D6D-5F00-8094E4AF6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729" y="186267"/>
              <a:ext cx="1738476" cy="1701799"/>
            </a:xfrm>
            <a:prstGeom prst="rect">
              <a:avLst/>
            </a:prstGeom>
            <a:noFill/>
            <a:effectLst>
              <a:glow>
                <a:schemeClr val="accent1">
                  <a:alpha val="0"/>
                </a:schemeClr>
              </a:glow>
              <a:softEdge rad="114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F00A5E-0DC3-5F74-A9FA-5061CC24D149}"/>
                </a:ext>
              </a:extLst>
            </p:cNvPr>
            <p:cNvSpPr txBox="1"/>
            <p:nvPr/>
          </p:nvSpPr>
          <p:spPr>
            <a:xfrm>
              <a:off x="5689600" y="714000"/>
              <a:ext cx="1464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SERIALIZED ROW</a:t>
              </a:r>
            </a:p>
          </p:txBody>
        </p:sp>
      </p:grpSp>
      <p:pic>
        <p:nvPicPr>
          <p:cNvPr id="1034" name="Picture 10" descr="Dirty Data Samples - Get Your Hands Dirty Cleaning Data - Foresight BI ...">
            <a:extLst>
              <a:ext uri="{FF2B5EF4-FFF2-40B4-BE49-F238E27FC236}">
                <a16:creationId xmlns:a16="http://schemas.microsoft.com/office/drawing/2014/main" id="{EB1BB8B1-B653-895D-40A0-23CC5A01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61" y="765441"/>
            <a:ext cx="3858368" cy="237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966372B-0E93-2080-176F-1AAF7BF18831}"/>
              </a:ext>
            </a:extLst>
          </p:cNvPr>
          <p:cNvGrpSpPr/>
          <p:nvPr/>
        </p:nvGrpSpPr>
        <p:grpSpPr>
          <a:xfrm>
            <a:off x="1619962" y="1782234"/>
            <a:ext cx="1738476" cy="1701799"/>
            <a:chOff x="5552729" y="186267"/>
            <a:chExt cx="1738476" cy="1701799"/>
          </a:xfrm>
        </p:grpSpPr>
        <p:pic>
          <p:nvPicPr>
            <p:cNvPr id="9" name="Picture 6" descr="Stamp (PNG) | Official PSDs">
              <a:extLst>
                <a:ext uri="{FF2B5EF4-FFF2-40B4-BE49-F238E27FC236}">
                  <a16:creationId xmlns:a16="http://schemas.microsoft.com/office/drawing/2014/main" id="{86572608-97EC-6146-E898-D1BD927F9E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729" y="186267"/>
              <a:ext cx="1738476" cy="1701799"/>
            </a:xfrm>
            <a:prstGeom prst="rect">
              <a:avLst/>
            </a:prstGeom>
            <a:noFill/>
            <a:effectLst>
              <a:glow>
                <a:schemeClr val="accent1">
                  <a:alpha val="0"/>
                </a:schemeClr>
              </a:glow>
              <a:softEdge rad="114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C3C27B-6748-7156-C806-353866F5A41F}"/>
                </a:ext>
              </a:extLst>
            </p:cNvPr>
            <p:cNvSpPr txBox="1"/>
            <p:nvPr/>
          </p:nvSpPr>
          <p:spPr>
            <a:xfrm>
              <a:off x="5689600" y="714000"/>
              <a:ext cx="1464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COMBINED COLUMNS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81C8221-A83B-7337-2F8E-3E7132775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4894" y="3814235"/>
            <a:ext cx="2981478" cy="2543306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6EDEC4-B451-DF58-6E00-4067DE971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E99B-D0D3-EC07-D2F3-E0125D16B48D}"/>
              </a:ext>
            </a:extLst>
          </p:cNvPr>
          <p:cNvGrpSpPr/>
          <p:nvPr/>
        </p:nvGrpSpPr>
        <p:grpSpPr>
          <a:xfrm>
            <a:off x="7220662" y="3353329"/>
            <a:ext cx="1738476" cy="1701799"/>
            <a:chOff x="5552729" y="186267"/>
            <a:chExt cx="1738476" cy="1701799"/>
          </a:xfrm>
        </p:grpSpPr>
        <p:pic>
          <p:nvPicPr>
            <p:cNvPr id="16" name="Picture 6" descr="Stamp (PNG) | Official PSDs">
              <a:extLst>
                <a:ext uri="{FF2B5EF4-FFF2-40B4-BE49-F238E27FC236}">
                  <a16:creationId xmlns:a16="http://schemas.microsoft.com/office/drawing/2014/main" id="{9E3CA540-D1E3-DF37-2153-456162574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2729" y="186267"/>
              <a:ext cx="1738476" cy="1701799"/>
            </a:xfrm>
            <a:prstGeom prst="rect">
              <a:avLst/>
            </a:prstGeom>
            <a:noFill/>
            <a:effectLst>
              <a:glow>
                <a:schemeClr val="accent1">
                  <a:alpha val="0"/>
                </a:schemeClr>
              </a:glow>
              <a:softEdge rad="1143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E29093-C60F-419E-B71E-39C95A00946D}"/>
                </a:ext>
              </a:extLst>
            </p:cNvPr>
            <p:cNvSpPr txBox="1"/>
            <p:nvPr/>
          </p:nvSpPr>
          <p:spPr>
            <a:xfrm>
              <a:off x="5689600" y="714000"/>
              <a:ext cx="1464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MISSING HEADER</a:t>
              </a:r>
            </a:p>
          </p:txBody>
        </p:sp>
      </p:grpSp>
      <p:pic>
        <p:nvPicPr>
          <p:cNvPr id="18" name="Picture 4" descr="Square PNG Logo">
            <a:extLst>
              <a:ext uri="{FF2B5EF4-FFF2-40B4-BE49-F238E27FC236}">
                <a16:creationId xmlns:a16="http://schemas.microsoft.com/office/drawing/2014/main" id="{2F273459-23F8-F1EE-2219-64E2BF996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22580"/>
          <a:stretch/>
        </p:blipFill>
        <p:spPr bwMode="auto">
          <a:xfrm>
            <a:off x="10633798" y="66424"/>
            <a:ext cx="1440004" cy="8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2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9AB3A313D804A9FAB9CFEDD013C0E" ma:contentTypeVersion="17" ma:contentTypeDescription="Create a new document." ma:contentTypeScope="" ma:versionID="575a0f120aeebaf574f502eb8cd84733">
  <xsd:schema xmlns:xsd="http://www.w3.org/2001/XMLSchema" xmlns:xs="http://www.w3.org/2001/XMLSchema" xmlns:p="http://schemas.microsoft.com/office/2006/metadata/properties" xmlns:ns1="http://schemas.microsoft.com/sharepoint/v3" xmlns:ns3="69353e9d-f51d-4cf5-a08c-118be635ff68" xmlns:ns4="be5b01d2-19a4-461e-85f1-79b999d40e0b" targetNamespace="http://schemas.microsoft.com/office/2006/metadata/properties" ma:root="true" ma:fieldsID="15603a4c627f42af106911cc88882499" ns1:_="" ns3:_="" ns4:_="">
    <xsd:import namespace="http://schemas.microsoft.com/sharepoint/v3"/>
    <xsd:import namespace="69353e9d-f51d-4cf5-a08c-118be635ff68"/>
    <xsd:import namespace="be5b01d2-19a4-461e-85f1-79b999d40e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353e9d-f51d-4cf5-a08c-118be635f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5b01d2-19a4-461e-85f1-79b999d40e0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69353e9d-f51d-4cf5-a08c-118be635ff68" xsi:nil="true"/>
  </documentManagement>
</p:properties>
</file>

<file path=customXml/itemProps1.xml><?xml version="1.0" encoding="utf-8"?>
<ds:datastoreItem xmlns:ds="http://schemas.openxmlformats.org/officeDocument/2006/customXml" ds:itemID="{05785A7C-6B61-4734-87B2-4263D07F53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C22A3B-5A73-4C19-846C-C0E8600A377F}">
  <ds:schemaRefs>
    <ds:schemaRef ds:uri="69353e9d-f51d-4cf5-a08c-118be635ff68"/>
    <ds:schemaRef ds:uri="be5b01d2-19a4-461e-85f1-79b999d40e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B0931A0-131D-4DE2-BA21-15FA321E40FD}">
  <ds:schemaRefs>
    <ds:schemaRef ds:uri="http://schemas.microsoft.com/office/2006/documentManagement/types"/>
    <ds:schemaRef ds:uri="be5b01d2-19a4-461e-85f1-79b999d40e0b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9353e9d-f51d-4cf5-a08c-118be635ff68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7255</TotalTime>
  <Words>1415</Words>
  <Application>Microsoft Office PowerPoint</Application>
  <PresentationFormat>Widescreen</PresentationFormat>
  <Paragraphs>272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Abadi Extra Light</vt:lpstr>
      <vt:lpstr>Aharoni</vt:lpstr>
      <vt:lpstr>Aptos</vt:lpstr>
      <vt:lpstr>Aptos Display</vt:lpstr>
      <vt:lpstr>Arial</vt:lpstr>
      <vt:lpstr>Century</vt:lpstr>
      <vt:lpstr>Noto Sans</vt:lpstr>
      <vt:lpstr>Wingdings</vt:lpstr>
      <vt:lpstr>Office Theme</vt:lpstr>
      <vt:lpstr>Tabular Representation, Noisy Operators, and Impacts on Table Structure Understanding Tasks in LLMs</vt:lpstr>
      <vt:lpstr>Motivation</vt:lpstr>
      <vt:lpstr>Motivation</vt:lpstr>
      <vt:lpstr>Motivation</vt:lpstr>
      <vt:lpstr>Overview</vt:lpstr>
      <vt:lpstr>Approach</vt:lpstr>
      <vt:lpstr>Tabular Formats</vt:lpstr>
      <vt:lpstr>PowerPoint Presentation</vt:lpstr>
      <vt:lpstr>Noise Operation</vt:lpstr>
      <vt:lpstr>Spatial Invariance</vt:lpstr>
      <vt:lpstr>Header Manipulation</vt:lpstr>
      <vt:lpstr>Semi-Structured Content</vt:lpstr>
      <vt:lpstr>Self-Supervised Structural Tasks</vt:lpstr>
      <vt:lpstr>Self-Supervised Structural Tasks</vt:lpstr>
      <vt:lpstr>Results: Impact of Formats</vt:lpstr>
      <vt:lpstr>Results: Impact of Formats</vt:lpstr>
      <vt:lpstr>Results: Impact of Formats</vt:lpstr>
      <vt:lpstr>Results: Impact of Formats</vt:lpstr>
      <vt:lpstr>Results: Impact of Formats</vt:lpstr>
      <vt:lpstr>Results: Impact of Formats</vt:lpstr>
      <vt:lpstr>Results: Impact of Formats</vt:lpstr>
      <vt:lpstr>Results: Impact of Formats</vt:lpstr>
      <vt:lpstr>Result: Impact of Noise</vt:lpstr>
      <vt:lpstr>Result: Impact of Noise</vt:lpstr>
      <vt:lpstr>Result: Impact of Noise</vt:lpstr>
      <vt:lpstr>Result: Impact of Noise</vt:lpstr>
      <vt:lpstr>Result: Impact of Noise</vt:lpstr>
      <vt:lpstr>Result: Impact of Noise</vt:lpstr>
      <vt:lpstr>Future Directions</vt:lpstr>
      <vt:lpstr>Reach Out For 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Tabular Representation, Noisy Operators, and Impacts on Table Structure Understanding Tasks in LLMs</dc:title>
  <dc:creator>Ananya Singha</dc:creator>
  <cp:lastModifiedBy>Ananya Singha</cp:lastModifiedBy>
  <cp:revision>2</cp:revision>
  <dcterms:created xsi:type="dcterms:W3CDTF">2023-11-15T12:52:07Z</dcterms:created>
  <dcterms:modified xsi:type="dcterms:W3CDTF">2023-11-20T13:47:43Z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0x010100E509AB3A313D804A9FAB9CFEDD013C0E</vt:lpwstr>
  </property>
</Properties>
</file>